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1834" r:id="rId3"/>
    <p:sldId id="1844" r:id="rId4"/>
    <p:sldId id="1845" r:id="rId5"/>
    <p:sldId id="2183" r:id="rId6"/>
    <p:sldId id="2200" r:id="rId7"/>
    <p:sldId id="1846" r:id="rId8"/>
    <p:sldId id="2201" r:id="rId9"/>
    <p:sldId id="2202" r:id="rId10"/>
    <p:sldId id="1847" r:id="rId11"/>
    <p:sldId id="2203" r:id="rId12"/>
    <p:sldId id="1848" r:id="rId13"/>
    <p:sldId id="2204" r:id="rId14"/>
    <p:sldId id="2205" r:id="rId15"/>
    <p:sldId id="2206" r:id="rId16"/>
    <p:sldId id="2207" r:id="rId17"/>
    <p:sldId id="1849" r:id="rId18"/>
    <p:sldId id="2208" r:id="rId19"/>
    <p:sldId id="2209" r:id="rId20"/>
    <p:sldId id="2210" r:id="rId21"/>
    <p:sldId id="2213" r:id="rId22"/>
    <p:sldId id="2211" r:id="rId23"/>
    <p:sldId id="2214" r:id="rId24"/>
    <p:sldId id="183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93CAD-1193-43EC-8C70-93AA8CE278C4}" type="datetimeFigureOut">
              <a:rPr lang="zh-CN" altLang="en-US" smtClean="0"/>
              <a:t>2019/11/13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E218C-067A-4927-8FE7-E38C1230C9B5}" type="slidenum">
              <a:rPr lang="zh-CN" altLang="en-US" smtClean="0"/>
              <a:t>‹#›</a:t>
            </a:fld>
            <a:endParaRPr lang="zh-CN" altLang="en-US"/>
          </a:p>
        </p:txBody>
      </p:sp>
    </p:spTree>
    <p:extLst>
      <p:ext uri="{BB962C8B-B14F-4D97-AF65-F5344CB8AC3E}">
        <p14:creationId xmlns:p14="http://schemas.microsoft.com/office/powerpoint/2010/main" val="421186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99865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10</a:t>
            </a:fld>
            <a:endParaRPr lang="zh-CN" altLang="en-US" dirty="0"/>
          </a:p>
        </p:txBody>
      </p:sp>
    </p:spTree>
    <p:extLst>
      <p:ext uri="{BB962C8B-B14F-4D97-AF65-F5344CB8AC3E}">
        <p14:creationId xmlns:p14="http://schemas.microsoft.com/office/powerpoint/2010/main" val="111834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11</a:t>
            </a:fld>
            <a:endParaRPr lang="zh-CN" altLang="en-US" dirty="0"/>
          </a:p>
        </p:txBody>
      </p:sp>
    </p:spTree>
    <p:extLst>
      <p:ext uri="{BB962C8B-B14F-4D97-AF65-F5344CB8AC3E}">
        <p14:creationId xmlns:p14="http://schemas.microsoft.com/office/powerpoint/2010/main" val="115913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12</a:t>
            </a:fld>
            <a:endParaRPr lang="zh-CN" altLang="en-US" dirty="0"/>
          </a:p>
        </p:txBody>
      </p:sp>
    </p:spTree>
    <p:extLst>
      <p:ext uri="{BB962C8B-B14F-4D97-AF65-F5344CB8AC3E}">
        <p14:creationId xmlns:p14="http://schemas.microsoft.com/office/powerpoint/2010/main" val="69209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13</a:t>
            </a:fld>
            <a:endParaRPr lang="zh-CN" altLang="en-US" dirty="0"/>
          </a:p>
        </p:txBody>
      </p:sp>
    </p:spTree>
    <p:extLst>
      <p:ext uri="{BB962C8B-B14F-4D97-AF65-F5344CB8AC3E}">
        <p14:creationId xmlns:p14="http://schemas.microsoft.com/office/powerpoint/2010/main" val="403064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14</a:t>
            </a:fld>
            <a:endParaRPr lang="zh-CN" altLang="en-US" dirty="0"/>
          </a:p>
        </p:txBody>
      </p:sp>
    </p:spTree>
    <p:extLst>
      <p:ext uri="{BB962C8B-B14F-4D97-AF65-F5344CB8AC3E}">
        <p14:creationId xmlns:p14="http://schemas.microsoft.com/office/powerpoint/2010/main" val="240538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15</a:t>
            </a:fld>
            <a:endParaRPr lang="zh-CN" altLang="en-US" dirty="0"/>
          </a:p>
        </p:txBody>
      </p:sp>
    </p:spTree>
    <p:extLst>
      <p:ext uri="{BB962C8B-B14F-4D97-AF65-F5344CB8AC3E}">
        <p14:creationId xmlns:p14="http://schemas.microsoft.com/office/powerpoint/2010/main" val="1193330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16</a:t>
            </a:fld>
            <a:endParaRPr lang="zh-CN" altLang="en-US" dirty="0"/>
          </a:p>
        </p:txBody>
      </p:sp>
    </p:spTree>
    <p:extLst>
      <p:ext uri="{BB962C8B-B14F-4D97-AF65-F5344CB8AC3E}">
        <p14:creationId xmlns:p14="http://schemas.microsoft.com/office/powerpoint/2010/main" val="199536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17</a:t>
            </a:fld>
            <a:endParaRPr lang="zh-CN" altLang="en-US" dirty="0"/>
          </a:p>
        </p:txBody>
      </p:sp>
    </p:spTree>
    <p:extLst>
      <p:ext uri="{BB962C8B-B14F-4D97-AF65-F5344CB8AC3E}">
        <p14:creationId xmlns:p14="http://schemas.microsoft.com/office/powerpoint/2010/main" val="32996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18</a:t>
            </a:fld>
            <a:endParaRPr lang="zh-CN" altLang="en-US" dirty="0"/>
          </a:p>
        </p:txBody>
      </p:sp>
    </p:spTree>
    <p:extLst>
      <p:ext uri="{BB962C8B-B14F-4D97-AF65-F5344CB8AC3E}">
        <p14:creationId xmlns:p14="http://schemas.microsoft.com/office/powerpoint/2010/main" val="1932195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19</a:t>
            </a:fld>
            <a:endParaRPr lang="zh-CN" altLang="en-US" dirty="0"/>
          </a:p>
        </p:txBody>
      </p:sp>
    </p:spTree>
    <p:extLst>
      <p:ext uri="{BB962C8B-B14F-4D97-AF65-F5344CB8AC3E}">
        <p14:creationId xmlns:p14="http://schemas.microsoft.com/office/powerpoint/2010/main" val="96008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a:t>
            </a:fld>
            <a:endParaRPr lang="zh-CN" altLang="en-US" dirty="0"/>
          </a:p>
        </p:txBody>
      </p:sp>
    </p:spTree>
    <p:extLst>
      <p:ext uri="{BB962C8B-B14F-4D97-AF65-F5344CB8AC3E}">
        <p14:creationId xmlns:p14="http://schemas.microsoft.com/office/powerpoint/2010/main" val="619326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20</a:t>
            </a:fld>
            <a:endParaRPr lang="zh-CN" altLang="en-US" dirty="0"/>
          </a:p>
        </p:txBody>
      </p:sp>
    </p:spTree>
    <p:extLst>
      <p:ext uri="{BB962C8B-B14F-4D97-AF65-F5344CB8AC3E}">
        <p14:creationId xmlns:p14="http://schemas.microsoft.com/office/powerpoint/2010/main" val="262067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21</a:t>
            </a:fld>
            <a:endParaRPr lang="zh-CN" altLang="en-US" dirty="0"/>
          </a:p>
        </p:txBody>
      </p:sp>
    </p:spTree>
    <p:extLst>
      <p:ext uri="{BB962C8B-B14F-4D97-AF65-F5344CB8AC3E}">
        <p14:creationId xmlns:p14="http://schemas.microsoft.com/office/powerpoint/2010/main" val="3837726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22</a:t>
            </a:fld>
            <a:endParaRPr lang="zh-CN" altLang="en-US" dirty="0"/>
          </a:p>
        </p:txBody>
      </p:sp>
    </p:spTree>
    <p:extLst>
      <p:ext uri="{BB962C8B-B14F-4D97-AF65-F5344CB8AC3E}">
        <p14:creationId xmlns:p14="http://schemas.microsoft.com/office/powerpoint/2010/main" val="2396785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A2CCA-E5D5-4859-8035-B358016F08F8}"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19719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a:t>
            </a:fld>
            <a:endParaRPr lang="zh-CN" altLang="en-US" dirty="0"/>
          </a:p>
        </p:txBody>
      </p:sp>
    </p:spTree>
    <p:extLst>
      <p:ext uri="{BB962C8B-B14F-4D97-AF65-F5344CB8AC3E}">
        <p14:creationId xmlns:p14="http://schemas.microsoft.com/office/powerpoint/2010/main" val="118582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a:t>
            </a:fld>
            <a:endParaRPr lang="zh-CN" altLang="en-US" dirty="0"/>
          </a:p>
        </p:txBody>
      </p:sp>
    </p:spTree>
    <p:extLst>
      <p:ext uri="{BB962C8B-B14F-4D97-AF65-F5344CB8AC3E}">
        <p14:creationId xmlns:p14="http://schemas.microsoft.com/office/powerpoint/2010/main" val="274203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a:t>
            </a:fld>
            <a:endParaRPr lang="zh-CN" altLang="en-US" dirty="0"/>
          </a:p>
        </p:txBody>
      </p:sp>
    </p:spTree>
    <p:extLst>
      <p:ext uri="{BB962C8B-B14F-4D97-AF65-F5344CB8AC3E}">
        <p14:creationId xmlns:p14="http://schemas.microsoft.com/office/powerpoint/2010/main" val="212613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a:t>
            </a:fld>
            <a:endParaRPr lang="zh-CN" altLang="en-US" dirty="0"/>
          </a:p>
        </p:txBody>
      </p:sp>
    </p:spTree>
    <p:extLst>
      <p:ext uri="{BB962C8B-B14F-4D97-AF65-F5344CB8AC3E}">
        <p14:creationId xmlns:p14="http://schemas.microsoft.com/office/powerpoint/2010/main" val="83970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7</a:t>
            </a:fld>
            <a:endParaRPr lang="zh-CN" altLang="en-US" dirty="0"/>
          </a:p>
        </p:txBody>
      </p:sp>
    </p:spTree>
    <p:extLst>
      <p:ext uri="{BB962C8B-B14F-4D97-AF65-F5344CB8AC3E}">
        <p14:creationId xmlns:p14="http://schemas.microsoft.com/office/powerpoint/2010/main" val="14250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8</a:t>
            </a:fld>
            <a:endParaRPr lang="zh-CN" altLang="en-US" dirty="0"/>
          </a:p>
        </p:txBody>
      </p:sp>
    </p:spTree>
    <p:extLst>
      <p:ext uri="{BB962C8B-B14F-4D97-AF65-F5344CB8AC3E}">
        <p14:creationId xmlns:p14="http://schemas.microsoft.com/office/powerpoint/2010/main" val="356579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9</a:t>
            </a:fld>
            <a:endParaRPr lang="zh-CN" altLang="en-US" dirty="0"/>
          </a:p>
        </p:txBody>
      </p:sp>
    </p:spTree>
    <p:extLst>
      <p:ext uri="{BB962C8B-B14F-4D97-AF65-F5344CB8AC3E}">
        <p14:creationId xmlns:p14="http://schemas.microsoft.com/office/powerpoint/2010/main" val="33272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D402C3-0F73-4D43-9040-2E18A138EF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989100-7B4C-4417-A30E-3B6566238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0283778-FE39-4353-B4B6-C807A5746383}"/>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5" name="页脚占位符 4">
            <a:extLst>
              <a:ext uri="{FF2B5EF4-FFF2-40B4-BE49-F238E27FC236}">
                <a16:creationId xmlns:a16="http://schemas.microsoft.com/office/drawing/2014/main" id="{11813CDD-BED0-4EF1-B578-5F3E29BB3D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176CCA-2527-44C4-A2F1-0E0ED128A954}"/>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17029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71BA3D-AEC3-4E01-9D76-861FD25B446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98B99F8-F061-45E5-9C9D-7AEE95D78C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A63DBA-66BE-43F8-9F27-E7E99F46F35E}"/>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5" name="页脚占位符 4">
            <a:extLst>
              <a:ext uri="{FF2B5EF4-FFF2-40B4-BE49-F238E27FC236}">
                <a16:creationId xmlns:a16="http://schemas.microsoft.com/office/drawing/2014/main" id="{8F0416CC-F3D2-4031-9D1D-2A671616F9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8A80D1-A564-4B4F-BD61-68452709E78A}"/>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277386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4703C7-1287-407F-973E-EFCDCF22C80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05387B-59DC-4C36-83CE-AC6E4E6EAB3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0EA290-2775-4051-AB34-3E0B4798FAEB}"/>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5" name="页脚占位符 4">
            <a:extLst>
              <a:ext uri="{FF2B5EF4-FFF2-40B4-BE49-F238E27FC236}">
                <a16:creationId xmlns:a16="http://schemas.microsoft.com/office/drawing/2014/main" id="{2CC11B97-1924-494D-AF7F-16BE82FB36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07BA8E-8D87-4D59-87D8-BE54B465FE8B}"/>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266976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样式2-首页3">
    <p:spTree>
      <p:nvGrpSpPr>
        <p:cNvPr id="1" name=""/>
        <p:cNvGrpSpPr/>
        <p:nvPr/>
      </p:nvGrpSpPr>
      <p:grpSpPr>
        <a:xfrm>
          <a:off x="0" y="0"/>
          <a:ext cx="0" cy="0"/>
          <a:chOff x="0" y="0"/>
          <a:chExt cx="0" cy="0"/>
        </a:xfrm>
      </p:grpSpPr>
      <p:sp>
        <p:nvSpPr>
          <p:cNvPr id="33" name="PA-矩形 7">
            <a:extLst>
              <a:ext uri="{FF2B5EF4-FFF2-40B4-BE49-F238E27FC236}">
                <a16:creationId xmlns:a16="http://schemas.microsoft.com/office/drawing/2014/main" id="{F617AE56-2DFD-4B3C-9381-5F4B6AA7F4D0}"/>
              </a:ext>
            </a:extLst>
          </p:cNvPr>
          <p:cNvSpPr/>
          <p:nvPr userDrawn="1">
            <p:custDataLst>
              <p:tags r:id="rId1"/>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任意多边形: 形状 118">
            <a:extLst>
              <a:ext uri="{FF2B5EF4-FFF2-40B4-BE49-F238E27FC236}">
                <a16:creationId xmlns:a16="http://schemas.microsoft.com/office/drawing/2014/main" id="{2598B5BD-9CE3-4414-BCF1-860652297EE0}"/>
              </a:ext>
            </a:extLst>
          </p:cNvPr>
          <p:cNvSpPr/>
          <p:nvPr userDrawn="1"/>
        </p:nvSpPr>
        <p:spPr>
          <a:xfrm rot="1916941">
            <a:off x="-628945" y="-604401"/>
            <a:ext cx="12918999" cy="10347422"/>
          </a:xfrm>
          <a:custGeom>
            <a:avLst/>
            <a:gdLst>
              <a:gd name="connsiteX0" fmla="*/ 3910821 w 12918999"/>
              <a:gd name="connsiteY0" fmla="*/ 3392979 h 10347422"/>
              <a:gd name="connsiteX1" fmla="*/ 10262073 w 12918999"/>
              <a:gd name="connsiteY1" fmla="*/ 135295 h 10347422"/>
              <a:gd name="connsiteX2" fmla="*/ 10593809 w 12918999"/>
              <a:gd name="connsiteY2" fmla="*/ 0 h 10347422"/>
              <a:gd name="connsiteX3" fmla="*/ 12918999 w 12918999"/>
              <a:gd name="connsiteY3" fmla="*/ 3728462 h 10347422"/>
              <a:gd name="connsiteX4" fmla="*/ 11966464 w 12918999"/>
              <a:gd name="connsiteY4" fmla="*/ 4224159 h 10347422"/>
              <a:gd name="connsiteX5" fmla="*/ 3050273 w 12918999"/>
              <a:gd name="connsiteY5" fmla="*/ 10050202 h 10347422"/>
              <a:gd name="connsiteX6" fmla="*/ 2678241 w 12918999"/>
              <a:gd name="connsiteY6" fmla="*/ 10347422 h 10347422"/>
              <a:gd name="connsiteX7" fmla="*/ 0 w 12918999"/>
              <a:gd name="connsiteY7" fmla="*/ 6052840 h 10347422"/>
              <a:gd name="connsiteX8" fmla="*/ 4301 w 12918999"/>
              <a:gd name="connsiteY8" fmla="*/ 6049545 h 10347422"/>
              <a:gd name="connsiteX9" fmla="*/ 3049697 w 12918999"/>
              <a:gd name="connsiteY9" fmla="*/ 3931365 h 10347422"/>
              <a:gd name="connsiteX10" fmla="*/ 3910821 w 12918999"/>
              <a:gd name="connsiteY10" fmla="*/ 3392979 h 103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18999" h="10347422">
                <a:moveTo>
                  <a:pt x="3910821" y="3392979"/>
                </a:moveTo>
                <a:cubicBezTo>
                  <a:pt x="5934272" y="2157348"/>
                  <a:pt x="8056184" y="1066634"/>
                  <a:pt x="10262073" y="135295"/>
                </a:cubicBezTo>
                <a:lnTo>
                  <a:pt x="10593809" y="0"/>
                </a:lnTo>
                <a:lnTo>
                  <a:pt x="12918999" y="3728462"/>
                </a:lnTo>
                <a:lnTo>
                  <a:pt x="11966464" y="4224159"/>
                </a:lnTo>
                <a:cubicBezTo>
                  <a:pt x="8816355" y="5904658"/>
                  <a:pt x="5833798" y="7857148"/>
                  <a:pt x="3050273" y="10050202"/>
                </a:cubicBezTo>
                <a:lnTo>
                  <a:pt x="2678241" y="10347422"/>
                </a:lnTo>
                <a:lnTo>
                  <a:pt x="0" y="6052840"/>
                </a:lnTo>
                <a:lnTo>
                  <a:pt x="4301" y="6049545"/>
                </a:lnTo>
                <a:cubicBezTo>
                  <a:pt x="990558" y="5305797"/>
                  <a:pt x="2006380" y="4599047"/>
                  <a:pt x="3049697" y="3931365"/>
                </a:cubicBezTo>
                <a:cubicBezTo>
                  <a:pt x="3334701" y="3748973"/>
                  <a:pt x="3621756" y="3569497"/>
                  <a:pt x="3910821" y="3392979"/>
                </a:cubicBezTo>
                <a:close/>
              </a:path>
            </a:pathLst>
          </a:custGeom>
          <a:gradFill>
            <a:gsLst>
              <a:gs pos="0">
                <a:schemeClr val="bg1">
                  <a:alpha val="0"/>
                </a:schemeClr>
              </a:gs>
              <a:gs pos="100000">
                <a:schemeClr val="accent2">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6" name="任意多边形: 形状 105">
            <a:extLst>
              <a:ext uri="{FF2B5EF4-FFF2-40B4-BE49-F238E27FC236}">
                <a16:creationId xmlns:a16="http://schemas.microsoft.com/office/drawing/2014/main" id="{71EDBCA9-8B80-4A76-9586-83EE76079DF6}"/>
              </a:ext>
            </a:extLst>
          </p:cNvPr>
          <p:cNvSpPr/>
          <p:nvPr userDrawn="1"/>
        </p:nvSpPr>
        <p:spPr>
          <a:xfrm rot="2885786">
            <a:off x="1087929" y="-2969595"/>
            <a:ext cx="10843749" cy="12155155"/>
          </a:xfrm>
          <a:custGeom>
            <a:avLst/>
            <a:gdLst>
              <a:gd name="connsiteX0" fmla="*/ 6051751 w 10843749"/>
              <a:gd name="connsiteY0" fmla="*/ 1433305 h 12155155"/>
              <a:gd name="connsiteX1" fmla="*/ 6837805 w 10843749"/>
              <a:gd name="connsiteY1" fmla="*/ 587393 h 12155155"/>
              <a:gd name="connsiteX2" fmla="*/ 7410328 w 10843749"/>
              <a:gd name="connsiteY2" fmla="*/ 0 h 12155155"/>
              <a:gd name="connsiteX3" fmla="*/ 10843749 w 10843749"/>
              <a:gd name="connsiteY3" fmla="*/ 3081016 h 12155155"/>
              <a:gd name="connsiteX4" fmla="*/ 2700969 w 10843749"/>
              <a:gd name="connsiteY4" fmla="*/ 12155155 h 12155155"/>
              <a:gd name="connsiteX5" fmla="*/ 0 w 10843749"/>
              <a:gd name="connsiteY5" fmla="*/ 9731411 h 12155155"/>
              <a:gd name="connsiteX6" fmla="*/ 261077 w 10843749"/>
              <a:gd name="connsiteY6" fmla="*/ 9278934 h 12155155"/>
              <a:gd name="connsiteX7" fmla="*/ 6051751 w 10843749"/>
              <a:gd name="connsiteY7" fmla="*/ 1433305 h 121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3749" h="12155155">
                <a:moveTo>
                  <a:pt x="6051751" y="1433305"/>
                </a:moveTo>
                <a:cubicBezTo>
                  <a:pt x="6310424" y="1148193"/>
                  <a:pt x="6572461" y="866201"/>
                  <a:pt x="6837805" y="587393"/>
                </a:cubicBezTo>
                <a:lnTo>
                  <a:pt x="7410328" y="0"/>
                </a:lnTo>
                <a:lnTo>
                  <a:pt x="10843749" y="3081016"/>
                </a:lnTo>
                <a:lnTo>
                  <a:pt x="2700969" y="12155155"/>
                </a:lnTo>
                <a:lnTo>
                  <a:pt x="0" y="9731411"/>
                </a:lnTo>
                <a:lnTo>
                  <a:pt x="261077" y="9278934"/>
                </a:lnTo>
                <a:cubicBezTo>
                  <a:pt x="1926385" y="6466781"/>
                  <a:pt x="3869211" y="3838947"/>
                  <a:pt x="6051751" y="1433305"/>
                </a:cubicBezTo>
                <a:close/>
              </a:path>
            </a:pathLst>
          </a:custGeom>
          <a:gradFill>
            <a:gsLst>
              <a:gs pos="0">
                <a:schemeClr val="bg1">
                  <a:alpha val="0"/>
                </a:schemeClr>
              </a:gs>
              <a:gs pos="100000">
                <a:schemeClr val="accent2">
                  <a:alpha val="1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8" name="任意多边形: 形状 117">
            <a:extLst>
              <a:ext uri="{FF2B5EF4-FFF2-40B4-BE49-F238E27FC236}">
                <a16:creationId xmlns:a16="http://schemas.microsoft.com/office/drawing/2014/main" id="{D3BDC8EB-D763-47E3-A6AE-FBF19E39A979}"/>
              </a:ext>
            </a:extLst>
          </p:cNvPr>
          <p:cNvSpPr/>
          <p:nvPr userDrawn="1"/>
        </p:nvSpPr>
        <p:spPr>
          <a:xfrm rot="1846855">
            <a:off x="-307281" y="-539696"/>
            <a:ext cx="12650822" cy="11532482"/>
          </a:xfrm>
          <a:custGeom>
            <a:avLst/>
            <a:gdLst>
              <a:gd name="connsiteX0" fmla="*/ 7956679 w 12650822"/>
              <a:gd name="connsiteY0" fmla="*/ 1195248 h 11532482"/>
              <a:gd name="connsiteX1" fmla="*/ 9978822 w 12650822"/>
              <a:gd name="connsiteY1" fmla="*/ 62012 h 11532482"/>
              <a:gd name="connsiteX2" fmla="*/ 10098991 w 12650822"/>
              <a:gd name="connsiteY2" fmla="*/ 0 h 11532482"/>
              <a:gd name="connsiteX3" fmla="*/ 12650822 w 12650822"/>
              <a:gd name="connsiteY3" fmla="*/ 4283979 h 11532482"/>
              <a:gd name="connsiteX4" fmla="*/ 12245569 w 12650822"/>
              <a:gd name="connsiteY4" fmla="*/ 4531370 h 11532482"/>
              <a:gd name="connsiteX5" fmla="*/ 3166697 w 12650822"/>
              <a:gd name="connsiteY5" fmla="*/ 11321300 h 11532482"/>
              <a:gd name="connsiteX6" fmla="*/ 2933905 w 12650822"/>
              <a:gd name="connsiteY6" fmla="*/ 11532482 h 11532482"/>
              <a:gd name="connsiteX7" fmla="*/ 1718627 w 12650822"/>
              <a:gd name="connsiteY7" fmla="*/ 9865697 h 11532482"/>
              <a:gd name="connsiteX8" fmla="*/ 0 w 12650822"/>
              <a:gd name="connsiteY8" fmla="*/ 6980488 h 11532482"/>
              <a:gd name="connsiteX9" fmla="*/ 22022 w 12650822"/>
              <a:gd name="connsiteY9" fmla="*/ 6960742 h 11532482"/>
              <a:gd name="connsiteX10" fmla="*/ 4718407 w 12650822"/>
              <a:gd name="connsiteY10" fmla="*/ 3273000 h 11532482"/>
              <a:gd name="connsiteX11" fmla="*/ 7956679 w 12650822"/>
              <a:gd name="connsiteY11" fmla="*/ 1195248 h 115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0822" h="11532482">
                <a:moveTo>
                  <a:pt x="7956679" y="1195248"/>
                </a:moveTo>
                <a:cubicBezTo>
                  <a:pt x="8621077" y="803084"/>
                  <a:pt x="9295272" y="425195"/>
                  <a:pt x="9978822" y="62012"/>
                </a:cubicBezTo>
                <a:lnTo>
                  <a:pt x="10098991" y="0"/>
                </a:lnTo>
                <a:lnTo>
                  <a:pt x="12650822" y="4283979"/>
                </a:lnTo>
                <a:lnTo>
                  <a:pt x="12245569" y="4531370"/>
                </a:lnTo>
                <a:cubicBezTo>
                  <a:pt x="9012618" y="6531229"/>
                  <a:pt x="5974903" y="8805712"/>
                  <a:pt x="3166697" y="11321300"/>
                </a:cubicBezTo>
                <a:lnTo>
                  <a:pt x="2933905" y="11532482"/>
                </a:lnTo>
                <a:lnTo>
                  <a:pt x="1718627" y="9865697"/>
                </a:lnTo>
                <a:lnTo>
                  <a:pt x="0" y="6980488"/>
                </a:lnTo>
                <a:lnTo>
                  <a:pt x="22022" y="6960742"/>
                </a:lnTo>
                <a:cubicBezTo>
                  <a:pt x="1511041" y="5644986"/>
                  <a:pt x="3079104" y="4413194"/>
                  <a:pt x="4718407" y="3273000"/>
                </a:cubicBezTo>
                <a:cubicBezTo>
                  <a:pt x="5769244" y="2542106"/>
                  <a:pt x="6849352" y="1848853"/>
                  <a:pt x="7956679" y="1195248"/>
                </a:cubicBezTo>
                <a:close/>
              </a:path>
            </a:pathLst>
          </a:custGeom>
          <a:gradFill>
            <a:gsLst>
              <a:gs pos="0">
                <a:schemeClr val="bg1">
                  <a:alpha val="3000"/>
                </a:schemeClr>
              </a:gs>
              <a:gs pos="100000">
                <a:schemeClr val="accent2">
                  <a:alpha val="1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9" name="任意多边形: 形状 83">
            <a:extLst>
              <a:ext uri="{FF2B5EF4-FFF2-40B4-BE49-F238E27FC236}">
                <a16:creationId xmlns:a16="http://schemas.microsoft.com/office/drawing/2014/main" id="{BF5A8484-2D5B-4F59-A3A8-5B9369A9154A}"/>
              </a:ext>
            </a:extLst>
          </p:cNvPr>
          <p:cNvSpPr/>
          <p:nvPr userDrawn="1"/>
        </p:nvSpPr>
        <p:spPr>
          <a:xfrm>
            <a:off x="-1" y="2998308"/>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50" name="任意多边形: 形状 83">
            <a:extLst>
              <a:ext uri="{FF2B5EF4-FFF2-40B4-BE49-F238E27FC236}">
                <a16:creationId xmlns:a16="http://schemas.microsoft.com/office/drawing/2014/main" id="{BF5A8484-2D5B-4F59-A3A8-5B9369A9154A}"/>
              </a:ext>
            </a:extLst>
          </p:cNvPr>
          <p:cNvSpPr/>
          <p:nvPr userDrawn="1"/>
        </p:nvSpPr>
        <p:spPr>
          <a:xfrm>
            <a:off x="-2" y="3019587"/>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102" name="任意多边形: 形状 101">
            <a:extLst>
              <a:ext uri="{FF2B5EF4-FFF2-40B4-BE49-F238E27FC236}">
                <a16:creationId xmlns:a16="http://schemas.microsoft.com/office/drawing/2014/main" id="{0EDC3667-87B7-4232-9F74-2F0E9CE7574F}"/>
              </a:ext>
            </a:extLst>
          </p:cNvPr>
          <p:cNvSpPr/>
          <p:nvPr userDrawn="1"/>
        </p:nvSpPr>
        <p:spPr>
          <a:xfrm rot="2676034">
            <a:off x="-1681418" y="5021332"/>
            <a:ext cx="3362838" cy="3410056"/>
          </a:xfrm>
          <a:custGeom>
            <a:avLst/>
            <a:gdLst>
              <a:gd name="connsiteX0" fmla="*/ 0 w 3362838"/>
              <a:gd name="connsiteY0" fmla="*/ 0 h 3410056"/>
              <a:gd name="connsiteX1" fmla="*/ 3362838 w 3362838"/>
              <a:gd name="connsiteY1" fmla="*/ 3410056 h 3410056"/>
              <a:gd name="connsiteX2" fmla="*/ 3362837 w 3362838"/>
              <a:gd name="connsiteY2" fmla="*/ 3410056 h 3410056"/>
              <a:gd name="connsiteX3" fmla="*/ 0 w 3362838"/>
              <a:gd name="connsiteY3" fmla="*/ 1 h 3410056"/>
            </a:gdLst>
            <a:ahLst/>
            <a:cxnLst>
              <a:cxn ang="0">
                <a:pos x="connsiteX0" y="connsiteY0"/>
              </a:cxn>
              <a:cxn ang="0">
                <a:pos x="connsiteX1" y="connsiteY1"/>
              </a:cxn>
              <a:cxn ang="0">
                <a:pos x="connsiteX2" y="connsiteY2"/>
              </a:cxn>
              <a:cxn ang="0">
                <a:pos x="connsiteX3" y="connsiteY3"/>
              </a:cxn>
            </a:cxnLst>
            <a:rect l="l" t="t" r="r" b="b"/>
            <a:pathLst>
              <a:path w="3362838" h="3410056">
                <a:moveTo>
                  <a:pt x="0" y="0"/>
                </a:moveTo>
                <a:lnTo>
                  <a:pt x="3362838" y="3410056"/>
                </a:lnTo>
                <a:lnTo>
                  <a:pt x="3362837" y="3410056"/>
                </a:lnTo>
                <a:lnTo>
                  <a:pt x="0" y="1"/>
                </a:lnTo>
                <a:close/>
              </a:path>
            </a:pathLst>
          </a:custGeom>
          <a:gradFill>
            <a:gsLst>
              <a:gs pos="0">
                <a:schemeClr val="bg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4" name="任意多边形: 形状 83">
            <a:extLst>
              <a:ext uri="{FF2B5EF4-FFF2-40B4-BE49-F238E27FC236}">
                <a16:creationId xmlns:a16="http://schemas.microsoft.com/office/drawing/2014/main" id="{BF5A8484-2D5B-4F59-A3A8-5B9369A9154A}"/>
              </a:ext>
            </a:extLst>
          </p:cNvPr>
          <p:cNvSpPr/>
          <p:nvPr userDrawn="1"/>
        </p:nvSpPr>
        <p:spPr>
          <a:xfrm>
            <a:off x="0" y="3201986"/>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48" name="标题 47">
            <a:extLst>
              <a:ext uri="{FF2B5EF4-FFF2-40B4-BE49-F238E27FC236}">
                <a16:creationId xmlns:a16="http://schemas.microsoft.com/office/drawing/2014/main" id="{253B7C5E-3F08-4EBF-9056-30949C85AEF8}"/>
              </a:ext>
            </a:extLst>
          </p:cNvPr>
          <p:cNvSpPr>
            <a:spLocks noGrp="1"/>
          </p:cNvSpPr>
          <p:nvPr userDrawn="1">
            <p:ph type="title" hasCustomPrompt="1"/>
          </p:nvPr>
        </p:nvSpPr>
        <p:spPr>
          <a:xfrm>
            <a:off x="515939" y="3758091"/>
            <a:ext cx="11160124" cy="1323439"/>
          </a:xfrm>
          <a:prstGeom prst="rect">
            <a:avLst/>
          </a:prstGeom>
          <a:noFill/>
        </p:spPr>
        <p:txBody>
          <a:bodyPr wrap="square" lIns="0" rtlCol="0">
            <a:spAutoFit/>
          </a:bodyPr>
          <a:lstStyle>
            <a:lvl1pPr algn="ctr">
              <a:lnSpc>
                <a:spcPct val="100000"/>
              </a:lnSpc>
              <a:defRPr lang="zh-CN" altLang="en-US" sz="4000" b="1" spc="100" dirty="0">
                <a:solidFill>
                  <a:schemeClr val="tx1"/>
                </a:solidFill>
                <a:latin typeface="+mn-ea"/>
                <a:ea typeface="+mn-ea"/>
                <a:cs typeface="+mn-ea"/>
              </a:defRPr>
            </a:lvl1pPr>
          </a:lstStyle>
          <a:p>
            <a:pPr marL="0" lvl="0"/>
            <a:r>
              <a:rPr lang="zh-CN" altLang="en-US" dirty="0"/>
              <a:t>北京理工大学</a:t>
            </a:r>
            <a:br>
              <a:rPr lang="zh-CN" altLang="en-US" dirty="0"/>
            </a:br>
            <a:r>
              <a:rPr lang="zh-CN" altLang="en-US" dirty="0"/>
              <a:t>毕业设计论文答辩模板</a:t>
            </a:r>
          </a:p>
        </p:txBody>
      </p:sp>
      <p:sp>
        <p:nvSpPr>
          <p:cNvPr id="38" name="文本占位符 53">
            <a:extLst>
              <a:ext uri="{FF2B5EF4-FFF2-40B4-BE49-F238E27FC236}">
                <a16:creationId xmlns:a16="http://schemas.microsoft.com/office/drawing/2014/main" id="{6465F7BF-7316-4A2A-9ECF-AB9E637FFCF4}"/>
              </a:ext>
            </a:extLst>
          </p:cNvPr>
          <p:cNvSpPr>
            <a:spLocks noGrp="1"/>
          </p:cNvSpPr>
          <p:nvPr userDrawn="1">
            <p:ph type="body" sz="quarter" idx="16" hasCustomPrompt="1"/>
          </p:nvPr>
        </p:nvSpPr>
        <p:spPr>
          <a:xfrm>
            <a:off x="4063320" y="5540739"/>
            <a:ext cx="4065361" cy="344710"/>
          </a:xfrm>
          <a:prstGeom prst="rect">
            <a:avLst/>
          </a:prstGeom>
          <a:noFill/>
        </p:spPr>
        <p:txBody>
          <a:bodyPr wrap="square" lIns="0" rtlCol="0" anchor="ctr" anchorCtr="0">
            <a:spAutoFit/>
          </a:bodyPr>
          <a:lstStyle>
            <a:lvl1pPr marL="0" indent="0" algn="ctr">
              <a:lnSpc>
                <a:spcPct val="130000"/>
              </a:lnSpc>
              <a:buNone/>
              <a:defRPr lang="zh-CN" altLang="en-US" sz="1400" spc="100" smtClean="0">
                <a:solidFill>
                  <a:schemeClr val="tx1">
                    <a:lumMod val="85000"/>
                    <a:lumOff val="1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nSpc>
                <a:spcPct val="130000"/>
              </a:lnSpc>
            </a:pPr>
            <a:r>
              <a:rPr lang="zh-CN" altLang="en-US" dirty="0"/>
              <a:t>指导教师： </a:t>
            </a:r>
            <a:r>
              <a:rPr lang="en-US" altLang="zh-CN" dirty="0"/>
              <a:t>XXX	</a:t>
            </a:r>
            <a:r>
              <a:rPr lang="zh-CN" altLang="en-US" dirty="0"/>
              <a:t>答辩学生： 芃苇</a:t>
            </a:r>
          </a:p>
        </p:txBody>
      </p:sp>
      <p:cxnSp>
        <p:nvCxnSpPr>
          <p:cNvPr id="18" name="直接连接符 17">
            <a:extLst>
              <a:ext uri="{FF2B5EF4-FFF2-40B4-BE49-F238E27FC236}">
                <a16:creationId xmlns:a16="http://schemas.microsoft.com/office/drawing/2014/main" id="{598AF966-7C79-45DC-9C70-AB081DBECE7D}"/>
              </a:ext>
            </a:extLst>
          </p:cNvPr>
          <p:cNvCxnSpPr>
            <a:cxnSpLocks/>
          </p:cNvCxnSpPr>
          <p:nvPr userDrawn="1"/>
        </p:nvCxnSpPr>
        <p:spPr>
          <a:xfrm>
            <a:off x="2108522" y="5295418"/>
            <a:ext cx="797495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66200" y="944838"/>
            <a:ext cx="4510874" cy="1262604"/>
          </a:xfrm>
          <a:prstGeom prst="rect">
            <a:avLst/>
          </a:prstGeom>
        </p:spPr>
      </p:pic>
      <p:sp>
        <p:nvSpPr>
          <p:cNvPr id="51" name="文本框 50"/>
          <p:cNvSpPr txBox="1"/>
          <p:nvPr userDrawn="1"/>
        </p:nvSpPr>
        <p:spPr>
          <a:xfrm>
            <a:off x="150844" y="6088688"/>
            <a:ext cx="2156520" cy="617431"/>
          </a:xfrm>
          <a:prstGeom prst="rect">
            <a:avLst/>
          </a:prstGeom>
          <a:noFill/>
          <a:ln>
            <a:noFill/>
          </a:ln>
        </p:spPr>
        <p:txBody>
          <a:bodyPr wrap="square" lIns="180000" tIns="180000" rIns="180000" bIns="180000" rtlCol="0">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lang="en-US" altLang="zh-CN" sz="1400" b="1" i="0" spc="100" dirty="0">
                <a:solidFill>
                  <a:schemeClr val="accent3"/>
                </a:solidFill>
                <a:latin typeface="+mn-ea"/>
                <a:ea typeface="+mn-ea"/>
              </a:rPr>
              <a:t>BIT</a:t>
            </a:r>
            <a:r>
              <a:rPr lang="en-US" altLang="zh-CN" sz="1400" b="0" i="0" spc="100" baseline="0" dirty="0">
                <a:solidFill>
                  <a:schemeClr val="accent3"/>
                </a:solidFill>
                <a:latin typeface="+mn-ea"/>
              </a:rPr>
              <a:t> </a:t>
            </a:r>
            <a:r>
              <a:rPr lang="en-US" altLang="zh-CN" sz="1400" b="1" i="0" spc="100" baseline="0" dirty="0">
                <a:solidFill>
                  <a:schemeClr val="accent3"/>
                </a:solidFill>
                <a:latin typeface="+mn-ea"/>
              </a:rPr>
              <a:t>|</a:t>
            </a:r>
            <a:r>
              <a:rPr lang="en-US" altLang="zh-CN" sz="1400" b="0" i="0" spc="100" baseline="0" dirty="0">
                <a:solidFill>
                  <a:schemeClr val="accent3"/>
                </a:solidFill>
                <a:latin typeface="+mn-ea"/>
              </a:rPr>
              <a:t> </a:t>
            </a:r>
            <a:r>
              <a:rPr lang="en-US" altLang="zh-CN" sz="1400" b="1" i="0" spc="100" baseline="0" dirty="0">
                <a:solidFill>
                  <a:schemeClr val="accent3"/>
                </a:solidFill>
                <a:latin typeface="+mn-ea"/>
              </a:rPr>
              <a:t>SINCE 1940</a:t>
            </a:r>
            <a:endParaRPr lang="zh-CN" altLang="en-US" sz="1400" b="1" i="0" spc="100" dirty="0">
              <a:solidFill>
                <a:schemeClr val="accent3"/>
              </a:solidFill>
              <a:latin typeface="微软雅黑 Light" panose="020B0502040204020203" pitchFamily="34" charset="-122"/>
              <a:ea typeface="微软雅黑 Light" panose="020B0502040204020203" pitchFamily="34" charset="-122"/>
            </a:endParaRPr>
          </a:p>
        </p:txBody>
      </p:sp>
      <p:grpSp>
        <p:nvGrpSpPr>
          <p:cNvPr id="52" name="组合 51"/>
          <p:cNvGrpSpPr/>
          <p:nvPr userDrawn="1"/>
        </p:nvGrpSpPr>
        <p:grpSpPr>
          <a:xfrm>
            <a:off x="10083479" y="6315185"/>
            <a:ext cx="1765866" cy="192031"/>
            <a:chOff x="598941" y="6399999"/>
            <a:chExt cx="2542613" cy="276499"/>
          </a:xfrm>
          <a:solidFill>
            <a:schemeClr val="bg1">
              <a:lumMod val="65000"/>
            </a:schemeClr>
          </a:solidFill>
        </p:grpSpPr>
        <p:grpSp>
          <p:nvGrpSpPr>
            <p:cNvPr id="53" name="组合 52">
              <a:extLst>
                <a:ext uri="{FF2B5EF4-FFF2-40B4-BE49-F238E27FC236}">
                  <a16:creationId xmlns:a16="http://schemas.microsoft.com/office/drawing/2014/main" id="{2B6AF4F4-F405-428E-ACB6-6C287CCD9962}"/>
                </a:ext>
              </a:extLst>
            </p:cNvPr>
            <p:cNvGrpSpPr/>
            <p:nvPr/>
          </p:nvGrpSpPr>
          <p:grpSpPr>
            <a:xfrm>
              <a:off x="2055693" y="6402621"/>
              <a:ext cx="1085861" cy="270805"/>
              <a:chOff x="10340336" y="2247899"/>
              <a:chExt cx="2724438" cy="679451"/>
            </a:xfrm>
            <a:grpFill/>
          </p:grpSpPr>
          <p:sp>
            <p:nvSpPr>
              <p:cNvPr id="89" name="Freeform 5">
                <a:extLst>
                  <a:ext uri="{FF2B5EF4-FFF2-40B4-BE49-F238E27FC236}">
                    <a16:creationId xmlns:a16="http://schemas.microsoft.com/office/drawing/2014/main" id="{7EF8326A-A460-4F1F-A35E-22F6C0E02782}"/>
                  </a:ext>
                </a:extLst>
              </p:cNvPr>
              <p:cNvSpPr>
                <a:spLocks/>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6">
                <a:extLst>
                  <a:ext uri="{FF2B5EF4-FFF2-40B4-BE49-F238E27FC236}">
                    <a16:creationId xmlns:a16="http://schemas.microsoft.com/office/drawing/2014/main" id="{CC1FA68D-3307-481A-8E89-D3CB2E8693F4}"/>
                  </a:ext>
                </a:extLst>
              </p:cNvPr>
              <p:cNvSpPr>
                <a:spLocks/>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91" name="组合 90">
                <a:extLst>
                  <a:ext uri="{FF2B5EF4-FFF2-40B4-BE49-F238E27FC236}">
                    <a16:creationId xmlns:a16="http://schemas.microsoft.com/office/drawing/2014/main" id="{C7A6E3E5-9A1F-4E06-9E71-F1D7E5C11C32}"/>
                  </a:ext>
                </a:extLst>
              </p:cNvPr>
              <p:cNvGrpSpPr/>
              <p:nvPr/>
            </p:nvGrpSpPr>
            <p:grpSpPr>
              <a:xfrm>
                <a:off x="10340336" y="2247899"/>
                <a:ext cx="547688" cy="679451"/>
                <a:chOff x="5548313" y="2084388"/>
                <a:chExt cx="547688" cy="679451"/>
              </a:xfrm>
              <a:grpFill/>
            </p:grpSpPr>
            <p:sp>
              <p:nvSpPr>
                <p:cNvPr id="96"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2" name="组合 91">
                <a:extLst>
                  <a:ext uri="{FF2B5EF4-FFF2-40B4-BE49-F238E27FC236}">
                    <a16:creationId xmlns:a16="http://schemas.microsoft.com/office/drawing/2014/main" id="{B92E7EB9-3312-4310-B5FA-50F0FA6CFB99}"/>
                  </a:ext>
                </a:extLst>
              </p:cNvPr>
              <p:cNvGrpSpPr/>
              <p:nvPr/>
            </p:nvGrpSpPr>
            <p:grpSpPr>
              <a:xfrm>
                <a:off x="11192276" y="2400300"/>
                <a:ext cx="322175" cy="373063"/>
                <a:chOff x="3792874" y="3138488"/>
                <a:chExt cx="322175" cy="373063"/>
              </a:xfrm>
              <a:grpFill/>
            </p:grpSpPr>
            <p:sp>
              <p:nvSpPr>
                <p:cNvPr id="93"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6">
                  <a:extLst>
                    <a:ext uri="{FF2B5EF4-FFF2-40B4-BE49-F238E27FC236}">
                      <a16:creationId xmlns:a16="http://schemas.microsoft.com/office/drawing/2014/main" id="{FB4C6AFE-87EF-4FB7-829C-F7529116EE44}"/>
                    </a:ext>
                  </a:extLst>
                </p:cNvPr>
                <p:cNvSpPr>
                  <a:spLocks/>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7">
                  <a:extLst>
                    <a:ext uri="{FF2B5EF4-FFF2-40B4-BE49-F238E27FC236}">
                      <a16:creationId xmlns:a16="http://schemas.microsoft.com/office/drawing/2014/main" id="{7BBE01C1-D3BA-489E-BE5E-C63059DA7AF9}"/>
                    </a:ext>
                  </a:extLst>
                </p:cNvPr>
                <p:cNvSpPr>
                  <a:spLocks/>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4" name="组合 53">
              <a:extLst>
                <a:ext uri="{FF2B5EF4-FFF2-40B4-BE49-F238E27FC236}">
                  <a16:creationId xmlns:a16="http://schemas.microsoft.com/office/drawing/2014/main" id="{E582171C-E91E-4DDB-B720-D9EDE8C54B5C}"/>
                </a:ext>
              </a:extLst>
            </p:cNvPr>
            <p:cNvGrpSpPr/>
            <p:nvPr/>
          </p:nvGrpSpPr>
          <p:grpSpPr>
            <a:xfrm>
              <a:off x="598941" y="6399999"/>
              <a:ext cx="1102619" cy="276499"/>
              <a:chOff x="6738929" y="2270918"/>
              <a:chExt cx="2766486" cy="693738"/>
            </a:xfrm>
            <a:grpFill/>
          </p:grpSpPr>
          <p:grpSp>
            <p:nvGrpSpPr>
              <p:cNvPr id="55" name="组合 54">
                <a:extLst>
                  <a:ext uri="{FF2B5EF4-FFF2-40B4-BE49-F238E27FC236}">
                    <a16:creationId xmlns:a16="http://schemas.microsoft.com/office/drawing/2014/main" id="{4EB45816-40C4-4065-9181-C29D2BECD84E}"/>
                  </a:ext>
                </a:extLst>
              </p:cNvPr>
              <p:cNvGrpSpPr/>
              <p:nvPr/>
            </p:nvGrpSpPr>
            <p:grpSpPr>
              <a:xfrm>
                <a:off x="8180494" y="2355056"/>
                <a:ext cx="484188" cy="509588"/>
                <a:chOff x="6113463" y="3541713"/>
                <a:chExt cx="484188" cy="509588"/>
              </a:xfrm>
              <a:grpFill/>
            </p:grpSpPr>
            <p:sp>
              <p:nvSpPr>
                <p:cNvPr id="87"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6" name="组合 55">
                <a:extLst>
                  <a:ext uri="{FF2B5EF4-FFF2-40B4-BE49-F238E27FC236}">
                    <a16:creationId xmlns:a16="http://schemas.microsoft.com/office/drawing/2014/main" id="{C43281D5-D15F-4210-8FEF-5D0B83A54FD6}"/>
                  </a:ext>
                </a:extLst>
              </p:cNvPr>
              <p:cNvGrpSpPr/>
              <p:nvPr/>
            </p:nvGrpSpPr>
            <p:grpSpPr>
              <a:xfrm>
                <a:off x="6738929" y="2270918"/>
                <a:ext cx="549275" cy="693738"/>
                <a:chOff x="6108700" y="2066926"/>
                <a:chExt cx="549275" cy="693738"/>
              </a:xfrm>
              <a:grpFill/>
            </p:grpSpPr>
            <p:sp>
              <p:nvSpPr>
                <p:cNvPr id="85"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7" name="组合 56">
                <a:extLst>
                  <a:ext uri="{FF2B5EF4-FFF2-40B4-BE49-F238E27FC236}">
                    <a16:creationId xmlns:a16="http://schemas.microsoft.com/office/drawing/2014/main" id="{CD1C2EA2-DECB-4C4E-997D-8417E76BE944}"/>
                  </a:ext>
                </a:extLst>
              </p:cNvPr>
              <p:cNvGrpSpPr/>
              <p:nvPr/>
            </p:nvGrpSpPr>
            <p:grpSpPr>
              <a:xfrm>
                <a:off x="7532962" y="2451100"/>
                <a:ext cx="368300" cy="317500"/>
                <a:chOff x="6186488" y="2930526"/>
                <a:chExt cx="368300" cy="317500"/>
              </a:xfrm>
              <a:grpFill/>
            </p:grpSpPr>
            <p:sp>
              <p:nvSpPr>
                <p:cNvPr id="60"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8" name="Freeform 11">
                <a:extLst>
                  <a:ext uri="{FF2B5EF4-FFF2-40B4-BE49-F238E27FC236}">
                    <a16:creationId xmlns:a16="http://schemas.microsoft.com/office/drawing/2014/main" id="{9E7CBDC3-9BA0-4307-8967-3267E5966ED9}"/>
                  </a:ext>
                </a:extLst>
              </p:cNvPr>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12">
                <a:extLst>
                  <a:ext uri="{FF2B5EF4-FFF2-40B4-BE49-F238E27FC236}">
                    <a16:creationId xmlns:a16="http://schemas.microsoft.com/office/drawing/2014/main" id="{D88D9717-3185-4A77-8E18-2A8659D441F7}"/>
                  </a:ext>
                </a:extLst>
              </p:cNvPr>
              <p:cNvSpPr>
                <a:spLocks/>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95555324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封面样式2-尾页">
    <p:spTree>
      <p:nvGrpSpPr>
        <p:cNvPr id="1" name=""/>
        <p:cNvGrpSpPr/>
        <p:nvPr/>
      </p:nvGrpSpPr>
      <p:grpSpPr>
        <a:xfrm>
          <a:off x="0" y="0"/>
          <a:ext cx="0" cy="0"/>
          <a:chOff x="0" y="0"/>
          <a:chExt cx="0" cy="0"/>
        </a:xfrm>
      </p:grpSpPr>
      <p:sp>
        <p:nvSpPr>
          <p:cNvPr id="6" name="PA-矩形 7">
            <a:extLst>
              <a:ext uri="{FF2B5EF4-FFF2-40B4-BE49-F238E27FC236}">
                <a16:creationId xmlns:a16="http://schemas.microsoft.com/office/drawing/2014/main" id="{EEC7E5F7-20FD-444B-9E6C-FF353F66717A}"/>
              </a:ext>
            </a:extLst>
          </p:cNvPr>
          <p:cNvSpPr/>
          <p:nvPr userDrawn="1">
            <p:custDataLst>
              <p:tags r:id="rId1"/>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PA-矩形 7">
            <a:extLst>
              <a:ext uri="{FF2B5EF4-FFF2-40B4-BE49-F238E27FC236}">
                <a16:creationId xmlns:a16="http://schemas.microsoft.com/office/drawing/2014/main" id="{59644A98-44CE-4FDE-8172-3327AAE72C45}"/>
              </a:ext>
            </a:extLst>
          </p:cNvPr>
          <p:cNvSpPr/>
          <p:nvPr userDrawn="1">
            <p:custDataLst>
              <p:tags r:id="rId2"/>
            </p:custDataLst>
          </p:nvPr>
        </p:nvSpPr>
        <p:spPr>
          <a:xfrm>
            <a:off x="0" y="0"/>
            <a:ext cx="12192000" cy="6858000"/>
          </a:xfrm>
          <a:prstGeom prst="rect">
            <a:avLst/>
          </a:prstGeom>
          <a:gradFill flip="none" rotWithShape="1">
            <a:gsLst>
              <a:gs pos="0">
                <a:schemeClr val="accent1">
                  <a:alpha val="0"/>
                </a:schemeClr>
              </a:gs>
              <a:gs pos="522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19">
            <a:extLst>
              <a:ext uri="{FF2B5EF4-FFF2-40B4-BE49-F238E27FC236}">
                <a16:creationId xmlns:a16="http://schemas.microsoft.com/office/drawing/2014/main" id="{17BF7535-8F01-44D8-BF44-00C5CD915389}"/>
              </a:ext>
            </a:extLst>
          </p:cNvPr>
          <p:cNvSpPr/>
          <p:nvPr userDrawn="1"/>
        </p:nvSpPr>
        <p:spPr>
          <a:xfrm flipH="1" flipV="1">
            <a:off x="4442085" y="3759199"/>
            <a:ext cx="3307830" cy="2335892"/>
          </a:xfrm>
          <a:custGeom>
            <a:avLst/>
            <a:gdLst>
              <a:gd name="connsiteX0" fmla="*/ 3162300 w 3162300"/>
              <a:gd name="connsiteY0" fmla="*/ 2147409 h 2147409"/>
              <a:gd name="connsiteX1" fmla="*/ 0 w 3162300"/>
              <a:gd name="connsiteY1" fmla="*/ 2147409 h 2147409"/>
              <a:gd name="connsiteX2" fmla="*/ 0 w 3162300"/>
              <a:gd name="connsiteY2" fmla="*/ 1565265 h 2147409"/>
              <a:gd name="connsiteX3" fmla="*/ 0 w 3162300"/>
              <a:gd name="connsiteY3" fmla="*/ 1544697 h 2147409"/>
              <a:gd name="connsiteX4" fmla="*/ 0 w 3162300"/>
              <a:gd name="connsiteY4" fmla="*/ 0 h 2147409"/>
              <a:gd name="connsiteX5" fmla="*/ 1585774 w 3162300"/>
              <a:gd name="connsiteY5" fmla="*/ 1112898 h 2147409"/>
              <a:gd name="connsiteX6" fmla="*/ 3162300 w 3162300"/>
              <a:gd name="connsiteY6" fmla="*/ 0 h 2147409"/>
              <a:gd name="connsiteX7" fmla="*/ 3162300 w 3162300"/>
              <a:gd name="connsiteY7" fmla="*/ 1544697 h 2147409"/>
              <a:gd name="connsiteX8" fmla="*/ 3162300 w 3162300"/>
              <a:gd name="connsiteY8" fmla="*/ 1565265 h 2147409"/>
              <a:gd name="connsiteX0" fmla="*/ 0 w 3162300"/>
              <a:gd name="connsiteY0" fmla="*/ 2147409 h 2238849"/>
              <a:gd name="connsiteX1" fmla="*/ 0 w 3162300"/>
              <a:gd name="connsiteY1" fmla="*/ 1565265 h 2238849"/>
              <a:gd name="connsiteX2" fmla="*/ 0 w 3162300"/>
              <a:gd name="connsiteY2" fmla="*/ 1544697 h 2238849"/>
              <a:gd name="connsiteX3" fmla="*/ 0 w 3162300"/>
              <a:gd name="connsiteY3" fmla="*/ 0 h 2238849"/>
              <a:gd name="connsiteX4" fmla="*/ 1585774 w 3162300"/>
              <a:gd name="connsiteY4" fmla="*/ 1112898 h 2238849"/>
              <a:gd name="connsiteX5" fmla="*/ 3162300 w 3162300"/>
              <a:gd name="connsiteY5" fmla="*/ 0 h 2238849"/>
              <a:gd name="connsiteX6" fmla="*/ 3162300 w 3162300"/>
              <a:gd name="connsiteY6" fmla="*/ 1544697 h 2238849"/>
              <a:gd name="connsiteX7" fmla="*/ 3162300 w 3162300"/>
              <a:gd name="connsiteY7" fmla="*/ 1565265 h 2238849"/>
              <a:gd name="connsiteX8" fmla="*/ 3162300 w 3162300"/>
              <a:gd name="connsiteY8" fmla="*/ 2147409 h 2238849"/>
              <a:gd name="connsiteX9" fmla="*/ 91440 w 3162300"/>
              <a:gd name="connsiteY9" fmla="*/ 2238849 h 2238849"/>
              <a:gd name="connsiteX0" fmla="*/ 0 w 3162300"/>
              <a:gd name="connsiteY0" fmla="*/ 2147409 h 2147409"/>
              <a:gd name="connsiteX1" fmla="*/ 0 w 3162300"/>
              <a:gd name="connsiteY1" fmla="*/ 1565265 h 2147409"/>
              <a:gd name="connsiteX2" fmla="*/ 0 w 3162300"/>
              <a:gd name="connsiteY2" fmla="*/ 1544697 h 2147409"/>
              <a:gd name="connsiteX3" fmla="*/ 0 w 3162300"/>
              <a:gd name="connsiteY3" fmla="*/ 0 h 2147409"/>
              <a:gd name="connsiteX4" fmla="*/ 1585774 w 3162300"/>
              <a:gd name="connsiteY4" fmla="*/ 1112898 h 2147409"/>
              <a:gd name="connsiteX5" fmla="*/ 3162300 w 3162300"/>
              <a:gd name="connsiteY5" fmla="*/ 0 h 2147409"/>
              <a:gd name="connsiteX6" fmla="*/ 3162300 w 3162300"/>
              <a:gd name="connsiteY6" fmla="*/ 1544697 h 2147409"/>
              <a:gd name="connsiteX7" fmla="*/ 3162300 w 3162300"/>
              <a:gd name="connsiteY7" fmla="*/ 1565265 h 2147409"/>
              <a:gd name="connsiteX8" fmla="*/ 3162300 w 3162300"/>
              <a:gd name="connsiteY8" fmla="*/ 2147409 h 214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2300" h="2147409">
                <a:moveTo>
                  <a:pt x="0" y="2147409"/>
                </a:moveTo>
                <a:lnTo>
                  <a:pt x="0" y="1565265"/>
                </a:lnTo>
                <a:lnTo>
                  <a:pt x="0" y="1544697"/>
                </a:lnTo>
                <a:lnTo>
                  <a:pt x="0" y="0"/>
                </a:lnTo>
                <a:lnTo>
                  <a:pt x="1585774" y="1112898"/>
                </a:lnTo>
                <a:lnTo>
                  <a:pt x="3162300" y="0"/>
                </a:lnTo>
                <a:lnTo>
                  <a:pt x="3162300" y="1544697"/>
                </a:lnTo>
                <a:lnTo>
                  <a:pt x="3162300" y="1565265"/>
                </a:lnTo>
                <a:lnTo>
                  <a:pt x="3162300" y="2147409"/>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11" name="矩形 3">
            <a:extLst>
              <a:ext uri="{FF2B5EF4-FFF2-40B4-BE49-F238E27FC236}">
                <a16:creationId xmlns:a16="http://schemas.microsoft.com/office/drawing/2014/main" id="{65B2E1B6-E350-4024-A69C-C064D4BB9540}"/>
              </a:ext>
            </a:extLst>
          </p:cNvPr>
          <p:cNvSpPr/>
          <p:nvPr userDrawn="1"/>
        </p:nvSpPr>
        <p:spPr>
          <a:xfrm>
            <a:off x="4442085" y="1015093"/>
            <a:ext cx="3307830" cy="1428368"/>
          </a:xfrm>
          <a:custGeom>
            <a:avLst/>
            <a:gdLst>
              <a:gd name="connsiteX0" fmla="*/ 0 w 3162300"/>
              <a:gd name="connsiteY0" fmla="*/ 0 h 1871961"/>
              <a:gd name="connsiteX1" fmla="*/ 3162300 w 3162300"/>
              <a:gd name="connsiteY1" fmla="*/ 0 h 1871961"/>
              <a:gd name="connsiteX2" fmla="*/ 3162300 w 3162300"/>
              <a:gd name="connsiteY2" fmla="*/ 1871961 h 1871961"/>
              <a:gd name="connsiteX3" fmla="*/ 0 w 3162300"/>
              <a:gd name="connsiteY3" fmla="*/ 1871961 h 1871961"/>
              <a:gd name="connsiteX4" fmla="*/ 0 w 3162300"/>
              <a:gd name="connsiteY4" fmla="*/ 0 h 1871961"/>
              <a:gd name="connsiteX0" fmla="*/ 0 w 3162300"/>
              <a:gd name="connsiteY0" fmla="*/ 1871961 h 1963401"/>
              <a:gd name="connsiteX1" fmla="*/ 0 w 3162300"/>
              <a:gd name="connsiteY1" fmla="*/ 0 h 1963401"/>
              <a:gd name="connsiteX2" fmla="*/ 3162300 w 3162300"/>
              <a:gd name="connsiteY2" fmla="*/ 0 h 1963401"/>
              <a:gd name="connsiteX3" fmla="*/ 3162300 w 3162300"/>
              <a:gd name="connsiteY3" fmla="*/ 1871961 h 1963401"/>
              <a:gd name="connsiteX4" fmla="*/ 91440 w 3162300"/>
              <a:gd name="connsiteY4" fmla="*/ 1963401 h 1963401"/>
              <a:gd name="connsiteX0" fmla="*/ 0 w 3162300"/>
              <a:gd name="connsiteY0" fmla="*/ 1871961 h 1871961"/>
              <a:gd name="connsiteX1" fmla="*/ 0 w 3162300"/>
              <a:gd name="connsiteY1" fmla="*/ 0 h 1871961"/>
              <a:gd name="connsiteX2" fmla="*/ 3162300 w 3162300"/>
              <a:gd name="connsiteY2" fmla="*/ 0 h 1871961"/>
              <a:gd name="connsiteX3" fmla="*/ 3162300 w 3162300"/>
              <a:gd name="connsiteY3" fmla="*/ 1871961 h 1871961"/>
            </a:gdLst>
            <a:ahLst/>
            <a:cxnLst>
              <a:cxn ang="0">
                <a:pos x="connsiteX0" y="connsiteY0"/>
              </a:cxn>
              <a:cxn ang="0">
                <a:pos x="connsiteX1" y="connsiteY1"/>
              </a:cxn>
              <a:cxn ang="0">
                <a:pos x="connsiteX2" y="connsiteY2"/>
              </a:cxn>
              <a:cxn ang="0">
                <a:pos x="connsiteX3" y="connsiteY3"/>
              </a:cxn>
            </a:cxnLst>
            <a:rect l="l" t="t" r="r" b="b"/>
            <a:pathLst>
              <a:path w="3162300" h="1871961">
                <a:moveTo>
                  <a:pt x="0" y="1871961"/>
                </a:moveTo>
                <a:lnTo>
                  <a:pt x="0" y="0"/>
                </a:lnTo>
                <a:lnTo>
                  <a:pt x="3162300" y="0"/>
                </a:lnTo>
                <a:lnTo>
                  <a:pt x="3162300" y="1871961"/>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30000"/>
              </a:lnSpc>
            </a:pPr>
            <a:endParaRPr lang="zh-CN" altLang="en-US">
              <a:cs typeface="+mn-ea"/>
              <a:sym typeface="+mn-lt"/>
            </a:endParaRPr>
          </a:p>
        </p:txBody>
      </p:sp>
      <p:sp>
        <p:nvSpPr>
          <p:cNvPr id="12" name="等腰三角形 11">
            <a:extLst>
              <a:ext uri="{FF2B5EF4-FFF2-40B4-BE49-F238E27FC236}">
                <a16:creationId xmlns:a16="http://schemas.microsoft.com/office/drawing/2014/main" id="{F3B0B805-869F-4D89-BEB0-0E0DA525C8EE}"/>
              </a:ext>
            </a:extLst>
          </p:cNvPr>
          <p:cNvSpPr/>
          <p:nvPr userDrawn="1"/>
        </p:nvSpPr>
        <p:spPr>
          <a:xfrm flipV="1">
            <a:off x="6007269" y="3832178"/>
            <a:ext cx="177462" cy="152984"/>
          </a:xfrm>
          <a:prstGeom prst="triangl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pic>
        <p:nvPicPr>
          <p:cNvPr id="13" name="图片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974749" y="1401223"/>
            <a:ext cx="2256308" cy="631546"/>
          </a:xfrm>
          <a:prstGeom prst="rect">
            <a:avLst/>
          </a:prstGeom>
        </p:spPr>
      </p:pic>
    </p:spTree>
    <p:extLst>
      <p:ext uri="{BB962C8B-B14F-4D97-AF65-F5344CB8AC3E}">
        <p14:creationId xmlns:p14="http://schemas.microsoft.com/office/powerpoint/2010/main" val="1431878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样式2-1">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41C37BF7-CAE8-4F93-8BE5-229FC17201DA}"/>
              </a:ext>
            </a:extLst>
          </p:cNvPr>
          <p:cNvSpPr/>
          <p:nvPr userDrawn="1"/>
        </p:nvSpPr>
        <p:spPr>
          <a:xfrm>
            <a:off x="0" y="2289050"/>
            <a:ext cx="12192001" cy="196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15558" b="38705"/>
          <a:stretch/>
        </p:blipFill>
        <p:spPr>
          <a:xfrm>
            <a:off x="1" y="0"/>
            <a:ext cx="12192000" cy="2290219"/>
          </a:xfrm>
          <a:prstGeom prst="rect">
            <a:avLst/>
          </a:prstGeom>
        </p:spPr>
      </p:pic>
      <p:sp>
        <p:nvSpPr>
          <p:cNvPr id="10" name="矩形 9">
            <a:extLst>
              <a:ext uri="{FF2B5EF4-FFF2-40B4-BE49-F238E27FC236}">
                <a16:creationId xmlns:a16="http://schemas.microsoft.com/office/drawing/2014/main" id="{41C37BF7-CAE8-4F93-8BE5-229FC17201DA}"/>
              </a:ext>
            </a:extLst>
          </p:cNvPr>
          <p:cNvSpPr/>
          <p:nvPr userDrawn="1"/>
        </p:nvSpPr>
        <p:spPr>
          <a:xfrm>
            <a:off x="-1" y="-7884"/>
            <a:ext cx="12192001" cy="229810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24353" y="841210"/>
            <a:ext cx="2143294" cy="599913"/>
          </a:xfrm>
          <a:prstGeom prst="rect">
            <a:avLst/>
          </a:prstGeom>
        </p:spPr>
      </p:pic>
      <p:cxnSp>
        <p:nvCxnSpPr>
          <p:cNvPr id="4" name="直接连接符 3"/>
          <p:cNvCxnSpPr/>
          <p:nvPr userDrawn="1"/>
        </p:nvCxnSpPr>
        <p:spPr>
          <a:xfrm>
            <a:off x="-81481" y="2289050"/>
            <a:ext cx="12339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03282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550089" y="863157"/>
            <a:ext cx="1031862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6833366C-F485-4B9F-89F5-27A807162B12}"/>
              </a:ext>
            </a:extLst>
          </p:cNvPr>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C10D966C-9DD4-4144-A316-29077EB905B4}"/>
              </a:ext>
            </a:extLst>
          </p:cNvPr>
          <p:cNvSpPr/>
          <p:nvPr userDrawn="1"/>
        </p:nvSpPr>
        <p:spPr>
          <a:xfrm>
            <a:off x="318632" y="0"/>
            <a:ext cx="1048735" cy="873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606550"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5" name="矩形 4">
            <a:extLst>
              <a:ext uri="{FF2B5EF4-FFF2-40B4-BE49-F238E27FC236}">
                <a16:creationId xmlns:a16="http://schemas.microsoft.com/office/drawing/2014/main" id="{6833366C-F485-4B9F-89F5-27A807162B12}"/>
              </a:ext>
            </a:extLst>
          </p:cNvPr>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sp>
        <p:nvSpPr>
          <p:cNvPr id="25" name="矩形 24">
            <a:extLst>
              <a:ext uri="{FF2B5EF4-FFF2-40B4-BE49-F238E27FC236}">
                <a16:creationId xmlns:a16="http://schemas.microsoft.com/office/drawing/2014/main" id="{C10D966C-9DD4-4144-A316-29077EB905B4}"/>
              </a:ext>
            </a:extLst>
          </p:cNvPr>
          <p:cNvSpPr/>
          <p:nvPr userDrawn="1"/>
        </p:nvSpPr>
        <p:spPr>
          <a:xfrm>
            <a:off x="1378908" y="-1612"/>
            <a:ext cx="167082" cy="874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56" name="组合 55"/>
          <p:cNvGrpSpPr/>
          <p:nvPr userDrawn="1"/>
        </p:nvGrpSpPr>
        <p:grpSpPr>
          <a:xfrm>
            <a:off x="598941" y="6399999"/>
            <a:ext cx="2542613" cy="276499"/>
            <a:chOff x="598941" y="6399999"/>
            <a:chExt cx="2542613" cy="276499"/>
          </a:xfrm>
          <a:solidFill>
            <a:schemeClr val="bg1"/>
          </a:solidFill>
        </p:grpSpPr>
        <p:grpSp>
          <p:nvGrpSpPr>
            <p:cNvPr id="33" name="组合 32">
              <a:extLst>
                <a:ext uri="{FF2B5EF4-FFF2-40B4-BE49-F238E27FC236}">
                  <a16:creationId xmlns:a16="http://schemas.microsoft.com/office/drawing/2014/main" id="{2B6AF4F4-F405-428E-ACB6-6C287CCD9962}"/>
                </a:ext>
              </a:extLst>
            </p:cNvPr>
            <p:cNvGrpSpPr/>
            <p:nvPr/>
          </p:nvGrpSpPr>
          <p:grpSpPr>
            <a:xfrm>
              <a:off x="2055693" y="6402621"/>
              <a:ext cx="1085861" cy="270805"/>
              <a:chOff x="10340336" y="2247899"/>
              <a:chExt cx="2724438" cy="679451"/>
            </a:xfrm>
            <a:grpFill/>
          </p:grpSpPr>
          <p:sp>
            <p:nvSpPr>
              <p:cNvPr id="47" name="Freeform 5">
                <a:extLst>
                  <a:ext uri="{FF2B5EF4-FFF2-40B4-BE49-F238E27FC236}">
                    <a16:creationId xmlns:a16="http://schemas.microsoft.com/office/drawing/2014/main" id="{7EF8326A-A460-4F1F-A35E-22F6C0E02782}"/>
                  </a:ext>
                </a:extLst>
              </p:cNvPr>
              <p:cNvSpPr>
                <a:spLocks/>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6">
                <a:extLst>
                  <a:ext uri="{FF2B5EF4-FFF2-40B4-BE49-F238E27FC236}">
                    <a16:creationId xmlns:a16="http://schemas.microsoft.com/office/drawing/2014/main" id="{CC1FA68D-3307-481A-8E89-D3CB2E8693F4}"/>
                  </a:ext>
                </a:extLst>
              </p:cNvPr>
              <p:cNvSpPr>
                <a:spLocks/>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7A6E3E5-9A1F-4E06-9E71-F1D7E5C11C32}"/>
                  </a:ext>
                </a:extLst>
              </p:cNvPr>
              <p:cNvGrpSpPr/>
              <p:nvPr/>
            </p:nvGrpSpPr>
            <p:grpSpPr>
              <a:xfrm>
                <a:off x="10340336" y="2247899"/>
                <a:ext cx="547688" cy="679451"/>
                <a:chOff x="5548313" y="2084388"/>
                <a:chExt cx="547688" cy="679451"/>
              </a:xfrm>
              <a:grpFill/>
            </p:grpSpPr>
            <p:sp>
              <p:nvSpPr>
                <p:cNvPr id="54" name="Freeform 7">
                  <a:extLst>
                    <a:ext uri="{FF2B5EF4-FFF2-40B4-BE49-F238E27FC236}">
                      <a16:creationId xmlns:a16="http://schemas.microsoft.com/office/drawing/2014/main" id="{02368C72-9CA0-44B0-93EC-F396645A3423}"/>
                    </a:ext>
                  </a:extLst>
                </p:cNvPr>
                <p:cNvSpPr>
                  <a:spLocks/>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a:extLst>
                    <a:ext uri="{FF2B5EF4-FFF2-40B4-BE49-F238E27FC236}">
                      <a16:creationId xmlns:a16="http://schemas.microsoft.com/office/drawing/2014/main" id="{68AB8704-3F31-41E0-B209-31D0A83BAA2E}"/>
                    </a:ext>
                  </a:extLst>
                </p:cNvPr>
                <p:cNvSpPr>
                  <a:spLocks/>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B92E7EB9-3312-4310-B5FA-50F0FA6CFB99}"/>
                  </a:ext>
                </a:extLst>
              </p:cNvPr>
              <p:cNvGrpSpPr/>
              <p:nvPr/>
            </p:nvGrpSpPr>
            <p:grpSpPr>
              <a:xfrm>
                <a:off x="11192276" y="2400300"/>
                <a:ext cx="322175" cy="373063"/>
                <a:chOff x="3792874" y="3138488"/>
                <a:chExt cx="322175" cy="373063"/>
              </a:xfrm>
              <a:grpFill/>
            </p:grpSpPr>
            <p:sp>
              <p:nvSpPr>
                <p:cNvPr id="51" name="Freeform 15">
                  <a:extLst>
                    <a:ext uri="{FF2B5EF4-FFF2-40B4-BE49-F238E27FC236}">
                      <a16:creationId xmlns:a16="http://schemas.microsoft.com/office/drawing/2014/main" id="{4A24723D-38DD-4916-B1AF-76A903317407}"/>
                    </a:ext>
                  </a:extLst>
                </p:cNvPr>
                <p:cNvSpPr>
                  <a:spLocks/>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6">
                  <a:extLst>
                    <a:ext uri="{FF2B5EF4-FFF2-40B4-BE49-F238E27FC236}">
                      <a16:creationId xmlns:a16="http://schemas.microsoft.com/office/drawing/2014/main" id="{FB4C6AFE-87EF-4FB7-829C-F7529116EE44}"/>
                    </a:ext>
                  </a:extLst>
                </p:cNvPr>
                <p:cNvSpPr>
                  <a:spLocks/>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7">
                  <a:extLst>
                    <a:ext uri="{FF2B5EF4-FFF2-40B4-BE49-F238E27FC236}">
                      <a16:creationId xmlns:a16="http://schemas.microsoft.com/office/drawing/2014/main" id="{7BBE01C1-D3BA-489E-BE5E-C63059DA7AF9}"/>
                    </a:ext>
                  </a:extLst>
                </p:cNvPr>
                <p:cNvSpPr>
                  <a:spLocks/>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4" name="组合 33">
              <a:extLst>
                <a:ext uri="{FF2B5EF4-FFF2-40B4-BE49-F238E27FC236}">
                  <a16:creationId xmlns:a16="http://schemas.microsoft.com/office/drawing/2014/main" id="{E582171C-E91E-4DDB-B720-D9EDE8C54B5C}"/>
                </a:ext>
              </a:extLst>
            </p:cNvPr>
            <p:cNvGrpSpPr/>
            <p:nvPr/>
          </p:nvGrpSpPr>
          <p:grpSpPr>
            <a:xfrm>
              <a:off x="598941" y="6399999"/>
              <a:ext cx="1102619" cy="276499"/>
              <a:chOff x="6738929" y="2270918"/>
              <a:chExt cx="2766486" cy="693738"/>
            </a:xfrm>
            <a:grpFill/>
          </p:grpSpPr>
          <p:grpSp>
            <p:nvGrpSpPr>
              <p:cNvPr id="35" name="组合 34">
                <a:extLst>
                  <a:ext uri="{FF2B5EF4-FFF2-40B4-BE49-F238E27FC236}">
                    <a16:creationId xmlns:a16="http://schemas.microsoft.com/office/drawing/2014/main" id="{4EB45816-40C4-4065-9181-C29D2BECD84E}"/>
                  </a:ext>
                </a:extLst>
              </p:cNvPr>
              <p:cNvGrpSpPr/>
              <p:nvPr/>
            </p:nvGrpSpPr>
            <p:grpSpPr>
              <a:xfrm>
                <a:off x="8180494" y="2355056"/>
                <a:ext cx="484188" cy="509588"/>
                <a:chOff x="6113463" y="3541713"/>
                <a:chExt cx="484188" cy="509588"/>
              </a:xfrm>
              <a:grpFill/>
            </p:grpSpPr>
            <p:sp>
              <p:nvSpPr>
                <p:cNvPr id="45" name="Freeform 9">
                  <a:extLst>
                    <a:ext uri="{FF2B5EF4-FFF2-40B4-BE49-F238E27FC236}">
                      <a16:creationId xmlns:a16="http://schemas.microsoft.com/office/drawing/2014/main" id="{70888479-5294-457A-8111-462CE4F104F2}"/>
                    </a:ext>
                  </a:extLst>
                </p:cNvPr>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
                  <a:extLst>
                    <a:ext uri="{FF2B5EF4-FFF2-40B4-BE49-F238E27FC236}">
                      <a16:creationId xmlns:a16="http://schemas.microsoft.com/office/drawing/2014/main" id="{3C581795-C09D-460E-9472-8181F266F0EF}"/>
                    </a:ext>
                  </a:extLst>
                </p:cNvPr>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a:extLst>
                  <a:ext uri="{FF2B5EF4-FFF2-40B4-BE49-F238E27FC236}">
                    <a16:creationId xmlns:a16="http://schemas.microsoft.com/office/drawing/2014/main" id="{C43281D5-D15F-4210-8FEF-5D0B83A54FD6}"/>
                  </a:ext>
                </a:extLst>
              </p:cNvPr>
              <p:cNvGrpSpPr/>
              <p:nvPr/>
            </p:nvGrpSpPr>
            <p:grpSpPr>
              <a:xfrm>
                <a:off x="6738929" y="2270918"/>
                <a:ext cx="549275" cy="693738"/>
                <a:chOff x="6108700" y="2066926"/>
                <a:chExt cx="549275" cy="693738"/>
              </a:xfrm>
              <a:grpFill/>
            </p:grpSpPr>
            <p:sp>
              <p:nvSpPr>
                <p:cNvPr id="43" name="Freeform 13">
                  <a:extLst>
                    <a:ext uri="{FF2B5EF4-FFF2-40B4-BE49-F238E27FC236}">
                      <a16:creationId xmlns:a16="http://schemas.microsoft.com/office/drawing/2014/main" id="{0965091B-D712-42AC-844D-24578409DB9A}"/>
                    </a:ext>
                  </a:extLst>
                </p:cNvPr>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4">
                  <a:extLst>
                    <a:ext uri="{FF2B5EF4-FFF2-40B4-BE49-F238E27FC236}">
                      <a16:creationId xmlns:a16="http://schemas.microsoft.com/office/drawing/2014/main" id="{EDF1A89C-87D3-4066-B020-1AF4B9A41344}"/>
                    </a:ext>
                  </a:extLst>
                </p:cNvPr>
                <p:cNvSpPr>
                  <a:spLocks/>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a:extLst>
                  <a:ext uri="{FF2B5EF4-FFF2-40B4-BE49-F238E27FC236}">
                    <a16:creationId xmlns:a16="http://schemas.microsoft.com/office/drawing/2014/main" id="{CD1C2EA2-DECB-4C4E-997D-8417E76BE944}"/>
                  </a:ext>
                </a:extLst>
              </p:cNvPr>
              <p:cNvGrpSpPr/>
              <p:nvPr/>
            </p:nvGrpSpPr>
            <p:grpSpPr>
              <a:xfrm>
                <a:off x="7532962" y="2451100"/>
                <a:ext cx="368300" cy="317500"/>
                <a:chOff x="6186488" y="2930526"/>
                <a:chExt cx="368300" cy="317500"/>
              </a:xfrm>
              <a:grpFill/>
            </p:grpSpPr>
            <p:sp>
              <p:nvSpPr>
                <p:cNvPr id="40" name="Freeform 18">
                  <a:extLst>
                    <a:ext uri="{FF2B5EF4-FFF2-40B4-BE49-F238E27FC236}">
                      <a16:creationId xmlns:a16="http://schemas.microsoft.com/office/drawing/2014/main" id="{58E0037C-7932-4788-ADA9-47256329EEB7}"/>
                    </a:ext>
                  </a:extLst>
                </p:cNvPr>
                <p:cNvSpPr>
                  <a:spLocks/>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9">
                  <a:extLst>
                    <a:ext uri="{FF2B5EF4-FFF2-40B4-BE49-F238E27FC236}">
                      <a16:creationId xmlns:a16="http://schemas.microsoft.com/office/drawing/2014/main" id="{B78F413E-1D51-491F-A6EC-02810949F837}"/>
                    </a:ext>
                  </a:extLst>
                </p:cNvPr>
                <p:cNvSpPr>
                  <a:spLocks/>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0">
                  <a:extLst>
                    <a:ext uri="{FF2B5EF4-FFF2-40B4-BE49-F238E27FC236}">
                      <a16:creationId xmlns:a16="http://schemas.microsoft.com/office/drawing/2014/main" id="{28D425C4-CE02-4413-BBE1-2E9FA0CC0E90}"/>
                    </a:ext>
                  </a:extLst>
                </p:cNvPr>
                <p:cNvSpPr>
                  <a:spLocks/>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Freeform 11">
                <a:extLst>
                  <a:ext uri="{FF2B5EF4-FFF2-40B4-BE49-F238E27FC236}">
                    <a16:creationId xmlns:a16="http://schemas.microsoft.com/office/drawing/2014/main" id="{9E7CBDC3-9BA0-4307-8967-3267E5966ED9}"/>
                  </a:ext>
                </a:extLst>
              </p:cNvPr>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2">
                <a:extLst>
                  <a:ext uri="{FF2B5EF4-FFF2-40B4-BE49-F238E27FC236}">
                    <a16:creationId xmlns:a16="http://schemas.microsoft.com/office/drawing/2014/main" id="{D88D9717-3185-4A77-8E18-2A8659D441F7}"/>
                  </a:ext>
                </a:extLst>
              </p:cNvPr>
              <p:cNvSpPr>
                <a:spLocks/>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pic>
        <p:nvPicPr>
          <p:cNvPr id="57" name="图片 5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7818" y="347339"/>
            <a:ext cx="1969223" cy="432990"/>
          </a:xfrm>
          <a:prstGeom prst="rect">
            <a:avLst/>
          </a:prstGeom>
        </p:spPr>
      </p:pic>
      <p:cxnSp>
        <p:nvCxnSpPr>
          <p:cNvPr id="7" name="直接连接符 6"/>
          <p:cNvCxnSpPr/>
          <p:nvPr userDrawn="1"/>
        </p:nvCxnSpPr>
        <p:spPr>
          <a:xfrm>
            <a:off x="1366474"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28858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84A6BA-DAC5-4D1F-8F05-F98072F29E0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B60628-B688-4A3B-B5E5-30E1B21B236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A41087-53F6-4961-85C8-DBFA66F3BE62}"/>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5" name="页脚占位符 4">
            <a:extLst>
              <a:ext uri="{FF2B5EF4-FFF2-40B4-BE49-F238E27FC236}">
                <a16:creationId xmlns:a16="http://schemas.microsoft.com/office/drawing/2014/main" id="{4E82182F-3149-43AA-B72F-9B9506525E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AFD1DE-7B42-4D72-842A-1596A6139F7D}"/>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80791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87686D-CDCE-4068-8F24-13743DF8B1E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439E86-B55E-45DF-BA18-797D6DDFB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74E9E36-4B8A-405A-A53C-37D057A026ED}"/>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5" name="页脚占位符 4">
            <a:extLst>
              <a:ext uri="{FF2B5EF4-FFF2-40B4-BE49-F238E27FC236}">
                <a16:creationId xmlns:a16="http://schemas.microsoft.com/office/drawing/2014/main" id="{E72AB25D-D77B-4ECE-A530-CD9812EB83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2CDEB8-AA26-4FD7-8988-B6A69543B772}"/>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76038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581AEC-3C51-4990-828D-EB2BA1977AA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CD536F3-E18C-42A3-909B-DAF0E553D38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F9D2EF2-FB68-49D2-8F07-C96ADCC52A3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5CEC0A8-CA9B-4508-A350-4E4FF4013223}"/>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6" name="页脚占位符 5">
            <a:extLst>
              <a:ext uri="{FF2B5EF4-FFF2-40B4-BE49-F238E27FC236}">
                <a16:creationId xmlns:a16="http://schemas.microsoft.com/office/drawing/2014/main" id="{1D5AE9FF-71A7-4CA6-BD73-CCF948FC88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2F2423-0064-4BD8-9E96-2BA016CDF36A}"/>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364687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CB74C-C4B7-469F-8158-288C457A46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446687F-9113-4BF1-BA08-0FA95BE81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AD1E63F-0224-4083-BF2A-C3A502A3D04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28B0BC1-57A2-4942-9456-6ECC41460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081C4AA-30C5-4C57-9C4D-D78E207FBFF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6D6A0-2971-425D-A8DE-899A046CED35}"/>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8" name="页脚占位符 7">
            <a:extLst>
              <a:ext uri="{FF2B5EF4-FFF2-40B4-BE49-F238E27FC236}">
                <a16:creationId xmlns:a16="http://schemas.microsoft.com/office/drawing/2014/main" id="{E6D7B24F-8F5A-4B9D-A22A-C02C780BC27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7649B84-4304-4311-8969-8D7EE5191292}"/>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189853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3AA5A7-0AAA-41AC-9AD2-BDE0D155E28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D98AC9E-479F-4FF7-91C9-2EAC9E856016}"/>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4" name="页脚占位符 3">
            <a:extLst>
              <a:ext uri="{FF2B5EF4-FFF2-40B4-BE49-F238E27FC236}">
                <a16:creationId xmlns:a16="http://schemas.microsoft.com/office/drawing/2014/main" id="{6D6C9702-14E1-42E1-8EB8-CE4A1CBF5FE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B827ABF-6FBD-4191-A1D5-04F84ED402FC}"/>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375087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020A21-23CC-4594-957A-26BA71528788}"/>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3" name="页脚占位符 2">
            <a:extLst>
              <a:ext uri="{FF2B5EF4-FFF2-40B4-BE49-F238E27FC236}">
                <a16:creationId xmlns:a16="http://schemas.microsoft.com/office/drawing/2014/main" id="{0CC40160-AC77-4645-BC9A-90E6E031BB9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23633A-5C9C-4165-B835-A9C713FEBB7E}"/>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273921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42B476-39C4-42EF-AC82-274E18CC62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E2EBCA5-9857-4150-91A5-7F7C4E30C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7C0E464-AEF5-4F99-A005-AC70EAB25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24C9E45-498A-4CB3-8E0B-0F97CE5428AC}"/>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6" name="页脚占位符 5">
            <a:extLst>
              <a:ext uri="{FF2B5EF4-FFF2-40B4-BE49-F238E27FC236}">
                <a16:creationId xmlns:a16="http://schemas.microsoft.com/office/drawing/2014/main" id="{93E413CD-E086-48BD-8F5E-C4110D10EA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298DE13-AF82-4653-9671-05D0CE6D9593}"/>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177264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BEE676-282D-4D29-A1AE-23FCF69F8A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35B391E-18C1-4B84-8615-7A5A51A4C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A1E1405-37DB-4FD0-A21E-FD5E3F641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296E1FA-2405-4779-8288-E10DB64ABCA6}"/>
              </a:ext>
            </a:extLst>
          </p:cNvPr>
          <p:cNvSpPr>
            <a:spLocks noGrp="1"/>
          </p:cNvSpPr>
          <p:nvPr>
            <p:ph type="dt" sz="half" idx="10"/>
          </p:nvPr>
        </p:nvSpPr>
        <p:spPr/>
        <p:txBody>
          <a:bodyPr/>
          <a:lstStyle/>
          <a:p>
            <a:fld id="{3B91E259-7F16-4D48-83DF-5C25E4000C09}" type="datetimeFigureOut">
              <a:rPr lang="zh-CN" altLang="en-US" smtClean="0"/>
              <a:t>2019/11/13</a:t>
            </a:fld>
            <a:endParaRPr lang="zh-CN" altLang="en-US"/>
          </a:p>
        </p:txBody>
      </p:sp>
      <p:sp>
        <p:nvSpPr>
          <p:cNvPr id="6" name="页脚占位符 5">
            <a:extLst>
              <a:ext uri="{FF2B5EF4-FFF2-40B4-BE49-F238E27FC236}">
                <a16:creationId xmlns:a16="http://schemas.microsoft.com/office/drawing/2014/main" id="{E4F0C039-C409-4B8B-940F-1CA7C1CBD6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F83038-F94B-4FD4-8EB4-C05ED785085C}"/>
              </a:ext>
            </a:extLst>
          </p:cNvPr>
          <p:cNvSpPr>
            <a:spLocks noGrp="1"/>
          </p:cNvSpPr>
          <p:nvPr>
            <p:ph type="sldNum" sz="quarter" idx="12"/>
          </p:nvPr>
        </p:nvSpPr>
        <p:spPr/>
        <p:txBody>
          <a:body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69333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DF26300-6D5E-4B39-ADF2-22B8009CF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6BF12CD-8620-4F1E-84EE-C540DDCD6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385AD8-A8D5-493E-80FA-98D207AF11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1E259-7F16-4D48-83DF-5C25E4000C09}" type="datetimeFigureOut">
              <a:rPr lang="zh-CN" altLang="en-US" smtClean="0"/>
              <a:t>2019/11/13</a:t>
            </a:fld>
            <a:endParaRPr lang="zh-CN" altLang="en-US"/>
          </a:p>
        </p:txBody>
      </p:sp>
      <p:sp>
        <p:nvSpPr>
          <p:cNvPr id="5" name="页脚占位符 4">
            <a:extLst>
              <a:ext uri="{FF2B5EF4-FFF2-40B4-BE49-F238E27FC236}">
                <a16:creationId xmlns:a16="http://schemas.microsoft.com/office/drawing/2014/main" id="{21FFA279-A446-4B35-AAFF-ED0825559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026EEA-8AD0-4151-9BF8-7561E4693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105FE-96A4-496C-8405-5992BAE112CC}" type="slidenum">
              <a:rPr lang="zh-CN" altLang="en-US" smtClean="0"/>
              <a:t>‹#›</a:t>
            </a:fld>
            <a:endParaRPr lang="zh-CN" altLang="en-US"/>
          </a:p>
        </p:txBody>
      </p:sp>
    </p:spTree>
    <p:extLst>
      <p:ext uri="{BB962C8B-B14F-4D97-AF65-F5344CB8AC3E}">
        <p14:creationId xmlns:p14="http://schemas.microsoft.com/office/powerpoint/2010/main" val="68400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07D9317-7C4B-477D-9FCD-CD5482370328}" type="datetimeFigureOut">
              <a:rPr lang="zh-CN" altLang="en-US"/>
              <a:pPr>
                <a:defRPr/>
              </a:pPr>
              <a:t>2019/11/13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EC0B3BC9-7090-482A-AB63-1945A9C9F1E4}" type="slidenum">
              <a:rPr lang="zh-CN" altLang="en-US"/>
              <a:pPr>
                <a:defRPr/>
              </a:pPr>
              <a:t>‹#›</a:t>
            </a:fld>
            <a:endParaRPr lang="zh-CN" altLang="en-US"/>
          </a:p>
        </p:txBody>
      </p:sp>
    </p:spTree>
    <p:extLst>
      <p:ext uri="{BB962C8B-B14F-4D97-AF65-F5344CB8AC3E}">
        <p14:creationId xmlns:p14="http://schemas.microsoft.com/office/powerpoint/2010/main" val="415200335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80" r:id="rId3"/>
    <p:sldLayoutId id="2147483693" r:id="rId4"/>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515938" y="4065867"/>
            <a:ext cx="11160124" cy="707886"/>
          </a:xfrm>
        </p:spPr>
        <p:txBody>
          <a:bodyPr/>
          <a:lstStyle/>
          <a:p>
            <a:r>
              <a:rPr lang="zh-CN" altLang="en-US" dirty="0"/>
              <a:t>关键词提取</a:t>
            </a:r>
          </a:p>
        </p:txBody>
      </p:sp>
      <p:sp>
        <p:nvSpPr>
          <p:cNvPr id="6" name="文本占位符 5"/>
          <p:cNvSpPr>
            <a:spLocks noGrp="1"/>
          </p:cNvSpPr>
          <p:nvPr>
            <p:ph type="body" sz="quarter" idx="16"/>
          </p:nvPr>
        </p:nvSpPr>
        <p:spPr>
          <a:xfrm>
            <a:off x="3154008" y="5336388"/>
            <a:ext cx="5883985" cy="753411"/>
          </a:xfrm>
        </p:spPr>
        <p:txBody>
          <a:bodyPr/>
          <a:lstStyle/>
          <a:p>
            <a:r>
              <a:rPr lang="zh-CN" altLang="en-US" dirty="0"/>
              <a:t>汇报人：王佳佳、石俊杰、韩华旭、徐卓辉、张志斌</a:t>
            </a:r>
            <a:endParaRPr lang="en-US" altLang="zh-CN" dirty="0"/>
          </a:p>
          <a:p>
            <a:r>
              <a:rPr lang="zh-CN" altLang="en-US" dirty="0"/>
              <a:t>时间：</a:t>
            </a:r>
            <a:r>
              <a:rPr lang="en-US" altLang="zh-CN" dirty="0"/>
              <a:t>2019/11/14</a:t>
            </a:r>
          </a:p>
        </p:txBody>
      </p:sp>
    </p:spTree>
    <p:extLst>
      <p:ext uri="{BB962C8B-B14F-4D97-AF65-F5344CB8AC3E}">
        <p14:creationId xmlns:p14="http://schemas.microsoft.com/office/powerpoint/2010/main" val="381282544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国内外研究现状</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6</a:t>
            </a:r>
            <a:endParaRPr lang="zh-CN" altLang="en-US" sz="3600" b="1" dirty="0">
              <a:solidFill>
                <a:schemeClr val="bg1"/>
              </a:solidFill>
            </a:endParaRPr>
          </a:p>
        </p:txBody>
      </p:sp>
      <p:sp>
        <p:nvSpPr>
          <p:cNvPr id="2" name="文本框 1">
            <a:extLst>
              <a:ext uri="{FF2B5EF4-FFF2-40B4-BE49-F238E27FC236}">
                <a16:creationId xmlns:a16="http://schemas.microsoft.com/office/drawing/2014/main" id="{10F00604-F5B7-44D2-B6C2-F03D4B5239D0}"/>
              </a:ext>
            </a:extLst>
          </p:cNvPr>
          <p:cNvSpPr txBox="1"/>
          <p:nvPr/>
        </p:nvSpPr>
        <p:spPr>
          <a:xfrm>
            <a:off x="1113933" y="2031491"/>
            <a:ext cx="9964133" cy="2308324"/>
          </a:xfrm>
          <a:prstGeom prst="rect">
            <a:avLst/>
          </a:prstGeom>
          <a:noFill/>
        </p:spPr>
        <p:txBody>
          <a:bodyPr wrap="square" rtlCol="0">
            <a:spAutoFit/>
          </a:bodyPr>
          <a:lstStyle/>
          <a:p>
            <a:r>
              <a:rPr lang="zh-CN" altLang="en-US" sz="2400" b="1" dirty="0"/>
              <a:t>关键词提取方法主要分为有监督和无监督两种：</a:t>
            </a:r>
            <a:endParaRPr lang="en-US" altLang="zh-CN" sz="2400" b="1" dirty="0"/>
          </a:p>
          <a:p>
            <a:r>
              <a:rPr lang="zh-CN" altLang="en-US" sz="2000" dirty="0"/>
              <a:t>有监督的方法主要通过分类的方式进行，把关键词提取方法当作是二分类问题，建立丰富的图表，通过每个文档和词表中词的匹配程度，判断每个词否属于关键词。这种方法需要大批量的标注语料来训练模型。</a:t>
            </a:r>
            <a:endParaRPr lang="en-US" altLang="zh-CN" sz="2000" dirty="0"/>
          </a:p>
          <a:p>
            <a:r>
              <a:rPr lang="zh-CN" altLang="en-US" sz="2000" dirty="0"/>
              <a:t>无监督的关键词抽取方法主要有三种：</a:t>
            </a:r>
            <a:r>
              <a:rPr lang="en-US" altLang="zh-CN" sz="2000" dirty="0"/>
              <a:t>TF-IDF</a:t>
            </a:r>
            <a:r>
              <a:rPr lang="zh-CN" altLang="en-US" sz="2000" dirty="0"/>
              <a:t>算法、</a:t>
            </a:r>
            <a:r>
              <a:rPr lang="en-US" altLang="zh-CN" sz="2000" dirty="0"/>
              <a:t>Text-Rank</a:t>
            </a:r>
            <a:r>
              <a:rPr lang="zh-CN" altLang="en-US" sz="2000" dirty="0"/>
              <a:t>算法和主题模型算法，以及在这三种主流的无监督关键词抽取方法的基础上，又出现基于这三种方法的算法优化</a:t>
            </a:r>
            <a:endParaRPr lang="en-US" altLang="zh-CN" sz="2000" dirty="0"/>
          </a:p>
        </p:txBody>
      </p:sp>
    </p:spTree>
    <p:extLst>
      <p:ext uri="{BB962C8B-B14F-4D97-AF65-F5344CB8AC3E}">
        <p14:creationId xmlns:p14="http://schemas.microsoft.com/office/powerpoint/2010/main" val="427685205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227544" y="4283909"/>
            <a:ext cx="4256581" cy="782043"/>
            <a:chOff x="5181690" y="2820871"/>
            <a:chExt cx="2998455"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4</a:t>
              </a:r>
              <a:endParaRPr lang="zh-CN" altLang="en-US" sz="4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5988604" y="2888229"/>
              <a:ext cx="2191541" cy="390252"/>
            </a:xfrm>
            <a:prstGeom prst="rect">
              <a:avLst/>
            </a:prstGeom>
            <a:noFill/>
          </p:spPr>
          <p:txBody>
            <a:bodyPr wrap="square" lIns="0" tIns="0" rIns="0" bIns="0" rtlCol="0">
              <a:spAutoFit/>
            </a:bodyPr>
            <a:lstStyle/>
            <a:p>
              <a:r>
                <a:rPr lang="zh-CN" altLang="en-US" sz="3600" b="1" spc="300" dirty="0">
                  <a:latin typeface="+mj-ea"/>
                </a:rPr>
                <a:t>经典算法介绍</a:t>
              </a:r>
              <a:endParaRPr lang="zh-CN" altLang="en-US" sz="3600" b="1" spc="300" dirty="0">
                <a:solidFill>
                  <a:schemeClr val="accent3"/>
                </a:solidFill>
              </a:endParaRPr>
            </a:p>
          </p:txBody>
        </p:sp>
      </p:grpSp>
    </p:spTree>
    <p:extLst>
      <p:ext uri="{BB962C8B-B14F-4D97-AF65-F5344CB8AC3E}">
        <p14:creationId xmlns:p14="http://schemas.microsoft.com/office/powerpoint/2010/main" val="250029218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t>TF-IDF</a:t>
            </a:r>
            <a:r>
              <a:rPr lang="zh-CN" altLang="en-US" dirty="0"/>
              <a:t>算法</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6</a:t>
            </a:r>
            <a:endParaRPr lang="zh-CN" altLang="en-US" sz="3600" b="1" dirty="0">
              <a:solidFill>
                <a:schemeClr val="bg1"/>
              </a:solidFill>
            </a:endParaRPr>
          </a:p>
        </p:txBody>
      </p:sp>
      <p:sp>
        <p:nvSpPr>
          <p:cNvPr id="2" name="文本框 1">
            <a:extLst>
              <a:ext uri="{FF2B5EF4-FFF2-40B4-BE49-F238E27FC236}">
                <a16:creationId xmlns:a16="http://schemas.microsoft.com/office/drawing/2014/main" id="{10F00604-F5B7-44D2-B6C2-F03D4B5239D0}"/>
              </a:ext>
            </a:extLst>
          </p:cNvPr>
          <p:cNvSpPr txBox="1"/>
          <p:nvPr/>
        </p:nvSpPr>
        <p:spPr>
          <a:xfrm>
            <a:off x="718007" y="1249067"/>
            <a:ext cx="9964133" cy="1015663"/>
          </a:xfrm>
          <a:prstGeom prst="rect">
            <a:avLst/>
          </a:prstGeom>
          <a:noFill/>
        </p:spPr>
        <p:txBody>
          <a:bodyPr wrap="square" rtlCol="0">
            <a:spAutoFit/>
          </a:bodyPr>
          <a:lstStyle/>
          <a:p>
            <a:r>
              <a:rPr lang="en-US" altLang="zh-CN" sz="2000" dirty="0"/>
              <a:t>TF-IDF</a:t>
            </a:r>
            <a:r>
              <a:rPr lang="zh-CN" altLang="en-US" sz="2000" dirty="0"/>
              <a:t>算法是一种基于统计的方法，只考虑词的两个统计信息：词频和逆词频，通过一个词在所有文档在所有文档中出现的频率来判断一个词对当前文档是否具有区分度，以及该词在文档中出现的频率来决定一个词是否是关键词。</a:t>
            </a:r>
            <a:endParaRPr lang="en-US" altLang="zh-CN" sz="2000" dirty="0"/>
          </a:p>
        </p:txBody>
      </p:sp>
      <p:sp>
        <p:nvSpPr>
          <p:cNvPr id="6" name="文本框 5">
            <a:extLst>
              <a:ext uri="{FF2B5EF4-FFF2-40B4-BE49-F238E27FC236}">
                <a16:creationId xmlns:a16="http://schemas.microsoft.com/office/drawing/2014/main" id="{892EEF1C-5100-4F56-B9DE-29F1A76945B3}"/>
              </a:ext>
            </a:extLst>
          </p:cNvPr>
          <p:cNvSpPr txBox="1"/>
          <p:nvPr/>
        </p:nvSpPr>
        <p:spPr>
          <a:xfrm>
            <a:off x="1214935" y="2460396"/>
            <a:ext cx="4881065" cy="369332"/>
          </a:xfrm>
          <a:prstGeom prst="rect">
            <a:avLst/>
          </a:prstGeom>
          <a:noFill/>
        </p:spPr>
        <p:txBody>
          <a:bodyPr wrap="square" rtlCol="0">
            <a:spAutoFit/>
          </a:bodyPr>
          <a:lstStyle/>
          <a:p>
            <a:r>
              <a:rPr lang="zh-CN" altLang="en-US" dirty="0"/>
              <a:t>词频（</a:t>
            </a:r>
            <a:r>
              <a:rPr lang="en-US" altLang="zh-CN" dirty="0"/>
              <a:t>TF</a:t>
            </a:r>
            <a:r>
              <a:rPr lang="zh-CN" altLang="en-US" dirty="0"/>
              <a:t>）</a:t>
            </a:r>
            <a:r>
              <a:rPr lang="en-US" altLang="zh-CN" dirty="0"/>
              <a:t>=</a:t>
            </a:r>
            <a:r>
              <a:rPr lang="zh-CN" altLang="en-US" dirty="0"/>
              <a:t>某个词在文章中的出现次数</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2593667-93EA-43D7-A8D6-61E8938549F6}"/>
                  </a:ext>
                </a:extLst>
              </p:cNvPr>
              <p:cNvSpPr txBox="1"/>
              <p:nvPr/>
            </p:nvSpPr>
            <p:spPr>
              <a:xfrm>
                <a:off x="1214934" y="4256892"/>
                <a:ext cx="4881065" cy="369332"/>
              </a:xfrm>
              <a:prstGeom prst="rect">
                <a:avLst/>
              </a:prstGeom>
              <a:noFill/>
            </p:spPr>
            <p:txBody>
              <a:bodyPr wrap="square" rtlCol="0">
                <a:spAutoFit/>
              </a:bodyPr>
              <a:lstStyle/>
              <a:p>
                <a:r>
                  <a:rPr lang="en-US" altLang="zh-CN" dirty="0"/>
                  <a:t>TF-IDF=</a:t>
                </a:r>
                <a:r>
                  <a:rPr lang="zh-CN" altLang="en-US" dirty="0"/>
                  <a:t>词频（</a:t>
                </a:r>
                <a:r>
                  <a:rPr lang="en-US" altLang="zh-CN" dirty="0"/>
                  <a:t>TF</a:t>
                </a:r>
                <a:r>
                  <a:rPr lang="zh-CN" altLang="en-US" dirty="0"/>
                  <a:t>）</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 </m:t>
                    </m:r>
                  </m:oMath>
                </a14:m>
                <a:r>
                  <a:rPr lang="zh-CN" altLang="en-US" dirty="0"/>
                  <a:t>逆文档频率（</a:t>
                </a:r>
                <a:r>
                  <a:rPr lang="en-US" altLang="zh-CN" dirty="0"/>
                  <a:t>IDF</a:t>
                </a:r>
                <a:r>
                  <a:rPr lang="zh-CN" altLang="en-US" dirty="0"/>
                  <a:t>）</a:t>
                </a:r>
              </a:p>
            </p:txBody>
          </p:sp>
        </mc:Choice>
        <mc:Fallback xmlns="">
          <p:sp>
            <p:nvSpPr>
              <p:cNvPr id="9" name="文本框 8">
                <a:extLst>
                  <a:ext uri="{FF2B5EF4-FFF2-40B4-BE49-F238E27FC236}">
                    <a16:creationId xmlns:a16="http://schemas.microsoft.com/office/drawing/2014/main" id="{C2593667-93EA-43D7-A8D6-61E8938549F6}"/>
                  </a:ext>
                </a:extLst>
              </p:cNvPr>
              <p:cNvSpPr txBox="1">
                <a:spLocks noRot="1" noChangeAspect="1" noMove="1" noResize="1" noEditPoints="1" noAdjustHandles="1" noChangeArrowheads="1" noChangeShapeType="1" noTextEdit="1"/>
              </p:cNvSpPr>
              <p:nvPr/>
            </p:nvSpPr>
            <p:spPr>
              <a:xfrm>
                <a:off x="1214934" y="4256892"/>
                <a:ext cx="4881065" cy="369332"/>
              </a:xfrm>
              <a:prstGeom prst="rect">
                <a:avLst/>
              </a:prstGeom>
              <a:blipFill>
                <a:blip r:embed="rId3"/>
                <a:stretch>
                  <a:fillRect l="-999"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54B3BF0-3701-4D0F-9776-8E16B4CFF997}"/>
                  </a:ext>
                </a:extLst>
              </p:cNvPr>
              <p:cNvSpPr txBox="1"/>
              <p:nvPr/>
            </p:nvSpPr>
            <p:spPr>
              <a:xfrm>
                <a:off x="1214934" y="3244334"/>
                <a:ext cx="5596575" cy="639599"/>
              </a:xfrm>
              <a:prstGeom prst="rect">
                <a:avLst/>
              </a:prstGeom>
              <a:noFill/>
            </p:spPr>
            <p:txBody>
              <a:bodyPr wrap="square" rtlCol="0">
                <a:spAutoFit/>
              </a:bodyPr>
              <a:lstStyle/>
              <a:p>
                <a:r>
                  <a:rPr lang="zh-CN" altLang="en-US" dirty="0"/>
                  <a:t>逆文档频率（</a:t>
                </a:r>
                <a:r>
                  <a:rPr lang="en-US" altLang="zh-CN" dirty="0"/>
                  <a:t>IDF</a:t>
                </a:r>
                <a:r>
                  <a:rPr lang="zh-CN" altLang="en-US" dirty="0"/>
                  <a:t>）</a:t>
                </a:r>
                <a:r>
                  <a:rPr lang="en-US" altLang="zh-CN" dirty="0"/>
                  <a:t>=log</a:t>
                </a:r>
                <a:r>
                  <a:rPr lang="zh-CN" altLang="en-US" dirty="0"/>
                  <a:t>（</a:t>
                </a:r>
                <a14:m>
                  <m:oMath xmlns:m="http://schemas.openxmlformats.org/officeDocument/2006/math">
                    <m:f>
                      <m:fPr>
                        <m:ctrlPr>
                          <a:rPr lang="en-US" altLang="zh-CN" i="1" smtClean="0">
                            <a:latin typeface="Cambria Math" panose="02040503050406030204" pitchFamily="18" charset="0"/>
                          </a:rPr>
                        </m:ctrlPr>
                      </m:fPr>
                      <m:num>
                        <m:r>
                          <a:rPr lang="zh-CN" altLang="en-US" i="1">
                            <a:latin typeface="Cambria Math" panose="02040503050406030204" pitchFamily="18" charset="0"/>
                          </a:rPr>
                          <m:t>语料</m:t>
                        </m:r>
                        <m:r>
                          <a:rPr lang="zh-CN" altLang="en-US" i="1" smtClean="0">
                            <a:latin typeface="Cambria Math" panose="02040503050406030204" pitchFamily="18" charset="0"/>
                          </a:rPr>
                          <m:t>库</m:t>
                        </m:r>
                        <m:r>
                          <a:rPr lang="zh-CN" altLang="en-US" i="1">
                            <a:latin typeface="Cambria Math" panose="02040503050406030204" pitchFamily="18" charset="0"/>
                          </a:rPr>
                          <m:t>的</m:t>
                        </m:r>
                        <m:r>
                          <a:rPr lang="zh-CN" altLang="en-US" i="1" smtClean="0">
                            <a:latin typeface="Cambria Math" panose="02040503050406030204" pitchFamily="18" charset="0"/>
                          </a:rPr>
                          <m:t>文档</m:t>
                        </m:r>
                        <m:r>
                          <a:rPr lang="zh-CN" altLang="en-US" i="1">
                            <a:latin typeface="Cambria Math" panose="02040503050406030204" pitchFamily="18" charset="0"/>
                          </a:rPr>
                          <m:t>总数</m:t>
                        </m:r>
                      </m:num>
                      <m:den>
                        <m:r>
                          <a:rPr lang="zh-CN" altLang="en-US" i="1">
                            <a:latin typeface="Cambria Math" panose="02040503050406030204" pitchFamily="18" charset="0"/>
                          </a:rPr>
                          <m:t>包含</m:t>
                        </m:r>
                        <m:r>
                          <a:rPr lang="zh-CN" altLang="en-US" i="1" smtClean="0">
                            <a:latin typeface="Cambria Math" panose="02040503050406030204" pitchFamily="18" charset="0"/>
                          </a:rPr>
                          <m:t>该词</m:t>
                        </m:r>
                        <m:r>
                          <a:rPr lang="zh-CN" altLang="en-US" i="1">
                            <a:latin typeface="Cambria Math" panose="02040503050406030204" pitchFamily="18" charset="0"/>
                          </a:rPr>
                          <m:t>的</m:t>
                        </m:r>
                        <m:r>
                          <a:rPr lang="zh-CN" altLang="en-US" i="1" smtClean="0">
                            <a:latin typeface="Cambria Math" panose="02040503050406030204" pitchFamily="18" charset="0"/>
                          </a:rPr>
                          <m:t>文档</m:t>
                        </m:r>
                        <m:r>
                          <a:rPr lang="zh-CN" altLang="en-US" i="1">
                            <a:latin typeface="Cambria Math" panose="02040503050406030204" pitchFamily="18" charset="0"/>
                          </a:rPr>
                          <m:t>数</m:t>
                        </m:r>
                        <m:r>
                          <a:rPr lang="en-US" altLang="zh-CN" i="1" smtClean="0">
                            <a:latin typeface="Cambria Math" panose="02040503050406030204" pitchFamily="18" charset="0"/>
                          </a:rPr>
                          <m:t>+</m:t>
                        </m:r>
                        <m:r>
                          <a:rPr lang="en-US" altLang="zh-CN" i="1">
                            <a:latin typeface="Cambria Math" panose="02040503050406030204" pitchFamily="18" charset="0"/>
                          </a:rPr>
                          <m:t>1</m:t>
                        </m:r>
                      </m:den>
                    </m:f>
                  </m:oMath>
                </a14:m>
                <a:r>
                  <a:rPr lang="zh-CN" altLang="en-US" dirty="0"/>
                  <a:t>）</a:t>
                </a:r>
              </a:p>
            </p:txBody>
          </p:sp>
        </mc:Choice>
        <mc:Fallback xmlns="">
          <p:sp>
            <p:nvSpPr>
              <p:cNvPr id="11" name="文本框 10">
                <a:extLst>
                  <a:ext uri="{FF2B5EF4-FFF2-40B4-BE49-F238E27FC236}">
                    <a16:creationId xmlns:a16="http://schemas.microsoft.com/office/drawing/2014/main" id="{154B3BF0-3701-4D0F-9776-8E16B4CFF997}"/>
                  </a:ext>
                </a:extLst>
              </p:cNvPr>
              <p:cNvSpPr txBox="1">
                <a:spLocks noRot="1" noChangeAspect="1" noMove="1" noResize="1" noEditPoints="1" noAdjustHandles="1" noChangeArrowheads="1" noChangeShapeType="1" noTextEdit="1"/>
              </p:cNvSpPr>
              <p:nvPr/>
            </p:nvSpPr>
            <p:spPr>
              <a:xfrm>
                <a:off x="1214934" y="3244334"/>
                <a:ext cx="5596575" cy="639599"/>
              </a:xfrm>
              <a:prstGeom prst="rect">
                <a:avLst/>
              </a:prstGeom>
              <a:blipFill>
                <a:blip r:embed="rId4"/>
                <a:stretch>
                  <a:fillRect l="-8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3589214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基于</a:t>
            </a:r>
            <a:r>
              <a:rPr lang="en-US" altLang="zh-CN" dirty="0"/>
              <a:t>LDA</a:t>
            </a:r>
            <a:r>
              <a:rPr lang="zh-CN" altLang="en-US" dirty="0"/>
              <a:t>的主题模型算法</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6</a:t>
            </a:r>
            <a:endParaRPr lang="zh-CN" altLang="en-US" sz="3600" b="1" dirty="0">
              <a:solidFill>
                <a:schemeClr val="bg1"/>
              </a:solidFill>
            </a:endParaRPr>
          </a:p>
        </p:txBody>
      </p:sp>
      <p:sp>
        <p:nvSpPr>
          <p:cNvPr id="2" name="文本框 1">
            <a:extLst>
              <a:ext uri="{FF2B5EF4-FFF2-40B4-BE49-F238E27FC236}">
                <a16:creationId xmlns:a16="http://schemas.microsoft.com/office/drawing/2014/main" id="{10F00604-F5B7-44D2-B6C2-F03D4B5239D0}"/>
              </a:ext>
            </a:extLst>
          </p:cNvPr>
          <p:cNvSpPr txBox="1"/>
          <p:nvPr/>
        </p:nvSpPr>
        <p:spPr>
          <a:xfrm>
            <a:off x="946407" y="1126517"/>
            <a:ext cx="9964133" cy="1015663"/>
          </a:xfrm>
          <a:prstGeom prst="rect">
            <a:avLst/>
          </a:prstGeom>
          <a:noFill/>
        </p:spPr>
        <p:txBody>
          <a:bodyPr wrap="square" rtlCol="0">
            <a:spAutoFit/>
          </a:bodyPr>
          <a:lstStyle/>
          <a:p>
            <a:r>
              <a:rPr lang="zh-CN" altLang="en-US" sz="2000" dirty="0"/>
              <a:t>基于</a:t>
            </a:r>
            <a:r>
              <a:rPr lang="en-US" altLang="zh-CN" sz="2000" dirty="0"/>
              <a:t>LDA</a:t>
            </a:r>
            <a:r>
              <a:rPr lang="zh-CN" altLang="en-US" sz="2000" dirty="0"/>
              <a:t>的主题模型算法用到了文本潜在的语义信息，通过词</a:t>
            </a:r>
            <a:r>
              <a:rPr lang="en-US" altLang="zh-CN" sz="2000" dirty="0"/>
              <a:t>-</a:t>
            </a:r>
            <a:r>
              <a:rPr lang="zh-CN" altLang="en-US" sz="2000" dirty="0"/>
              <a:t>主题</a:t>
            </a:r>
            <a:r>
              <a:rPr lang="en-US" altLang="zh-CN" sz="2000" dirty="0"/>
              <a:t>-</a:t>
            </a:r>
            <a:r>
              <a:rPr lang="zh-CN" altLang="en-US" sz="2000" dirty="0"/>
              <a:t>文档这样的关系，可以获取文档中的主题后验分布和主题词中词的后验分布，在得到主题对词的分布后，也就得到了词对主题的分布，由此实现关键词抽取。</a:t>
            </a:r>
            <a:endParaRPr lang="en-US" altLang="zh-CN" sz="2000" dirty="0"/>
          </a:p>
        </p:txBody>
      </p:sp>
      <p:pic>
        <p:nvPicPr>
          <p:cNvPr id="3" name="图片 2">
            <a:extLst>
              <a:ext uri="{FF2B5EF4-FFF2-40B4-BE49-F238E27FC236}">
                <a16:creationId xmlns:a16="http://schemas.microsoft.com/office/drawing/2014/main" id="{CFD46B54-D954-4655-B832-7021657F8EA3}"/>
              </a:ext>
            </a:extLst>
          </p:cNvPr>
          <p:cNvPicPr>
            <a:picLocks noChangeAspect="1"/>
          </p:cNvPicPr>
          <p:nvPr/>
        </p:nvPicPr>
        <p:blipFill>
          <a:blip r:embed="rId3"/>
          <a:stretch>
            <a:fillRect/>
          </a:stretch>
        </p:blipFill>
        <p:spPr>
          <a:xfrm>
            <a:off x="1039780" y="2142180"/>
            <a:ext cx="4041268" cy="3703542"/>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EFDC68B-0F9F-499B-8648-CC9019503228}"/>
                  </a:ext>
                </a:extLst>
              </p:cNvPr>
              <p:cNvSpPr txBox="1"/>
              <p:nvPr/>
            </p:nvSpPr>
            <p:spPr>
              <a:xfrm>
                <a:off x="5580668" y="2535810"/>
                <a:ext cx="6108569" cy="2043508"/>
              </a:xfrm>
              <a:prstGeom prst="rect">
                <a:avLst/>
              </a:prstGeom>
              <a:noFill/>
            </p:spPr>
            <p:txBody>
              <a:bodyPr wrap="squar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𝜑</m:t>
                        </m:r>
                      </m:e>
                      <m:sub>
                        <m:r>
                          <a:rPr lang="en-US" altLang="zh-CN" b="0" i="1" smtClean="0">
                            <a:latin typeface="Cambria Math" panose="02040503050406030204" pitchFamily="18" charset="0"/>
                          </a:rPr>
                          <m:t>𝑘</m:t>
                        </m:r>
                      </m:sub>
                    </m:sSub>
                  </m:oMath>
                </a14:m>
                <a:r>
                  <a:rPr lang="zh-CN" altLang="en-US" dirty="0"/>
                  <a:t>为主题 </a:t>
                </a:r>
                <a:r>
                  <a:rPr lang="en-US" altLang="zh-CN" dirty="0"/>
                  <a:t>k </a:t>
                </a:r>
                <a:r>
                  <a:rPr lang="zh-CN" altLang="en-US" dirty="0"/>
                  <a:t>中的词汇概率分布</a:t>
                </a:r>
                <a:r>
                  <a:rPr lang="en-US" altLang="zh-CN" dirty="0"/>
                  <a:t>,</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𝑚</m:t>
                        </m:r>
                      </m:sub>
                    </m:sSub>
                  </m:oMath>
                </a14:m>
                <a:r>
                  <a:rPr lang="zh-CN" altLang="en-US" dirty="0"/>
                  <a:t>为第</a:t>
                </a:r>
                <a:r>
                  <a:rPr lang="en-US" altLang="zh-CN" dirty="0"/>
                  <a:t>m</a:t>
                </a:r>
                <a:r>
                  <a:rPr lang="zh-CN" altLang="en-US" dirty="0"/>
                  <a:t>篇文档的主题概率分布， </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𝜑</m:t>
                        </m:r>
                      </m:e>
                      <m:sub>
                        <m:r>
                          <a:rPr lang="en-US" altLang="zh-CN" i="1">
                            <a:latin typeface="Cambria Math" panose="02040503050406030204" pitchFamily="18" charset="0"/>
                          </a:rPr>
                          <m:t>𝑘</m:t>
                        </m:r>
                      </m:sub>
                    </m:sSub>
                  </m:oMath>
                </a14:m>
                <a:r>
                  <a:rPr lang="zh-CN" altLang="en-US" dirty="0"/>
                  <a:t>和</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𝑚</m:t>
                        </m:r>
                      </m:sub>
                    </m:sSub>
                  </m:oMath>
                </a14:m>
                <a:r>
                  <a:rPr lang="zh-CN" altLang="en-US" dirty="0"/>
                  <a:t>服从</a:t>
                </a:r>
                <a:r>
                  <a:rPr lang="en-US" altLang="zh-CN" dirty="0"/>
                  <a:t>Dirichlet</a:t>
                </a:r>
                <a:r>
                  <a:rPr lang="zh-CN" altLang="en-US" dirty="0"/>
                  <a:t>分布，</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𝜑</m:t>
                        </m:r>
                      </m:e>
                      <m:sub>
                        <m:r>
                          <a:rPr lang="en-US" altLang="zh-CN" i="1">
                            <a:latin typeface="Cambria Math" panose="02040503050406030204" pitchFamily="18" charset="0"/>
                          </a:rPr>
                          <m:t>𝑘</m:t>
                        </m:r>
                      </m:sub>
                    </m:sSub>
                  </m:oMath>
                </a14:m>
                <a:r>
                  <a:rPr lang="zh-CN" altLang="en-US" dirty="0"/>
                  <a:t>和</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𝑚</m:t>
                        </m:r>
                      </m:sub>
                    </m:sSub>
                  </m:oMath>
                </a14:m>
                <a:r>
                  <a:rPr lang="zh-CN" altLang="en-US" dirty="0"/>
                  <a:t>作为多项式分布的参数分别用于生成主题和单词；</a:t>
                </a:r>
                <a:r>
                  <a:rPr lang="en-US" altLang="zh-CN" dirty="0"/>
                  <a:t>α </a:t>
                </a:r>
                <a:r>
                  <a:rPr lang="zh-CN" altLang="en-US" dirty="0"/>
                  <a:t>和 </a:t>
                </a:r>
                <a:r>
                  <a:rPr lang="en-US" altLang="zh-CN" dirty="0"/>
                  <a:t>β </a:t>
                </a:r>
                <a:r>
                  <a:rPr lang="zh-CN" altLang="en-US" dirty="0"/>
                  <a:t>分别为  </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𝜑</m:t>
                        </m:r>
                      </m:e>
                      <m:sub>
                        <m:r>
                          <a:rPr lang="en-US" altLang="zh-CN" i="1">
                            <a:latin typeface="Cambria Math" panose="02040503050406030204" pitchFamily="18" charset="0"/>
                          </a:rPr>
                          <m:t>𝑘</m:t>
                        </m:r>
                      </m:sub>
                    </m:sSub>
                  </m:oMath>
                </a14:m>
                <a:r>
                  <a:rPr lang="zh-CN" altLang="en-US" dirty="0"/>
                  <a:t>和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𝑚</m:t>
                        </m:r>
                      </m:sub>
                    </m:sSub>
                  </m:oMath>
                </a14:m>
                <a:r>
                  <a:rPr lang="zh-CN" altLang="en-US" dirty="0"/>
                  <a:t>的分布参数，</a:t>
                </a:r>
                <a:r>
                  <a:rPr lang="en-US" altLang="zh-CN" dirty="0"/>
                  <a:t>α </a:t>
                </a:r>
                <a:r>
                  <a:rPr lang="zh-CN" altLang="en-US" dirty="0"/>
                  <a:t>反映了文档集中隐含主题间的相对强弱，</a:t>
                </a:r>
                <a:r>
                  <a:rPr lang="en-US" altLang="zh-CN" dirty="0"/>
                  <a:t>β </a:t>
                </a:r>
                <a:r>
                  <a:rPr lang="zh-CN" altLang="en-US" dirty="0"/>
                  <a:t>为所有隐含主题自身的概率分布；</a:t>
                </a:r>
                <a:r>
                  <a:rPr lang="en-US" altLang="zh-CN" dirty="0"/>
                  <a:t>K </a:t>
                </a:r>
                <a:r>
                  <a:rPr lang="zh-CN" altLang="en-US" dirty="0"/>
                  <a:t>为主题数目；</a:t>
                </a:r>
                <a:r>
                  <a:rPr lang="en-US" altLang="zh-CN" dirty="0"/>
                  <a:t>M </a:t>
                </a:r>
                <a:r>
                  <a:rPr lang="zh-CN" altLang="en-US" dirty="0"/>
                  <a:t>为文档集中文档数目；</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𝑚</m:t>
                        </m:r>
                      </m:sub>
                    </m:sSub>
                  </m:oMath>
                </a14:m>
                <a:r>
                  <a:rPr lang="zh-CN" altLang="en-US" dirty="0"/>
                  <a:t>为第 </a:t>
                </a:r>
                <a:r>
                  <a:rPr lang="en-US" altLang="zh-CN" dirty="0"/>
                  <a:t>m </a:t>
                </a:r>
                <a:r>
                  <a:rPr lang="zh-CN" altLang="en-US" dirty="0"/>
                  <a:t>篇文档的词总数；</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𝜔</m:t>
                        </m:r>
                      </m:e>
                      <m:sub>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sub>
                    </m:sSub>
                  </m:oMath>
                </a14:m>
                <a:r>
                  <a:rPr lang="zh-CN" altLang="en-US" dirty="0"/>
                  <a:t>和</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𝑍</m:t>
                        </m:r>
                      </m:e>
                      <m:sub>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sub>
                    </m:sSub>
                  </m:oMath>
                </a14:m>
                <a:r>
                  <a:rPr lang="zh-CN" altLang="en-US" dirty="0"/>
                  <a:t>分别为第</a:t>
                </a:r>
                <a:r>
                  <a:rPr lang="en-US" altLang="zh-CN" dirty="0"/>
                  <a:t>m </a:t>
                </a:r>
                <a:r>
                  <a:rPr lang="zh-CN" altLang="en-US" dirty="0"/>
                  <a:t>篇文档中第 </a:t>
                </a:r>
                <a:r>
                  <a:rPr lang="en-US" altLang="zh-CN" dirty="0"/>
                  <a:t>n </a:t>
                </a:r>
                <a:r>
                  <a:rPr lang="zh-CN" altLang="en-US" dirty="0"/>
                  <a:t>个单词及其隐含主题。</a:t>
                </a:r>
              </a:p>
            </p:txBody>
          </p:sp>
        </mc:Choice>
        <mc:Fallback xmlns="">
          <p:sp>
            <p:nvSpPr>
              <p:cNvPr id="4" name="文本框 3">
                <a:extLst>
                  <a:ext uri="{FF2B5EF4-FFF2-40B4-BE49-F238E27FC236}">
                    <a16:creationId xmlns:a16="http://schemas.microsoft.com/office/drawing/2014/main" id="{AEFDC68B-0F9F-499B-8648-CC9019503228}"/>
                  </a:ext>
                </a:extLst>
              </p:cNvPr>
              <p:cNvSpPr txBox="1">
                <a:spLocks noRot="1" noChangeAspect="1" noMove="1" noResize="1" noEditPoints="1" noAdjustHandles="1" noChangeArrowheads="1" noChangeShapeType="1" noTextEdit="1"/>
              </p:cNvSpPr>
              <p:nvPr/>
            </p:nvSpPr>
            <p:spPr>
              <a:xfrm>
                <a:off x="5580668" y="2535810"/>
                <a:ext cx="6108569" cy="2043508"/>
              </a:xfrm>
              <a:prstGeom prst="rect">
                <a:avLst/>
              </a:prstGeom>
              <a:blipFill>
                <a:blip r:embed="rId4"/>
                <a:stretch>
                  <a:fillRect l="-798" t="-1791" r="-4487" b="-32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5870433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t>Text-Rank</a:t>
            </a:r>
            <a:r>
              <a:rPr lang="zh-CN" altLang="en-US" dirty="0"/>
              <a:t>算法</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6</a:t>
            </a:r>
            <a:endParaRPr lang="zh-CN" altLang="en-US" sz="3600" b="1" dirty="0">
              <a:solidFill>
                <a:schemeClr val="bg1"/>
              </a:solidFill>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0F00604-F5B7-44D2-B6C2-F03D4B5239D0}"/>
                  </a:ext>
                </a:extLst>
              </p:cNvPr>
              <p:cNvSpPr txBox="1"/>
              <p:nvPr/>
            </p:nvSpPr>
            <p:spPr>
              <a:xfrm>
                <a:off x="842251" y="1120676"/>
                <a:ext cx="9964133" cy="1040349"/>
              </a:xfrm>
              <a:prstGeom prst="rect">
                <a:avLst/>
              </a:prstGeom>
              <a:noFill/>
            </p:spPr>
            <p:txBody>
              <a:bodyPr wrap="square" rtlCol="0">
                <a:spAutoFit/>
              </a:bodyPr>
              <a:lstStyle/>
              <a:p>
                <a:r>
                  <a:rPr lang="zh-CN" altLang="en-US" sz="2000" dirty="0">
                    <a:latin typeface="+mn-ea"/>
                  </a:rPr>
                  <a:t>借鉴于网页排序的 </a:t>
                </a:r>
                <a:r>
                  <a:rPr lang="en-US" altLang="zh-CN" sz="2000" dirty="0">
                    <a:latin typeface="+mn-ea"/>
                  </a:rPr>
                  <a:t>PageRank </a:t>
                </a:r>
                <a:r>
                  <a:rPr lang="zh-CN" altLang="en-US" sz="2000" dirty="0">
                    <a:latin typeface="+mn-ea"/>
                  </a:rPr>
                  <a:t>算法，</a:t>
                </a:r>
                <a:r>
                  <a:rPr lang="en-US" altLang="zh-CN" sz="2000" dirty="0">
                    <a:latin typeface="+mn-ea"/>
                  </a:rPr>
                  <a:t>Text-Rank </a:t>
                </a:r>
                <a:r>
                  <a:rPr lang="zh-CN" altLang="en-US" sz="2000" dirty="0">
                    <a:latin typeface="+mn-ea"/>
                  </a:rPr>
                  <a:t>将文档看作一个词的网络，网络链接表</a:t>
                </a:r>
              </a:p>
              <a:p>
                <a:r>
                  <a:rPr lang="zh-CN" altLang="en-US" sz="2000" dirty="0">
                    <a:latin typeface="+mn-ea"/>
                  </a:rPr>
                  <a:t>示词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𝑖</m:t>
                        </m:r>
                      </m:sub>
                    </m:sSub>
                  </m:oMath>
                </a14:m>
                <a:r>
                  <a:rPr lang="zh-CN" altLang="en-US" sz="2000" dirty="0">
                    <a:latin typeface="+mn-ea"/>
                  </a:rPr>
                  <a:t>与词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𝑗</m:t>
                        </m:r>
                      </m:sub>
                    </m:sSub>
                  </m:oMath>
                </a14:m>
                <a:r>
                  <a:rPr lang="zh-CN" altLang="en-US" sz="2000" dirty="0">
                    <a:latin typeface="+mn-ea"/>
                  </a:rPr>
                  <a:t>之间的语义关系。</a:t>
                </a:r>
                <a:r>
                  <a:rPr lang="en-US" altLang="zh-CN" sz="2000" dirty="0">
                    <a:latin typeface="+mn-ea"/>
                  </a:rPr>
                  <a:t>Text-Rank </a:t>
                </a:r>
                <a:r>
                  <a:rPr lang="zh-CN" altLang="en-US" sz="2000" dirty="0">
                    <a:latin typeface="+mn-ea"/>
                  </a:rPr>
                  <a:t>认为一个词的重要性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𝑊</m:t>
                        </m:r>
                      </m:e>
                      <m:sub>
                        <m:r>
                          <a:rPr lang="en-US" altLang="zh-CN" sz="2000" b="0" i="1" smtClean="0">
                            <a:latin typeface="Cambria Math" panose="02040503050406030204" pitchFamily="18" charset="0"/>
                          </a:rPr>
                          <m:t>𝑠</m:t>
                        </m:r>
                      </m:sub>
                    </m:sSub>
                  </m:oMath>
                </a14:m>
                <a:r>
                  <a:rPr lang="en-US" altLang="zh-CN" sz="2000" dirty="0">
                    <a:latin typeface="+mn-ea"/>
                  </a:rPr>
                  <a:t>(</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𝑖</m:t>
                        </m:r>
                      </m:sub>
                    </m:sSub>
                  </m:oMath>
                </a14:m>
                <a:r>
                  <a:rPr lang="en-US" altLang="zh-CN" sz="2000" dirty="0">
                    <a:latin typeface="+mn-ea"/>
                  </a:rPr>
                  <a:t>)</a:t>
                </a:r>
                <a:r>
                  <a:rPr lang="zh-CN" altLang="en-US" sz="2000" dirty="0">
                    <a:latin typeface="+mn-ea"/>
                  </a:rPr>
                  <a:t>由链向它的其他词的重要性决定：</a:t>
                </a:r>
                <a:endParaRPr lang="en-US" altLang="zh-CN" sz="2000" dirty="0">
                  <a:latin typeface="+mn-ea"/>
                </a:endParaRPr>
              </a:p>
            </p:txBody>
          </p:sp>
        </mc:Choice>
        <mc:Fallback xmlns="">
          <p:sp>
            <p:nvSpPr>
              <p:cNvPr id="2" name="文本框 1">
                <a:extLst>
                  <a:ext uri="{FF2B5EF4-FFF2-40B4-BE49-F238E27FC236}">
                    <a16:creationId xmlns:a16="http://schemas.microsoft.com/office/drawing/2014/main" id="{10F00604-F5B7-44D2-B6C2-F03D4B5239D0}"/>
                  </a:ext>
                </a:extLst>
              </p:cNvPr>
              <p:cNvSpPr txBox="1">
                <a:spLocks noRot="1" noChangeAspect="1" noMove="1" noResize="1" noEditPoints="1" noAdjustHandles="1" noChangeArrowheads="1" noChangeShapeType="1" noTextEdit="1"/>
              </p:cNvSpPr>
              <p:nvPr/>
            </p:nvSpPr>
            <p:spPr>
              <a:xfrm>
                <a:off x="842251" y="1120676"/>
                <a:ext cx="9964133" cy="1040349"/>
              </a:xfrm>
              <a:prstGeom prst="rect">
                <a:avLst/>
              </a:prstGeom>
              <a:blipFill>
                <a:blip r:embed="rId3"/>
                <a:stretch>
                  <a:fillRect l="-612" t="-3529" r="-122" b="-1000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707E1D55-4FF8-4928-85CF-F3B52A2BA5CD}"/>
              </a:ext>
            </a:extLst>
          </p:cNvPr>
          <p:cNvPicPr>
            <a:picLocks noChangeAspect="1"/>
          </p:cNvPicPr>
          <p:nvPr/>
        </p:nvPicPr>
        <p:blipFill>
          <a:blip r:embed="rId4"/>
          <a:stretch>
            <a:fillRect/>
          </a:stretch>
        </p:blipFill>
        <p:spPr>
          <a:xfrm>
            <a:off x="3287589" y="2542531"/>
            <a:ext cx="5281770" cy="1040349"/>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4FE0D541-7A2E-48C6-AEE7-B3ED7CFADC6A}"/>
                  </a:ext>
                </a:extLst>
              </p:cNvPr>
              <p:cNvSpPr/>
              <p:nvPr/>
            </p:nvSpPr>
            <p:spPr>
              <a:xfrm>
                <a:off x="1352288" y="3964386"/>
                <a:ext cx="8000214" cy="965072"/>
              </a:xfrm>
              <a:prstGeom prst="rect">
                <a:avLst/>
              </a:prstGeom>
            </p:spPr>
            <p:txBody>
              <a:bodyPr wrap="square">
                <a:spAutoFit/>
              </a:bodyPr>
              <a:lstStyle/>
              <a:p>
                <a:r>
                  <a:rPr lang="zh-CN" altLang="en-US" dirty="0"/>
                  <a:t>其中：</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𝑖𝑗</m:t>
                        </m:r>
                      </m:sub>
                    </m:sSub>
                  </m:oMath>
                </a14:m>
                <a:r>
                  <a:rPr lang="zh-CN" altLang="en-US" dirty="0"/>
                  <a:t>为顶点</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𝑖</m:t>
                        </m:r>
                      </m:sub>
                    </m:sSub>
                  </m:oMath>
                </a14:m>
                <a:r>
                  <a:rPr lang="zh-CN" altLang="en-US" dirty="0"/>
                  <a:t>和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𝑗</m:t>
                        </m:r>
                      </m:sub>
                    </m:sSub>
                  </m:oMath>
                </a14:m>
                <a:r>
                  <a:rPr lang="zh-CN" altLang="en-US" dirty="0"/>
                  <a:t>的权重；数值由 1 个窗口 </a:t>
                </a:r>
                <a14:m>
                  <m:oMath xmlns:m="http://schemas.openxmlformats.org/officeDocument/2006/math">
                    <m:r>
                      <a:rPr lang="zh-CN" altLang="en-US" i="1" smtClean="0">
                        <a:latin typeface="Cambria Math" panose="02040503050406030204" pitchFamily="18" charset="0"/>
                      </a:rPr>
                      <m:t>𝜔</m:t>
                    </m:r>
                  </m:oMath>
                </a14:m>
                <a:r>
                  <a:rPr lang="zh-CN" altLang="en-US" dirty="0"/>
                  <a:t>内</a:t>
                </a:r>
              </a:p>
              <a:p>
                <a:r>
                  <a:rPr lang="zh-CN" altLang="en-US" dirty="0"/>
                  <a:t>共现次数确定；</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𝑑𝑗</m:t>
                        </m:r>
                      </m:sub>
                    </m:sSub>
                  </m:oMath>
                </a14:m>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𝑖</m:t>
                        </m:r>
                      </m:sub>
                    </m:sSub>
                  </m:oMath>
                </a14:m>
                <a:r>
                  <a:rPr lang="zh-CN" altLang="en-US" dirty="0"/>
                  <a:t>)为邻近顶点集；d 为衰减因子，</a:t>
                </a:r>
              </a:p>
              <a:p>
                <a:r>
                  <a:rPr lang="zh-CN" altLang="en-US" dirty="0"/>
                  <a:t>设置为 0.85。</a:t>
                </a:r>
              </a:p>
            </p:txBody>
          </p:sp>
        </mc:Choice>
        <mc:Fallback xmlns="">
          <p:sp>
            <p:nvSpPr>
              <p:cNvPr id="4" name="矩形 3">
                <a:extLst>
                  <a:ext uri="{FF2B5EF4-FFF2-40B4-BE49-F238E27FC236}">
                    <a16:creationId xmlns:a16="http://schemas.microsoft.com/office/drawing/2014/main" id="{4FE0D541-7A2E-48C6-AEE7-B3ED7CFADC6A}"/>
                  </a:ext>
                </a:extLst>
              </p:cNvPr>
              <p:cNvSpPr>
                <a:spLocks noRot="1" noChangeAspect="1" noMove="1" noResize="1" noEditPoints="1" noAdjustHandles="1" noChangeArrowheads="1" noChangeShapeType="1" noTextEdit="1"/>
              </p:cNvSpPr>
              <p:nvPr/>
            </p:nvSpPr>
            <p:spPr>
              <a:xfrm>
                <a:off x="1352288" y="3964386"/>
                <a:ext cx="8000214" cy="965072"/>
              </a:xfrm>
              <a:prstGeom prst="rect">
                <a:avLst/>
              </a:prstGeom>
              <a:blipFill>
                <a:blip r:embed="rId5"/>
                <a:stretch>
                  <a:fillRect l="-686" t="-3145" b="-88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85971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dirty="0"/>
              <a:t>Text-Rank</a:t>
            </a:r>
            <a:r>
              <a:rPr lang="zh-CN" altLang="en-US" dirty="0"/>
              <a:t>算法</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6</a:t>
            </a:r>
            <a:endParaRPr lang="zh-CN" altLang="en-US" sz="3600" b="1" dirty="0">
              <a:solidFill>
                <a:schemeClr val="bg1"/>
              </a:solidFill>
            </a:endParaRPr>
          </a:p>
        </p:txBody>
      </p:sp>
      <p:sp>
        <p:nvSpPr>
          <p:cNvPr id="5" name="矩形 4">
            <a:extLst>
              <a:ext uri="{FF2B5EF4-FFF2-40B4-BE49-F238E27FC236}">
                <a16:creationId xmlns:a16="http://schemas.microsoft.com/office/drawing/2014/main" id="{69B008FC-87AA-4773-A5C5-CAA693D4ADCB}"/>
              </a:ext>
            </a:extLst>
          </p:cNvPr>
          <p:cNvSpPr/>
          <p:nvPr/>
        </p:nvSpPr>
        <p:spPr>
          <a:xfrm>
            <a:off x="1606549" y="1793351"/>
            <a:ext cx="9328543" cy="2616101"/>
          </a:xfrm>
          <a:prstGeom prst="rect">
            <a:avLst/>
          </a:prstGeom>
        </p:spPr>
        <p:txBody>
          <a:bodyPr wrap="square">
            <a:spAutoFit/>
          </a:bodyPr>
          <a:lstStyle/>
          <a:p>
            <a:r>
              <a:rPr lang="zh-CN" altLang="en-US" sz="2400" b="1" dirty="0">
                <a:latin typeface="+mn-ea"/>
              </a:rPr>
              <a:t>TextRank用于"关键词抽取"：</a:t>
            </a:r>
            <a:endParaRPr lang="en-US" altLang="zh-CN" sz="2400" b="1" dirty="0">
              <a:latin typeface="+mn-ea"/>
            </a:endParaRPr>
          </a:p>
          <a:p>
            <a:r>
              <a:rPr lang="zh-CN" altLang="en-US" dirty="0">
                <a:latin typeface="+mn-ea"/>
              </a:rPr>
              <a:t>1、预处理，首先进行分词和词性标注，将单个word作为结点添加到图</a:t>
            </a:r>
            <a:r>
              <a:rPr lang="zh-CN" altLang="en-US" sz="2000" dirty="0">
                <a:latin typeface="+mn-ea"/>
              </a:rPr>
              <a:t>中；</a:t>
            </a:r>
            <a:endParaRPr lang="en-US" altLang="zh-CN" sz="2000" dirty="0">
              <a:latin typeface="+mn-ea"/>
            </a:endParaRPr>
          </a:p>
          <a:p>
            <a:r>
              <a:rPr lang="zh-CN" altLang="en-US" sz="2000" dirty="0">
                <a:latin typeface="+mn-ea"/>
              </a:rPr>
              <a:t>2、设置语法过滤器，将通过语法过滤器的词汇添加到图中；出现在一个窗口中的词汇之间相互形成一条边；</a:t>
            </a:r>
            <a:endParaRPr lang="en-US" altLang="zh-CN" sz="2000" dirty="0">
              <a:latin typeface="+mn-ea"/>
            </a:endParaRPr>
          </a:p>
          <a:p>
            <a:r>
              <a:rPr lang="zh-CN" altLang="en-US" sz="2000" dirty="0">
                <a:latin typeface="+mn-ea"/>
              </a:rPr>
              <a:t>3、 基于上述公式，迭代直至收敛；一般迭代20-30次，迭代阈值设置为0.0001；</a:t>
            </a:r>
            <a:endParaRPr lang="en-US" altLang="zh-CN" sz="2000" dirty="0">
              <a:latin typeface="+mn-ea"/>
            </a:endParaRPr>
          </a:p>
          <a:p>
            <a:r>
              <a:rPr lang="zh-CN" altLang="en-US" sz="2000" dirty="0">
                <a:latin typeface="+mn-ea"/>
              </a:rPr>
              <a:t>4、根据顶点的分数降序排列，并输出指定个数的词汇作为可能的关键词；</a:t>
            </a:r>
            <a:endParaRPr lang="en-US" altLang="zh-CN" sz="2000" dirty="0">
              <a:latin typeface="+mn-ea"/>
            </a:endParaRPr>
          </a:p>
          <a:p>
            <a:r>
              <a:rPr lang="zh-CN" altLang="en-US" sz="2000" dirty="0">
                <a:latin typeface="+mn-ea"/>
              </a:rPr>
              <a:t>5、 后处理，如果两个词汇在文本中前后连接，那么就将这两个词汇连接在一起，作为关键短语；</a:t>
            </a:r>
          </a:p>
        </p:txBody>
      </p:sp>
    </p:spTree>
    <p:extLst>
      <p:ext uri="{BB962C8B-B14F-4D97-AF65-F5344CB8AC3E}">
        <p14:creationId xmlns:p14="http://schemas.microsoft.com/office/powerpoint/2010/main" val="350348431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227544" y="4283909"/>
            <a:ext cx="3660158" cy="782043"/>
            <a:chOff x="5181690" y="2820871"/>
            <a:chExt cx="2578318"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5</a:t>
              </a:r>
              <a:endParaRPr lang="zh-CN" altLang="en-US" sz="4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5988604" y="2888229"/>
              <a:ext cx="1771404" cy="390252"/>
            </a:xfrm>
            <a:prstGeom prst="rect">
              <a:avLst/>
            </a:prstGeom>
            <a:noFill/>
          </p:spPr>
          <p:txBody>
            <a:bodyPr wrap="square" lIns="0" tIns="0" rIns="0" bIns="0" rtlCol="0">
              <a:spAutoFit/>
            </a:bodyPr>
            <a:lstStyle/>
            <a:p>
              <a:r>
                <a:rPr lang="zh-CN" altLang="en-US" sz="3600" b="1" spc="300" dirty="0">
                  <a:latin typeface="+mj-ea"/>
                </a:rPr>
                <a:t>实例展示</a:t>
              </a:r>
              <a:endParaRPr lang="zh-CN" altLang="en-US" sz="3600" b="1" spc="300" dirty="0">
                <a:solidFill>
                  <a:schemeClr val="accent3"/>
                </a:solidFill>
              </a:endParaRPr>
            </a:p>
          </p:txBody>
        </p:sp>
      </p:grpSp>
    </p:spTree>
    <p:extLst>
      <p:ext uri="{BB962C8B-B14F-4D97-AF65-F5344CB8AC3E}">
        <p14:creationId xmlns:p14="http://schemas.microsoft.com/office/powerpoint/2010/main" val="158828310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7</a:t>
            </a:r>
            <a:endParaRPr lang="zh-CN" altLang="en-US" sz="3600" b="1" dirty="0">
              <a:solidFill>
                <a:schemeClr val="bg1"/>
              </a:solidFill>
            </a:endParaRPr>
          </a:p>
        </p:txBody>
      </p:sp>
      <p:sp>
        <p:nvSpPr>
          <p:cNvPr id="2" name="矩形 1">
            <a:extLst>
              <a:ext uri="{FF2B5EF4-FFF2-40B4-BE49-F238E27FC236}">
                <a16:creationId xmlns:a16="http://schemas.microsoft.com/office/drawing/2014/main" id="{E3D26D0B-1668-46FA-A247-2DB7721C3E44}"/>
              </a:ext>
            </a:extLst>
          </p:cNvPr>
          <p:cNvSpPr/>
          <p:nvPr/>
        </p:nvSpPr>
        <p:spPr>
          <a:xfrm>
            <a:off x="665825" y="1518082"/>
            <a:ext cx="1482571" cy="4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分词</a:t>
            </a:r>
          </a:p>
        </p:txBody>
      </p:sp>
      <p:sp>
        <p:nvSpPr>
          <p:cNvPr id="3" name="矩形 2">
            <a:extLst>
              <a:ext uri="{FF2B5EF4-FFF2-40B4-BE49-F238E27FC236}">
                <a16:creationId xmlns:a16="http://schemas.microsoft.com/office/drawing/2014/main" id="{C227902F-3DE1-4135-ACCC-938DB7427206}"/>
              </a:ext>
            </a:extLst>
          </p:cNvPr>
          <p:cNvSpPr/>
          <p:nvPr/>
        </p:nvSpPr>
        <p:spPr>
          <a:xfrm>
            <a:off x="665825" y="2381014"/>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过滤停用词</a:t>
            </a:r>
          </a:p>
        </p:txBody>
      </p:sp>
      <p:sp>
        <p:nvSpPr>
          <p:cNvPr id="4" name="矩形 3">
            <a:extLst>
              <a:ext uri="{FF2B5EF4-FFF2-40B4-BE49-F238E27FC236}">
                <a16:creationId xmlns:a16="http://schemas.microsoft.com/office/drawing/2014/main" id="{1B8D6159-E79E-41F6-968D-03DA157C62E1}"/>
              </a:ext>
            </a:extLst>
          </p:cNvPr>
          <p:cNvSpPr/>
          <p:nvPr/>
        </p:nvSpPr>
        <p:spPr>
          <a:xfrm>
            <a:off x="665825" y="3154538"/>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构建词图</a:t>
            </a:r>
          </a:p>
        </p:txBody>
      </p:sp>
      <p:sp>
        <p:nvSpPr>
          <p:cNvPr id="8" name="矩形 7">
            <a:extLst>
              <a:ext uri="{FF2B5EF4-FFF2-40B4-BE49-F238E27FC236}">
                <a16:creationId xmlns:a16="http://schemas.microsoft.com/office/drawing/2014/main" id="{2F3F679F-6546-457B-AC86-E7AB427404A8}"/>
              </a:ext>
            </a:extLst>
          </p:cNvPr>
          <p:cNvSpPr/>
          <p:nvPr/>
        </p:nvSpPr>
        <p:spPr>
          <a:xfrm>
            <a:off x="164236" y="3998761"/>
            <a:ext cx="266330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迭代计算节点重要性</a:t>
            </a:r>
          </a:p>
        </p:txBody>
      </p:sp>
      <p:cxnSp>
        <p:nvCxnSpPr>
          <p:cNvPr id="7" name="直接箭头连接符 6">
            <a:extLst>
              <a:ext uri="{FF2B5EF4-FFF2-40B4-BE49-F238E27FC236}">
                <a16:creationId xmlns:a16="http://schemas.microsoft.com/office/drawing/2014/main" id="{F16F51AC-1BD8-4F05-BDB7-C22834ACDF95}"/>
              </a:ext>
            </a:extLst>
          </p:cNvPr>
          <p:cNvCxnSpPr>
            <a:stCxn id="2" idx="2"/>
            <a:endCxn id="3" idx="0"/>
          </p:cNvCxnSpPr>
          <p:nvPr/>
        </p:nvCxnSpPr>
        <p:spPr>
          <a:xfrm>
            <a:off x="1407111" y="1998213"/>
            <a:ext cx="0" cy="3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CA9F593A-A910-442E-9710-80C56118044B}"/>
              </a:ext>
            </a:extLst>
          </p:cNvPr>
          <p:cNvCxnSpPr>
            <a:stCxn id="3" idx="2"/>
            <a:endCxn id="4" idx="0"/>
          </p:cNvCxnSpPr>
          <p:nvPr/>
        </p:nvCxnSpPr>
        <p:spPr>
          <a:xfrm>
            <a:off x="1407111" y="2861145"/>
            <a:ext cx="0"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5D30C428-B2F1-47D8-B376-9689508FD7B8}"/>
              </a:ext>
            </a:extLst>
          </p:cNvPr>
          <p:cNvCxnSpPr>
            <a:stCxn id="4" idx="2"/>
          </p:cNvCxnSpPr>
          <p:nvPr/>
        </p:nvCxnSpPr>
        <p:spPr>
          <a:xfrm flipH="1">
            <a:off x="1407110" y="3634669"/>
            <a:ext cx="1" cy="36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图片 14">
            <a:extLst>
              <a:ext uri="{FF2B5EF4-FFF2-40B4-BE49-F238E27FC236}">
                <a16:creationId xmlns:a16="http://schemas.microsoft.com/office/drawing/2014/main" id="{75354732-52DF-4886-95CC-4E01AF3D705B}"/>
              </a:ext>
            </a:extLst>
          </p:cNvPr>
          <p:cNvPicPr>
            <a:picLocks noChangeAspect="1"/>
          </p:cNvPicPr>
          <p:nvPr/>
        </p:nvPicPr>
        <p:blipFill>
          <a:blip r:embed="rId3"/>
          <a:stretch>
            <a:fillRect/>
          </a:stretch>
        </p:blipFill>
        <p:spPr>
          <a:xfrm>
            <a:off x="3295943" y="1387197"/>
            <a:ext cx="7488946" cy="1767341"/>
          </a:xfrm>
          <a:prstGeom prst="rect">
            <a:avLst/>
          </a:prstGeom>
          <a:ln>
            <a:solidFill>
              <a:schemeClr val="tx1"/>
            </a:solidFill>
          </a:ln>
        </p:spPr>
      </p:pic>
      <p:sp>
        <p:nvSpPr>
          <p:cNvPr id="20" name="文本框 19">
            <a:extLst>
              <a:ext uri="{FF2B5EF4-FFF2-40B4-BE49-F238E27FC236}">
                <a16:creationId xmlns:a16="http://schemas.microsoft.com/office/drawing/2014/main" id="{333E4333-4F9E-4BC8-996E-80FFEDEC0ECA}"/>
              </a:ext>
            </a:extLst>
          </p:cNvPr>
          <p:cNvSpPr txBox="1"/>
          <p:nvPr/>
        </p:nvSpPr>
        <p:spPr>
          <a:xfrm>
            <a:off x="3355547" y="4133273"/>
            <a:ext cx="2364508" cy="646331"/>
          </a:xfrm>
          <a:prstGeom prst="rect">
            <a:avLst/>
          </a:prstGeom>
          <a:noFill/>
          <a:ln>
            <a:solidFill>
              <a:schemeClr val="tx1"/>
            </a:solidFill>
          </a:ln>
        </p:spPr>
        <p:txBody>
          <a:bodyPr wrap="square" rtlCol="0">
            <a:spAutoFit/>
          </a:bodyPr>
          <a:lstStyle/>
          <a:p>
            <a:r>
              <a:rPr lang="zh-CN" altLang="en-US" dirty="0"/>
              <a:t>北理的新食堂</a:t>
            </a:r>
            <a:r>
              <a:rPr lang="en-US" altLang="zh-CN" dirty="0"/>
              <a:t>number1!</a:t>
            </a:r>
            <a:endParaRPr lang="zh-CN" altLang="en-US" dirty="0"/>
          </a:p>
        </p:txBody>
      </p:sp>
      <p:sp>
        <p:nvSpPr>
          <p:cNvPr id="21" name="文本框 20">
            <a:extLst>
              <a:ext uri="{FF2B5EF4-FFF2-40B4-BE49-F238E27FC236}">
                <a16:creationId xmlns:a16="http://schemas.microsoft.com/office/drawing/2014/main" id="{540FADB5-668F-41F3-8F71-FF0CF4F272AC}"/>
              </a:ext>
            </a:extLst>
          </p:cNvPr>
          <p:cNvSpPr txBox="1"/>
          <p:nvPr/>
        </p:nvSpPr>
        <p:spPr>
          <a:xfrm>
            <a:off x="8202982" y="4116897"/>
            <a:ext cx="2581907" cy="1754326"/>
          </a:xfrm>
          <a:prstGeom prst="rect">
            <a:avLst/>
          </a:prstGeom>
          <a:noFill/>
          <a:ln>
            <a:solidFill>
              <a:schemeClr val="tx1"/>
            </a:solidFill>
          </a:ln>
        </p:spPr>
        <p:txBody>
          <a:bodyPr wrap="square" rtlCol="0">
            <a:spAutoFit/>
          </a:bodyPr>
          <a:lstStyle/>
          <a:p>
            <a:r>
              <a:rPr lang="zh-CN" altLang="en-US" dirty="0"/>
              <a:t>北理</a:t>
            </a:r>
            <a:r>
              <a:rPr lang="en-US" altLang="zh-CN" dirty="0"/>
              <a:t>		ns</a:t>
            </a:r>
          </a:p>
          <a:p>
            <a:r>
              <a:rPr lang="zh-CN" altLang="en-US" dirty="0"/>
              <a:t>的</a:t>
            </a:r>
            <a:r>
              <a:rPr lang="en-US" altLang="zh-CN" dirty="0"/>
              <a:t>		</a:t>
            </a:r>
            <a:r>
              <a:rPr lang="en-US" altLang="zh-CN" dirty="0" err="1"/>
              <a:t>uj</a:t>
            </a:r>
            <a:endParaRPr lang="en-US" altLang="zh-CN" dirty="0"/>
          </a:p>
          <a:p>
            <a:r>
              <a:rPr lang="zh-CN" altLang="en-US" dirty="0"/>
              <a:t>新</a:t>
            </a:r>
            <a:r>
              <a:rPr lang="en-US" altLang="zh-CN" dirty="0"/>
              <a:t>		ns</a:t>
            </a:r>
          </a:p>
          <a:p>
            <a:r>
              <a:rPr lang="zh-CN" altLang="en-US" dirty="0"/>
              <a:t>食堂</a:t>
            </a:r>
            <a:r>
              <a:rPr lang="en-US" altLang="zh-CN" dirty="0"/>
              <a:t>		n</a:t>
            </a:r>
          </a:p>
          <a:p>
            <a:r>
              <a:rPr lang="en-US" altLang="zh-CN" dirty="0"/>
              <a:t>number1	</a:t>
            </a:r>
            <a:r>
              <a:rPr lang="en-US" altLang="zh-CN" dirty="0" err="1"/>
              <a:t>eng</a:t>
            </a:r>
            <a:endParaRPr lang="en-US" altLang="zh-CN" dirty="0"/>
          </a:p>
          <a:p>
            <a:r>
              <a:rPr lang="en-US" altLang="zh-CN" dirty="0"/>
              <a:t>!		x</a:t>
            </a:r>
            <a:endParaRPr lang="zh-CN" altLang="en-US" dirty="0"/>
          </a:p>
        </p:txBody>
      </p:sp>
      <p:sp>
        <p:nvSpPr>
          <p:cNvPr id="27" name="箭头: 上 26">
            <a:extLst>
              <a:ext uri="{FF2B5EF4-FFF2-40B4-BE49-F238E27FC236}">
                <a16:creationId xmlns:a16="http://schemas.microsoft.com/office/drawing/2014/main" id="{47B4917B-FFB8-48B6-ACF1-73F8B13275B5}"/>
              </a:ext>
            </a:extLst>
          </p:cNvPr>
          <p:cNvSpPr/>
          <p:nvPr/>
        </p:nvSpPr>
        <p:spPr>
          <a:xfrm>
            <a:off x="4159116" y="3289050"/>
            <a:ext cx="375939" cy="7097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下 27">
            <a:extLst>
              <a:ext uri="{FF2B5EF4-FFF2-40B4-BE49-F238E27FC236}">
                <a16:creationId xmlns:a16="http://schemas.microsoft.com/office/drawing/2014/main" id="{2B5F61F8-C9FC-4366-9F6D-B67D41FD82F0}"/>
              </a:ext>
            </a:extLst>
          </p:cNvPr>
          <p:cNvSpPr/>
          <p:nvPr/>
        </p:nvSpPr>
        <p:spPr>
          <a:xfrm>
            <a:off x="9305965" y="3289050"/>
            <a:ext cx="375940" cy="709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6342477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7</a:t>
            </a:r>
            <a:endParaRPr lang="zh-CN" altLang="en-US" sz="3600" b="1" dirty="0">
              <a:solidFill>
                <a:schemeClr val="bg1"/>
              </a:solidFill>
            </a:endParaRPr>
          </a:p>
        </p:txBody>
      </p:sp>
      <p:sp>
        <p:nvSpPr>
          <p:cNvPr id="2" name="矩形 1">
            <a:extLst>
              <a:ext uri="{FF2B5EF4-FFF2-40B4-BE49-F238E27FC236}">
                <a16:creationId xmlns:a16="http://schemas.microsoft.com/office/drawing/2014/main" id="{E3D26D0B-1668-46FA-A247-2DB7721C3E44}"/>
              </a:ext>
            </a:extLst>
          </p:cNvPr>
          <p:cNvSpPr/>
          <p:nvPr/>
        </p:nvSpPr>
        <p:spPr>
          <a:xfrm>
            <a:off x="665825" y="1518082"/>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分词</a:t>
            </a:r>
          </a:p>
        </p:txBody>
      </p:sp>
      <p:sp>
        <p:nvSpPr>
          <p:cNvPr id="3" name="矩形 2">
            <a:extLst>
              <a:ext uri="{FF2B5EF4-FFF2-40B4-BE49-F238E27FC236}">
                <a16:creationId xmlns:a16="http://schemas.microsoft.com/office/drawing/2014/main" id="{C227902F-3DE1-4135-ACCC-938DB7427206}"/>
              </a:ext>
            </a:extLst>
          </p:cNvPr>
          <p:cNvSpPr/>
          <p:nvPr/>
        </p:nvSpPr>
        <p:spPr>
          <a:xfrm>
            <a:off x="665825" y="2381014"/>
            <a:ext cx="1482571" cy="4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t>过滤停用词</a:t>
            </a:r>
          </a:p>
        </p:txBody>
      </p:sp>
      <p:sp>
        <p:nvSpPr>
          <p:cNvPr id="4" name="矩形 3">
            <a:extLst>
              <a:ext uri="{FF2B5EF4-FFF2-40B4-BE49-F238E27FC236}">
                <a16:creationId xmlns:a16="http://schemas.microsoft.com/office/drawing/2014/main" id="{1B8D6159-E79E-41F6-968D-03DA157C62E1}"/>
              </a:ext>
            </a:extLst>
          </p:cNvPr>
          <p:cNvSpPr/>
          <p:nvPr/>
        </p:nvSpPr>
        <p:spPr>
          <a:xfrm>
            <a:off x="665825" y="3154538"/>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构建词图</a:t>
            </a:r>
          </a:p>
        </p:txBody>
      </p:sp>
      <p:sp>
        <p:nvSpPr>
          <p:cNvPr id="8" name="矩形 7">
            <a:extLst>
              <a:ext uri="{FF2B5EF4-FFF2-40B4-BE49-F238E27FC236}">
                <a16:creationId xmlns:a16="http://schemas.microsoft.com/office/drawing/2014/main" id="{2F3F679F-6546-457B-AC86-E7AB427404A8}"/>
              </a:ext>
            </a:extLst>
          </p:cNvPr>
          <p:cNvSpPr/>
          <p:nvPr/>
        </p:nvSpPr>
        <p:spPr>
          <a:xfrm>
            <a:off x="164236" y="3998761"/>
            <a:ext cx="266330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迭代计算节点重要性</a:t>
            </a:r>
          </a:p>
        </p:txBody>
      </p:sp>
      <p:cxnSp>
        <p:nvCxnSpPr>
          <p:cNvPr id="7" name="直接箭头连接符 6">
            <a:extLst>
              <a:ext uri="{FF2B5EF4-FFF2-40B4-BE49-F238E27FC236}">
                <a16:creationId xmlns:a16="http://schemas.microsoft.com/office/drawing/2014/main" id="{F16F51AC-1BD8-4F05-BDB7-C22834ACDF95}"/>
              </a:ext>
            </a:extLst>
          </p:cNvPr>
          <p:cNvCxnSpPr>
            <a:stCxn id="2" idx="2"/>
            <a:endCxn id="3" idx="0"/>
          </p:cNvCxnSpPr>
          <p:nvPr/>
        </p:nvCxnSpPr>
        <p:spPr>
          <a:xfrm>
            <a:off x="1407111" y="1998213"/>
            <a:ext cx="0" cy="3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CA9F593A-A910-442E-9710-80C56118044B}"/>
              </a:ext>
            </a:extLst>
          </p:cNvPr>
          <p:cNvCxnSpPr>
            <a:stCxn id="3" idx="2"/>
            <a:endCxn id="4" idx="0"/>
          </p:cNvCxnSpPr>
          <p:nvPr/>
        </p:nvCxnSpPr>
        <p:spPr>
          <a:xfrm>
            <a:off x="1407111" y="2861145"/>
            <a:ext cx="0"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5D30C428-B2F1-47D8-B376-9689508FD7B8}"/>
              </a:ext>
            </a:extLst>
          </p:cNvPr>
          <p:cNvCxnSpPr>
            <a:stCxn id="4" idx="2"/>
          </p:cNvCxnSpPr>
          <p:nvPr/>
        </p:nvCxnSpPr>
        <p:spPr>
          <a:xfrm flipH="1">
            <a:off x="1407110" y="3634669"/>
            <a:ext cx="1" cy="36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3765A58B-95B4-4D2B-A076-E1A41A5DB0CB}"/>
              </a:ext>
            </a:extLst>
          </p:cNvPr>
          <p:cNvPicPr>
            <a:picLocks noChangeAspect="1"/>
          </p:cNvPicPr>
          <p:nvPr/>
        </p:nvPicPr>
        <p:blipFill>
          <a:blip r:embed="rId3"/>
          <a:stretch>
            <a:fillRect/>
          </a:stretch>
        </p:blipFill>
        <p:spPr>
          <a:xfrm>
            <a:off x="3421088" y="1308352"/>
            <a:ext cx="7962183" cy="2120647"/>
          </a:xfrm>
          <a:prstGeom prst="rect">
            <a:avLst/>
          </a:prstGeom>
          <a:ln>
            <a:solidFill>
              <a:schemeClr val="tx1"/>
            </a:solidFill>
          </a:ln>
        </p:spPr>
      </p:pic>
      <p:sp>
        <p:nvSpPr>
          <p:cNvPr id="13" name="文本框 12">
            <a:extLst>
              <a:ext uri="{FF2B5EF4-FFF2-40B4-BE49-F238E27FC236}">
                <a16:creationId xmlns:a16="http://schemas.microsoft.com/office/drawing/2014/main" id="{36F9CFD9-4AA4-442D-A60A-EBC5DA7459EA}"/>
              </a:ext>
            </a:extLst>
          </p:cNvPr>
          <p:cNvSpPr txBox="1"/>
          <p:nvPr/>
        </p:nvSpPr>
        <p:spPr>
          <a:xfrm>
            <a:off x="3346567" y="4302736"/>
            <a:ext cx="2555469" cy="1754326"/>
          </a:xfrm>
          <a:prstGeom prst="rect">
            <a:avLst/>
          </a:prstGeom>
          <a:noFill/>
          <a:ln>
            <a:solidFill>
              <a:schemeClr val="tx1"/>
            </a:solidFill>
          </a:ln>
        </p:spPr>
        <p:txBody>
          <a:bodyPr wrap="square" rtlCol="0">
            <a:spAutoFit/>
          </a:bodyPr>
          <a:lstStyle/>
          <a:p>
            <a:r>
              <a:rPr lang="zh-CN" altLang="en-US" dirty="0"/>
              <a:t>北理</a:t>
            </a:r>
            <a:r>
              <a:rPr lang="en-US" altLang="zh-CN" dirty="0"/>
              <a:t>		ns</a:t>
            </a:r>
          </a:p>
          <a:p>
            <a:r>
              <a:rPr lang="zh-CN" altLang="en-US" dirty="0"/>
              <a:t>的</a:t>
            </a:r>
            <a:r>
              <a:rPr lang="en-US" altLang="zh-CN" dirty="0"/>
              <a:t>		</a:t>
            </a:r>
            <a:r>
              <a:rPr lang="en-US" altLang="zh-CN" dirty="0" err="1"/>
              <a:t>uj</a:t>
            </a:r>
            <a:endParaRPr lang="en-US" altLang="zh-CN" dirty="0"/>
          </a:p>
          <a:p>
            <a:r>
              <a:rPr lang="zh-CN" altLang="en-US" dirty="0"/>
              <a:t>新</a:t>
            </a:r>
            <a:r>
              <a:rPr lang="en-US" altLang="zh-CN" dirty="0"/>
              <a:t>		ns</a:t>
            </a:r>
          </a:p>
          <a:p>
            <a:r>
              <a:rPr lang="zh-CN" altLang="en-US" dirty="0"/>
              <a:t>食堂</a:t>
            </a:r>
            <a:r>
              <a:rPr lang="en-US" altLang="zh-CN" dirty="0"/>
              <a:t>		n</a:t>
            </a:r>
          </a:p>
          <a:p>
            <a:r>
              <a:rPr lang="en-US" altLang="zh-CN" dirty="0"/>
              <a:t>number1	</a:t>
            </a:r>
            <a:r>
              <a:rPr lang="en-US" altLang="zh-CN" dirty="0" err="1"/>
              <a:t>eng</a:t>
            </a:r>
            <a:endParaRPr lang="en-US" altLang="zh-CN" dirty="0"/>
          </a:p>
          <a:p>
            <a:r>
              <a:rPr lang="en-US" altLang="zh-CN" dirty="0"/>
              <a:t>!		x</a:t>
            </a:r>
            <a:endParaRPr lang="zh-CN" altLang="en-US" dirty="0"/>
          </a:p>
        </p:txBody>
      </p:sp>
      <p:sp>
        <p:nvSpPr>
          <p:cNvPr id="16" name="文本框 15">
            <a:extLst>
              <a:ext uri="{FF2B5EF4-FFF2-40B4-BE49-F238E27FC236}">
                <a16:creationId xmlns:a16="http://schemas.microsoft.com/office/drawing/2014/main" id="{A4D45C30-7BE7-4631-BD15-5AD5A2A489AB}"/>
              </a:ext>
            </a:extLst>
          </p:cNvPr>
          <p:cNvSpPr txBox="1"/>
          <p:nvPr/>
        </p:nvSpPr>
        <p:spPr>
          <a:xfrm>
            <a:off x="6447504" y="4302736"/>
            <a:ext cx="849223" cy="1754326"/>
          </a:xfrm>
          <a:prstGeom prst="rect">
            <a:avLst/>
          </a:prstGeom>
          <a:noFill/>
          <a:ln>
            <a:solidFill>
              <a:schemeClr val="tx1"/>
            </a:solidFill>
          </a:ln>
        </p:spPr>
        <p:txBody>
          <a:bodyPr wrap="square" rtlCol="0">
            <a:spAutoFit/>
          </a:bodyPr>
          <a:lstStyle/>
          <a:p>
            <a:r>
              <a:rPr lang="zh-CN" altLang="en-US" dirty="0"/>
              <a:t>但</a:t>
            </a:r>
            <a:endParaRPr lang="en-US" altLang="zh-CN" dirty="0"/>
          </a:p>
          <a:p>
            <a:r>
              <a:rPr lang="zh-CN" altLang="en-US" dirty="0"/>
              <a:t>但是</a:t>
            </a:r>
            <a:endParaRPr lang="en-US" altLang="zh-CN" dirty="0"/>
          </a:p>
          <a:p>
            <a:r>
              <a:rPr lang="zh-CN" altLang="en-US" dirty="0"/>
              <a:t>当</a:t>
            </a:r>
            <a:endParaRPr lang="en-US" altLang="zh-CN" dirty="0"/>
          </a:p>
          <a:p>
            <a:r>
              <a:rPr lang="en-US" altLang="zh-CN" dirty="0"/>
              <a:t>….</a:t>
            </a:r>
          </a:p>
          <a:p>
            <a:r>
              <a:rPr lang="zh-CN" altLang="en-US" dirty="0"/>
              <a:t>的</a:t>
            </a:r>
            <a:endParaRPr lang="en-US" altLang="zh-CN" dirty="0"/>
          </a:p>
          <a:p>
            <a:r>
              <a:rPr lang="zh-CN" altLang="en-US" dirty="0"/>
              <a:t>的话</a:t>
            </a:r>
          </a:p>
        </p:txBody>
      </p:sp>
      <p:sp>
        <p:nvSpPr>
          <p:cNvPr id="17" name="文本框 16">
            <a:extLst>
              <a:ext uri="{FF2B5EF4-FFF2-40B4-BE49-F238E27FC236}">
                <a16:creationId xmlns:a16="http://schemas.microsoft.com/office/drawing/2014/main" id="{79140BC5-29E9-4DD0-A0D1-20579D14552D}"/>
              </a:ext>
            </a:extLst>
          </p:cNvPr>
          <p:cNvSpPr txBox="1"/>
          <p:nvPr/>
        </p:nvSpPr>
        <p:spPr>
          <a:xfrm>
            <a:off x="8827802" y="4247318"/>
            <a:ext cx="2555469" cy="1200329"/>
          </a:xfrm>
          <a:prstGeom prst="rect">
            <a:avLst/>
          </a:prstGeom>
          <a:noFill/>
          <a:ln>
            <a:solidFill>
              <a:schemeClr val="tx1"/>
            </a:solidFill>
          </a:ln>
        </p:spPr>
        <p:txBody>
          <a:bodyPr wrap="square" rtlCol="0">
            <a:spAutoFit/>
          </a:bodyPr>
          <a:lstStyle/>
          <a:p>
            <a:r>
              <a:rPr lang="zh-CN" altLang="en-US" dirty="0"/>
              <a:t>北理</a:t>
            </a:r>
            <a:r>
              <a:rPr lang="en-US" altLang="zh-CN" dirty="0"/>
              <a:t>		ns</a:t>
            </a:r>
          </a:p>
          <a:p>
            <a:r>
              <a:rPr lang="zh-CN" altLang="en-US" dirty="0"/>
              <a:t>新</a:t>
            </a:r>
            <a:r>
              <a:rPr lang="en-US" altLang="zh-CN" dirty="0"/>
              <a:t>		ns</a:t>
            </a:r>
          </a:p>
          <a:p>
            <a:r>
              <a:rPr lang="zh-CN" altLang="en-US" dirty="0"/>
              <a:t>食堂</a:t>
            </a:r>
            <a:r>
              <a:rPr lang="en-US" altLang="zh-CN" dirty="0"/>
              <a:t>		n</a:t>
            </a:r>
          </a:p>
          <a:p>
            <a:r>
              <a:rPr lang="en-US" altLang="zh-CN" dirty="0"/>
              <a:t>number1	</a:t>
            </a:r>
            <a:r>
              <a:rPr lang="en-US" altLang="zh-CN" dirty="0" err="1"/>
              <a:t>eng</a:t>
            </a:r>
            <a:endParaRPr lang="en-US" altLang="zh-CN" dirty="0"/>
          </a:p>
        </p:txBody>
      </p:sp>
      <p:sp>
        <p:nvSpPr>
          <p:cNvPr id="11" name="箭头: 上 10">
            <a:extLst>
              <a:ext uri="{FF2B5EF4-FFF2-40B4-BE49-F238E27FC236}">
                <a16:creationId xmlns:a16="http://schemas.microsoft.com/office/drawing/2014/main" id="{A106604D-81FB-49EF-ACB1-BBE82FC18D36}"/>
              </a:ext>
            </a:extLst>
          </p:cNvPr>
          <p:cNvSpPr/>
          <p:nvPr/>
        </p:nvSpPr>
        <p:spPr>
          <a:xfrm>
            <a:off x="4387273" y="3634669"/>
            <a:ext cx="336177" cy="604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上 17">
            <a:extLst>
              <a:ext uri="{FF2B5EF4-FFF2-40B4-BE49-F238E27FC236}">
                <a16:creationId xmlns:a16="http://schemas.microsoft.com/office/drawing/2014/main" id="{A700CC5A-661E-4D35-BA5D-BCB21FD89360}"/>
              </a:ext>
            </a:extLst>
          </p:cNvPr>
          <p:cNvSpPr/>
          <p:nvPr/>
        </p:nvSpPr>
        <p:spPr>
          <a:xfrm>
            <a:off x="6733309" y="3634669"/>
            <a:ext cx="336183" cy="604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下 18">
            <a:extLst>
              <a:ext uri="{FF2B5EF4-FFF2-40B4-BE49-F238E27FC236}">
                <a16:creationId xmlns:a16="http://schemas.microsoft.com/office/drawing/2014/main" id="{44581F32-A097-4C1F-B809-373959AAC735}"/>
              </a:ext>
            </a:extLst>
          </p:cNvPr>
          <p:cNvSpPr/>
          <p:nvPr/>
        </p:nvSpPr>
        <p:spPr>
          <a:xfrm>
            <a:off x="9993745" y="3634669"/>
            <a:ext cx="336183" cy="604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4919502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7</a:t>
            </a:r>
            <a:endParaRPr lang="zh-CN" altLang="en-US" sz="3600" b="1" dirty="0">
              <a:solidFill>
                <a:schemeClr val="bg1"/>
              </a:solidFill>
            </a:endParaRPr>
          </a:p>
        </p:txBody>
      </p:sp>
      <p:sp>
        <p:nvSpPr>
          <p:cNvPr id="2" name="矩形 1">
            <a:extLst>
              <a:ext uri="{FF2B5EF4-FFF2-40B4-BE49-F238E27FC236}">
                <a16:creationId xmlns:a16="http://schemas.microsoft.com/office/drawing/2014/main" id="{E3D26D0B-1668-46FA-A247-2DB7721C3E44}"/>
              </a:ext>
            </a:extLst>
          </p:cNvPr>
          <p:cNvSpPr/>
          <p:nvPr/>
        </p:nvSpPr>
        <p:spPr>
          <a:xfrm>
            <a:off x="665825" y="1518082"/>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分词</a:t>
            </a:r>
          </a:p>
        </p:txBody>
      </p:sp>
      <p:sp>
        <p:nvSpPr>
          <p:cNvPr id="3" name="矩形 2">
            <a:extLst>
              <a:ext uri="{FF2B5EF4-FFF2-40B4-BE49-F238E27FC236}">
                <a16:creationId xmlns:a16="http://schemas.microsoft.com/office/drawing/2014/main" id="{C227902F-3DE1-4135-ACCC-938DB7427206}"/>
              </a:ext>
            </a:extLst>
          </p:cNvPr>
          <p:cNvSpPr/>
          <p:nvPr/>
        </p:nvSpPr>
        <p:spPr>
          <a:xfrm>
            <a:off x="665825" y="2381014"/>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过滤停用词</a:t>
            </a:r>
          </a:p>
        </p:txBody>
      </p:sp>
      <p:sp>
        <p:nvSpPr>
          <p:cNvPr id="4" name="矩形 3">
            <a:extLst>
              <a:ext uri="{FF2B5EF4-FFF2-40B4-BE49-F238E27FC236}">
                <a16:creationId xmlns:a16="http://schemas.microsoft.com/office/drawing/2014/main" id="{1B8D6159-E79E-41F6-968D-03DA157C62E1}"/>
              </a:ext>
            </a:extLst>
          </p:cNvPr>
          <p:cNvSpPr/>
          <p:nvPr/>
        </p:nvSpPr>
        <p:spPr>
          <a:xfrm>
            <a:off x="665825" y="3154538"/>
            <a:ext cx="1482571" cy="4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t>构建词图</a:t>
            </a:r>
          </a:p>
        </p:txBody>
      </p:sp>
      <p:sp>
        <p:nvSpPr>
          <p:cNvPr id="8" name="矩形 7">
            <a:extLst>
              <a:ext uri="{FF2B5EF4-FFF2-40B4-BE49-F238E27FC236}">
                <a16:creationId xmlns:a16="http://schemas.microsoft.com/office/drawing/2014/main" id="{2F3F679F-6546-457B-AC86-E7AB427404A8}"/>
              </a:ext>
            </a:extLst>
          </p:cNvPr>
          <p:cNvSpPr/>
          <p:nvPr/>
        </p:nvSpPr>
        <p:spPr>
          <a:xfrm>
            <a:off x="164236" y="3998761"/>
            <a:ext cx="266330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迭代计算节点重要性</a:t>
            </a:r>
          </a:p>
        </p:txBody>
      </p:sp>
      <p:cxnSp>
        <p:nvCxnSpPr>
          <p:cNvPr id="7" name="直接箭头连接符 6">
            <a:extLst>
              <a:ext uri="{FF2B5EF4-FFF2-40B4-BE49-F238E27FC236}">
                <a16:creationId xmlns:a16="http://schemas.microsoft.com/office/drawing/2014/main" id="{F16F51AC-1BD8-4F05-BDB7-C22834ACDF95}"/>
              </a:ext>
            </a:extLst>
          </p:cNvPr>
          <p:cNvCxnSpPr>
            <a:stCxn id="2" idx="2"/>
            <a:endCxn id="3" idx="0"/>
          </p:cNvCxnSpPr>
          <p:nvPr/>
        </p:nvCxnSpPr>
        <p:spPr>
          <a:xfrm>
            <a:off x="1407111" y="1998213"/>
            <a:ext cx="0" cy="3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CA9F593A-A910-442E-9710-80C56118044B}"/>
              </a:ext>
            </a:extLst>
          </p:cNvPr>
          <p:cNvCxnSpPr>
            <a:stCxn id="3" idx="2"/>
            <a:endCxn id="4" idx="0"/>
          </p:cNvCxnSpPr>
          <p:nvPr/>
        </p:nvCxnSpPr>
        <p:spPr>
          <a:xfrm>
            <a:off x="1407111" y="2861145"/>
            <a:ext cx="0"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5D30C428-B2F1-47D8-B376-9689508FD7B8}"/>
              </a:ext>
            </a:extLst>
          </p:cNvPr>
          <p:cNvCxnSpPr>
            <a:stCxn id="4" idx="2"/>
          </p:cNvCxnSpPr>
          <p:nvPr/>
        </p:nvCxnSpPr>
        <p:spPr>
          <a:xfrm flipH="1">
            <a:off x="1407110" y="3634669"/>
            <a:ext cx="1" cy="36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DB93C443-B871-487D-BEF2-3140D54EF50F}"/>
              </a:ext>
            </a:extLst>
          </p:cNvPr>
          <p:cNvPicPr>
            <a:picLocks noChangeAspect="1"/>
          </p:cNvPicPr>
          <p:nvPr/>
        </p:nvPicPr>
        <p:blipFill>
          <a:blip r:embed="rId3"/>
          <a:stretch>
            <a:fillRect/>
          </a:stretch>
        </p:blipFill>
        <p:spPr>
          <a:xfrm>
            <a:off x="3184684" y="1477628"/>
            <a:ext cx="2124371" cy="447737"/>
          </a:xfrm>
          <a:prstGeom prst="rect">
            <a:avLst/>
          </a:prstGeom>
        </p:spPr>
      </p:pic>
      <p:pic>
        <p:nvPicPr>
          <p:cNvPr id="15" name="图片 14">
            <a:extLst>
              <a:ext uri="{FF2B5EF4-FFF2-40B4-BE49-F238E27FC236}">
                <a16:creationId xmlns:a16="http://schemas.microsoft.com/office/drawing/2014/main" id="{AB20D450-B714-47D8-9F93-A72AAF94F7F5}"/>
              </a:ext>
            </a:extLst>
          </p:cNvPr>
          <p:cNvPicPr>
            <a:picLocks noChangeAspect="1"/>
          </p:cNvPicPr>
          <p:nvPr/>
        </p:nvPicPr>
        <p:blipFill>
          <a:blip r:embed="rId4"/>
          <a:stretch>
            <a:fillRect/>
          </a:stretch>
        </p:blipFill>
        <p:spPr>
          <a:xfrm>
            <a:off x="3189445" y="1998213"/>
            <a:ext cx="4239217" cy="295316"/>
          </a:xfrm>
          <a:prstGeom prst="rect">
            <a:avLst/>
          </a:prstGeom>
        </p:spPr>
      </p:pic>
      <p:pic>
        <p:nvPicPr>
          <p:cNvPr id="6" name="图片 5">
            <a:extLst>
              <a:ext uri="{FF2B5EF4-FFF2-40B4-BE49-F238E27FC236}">
                <a16:creationId xmlns:a16="http://schemas.microsoft.com/office/drawing/2014/main" id="{0BB1A99B-79AA-4FD0-B27B-47B424F2E3EF}"/>
              </a:ext>
            </a:extLst>
          </p:cNvPr>
          <p:cNvPicPr>
            <a:picLocks noChangeAspect="1"/>
          </p:cNvPicPr>
          <p:nvPr/>
        </p:nvPicPr>
        <p:blipFill>
          <a:blip r:embed="rId5"/>
          <a:stretch>
            <a:fillRect/>
          </a:stretch>
        </p:blipFill>
        <p:spPr>
          <a:xfrm>
            <a:off x="8277930" y="3776107"/>
            <a:ext cx="3205337" cy="1883952"/>
          </a:xfrm>
          <a:prstGeom prst="rect">
            <a:avLst/>
          </a:prstGeom>
          <a:ln>
            <a:solidFill>
              <a:schemeClr val="tx1"/>
            </a:solidFill>
          </a:ln>
        </p:spPr>
      </p:pic>
      <p:sp>
        <p:nvSpPr>
          <p:cNvPr id="16" name="文本框 15">
            <a:extLst>
              <a:ext uri="{FF2B5EF4-FFF2-40B4-BE49-F238E27FC236}">
                <a16:creationId xmlns:a16="http://schemas.microsoft.com/office/drawing/2014/main" id="{77AF3846-6290-4CAD-9E86-CEFCC60A38DD}"/>
              </a:ext>
            </a:extLst>
          </p:cNvPr>
          <p:cNvSpPr txBox="1"/>
          <p:nvPr/>
        </p:nvSpPr>
        <p:spPr>
          <a:xfrm>
            <a:off x="8469713" y="1402965"/>
            <a:ext cx="2555469" cy="1200329"/>
          </a:xfrm>
          <a:prstGeom prst="rect">
            <a:avLst/>
          </a:prstGeom>
          <a:noFill/>
          <a:ln>
            <a:solidFill>
              <a:schemeClr val="tx1"/>
            </a:solidFill>
          </a:ln>
        </p:spPr>
        <p:txBody>
          <a:bodyPr wrap="square" rtlCol="0">
            <a:spAutoFit/>
          </a:bodyPr>
          <a:lstStyle/>
          <a:p>
            <a:r>
              <a:rPr lang="zh-CN" altLang="en-US" dirty="0"/>
              <a:t>北理</a:t>
            </a:r>
            <a:r>
              <a:rPr lang="en-US" altLang="zh-CN" dirty="0"/>
              <a:t>		ns</a:t>
            </a:r>
          </a:p>
          <a:p>
            <a:r>
              <a:rPr lang="zh-CN" altLang="en-US" dirty="0"/>
              <a:t>新</a:t>
            </a:r>
            <a:r>
              <a:rPr lang="en-US" altLang="zh-CN" dirty="0"/>
              <a:t>		ns</a:t>
            </a:r>
          </a:p>
          <a:p>
            <a:r>
              <a:rPr lang="zh-CN" altLang="en-US" dirty="0"/>
              <a:t>食堂</a:t>
            </a:r>
            <a:r>
              <a:rPr lang="en-US" altLang="zh-CN" dirty="0"/>
              <a:t>		n</a:t>
            </a:r>
          </a:p>
          <a:p>
            <a:r>
              <a:rPr lang="en-US" altLang="zh-CN" dirty="0"/>
              <a:t>number1	</a:t>
            </a:r>
            <a:r>
              <a:rPr lang="en-US" altLang="zh-CN" dirty="0" err="1"/>
              <a:t>eng</a:t>
            </a:r>
            <a:endParaRPr lang="en-US" altLang="zh-CN" dirty="0"/>
          </a:p>
        </p:txBody>
      </p:sp>
      <p:pic>
        <p:nvPicPr>
          <p:cNvPr id="11" name="图片 10">
            <a:extLst>
              <a:ext uri="{FF2B5EF4-FFF2-40B4-BE49-F238E27FC236}">
                <a16:creationId xmlns:a16="http://schemas.microsoft.com/office/drawing/2014/main" id="{A4730ADC-D4B0-4515-A55B-EA9A9992CFAE}"/>
              </a:ext>
            </a:extLst>
          </p:cNvPr>
          <p:cNvPicPr>
            <a:picLocks noChangeAspect="1"/>
          </p:cNvPicPr>
          <p:nvPr/>
        </p:nvPicPr>
        <p:blipFill>
          <a:blip r:embed="rId6"/>
          <a:stretch>
            <a:fillRect/>
          </a:stretch>
        </p:blipFill>
        <p:spPr>
          <a:xfrm>
            <a:off x="3324079" y="3670870"/>
            <a:ext cx="3037954" cy="2094426"/>
          </a:xfrm>
          <a:prstGeom prst="rect">
            <a:avLst/>
          </a:prstGeom>
          <a:ln>
            <a:solidFill>
              <a:schemeClr val="tx1"/>
            </a:solidFill>
          </a:ln>
        </p:spPr>
      </p:pic>
      <p:sp>
        <p:nvSpPr>
          <p:cNvPr id="18" name="箭头: 下 17">
            <a:extLst>
              <a:ext uri="{FF2B5EF4-FFF2-40B4-BE49-F238E27FC236}">
                <a16:creationId xmlns:a16="http://schemas.microsoft.com/office/drawing/2014/main" id="{48D4AED9-056B-4579-A965-1D171850687F}"/>
              </a:ext>
            </a:extLst>
          </p:cNvPr>
          <p:cNvSpPr/>
          <p:nvPr/>
        </p:nvSpPr>
        <p:spPr>
          <a:xfrm>
            <a:off x="9705276" y="2724190"/>
            <a:ext cx="350644" cy="931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左 18">
            <a:extLst>
              <a:ext uri="{FF2B5EF4-FFF2-40B4-BE49-F238E27FC236}">
                <a16:creationId xmlns:a16="http://schemas.microsoft.com/office/drawing/2014/main" id="{14DDE8D9-EEDC-478F-B47C-83CF590A434F}"/>
              </a:ext>
            </a:extLst>
          </p:cNvPr>
          <p:cNvSpPr/>
          <p:nvPr/>
        </p:nvSpPr>
        <p:spPr>
          <a:xfrm>
            <a:off x="6678589" y="4593643"/>
            <a:ext cx="1283855" cy="295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0412539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35847" y="2924237"/>
            <a:ext cx="5844097" cy="511814"/>
            <a:chOff x="5181690" y="2820871"/>
            <a:chExt cx="6290318"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1</a:t>
              </a:r>
              <a:endParaRPr lang="zh-CN" altLang="en-US" sz="2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6025662" y="2880873"/>
              <a:ext cx="5446346" cy="413080"/>
            </a:xfrm>
            <a:prstGeom prst="rect">
              <a:avLst/>
            </a:prstGeom>
            <a:noFill/>
          </p:spPr>
          <p:txBody>
            <a:bodyPr wrap="square" lIns="0" tIns="0" rIns="0" bIns="0" rtlCol="0">
              <a:spAutoFit/>
            </a:bodyPr>
            <a:lstStyle/>
            <a:p>
              <a:r>
                <a:rPr lang="zh-CN" altLang="en-US" sz="2400" b="1" spc="300" dirty="0">
                  <a:latin typeface="+mj-ea"/>
                  <a:ea typeface="+mj-ea"/>
                </a:rPr>
                <a:t>关键词提取介绍及应用</a:t>
              </a:r>
              <a:endParaRPr lang="zh-CN" altLang="en-US" sz="2400" b="1" spc="300" dirty="0">
                <a:solidFill>
                  <a:schemeClr val="accent3"/>
                </a:solidFill>
              </a:endParaRPr>
            </a:p>
          </p:txBody>
        </p:sp>
      </p:grpSp>
      <p:grpSp>
        <p:nvGrpSpPr>
          <p:cNvPr id="18" name="组合 17"/>
          <p:cNvGrpSpPr/>
          <p:nvPr/>
        </p:nvGrpSpPr>
        <p:grpSpPr>
          <a:xfrm>
            <a:off x="6137763" y="3642259"/>
            <a:ext cx="5844097" cy="511814"/>
            <a:chOff x="5181690" y="3693789"/>
            <a:chExt cx="6290318" cy="550893"/>
          </a:xfrm>
        </p:grpSpPr>
        <p:sp>
          <p:nvSpPr>
            <p:cNvPr id="5" name="椭圆 4">
              <a:extLst>
                <a:ext uri="{FF2B5EF4-FFF2-40B4-BE49-F238E27FC236}">
                  <a16:creationId xmlns:a16="http://schemas.microsoft.com/office/drawing/2014/main" id="{856CB06E-E9F3-4F92-A312-20763F3CB8E7}"/>
                </a:ext>
              </a:extLst>
            </p:cNvPr>
            <p:cNvSpPr/>
            <p:nvPr/>
          </p:nvSpPr>
          <p:spPr>
            <a:xfrm>
              <a:off x="5181690" y="3693789"/>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2</a:t>
              </a:r>
              <a:endParaRPr lang="zh-CN" altLang="en-US" sz="2400" dirty="0">
                <a:latin typeface="Century Gothic" panose="020B0502020202020204" pitchFamily="34" charset="0"/>
              </a:endParaRPr>
            </a:p>
          </p:txBody>
        </p:sp>
        <p:sp>
          <p:nvSpPr>
            <p:cNvPr id="10" name="文本框 9">
              <a:extLst>
                <a:ext uri="{FF2B5EF4-FFF2-40B4-BE49-F238E27FC236}">
                  <a16:creationId xmlns:a16="http://schemas.microsoft.com/office/drawing/2014/main" id="{B2FA74BE-E344-48C4-8EF0-E837820A0AC8}"/>
                </a:ext>
              </a:extLst>
            </p:cNvPr>
            <p:cNvSpPr txBox="1"/>
            <p:nvPr/>
          </p:nvSpPr>
          <p:spPr>
            <a:xfrm>
              <a:off x="6025662" y="3748369"/>
              <a:ext cx="5446346" cy="413080"/>
            </a:xfrm>
            <a:prstGeom prst="rect">
              <a:avLst/>
            </a:prstGeom>
            <a:noFill/>
          </p:spPr>
          <p:txBody>
            <a:bodyPr wrap="square" lIns="0" tIns="0" rIns="0" bIns="0" rtlCol="0">
              <a:spAutoFit/>
            </a:bodyPr>
            <a:lstStyle/>
            <a:p>
              <a:r>
                <a:rPr lang="zh-CN" altLang="en-US" sz="2400" b="1" spc="300" dirty="0">
                  <a:latin typeface="+mj-ea"/>
                  <a:ea typeface="+mj-ea"/>
                </a:rPr>
                <a:t>关键词提取过程及关键技术</a:t>
              </a:r>
            </a:p>
          </p:txBody>
        </p:sp>
      </p:grpSp>
      <p:grpSp>
        <p:nvGrpSpPr>
          <p:cNvPr id="17" name="组合 16"/>
          <p:cNvGrpSpPr/>
          <p:nvPr/>
        </p:nvGrpSpPr>
        <p:grpSpPr>
          <a:xfrm>
            <a:off x="6135847" y="4361345"/>
            <a:ext cx="5853574" cy="511814"/>
            <a:chOff x="5184190" y="4548742"/>
            <a:chExt cx="6300518" cy="550893"/>
          </a:xfrm>
        </p:grpSpPr>
        <p:sp>
          <p:nvSpPr>
            <p:cNvPr id="6" name="椭圆 5">
              <a:extLst>
                <a:ext uri="{FF2B5EF4-FFF2-40B4-BE49-F238E27FC236}">
                  <a16:creationId xmlns:a16="http://schemas.microsoft.com/office/drawing/2014/main" id="{4595AA9B-38D0-46FD-A522-1C11B31079F7}"/>
                </a:ext>
              </a:extLst>
            </p:cNvPr>
            <p:cNvSpPr/>
            <p:nvPr/>
          </p:nvSpPr>
          <p:spPr>
            <a:xfrm>
              <a:off x="5184190" y="4548742"/>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3</a:t>
              </a:r>
              <a:endParaRPr lang="zh-CN" altLang="en-US" sz="2400" dirty="0">
                <a:latin typeface="Century Gothic" panose="020B0502020202020204" pitchFamily="34" charset="0"/>
              </a:endParaRPr>
            </a:p>
          </p:txBody>
        </p:sp>
        <p:sp>
          <p:nvSpPr>
            <p:cNvPr id="12" name="文本框 11">
              <a:extLst>
                <a:ext uri="{FF2B5EF4-FFF2-40B4-BE49-F238E27FC236}">
                  <a16:creationId xmlns:a16="http://schemas.microsoft.com/office/drawing/2014/main" id="{93CC5F2B-0ED3-4692-A876-F7B76F8D8312}"/>
                </a:ext>
              </a:extLst>
            </p:cNvPr>
            <p:cNvSpPr txBox="1"/>
            <p:nvPr/>
          </p:nvSpPr>
          <p:spPr>
            <a:xfrm>
              <a:off x="6025662" y="4608744"/>
              <a:ext cx="5459046" cy="413080"/>
            </a:xfrm>
            <a:prstGeom prst="rect">
              <a:avLst/>
            </a:prstGeom>
            <a:noFill/>
          </p:spPr>
          <p:txBody>
            <a:bodyPr wrap="square" lIns="0" tIns="0" rIns="0" bIns="0" rtlCol="0">
              <a:spAutoFit/>
            </a:bodyPr>
            <a:lstStyle/>
            <a:p>
              <a:r>
                <a:rPr lang="zh-CN" altLang="en-US" sz="2400" b="1" spc="300" dirty="0">
                  <a:latin typeface="+mj-ea"/>
                </a:rPr>
                <a:t>国内外研究现状</a:t>
              </a:r>
            </a:p>
          </p:txBody>
        </p:sp>
      </p:grpSp>
      <p:grpSp>
        <p:nvGrpSpPr>
          <p:cNvPr id="16" name="组合 15"/>
          <p:cNvGrpSpPr/>
          <p:nvPr/>
        </p:nvGrpSpPr>
        <p:grpSpPr>
          <a:xfrm>
            <a:off x="6135847" y="5077767"/>
            <a:ext cx="5844097" cy="511814"/>
            <a:chOff x="5181690" y="5404127"/>
            <a:chExt cx="6290318" cy="550893"/>
          </a:xfrm>
        </p:grpSpPr>
        <p:sp>
          <p:nvSpPr>
            <p:cNvPr id="7" name="椭圆 6">
              <a:extLst>
                <a:ext uri="{FF2B5EF4-FFF2-40B4-BE49-F238E27FC236}">
                  <a16:creationId xmlns:a16="http://schemas.microsoft.com/office/drawing/2014/main" id="{BC1540A9-C516-4101-B8E5-F2680A075844}"/>
                </a:ext>
              </a:extLst>
            </p:cNvPr>
            <p:cNvSpPr/>
            <p:nvPr/>
          </p:nvSpPr>
          <p:spPr>
            <a:xfrm>
              <a:off x="5181690" y="5404127"/>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4</a:t>
              </a:r>
              <a:endParaRPr lang="zh-CN" altLang="en-US" sz="2400" dirty="0">
                <a:latin typeface="Century Gothic" panose="020B0502020202020204" pitchFamily="34" charset="0"/>
              </a:endParaRPr>
            </a:p>
          </p:txBody>
        </p:sp>
        <p:sp>
          <p:nvSpPr>
            <p:cNvPr id="14" name="文本框 13">
              <a:extLst>
                <a:ext uri="{FF2B5EF4-FFF2-40B4-BE49-F238E27FC236}">
                  <a16:creationId xmlns:a16="http://schemas.microsoft.com/office/drawing/2014/main" id="{6251B830-D03E-4AA6-96D0-40413DCE8882}"/>
                </a:ext>
              </a:extLst>
            </p:cNvPr>
            <p:cNvSpPr txBox="1"/>
            <p:nvPr/>
          </p:nvSpPr>
          <p:spPr>
            <a:xfrm>
              <a:off x="6025662" y="5469119"/>
              <a:ext cx="5446346" cy="413080"/>
            </a:xfrm>
            <a:prstGeom prst="rect">
              <a:avLst/>
            </a:prstGeom>
            <a:noFill/>
          </p:spPr>
          <p:txBody>
            <a:bodyPr wrap="square" lIns="0" tIns="0" rIns="0" bIns="0" rtlCol="0">
              <a:spAutoFit/>
            </a:bodyPr>
            <a:lstStyle/>
            <a:p>
              <a:r>
                <a:rPr lang="zh-CN" altLang="en-US" sz="2400" b="1" spc="300" dirty="0">
                  <a:latin typeface="+mj-ea"/>
                </a:rPr>
                <a:t>经典算法介绍</a:t>
              </a:r>
              <a:endParaRPr lang="zh-CN" altLang="en-US" sz="2400" b="1" spc="300" dirty="0">
                <a:solidFill>
                  <a:schemeClr val="accent3"/>
                </a:solidFill>
              </a:endParaRPr>
            </a:p>
          </p:txBody>
        </p:sp>
      </p:grpSp>
      <p:grpSp>
        <p:nvGrpSpPr>
          <p:cNvPr id="20" name="组合 19"/>
          <p:cNvGrpSpPr/>
          <p:nvPr/>
        </p:nvGrpSpPr>
        <p:grpSpPr>
          <a:xfrm>
            <a:off x="6135847" y="5794189"/>
            <a:ext cx="5844097" cy="511814"/>
            <a:chOff x="5181690" y="5404127"/>
            <a:chExt cx="6290318" cy="550893"/>
          </a:xfrm>
        </p:grpSpPr>
        <p:sp>
          <p:nvSpPr>
            <p:cNvPr id="21" name="椭圆 20">
              <a:extLst>
                <a:ext uri="{FF2B5EF4-FFF2-40B4-BE49-F238E27FC236}">
                  <a16:creationId xmlns:a16="http://schemas.microsoft.com/office/drawing/2014/main" id="{BC1540A9-C516-4101-B8E5-F2680A075844}"/>
                </a:ext>
              </a:extLst>
            </p:cNvPr>
            <p:cNvSpPr/>
            <p:nvPr/>
          </p:nvSpPr>
          <p:spPr>
            <a:xfrm>
              <a:off x="5181690" y="5404127"/>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5</a:t>
              </a:r>
              <a:endParaRPr lang="zh-CN" altLang="en-US" sz="2400" dirty="0">
                <a:latin typeface="Century Gothic" panose="020B0502020202020204" pitchFamily="34" charset="0"/>
              </a:endParaRPr>
            </a:p>
          </p:txBody>
        </p:sp>
        <p:sp>
          <p:nvSpPr>
            <p:cNvPr id="22" name="文本框 21">
              <a:extLst>
                <a:ext uri="{FF2B5EF4-FFF2-40B4-BE49-F238E27FC236}">
                  <a16:creationId xmlns:a16="http://schemas.microsoft.com/office/drawing/2014/main" id="{6251B830-D03E-4AA6-96D0-40413DCE8882}"/>
                </a:ext>
              </a:extLst>
            </p:cNvPr>
            <p:cNvSpPr txBox="1"/>
            <p:nvPr/>
          </p:nvSpPr>
          <p:spPr>
            <a:xfrm>
              <a:off x="6025662" y="5469119"/>
              <a:ext cx="5446346" cy="413080"/>
            </a:xfrm>
            <a:prstGeom prst="rect">
              <a:avLst/>
            </a:prstGeom>
            <a:noFill/>
          </p:spPr>
          <p:txBody>
            <a:bodyPr wrap="square" lIns="0" tIns="0" rIns="0" bIns="0" rtlCol="0">
              <a:spAutoFit/>
            </a:bodyPr>
            <a:lstStyle/>
            <a:p>
              <a:r>
                <a:rPr lang="zh-CN" altLang="en-US" sz="2400" b="1" spc="300" dirty="0">
                  <a:latin typeface="+mj-ea"/>
                </a:rPr>
                <a:t>实例展示</a:t>
              </a:r>
              <a:endParaRPr lang="zh-CN" altLang="en-US" sz="2400" b="1" spc="300" dirty="0">
                <a:solidFill>
                  <a:schemeClr val="accent3"/>
                </a:solidFill>
              </a:endParaRPr>
            </a:p>
          </p:txBody>
        </p:sp>
      </p:grpSp>
      <p:sp>
        <p:nvSpPr>
          <p:cNvPr id="23" name="文本占位符 5">
            <a:extLst>
              <a:ext uri="{FF2B5EF4-FFF2-40B4-BE49-F238E27FC236}">
                <a16:creationId xmlns:a16="http://schemas.microsoft.com/office/drawing/2014/main" id="{E51A67F7-2D5D-449D-9AE5-2FF7DEEFA49F}"/>
              </a:ext>
            </a:extLst>
          </p:cNvPr>
          <p:cNvSpPr txBox="1">
            <a:spLocks/>
          </p:cNvSpPr>
          <p:nvPr/>
        </p:nvSpPr>
        <p:spPr>
          <a:xfrm>
            <a:off x="1678166" y="3775845"/>
            <a:ext cx="2762739" cy="914398"/>
          </a:xfrm>
          <a:prstGeom prst="rect">
            <a:avLst/>
          </a:prstGeom>
        </p:spPr>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6000" b="1" kern="1200">
                <a:solidFill>
                  <a:schemeClr val="accent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目录</a:t>
            </a:r>
          </a:p>
        </p:txBody>
      </p:sp>
      <p:sp>
        <p:nvSpPr>
          <p:cNvPr id="24" name="文本占位符 8">
            <a:extLst>
              <a:ext uri="{FF2B5EF4-FFF2-40B4-BE49-F238E27FC236}">
                <a16:creationId xmlns:a16="http://schemas.microsoft.com/office/drawing/2014/main" id="{7239F040-8C2F-4B38-8A30-4607B537A64A}"/>
              </a:ext>
            </a:extLst>
          </p:cNvPr>
          <p:cNvSpPr txBox="1">
            <a:spLocks/>
          </p:cNvSpPr>
          <p:nvPr/>
        </p:nvSpPr>
        <p:spPr>
          <a:xfrm>
            <a:off x="2063073" y="4793977"/>
            <a:ext cx="1992924" cy="360850"/>
          </a:xfrm>
          <a:prstGeom prst="rect">
            <a:avLst/>
          </a:prstGeom>
        </p:spPr>
        <p:txBody>
          <a:bodyPr>
            <a:noAutofit/>
          </a:bodyPr>
          <a:lstStyle>
            <a:lvl1pPr marL="0" indent="0" algn="ctr" rtl="0" eaLnBrk="0" fontAlgn="base" hangingPunct="0">
              <a:lnSpc>
                <a:spcPct val="90000"/>
              </a:lnSpc>
              <a:spcBef>
                <a:spcPts val="1000"/>
              </a:spcBef>
              <a:spcAft>
                <a:spcPct val="0"/>
              </a:spcAft>
              <a:buFontTx/>
              <a:buNone/>
              <a:defRPr sz="2000" b="0" kern="1200" baseline="0">
                <a:solidFill>
                  <a:schemeClr val="accent2"/>
                </a:solidFill>
                <a:latin typeface="微软雅黑 Light" panose="020B0502040204020203" pitchFamily="34" charset="-122"/>
                <a:ea typeface="微软雅黑 Light" panose="020B0502040204020203"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CONTENTS</a:t>
            </a:r>
            <a:endParaRPr lang="zh-CN" altLang="en-US" dirty="0"/>
          </a:p>
        </p:txBody>
      </p:sp>
      <p:sp>
        <p:nvSpPr>
          <p:cNvPr id="25" name="矩形 24"/>
          <p:cNvSpPr/>
          <p:nvPr/>
        </p:nvSpPr>
        <p:spPr>
          <a:xfrm>
            <a:off x="2767873" y="5369423"/>
            <a:ext cx="583324" cy="61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444134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7</a:t>
            </a:r>
            <a:endParaRPr lang="zh-CN" altLang="en-US" sz="3600" b="1" dirty="0">
              <a:solidFill>
                <a:schemeClr val="bg1"/>
              </a:solidFill>
            </a:endParaRPr>
          </a:p>
        </p:txBody>
      </p:sp>
      <p:sp>
        <p:nvSpPr>
          <p:cNvPr id="2" name="矩形 1">
            <a:extLst>
              <a:ext uri="{FF2B5EF4-FFF2-40B4-BE49-F238E27FC236}">
                <a16:creationId xmlns:a16="http://schemas.microsoft.com/office/drawing/2014/main" id="{E3D26D0B-1668-46FA-A247-2DB7721C3E44}"/>
              </a:ext>
            </a:extLst>
          </p:cNvPr>
          <p:cNvSpPr/>
          <p:nvPr/>
        </p:nvSpPr>
        <p:spPr>
          <a:xfrm>
            <a:off x="665825" y="1518082"/>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分词</a:t>
            </a:r>
          </a:p>
        </p:txBody>
      </p:sp>
      <p:sp>
        <p:nvSpPr>
          <p:cNvPr id="3" name="矩形 2">
            <a:extLst>
              <a:ext uri="{FF2B5EF4-FFF2-40B4-BE49-F238E27FC236}">
                <a16:creationId xmlns:a16="http://schemas.microsoft.com/office/drawing/2014/main" id="{C227902F-3DE1-4135-ACCC-938DB7427206}"/>
              </a:ext>
            </a:extLst>
          </p:cNvPr>
          <p:cNvSpPr/>
          <p:nvPr/>
        </p:nvSpPr>
        <p:spPr>
          <a:xfrm>
            <a:off x="665825" y="2381014"/>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过滤停用词</a:t>
            </a:r>
          </a:p>
        </p:txBody>
      </p:sp>
      <p:sp>
        <p:nvSpPr>
          <p:cNvPr id="4" name="矩形 3">
            <a:extLst>
              <a:ext uri="{FF2B5EF4-FFF2-40B4-BE49-F238E27FC236}">
                <a16:creationId xmlns:a16="http://schemas.microsoft.com/office/drawing/2014/main" id="{1B8D6159-E79E-41F6-968D-03DA157C62E1}"/>
              </a:ext>
            </a:extLst>
          </p:cNvPr>
          <p:cNvSpPr/>
          <p:nvPr/>
        </p:nvSpPr>
        <p:spPr>
          <a:xfrm>
            <a:off x="665825" y="3154538"/>
            <a:ext cx="1482571" cy="480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构建词图</a:t>
            </a:r>
          </a:p>
        </p:txBody>
      </p:sp>
      <p:sp>
        <p:nvSpPr>
          <p:cNvPr id="8" name="矩形 7">
            <a:extLst>
              <a:ext uri="{FF2B5EF4-FFF2-40B4-BE49-F238E27FC236}">
                <a16:creationId xmlns:a16="http://schemas.microsoft.com/office/drawing/2014/main" id="{2F3F679F-6546-457B-AC86-E7AB427404A8}"/>
              </a:ext>
            </a:extLst>
          </p:cNvPr>
          <p:cNvSpPr/>
          <p:nvPr/>
        </p:nvSpPr>
        <p:spPr>
          <a:xfrm>
            <a:off x="164236" y="3998761"/>
            <a:ext cx="2663301" cy="4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t>迭代计算节点重要性</a:t>
            </a:r>
          </a:p>
        </p:txBody>
      </p:sp>
      <p:cxnSp>
        <p:nvCxnSpPr>
          <p:cNvPr id="7" name="直接箭头连接符 6">
            <a:extLst>
              <a:ext uri="{FF2B5EF4-FFF2-40B4-BE49-F238E27FC236}">
                <a16:creationId xmlns:a16="http://schemas.microsoft.com/office/drawing/2014/main" id="{F16F51AC-1BD8-4F05-BDB7-C22834ACDF95}"/>
              </a:ext>
            </a:extLst>
          </p:cNvPr>
          <p:cNvCxnSpPr>
            <a:stCxn id="2" idx="2"/>
            <a:endCxn id="3" idx="0"/>
          </p:cNvCxnSpPr>
          <p:nvPr/>
        </p:nvCxnSpPr>
        <p:spPr>
          <a:xfrm>
            <a:off x="1407111" y="1998213"/>
            <a:ext cx="0" cy="382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CA9F593A-A910-442E-9710-80C56118044B}"/>
              </a:ext>
            </a:extLst>
          </p:cNvPr>
          <p:cNvCxnSpPr>
            <a:stCxn id="3" idx="2"/>
            <a:endCxn id="4" idx="0"/>
          </p:cNvCxnSpPr>
          <p:nvPr/>
        </p:nvCxnSpPr>
        <p:spPr>
          <a:xfrm>
            <a:off x="1407111" y="2861145"/>
            <a:ext cx="0"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5D30C428-B2F1-47D8-B376-9689508FD7B8}"/>
              </a:ext>
            </a:extLst>
          </p:cNvPr>
          <p:cNvCxnSpPr>
            <a:stCxn id="4" idx="2"/>
          </p:cNvCxnSpPr>
          <p:nvPr/>
        </p:nvCxnSpPr>
        <p:spPr>
          <a:xfrm flipH="1">
            <a:off x="1407110" y="3634669"/>
            <a:ext cx="1" cy="36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406EBC30-80B7-40F3-BC86-67AF591815FD}"/>
              </a:ext>
            </a:extLst>
          </p:cNvPr>
          <p:cNvPicPr>
            <a:picLocks noChangeAspect="1"/>
          </p:cNvPicPr>
          <p:nvPr/>
        </p:nvPicPr>
        <p:blipFill>
          <a:blip r:embed="rId3"/>
          <a:stretch>
            <a:fillRect/>
          </a:stretch>
        </p:blipFill>
        <p:spPr>
          <a:xfrm>
            <a:off x="3592968" y="1357030"/>
            <a:ext cx="5398124" cy="1204043"/>
          </a:xfrm>
          <a:prstGeom prst="rect">
            <a:avLst/>
          </a:prstGeom>
          <a:ln>
            <a:solidFill>
              <a:schemeClr val="tx1"/>
            </a:solidFill>
          </a:ln>
        </p:spPr>
      </p:pic>
      <p:pic>
        <p:nvPicPr>
          <p:cNvPr id="9" name="图片 8">
            <a:extLst>
              <a:ext uri="{FF2B5EF4-FFF2-40B4-BE49-F238E27FC236}">
                <a16:creationId xmlns:a16="http://schemas.microsoft.com/office/drawing/2014/main" id="{713E699D-B1D4-4A38-AA58-A31E251BAA21}"/>
              </a:ext>
            </a:extLst>
          </p:cNvPr>
          <p:cNvPicPr>
            <a:picLocks noChangeAspect="1"/>
          </p:cNvPicPr>
          <p:nvPr/>
        </p:nvPicPr>
        <p:blipFill>
          <a:blip r:embed="rId4"/>
          <a:stretch>
            <a:fillRect/>
          </a:stretch>
        </p:blipFill>
        <p:spPr>
          <a:xfrm>
            <a:off x="3480357" y="3007841"/>
            <a:ext cx="6487430" cy="1066949"/>
          </a:xfrm>
          <a:prstGeom prst="rect">
            <a:avLst/>
          </a:prstGeom>
        </p:spPr>
      </p:pic>
    </p:spTree>
    <p:extLst>
      <p:ext uri="{BB962C8B-B14F-4D97-AF65-F5344CB8AC3E}">
        <p14:creationId xmlns:p14="http://schemas.microsoft.com/office/powerpoint/2010/main" val="2895987773"/>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7</a:t>
            </a:r>
            <a:endParaRPr lang="zh-CN" altLang="en-US" sz="3600" b="1" dirty="0">
              <a:solidFill>
                <a:schemeClr val="bg1"/>
              </a:solidFill>
            </a:endParaRPr>
          </a:p>
        </p:txBody>
      </p:sp>
      <p:pic>
        <p:nvPicPr>
          <p:cNvPr id="5" name="图片 4">
            <a:extLst>
              <a:ext uri="{FF2B5EF4-FFF2-40B4-BE49-F238E27FC236}">
                <a16:creationId xmlns:a16="http://schemas.microsoft.com/office/drawing/2014/main" id="{F26CA119-E69C-4EB3-8626-5409DFB83F16}"/>
              </a:ext>
            </a:extLst>
          </p:cNvPr>
          <p:cNvPicPr>
            <a:picLocks noChangeAspect="1"/>
          </p:cNvPicPr>
          <p:nvPr/>
        </p:nvPicPr>
        <p:blipFill>
          <a:blip r:embed="rId3"/>
          <a:stretch>
            <a:fillRect/>
          </a:stretch>
        </p:blipFill>
        <p:spPr>
          <a:xfrm>
            <a:off x="579025" y="1361354"/>
            <a:ext cx="3882139" cy="3668558"/>
          </a:xfrm>
          <a:prstGeom prst="rect">
            <a:avLst/>
          </a:prstGeom>
        </p:spPr>
      </p:pic>
      <p:pic>
        <p:nvPicPr>
          <p:cNvPr id="9" name="图片 8">
            <a:extLst>
              <a:ext uri="{FF2B5EF4-FFF2-40B4-BE49-F238E27FC236}">
                <a16:creationId xmlns:a16="http://schemas.microsoft.com/office/drawing/2014/main" id="{8BDD680D-AEBD-4399-9F6A-FA1BDA0D6559}"/>
              </a:ext>
            </a:extLst>
          </p:cNvPr>
          <p:cNvPicPr>
            <a:picLocks noChangeAspect="1"/>
          </p:cNvPicPr>
          <p:nvPr/>
        </p:nvPicPr>
        <p:blipFill>
          <a:blip r:embed="rId4"/>
          <a:stretch>
            <a:fillRect/>
          </a:stretch>
        </p:blipFill>
        <p:spPr>
          <a:xfrm>
            <a:off x="4830618" y="1483126"/>
            <a:ext cx="2743583" cy="3134162"/>
          </a:xfrm>
          <a:prstGeom prst="rect">
            <a:avLst/>
          </a:prstGeom>
        </p:spPr>
      </p:pic>
      <p:pic>
        <p:nvPicPr>
          <p:cNvPr id="18" name="图片 17">
            <a:extLst>
              <a:ext uri="{FF2B5EF4-FFF2-40B4-BE49-F238E27FC236}">
                <a16:creationId xmlns:a16="http://schemas.microsoft.com/office/drawing/2014/main" id="{D55780DC-F72B-408B-8CF9-7B2CB9D59E64}"/>
              </a:ext>
            </a:extLst>
          </p:cNvPr>
          <p:cNvPicPr>
            <a:picLocks noChangeAspect="1"/>
          </p:cNvPicPr>
          <p:nvPr/>
        </p:nvPicPr>
        <p:blipFill>
          <a:blip r:embed="rId5"/>
          <a:stretch>
            <a:fillRect/>
          </a:stretch>
        </p:blipFill>
        <p:spPr>
          <a:xfrm>
            <a:off x="7902019" y="1483125"/>
            <a:ext cx="3710956" cy="2770015"/>
          </a:xfrm>
          <a:prstGeom prst="rect">
            <a:avLst/>
          </a:prstGeom>
        </p:spPr>
      </p:pic>
    </p:spTree>
    <p:extLst>
      <p:ext uri="{BB962C8B-B14F-4D97-AF65-F5344CB8AC3E}">
        <p14:creationId xmlns:p14="http://schemas.microsoft.com/office/powerpoint/2010/main" val="2112239574"/>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实例展示</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7</a:t>
            </a:r>
            <a:endParaRPr lang="zh-CN" altLang="en-US" sz="3600" b="1" dirty="0">
              <a:solidFill>
                <a:schemeClr val="bg1"/>
              </a:solidFill>
            </a:endParaRPr>
          </a:p>
        </p:txBody>
      </p:sp>
      <p:pic>
        <p:nvPicPr>
          <p:cNvPr id="11" name="图片 10">
            <a:extLst>
              <a:ext uri="{FF2B5EF4-FFF2-40B4-BE49-F238E27FC236}">
                <a16:creationId xmlns:a16="http://schemas.microsoft.com/office/drawing/2014/main" id="{2FA871B1-7F20-40B6-8592-F29E0C7389E7}"/>
              </a:ext>
            </a:extLst>
          </p:cNvPr>
          <p:cNvPicPr>
            <a:picLocks noChangeAspect="1"/>
          </p:cNvPicPr>
          <p:nvPr/>
        </p:nvPicPr>
        <p:blipFill>
          <a:blip r:embed="rId3"/>
          <a:stretch>
            <a:fillRect/>
          </a:stretch>
        </p:blipFill>
        <p:spPr>
          <a:xfrm>
            <a:off x="1606550" y="1281630"/>
            <a:ext cx="1709972" cy="3130757"/>
          </a:xfrm>
          <a:prstGeom prst="rect">
            <a:avLst/>
          </a:prstGeom>
        </p:spPr>
      </p:pic>
      <p:pic>
        <p:nvPicPr>
          <p:cNvPr id="2" name="图片 1">
            <a:extLst>
              <a:ext uri="{FF2B5EF4-FFF2-40B4-BE49-F238E27FC236}">
                <a16:creationId xmlns:a16="http://schemas.microsoft.com/office/drawing/2014/main" id="{A34ED0E1-B034-494D-894C-BE255F547604}"/>
              </a:ext>
            </a:extLst>
          </p:cNvPr>
          <p:cNvPicPr>
            <a:picLocks noChangeAspect="1"/>
          </p:cNvPicPr>
          <p:nvPr/>
        </p:nvPicPr>
        <p:blipFill>
          <a:blip r:embed="rId4"/>
          <a:stretch>
            <a:fillRect/>
          </a:stretch>
        </p:blipFill>
        <p:spPr>
          <a:xfrm>
            <a:off x="5613244" y="1146241"/>
            <a:ext cx="4050403" cy="3407286"/>
          </a:xfrm>
          <a:prstGeom prst="rect">
            <a:avLst/>
          </a:prstGeom>
        </p:spPr>
      </p:pic>
    </p:spTree>
    <p:extLst>
      <p:ext uri="{BB962C8B-B14F-4D97-AF65-F5344CB8AC3E}">
        <p14:creationId xmlns:p14="http://schemas.microsoft.com/office/powerpoint/2010/main" val="22826685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C888EE62-795D-4B4E-A32A-3C2373FD4959}"/>
              </a:ext>
            </a:extLst>
          </p:cNvPr>
          <p:cNvSpPr txBox="1"/>
          <p:nvPr/>
        </p:nvSpPr>
        <p:spPr>
          <a:xfrm>
            <a:off x="1833795" y="2336758"/>
            <a:ext cx="8524408" cy="14465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400" b="0" i="0" u="none" strike="noStrike" kern="1200" cap="none" spc="0" normalizeH="0" baseline="0" noProof="0" dirty="0">
                <a:ln>
                  <a:noFill/>
                </a:ln>
                <a:solidFill>
                  <a:prstClr val="white"/>
                </a:solidFill>
                <a:effectLst/>
                <a:uLnTx/>
                <a:uFillTx/>
                <a:latin typeface="微软雅黑"/>
                <a:ea typeface="微软雅黑"/>
                <a:cs typeface="+mn-cs"/>
              </a:rPr>
              <a:t>谢谢观看</a:t>
            </a:r>
            <a:endParaRPr kumimoji="0" lang="en-US" altLang="zh-CN" sz="4400" b="0" i="0" u="none" strike="noStrike" kern="1200" cap="none" spc="0" normalizeH="0" baseline="0" noProof="0" dirty="0">
              <a:ln>
                <a:noFill/>
              </a:ln>
              <a:solidFill>
                <a:prstClr val="white"/>
              </a:solidFill>
              <a:effectLst/>
              <a:uLnTx/>
              <a:uFillTx/>
              <a:latin typeface="微软雅黑"/>
              <a:ea typeface="微软雅黑"/>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400" b="0" i="0" u="none" strike="noStrike" kern="1200" cap="none" spc="0" normalizeH="0" baseline="0" noProof="0" dirty="0">
                <a:ln>
                  <a:noFill/>
                </a:ln>
                <a:solidFill>
                  <a:prstClr val="white"/>
                </a:solidFill>
                <a:effectLst/>
                <a:uLnTx/>
                <a:uFillTx/>
                <a:latin typeface="微软雅黑"/>
                <a:ea typeface="微软雅黑"/>
                <a:cs typeface="+mn-cs"/>
              </a:rPr>
              <a:t>敬请老师批评指正</a:t>
            </a:r>
          </a:p>
        </p:txBody>
      </p:sp>
    </p:spTree>
    <p:extLst>
      <p:ext uri="{BB962C8B-B14F-4D97-AF65-F5344CB8AC3E}">
        <p14:creationId xmlns:p14="http://schemas.microsoft.com/office/powerpoint/2010/main" val="384717846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62994" y="4283909"/>
            <a:ext cx="6291711" cy="782043"/>
            <a:chOff x="5181690" y="2820871"/>
            <a:chExt cx="4432058"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1</a:t>
              </a:r>
              <a:endParaRPr lang="zh-CN" altLang="en-US" sz="4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5988603" y="2888229"/>
              <a:ext cx="3625145" cy="390252"/>
            </a:xfrm>
            <a:prstGeom prst="rect">
              <a:avLst/>
            </a:prstGeom>
            <a:noFill/>
          </p:spPr>
          <p:txBody>
            <a:bodyPr wrap="square" lIns="0" tIns="0" rIns="0" bIns="0" rtlCol="0">
              <a:spAutoFit/>
            </a:bodyPr>
            <a:lstStyle/>
            <a:p>
              <a:r>
                <a:rPr lang="zh-CN" altLang="en-US" sz="3600" b="1" spc="300" dirty="0">
                  <a:latin typeface="+mj-ea"/>
                </a:rPr>
                <a:t>关键词提取介绍及应用</a:t>
              </a:r>
              <a:endParaRPr lang="zh-CN" altLang="en-US" sz="3600" b="1" spc="300" dirty="0">
                <a:solidFill>
                  <a:schemeClr val="accent3"/>
                </a:solidFill>
              </a:endParaRPr>
            </a:p>
          </p:txBody>
        </p:sp>
      </p:grpSp>
    </p:spTree>
    <p:extLst>
      <p:ext uri="{BB962C8B-B14F-4D97-AF65-F5344CB8AC3E}">
        <p14:creationId xmlns:p14="http://schemas.microsoft.com/office/powerpoint/2010/main" val="242994584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介绍</a:t>
            </a:r>
          </a:p>
        </p:txBody>
      </p:sp>
      <p:sp>
        <p:nvSpPr>
          <p:cNvPr id="11" name="矩形 10">
            <a:extLst>
              <a:ext uri="{FF2B5EF4-FFF2-40B4-BE49-F238E27FC236}">
                <a16:creationId xmlns:a16="http://schemas.microsoft.com/office/drawing/2014/main" id="{D6071237-C3EE-4688-8160-8EF44A8B0EF4}"/>
              </a:ext>
            </a:extLst>
          </p:cNvPr>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1C132B9-7816-40DF-A75A-76D084D56CCC}"/>
              </a:ext>
            </a:extLst>
          </p:cNvPr>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anose="02010609060101010101" pitchFamily="49" charset="-122"/>
                <a:ea typeface="黑体" panose="02010609060101010101" pitchFamily="49" charset="-122"/>
              </a:rPr>
              <a:t>“</a:t>
            </a:r>
          </a:p>
        </p:txBody>
      </p:sp>
      <p:sp>
        <p:nvSpPr>
          <p:cNvPr id="13" name="文本框 12">
            <a:extLst>
              <a:ext uri="{FF2B5EF4-FFF2-40B4-BE49-F238E27FC236}">
                <a16:creationId xmlns:a16="http://schemas.microsoft.com/office/drawing/2014/main" id="{9FD59AEA-A8DA-4FD6-95B0-1014104036C0}"/>
              </a:ext>
            </a:extLst>
          </p:cNvPr>
          <p:cNvSpPr txBox="1"/>
          <p:nvPr/>
        </p:nvSpPr>
        <p:spPr>
          <a:xfrm>
            <a:off x="1694075" y="3146296"/>
            <a:ext cx="9067800" cy="1961563"/>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just"/>
            <a:r>
              <a:rPr lang="zh-CN" altLang="en-US" sz="2000" dirty="0"/>
              <a:t>关键词是表达文档主题意义的最小单位。关键词自动抽取技术则是一种识别有意义且具有代表性片段或词汇</a:t>
            </a:r>
            <a:r>
              <a:rPr lang="en-US" altLang="zh-CN" sz="2000" dirty="0"/>
              <a:t>(</a:t>
            </a:r>
            <a:r>
              <a:rPr lang="zh-CN" altLang="en-US" sz="2000" dirty="0"/>
              <a:t>即关键词</a:t>
            </a:r>
            <a:r>
              <a:rPr lang="en-US" altLang="zh-CN" sz="2000" dirty="0"/>
              <a:t>) </a:t>
            </a:r>
            <a:r>
              <a:rPr lang="zh-CN" altLang="en-US" sz="2000" dirty="0"/>
              <a:t>的自动化技术。关键词自动抽取在文本挖掘领域被称为关键词抽取 </a:t>
            </a:r>
            <a:r>
              <a:rPr lang="en-US" altLang="zh-CN" sz="2000" dirty="0"/>
              <a:t>(Keyword Extraction)</a:t>
            </a:r>
            <a:r>
              <a:rPr lang="zh-CN" altLang="en-US" sz="2000" dirty="0"/>
              <a:t>，在信息检索领域则通常被称为自动标引 </a:t>
            </a:r>
            <a:r>
              <a:rPr lang="en-US" altLang="zh-CN" sz="2000" dirty="0"/>
              <a:t>(Automatic Indexing)</a:t>
            </a:r>
            <a:endParaRPr lang="zh-CN" altLang="en-US" sz="2000" dirty="0"/>
          </a:p>
        </p:txBody>
      </p:sp>
      <p:sp>
        <p:nvSpPr>
          <p:cNvPr id="17" name="文本框 16">
            <a:extLst>
              <a:ext uri="{FF2B5EF4-FFF2-40B4-BE49-F238E27FC236}">
                <a16:creationId xmlns:a16="http://schemas.microsoft.com/office/drawing/2014/main" id="{A5296328-ABAD-4B6D-8595-28952E950CFA}"/>
              </a:ext>
            </a:extLst>
          </p:cNvPr>
          <p:cNvSpPr txBox="1"/>
          <p:nvPr/>
        </p:nvSpPr>
        <p:spPr>
          <a:xfrm>
            <a:off x="4413250" y="2083248"/>
            <a:ext cx="3365500" cy="743665"/>
          </a:xfrm>
          <a:prstGeom prst="rect">
            <a:avLst/>
          </a:prstGeom>
          <a:noFill/>
        </p:spPr>
        <p:txBody>
          <a:bodyPr wrap="square" lIns="0" tIns="0" rIns="0" bIns="0" rtlCol="0">
            <a:spAutoFit/>
          </a:bodyPr>
          <a:lstStyle/>
          <a:p>
            <a:pPr algn="ctr">
              <a:lnSpc>
                <a:spcPct val="120000"/>
              </a:lnSpc>
            </a:pPr>
            <a:r>
              <a:rPr lang="zh-CN" altLang="en-US" sz="4400" b="1" spc="300" dirty="0">
                <a:solidFill>
                  <a:schemeClr val="accent4"/>
                </a:solidFill>
                <a:latin typeface="+mn-ea"/>
              </a:rPr>
              <a:t>关键词提取</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1</a:t>
            </a:r>
            <a:endParaRPr lang="zh-CN" altLang="en-US" sz="3600" b="1" dirty="0">
              <a:solidFill>
                <a:schemeClr val="bg1"/>
              </a:solidFill>
            </a:endParaRPr>
          </a:p>
        </p:txBody>
      </p:sp>
    </p:spTree>
    <p:extLst>
      <p:ext uri="{BB962C8B-B14F-4D97-AF65-F5344CB8AC3E}">
        <p14:creationId xmlns:p14="http://schemas.microsoft.com/office/powerpoint/2010/main" val="325592221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关键词提取的应用</a:t>
            </a:r>
          </a:p>
        </p:txBody>
      </p:sp>
      <p:grpSp>
        <p:nvGrpSpPr>
          <p:cNvPr id="2" name="组合 1"/>
          <p:cNvGrpSpPr/>
          <p:nvPr/>
        </p:nvGrpSpPr>
        <p:grpSpPr>
          <a:xfrm>
            <a:off x="5984443" y="987610"/>
            <a:ext cx="216000" cy="5003800"/>
            <a:chOff x="5984443" y="987610"/>
            <a:chExt cx="216000" cy="5003800"/>
          </a:xfrm>
        </p:grpSpPr>
        <p:cxnSp>
          <p:nvCxnSpPr>
            <p:cNvPr id="34" name="直接连接符 33">
              <a:extLst>
                <a:ext uri="{FF2B5EF4-FFF2-40B4-BE49-F238E27FC236}">
                  <a16:creationId xmlns:a16="http://schemas.microsoft.com/office/drawing/2014/main" id="{98365522-F909-4548-AD38-E47ABCA60092}"/>
                </a:ext>
              </a:extLst>
            </p:cNvPr>
            <p:cNvCxnSpPr/>
            <p:nvPr/>
          </p:nvCxnSpPr>
          <p:spPr>
            <a:xfrm>
              <a:off x="6096000" y="987610"/>
              <a:ext cx="0" cy="5003800"/>
            </a:xfrm>
            <a:prstGeom prst="line">
              <a:avLst/>
            </a:prstGeom>
            <a:noFill/>
            <a:ln w="28575" cap="flat" cmpd="sng" algn="ctr">
              <a:solidFill>
                <a:schemeClr val="accent1"/>
              </a:solidFill>
              <a:prstDash val="solid"/>
              <a:miter lim="800000"/>
            </a:ln>
            <a:effectLst/>
          </p:spPr>
        </p:cxnSp>
        <p:sp>
          <p:nvSpPr>
            <p:cNvPr id="35" name="椭圆 34">
              <a:extLst>
                <a:ext uri="{FF2B5EF4-FFF2-40B4-BE49-F238E27FC236}">
                  <a16:creationId xmlns:a16="http://schemas.microsoft.com/office/drawing/2014/main" id="{FF0FEAC5-9078-48B0-B0E4-4C12E5DC9AB9}"/>
                </a:ext>
              </a:extLst>
            </p:cNvPr>
            <p:cNvSpPr/>
            <p:nvPr/>
          </p:nvSpPr>
          <p:spPr>
            <a:xfrm>
              <a:off x="5984443" y="1452664"/>
              <a:ext cx="216000" cy="2160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6" name="椭圆 35">
              <a:extLst>
                <a:ext uri="{FF2B5EF4-FFF2-40B4-BE49-F238E27FC236}">
                  <a16:creationId xmlns:a16="http://schemas.microsoft.com/office/drawing/2014/main" id="{ECF319D0-D1F8-4884-8BB1-F897988CEA12}"/>
                </a:ext>
              </a:extLst>
            </p:cNvPr>
            <p:cNvSpPr/>
            <p:nvPr/>
          </p:nvSpPr>
          <p:spPr>
            <a:xfrm>
              <a:off x="5984443" y="3143128"/>
              <a:ext cx="216000" cy="2160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7" name="椭圆 36">
              <a:extLst>
                <a:ext uri="{FF2B5EF4-FFF2-40B4-BE49-F238E27FC236}">
                  <a16:creationId xmlns:a16="http://schemas.microsoft.com/office/drawing/2014/main" id="{175E39EF-C92C-43C8-A634-1E5031D65051}"/>
                </a:ext>
              </a:extLst>
            </p:cNvPr>
            <p:cNvSpPr/>
            <p:nvPr/>
          </p:nvSpPr>
          <p:spPr>
            <a:xfrm>
              <a:off x="5984443" y="4833593"/>
              <a:ext cx="216000" cy="2160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grpSp>
      <p:cxnSp>
        <p:nvCxnSpPr>
          <p:cNvPr id="38" name="直接连接符 37">
            <a:extLst>
              <a:ext uri="{FF2B5EF4-FFF2-40B4-BE49-F238E27FC236}">
                <a16:creationId xmlns:a16="http://schemas.microsoft.com/office/drawing/2014/main" id="{91CD3E4C-05C9-47DE-9CC4-8F9574E4D7A3}"/>
              </a:ext>
            </a:extLst>
          </p:cNvPr>
          <p:cNvCxnSpPr/>
          <p:nvPr/>
        </p:nvCxnSpPr>
        <p:spPr>
          <a:xfrm>
            <a:off x="5080000" y="1554262"/>
            <a:ext cx="2032000" cy="0"/>
          </a:xfrm>
          <a:prstGeom prst="line">
            <a:avLst/>
          </a:prstGeom>
          <a:noFill/>
          <a:ln w="6350" cap="flat" cmpd="sng" algn="ctr">
            <a:solidFill>
              <a:schemeClr val="accent1"/>
            </a:solidFill>
            <a:prstDash val="solid"/>
            <a:miter lim="800000"/>
          </a:ln>
          <a:effectLst/>
        </p:spPr>
      </p:cxnSp>
      <p:cxnSp>
        <p:nvCxnSpPr>
          <p:cNvPr id="39" name="直接连接符 38">
            <a:extLst>
              <a:ext uri="{FF2B5EF4-FFF2-40B4-BE49-F238E27FC236}">
                <a16:creationId xmlns:a16="http://schemas.microsoft.com/office/drawing/2014/main" id="{9CBC765D-BCD5-4C52-AEEF-54895D3FBA6B}"/>
              </a:ext>
            </a:extLst>
          </p:cNvPr>
          <p:cNvCxnSpPr/>
          <p:nvPr/>
        </p:nvCxnSpPr>
        <p:spPr>
          <a:xfrm>
            <a:off x="5080000" y="3251128"/>
            <a:ext cx="2032000" cy="0"/>
          </a:xfrm>
          <a:prstGeom prst="line">
            <a:avLst/>
          </a:prstGeom>
          <a:noFill/>
          <a:ln w="6350" cap="flat" cmpd="sng" algn="ctr">
            <a:solidFill>
              <a:schemeClr val="accent1"/>
            </a:solidFill>
            <a:prstDash val="solid"/>
            <a:miter lim="800000"/>
          </a:ln>
          <a:effectLst/>
        </p:spPr>
      </p:cxnSp>
      <p:cxnSp>
        <p:nvCxnSpPr>
          <p:cNvPr id="40" name="直接连接符 39">
            <a:extLst>
              <a:ext uri="{FF2B5EF4-FFF2-40B4-BE49-F238E27FC236}">
                <a16:creationId xmlns:a16="http://schemas.microsoft.com/office/drawing/2014/main" id="{3BD1B066-24FC-47F7-944C-95C898C5263A}"/>
              </a:ext>
            </a:extLst>
          </p:cNvPr>
          <p:cNvCxnSpPr/>
          <p:nvPr/>
        </p:nvCxnSpPr>
        <p:spPr>
          <a:xfrm>
            <a:off x="5080000" y="4941593"/>
            <a:ext cx="2032000" cy="0"/>
          </a:xfrm>
          <a:prstGeom prst="line">
            <a:avLst/>
          </a:prstGeom>
          <a:noFill/>
          <a:ln w="6350" cap="flat" cmpd="sng" algn="ctr">
            <a:solidFill>
              <a:schemeClr val="accent1"/>
            </a:solidFill>
            <a:prstDash val="solid"/>
            <a:miter lim="800000"/>
          </a:ln>
          <a:effectLst/>
        </p:spPr>
      </p:cxnSp>
      <p:sp>
        <p:nvSpPr>
          <p:cNvPr id="41" name="文本框 40">
            <a:extLst>
              <a:ext uri="{FF2B5EF4-FFF2-40B4-BE49-F238E27FC236}">
                <a16:creationId xmlns:a16="http://schemas.microsoft.com/office/drawing/2014/main" id="{66CFDBD3-EDA5-4EA3-AEB2-9116D27268B1}"/>
              </a:ext>
            </a:extLst>
          </p:cNvPr>
          <p:cNvSpPr txBox="1"/>
          <p:nvPr/>
        </p:nvSpPr>
        <p:spPr>
          <a:xfrm>
            <a:off x="1224232" y="1336968"/>
            <a:ext cx="3273369" cy="430887"/>
          </a:xfrm>
          <a:prstGeom prst="rect">
            <a:avLst/>
          </a:prstGeom>
          <a:noFill/>
        </p:spPr>
        <p:txBody>
          <a:bodyPr wrap="square" lIns="0" tIns="0" rIns="0" bIns="0" rtlCol="0">
            <a:spAutoFit/>
          </a:bodyPr>
          <a:lstStyle/>
          <a:p>
            <a:pPr algn="r" eaLnBrk="1" fontAlgn="auto" hangingPunct="1">
              <a:spcBef>
                <a:spcPts val="0"/>
              </a:spcBef>
              <a:spcAft>
                <a:spcPts val="0"/>
              </a:spcAft>
            </a:pPr>
            <a:r>
              <a:rPr lang="zh-CN" altLang="en-US" sz="2800" b="1" spc="300" dirty="0">
                <a:solidFill>
                  <a:schemeClr val="accent4"/>
                </a:solidFill>
                <a:latin typeface="微软雅黑"/>
                <a:ea typeface="微软雅黑"/>
              </a:rPr>
              <a:t>文献检索</a:t>
            </a:r>
          </a:p>
        </p:txBody>
      </p:sp>
      <p:sp>
        <p:nvSpPr>
          <p:cNvPr id="42" name="文本框 41">
            <a:extLst>
              <a:ext uri="{FF2B5EF4-FFF2-40B4-BE49-F238E27FC236}">
                <a16:creationId xmlns:a16="http://schemas.microsoft.com/office/drawing/2014/main" id="{31F6F863-881A-4955-B430-963CF8674BFD}"/>
              </a:ext>
            </a:extLst>
          </p:cNvPr>
          <p:cNvSpPr txBox="1"/>
          <p:nvPr/>
        </p:nvSpPr>
        <p:spPr>
          <a:xfrm>
            <a:off x="876698" y="1876407"/>
            <a:ext cx="3620904" cy="929100"/>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r" eaLnBrk="1" fontAlgn="auto" hangingPunct="1">
              <a:spcBef>
                <a:spcPts val="0"/>
              </a:spcBef>
              <a:spcAft>
                <a:spcPts val="0"/>
              </a:spcAft>
            </a:pPr>
            <a:r>
              <a:rPr lang="zh-CN" altLang="en-US" sz="1600" dirty="0">
                <a:solidFill>
                  <a:schemeClr val="tx1"/>
                </a:solidFill>
                <a:latin typeface="微软雅黑"/>
                <a:ea typeface="微软雅黑"/>
              </a:rPr>
              <a:t>由论文作者给出论文的关键词，用户可通过一个或多个关键词匹配查找到相关文献，简化搜索结果。</a:t>
            </a:r>
          </a:p>
        </p:txBody>
      </p:sp>
      <p:sp>
        <p:nvSpPr>
          <p:cNvPr id="43" name="文本框 42">
            <a:extLst>
              <a:ext uri="{FF2B5EF4-FFF2-40B4-BE49-F238E27FC236}">
                <a16:creationId xmlns:a16="http://schemas.microsoft.com/office/drawing/2014/main" id="{DE2148D3-B150-4AAE-B380-49289A356E65}"/>
              </a:ext>
            </a:extLst>
          </p:cNvPr>
          <p:cNvSpPr txBox="1"/>
          <p:nvPr/>
        </p:nvSpPr>
        <p:spPr>
          <a:xfrm>
            <a:off x="1224232" y="3031899"/>
            <a:ext cx="3273369" cy="430887"/>
          </a:xfrm>
          <a:prstGeom prst="rect">
            <a:avLst/>
          </a:prstGeom>
          <a:noFill/>
        </p:spPr>
        <p:txBody>
          <a:bodyPr wrap="square" lIns="0" tIns="0" rIns="0" bIns="0" rtlCol="0">
            <a:spAutoFit/>
          </a:bodyPr>
          <a:lstStyle/>
          <a:p>
            <a:pPr algn="r" eaLnBrk="1" fontAlgn="auto" hangingPunct="1">
              <a:spcBef>
                <a:spcPts val="0"/>
              </a:spcBef>
              <a:spcAft>
                <a:spcPts val="0"/>
              </a:spcAft>
            </a:pPr>
            <a:r>
              <a:rPr lang="zh-CN" altLang="en-US" sz="2800" b="1" spc="300" dirty="0">
                <a:solidFill>
                  <a:schemeClr val="accent4"/>
                </a:solidFill>
                <a:latin typeface="微软雅黑"/>
                <a:ea typeface="微软雅黑"/>
              </a:rPr>
              <a:t>文本分类</a:t>
            </a:r>
          </a:p>
        </p:txBody>
      </p:sp>
      <p:sp>
        <p:nvSpPr>
          <p:cNvPr id="44" name="文本框 43">
            <a:extLst>
              <a:ext uri="{FF2B5EF4-FFF2-40B4-BE49-F238E27FC236}">
                <a16:creationId xmlns:a16="http://schemas.microsoft.com/office/drawing/2014/main" id="{F7AB5490-72A4-41ED-8BDC-6EB2DF91862E}"/>
              </a:ext>
            </a:extLst>
          </p:cNvPr>
          <p:cNvSpPr txBox="1"/>
          <p:nvPr/>
        </p:nvSpPr>
        <p:spPr>
          <a:xfrm>
            <a:off x="1224232" y="3571338"/>
            <a:ext cx="3273369" cy="1045223"/>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r" eaLnBrk="1" fontAlgn="auto" hangingPunct="1">
              <a:spcBef>
                <a:spcPts val="0"/>
              </a:spcBef>
              <a:spcAft>
                <a:spcPts val="0"/>
              </a:spcAft>
            </a:pPr>
            <a:r>
              <a:rPr lang="zh-CN" altLang="en-US" sz="1800" dirty="0">
                <a:solidFill>
                  <a:schemeClr val="tx1"/>
                </a:solidFill>
                <a:latin typeface="微软雅黑"/>
                <a:ea typeface="微软雅黑"/>
              </a:rPr>
              <a:t>文本分类的核心问题是从文本中提取处关键词，然后基于一定的规则对文本分类。</a:t>
            </a:r>
          </a:p>
        </p:txBody>
      </p:sp>
      <p:sp>
        <p:nvSpPr>
          <p:cNvPr id="45" name="文本框 44">
            <a:extLst>
              <a:ext uri="{FF2B5EF4-FFF2-40B4-BE49-F238E27FC236}">
                <a16:creationId xmlns:a16="http://schemas.microsoft.com/office/drawing/2014/main" id="{6A352EAF-A87B-4B03-A487-15EFF5039E3A}"/>
              </a:ext>
            </a:extLst>
          </p:cNvPr>
          <p:cNvSpPr txBox="1"/>
          <p:nvPr/>
        </p:nvSpPr>
        <p:spPr>
          <a:xfrm>
            <a:off x="1224232" y="4709952"/>
            <a:ext cx="3273369" cy="430887"/>
          </a:xfrm>
          <a:prstGeom prst="rect">
            <a:avLst/>
          </a:prstGeom>
          <a:noFill/>
        </p:spPr>
        <p:txBody>
          <a:bodyPr wrap="square" lIns="0" tIns="0" rIns="0" bIns="0" rtlCol="0">
            <a:spAutoFit/>
          </a:bodyPr>
          <a:lstStyle/>
          <a:p>
            <a:pPr algn="r" eaLnBrk="1" fontAlgn="auto" hangingPunct="1">
              <a:spcBef>
                <a:spcPts val="0"/>
              </a:spcBef>
              <a:spcAft>
                <a:spcPts val="0"/>
              </a:spcAft>
            </a:pPr>
            <a:r>
              <a:rPr lang="zh-CN" altLang="en-US" sz="2800" b="1" spc="300" dirty="0">
                <a:solidFill>
                  <a:schemeClr val="accent4"/>
                </a:solidFill>
                <a:latin typeface="微软雅黑"/>
                <a:ea typeface="微软雅黑"/>
              </a:rPr>
              <a:t>机器翻译</a:t>
            </a:r>
          </a:p>
        </p:txBody>
      </p:sp>
      <p:sp>
        <p:nvSpPr>
          <p:cNvPr id="64" name="文本框 63">
            <a:extLst>
              <a:ext uri="{FF2B5EF4-FFF2-40B4-BE49-F238E27FC236}">
                <a16:creationId xmlns:a16="http://schemas.microsoft.com/office/drawing/2014/main" id="{D9DAC488-3818-4AB7-BF71-F27D6A30D9EC}"/>
              </a:ext>
            </a:extLst>
          </p:cNvPr>
          <p:cNvSpPr txBox="1"/>
          <p:nvPr/>
        </p:nvSpPr>
        <p:spPr>
          <a:xfrm>
            <a:off x="1224232" y="5249391"/>
            <a:ext cx="3273369" cy="325025"/>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r" eaLnBrk="1" fontAlgn="auto" hangingPunct="1">
              <a:spcBef>
                <a:spcPts val="0"/>
              </a:spcBef>
              <a:spcAft>
                <a:spcPts val="0"/>
              </a:spcAft>
            </a:pPr>
            <a:r>
              <a:rPr lang="zh-CN" altLang="en-US" sz="1800" dirty="0">
                <a:solidFill>
                  <a:schemeClr val="tx1"/>
                </a:solidFill>
                <a:latin typeface="微软雅黑"/>
                <a:ea typeface="微软雅黑"/>
              </a:rPr>
              <a:t>机器翻译离不开关键词提取。</a:t>
            </a:r>
          </a:p>
        </p:txBody>
      </p:sp>
      <p:sp>
        <p:nvSpPr>
          <p:cNvPr id="65" name="文本框 64">
            <a:extLst>
              <a:ext uri="{FF2B5EF4-FFF2-40B4-BE49-F238E27FC236}">
                <a16:creationId xmlns:a16="http://schemas.microsoft.com/office/drawing/2014/main" id="{15DAE622-0B9C-49D8-A696-B41006768D46}"/>
              </a:ext>
            </a:extLst>
          </p:cNvPr>
          <p:cNvSpPr txBox="1"/>
          <p:nvPr/>
        </p:nvSpPr>
        <p:spPr>
          <a:xfrm>
            <a:off x="7676294" y="1336968"/>
            <a:ext cx="3273369" cy="430887"/>
          </a:xfrm>
          <a:prstGeom prst="rect">
            <a:avLst/>
          </a:prstGeom>
          <a:noFill/>
        </p:spPr>
        <p:txBody>
          <a:bodyPr wrap="square" lIns="0" tIns="0" rIns="0" bIns="0" rtlCol="0">
            <a:spAutoFit/>
          </a:bodyPr>
          <a:lstStyle/>
          <a:p>
            <a:pPr eaLnBrk="1" fontAlgn="auto" hangingPunct="1">
              <a:spcBef>
                <a:spcPts val="0"/>
              </a:spcBef>
              <a:spcAft>
                <a:spcPts val="0"/>
              </a:spcAft>
            </a:pPr>
            <a:r>
              <a:rPr lang="zh-CN" altLang="en-US" sz="2800" b="1" spc="300" dirty="0">
                <a:solidFill>
                  <a:schemeClr val="accent4"/>
                </a:solidFill>
                <a:latin typeface="微软雅黑"/>
                <a:ea typeface="微软雅黑"/>
              </a:rPr>
              <a:t>自动摘要</a:t>
            </a:r>
          </a:p>
        </p:txBody>
      </p:sp>
      <p:sp>
        <p:nvSpPr>
          <p:cNvPr id="66" name="文本框 65">
            <a:extLst>
              <a:ext uri="{FF2B5EF4-FFF2-40B4-BE49-F238E27FC236}">
                <a16:creationId xmlns:a16="http://schemas.microsoft.com/office/drawing/2014/main" id="{C2FEAF1B-032A-43EB-9FC4-51AC1F470A13}"/>
              </a:ext>
            </a:extLst>
          </p:cNvPr>
          <p:cNvSpPr txBox="1"/>
          <p:nvPr/>
        </p:nvSpPr>
        <p:spPr>
          <a:xfrm>
            <a:off x="7676294" y="1876407"/>
            <a:ext cx="3273369" cy="685124"/>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eaLnBrk="1" fontAlgn="auto" hangingPunct="1">
              <a:spcBef>
                <a:spcPts val="0"/>
              </a:spcBef>
              <a:spcAft>
                <a:spcPts val="0"/>
              </a:spcAft>
            </a:pPr>
            <a:r>
              <a:rPr lang="zh-CN" altLang="en-US" sz="1800" dirty="0">
                <a:solidFill>
                  <a:schemeClr val="tx1"/>
                </a:solidFill>
                <a:latin typeface="微软雅黑"/>
                <a:ea typeface="微软雅黑"/>
              </a:rPr>
              <a:t>通过查找关键词最多的句子可以自动形成摘要。</a:t>
            </a:r>
          </a:p>
        </p:txBody>
      </p:sp>
      <p:sp>
        <p:nvSpPr>
          <p:cNvPr id="67" name="文本框 66">
            <a:extLst>
              <a:ext uri="{FF2B5EF4-FFF2-40B4-BE49-F238E27FC236}">
                <a16:creationId xmlns:a16="http://schemas.microsoft.com/office/drawing/2014/main" id="{97B67956-36D8-4450-956B-566065CBA2ED}"/>
              </a:ext>
            </a:extLst>
          </p:cNvPr>
          <p:cNvSpPr txBox="1"/>
          <p:nvPr/>
        </p:nvSpPr>
        <p:spPr>
          <a:xfrm>
            <a:off x="7676294" y="3031899"/>
            <a:ext cx="3273369" cy="430887"/>
          </a:xfrm>
          <a:prstGeom prst="rect">
            <a:avLst/>
          </a:prstGeom>
          <a:noFill/>
        </p:spPr>
        <p:txBody>
          <a:bodyPr wrap="square" lIns="0" tIns="0" rIns="0" bIns="0" rtlCol="0">
            <a:spAutoFit/>
          </a:bodyPr>
          <a:lstStyle/>
          <a:p>
            <a:pPr eaLnBrk="1" fontAlgn="auto" hangingPunct="1">
              <a:spcBef>
                <a:spcPts val="0"/>
              </a:spcBef>
              <a:spcAft>
                <a:spcPts val="0"/>
              </a:spcAft>
            </a:pPr>
            <a:r>
              <a:rPr lang="zh-CN" altLang="en-US" sz="2800" b="1" spc="300" dirty="0">
                <a:solidFill>
                  <a:schemeClr val="accent4"/>
                </a:solidFill>
                <a:latin typeface="微软雅黑"/>
                <a:ea typeface="微软雅黑"/>
              </a:rPr>
              <a:t>搜索引擎</a:t>
            </a:r>
          </a:p>
        </p:txBody>
      </p:sp>
      <p:sp>
        <p:nvSpPr>
          <p:cNvPr id="68" name="文本框 67">
            <a:extLst>
              <a:ext uri="{FF2B5EF4-FFF2-40B4-BE49-F238E27FC236}">
                <a16:creationId xmlns:a16="http://schemas.microsoft.com/office/drawing/2014/main" id="{0DC77B34-9187-4B01-A49E-5338A0C29475}"/>
              </a:ext>
            </a:extLst>
          </p:cNvPr>
          <p:cNvSpPr txBox="1"/>
          <p:nvPr/>
        </p:nvSpPr>
        <p:spPr>
          <a:xfrm>
            <a:off x="7676294" y="3571338"/>
            <a:ext cx="3273369" cy="1045223"/>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eaLnBrk="1" fontAlgn="auto" hangingPunct="1">
              <a:spcBef>
                <a:spcPts val="0"/>
              </a:spcBef>
              <a:spcAft>
                <a:spcPts val="0"/>
              </a:spcAft>
            </a:pPr>
            <a:r>
              <a:rPr lang="zh-CN" altLang="en-US" sz="1800" dirty="0">
                <a:solidFill>
                  <a:schemeClr val="tx1"/>
                </a:solidFill>
                <a:latin typeface="微软雅黑"/>
                <a:ea typeface="微软雅黑"/>
              </a:rPr>
              <a:t>当我们搜索时</a:t>
            </a:r>
            <a:r>
              <a:rPr lang="en-US" altLang="zh-CN" sz="1800" dirty="0">
                <a:solidFill>
                  <a:schemeClr val="tx1"/>
                </a:solidFill>
                <a:latin typeface="微软雅黑"/>
                <a:ea typeface="微软雅黑"/>
              </a:rPr>
              <a:t>,</a:t>
            </a:r>
            <a:r>
              <a:rPr lang="zh-CN" altLang="en-US" sz="1800" dirty="0">
                <a:solidFill>
                  <a:schemeClr val="tx1"/>
                </a:solidFill>
                <a:latin typeface="微软雅黑"/>
                <a:ea typeface="微软雅黑"/>
              </a:rPr>
              <a:t>算法会从输入的语句中提取关键词并对文本内容进行相关性匹配。</a:t>
            </a:r>
          </a:p>
        </p:txBody>
      </p:sp>
      <p:sp>
        <p:nvSpPr>
          <p:cNvPr id="69" name="文本框 68">
            <a:extLst>
              <a:ext uri="{FF2B5EF4-FFF2-40B4-BE49-F238E27FC236}">
                <a16:creationId xmlns:a16="http://schemas.microsoft.com/office/drawing/2014/main" id="{4184225B-75FE-4CB7-888D-9D7047E64914}"/>
              </a:ext>
            </a:extLst>
          </p:cNvPr>
          <p:cNvSpPr txBox="1"/>
          <p:nvPr/>
        </p:nvSpPr>
        <p:spPr>
          <a:xfrm>
            <a:off x="7676294" y="4709952"/>
            <a:ext cx="3273369" cy="430887"/>
          </a:xfrm>
          <a:prstGeom prst="rect">
            <a:avLst/>
          </a:prstGeom>
          <a:noFill/>
        </p:spPr>
        <p:txBody>
          <a:bodyPr wrap="square" lIns="0" tIns="0" rIns="0" bIns="0" rtlCol="0">
            <a:spAutoFit/>
          </a:bodyPr>
          <a:lstStyle/>
          <a:p>
            <a:pPr eaLnBrk="1" fontAlgn="auto" hangingPunct="1">
              <a:spcBef>
                <a:spcPts val="0"/>
              </a:spcBef>
              <a:spcAft>
                <a:spcPts val="0"/>
              </a:spcAft>
            </a:pPr>
            <a:r>
              <a:rPr lang="zh-CN" altLang="en-US" sz="2800" b="1" spc="300" dirty="0">
                <a:solidFill>
                  <a:schemeClr val="accent4"/>
                </a:solidFill>
                <a:latin typeface="微软雅黑"/>
                <a:ea typeface="微软雅黑"/>
              </a:rPr>
              <a:t>个性化推荐</a:t>
            </a:r>
          </a:p>
        </p:txBody>
      </p:sp>
      <p:sp>
        <p:nvSpPr>
          <p:cNvPr id="70" name="文本框 69">
            <a:extLst>
              <a:ext uri="{FF2B5EF4-FFF2-40B4-BE49-F238E27FC236}">
                <a16:creationId xmlns:a16="http://schemas.microsoft.com/office/drawing/2014/main" id="{EDAA0C0B-49E9-44E4-82FF-063C35F30E09}"/>
              </a:ext>
            </a:extLst>
          </p:cNvPr>
          <p:cNvSpPr txBox="1"/>
          <p:nvPr/>
        </p:nvSpPr>
        <p:spPr>
          <a:xfrm>
            <a:off x="7676294" y="5249391"/>
            <a:ext cx="3975232" cy="929100"/>
          </a:xfrm>
          <a:prstGeom prst="rect">
            <a:avLst/>
          </a:prstGeom>
          <a:noFill/>
        </p:spPr>
        <p:txBody>
          <a:bodyPr wrap="square" lIns="0" tIns="0" rIns="0" bIns="0" rtlCol="0">
            <a:spAutoFit/>
          </a:bodyPr>
          <a:lstStyle>
            <a:defPPr>
              <a:defRPr lang="zh-CN"/>
            </a:defPPr>
            <a:lvl1pPr algn="just">
              <a:lnSpc>
                <a:spcPct val="130000"/>
              </a:lnSpc>
              <a:defRPr sz="1400" spc="300">
                <a:solidFill>
                  <a:schemeClr val="tx1">
                    <a:lumMod val="85000"/>
                    <a:lumOff val="15000"/>
                  </a:schemeClr>
                </a:solidFill>
              </a:defRPr>
            </a:lvl1pPr>
          </a:lstStyle>
          <a:p>
            <a:pPr algn="l" eaLnBrk="1" fontAlgn="auto" hangingPunct="1">
              <a:spcBef>
                <a:spcPts val="0"/>
              </a:spcBef>
              <a:spcAft>
                <a:spcPts val="0"/>
              </a:spcAft>
            </a:pPr>
            <a:r>
              <a:rPr lang="zh-CN" altLang="en-US" sz="1600" dirty="0">
                <a:solidFill>
                  <a:schemeClr val="tx1"/>
                </a:solidFill>
                <a:latin typeface="微软雅黑"/>
                <a:ea typeface="微软雅黑"/>
              </a:rPr>
              <a:t>通过用户历史浏览记录等用户标签</a:t>
            </a:r>
            <a:r>
              <a:rPr lang="en-US" altLang="zh-CN" sz="1600" dirty="0">
                <a:solidFill>
                  <a:schemeClr val="tx1"/>
                </a:solidFill>
                <a:latin typeface="微软雅黑"/>
                <a:ea typeface="微软雅黑"/>
              </a:rPr>
              <a:t>,</a:t>
            </a:r>
            <a:r>
              <a:rPr lang="zh-CN" altLang="en-US" sz="1600" dirty="0">
                <a:solidFill>
                  <a:schemeClr val="tx1"/>
                </a:solidFill>
                <a:latin typeface="微软雅黑"/>
                <a:ea typeface="微软雅黑"/>
              </a:rPr>
              <a:t>基于关键词匹配为用户推荐相关的产品信息。</a:t>
            </a:r>
          </a:p>
        </p:txBody>
      </p:sp>
      <p:grpSp>
        <p:nvGrpSpPr>
          <p:cNvPr id="71" name="组合 70">
            <a:extLst>
              <a:ext uri="{FF2B5EF4-FFF2-40B4-BE49-F238E27FC236}">
                <a16:creationId xmlns:a16="http://schemas.microsoft.com/office/drawing/2014/main" id="{FB30725F-D0EF-439D-8E41-F9F2EC9F6152}"/>
              </a:ext>
            </a:extLst>
          </p:cNvPr>
          <p:cNvGrpSpPr/>
          <p:nvPr/>
        </p:nvGrpSpPr>
        <p:grpSpPr>
          <a:xfrm>
            <a:off x="6687312" y="2985510"/>
            <a:ext cx="504000" cy="504000"/>
            <a:chOff x="7982080" y="4240456"/>
            <a:chExt cx="504000" cy="504000"/>
          </a:xfrm>
        </p:grpSpPr>
        <p:sp>
          <p:nvSpPr>
            <p:cNvPr id="72" name="椭圆 71">
              <a:extLst>
                <a:ext uri="{FF2B5EF4-FFF2-40B4-BE49-F238E27FC236}">
                  <a16:creationId xmlns:a16="http://schemas.microsoft.com/office/drawing/2014/main" id="{321C5363-4DF6-4916-987C-B6702218EA21}"/>
                </a:ext>
              </a:extLst>
            </p:cNvPr>
            <p:cNvSpPr/>
            <p:nvPr/>
          </p:nvSpPr>
          <p:spPr>
            <a:xfrm>
              <a:off x="7982080" y="4240456"/>
              <a:ext cx="504000" cy="5040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73" name="Freeform 108">
              <a:extLst>
                <a:ext uri="{FF2B5EF4-FFF2-40B4-BE49-F238E27FC236}">
                  <a16:creationId xmlns:a16="http://schemas.microsoft.com/office/drawing/2014/main" id="{5EB69014-7CF2-415E-BDB6-C9EC32D95784}"/>
                </a:ext>
              </a:extLst>
            </p:cNvPr>
            <p:cNvSpPr>
              <a:spLocks noChangeAspect="1" noEditPoints="1"/>
            </p:cNvSpPr>
            <p:nvPr/>
          </p:nvSpPr>
          <p:spPr bwMode="auto">
            <a:xfrm>
              <a:off x="8054080" y="4382788"/>
              <a:ext cx="360000" cy="219337"/>
            </a:xfrm>
            <a:custGeom>
              <a:avLst/>
              <a:gdLst>
                <a:gd name="T0" fmla="*/ 126 w 128"/>
                <a:gd name="T1" fmla="*/ 74 h 78"/>
                <a:gd name="T2" fmla="*/ 114 w 128"/>
                <a:gd name="T3" fmla="*/ 74 h 78"/>
                <a:gd name="T4" fmla="*/ 114 w 128"/>
                <a:gd name="T5" fmla="*/ 50 h 78"/>
                <a:gd name="T6" fmla="*/ 108 w 128"/>
                <a:gd name="T7" fmla="*/ 44 h 78"/>
                <a:gd name="T8" fmla="*/ 94 w 128"/>
                <a:gd name="T9" fmla="*/ 44 h 78"/>
                <a:gd name="T10" fmla="*/ 88 w 128"/>
                <a:gd name="T11" fmla="*/ 50 h 78"/>
                <a:gd name="T12" fmla="*/ 88 w 128"/>
                <a:gd name="T13" fmla="*/ 74 h 78"/>
                <a:gd name="T14" fmla="*/ 77 w 128"/>
                <a:gd name="T15" fmla="*/ 74 h 78"/>
                <a:gd name="T16" fmla="*/ 77 w 128"/>
                <a:gd name="T17" fmla="*/ 6 h 78"/>
                <a:gd name="T18" fmla="*/ 71 w 128"/>
                <a:gd name="T19" fmla="*/ 0 h 78"/>
                <a:gd name="T20" fmla="*/ 57 w 128"/>
                <a:gd name="T21" fmla="*/ 0 h 78"/>
                <a:gd name="T22" fmla="*/ 51 w 128"/>
                <a:gd name="T23" fmla="*/ 6 h 78"/>
                <a:gd name="T24" fmla="*/ 51 w 128"/>
                <a:gd name="T25" fmla="*/ 74 h 78"/>
                <a:gd name="T26" fmla="*/ 40 w 128"/>
                <a:gd name="T27" fmla="*/ 74 h 78"/>
                <a:gd name="T28" fmla="*/ 40 w 128"/>
                <a:gd name="T29" fmla="*/ 35 h 78"/>
                <a:gd name="T30" fmla="*/ 34 w 128"/>
                <a:gd name="T31" fmla="*/ 29 h 78"/>
                <a:gd name="T32" fmla="*/ 20 w 128"/>
                <a:gd name="T33" fmla="*/ 29 h 78"/>
                <a:gd name="T34" fmla="*/ 14 w 128"/>
                <a:gd name="T35" fmla="*/ 35 h 78"/>
                <a:gd name="T36" fmla="*/ 14 w 128"/>
                <a:gd name="T37" fmla="*/ 74 h 78"/>
                <a:gd name="T38" fmla="*/ 2 w 128"/>
                <a:gd name="T39" fmla="*/ 74 h 78"/>
                <a:gd name="T40" fmla="*/ 0 w 128"/>
                <a:gd name="T41" fmla="*/ 76 h 78"/>
                <a:gd name="T42" fmla="*/ 2 w 128"/>
                <a:gd name="T43" fmla="*/ 78 h 78"/>
                <a:gd name="T44" fmla="*/ 126 w 128"/>
                <a:gd name="T45" fmla="*/ 78 h 78"/>
                <a:gd name="T46" fmla="*/ 128 w 128"/>
                <a:gd name="T47" fmla="*/ 76 h 78"/>
                <a:gd name="T48" fmla="*/ 126 w 128"/>
                <a:gd name="T49" fmla="*/ 74 h 78"/>
                <a:gd name="T50" fmla="*/ 36 w 128"/>
                <a:gd name="T51" fmla="*/ 74 h 78"/>
                <a:gd name="T52" fmla="*/ 18 w 128"/>
                <a:gd name="T53" fmla="*/ 74 h 78"/>
                <a:gd name="T54" fmla="*/ 18 w 128"/>
                <a:gd name="T55" fmla="*/ 34 h 78"/>
                <a:gd name="T56" fmla="*/ 36 w 128"/>
                <a:gd name="T57" fmla="*/ 34 h 78"/>
                <a:gd name="T58" fmla="*/ 36 w 128"/>
                <a:gd name="T59" fmla="*/ 74 h 78"/>
                <a:gd name="T60" fmla="*/ 73 w 128"/>
                <a:gd name="T61" fmla="*/ 74 h 78"/>
                <a:gd name="T62" fmla="*/ 55 w 128"/>
                <a:gd name="T63" fmla="*/ 74 h 78"/>
                <a:gd name="T64" fmla="*/ 55 w 128"/>
                <a:gd name="T65" fmla="*/ 4 h 78"/>
                <a:gd name="T66" fmla="*/ 73 w 128"/>
                <a:gd name="T67" fmla="*/ 4 h 78"/>
                <a:gd name="T68" fmla="*/ 73 w 128"/>
                <a:gd name="T69" fmla="*/ 74 h 78"/>
                <a:gd name="T70" fmla="*/ 110 w 128"/>
                <a:gd name="T71" fmla="*/ 74 h 78"/>
                <a:gd name="T72" fmla="*/ 92 w 128"/>
                <a:gd name="T73" fmla="*/ 74 h 78"/>
                <a:gd name="T74" fmla="*/ 92 w 128"/>
                <a:gd name="T75" fmla="*/ 49 h 78"/>
                <a:gd name="T76" fmla="*/ 110 w 128"/>
                <a:gd name="T77" fmla="*/ 49 h 78"/>
                <a:gd name="T78" fmla="*/ 110 w 128"/>
                <a:gd name="T7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78">
                  <a:moveTo>
                    <a:pt x="126" y="74"/>
                  </a:moveTo>
                  <a:cubicBezTo>
                    <a:pt x="114" y="74"/>
                    <a:pt x="114" y="74"/>
                    <a:pt x="114" y="74"/>
                  </a:cubicBezTo>
                  <a:cubicBezTo>
                    <a:pt x="114" y="50"/>
                    <a:pt x="114" y="50"/>
                    <a:pt x="114" y="50"/>
                  </a:cubicBezTo>
                  <a:cubicBezTo>
                    <a:pt x="114" y="47"/>
                    <a:pt x="112" y="44"/>
                    <a:pt x="108" y="44"/>
                  </a:cubicBezTo>
                  <a:cubicBezTo>
                    <a:pt x="94" y="44"/>
                    <a:pt x="94" y="44"/>
                    <a:pt x="94" y="44"/>
                  </a:cubicBezTo>
                  <a:cubicBezTo>
                    <a:pt x="90" y="44"/>
                    <a:pt x="88" y="47"/>
                    <a:pt x="88" y="50"/>
                  </a:cubicBezTo>
                  <a:cubicBezTo>
                    <a:pt x="88" y="74"/>
                    <a:pt x="88" y="74"/>
                    <a:pt x="88" y="74"/>
                  </a:cubicBezTo>
                  <a:cubicBezTo>
                    <a:pt x="77" y="74"/>
                    <a:pt x="77" y="74"/>
                    <a:pt x="77" y="74"/>
                  </a:cubicBezTo>
                  <a:cubicBezTo>
                    <a:pt x="77" y="6"/>
                    <a:pt x="77" y="6"/>
                    <a:pt x="77" y="6"/>
                  </a:cubicBezTo>
                  <a:cubicBezTo>
                    <a:pt x="77" y="2"/>
                    <a:pt x="75" y="0"/>
                    <a:pt x="71" y="0"/>
                  </a:cubicBezTo>
                  <a:cubicBezTo>
                    <a:pt x="57" y="0"/>
                    <a:pt x="57" y="0"/>
                    <a:pt x="57" y="0"/>
                  </a:cubicBezTo>
                  <a:cubicBezTo>
                    <a:pt x="53" y="0"/>
                    <a:pt x="51" y="2"/>
                    <a:pt x="51" y="6"/>
                  </a:cubicBezTo>
                  <a:cubicBezTo>
                    <a:pt x="51" y="74"/>
                    <a:pt x="51" y="74"/>
                    <a:pt x="51" y="74"/>
                  </a:cubicBezTo>
                  <a:cubicBezTo>
                    <a:pt x="40" y="74"/>
                    <a:pt x="40" y="74"/>
                    <a:pt x="40" y="74"/>
                  </a:cubicBezTo>
                  <a:cubicBezTo>
                    <a:pt x="40" y="35"/>
                    <a:pt x="40" y="35"/>
                    <a:pt x="40" y="35"/>
                  </a:cubicBezTo>
                  <a:cubicBezTo>
                    <a:pt x="40" y="32"/>
                    <a:pt x="38" y="29"/>
                    <a:pt x="34" y="29"/>
                  </a:cubicBezTo>
                  <a:cubicBezTo>
                    <a:pt x="20" y="29"/>
                    <a:pt x="20" y="29"/>
                    <a:pt x="20" y="29"/>
                  </a:cubicBezTo>
                  <a:cubicBezTo>
                    <a:pt x="16" y="29"/>
                    <a:pt x="14" y="32"/>
                    <a:pt x="14" y="35"/>
                  </a:cubicBezTo>
                  <a:cubicBezTo>
                    <a:pt x="14" y="74"/>
                    <a:pt x="14" y="74"/>
                    <a:pt x="14" y="74"/>
                  </a:cubicBezTo>
                  <a:cubicBezTo>
                    <a:pt x="2" y="74"/>
                    <a:pt x="2" y="74"/>
                    <a:pt x="2" y="74"/>
                  </a:cubicBezTo>
                  <a:cubicBezTo>
                    <a:pt x="1" y="74"/>
                    <a:pt x="0" y="75"/>
                    <a:pt x="0" y="76"/>
                  </a:cubicBezTo>
                  <a:cubicBezTo>
                    <a:pt x="0" y="77"/>
                    <a:pt x="1" y="78"/>
                    <a:pt x="2" y="78"/>
                  </a:cubicBezTo>
                  <a:cubicBezTo>
                    <a:pt x="126" y="78"/>
                    <a:pt x="126" y="78"/>
                    <a:pt x="126" y="78"/>
                  </a:cubicBezTo>
                  <a:cubicBezTo>
                    <a:pt x="127" y="78"/>
                    <a:pt x="128" y="77"/>
                    <a:pt x="128" y="76"/>
                  </a:cubicBezTo>
                  <a:cubicBezTo>
                    <a:pt x="128" y="75"/>
                    <a:pt x="127" y="74"/>
                    <a:pt x="126" y="74"/>
                  </a:cubicBezTo>
                  <a:close/>
                  <a:moveTo>
                    <a:pt x="36" y="74"/>
                  </a:moveTo>
                  <a:cubicBezTo>
                    <a:pt x="18" y="74"/>
                    <a:pt x="18" y="74"/>
                    <a:pt x="18" y="74"/>
                  </a:cubicBezTo>
                  <a:cubicBezTo>
                    <a:pt x="18" y="34"/>
                    <a:pt x="18" y="34"/>
                    <a:pt x="18" y="34"/>
                  </a:cubicBezTo>
                  <a:cubicBezTo>
                    <a:pt x="36" y="34"/>
                    <a:pt x="36" y="34"/>
                    <a:pt x="36" y="34"/>
                  </a:cubicBezTo>
                  <a:lnTo>
                    <a:pt x="36" y="74"/>
                  </a:lnTo>
                  <a:close/>
                  <a:moveTo>
                    <a:pt x="73" y="74"/>
                  </a:moveTo>
                  <a:cubicBezTo>
                    <a:pt x="55" y="74"/>
                    <a:pt x="55" y="74"/>
                    <a:pt x="55" y="74"/>
                  </a:cubicBezTo>
                  <a:cubicBezTo>
                    <a:pt x="55" y="4"/>
                    <a:pt x="55" y="4"/>
                    <a:pt x="55" y="4"/>
                  </a:cubicBezTo>
                  <a:cubicBezTo>
                    <a:pt x="73" y="4"/>
                    <a:pt x="73" y="4"/>
                    <a:pt x="73" y="4"/>
                  </a:cubicBezTo>
                  <a:lnTo>
                    <a:pt x="73" y="74"/>
                  </a:lnTo>
                  <a:close/>
                  <a:moveTo>
                    <a:pt x="110" y="74"/>
                  </a:moveTo>
                  <a:cubicBezTo>
                    <a:pt x="92" y="74"/>
                    <a:pt x="92" y="74"/>
                    <a:pt x="92" y="74"/>
                  </a:cubicBezTo>
                  <a:cubicBezTo>
                    <a:pt x="92" y="49"/>
                    <a:pt x="92" y="49"/>
                    <a:pt x="92" y="49"/>
                  </a:cubicBezTo>
                  <a:cubicBezTo>
                    <a:pt x="110" y="49"/>
                    <a:pt x="110" y="49"/>
                    <a:pt x="110" y="49"/>
                  </a:cubicBezTo>
                  <a:lnTo>
                    <a:pt x="110" y="7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endParaRPr>
            </a:p>
          </p:txBody>
        </p:sp>
      </p:grpSp>
      <p:grpSp>
        <p:nvGrpSpPr>
          <p:cNvPr id="74" name="组合 73">
            <a:extLst>
              <a:ext uri="{FF2B5EF4-FFF2-40B4-BE49-F238E27FC236}">
                <a16:creationId xmlns:a16="http://schemas.microsoft.com/office/drawing/2014/main" id="{86CED927-9CE6-45E4-AF9F-BD68E218D0A3}"/>
              </a:ext>
            </a:extLst>
          </p:cNvPr>
          <p:cNvGrpSpPr/>
          <p:nvPr/>
        </p:nvGrpSpPr>
        <p:grpSpPr>
          <a:xfrm>
            <a:off x="6687312" y="4699168"/>
            <a:ext cx="504000" cy="504000"/>
            <a:chOff x="7982080" y="5312514"/>
            <a:chExt cx="504000" cy="504000"/>
          </a:xfrm>
        </p:grpSpPr>
        <p:sp>
          <p:nvSpPr>
            <p:cNvPr id="75" name="椭圆 74">
              <a:extLst>
                <a:ext uri="{FF2B5EF4-FFF2-40B4-BE49-F238E27FC236}">
                  <a16:creationId xmlns:a16="http://schemas.microsoft.com/office/drawing/2014/main" id="{842B825B-9174-465E-BA78-4379471DB442}"/>
                </a:ext>
              </a:extLst>
            </p:cNvPr>
            <p:cNvSpPr/>
            <p:nvPr/>
          </p:nvSpPr>
          <p:spPr>
            <a:xfrm>
              <a:off x="7982080" y="5312514"/>
              <a:ext cx="504000" cy="5040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76" name="Freeform 96">
              <a:extLst>
                <a:ext uri="{FF2B5EF4-FFF2-40B4-BE49-F238E27FC236}">
                  <a16:creationId xmlns:a16="http://schemas.microsoft.com/office/drawing/2014/main" id="{F20D0201-B83E-428C-92F8-76C9C7CEE8BB}"/>
                </a:ext>
              </a:extLst>
            </p:cNvPr>
            <p:cNvSpPr>
              <a:spLocks noChangeAspect="1" noEditPoints="1"/>
            </p:cNvSpPr>
            <p:nvPr/>
          </p:nvSpPr>
          <p:spPr bwMode="auto">
            <a:xfrm>
              <a:off x="8072080" y="5401977"/>
              <a:ext cx="324000" cy="325074"/>
            </a:xfrm>
            <a:custGeom>
              <a:avLst/>
              <a:gdLst>
                <a:gd name="T0" fmla="*/ 64 w 128"/>
                <a:gd name="T1" fmla="*/ 128 h 128"/>
                <a:gd name="T2" fmla="*/ 20 w 128"/>
                <a:gd name="T3" fmla="*/ 24 h 128"/>
                <a:gd name="T4" fmla="*/ 48 w 128"/>
                <a:gd name="T5" fmla="*/ 7 h 128"/>
                <a:gd name="T6" fmla="*/ 33 w 128"/>
                <a:gd name="T7" fmla="*/ 30 h 128"/>
                <a:gd name="T8" fmla="*/ 21 w 128"/>
                <a:gd name="T9" fmla="*/ 26 h 128"/>
                <a:gd name="T10" fmla="*/ 5 w 128"/>
                <a:gd name="T11" fmla="*/ 60 h 128"/>
                <a:gd name="T12" fmla="*/ 16 w 128"/>
                <a:gd name="T13" fmla="*/ 29 h 128"/>
                <a:gd name="T14" fmla="*/ 30 w 128"/>
                <a:gd name="T15" fmla="*/ 35 h 128"/>
                <a:gd name="T16" fmla="*/ 24 w 128"/>
                <a:gd name="T17" fmla="*/ 62 h 128"/>
                <a:gd name="T18" fmla="*/ 17 w 128"/>
                <a:gd name="T19" fmla="*/ 98 h 128"/>
                <a:gd name="T20" fmla="*/ 9 w 128"/>
                <a:gd name="T21" fmla="*/ 87 h 128"/>
                <a:gd name="T22" fmla="*/ 24 w 128"/>
                <a:gd name="T23" fmla="*/ 66 h 128"/>
                <a:gd name="T24" fmla="*/ 30 w 128"/>
                <a:gd name="T25" fmla="*/ 93 h 128"/>
                <a:gd name="T26" fmla="*/ 48 w 128"/>
                <a:gd name="T27" fmla="*/ 121 h 128"/>
                <a:gd name="T28" fmla="*/ 20 w 128"/>
                <a:gd name="T29" fmla="*/ 104 h 128"/>
                <a:gd name="T30" fmla="*/ 31 w 128"/>
                <a:gd name="T31" fmla="*/ 98 h 128"/>
                <a:gd name="T32" fmla="*/ 49 w 128"/>
                <a:gd name="T33" fmla="*/ 119 h 128"/>
                <a:gd name="T34" fmla="*/ 62 w 128"/>
                <a:gd name="T35" fmla="*/ 122 h 128"/>
                <a:gd name="T36" fmla="*/ 37 w 128"/>
                <a:gd name="T37" fmla="*/ 97 h 128"/>
                <a:gd name="T38" fmla="*/ 60 w 128"/>
                <a:gd name="T39" fmla="*/ 92 h 128"/>
                <a:gd name="T40" fmla="*/ 62 w 128"/>
                <a:gd name="T41" fmla="*/ 88 h 128"/>
                <a:gd name="T42" fmla="*/ 34 w 128"/>
                <a:gd name="T43" fmla="*/ 92 h 128"/>
                <a:gd name="T44" fmla="*/ 29 w 128"/>
                <a:gd name="T45" fmla="*/ 66 h 128"/>
                <a:gd name="T46" fmla="*/ 62 w 128"/>
                <a:gd name="T47" fmla="*/ 62 h 128"/>
                <a:gd name="T48" fmla="*/ 34 w 128"/>
                <a:gd name="T49" fmla="*/ 38 h 128"/>
                <a:gd name="T50" fmla="*/ 60 w 128"/>
                <a:gd name="T51" fmla="*/ 40 h 128"/>
                <a:gd name="T52" fmla="*/ 62 w 128"/>
                <a:gd name="T53" fmla="*/ 36 h 128"/>
                <a:gd name="T54" fmla="*/ 36 w 128"/>
                <a:gd name="T55" fmla="*/ 32 h 128"/>
                <a:gd name="T56" fmla="*/ 60 w 128"/>
                <a:gd name="T57" fmla="*/ 7 h 128"/>
                <a:gd name="T58" fmla="*/ 111 w 128"/>
                <a:gd name="T59" fmla="*/ 30 h 128"/>
                <a:gd name="T60" fmla="*/ 119 w 128"/>
                <a:gd name="T61" fmla="*/ 41 h 128"/>
                <a:gd name="T62" fmla="*/ 104 w 128"/>
                <a:gd name="T63" fmla="*/ 62 h 128"/>
                <a:gd name="T64" fmla="*/ 98 w 128"/>
                <a:gd name="T65" fmla="*/ 35 h 128"/>
                <a:gd name="T66" fmla="*/ 80 w 128"/>
                <a:gd name="T67" fmla="*/ 7 h 128"/>
                <a:gd name="T68" fmla="*/ 108 w 128"/>
                <a:gd name="T69" fmla="*/ 24 h 128"/>
                <a:gd name="T70" fmla="*/ 97 w 128"/>
                <a:gd name="T71" fmla="*/ 30 h 128"/>
                <a:gd name="T72" fmla="*/ 79 w 128"/>
                <a:gd name="T73" fmla="*/ 9 h 128"/>
                <a:gd name="T74" fmla="*/ 66 w 128"/>
                <a:gd name="T75" fmla="*/ 6 h 128"/>
                <a:gd name="T76" fmla="*/ 91 w 128"/>
                <a:gd name="T77" fmla="*/ 31 h 128"/>
                <a:gd name="T78" fmla="*/ 68 w 128"/>
                <a:gd name="T79" fmla="*/ 36 h 128"/>
                <a:gd name="T80" fmla="*/ 66 w 128"/>
                <a:gd name="T81" fmla="*/ 40 h 128"/>
                <a:gd name="T82" fmla="*/ 94 w 128"/>
                <a:gd name="T83" fmla="*/ 36 h 128"/>
                <a:gd name="T84" fmla="*/ 99 w 128"/>
                <a:gd name="T85" fmla="*/ 62 h 128"/>
                <a:gd name="T86" fmla="*/ 66 w 128"/>
                <a:gd name="T87" fmla="*/ 66 h 128"/>
                <a:gd name="T88" fmla="*/ 94 w 128"/>
                <a:gd name="T89" fmla="*/ 90 h 128"/>
                <a:gd name="T90" fmla="*/ 68 w 128"/>
                <a:gd name="T91" fmla="*/ 88 h 128"/>
                <a:gd name="T92" fmla="*/ 66 w 128"/>
                <a:gd name="T93" fmla="*/ 122 h 128"/>
                <a:gd name="T94" fmla="*/ 90 w 128"/>
                <a:gd name="T95" fmla="*/ 95 h 128"/>
                <a:gd name="T96" fmla="*/ 80 w 128"/>
                <a:gd name="T97" fmla="*/ 112 h 128"/>
                <a:gd name="T98" fmla="*/ 108 w 128"/>
                <a:gd name="T99" fmla="*/ 104 h 128"/>
                <a:gd name="T100" fmla="*/ 80 w 128"/>
                <a:gd name="T101" fmla="*/ 121 h 128"/>
                <a:gd name="T102" fmla="*/ 95 w 128"/>
                <a:gd name="T103" fmla="*/ 98 h 128"/>
                <a:gd name="T104" fmla="*/ 107 w 128"/>
                <a:gd name="T105" fmla="*/ 102 h 128"/>
                <a:gd name="T106" fmla="*/ 123 w 128"/>
                <a:gd name="T107" fmla="*/ 68 h 128"/>
                <a:gd name="T108" fmla="*/ 112 w 128"/>
                <a:gd name="T109" fmla="*/ 99 h 128"/>
                <a:gd name="T110" fmla="*/ 98 w 128"/>
                <a:gd name="T111" fmla="*/ 93 h 128"/>
                <a:gd name="T112" fmla="*/ 104 w 128"/>
                <a:gd name="T11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20" y="24"/>
                  </a:moveTo>
                  <a:cubicBezTo>
                    <a:pt x="21" y="23"/>
                    <a:pt x="21" y="23"/>
                    <a:pt x="22" y="22"/>
                  </a:cubicBezTo>
                  <a:cubicBezTo>
                    <a:pt x="27" y="17"/>
                    <a:pt x="34" y="12"/>
                    <a:pt x="41" y="9"/>
                  </a:cubicBezTo>
                  <a:cubicBezTo>
                    <a:pt x="43" y="8"/>
                    <a:pt x="46" y="7"/>
                    <a:pt x="48" y="7"/>
                  </a:cubicBezTo>
                  <a:cubicBezTo>
                    <a:pt x="54" y="5"/>
                    <a:pt x="54" y="5"/>
                    <a:pt x="54" y="5"/>
                  </a:cubicBezTo>
                  <a:cubicBezTo>
                    <a:pt x="49" y="9"/>
                    <a:pt x="49" y="9"/>
                    <a:pt x="49" y="9"/>
                  </a:cubicBezTo>
                  <a:cubicBezTo>
                    <a:pt x="43" y="15"/>
                    <a:pt x="37" y="22"/>
                    <a:pt x="33" y="30"/>
                  </a:cubicBezTo>
                  <a:cubicBezTo>
                    <a:pt x="32" y="31"/>
                    <a:pt x="32" y="31"/>
                    <a:pt x="32" y="31"/>
                  </a:cubicBezTo>
                  <a:cubicBezTo>
                    <a:pt x="31" y="30"/>
                    <a:pt x="31" y="30"/>
                    <a:pt x="31" y="30"/>
                  </a:cubicBezTo>
                  <a:cubicBezTo>
                    <a:pt x="27" y="29"/>
                    <a:pt x="24" y="28"/>
                    <a:pt x="21" y="26"/>
                  </a:cubicBezTo>
                  <a:cubicBezTo>
                    <a:pt x="19" y="25"/>
                    <a:pt x="19" y="25"/>
                    <a:pt x="19" y="25"/>
                  </a:cubicBezTo>
                  <a:lnTo>
                    <a:pt x="20" y="24"/>
                  </a:lnTo>
                  <a:close/>
                  <a:moveTo>
                    <a:pt x="5" y="60"/>
                  </a:moveTo>
                  <a:cubicBezTo>
                    <a:pt x="5" y="54"/>
                    <a:pt x="7" y="47"/>
                    <a:pt x="9" y="41"/>
                  </a:cubicBezTo>
                  <a:cubicBezTo>
                    <a:pt x="11" y="37"/>
                    <a:pt x="13" y="33"/>
                    <a:pt x="15" y="30"/>
                  </a:cubicBezTo>
                  <a:cubicBezTo>
                    <a:pt x="16" y="29"/>
                    <a:pt x="16" y="29"/>
                    <a:pt x="16" y="29"/>
                  </a:cubicBezTo>
                  <a:cubicBezTo>
                    <a:pt x="17" y="30"/>
                    <a:pt x="17" y="30"/>
                    <a:pt x="17" y="30"/>
                  </a:cubicBezTo>
                  <a:cubicBezTo>
                    <a:pt x="21" y="31"/>
                    <a:pt x="25" y="33"/>
                    <a:pt x="29" y="34"/>
                  </a:cubicBezTo>
                  <a:cubicBezTo>
                    <a:pt x="30" y="35"/>
                    <a:pt x="30" y="35"/>
                    <a:pt x="30" y="35"/>
                  </a:cubicBezTo>
                  <a:cubicBezTo>
                    <a:pt x="29" y="36"/>
                    <a:pt x="29" y="36"/>
                    <a:pt x="29" y="36"/>
                  </a:cubicBezTo>
                  <a:cubicBezTo>
                    <a:pt x="26" y="44"/>
                    <a:pt x="24" y="52"/>
                    <a:pt x="24" y="60"/>
                  </a:cubicBezTo>
                  <a:cubicBezTo>
                    <a:pt x="24" y="62"/>
                    <a:pt x="24" y="62"/>
                    <a:pt x="24" y="62"/>
                  </a:cubicBezTo>
                  <a:cubicBezTo>
                    <a:pt x="5" y="62"/>
                    <a:pt x="5" y="62"/>
                    <a:pt x="5" y="62"/>
                  </a:cubicBezTo>
                  <a:lnTo>
                    <a:pt x="5" y="60"/>
                  </a:lnTo>
                  <a:close/>
                  <a:moveTo>
                    <a:pt x="17" y="98"/>
                  </a:moveTo>
                  <a:cubicBezTo>
                    <a:pt x="16" y="99"/>
                    <a:pt x="16" y="99"/>
                    <a:pt x="16" y="99"/>
                  </a:cubicBezTo>
                  <a:cubicBezTo>
                    <a:pt x="15" y="98"/>
                    <a:pt x="15" y="98"/>
                    <a:pt x="15" y="98"/>
                  </a:cubicBezTo>
                  <a:cubicBezTo>
                    <a:pt x="13" y="95"/>
                    <a:pt x="11" y="91"/>
                    <a:pt x="9" y="87"/>
                  </a:cubicBezTo>
                  <a:cubicBezTo>
                    <a:pt x="7" y="81"/>
                    <a:pt x="5" y="74"/>
                    <a:pt x="5" y="68"/>
                  </a:cubicBezTo>
                  <a:cubicBezTo>
                    <a:pt x="5" y="66"/>
                    <a:pt x="5" y="66"/>
                    <a:pt x="5" y="66"/>
                  </a:cubicBezTo>
                  <a:cubicBezTo>
                    <a:pt x="24" y="66"/>
                    <a:pt x="24" y="66"/>
                    <a:pt x="24" y="66"/>
                  </a:cubicBezTo>
                  <a:cubicBezTo>
                    <a:pt x="24" y="68"/>
                    <a:pt x="24" y="68"/>
                    <a:pt x="24" y="68"/>
                  </a:cubicBezTo>
                  <a:cubicBezTo>
                    <a:pt x="24" y="76"/>
                    <a:pt x="26" y="84"/>
                    <a:pt x="29" y="92"/>
                  </a:cubicBezTo>
                  <a:cubicBezTo>
                    <a:pt x="30" y="93"/>
                    <a:pt x="30" y="93"/>
                    <a:pt x="30" y="93"/>
                  </a:cubicBezTo>
                  <a:cubicBezTo>
                    <a:pt x="29" y="94"/>
                    <a:pt x="29" y="94"/>
                    <a:pt x="29" y="94"/>
                  </a:cubicBezTo>
                  <a:cubicBezTo>
                    <a:pt x="25" y="95"/>
                    <a:pt x="21" y="97"/>
                    <a:pt x="17" y="98"/>
                  </a:cubicBezTo>
                  <a:close/>
                  <a:moveTo>
                    <a:pt x="48" y="121"/>
                  </a:moveTo>
                  <a:cubicBezTo>
                    <a:pt x="46" y="121"/>
                    <a:pt x="43" y="120"/>
                    <a:pt x="41" y="119"/>
                  </a:cubicBezTo>
                  <a:cubicBezTo>
                    <a:pt x="34" y="116"/>
                    <a:pt x="27" y="112"/>
                    <a:pt x="22" y="106"/>
                  </a:cubicBezTo>
                  <a:cubicBezTo>
                    <a:pt x="21" y="105"/>
                    <a:pt x="21" y="105"/>
                    <a:pt x="20" y="104"/>
                  </a:cubicBezTo>
                  <a:cubicBezTo>
                    <a:pt x="19" y="103"/>
                    <a:pt x="19" y="103"/>
                    <a:pt x="19" y="103"/>
                  </a:cubicBezTo>
                  <a:cubicBezTo>
                    <a:pt x="21" y="102"/>
                    <a:pt x="21" y="102"/>
                    <a:pt x="21" y="102"/>
                  </a:cubicBezTo>
                  <a:cubicBezTo>
                    <a:pt x="24" y="100"/>
                    <a:pt x="27" y="99"/>
                    <a:pt x="31" y="98"/>
                  </a:cubicBezTo>
                  <a:cubicBezTo>
                    <a:pt x="32" y="97"/>
                    <a:pt x="32" y="97"/>
                    <a:pt x="32" y="97"/>
                  </a:cubicBezTo>
                  <a:cubicBezTo>
                    <a:pt x="33" y="98"/>
                    <a:pt x="33" y="98"/>
                    <a:pt x="33" y="98"/>
                  </a:cubicBezTo>
                  <a:cubicBezTo>
                    <a:pt x="37" y="106"/>
                    <a:pt x="43" y="113"/>
                    <a:pt x="49" y="119"/>
                  </a:cubicBezTo>
                  <a:cubicBezTo>
                    <a:pt x="54" y="123"/>
                    <a:pt x="54" y="123"/>
                    <a:pt x="54" y="123"/>
                  </a:cubicBezTo>
                  <a:lnTo>
                    <a:pt x="48" y="121"/>
                  </a:lnTo>
                  <a:close/>
                  <a:moveTo>
                    <a:pt x="62" y="122"/>
                  </a:moveTo>
                  <a:cubicBezTo>
                    <a:pt x="60" y="121"/>
                    <a:pt x="60" y="121"/>
                    <a:pt x="60" y="121"/>
                  </a:cubicBezTo>
                  <a:cubicBezTo>
                    <a:pt x="55" y="118"/>
                    <a:pt x="52" y="115"/>
                    <a:pt x="48" y="112"/>
                  </a:cubicBezTo>
                  <a:cubicBezTo>
                    <a:pt x="44" y="107"/>
                    <a:pt x="40" y="103"/>
                    <a:pt x="37" y="97"/>
                  </a:cubicBezTo>
                  <a:cubicBezTo>
                    <a:pt x="36" y="96"/>
                    <a:pt x="36" y="96"/>
                    <a:pt x="36" y="96"/>
                  </a:cubicBezTo>
                  <a:cubicBezTo>
                    <a:pt x="38" y="95"/>
                    <a:pt x="38" y="95"/>
                    <a:pt x="38" y="95"/>
                  </a:cubicBezTo>
                  <a:cubicBezTo>
                    <a:pt x="45" y="94"/>
                    <a:pt x="53" y="93"/>
                    <a:pt x="60" y="92"/>
                  </a:cubicBezTo>
                  <a:cubicBezTo>
                    <a:pt x="62" y="92"/>
                    <a:pt x="62" y="92"/>
                    <a:pt x="62" y="92"/>
                  </a:cubicBezTo>
                  <a:lnTo>
                    <a:pt x="62" y="122"/>
                  </a:lnTo>
                  <a:close/>
                  <a:moveTo>
                    <a:pt x="62" y="88"/>
                  </a:moveTo>
                  <a:cubicBezTo>
                    <a:pt x="60" y="88"/>
                    <a:pt x="60" y="88"/>
                    <a:pt x="60" y="88"/>
                  </a:cubicBezTo>
                  <a:cubicBezTo>
                    <a:pt x="52" y="88"/>
                    <a:pt x="44" y="89"/>
                    <a:pt x="36" y="91"/>
                  </a:cubicBezTo>
                  <a:cubicBezTo>
                    <a:pt x="34" y="92"/>
                    <a:pt x="34" y="92"/>
                    <a:pt x="34" y="92"/>
                  </a:cubicBezTo>
                  <a:cubicBezTo>
                    <a:pt x="34" y="90"/>
                    <a:pt x="34" y="90"/>
                    <a:pt x="34" y="90"/>
                  </a:cubicBezTo>
                  <a:cubicBezTo>
                    <a:pt x="31" y="83"/>
                    <a:pt x="29" y="76"/>
                    <a:pt x="29" y="68"/>
                  </a:cubicBezTo>
                  <a:cubicBezTo>
                    <a:pt x="29" y="66"/>
                    <a:pt x="29" y="66"/>
                    <a:pt x="29" y="66"/>
                  </a:cubicBezTo>
                  <a:cubicBezTo>
                    <a:pt x="62" y="66"/>
                    <a:pt x="62" y="66"/>
                    <a:pt x="62" y="66"/>
                  </a:cubicBezTo>
                  <a:lnTo>
                    <a:pt x="62" y="88"/>
                  </a:lnTo>
                  <a:close/>
                  <a:moveTo>
                    <a:pt x="62" y="62"/>
                  </a:moveTo>
                  <a:cubicBezTo>
                    <a:pt x="29" y="62"/>
                    <a:pt x="29" y="62"/>
                    <a:pt x="29" y="62"/>
                  </a:cubicBezTo>
                  <a:cubicBezTo>
                    <a:pt x="29" y="60"/>
                    <a:pt x="29" y="60"/>
                    <a:pt x="29" y="60"/>
                  </a:cubicBezTo>
                  <a:cubicBezTo>
                    <a:pt x="29" y="52"/>
                    <a:pt x="31" y="45"/>
                    <a:pt x="34" y="38"/>
                  </a:cubicBezTo>
                  <a:cubicBezTo>
                    <a:pt x="34" y="37"/>
                    <a:pt x="34" y="37"/>
                    <a:pt x="34" y="37"/>
                  </a:cubicBezTo>
                  <a:cubicBezTo>
                    <a:pt x="36" y="37"/>
                    <a:pt x="36" y="37"/>
                    <a:pt x="36" y="37"/>
                  </a:cubicBezTo>
                  <a:cubicBezTo>
                    <a:pt x="44" y="39"/>
                    <a:pt x="52" y="40"/>
                    <a:pt x="60" y="40"/>
                  </a:cubicBezTo>
                  <a:cubicBezTo>
                    <a:pt x="62" y="40"/>
                    <a:pt x="62" y="40"/>
                    <a:pt x="62" y="40"/>
                  </a:cubicBezTo>
                  <a:lnTo>
                    <a:pt x="62" y="62"/>
                  </a:lnTo>
                  <a:close/>
                  <a:moveTo>
                    <a:pt x="62" y="36"/>
                  </a:moveTo>
                  <a:cubicBezTo>
                    <a:pt x="60" y="36"/>
                    <a:pt x="60" y="36"/>
                    <a:pt x="60" y="36"/>
                  </a:cubicBezTo>
                  <a:cubicBezTo>
                    <a:pt x="53" y="35"/>
                    <a:pt x="45" y="34"/>
                    <a:pt x="38" y="33"/>
                  </a:cubicBezTo>
                  <a:cubicBezTo>
                    <a:pt x="36" y="32"/>
                    <a:pt x="36" y="32"/>
                    <a:pt x="36" y="32"/>
                  </a:cubicBezTo>
                  <a:cubicBezTo>
                    <a:pt x="37" y="31"/>
                    <a:pt x="37" y="31"/>
                    <a:pt x="37" y="31"/>
                  </a:cubicBezTo>
                  <a:cubicBezTo>
                    <a:pt x="40" y="25"/>
                    <a:pt x="44" y="21"/>
                    <a:pt x="48" y="17"/>
                  </a:cubicBezTo>
                  <a:cubicBezTo>
                    <a:pt x="52" y="13"/>
                    <a:pt x="55" y="10"/>
                    <a:pt x="60" y="7"/>
                  </a:cubicBezTo>
                  <a:cubicBezTo>
                    <a:pt x="62" y="6"/>
                    <a:pt x="62" y="6"/>
                    <a:pt x="62" y="6"/>
                  </a:cubicBezTo>
                  <a:lnTo>
                    <a:pt x="62" y="36"/>
                  </a:lnTo>
                  <a:close/>
                  <a:moveTo>
                    <a:pt x="111" y="30"/>
                  </a:moveTo>
                  <a:cubicBezTo>
                    <a:pt x="112" y="29"/>
                    <a:pt x="112" y="29"/>
                    <a:pt x="112" y="29"/>
                  </a:cubicBezTo>
                  <a:cubicBezTo>
                    <a:pt x="113" y="30"/>
                    <a:pt x="113" y="30"/>
                    <a:pt x="113" y="30"/>
                  </a:cubicBezTo>
                  <a:cubicBezTo>
                    <a:pt x="115" y="33"/>
                    <a:pt x="117" y="37"/>
                    <a:pt x="119" y="41"/>
                  </a:cubicBezTo>
                  <a:cubicBezTo>
                    <a:pt x="121" y="47"/>
                    <a:pt x="123" y="54"/>
                    <a:pt x="123" y="60"/>
                  </a:cubicBezTo>
                  <a:cubicBezTo>
                    <a:pt x="123" y="62"/>
                    <a:pt x="123" y="62"/>
                    <a:pt x="123" y="62"/>
                  </a:cubicBezTo>
                  <a:cubicBezTo>
                    <a:pt x="104" y="62"/>
                    <a:pt x="104" y="62"/>
                    <a:pt x="104" y="62"/>
                  </a:cubicBezTo>
                  <a:cubicBezTo>
                    <a:pt x="104" y="60"/>
                    <a:pt x="104" y="60"/>
                    <a:pt x="104" y="60"/>
                  </a:cubicBezTo>
                  <a:cubicBezTo>
                    <a:pt x="104" y="52"/>
                    <a:pt x="102" y="44"/>
                    <a:pt x="98" y="36"/>
                  </a:cubicBezTo>
                  <a:cubicBezTo>
                    <a:pt x="98" y="35"/>
                    <a:pt x="98" y="35"/>
                    <a:pt x="98" y="35"/>
                  </a:cubicBezTo>
                  <a:cubicBezTo>
                    <a:pt x="99" y="34"/>
                    <a:pt x="99" y="34"/>
                    <a:pt x="99" y="34"/>
                  </a:cubicBezTo>
                  <a:cubicBezTo>
                    <a:pt x="103" y="33"/>
                    <a:pt x="107" y="31"/>
                    <a:pt x="111" y="30"/>
                  </a:cubicBezTo>
                  <a:close/>
                  <a:moveTo>
                    <a:pt x="80" y="7"/>
                  </a:moveTo>
                  <a:cubicBezTo>
                    <a:pt x="82" y="7"/>
                    <a:pt x="85" y="8"/>
                    <a:pt x="87" y="9"/>
                  </a:cubicBezTo>
                  <a:cubicBezTo>
                    <a:pt x="94" y="12"/>
                    <a:pt x="101" y="17"/>
                    <a:pt x="106" y="22"/>
                  </a:cubicBezTo>
                  <a:cubicBezTo>
                    <a:pt x="107" y="23"/>
                    <a:pt x="107" y="23"/>
                    <a:pt x="108" y="24"/>
                  </a:cubicBezTo>
                  <a:cubicBezTo>
                    <a:pt x="109" y="25"/>
                    <a:pt x="109" y="25"/>
                    <a:pt x="109" y="25"/>
                  </a:cubicBezTo>
                  <a:cubicBezTo>
                    <a:pt x="107" y="26"/>
                    <a:pt x="107" y="26"/>
                    <a:pt x="107" y="26"/>
                  </a:cubicBezTo>
                  <a:cubicBezTo>
                    <a:pt x="104" y="28"/>
                    <a:pt x="101" y="29"/>
                    <a:pt x="97" y="30"/>
                  </a:cubicBezTo>
                  <a:cubicBezTo>
                    <a:pt x="96" y="31"/>
                    <a:pt x="96" y="31"/>
                    <a:pt x="96" y="31"/>
                  </a:cubicBezTo>
                  <a:cubicBezTo>
                    <a:pt x="95" y="30"/>
                    <a:pt x="95" y="30"/>
                    <a:pt x="95" y="30"/>
                  </a:cubicBezTo>
                  <a:cubicBezTo>
                    <a:pt x="91" y="22"/>
                    <a:pt x="85" y="15"/>
                    <a:pt x="79" y="9"/>
                  </a:cubicBezTo>
                  <a:cubicBezTo>
                    <a:pt x="74" y="5"/>
                    <a:pt x="74" y="5"/>
                    <a:pt x="74" y="5"/>
                  </a:cubicBezTo>
                  <a:lnTo>
                    <a:pt x="80" y="7"/>
                  </a:lnTo>
                  <a:close/>
                  <a:moveTo>
                    <a:pt x="66" y="6"/>
                  </a:moveTo>
                  <a:cubicBezTo>
                    <a:pt x="68" y="7"/>
                    <a:pt x="68" y="7"/>
                    <a:pt x="68" y="7"/>
                  </a:cubicBezTo>
                  <a:cubicBezTo>
                    <a:pt x="73" y="10"/>
                    <a:pt x="76" y="13"/>
                    <a:pt x="80" y="16"/>
                  </a:cubicBezTo>
                  <a:cubicBezTo>
                    <a:pt x="84" y="21"/>
                    <a:pt x="88" y="25"/>
                    <a:pt x="91" y="31"/>
                  </a:cubicBezTo>
                  <a:cubicBezTo>
                    <a:pt x="91" y="32"/>
                    <a:pt x="91" y="32"/>
                    <a:pt x="91" y="32"/>
                  </a:cubicBezTo>
                  <a:cubicBezTo>
                    <a:pt x="90" y="33"/>
                    <a:pt x="90" y="33"/>
                    <a:pt x="90" y="33"/>
                  </a:cubicBezTo>
                  <a:cubicBezTo>
                    <a:pt x="83" y="34"/>
                    <a:pt x="75" y="35"/>
                    <a:pt x="68" y="36"/>
                  </a:cubicBezTo>
                  <a:cubicBezTo>
                    <a:pt x="66" y="36"/>
                    <a:pt x="66" y="36"/>
                    <a:pt x="66" y="36"/>
                  </a:cubicBezTo>
                  <a:lnTo>
                    <a:pt x="66" y="6"/>
                  </a:lnTo>
                  <a:close/>
                  <a:moveTo>
                    <a:pt x="66" y="40"/>
                  </a:moveTo>
                  <a:cubicBezTo>
                    <a:pt x="68" y="40"/>
                    <a:pt x="68" y="40"/>
                    <a:pt x="68" y="40"/>
                  </a:cubicBezTo>
                  <a:cubicBezTo>
                    <a:pt x="76" y="40"/>
                    <a:pt x="84" y="39"/>
                    <a:pt x="92" y="37"/>
                  </a:cubicBezTo>
                  <a:cubicBezTo>
                    <a:pt x="94" y="36"/>
                    <a:pt x="94" y="36"/>
                    <a:pt x="94" y="36"/>
                  </a:cubicBezTo>
                  <a:cubicBezTo>
                    <a:pt x="94" y="38"/>
                    <a:pt x="94" y="38"/>
                    <a:pt x="94" y="38"/>
                  </a:cubicBezTo>
                  <a:cubicBezTo>
                    <a:pt x="97" y="45"/>
                    <a:pt x="99" y="52"/>
                    <a:pt x="99" y="60"/>
                  </a:cubicBezTo>
                  <a:cubicBezTo>
                    <a:pt x="99" y="62"/>
                    <a:pt x="99" y="62"/>
                    <a:pt x="99" y="62"/>
                  </a:cubicBezTo>
                  <a:cubicBezTo>
                    <a:pt x="66" y="62"/>
                    <a:pt x="66" y="62"/>
                    <a:pt x="66" y="62"/>
                  </a:cubicBezTo>
                  <a:lnTo>
                    <a:pt x="66" y="40"/>
                  </a:lnTo>
                  <a:close/>
                  <a:moveTo>
                    <a:pt x="66" y="66"/>
                  </a:moveTo>
                  <a:cubicBezTo>
                    <a:pt x="99" y="66"/>
                    <a:pt x="99" y="66"/>
                    <a:pt x="99" y="66"/>
                  </a:cubicBezTo>
                  <a:cubicBezTo>
                    <a:pt x="99" y="68"/>
                    <a:pt x="99" y="68"/>
                    <a:pt x="99" y="68"/>
                  </a:cubicBezTo>
                  <a:cubicBezTo>
                    <a:pt x="99" y="76"/>
                    <a:pt x="97" y="83"/>
                    <a:pt x="94" y="90"/>
                  </a:cubicBezTo>
                  <a:cubicBezTo>
                    <a:pt x="94" y="91"/>
                    <a:pt x="94" y="91"/>
                    <a:pt x="94" y="91"/>
                  </a:cubicBezTo>
                  <a:cubicBezTo>
                    <a:pt x="92" y="91"/>
                    <a:pt x="92" y="91"/>
                    <a:pt x="92" y="91"/>
                  </a:cubicBezTo>
                  <a:cubicBezTo>
                    <a:pt x="84" y="89"/>
                    <a:pt x="76" y="88"/>
                    <a:pt x="68" y="88"/>
                  </a:cubicBezTo>
                  <a:cubicBezTo>
                    <a:pt x="66" y="88"/>
                    <a:pt x="66" y="88"/>
                    <a:pt x="66" y="88"/>
                  </a:cubicBezTo>
                  <a:lnTo>
                    <a:pt x="66" y="66"/>
                  </a:lnTo>
                  <a:close/>
                  <a:moveTo>
                    <a:pt x="66" y="122"/>
                  </a:moveTo>
                  <a:cubicBezTo>
                    <a:pt x="66" y="92"/>
                    <a:pt x="66" y="92"/>
                    <a:pt x="66" y="92"/>
                  </a:cubicBezTo>
                  <a:cubicBezTo>
                    <a:pt x="68" y="92"/>
                    <a:pt x="68" y="92"/>
                    <a:pt x="68" y="92"/>
                  </a:cubicBezTo>
                  <a:cubicBezTo>
                    <a:pt x="75" y="93"/>
                    <a:pt x="83" y="94"/>
                    <a:pt x="90" y="95"/>
                  </a:cubicBezTo>
                  <a:cubicBezTo>
                    <a:pt x="91" y="96"/>
                    <a:pt x="91" y="96"/>
                    <a:pt x="91" y="96"/>
                  </a:cubicBezTo>
                  <a:cubicBezTo>
                    <a:pt x="91" y="97"/>
                    <a:pt x="91" y="97"/>
                    <a:pt x="91" y="97"/>
                  </a:cubicBezTo>
                  <a:cubicBezTo>
                    <a:pt x="88" y="103"/>
                    <a:pt x="84" y="107"/>
                    <a:pt x="80" y="112"/>
                  </a:cubicBezTo>
                  <a:cubicBezTo>
                    <a:pt x="76" y="115"/>
                    <a:pt x="73" y="118"/>
                    <a:pt x="68" y="121"/>
                  </a:cubicBezTo>
                  <a:lnTo>
                    <a:pt x="66" y="122"/>
                  </a:lnTo>
                  <a:close/>
                  <a:moveTo>
                    <a:pt x="108" y="104"/>
                  </a:moveTo>
                  <a:cubicBezTo>
                    <a:pt x="107" y="105"/>
                    <a:pt x="107" y="105"/>
                    <a:pt x="106" y="106"/>
                  </a:cubicBezTo>
                  <a:cubicBezTo>
                    <a:pt x="101" y="112"/>
                    <a:pt x="94" y="116"/>
                    <a:pt x="87" y="119"/>
                  </a:cubicBezTo>
                  <a:cubicBezTo>
                    <a:pt x="85" y="120"/>
                    <a:pt x="82" y="121"/>
                    <a:pt x="80" y="121"/>
                  </a:cubicBezTo>
                  <a:cubicBezTo>
                    <a:pt x="74" y="123"/>
                    <a:pt x="74" y="123"/>
                    <a:pt x="74" y="123"/>
                  </a:cubicBezTo>
                  <a:cubicBezTo>
                    <a:pt x="79" y="119"/>
                    <a:pt x="79" y="119"/>
                    <a:pt x="79" y="119"/>
                  </a:cubicBezTo>
                  <a:cubicBezTo>
                    <a:pt x="85" y="113"/>
                    <a:pt x="91" y="106"/>
                    <a:pt x="95" y="98"/>
                  </a:cubicBezTo>
                  <a:cubicBezTo>
                    <a:pt x="96" y="97"/>
                    <a:pt x="96" y="97"/>
                    <a:pt x="96" y="97"/>
                  </a:cubicBezTo>
                  <a:cubicBezTo>
                    <a:pt x="97" y="98"/>
                    <a:pt x="97" y="98"/>
                    <a:pt x="97" y="98"/>
                  </a:cubicBezTo>
                  <a:cubicBezTo>
                    <a:pt x="101" y="99"/>
                    <a:pt x="104" y="100"/>
                    <a:pt x="107" y="102"/>
                  </a:cubicBezTo>
                  <a:cubicBezTo>
                    <a:pt x="109" y="103"/>
                    <a:pt x="109" y="103"/>
                    <a:pt x="109" y="103"/>
                  </a:cubicBezTo>
                  <a:lnTo>
                    <a:pt x="108" y="104"/>
                  </a:lnTo>
                  <a:close/>
                  <a:moveTo>
                    <a:pt x="123" y="68"/>
                  </a:moveTo>
                  <a:cubicBezTo>
                    <a:pt x="123" y="74"/>
                    <a:pt x="121" y="81"/>
                    <a:pt x="119" y="87"/>
                  </a:cubicBezTo>
                  <a:cubicBezTo>
                    <a:pt x="117" y="91"/>
                    <a:pt x="115" y="95"/>
                    <a:pt x="113" y="98"/>
                  </a:cubicBezTo>
                  <a:cubicBezTo>
                    <a:pt x="112" y="99"/>
                    <a:pt x="112" y="99"/>
                    <a:pt x="112" y="99"/>
                  </a:cubicBezTo>
                  <a:cubicBezTo>
                    <a:pt x="111" y="98"/>
                    <a:pt x="111" y="98"/>
                    <a:pt x="111" y="98"/>
                  </a:cubicBezTo>
                  <a:cubicBezTo>
                    <a:pt x="107" y="97"/>
                    <a:pt x="103" y="95"/>
                    <a:pt x="99" y="94"/>
                  </a:cubicBezTo>
                  <a:cubicBezTo>
                    <a:pt x="98" y="93"/>
                    <a:pt x="98" y="93"/>
                    <a:pt x="98" y="93"/>
                  </a:cubicBezTo>
                  <a:cubicBezTo>
                    <a:pt x="98" y="92"/>
                    <a:pt x="98" y="92"/>
                    <a:pt x="98" y="92"/>
                  </a:cubicBezTo>
                  <a:cubicBezTo>
                    <a:pt x="102" y="84"/>
                    <a:pt x="104" y="76"/>
                    <a:pt x="104" y="68"/>
                  </a:cubicBezTo>
                  <a:cubicBezTo>
                    <a:pt x="104" y="66"/>
                    <a:pt x="104" y="66"/>
                    <a:pt x="104" y="66"/>
                  </a:cubicBezTo>
                  <a:cubicBezTo>
                    <a:pt x="123" y="66"/>
                    <a:pt x="123" y="66"/>
                    <a:pt x="123" y="66"/>
                  </a:cubicBezTo>
                  <a:lnTo>
                    <a:pt x="123"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endParaRPr>
            </a:p>
          </p:txBody>
        </p:sp>
      </p:grpSp>
      <p:grpSp>
        <p:nvGrpSpPr>
          <p:cNvPr id="77" name="组合 76">
            <a:extLst>
              <a:ext uri="{FF2B5EF4-FFF2-40B4-BE49-F238E27FC236}">
                <a16:creationId xmlns:a16="http://schemas.microsoft.com/office/drawing/2014/main" id="{941D8ACB-564E-41C6-B1BA-B79B2E61CA2E}"/>
              </a:ext>
            </a:extLst>
          </p:cNvPr>
          <p:cNvGrpSpPr/>
          <p:nvPr/>
        </p:nvGrpSpPr>
        <p:grpSpPr>
          <a:xfrm>
            <a:off x="5008701" y="2987611"/>
            <a:ext cx="504000" cy="504000"/>
            <a:chOff x="4613213" y="4247997"/>
            <a:chExt cx="504000" cy="504000"/>
          </a:xfrm>
        </p:grpSpPr>
        <p:sp>
          <p:nvSpPr>
            <p:cNvPr id="78" name="椭圆 77">
              <a:extLst>
                <a:ext uri="{FF2B5EF4-FFF2-40B4-BE49-F238E27FC236}">
                  <a16:creationId xmlns:a16="http://schemas.microsoft.com/office/drawing/2014/main" id="{BAD71CA6-AC32-4C9F-97D3-E7F793107C2E}"/>
                </a:ext>
              </a:extLst>
            </p:cNvPr>
            <p:cNvSpPr/>
            <p:nvPr/>
          </p:nvSpPr>
          <p:spPr>
            <a:xfrm>
              <a:off x="4613213" y="4247997"/>
              <a:ext cx="504000" cy="5040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79" name="Freeform 70">
              <a:extLst>
                <a:ext uri="{FF2B5EF4-FFF2-40B4-BE49-F238E27FC236}">
                  <a16:creationId xmlns:a16="http://schemas.microsoft.com/office/drawing/2014/main" id="{9287C74F-40F7-4938-B894-4A68A2D27DE0}"/>
                </a:ext>
              </a:extLst>
            </p:cNvPr>
            <p:cNvSpPr>
              <a:spLocks noChangeAspect="1" noEditPoints="1"/>
            </p:cNvSpPr>
            <p:nvPr/>
          </p:nvSpPr>
          <p:spPr bwMode="auto">
            <a:xfrm>
              <a:off x="4703213" y="4337463"/>
              <a:ext cx="324000" cy="325068"/>
            </a:xfrm>
            <a:custGeom>
              <a:avLst/>
              <a:gdLst>
                <a:gd name="T0" fmla="*/ 111 w 128"/>
                <a:gd name="T1" fmla="*/ 62 h 128"/>
                <a:gd name="T2" fmla="*/ 68 w 128"/>
                <a:gd name="T3" fmla="*/ 17 h 128"/>
                <a:gd name="T4" fmla="*/ 66 w 128"/>
                <a:gd name="T5" fmla="*/ 2 h 128"/>
                <a:gd name="T6" fmla="*/ 62 w 128"/>
                <a:gd name="T7" fmla="*/ 2 h 128"/>
                <a:gd name="T8" fmla="*/ 60 w 128"/>
                <a:gd name="T9" fmla="*/ 17 h 128"/>
                <a:gd name="T10" fmla="*/ 17 w 128"/>
                <a:gd name="T11" fmla="*/ 62 h 128"/>
                <a:gd name="T12" fmla="*/ 0 w 128"/>
                <a:gd name="T13" fmla="*/ 64 h 128"/>
                <a:gd name="T14" fmla="*/ 17 w 128"/>
                <a:gd name="T15" fmla="*/ 66 h 128"/>
                <a:gd name="T16" fmla="*/ 60 w 128"/>
                <a:gd name="T17" fmla="*/ 111 h 128"/>
                <a:gd name="T18" fmla="*/ 62 w 128"/>
                <a:gd name="T19" fmla="*/ 126 h 128"/>
                <a:gd name="T20" fmla="*/ 66 w 128"/>
                <a:gd name="T21" fmla="*/ 126 h 128"/>
                <a:gd name="T22" fmla="*/ 68 w 128"/>
                <a:gd name="T23" fmla="*/ 111 h 128"/>
                <a:gd name="T24" fmla="*/ 111 w 128"/>
                <a:gd name="T25" fmla="*/ 66 h 128"/>
                <a:gd name="T26" fmla="*/ 128 w 128"/>
                <a:gd name="T27" fmla="*/ 64 h 128"/>
                <a:gd name="T28" fmla="*/ 62 w 128"/>
                <a:gd name="T29" fmla="*/ 106 h 128"/>
                <a:gd name="T30" fmla="*/ 48 w 128"/>
                <a:gd name="T31" fmla="*/ 103 h 128"/>
                <a:gd name="T32" fmla="*/ 25 w 128"/>
                <a:gd name="T33" fmla="*/ 80 h 128"/>
                <a:gd name="T34" fmla="*/ 22 w 128"/>
                <a:gd name="T35" fmla="*/ 66 h 128"/>
                <a:gd name="T36" fmla="*/ 62 w 128"/>
                <a:gd name="T37" fmla="*/ 106 h 128"/>
                <a:gd name="T38" fmla="*/ 22 w 128"/>
                <a:gd name="T39" fmla="*/ 62 h 128"/>
                <a:gd name="T40" fmla="*/ 25 w 128"/>
                <a:gd name="T41" fmla="*/ 48 h 128"/>
                <a:gd name="T42" fmla="*/ 48 w 128"/>
                <a:gd name="T43" fmla="*/ 25 h 128"/>
                <a:gd name="T44" fmla="*/ 62 w 128"/>
                <a:gd name="T45" fmla="*/ 22 h 128"/>
                <a:gd name="T46" fmla="*/ 106 w 128"/>
                <a:gd name="T47" fmla="*/ 68 h 128"/>
                <a:gd name="T48" fmla="*/ 94 w 128"/>
                <a:gd name="T49" fmla="*/ 94 h 128"/>
                <a:gd name="T50" fmla="*/ 68 w 128"/>
                <a:gd name="T51" fmla="*/ 106 h 128"/>
                <a:gd name="T52" fmla="*/ 66 w 128"/>
                <a:gd name="T53" fmla="*/ 66 h 128"/>
                <a:gd name="T54" fmla="*/ 106 w 128"/>
                <a:gd name="T55" fmla="*/ 68 h 128"/>
                <a:gd name="T56" fmla="*/ 66 w 128"/>
                <a:gd name="T57" fmla="*/ 22 h 128"/>
                <a:gd name="T58" fmla="*/ 80 w 128"/>
                <a:gd name="T59" fmla="*/ 25 h 128"/>
                <a:gd name="T60" fmla="*/ 103 w 128"/>
                <a:gd name="T61" fmla="*/ 48 h 128"/>
                <a:gd name="T62" fmla="*/ 106 w 128"/>
                <a:gd name="T63"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126" y="62"/>
                  </a:moveTo>
                  <a:cubicBezTo>
                    <a:pt x="111" y="62"/>
                    <a:pt x="111" y="62"/>
                    <a:pt x="111" y="62"/>
                  </a:cubicBezTo>
                  <a:cubicBezTo>
                    <a:pt x="111" y="60"/>
                    <a:pt x="111" y="60"/>
                    <a:pt x="111" y="60"/>
                  </a:cubicBezTo>
                  <a:cubicBezTo>
                    <a:pt x="109" y="38"/>
                    <a:pt x="90" y="19"/>
                    <a:pt x="68" y="17"/>
                  </a:cubicBezTo>
                  <a:cubicBezTo>
                    <a:pt x="66" y="17"/>
                    <a:pt x="66" y="17"/>
                    <a:pt x="66" y="17"/>
                  </a:cubicBezTo>
                  <a:cubicBezTo>
                    <a:pt x="66" y="2"/>
                    <a:pt x="66" y="2"/>
                    <a:pt x="66" y="2"/>
                  </a:cubicBezTo>
                  <a:cubicBezTo>
                    <a:pt x="66" y="1"/>
                    <a:pt x="65" y="0"/>
                    <a:pt x="64" y="0"/>
                  </a:cubicBezTo>
                  <a:cubicBezTo>
                    <a:pt x="63" y="0"/>
                    <a:pt x="62" y="1"/>
                    <a:pt x="62" y="2"/>
                  </a:cubicBezTo>
                  <a:cubicBezTo>
                    <a:pt x="62" y="17"/>
                    <a:pt x="62" y="17"/>
                    <a:pt x="62" y="17"/>
                  </a:cubicBezTo>
                  <a:cubicBezTo>
                    <a:pt x="60" y="17"/>
                    <a:pt x="60" y="17"/>
                    <a:pt x="60" y="17"/>
                  </a:cubicBezTo>
                  <a:cubicBezTo>
                    <a:pt x="38" y="19"/>
                    <a:pt x="19" y="38"/>
                    <a:pt x="17" y="60"/>
                  </a:cubicBezTo>
                  <a:cubicBezTo>
                    <a:pt x="17" y="62"/>
                    <a:pt x="17" y="62"/>
                    <a:pt x="17" y="62"/>
                  </a:cubicBezTo>
                  <a:cubicBezTo>
                    <a:pt x="2" y="62"/>
                    <a:pt x="2" y="62"/>
                    <a:pt x="2" y="62"/>
                  </a:cubicBezTo>
                  <a:cubicBezTo>
                    <a:pt x="1" y="62"/>
                    <a:pt x="0" y="63"/>
                    <a:pt x="0" y="64"/>
                  </a:cubicBezTo>
                  <a:cubicBezTo>
                    <a:pt x="0" y="65"/>
                    <a:pt x="1" y="66"/>
                    <a:pt x="2" y="66"/>
                  </a:cubicBezTo>
                  <a:cubicBezTo>
                    <a:pt x="17" y="66"/>
                    <a:pt x="17" y="66"/>
                    <a:pt x="17" y="66"/>
                  </a:cubicBezTo>
                  <a:cubicBezTo>
                    <a:pt x="17" y="68"/>
                    <a:pt x="17" y="68"/>
                    <a:pt x="17" y="68"/>
                  </a:cubicBezTo>
                  <a:cubicBezTo>
                    <a:pt x="19" y="90"/>
                    <a:pt x="38" y="109"/>
                    <a:pt x="60" y="111"/>
                  </a:cubicBezTo>
                  <a:cubicBezTo>
                    <a:pt x="62" y="111"/>
                    <a:pt x="62" y="111"/>
                    <a:pt x="62" y="111"/>
                  </a:cubicBezTo>
                  <a:cubicBezTo>
                    <a:pt x="62" y="126"/>
                    <a:pt x="62" y="126"/>
                    <a:pt x="62" y="126"/>
                  </a:cubicBezTo>
                  <a:cubicBezTo>
                    <a:pt x="62" y="127"/>
                    <a:pt x="63" y="128"/>
                    <a:pt x="64" y="128"/>
                  </a:cubicBezTo>
                  <a:cubicBezTo>
                    <a:pt x="65" y="128"/>
                    <a:pt x="66" y="127"/>
                    <a:pt x="66" y="126"/>
                  </a:cubicBezTo>
                  <a:cubicBezTo>
                    <a:pt x="66" y="111"/>
                    <a:pt x="66" y="111"/>
                    <a:pt x="66" y="111"/>
                  </a:cubicBezTo>
                  <a:cubicBezTo>
                    <a:pt x="68" y="111"/>
                    <a:pt x="68" y="111"/>
                    <a:pt x="68" y="111"/>
                  </a:cubicBezTo>
                  <a:cubicBezTo>
                    <a:pt x="90" y="109"/>
                    <a:pt x="109" y="90"/>
                    <a:pt x="111" y="68"/>
                  </a:cubicBezTo>
                  <a:cubicBezTo>
                    <a:pt x="111" y="66"/>
                    <a:pt x="111" y="66"/>
                    <a:pt x="111" y="66"/>
                  </a:cubicBezTo>
                  <a:cubicBezTo>
                    <a:pt x="126" y="66"/>
                    <a:pt x="126" y="66"/>
                    <a:pt x="126" y="66"/>
                  </a:cubicBezTo>
                  <a:cubicBezTo>
                    <a:pt x="127" y="66"/>
                    <a:pt x="128" y="65"/>
                    <a:pt x="128" y="64"/>
                  </a:cubicBezTo>
                  <a:cubicBezTo>
                    <a:pt x="128" y="63"/>
                    <a:pt x="127" y="62"/>
                    <a:pt x="126" y="62"/>
                  </a:cubicBezTo>
                  <a:close/>
                  <a:moveTo>
                    <a:pt x="62" y="106"/>
                  </a:moveTo>
                  <a:cubicBezTo>
                    <a:pt x="60" y="106"/>
                    <a:pt x="60" y="106"/>
                    <a:pt x="60" y="106"/>
                  </a:cubicBezTo>
                  <a:cubicBezTo>
                    <a:pt x="56" y="106"/>
                    <a:pt x="52" y="105"/>
                    <a:pt x="48" y="103"/>
                  </a:cubicBezTo>
                  <a:cubicBezTo>
                    <a:pt x="43" y="101"/>
                    <a:pt x="38" y="98"/>
                    <a:pt x="34" y="94"/>
                  </a:cubicBezTo>
                  <a:cubicBezTo>
                    <a:pt x="30" y="90"/>
                    <a:pt x="27" y="85"/>
                    <a:pt x="25" y="80"/>
                  </a:cubicBezTo>
                  <a:cubicBezTo>
                    <a:pt x="23" y="76"/>
                    <a:pt x="22" y="72"/>
                    <a:pt x="22" y="68"/>
                  </a:cubicBezTo>
                  <a:cubicBezTo>
                    <a:pt x="22" y="66"/>
                    <a:pt x="22" y="66"/>
                    <a:pt x="22" y="66"/>
                  </a:cubicBezTo>
                  <a:cubicBezTo>
                    <a:pt x="62" y="66"/>
                    <a:pt x="62" y="66"/>
                    <a:pt x="62" y="66"/>
                  </a:cubicBezTo>
                  <a:lnTo>
                    <a:pt x="62" y="106"/>
                  </a:lnTo>
                  <a:close/>
                  <a:moveTo>
                    <a:pt x="62" y="62"/>
                  </a:moveTo>
                  <a:cubicBezTo>
                    <a:pt x="22" y="62"/>
                    <a:pt x="22" y="62"/>
                    <a:pt x="22" y="62"/>
                  </a:cubicBezTo>
                  <a:cubicBezTo>
                    <a:pt x="22" y="60"/>
                    <a:pt x="22" y="60"/>
                    <a:pt x="22" y="60"/>
                  </a:cubicBezTo>
                  <a:cubicBezTo>
                    <a:pt x="22" y="56"/>
                    <a:pt x="23" y="52"/>
                    <a:pt x="25" y="48"/>
                  </a:cubicBezTo>
                  <a:cubicBezTo>
                    <a:pt x="27" y="43"/>
                    <a:pt x="30" y="38"/>
                    <a:pt x="34" y="34"/>
                  </a:cubicBezTo>
                  <a:cubicBezTo>
                    <a:pt x="38" y="30"/>
                    <a:pt x="43" y="27"/>
                    <a:pt x="48" y="25"/>
                  </a:cubicBezTo>
                  <a:cubicBezTo>
                    <a:pt x="52" y="23"/>
                    <a:pt x="56" y="22"/>
                    <a:pt x="60" y="22"/>
                  </a:cubicBezTo>
                  <a:cubicBezTo>
                    <a:pt x="62" y="22"/>
                    <a:pt x="62" y="22"/>
                    <a:pt x="62" y="22"/>
                  </a:cubicBezTo>
                  <a:lnTo>
                    <a:pt x="62" y="62"/>
                  </a:lnTo>
                  <a:close/>
                  <a:moveTo>
                    <a:pt x="106" y="68"/>
                  </a:moveTo>
                  <a:cubicBezTo>
                    <a:pt x="106" y="72"/>
                    <a:pt x="105" y="76"/>
                    <a:pt x="103" y="80"/>
                  </a:cubicBezTo>
                  <a:cubicBezTo>
                    <a:pt x="101" y="85"/>
                    <a:pt x="98" y="90"/>
                    <a:pt x="94" y="94"/>
                  </a:cubicBezTo>
                  <a:cubicBezTo>
                    <a:pt x="90" y="98"/>
                    <a:pt x="85" y="101"/>
                    <a:pt x="80" y="103"/>
                  </a:cubicBezTo>
                  <a:cubicBezTo>
                    <a:pt x="76" y="105"/>
                    <a:pt x="72" y="106"/>
                    <a:pt x="68" y="106"/>
                  </a:cubicBezTo>
                  <a:cubicBezTo>
                    <a:pt x="66" y="106"/>
                    <a:pt x="66" y="106"/>
                    <a:pt x="66" y="106"/>
                  </a:cubicBezTo>
                  <a:cubicBezTo>
                    <a:pt x="66" y="66"/>
                    <a:pt x="66" y="66"/>
                    <a:pt x="66" y="66"/>
                  </a:cubicBezTo>
                  <a:cubicBezTo>
                    <a:pt x="106" y="66"/>
                    <a:pt x="106" y="66"/>
                    <a:pt x="106" y="66"/>
                  </a:cubicBezTo>
                  <a:lnTo>
                    <a:pt x="106" y="68"/>
                  </a:lnTo>
                  <a:close/>
                  <a:moveTo>
                    <a:pt x="66" y="62"/>
                  </a:moveTo>
                  <a:cubicBezTo>
                    <a:pt x="66" y="22"/>
                    <a:pt x="66" y="22"/>
                    <a:pt x="66" y="22"/>
                  </a:cubicBezTo>
                  <a:cubicBezTo>
                    <a:pt x="68" y="22"/>
                    <a:pt x="68" y="22"/>
                    <a:pt x="68" y="22"/>
                  </a:cubicBezTo>
                  <a:cubicBezTo>
                    <a:pt x="72" y="22"/>
                    <a:pt x="76" y="23"/>
                    <a:pt x="80" y="25"/>
                  </a:cubicBezTo>
                  <a:cubicBezTo>
                    <a:pt x="85" y="27"/>
                    <a:pt x="90" y="30"/>
                    <a:pt x="94" y="34"/>
                  </a:cubicBezTo>
                  <a:cubicBezTo>
                    <a:pt x="98" y="38"/>
                    <a:pt x="101" y="43"/>
                    <a:pt x="103" y="48"/>
                  </a:cubicBezTo>
                  <a:cubicBezTo>
                    <a:pt x="105" y="52"/>
                    <a:pt x="106" y="56"/>
                    <a:pt x="106" y="60"/>
                  </a:cubicBezTo>
                  <a:cubicBezTo>
                    <a:pt x="106" y="62"/>
                    <a:pt x="106" y="62"/>
                    <a:pt x="106" y="62"/>
                  </a:cubicBezTo>
                  <a:lnTo>
                    <a:pt x="66"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endParaRPr>
            </a:p>
          </p:txBody>
        </p:sp>
      </p:grpSp>
      <p:grpSp>
        <p:nvGrpSpPr>
          <p:cNvPr id="80" name="组合 79">
            <a:extLst>
              <a:ext uri="{FF2B5EF4-FFF2-40B4-BE49-F238E27FC236}">
                <a16:creationId xmlns:a16="http://schemas.microsoft.com/office/drawing/2014/main" id="{1B5CB367-336A-4E31-B305-F1FAEBEE1D70}"/>
              </a:ext>
            </a:extLst>
          </p:cNvPr>
          <p:cNvGrpSpPr/>
          <p:nvPr/>
        </p:nvGrpSpPr>
        <p:grpSpPr>
          <a:xfrm>
            <a:off x="6687312" y="1325209"/>
            <a:ext cx="504000" cy="504000"/>
            <a:chOff x="7982080" y="3120819"/>
            <a:chExt cx="504000" cy="504000"/>
          </a:xfrm>
        </p:grpSpPr>
        <p:sp>
          <p:nvSpPr>
            <p:cNvPr id="81" name="椭圆 80">
              <a:extLst>
                <a:ext uri="{FF2B5EF4-FFF2-40B4-BE49-F238E27FC236}">
                  <a16:creationId xmlns:a16="http://schemas.microsoft.com/office/drawing/2014/main" id="{C4D7C0BE-8FC8-4F59-9297-883A72A376B4}"/>
                </a:ext>
              </a:extLst>
            </p:cNvPr>
            <p:cNvSpPr/>
            <p:nvPr/>
          </p:nvSpPr>
          <p:spPr>
            <a:xfrm>
              <a:off x="7982080" y="3120819"/>
              <a:ext cx="504000" cy="5040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82" name="Freeform 73">
              <a:extLst>
                <a:ext uri="{FF2B5EF4-FFF2-40B4-BE49-F238E27FC236}">
                  <a16:creationId xmlns:a16="http://schemas.microsoft.com/office/drawing/2014/main" id="{9DBE3738-D62A-4EA8-97A5-61DF626CFC20}"/>
                </a:ext>
              </a:extLst>
            </p:cNvPr>
            <p:cNvSpPr>
              <a:spLocks noChangeAspect="1" noEditPoints="1"/>
            </p:cNvSpPr>
            <p:nvPr/>
          </p:nvSpPr>
          <p:spPr bwMode="auto">
            <a:xfrm>
              <a:off x="8072080" y="3190343"/>
              <a:ext cx="324000" cy="364952"/>
            </a:xfrm>
            <a:custGeom>
              <a:avLst/>
              <a:gdLst>
                <a:gd name="T0" fmla="*/ 114 w 114"/>
                <a:gd name="T1" fmla="*/ 95 h 128"/>
                <a:gd name="T2" fmla="*/ 114 w 114"/>
                <a:gd name="T3" fmla="*/ 34 h 128"/>
                <a:gd name="T4" fmla="*/ 112 w 114"/>
                <a:gd name="T5" fmla="*/ 32 h 128"/>
                <a:gd name="T6" fmla="*/ 58 w 114"/>
                <a:gd name="T7" fmla="*/ 1 h 128"/>
                <a:gd name="T8" fmla="*/ 57 w 114"/>
                <a:gd name="T9" fmla="*/ 0 h 128"/>
                <a:gd name="T10" fmla="*/ 56 w 114"/>
                <a:gd name="T11" fmla="*/ 1 h 128"/>
                <a:gd name="T12" fmla="*/ 1 w 114"/>
                <a:gd name="T13" fmla="*/ 32 h 128"/>
                <a:gd name="T14" fmla="*/ 0 w 114"/>
                <a:gd name="T15" fmla="*/ 34 h 128"/>
                <a:gd name="T16" fmla="*/ 0 w 114"/>
                <a:gd name="T17" fmla="*/ 94 h 128"/>
                <a:gd name="T18" fmla="*/ 0 w 114"/>
                <a:gd name="T19" fmla="*/ 95 h 128"/>
                <a:gd name="T20" fmla="*/ 1 w 114"/>
                <a:gd name="T21" fmla="*/ 97 h 128"/>
                <a:gd name="T22" fmla="*/ 56 w 114"/>
                <a:gd name="T23" fmla="*/ 128 h 128"/>
                <a:gd name="T24" fmla="*/ 58 w 114"/>
                <a:gd name="T25" fmla="*/ 128 h 128"/>
                <a:gd name="T26" fmla="*/ 112 w 114"/>
                <a:gd name="T27" fmla="*/ 97 h 128"/>
                <a:gd name="T28" fmla="*/ 114 w 114"/>
                <a:gd name="T29" fmla="*/ 95 h 128"/>
                <a:gd name="T30" fmla="*/ 55 w 114"/>
                <a:gd name="T31" fmla="*/ 122 h 128"/>
                <a:gd name="T32" fmla="*/ 5 w 114"/>
                <a:gd name="T33" fmla="*/ 93 h 128"/>
                <a:gd name="T34" fmla="*/ 5 w 114"/>
                <a:gd name="T35" fmla="*/ 38 h 128"/>
                <a:gd name="T36" fmla="*/ 55 w 114"/>
                <a:gd name="T37" fmla="*/ 67 h 128"/>
                <a:gd name="T38" fmla="*/ 55 w 114"/>
                <a:gd name="T39" fmla="*/ 122 h 128"/>
                <a:gd name="T40" fmla="*/ 57 w 114"/>
                <a:gd name="T41" fmla="*/ 63 h 128"/>
                <a:gd name="T42" fmla="*/ 7 w 114"/>
                <a:gd name="T43" fmla="*/ 34 h 128"/>
                <a:gd name="T44" fmla="*/ 57 w 114"/>
                <a:gd name="T45" fmla="*/ 5 h 128"/>
                <a:gd name="T46" fmla="*/ 107 w 114"/>
                <a:gd name="T47" fmla="*/ 34 h 128"/>
                <a:gd name="T48" fmla="*/ 57 w 114"/>
                <a:gd name="T49" fmla="*/ 63 h 128"/>
                <a:gd name="T50" fmla="*/ 109 w 114"/>
                <a:gd name="T51" fmla="*/ 93 h 128"/>
                <a:gd name="T52" fmla="*/ 59 w 114"/>
                <a:gd name="T53" fmla="*/ 122 h 128"/>
                <a:gd name="T54" fmla="*/ 59 w 114"/>
                <a:gd name="T55" fmla="*/ 67 h 128"/>
                <a:gd name="T56" fmla="*/ 109 w 114"/>
                <a:gd name="T57" fmla="*/ 38 h 128"/>
                <a:gd name="T58" fmla="*/ 109 w 114"/>
                <a:gd name="T59" fmla="*/ 9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28">
                  <a:moveTo>
                    <a:pt x="114" y="95"/>
                  </a:moveTo>
                  <a:cubicBezTo>
                    <a:pt x="114" y="34"/>
                    <a:pt x="114" y="34"/>
                    <a:pt x="114" y="34"/>
                  </a:cubicBezTo>
                  <a:cubicBezTo>
                    <a:pt x="114" y="33"/>
                    <a:pt x="113" y="32"/>
                    <a:pt x="112" y="32"/>
                  </a:cubicBezTo>
                  <a:cubicBezTo>
                    <a:pt x="58" y="1"/>
                    <a:pt x="58" y="1"/>
                    <a:pt x="58" y="1"/>
                  </a:cubicBezTo>
                  <a:cubicBezTo>
                    <a:pt x="58" y="0"/>
                    <a:pt x="57" y="0"/>
                    <a:pt x="57" y="0"/>
                  </a:cubicBezTo>
                  <a:cubicBezTo>
                    <a:pt x="57" y="0"/>
                    <a:pt x="56" y="0"/>
                    <a:pt x="56" y="1"/>
                  </a:cubicBezTo>
                  <a:cubicBezTo>
                    <a:pt x="1" y="32"/>
                    <a:pt x="1" y="32"/>
                    <a:pt x="1" y="32"/>
                  </a:cubicBezTo>
                  <a:cubicBezTo>
                    <a:pt x="1" y="32"/>
                    <a:pt x="0" y="33"/>
                    <a:pt x="0" y="34"/>
                  </a:cubicBezTo>
                  <a:cubicBezTo>
                    <a:pt x="0" y="94"/>
                    <a:pt x="0" y="94"/>
                    <a:pt x="0" y="94"/>
                  </a:cubicBezTo>
                  <a:cubicBezTo>
                    <a:pt x="0" y="94"/>
                    <a:pt x="0" y="95"/>
                    <a:pt x="0" y="95"/>
                  </a:cubicBezTo>
                  <a:cubicBezTo>
                    <a:pt x="0" y="95"/>
                    <a:pt x="1" y="96"/>
                    <a:pt x="1" y="97"/>
                  </a:cubicBezTo>
                  <a:cubicBezTo>
                    <a:pt x="56" y="128"/>
                    <a:pt x="56" y="128"/>
                    <a:pt x="56" y="128"/>
                  </a:cubicBezTo>
                  <a:cubicBezTo>
                    <a:pt x="56" y="128"/>
                    <a:pt x="57" y="128"/>
                    <a:pt x="58" y="128"/>
                  </a:cubicBezTo>
                  <a:cubicBezTo>
                    <a:pt x="112" y="97"/>
                    <a:pt x="112" y="97"/>
                    <a:pt x="112" y="97"/>
                  </a:cubicBezTo>
                  <a:cubicBezTo>
                    <a:pt x="113" y="96"/>
                    <a:pt x="114" y="95"/>
                    <a:pt x="114" y="95"/>
                  </a:cubicBezTo>
                  <a:close/>
                  <a:moveTo>
                    <a:pt x="55" y="122"/>
                  </a:moveTo>
                  <a:cubicBezTo>
                    <a:pt x="5" y="93"/>
                    <a:pt x="5" y="93"/>
                    <a:pt x="5" y="93"/>
                  </a:cubicBezTo>
                  <a:cubicBezTo>
                    <a:pt x="5" y="38"/>
                    <a:pt x="5" y="38"/>
                    <a:pt x="5" y="38"/>
                  </a:cubicBezTo>
                  <a:cubicBezTo>
                    <a:pt x="55" y="67"/>
                    <a:pt x="55" y="67"/>
                    <a:pt x="55" y="67"/>
                  </a:cubicBezTo>
                  <a:lnTo>
                    <a:pt x="55" y="122"/>
                  </a:lnTo>
                  <a:close/>
                  <a:moveTo>
                    <a:pt x="57" y="63"/>
                  </a:moveTo>
                  <a:cubicBezTo>
                    <a:pt x="7" y="34"/>
                    <a:pt x="7" y="34"/>
                    <a:pt x="7" y="34"/>
                  </a:cubicBezTo>
                  <a:cubicBezTo>
                    <a:pt x="57" y="5"/>
                    <a:pt x="57" y="5"/>
                    <a:pt x="57" y="5"/>
                  </a:cubicBezTo>
                  <a:cubicBezTo>
                    <a:pt x="107" y="34"/>
                    <a:pt x="107" y="34"/>
                    <a:pt x="107" y="34"/>
                  </a:cubicBezTo>
                  <a:lnTo>
                    <a:pt x="57" y="63"/>
                  </a:lnTo>
                  <a:close/>
                  <a:moveTo>
                    <a:pt x="109" y="93"/>
                  </a:moveTo>
                  <a:cubicBezTo>
                    <a:pt x="59" y="122"/>
                    <a:pt x="59" y="122"/>
                    <a:pt x="59" y="122"/>
                  </a:cubicBezTo>
                  <a:cubicBezTo>
                    <a:pt x="59" y="67"/>
                    <a:pt x="59" y="67"/>
                    <a:pt x="59" y="67"/>
                  </a:cubicBezTo>
                  <a:cubicBezTo>
                    <a:pt x="109" y="38"/>
                    <a:pt x="109" y="38"/>
                    <a:pt x="109" y="38"/>
                  </a:cubicBezTo>
                  <a:lnTo>
                    <a:pt x="109" y="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endParaRPr>
            </a:p>
          </p:txBody>
        </p:sp>
      </p:grpSp>
      <p:grpSp>
        <p:nvGrpSpPr>
          <p:cNvPr id="83" name="组合 82">
            <a:extLst>
              <a:ext uri="{FF2B5EF4-FFF2-40B4-BE49-F238E27FC236}">
                <a16:creationId xmlns:a16="http://schemas.microsoft.com/office/drawing/2014/main" id="{7A1D17BE-7365-4996-934A-7D7DFE40D408}"/>
              </a:ext>
            </a:extLst>
          </p:cNvPr>
          <p:cNvGrpSpPr/>
          <p:nvPr/>
        </p:nvGrpSpPr>
        <p:grpSpPr>
          <a:xfrm>
            <a:off x="5008701" y="4697483"/>
            <a:ext cx="504000" cy="504000"/>
            <a:chOff x="4613213" y="5317762"/>
            <a:chExt cx="504000" cy="504000"/>
          </a:xfrm>
        </p:grpSpPr>
        <p:sp>
          <p:nvSpPr>
            <p:cNvPr id="84" name="椭圆 83">
              <a:extLst>
                <a:ext uri="{FF2B5EF4-FFF2-40B4-BE49-F238E27FC236}">
                  <a16:creationId xmlns:a16="http://schemas.microsoft.com/office/drawing/2014/main" id="{12CC4FB4-FC92-4B03-9D57-7452521BF738}"/>
                </a:ext>
              </a:extLst>
            </p:cNvPr>
            <p:cNvSpPr/>
            <p:nvPr/>
          </p:nvSpPr>
          <p:spPr>
            <a:xfrm>
              <a:off x="4613213" y="5317762"/>
              <a:ext cx="504000" cy="5040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grpSp>
          <p:nvGrpSpPr>
            <p:cNvPr id="85" name="组合 84">
              <a:extLst>
                <a:ext uri="{FF2B5EF4-FFF2-40B4-BE49-F238E27FC236}">
                  <a16:creationId xmlns:a16="http://schemas.microsoft.com/office/drawing/2014/main" id="{BFC83673-EC1B-44C2-8D9F-E38791724BB7}"/>
                </a:ext>
              </a:extLst>
            </p:cNvPr>
            <p:cNvGrpSpPr>
              <a:grpSpLocks noChangeAspect="1"/>
            </p:cNvGrpSpPr>
            <p:nvPr/>
          </p:nvGrpSpPr>
          <p:grpSpPr>
            <a:xfrm>
              <a:off x="4775213" y="5422357"/>
              <a:ext cx="180000" cy="294810"/>
              <a:chOff x="8350250" y="5110163"/>
              <a:chExt cx="293688" cy="481012"/>
            </a:xfrm>
            <a:solidFill>
              <a:srgbClr val="FFFFFF"/>
            </a:solidFill>
          </p:grpSpPr>
          <p:sp>
            <p:nvSpPr>
              <p:cNvPr id="86" name="Freeform 52">
                <a:extLst>
                  <a:ext uri="{FF2B5EF4-FFF2-40B4-BE49-F238E27FC236}">
                    <a16:creationId xmlns:a16="http://schemas.microsoft.com/office/drawing/2014/main" id="{738EF519-BB53-4C88-A45B-6FCC89E5777D}"/>
                  </a:ext>
                </a:extLst>
              </p:cNvPr>
              <p:cNvSpPr>
                <a:spLocks/>
              </p:cNvSpPr>
              <p:nvPr/>
            </p:nvSpPr>
            <p:spPr bwMode="auto">
              <a:xfrm>
                <a:off x="8350250" y="5327650"/>
                <a:ext cx="293688" cy="263525"/>
              </a:xfrm>
              <a:custGeom>
                <a:avLst/>
                <a:gdLst>
                  <a:gd name="T0" fmla="*/ 69 w 78"/>
                  <a:gd name="T1" fmla="*/ 65 h 70"/>
                  <a:gd name="T2" fmla="*/ 41 w 78"/>
                  <a:gd name="T3" fmla="*/ 65 h 70"/>
                  <a:gd name="T4" fmla="*/ 41 w 78"/>
                  <a:gd name="T5" fmla="*/ 43 h 70"/>
                  <a:gd name="T6" fmla="*/ 43 w 78"/>
                  <a:gd name="T7" fmla="*/ 42 h 70"/>
                  <a:gd name="T8" fmla="*/ 78 w 78"/>
                  <a:gd name="T9" fmla="*/ 3 h 70"/>
                  <a:gd name="T10" fmla="*/ 76 w 78"/>
                  <a:gd name="T11" fmla="*/ 0 h 70"/>
                  <a:gd name="T12" fmla="*/ 74 w 78"/>
                  <a:gd name="T13" fmla="*/ 3 h 70"/>
                  <a:gd name="T14" fmla="*/ 64 w 78"/>
                  <a:gd name="T15" fmla="*/ 27 h 70"/>
                  <a:gd name="T16" fmla="*/ 39 w 78"/>
                  <a:gd name="T17" fmla="*/ 38 h 70"/>
                  <a:gd name="T18" fmla="*/ 14 w 78"/>
                  <a:gd name="T19" fmla="*/ 27 h 70"/>
                  <a:gd name="T20" fmla="*/ 4 w 78"/>
                  <a:gd name="T21" fmla="*/ 4 h 70"/>
                  <a:gd name="T22" fmla="*/ 4 w 78"/>
                  <a:gd name="T23" fmla="*/ 3 h 70"/>
                  <a:gd name="T24" fmla="*/ 2 w 78"/>
                  <a:gd name="T25" fmla="*/ 0 h 70"/>
                  <a:gd name="T26" fmla="*/ 0 w 78"/>
                  <a:gd name="T27" fmla="*/ 2 h 70"/>
                  <a:gd name="T28" fmla="*/ 0 w 78"/>
                  <a:gd name="T29" fmla="*/ 4 h 70"/>
                  <a:gd name="T30" fmla="*/ 35 w 78"/>
                  <a:gd name="T31" fmla="*/ 42 h 70"/>
                  <a:gd name="T32" fmla="*/ 37 w 78"/>
                  <a:gd name="T33" fmla="*/ 43 h 70"/>
                  <a:gd name="T34" fmla="*/ 37 w 78"/>
                  <a:gd name="T35" fmla="*/ 65 h 70"/>
                  <a:gd name="T36" fmla="*/ 9 w 78"/>
                  <a:gd name="T37" fmla="*/ 65 h 70"/>
                  <a:gd name="T38" fmla="*/ 7 w 78"/>
                  <a:gd name="T39" fmla="*/ 68 h 70"/>
                  <a:gd name="T40" fmla="*/ 9 w 78"/>
                  <a:gd name="T41" fmla="*/ 70 h 70"/>
                  <a:gd name="T42" fmla="*/ 69 w 78"/>
                  <a:gd name="T43" fmla="*/ 70 h 70"/>
                  <a:gd name="T44" fmla="*/ 71 w 78"/>
                  <a:gd name="T45" fmla="*/ 68 h 70"/>
                  <a:gd name="T46" fmla="*/ 69 w 78"/>
                  <a:gd name="T4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70">
                    <a:moveTo>
                      <a:pt x="69" y="65"/>
                    </a:moveTo>
                    <a:cubicBezTo>
                      <a:pt x="41" y="65"/>
                      <a:pt x="41" y="65"/>
                      <a:pt x="41" y="65"/>
                    </a:cubicBezTo>
                    <a:cubicBezTo>
                      <a:pt x="41" y="43"/>
                      <a:pt x="41" y="43"/>
                      <a:pt x="41" y="43"/>
                    </a:cubicBezTo>
                    <a:cubicBezTo>
                      <a:pt x="43" y="42"/>
                      <a:pt x="43" y="42"/>
                      <a:pt x="43" y="42"/>
                    </a:cubicBezTo>
                    <a:cubicBezTo>
                      <a:pt x="63" y="40"/>
                      <a:pt x="78" y="23"/>
                      <a:pt x="78" y="3"/>
                    </a:cubicBezTo>
                    <a:cubicBezTo>
                      <a:pt x="78" y="2"/>
                      <a:pt x="77" y="0"/>
                      <a:pt x="76" y="0"/>
                    </a:cubicBezTo>
                    <a:cubicBezTo>
                      <a:pt x="75" y="0"/>
                      <a:pt x="74" y="2"/>
                      <a:pt x="74" y="3"/>
                    </a:cubicBezTo>
                    <a:cubicBezTo>
                      <a:pt x="74" y="12"/>
                      <a:pt x="70" y="21"/>
                      <a:pt x="64" y="27"/>
                    </a:cubicBezTo>
                    <a:cubicBezTo>
                      <a:pt x="57" y="34"/>
                      <a:pt x="48" y="38"/>
                      <a:pt x="39" y="38"/>
                    </a:cubicBezTo>
                    <a:cubicBezTo>
                      <a:pt x="30" y="38"/>
                      <a:pt x="21" y="34"/>
                      <a:pt x="14" y="27"/>
                    </a:cubicBezTo>
                    <a:cubicBezTo>
                      <a:pt x="8" y="21"/>
                      <a:pt x="5" y="13"/>
                      <a:pt x="4" y="4"/>
                    </a:cubicBezTo>
                    <a:cubicBezTo>
                      <a:pt x="4" y="3"/>
                      <a:pt x="4" y="3"/>
                      <a:pt x="4" y="3"/>
                    </a:cubicBezTo>
                    <a:cubicBezTo>
                      <a:pt x="4" y="1"/>
                      <a:pt x="3" y="0"/>
                      <a:pt x="2" y="0"/>
                    </a:cubicBezTo>
                    <a:cubicBezTo>
                      <a:pt x="1" y="0"/>
                      <a:pt x="0" y="1"/>
                      <a:pt x="0" y="2"/>
                    </a:cubicBezTo>
                    <a:cubicBezTo>
                      <a:pt x="0" y="4"/>
                      <a:pt x="0" y="4"/>
                      <a:pt x="0" y="4"/>
                    </a:cubicBezTo>
                    <a:cubicBezTo>
                      <a:pt x="0" y="24"/>
                      <a:pt x="15" y="40"/>
                      <a:pt x="35" y="42"/>
                    </a:cubicBezTo>
                    <a:cubicBezTo>
                      <a:pt x="37" y="43"/>
                      <a:pt x="37" y="43"/>
                      <a:pt x="37" y="43"/>
                    </a:cubicBezTo>
                    <a:cubicBezTo>
                      <a:pt x="37" y="65"/>
                      <a:pt x="37" y="65"/>
                      <a:pt x="37" y="65"/>
                    </a:cubicBezTo>
                    <a:cubicBezTo>
                      <a:pt x="9" y="65"/>
                      <a:pt x="9" y="65"/>
                      <a:pt x="9" y="65"/>
                    </a:cubicBezTo>
                    <a:cubicBezTo>
                      <a:pt x="8" y="65"/>
                      <a:pt x="7" y="66"/>
                      <a:pt x="7" y="68"/>
                    </a:cubicBezTo>
                    <a:cubicBezTo>
                      <a:pt x="7" y="69"/>
                      <a:pt x="8" y="70"/>
                      <a:pt x="9" y="70"/>
                    </a:cubicBezTo>
                    <a:cubicBezTo>
                      <a:pt x="69" y="70"/>
                      <a:pt x="69" y="70"/>
                      <a:pt x="69" y="70"/>
                    </a:cubicBezTo>
                    <a:cubicBezTo>
                      <a:pt x="70" y="70"/>
                      <a:pt x="71" y="69"/>
                      <a:pt x="71" y="68"/>
                    </a:cubicBezTo>
                    <a:cubicBezTo>
                      <a:pt x="71" y="66"/>
                      <a:pt x="70" y="65"/>
                      <a:pt x="69"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endParaRPr>
              </a:p>
            </p:txBody>
          </p:sp>
          <p:sp>
            <p:nvSpPr>
              <p:cNvPr id="87" name="Freeform 53">
                <a:extLst>
                  <a:ext uri="{FF2B5EF4-FFF2-40B4-BE49-F238E27FC236}">
                    <a16:creationId xmlns:a16="http://schemas.microsoft.com/office/drawing/2014/main" id="{D3B5629C-437E-4A10-BCA1-993F1E319760}"/>
                  </a:ext>
                </a:extLst>
              </p:cNvPr>
              <p:cNvSpPr>
                <a:spLocks noEditPoints="1"/>
              </p:cNvSpPr>
              <p:nvPr/>
            </p:nvSpPr>
            <p:spPr bwMode="auto">
              <a:xfrm>
                <a:off x="8402638" y="5110163"/>
                <a:ext cx="187325" cy="319088"/>
              </a:xfrm>
              <a:custGeom>
                <a:avLst/>
                <a:gdLst>
                  <a:gd name="T0" fmla="*/ 25 w 50"/>
                  <a:gd name="T1" fmla="*/ 85 h 85"/>
                  <a:gd name="T2" fmla="*/ 50 w 50"/>
                  <a:gd name="T3" fmla="*/ 61 h 85"/>
                  <a:gd name="T4" fmla="*/ 50 w 50"/>
                  <a:gd name="T5" fmla="*/ 25 h 85"/>
                  <a:gd name="T6" fmla="*/ 25 w 50"/>
                  <a:gd name="T7" fmla="*/ 0 h 85"/>
                  <a:gd name="T8" fmla="*/ 0 w 50"/>
                  <a:gd name="T9" fmla="*/ 25 h 85"/>
                  <a:gd name="T10" fmla="*/ 0 w 50"/>
                  <a:gd name="T11" fmla="*/ 61 h 85"/>
                  <a:gd name="T12" fmla="*/ 25 w 50"/>
                  <a:gd name="T13" fmla="*/ 85 h 85"/>
                  <a:gd name="T14" fmla="*/ 7 w 50"/>
                  <a:gd name="T15" fmla="*/ 16 h 85"/>
                  <a:gd name="T16" fmla="*/ 11 w 50"/>
                  <a:gd name="T17" fmla="*/ 10 h 85"/>
                  <a:gd name="T18" fmla="*/ 25 w 50"/>
                  <a:gd name="T19" fmla="*/ 5 h 85"/>
                  <a:gd name="T20" fmla="*/ 39 w 50"/>
                  <a:gd name="T21" fmla="*/ 10 h 85"/>
                  <a:gd name="T22" fmla="*/ 43 w 50"/>
                  <a:gd name="T23" fmla="*/ 16 h 85"/>
                  <a:gd name="T24" fmla="*/ 44 w 50"/>
                  <a:gd name="T25" fmla="*/ 18 h 85"/>
                  <a:gd name="T26" fmla="*/ 6 w 50"/>
                  <a:gd name="T27" fmla="*/ 18 h 85"/>
                  <a:gd name="T28" fmla="*/ 7 w 50"/>
                  <a:gd name="T29" fmla="*/ 16 h 85"/>
                  <a:gd name="T30" fmla="*/ 5 w 50"/>
                  <a:gd name="T31" fmla="*/ 23 h 85"/>
                  <a:gd name="T32" fmla="*/ 45 w 50"/>
                  <a:gd name="T33" fmla="*/ 23 h 85"/>
                  <a:gd name="T34" fmla="*/ 45 w 50"/>
                  <a:gd name="T35" fmla="*/ 25 h 85"/>
                  <a:gd name="T36" fmla="*/ 45 w 50"/>
                  <a:gd name="T37" fmla="*/ 33 h 85"/>
                  <a:gd name="T38" fmla="*/ 5 w 50"/>
                  <a:gd name="T39" fmla="*/ 33 h 85"/>
                  <a:gd name="T40" fmla="*/ 5 w 50"/>
                  <a:gd name="T41" fmla="*/ 23 h 85"/>
                  <a:gd name="T42" fmla="*/ 5 w 50"/>
                  <a:gd name="T43" fmla="*/ 37 h 85"/>
                  <a:gd name="T44" fmla="*/ 45 w 50"/>
                  <a:gd name="T45" fmla="*/ 37 h 85"/>
                  <a:gd name="T46" fmla="*/ 45 w 50"/>
                  <a:gd name="T47" fmla="*/ 48 h 85"/>
                  <a:gd name="T48" fmla="*/ 5 w 50"/>
                  <a:gd name="T49" fmla="*/ 48 h 85"/>
                  <a:gd name="T50" fmla="*/ 5 w 50"/>
                  <a:gd name="T51" fmla="*/ 37 h 85"/>
                  <a:gd name="T52" fmla="*/ 5 w 50"/>
                  <a:gd name="T53" fmla="*/ 61 h 85"/>
                  <a:gd name="T54" fmla="*/ 5 w 50"/>
                  <a:gd name="T55" fmla="*/ 52 h 85"/>
                  <a:gd name="T56" fmla="*/ 45 w 50"/>
                  <a:gd name="T57" fmla="*/ 52 h 85"/>
                  <a:gd name="T58" fmla="*/ 45 w 50"/>
                  <a:gd name="T59" fmla="*/ 63 h 85"/>
                  <a:gd name="T60" fmla="*/ 5 w 50"/>
                  <a:gd name="T61" fmla="*/ 63 h 85"/>
                  <a:gd name="T62" fmla="*/ 5 w 50"/>
                  <a:gd name="T63" fmla="*/ 61 h 85"/>
                  <a:gd name="T64" fmla="*/ 6 w 50"/>
                  <a:gd name="T65" fmla="*/ 67 h 85"/>
                  <a:gd name="T66" fmla="*/ 44 w 50"/>
                  <a:gd name="T67" fmla="*/ 67 h 85"/>
                  <a:gd name="T68" fmla="*/ 43 w 50"/>
                  <a:gd name="T69" fmla="*/ 69 h 85"/>
                  <a:gd name="T70" fmla="*/ 39 w 50"/>
                  <a:gd name="T71" fmla="*/ 75 h 85"/>
                  <a:gd name="T72" fmla="*/ 25 w 50"/>
                  <a:gd name="T73" fmla="*/ 81 h 85"/>
                  <a:gd name="T74" fmla="*/ 11 w 50"/>
                  <a:gd name="T75" fmla="*/ 75 h 85"/>
                  <a:gd name="T76" fmla="*/ 7 w 50"/>
                  <a:gd name="T77" fmla="*/ 69 h 85"/>
                  <a:gd name="T78" fmla="*/ 6 w 50"/>
                  <a:gd name="T79" fmla="*/ 6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85">
                    <a:moveTo>
                      <a:pt x="25" y="85"/>
                    </a:moveTo>
                    <a:cubicBezTo>
                      <a:pt x="39" y="85"/>
                      <a:pt x="50" y="74"/>
                      <a:pt x="50" y="61"/>
                    </a:cubicBezTo>
                    <a:cubicBezTo>
                      <a:pt x="50" y="25"/>
                      <a:pt x="50" y="25"/>
                      <a:pt x="50" y="25"/>
                    </a:cubicBezTo>
                    <a:cubicBezTo>
                      <a:pt x="50" y="11"/>
                      <a:pt x="39" y="0"/>
                      <a:pt x="25" y="0"/>
                    </a:cubicBezTo>
                    <a:cubicBezTo>
                      <a:pt x="11" y="0"/>
                      <a:pt x="0" y="11"/>
                      <a:pt x="0" y="25"/>
                    </a:cubicBezTo>
                    <a:cubicBezTo>
                      <a:pt x="0" y="61"/>
                      <a:pt x="0" y="61"/>
                      <a:pt x="0" y="61"/>
                    </a:cubicBezTo>
                    <a:cubicBezTo>
                      <a:pt x="0" y="74"/>
                      <a:pt x="11" y="85"/>
                      <a:pt x="25" y="85"/>
                    </a:cubicBezTo>
                    <a:close/>
                    <a:moveTo>
                      <a:pt x="7" y="16"/>
                    </a:moveTo>
                    <a:cubicBezTo>
                      <a:pt x="8" y="14"/>
                      <a:pt x="9" y="12"/>
                      <a:pt x="11" y="10"/>
                    </a:cubicBezTo>
                    <a:cubicBezTo>
                      <a:pt x="15" y="7"/>
                      <a:pt x="20" y="5"/>
                      <a:pt x="25" y="5"/>
                    </a:cubicBezTo>
                    <a:cubicBezTo>
                      <a:pt x="30" y="5"/>
                      <a:pt x="35" y="7"/>
                      <a:pt x="39" y="10"/>
                    </a:cubicBezTo>
                    <a:cubicBezTo>
                      <a:pt x="41" y="12"/>
                      <a:pt x="42" y="14"/>
                      <a:pt x="43" y="16"/>
                    </a:cubicBezTo>
                    <a:cubicBezTo>
                      <a:pt x="44" y="18"/>
                      <a:pt x="44" y="18"/>
                      <a:pt x="44" y="18"/>
                    </a:cubicBezTo>
                    <a:cubicBezTo>
                      <a:pt x="6" y="18"/>
                      <a:pt x="6" y="18"/>
                      <a:pt x="6" y="18"/>
                    </a:cubicBezTo>
                    <a:lnTo>
                      <a:pt x="7" y="16"/>
                    </a:lnTo>
                    <a:close/>
                    <a:moveTo>
                      <a:pt x="5" y="23"/>
                    </a:moveTo>
                    <a:cubicBezTo>
                      <a:pt x="45" y="23"/>
                      <a:pt x="45" y="23"/>
                      <a:pt x="45" y="23"/>
                    </a:cubicBezTo>
                    <a:cubicBezTo>
                      <a:pt x="45" y="25"/>
                      <a:pt x="45" y="25"/>
                      <a:pt x="45" y="25"/>
                    </a:cubicBezTo>
                    <a:cubicBezTo>
                      <a:pt x="45" y="33"/>
                      <a:pt x="45" y="33"/>
                      <a:pt x="45" y="33"/>
                    </a:cubicBezTo>
                    <a:cubicBezTo>
                      <a:pt x="5" y="33"/>
                      <a:pt x="5" y="33"/>
                      <a:pt x="5" y="33"/>
                    </a:cubicBezTo>
                    <a:lnTo>
                      <a:pt x="5" y="23"/>
                    </a:lnTo>
                    <a:close/>
                    <a:moveTo>
                      <a:pt x="5" y="37"/>
                    </a:moveTo>
                    <a:cubicBezTo>
                      <a:pt x="45" y="37"/>
                      <a:pt x="45" y="37"/>
                      <a:pt x="45" y="37"/>
                    </a:cubicBezTo>
                    <a:cubicBezTo>
                      <a:pt x="45" y="48"/>
                      <a:pt x="45" y="48"/>
                      <a:pt x="45" y="48"/>
                    </a:cubicBezTo>
                    <a:cubicBezTo>
                      <a:pt x="5" y="48"/>
                      <a:pt x="5" y="48"/>
                      <a:pt x="5" y="48"/>
                    </a:cubicBezTo>
                    <a:lnTo>
                      <a:pt x="5" y="37"/>
                    </a:lnTo>
                    <a:close/>
                    <a:moveTo>
                      <a:pt x="5" y="61"/>
                    </a:moveTo>
                    <a:cubicBezTo>
                      <a:pt x="5" y="52"/>
                      <a:pt x="5" y="52"/>
                      <a:pt x="5" y="52"/>
                    </a:cubicBezTo>
                    <a:cubicBezTo>
                      <a:pt x="45" y="52"/>
                      <a:pt x="45" y="52"/>
                      <a:pt x="45" y="52"/>
                    </a:cubicBezTo>
                    <a:cubicBezTo>
                      <a:pt x="45" y="63"/>
                      <a:pt x="45" y="63"/>
                      <a:pt x="45" y="63"/>
                    </a:cubicBezTo>
                    <a:cubicBezTo>
                      <a:pt x="5" y="63"/>
                      <a:pt x="5" y="63"/>
                      <a:pt x="5" y="63"/>
                    </a:cubicBezTo>
                    <a:lnTo>
                      <a:pt x="5" y="61"/>
                    </a:lnTo>
                    <a:close/>
                    <a:moveTo>
                      <a:pt x="6" y="67"/>
                    </a:moveTo>
                    <a:cubicBezTo>
                      <a:pt x="44" y="67"/>
                      <a:pt x="44" y="67"/>
                      <a:pt x="44" y="67"/>
                    </a:cubicBezTo>
                    <a:cubicBezTo>
                      <a:pt x="43" y="69"/>
                      <a:pt x="43" y="69"/>
                      <a:pt x="43" y="69"/>
                    </a:cubicBezTo>
                    <a:cubicBezTo>
                      <a:pt x="42" y="71"/>
                      <a:pt x="41" y="73"/>
                      <a:pt x="39" y="75"/>
                    </a:cubicBezTo>
                    <a:cubicBezTo>
                      <a:pt x="35" y="79"/>
                      <a:pt x="30" y="81"/>
                      <a:pt x="25" y="81"/>
                    </a:cubicBezTo>
                    <a:cubicBezTo>
                      <a:pt x="20" y="81"/>
                      <a:pt x="15" y="79"/>
                      <a:pt x="11" y="75"/>
                    </a:cubicBezTo>
                    <a:cubicBezTo>
                      <a:pt x="9" y="73"/>
                      <a:pt x="8" y="71"/>
                      <a:pt x="7" y="69"/>
                    </a:cubicBezTo>
                    <a:lnTo>
                      <a:pt x="6"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endParaRPr>
              </a:p>
            </p:txBody>
          </p:sp>
        </p:grpSp>
      </p:grpSp>
      <p:grpSp>
        <p:nvGrpSpPr>
          <p:cNvPr id="88" name="组合 87">
            <a:extLst>
              <a:ext uri="{FF2B5EF4-FFF2-40B4-BE49-F238E27FC236}">
                <a16:creationId xmlns:a16="http://schemas.microsoft.com/office/drawing/2014/main" id="{C12B200E-7B25-41E9-8F66-02911E018E43}"/>
              </a:ext>
            </a:extLst>
          </p:cNvPr>
          <p:cNvGrpSpPr/>
          <p:nvPr/>
        </p:nvGrpSpPr>
        <p:grpSpPr>
          <a:xfrm>
            <a:off x="5008701" y="1318502"/>
            <a:ext cx="504000" cy="504000"/>
            <a:chOff x="4613213" y="3130275"/>
            <a:chExt cx="504000" cy="504000"/>
          </a:xfrm>
        </p:grpSpPr>
        <p:sp>
          <p:nvSpPr>
            <p:cNvPr id="89" name="椭圆 88">
              <a:extLst>
                <a:ext uri="{FF2B5EF4-FFF2-40B4-BE49-F238E27FC236}">
                  <a16:creationId xmlns:a16="http://schemas.microsoft.com/office/drawing/2014/main" id="{EC4326C4-89B3-43F7-BA5E-3B8C67F07C9E}"/>
                </a:ext>
              </a:extLst>
            </p:cNvPr>
            <p:cNvSpPr/>
            <p:nvPr/>
          </p:nvSpPr>
          <p:spPr>
            <a:xfrm>
              <a:off x="4613213" y="3130275"/>
              <a:ext cx="504000" cy="50400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90" name="Freeform 105">
              <a:extLst>
                <a:ext uri="{FF2B5EF4-FFF2-40B4-BE49-F238E27FC236}">
                  <a16:creationId xmlns:a16="http://schemas.microsoft.com/office/drawing/2014/main" id="{1625F15B-4B25-4739-A6B2-F6CEB1D13413}"/>
                </a:ext>
              </a:extLst>
            </p:cNvPr>
            <p:cNvSpPr>
              <a:spLocks noChangeAspect="1" noEditPoints="1"/>
            </p:cNvSpPr>
            <p:nvPr/>
          </p:nvSpPr>
          <p:spPr bwMode="auto">
            <a:xfrm>
              <a:off x="4703213" y="3237919"/>
              <a:ext cx="324000" cy="288713"/>
            </a:xfrm>
            <a:custGeom>
              <a:avLst/>
              <a:gdLst>
                <a:gd name="T0" fmla="*/ 101 w 128"/>
                <a:gd name="T1" fmla="*/ 41 h 114"/>
                <a:gd name="T2" fmla="*/ 125 w 128"/>
                <a:gd name="T3" fmla="*/ 17 h 114"/>
                <a:gd name="T4" fmla="*/ 128 w 128"/>
                <a:gd name="T5" fmla="*/ 10 h 114"/>
                <a:gd name="T6" fmla="*/ 125 w 128"/>
                <a:gd name="T7" fmla="*/ 3 h 114"/>
                <a:gd name="T8" fmla="*/ 111 w 128"/>
                <a:gd name="T9" fmla="*/ 3 h 114"/>
                <a:gd name="T10" fmla="*/ 87 w 128"/>
                <a:gd name="T11" fmla="*/ 27 h 114"/>
                <a:gd name="T12" fmla="*/ 6 w 128"/>
                <a:gd name="T13" fmla="*/ 27 h 114"/>
                <a:gd name="T14" fmla="*/ 0 w 128"/>
                <a:gd name="T15" fmla="*/ 33 h 114"/>
                <a:gd name="T16" fmla="*/ 0 w 128"/>
                <a:gd name="T17" fmla="*/ 108 h 114"/>
                <a:gd name="T18" fmla="*/ 6 w 128"/>
                <a:gd name="T19" fmla="*/ 114 h 114"/>
                <a:gd name="T20" fmla="*/ 95 w 128"/>
                <a:gd name="T21" fmla="*/ 114 h 114"/>
                <a:gd name="T22" fmla="*/ 101 w 128"/>
                <a:gd name="T23" fmla="*/ 108 h 114"/>
                <a:gd name="T24" fmla="*/ 101 w 128"/>
                <a:gd name="T25" fmla="*/ 41 h 114"/>
                <a:gd name="T26" fmla="*/ 96 w 128"/>
                <a:gd name="T27" fmla="*/ 109 h 114"/>
                <a:gd name="T28" fmla="*/ 5 w 128"/>
                <a:gd name="T29" fmla="*/ 109 h 114"/>
                <a:gd name="T30" fmla="*/ 5 w 128"/>
                <a:gd name="T31" fmla="*/ 32 h 114"/>
                <a:gd name="T32" fmla="*/ 83 w 128"/>
                <a:gd name="T33" fmla="*/ 32 h 114"/>
                <a:gd name="T34" fmla="*/ 63 w 128"/>
                <a:gd name="T35" fmla="*/ 52 h 114"/>
                <a:gd name="T36" fmla="*/ 62 w 128"/>
                <a:gd name="T37" fmla="*/ 54 h 114"/>
                <a:gd name="T38" fmla="*/ 62 w 128"/>
                <a:gd name="T39" fmla="*/ 64 h 114"/>
                <a:gd name="T40" fmla="*/ 63 w 128"/>
                <a:gd name="T41" fmla="*/ 66 h 114"/>
                <a:gd name="T42" fmla="*/ 64 w 128"/>
                <a:gd name="T43" fmla="*/ 66 h 114"/>
                <a:gd name="T44" fmla="*/ 75 w 128"/>
                <a:gd name="T45" fmla="*/ 66 h 114"/>
                <a:gd name="T46" fmla="*/ 76 w 128"/>
                <a:gd name="T47" fmla="*/ 66 h 114"/>
                <a:gd name="T48" fmla="*/ 76 w 128"/>
                <a:gd name="T49" fmla="*/ 66 h 114"/>
                <a:gd name="T50" fmla="*/ 96 w 128"/>
                <a:gd name="T51" fmla="*/ 46 h 114"/>
                <a:gd name="T52" fmla="*/ 96 w 128"/>
                <a:gd name="T53" fmla="*/ 109 h 114"/>
                <a:gd name="T54" fmla="*/ 74 w 128"/>
                <a:gd name="T55" fmla="*/ 62 h 114"/>
                <a:gd name="T56" fmla="*/ 67 w 128"/>
                <a:gd name="T57" fmla="*/ 62 h 114"/>
                <a:gd name="T58" fmla="*/ 67 w 128"/>
                <a:gd name="T59" fmla="*/ 55 h 114"/>
                <a:gd name="T60" fmla="*/ 115 w 128"/>
                <a:gd name="T61" fmla="*/ 6 h 114"/>
                <a:gd name="T62" fmla="*/ 118 w 128"/>
                <a:gd name="T63" fmla="*/ 5 h 114"/>
                <a:gd name="T64" fmla="*/ 122 w 128"/>
                <a:gd name="T65" fmla="*/ 6 h 114"/>
                <a:gd name="T66" fmla="*/ 122 w 128"/>
                <a:gd name="T67" fmla="*/ 14 h 114"/>
                <a:gd name="T68" fmla="*/ 74 w 128"/>
                <a:gd name="T69"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4">
                  <a:moveTo>
                    <a:pt x="101" y="41"/>
                  </a:moveTo>
                  <a:cubicBezTo>
                    <a:pt x="125" y="17"/>
                    <a:pt x="125" y="17"/>
                    <a:pt x="125" y="17"/>
                  </a:cubicBezTo>
                  <a:cubicBezTo>
                    <a:pt x="127" y="15"/>
                    <a:pt x="128" y="13"/>
                    <a:pt x="128" y="10"/>
                  </a:cubicBezTo>
                  <a:cubicBezTo>
                    <a:pt x="128" y="8"/>
                    <a:pt x="127" y="5"/>
                    <a:pt x="125" y="3"/>
                  </a:cubicBezTo>
                  <a:cubicBezTo>
                    <a:pt x="121" y="0"/>
                    <a:pt x="115" y="0"/>
                    <a:pt x="111" y="3"/>
                  </a:cubicBezTo>
                  <a:cubicBezTo>
                    <a:pt x="87" y="27"/>
                    <a:pt x="87" y="27"/>
                    <a:pt x="87" y="27"/>
                  </a:cubicBezTo>
                  <a:cubicBezTo>
                    <a:pt x="6" y="27"/>
                    <a:pt x="6" y="27"/>
                    <a:pt x="6" y="27"/>
                  </a:cubicBezTo>
                  <a:cubicBezTo>
                    <a:pt x="3" y="27"/>
                    <a:pt x="0" y="30"/>
                    <a:pt x="0" y="33"/>
                  </a:cubicBezTo>
                  <a:cubicBezTo>
                    <a:pt x="0" y="108"/>
                    <a:pt x="0" y="108"/>
                    <a:pt x="0" y="108"/>
                  </a:cubicBezTo>
                  <a:cubicBezTo>
                    <a:pt x="0" y="111"/>
                    <a:pt x="3" y="114"/>
                    <a:pt x="6" y="114"/>
                  </a:cubicBezTo>
                  <a:cubicBezTo>
                    <a:pt x="95" y="114"/>
                    <a:pt x="95" y="114"/>
                    <a:pt x="95" y="114"/>
                  </a:cubicBezTo>
                  <a:cubicBezTo>
                    <a:pt x="98" y="114"/>
                    <a:pt x="101" y="111"/>
                    <a:pt x="101" y="108"/>
                  </a:cubicBezTo>
                  <a:lnTo>
                    <a:pt x="101" y="41"/>
                  </a:lnTo>
                  <a:close/>
                  <a:moveTo>
                    <a:pt x="96" y="109"/>
                  </a:moveTo>
                  <a:cubicBezTo>
                    <a:pt x="5" y="109"/>
                    <a:pt x="5" y="109"/>
                    <a:pt x="5" y="109"/>
                  </a:cubicBezTo>
                  <a:cubicBezTo>
                    <a:pt x="5" y="32"/>
                    <a:pt x="5" y="32"/>
                    <a:pt x="5" y="32"/>
                  </a:cubicBezTo>
                  <a:cubicBezTo>
                    <a:pt x="83" y="32"/>
                    <a:pt x="83" y="32"/>
                    <a:pt x="83" y="32"/>
                  </a:cubicBezTo>
                  <a:cubicBezTo>
                    <a:pt x="63" y="52"/>
                    <a:pt x="63" y="52"/>
                    <a:pt x="63" y="52"/>
                  </a:cubicBezTo>
                  <a:cubicBezTo>
                    <a:pt x="62" y="52"/>
                    <a:pt x="62" y="53"/>
                    <a:pt x="62" y="54"/>
                  </a:cubicBezTo>
                  <a:cubicBezTo>
                    <a:pt x="62" y="64"/>
                    <a:pt x="62" y="64"/>
                    <a:pt x="62" y="64"/>
                  </a:cubicBezTo>
                  <a:cubicBezTo>
                    <a:pt x="62" y="65"/>
                    <a:pt x="62" y="65"/>
                    <a:pt x="63" y="66"/>
                  </a:cubicBezTo>
                  <a:cubicBezTo>
                    <a:pt x="63" y="66"/>
                    <a:pt x="64" y="66"/>
                    <a:pt x="64" y="66"/>
                  </a:cubicBezTo>
                  <a:cubicBezTo>
                    <a:pt x="75" y="66"/>
                    <a:pt x="75" y="66"/>
                    <a:pt x="75" y="66"/>
                  </a:cubicBezTo>
                  <a:cubicBezTo>
                    <a:pt x="75" y="66"/>
                    <a:pt x="76" y="66"/>
                    <a:pt x="76" y="66"/>
                  </a:cubicBezTo>
                  <a:cubicBezTo>
                    <a:pt x="76" y="66"/>
                    <a:pt x="76" y="66"/>
                    <a:pt x="76" y="66"/>
                  </a:cubicBezTo>
                  <a:cubicBezTo>
                    <a:pt x="96" y="46"/>
                    <a:pt x="96" y="46"/>
                    <a:pt x="96" y="46"/>
                  </a:cubicBezTo>
                  <a:lnTo>
                    <a:pt x="96" y="109"/>
                  </a:lnTo>
                  <a:close/>
                  <a:moveTo>
                    <a:pt x="74" y="62"/>
                  </a:moveTo>
                  <a:cubicBezTo>
                    <a:pt x="67" y="62"/>
                    <a:pt x="67" y="62"/>
                    <a:pt x="67" y="62"/>
                  </a:cubicBezTo>
                  <a:cubicBezTo>
                    <a:pt x="67" y="55"/>
                    <a:pt x="67" y="55"/>
                    <a:pt x="67" y="55"/>
                  </a:cubicBezTo>
                  <a:cubicBezTo>
                    <a:pt x="115" y="6"/>
                    <a:pt x="115" y="6"/>
                    <a:pt x="115" y="6"/>
                  </a:cubicBezTo>
                  <a:cubicBezTo>
                    <a:pt x="116" y="5"/>
                    <a:pt x="118" y="5"/>
                    <a:pt x="118" y="5"/>
                  </a:cubicBezTo>
                  <a:cubicBezTo>
                    <a:pt x="119" y="5"/>
                    <a:pt x="121" y="5"/>
                    <a:pt x="122" y="6"/>
                  </a:cubicBezTo>
                  <a:cubicBezTo>
                    <a:pt x="124" y="8"/>
                    <a:pt x="124" y="12"/>
                    <a:pt x="122" y="14"/>
                  </a:cubicBezTo>
                  <a:lnTo>
                    <a:pt x="74" y="6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endParaRPr>
            </a:p>
          </p:txBody>
        </p:sp>
      </p:gr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6</a:t>
            </a:r>
            <a:endParaRPr lang="zh-CN" altLang="en-US" sz="3600" b="1" dirty="0">
              <a:solidFill>
                <a:schemeClr val="bg1"/>
              </a:solidFill>
            </a:endParaRPr>
          </a:p>
        </p:txBody>
      </p:sp>
    </p:spTree>
    <p:extLst>
      <p:ext uri="{BB962C8B-B14F-4D97-AF65-F5344CB8AC3E}">
        <p14:creationId xmlns:p14="http://schemas.microsoft.com/office/powerpoint/2010/main" val="295269949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62994" y="4283909"/>
            <a:ext cx="7206111" cy="782043"/>
            <a:chOff x="5181690" y="2820871"/>
            <a:chExt cx="5076187"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2</a:t>
              </a:r>
              <a:endParaRPr lang="zh-CN" altLang="en-US" sz="4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5988603" y="2888229"/>
              <a:ext cx="4269274" cy="390252"/>
            </a:xfrm>
            <a:prstGeom prst="rect">
              <a:avLst/>
            </a:prstGeom>
            <a:noFill/>
          </p:spPr>
          <p:txBody>
            <a:bodyPr wrap="square" lIns="0" tIns="0" rIns="0" bIns="0" rtlCol="0">
              <a:spAutoFit/>
            </a:bodyPr>
            <a:lstStyle/>
            <a:p>
              <a:r>
                <a:rPr lang="zh-CN" altLang="en-US" sz="3600" b="1" spc="300" dirty="0">
                  <a:latin typeface="+mj-ea"/>
                </a:rPr>
                <a:t>关键词提取过程及关键技术</a:t>
              </a:r>
            </a:p>
          </p:txBody>
        </p:sp>
      </p:grpSp>
    </p:spTree>
    <p:extLst>
      <p:ext uri="{BB962C8B-B14F-4D97-AF65-F5344CB8AC3E}">
        <p14:creationId xmlns:p14="http://schemas.microsoft.com/office/powerpoint/2010/main" val="106833491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关键词提取步骤</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6</a:t>
            </a:r>
            <a:endParaRPr lang="zh-CN" altLang="en-US" sz="3600" b="1" dirty="0">
              <a:solidFill>
                <a:schemeClr val="bg1"/>
              </a:solidFill>
            </a:endParaRPr>
          </a:p>
        </p:txBody>
      </p:sp>
      <p:sp>
        <p:nvSpPr>
          <p:cNvPr id="3" name="矩形 2">
            <a:extLst>
              <a:ext uri="{FF2B5EF4-FFF2-40B4-BE49-F238E27FC236}">
                <a16:creationId xmlns:a16="http://schemas.microsoft.com/office/drawing/2014/main" id="{11AF709E-CC04-40D6-8782-00AEDF57D87F}"/>
              </a:ext>
            </a:extLst>
          </p:cNvPr>
          <p:cNvSpPr/>
          <p:nvPr/>
        </p:nvSpPr>
        <p:spPr>
          <a:xfrm>
            <a:off x="281936" y="2922308"/>
            <a:ext cx="1549547" cy="95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将给定文本划分为句</a:t>
            </a:r>
          </a:p>
        </p:txBody>
      </p:sp>
      <p:sp>
        <p:nvSpPr>
          <p:cNvPr id="46" name="矩形 45">
            <a:extLst>
              <a:ext uri="{FF2B5EF4-FFF2-40B4-BE49-F238E27FC236}">
                <a16:creationId xmlns:a16="http://schemas.microsoft.com/office/drawing/2014/main" id="{2B8C59CB-37A4-4DB5-BC20-BCA1CCC84067}"/>
              </a:ext>
            </a:extLst>
          </p:cNvPr>
          <p:cNvSpPr/>
          <p:nvPr/>
        </p:nvSpPr>
        <p:spPr>
          <a:xfrm>
            <a:off x="2534075" y="2922305"/>
            <a:ext cx="1785217" cy="95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将句子划分为词，过滤无用停用词</a:t>
            </a:r>
          </a:p>
        </p:txBody>
      </p:sp>
      <p:sp>
        <p:nvSpPr>
          <p:cNvPr id="47" name="矩形 46">
            <a:extLst>
              <a:ext uri="{FF2B5EF4-FFF2-40B4-BE49-F238E27FC236}">
                <a16:creationId xmlns:a16="http://schemas.microsoft.com/office/drawing/2014/main" id="{CA7A4578-D5BB-428B-B25C-0364EFA566A4}"/>
              </a:ext>
            </a:extLst>
          </p:cNvPr>
          <p:cNvSpPr/>
          <p:nvPr/>
        </p:nvSpPr>
        <p:spPr>
          <a:xfrm>
            <a:off x="5021883" y="2922302"/>
            <a:ext cx="1785217" cy="95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通过词性标注筛选想留下来的词语词性</a:t>
            </a:r>
          </a:p>
        </p:txBody>
      </p:sp>
      <p:sp>
        <p:nvSpPr>
          <p:cNvPr id="48" name="矩形 47">
            <a:extLst>
              <a:ext uri="{FF2B5EF4-FFF2-40B4-BE49-F238E27FC236}">
                <a16:creationId xmlns:a16="http://schemas.microsoft.com/office/drawing/2014/main" id="{87980549-90C4-4C92-8551-DFA22C9FF6A7}"/>
              </a:ext>
            </a:extLst>
          </p:cNvPr>
          <p:cNvSpPr/>
          <p:nvPr/>
        </p:nvSpPr>
        <p:spPr>
          <a:xfrm>
            <a:off x="7596268" y="2922303"/>
            <a:ext cx="1785217" cy="95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判断是否为关键词，构建候选关键词集</a:t>
            </a:r>
          </a:p>
        </p:txBody>
      </p:sp>
      <p:sp>
        <p:nvSpPr>
          <p:cNvPr id="49" name="矩形 48">
            <a:extLst>
              <a:ext uri="{FF2B5EF4-FFF2-40B4-BE49-F238E27FC236}">
                <a16:creationId xmlns:a16="http://schemas.microsoft.com/office/drawing/2014/main" id="{D7ED3678-2439-438D-A515-DA2DAF632572}"/>
              </a:ext>
            </a:extLst>
          </p:cNvPr>
          <p:cNvSpPr/>
          <p:nvPr/>
        </p:nvSpPr>
        <p:spPr>
          <a:xfrm>
            <a:off x="10124847" y="2922301"/>
            <a:ext cx="1785217" cy="95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选择</a:t>
            </a:r>
            <a:r>
              <a:rPr lang="en-US" altLang="zh-CN" sz="2000" dirty="0"/>
              <a:t>N</a:t>
            </a:r>
            <a:r>
              <a:rPr lang="zh-CN" altLang="en-US" sz="2000" dirty="0"/>
              <a:t>个最重要的词汇判断是否为关键词</a:t>
            </a:r>
          </a:p>
        </p:txBody>
      </p:sp>
      <p:cxnSp>
        <p:nvCxnSpPr>
          <p:cNvPr id="5" name="直接箭头连接符 4">
            <a:extLst>
              <a:ext uri="{FF2B5EF4-FFF2-40B4-BE49-F238E27FC236}">
                <a16:creationId xmlns:a16="http://schemas.microsoft.com/office/drawing/2014/main" id="{91B4CBC6-1724-4E77-8A10-0AA0CE0E321B}"/>
              </a:ext>
            </a:extLst>
          </p:cNvPr>
          <p:cNvCxnSpPr>
            <a:stCxn id="3" idx="3"/>
            <a:endCxn id="46" idx="1"/>
          </p:cNvCxnSpPr>
          <p:nvPr/>
        </p:nvCxnSpPr>
        <p:spPr>
          <a:xfrm flipV="1">
            <a:off x="1831483" y="3398359"/>
            <a:ext cx="702592"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041E52DE-1DAB-4A87-9544-06114498AE7D}"/>
              </a:ext>
            </a:extLst>
          </p:cNvPr>
          <p:cNvCxnSpPr>
            <a:stCxn id="46" idx="3"/>
            <a:endCxn id="47" idx="1"/>
          </p:cNvCxnSpPr>
          <p:nvPr/>
        </p:nvCxnSpPr>
        <p:spPr>
          <a:xfrm flipV="1">
            <a:off x="4319292" y="3398356"/>
            <a:ext cx="702591"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D9217670-ACBC-42B8-BC4F-60A2069E26F3}"/>
              </a:ext>
            </a:extLst>
          </p:cNvPr>
          <p:cNvCxnSpPr>
            <a:stCxn id="47" idx="3"/>
            <a:endCxn id="48" idx="1"/>
          </p:cNvCxnSpPr>
          <p:nvPr/>
        </p:nvCxnSpPr>
        <p:spPr>
          <a:xfrm>
            <a:off x="6807100" y="3398356"/>
            <a:ext cx="78916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185EB15B-119C-4089-9AF5-D40F3AF22A3A}"/>
              </a:ext>
            </a:extLst>
          </p:cNvPr>
          <p:cNvCxnSpPr>
            <a:stCxn id="48" idx="3"/>
            <a:endCxn id="49" idx="1"/>
          </p:cNvCxnSpPr>
          <p:nvPr/>
        </p:nvCxnSpPr>
        <p:spPr>
          <a:xfrm flipV="1">
            <a:off x="9381485" y="3398355"/>
            <a:ext cx="74336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40870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关键词提取关键技术</a:t>
            </a:r>
          </a:p>
        </p:txBody>
      </p:sp>
      <p:sp>
        <p:nvSpPr>
          <p:cNvPr id="92" name="文本框 91"/>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r>
              <a:rPr lang="en-US" altLang="zh-CN" sz="3600" b="1" dirty="0">
                <a:solidFill>
                  <a:schemeClr val="bg1"/>
                </a:solidFill>
              </a:rPr>
              <a:t>6</a:t>
            </a:r>
            <a:endParaRPr lang="zh-CN" altLang="en-US" sz="3600" b="1" dirty="0">
              <a:solidFill>
                <a:schemeClr val="bg1"/>
              </a:solidFill>
            </a:endParaRPr>
          </a:p>
        </p:txBody>
      </p:sp>
      <p:grpSp>
        <p:nvGrpSpPr>
          <p:cNvPr id="14" name="组合 13">
            <a:extLst>
              <a:ext uri="{FF2B5EF4-FFF2-40B4-BE49-F238E27FC236}">
                <a16:creationId xmlns:a16="http://schemas.microsoft.com/office/drawing/2014/main" id="{D5B7734F-E077-450B-A2FF-D2175091B1D5}"/>
              </a:ext>
            </a:extLst>
          </p:cNvPr>
          <p:cNvGrpSpPr/>
          <p:nvPr/>
        </p:nvGrpSpPr>
        <p:grpSpPr>
          <a:xfrm>
            <a:off x="678857" y="1518219"/>
            <a:ext cx="2160001" cy="4318673"/>
            <a:chOff x="678857" y="1565844"/>
            <a:chExt cx="2160001" cy="4318673"/>
          </a:xfrm>
        </p:grpSpPr>
        <p:sp>
          <p:nvSpPr>
            <p:cNvPr id="15" name="矩形 14">
              <a:extLst>
                <a:ext uri="{FF2B5EF4-FFF2-40B4-BE49-F238E27FC236}">
                  <a16:creationId xmlns:a16="http://schemas.microsoft.com/office/drawing/2014/main" id="{FC26B133-8DA2-4F2D-9969-DEBDCD45C065}"/>
                </a:ext>
              </a:extLst>
            </p:cNvPr>
            <p:cNvSpPr/>
            <p:nvPr/>
          </p:nvSpPr>
          <p:spPr>
            <a:xfrm>
              <a:off x="678857" y="2197330"/>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16" name="文本框 15">
              <a:extLst>
                <a:ext uri="{FF2B5EF4-FFF2-40B4-BE49-F238E27FC236}">
                  <a16:creationId xmlns:a16="http://schemas.microsoft.com/office/drawing/2014/main" id="{068FFB7D-E0F4-47E3-BB28-972CA32AD955}"/>
                </a:ext>
              </a:extLst>
            </p:cNvPr>
            <p:cNvSpPr txBox="1"/>
            <p:nvPr/>
          </p:nvSpPr>
          <p:spPr>
            <a:xfrm>
              <a:off x="678857" y="1565844"/>
              <a:ext cx="1169551" cy="400110"/>
            </a:xfrm>
            <a:prstGeom prst="rect">
              <a:avLst/>
            </a:prstGeom>
            <a:noFill/>
          </p:spPr>
          <p:txBody>
            <a:bodyPr wrap="none" lIns="0" rtlCol="0">
              <a:spAutoFit/>
            </a:bodyPr>
            <a:lstStyle/>
            <a:p>
              <a:pPr eaLnBrk="1"/>
              <a:r>
                <a:rPr lang="zh-CN" altLang="en-US" sz="2000" b="1" spc="100" dirty="0">
                  <a:solidFill>
                    <a:schemeClr val="accent1"/>
                  </a:solidFill>
                </a:rPr>
                <a:t>词语切分</a:t>
              </a:r>
            </a:p>
          </p:txBody>
        </p:sp>
        <p:sp>
          <p:nvSpPr>
            <p:cNvPr id="17" name="文本框 16">
              <a:extLst>
                <a:ext uri="{FF2B5EF4-FFF2-40B4-BE49-F238E27FC236}">
                  <a16:creationId xmlns:a16="http://schemas.microsoft.com/office/drawing/2014/main" id="{AC0F22DD-A805-4BDF-9268-85A73821B2B3}"/>
                </a:ext>
              </a:extLst>
            </p:cNvPr>
            <p:cNvSpPr txBox="1"/>
            <p:nvPr/>
          </p:nvSpPr>
          <p:spPr>
            <a:xfrm>
              <a:off x="678858" y="2500706"/>
              <a:ext cx="2160000" cy="3383811"/>
            </a:xfrm>
            <a:prstGeom prst="rect">
              <a:avLst/>
            </a:prstGeom>
            <a:noFill/>
          </p:spPr>
          <p:txBody>
            <a:bodyPr wrap="square" lIns="0" rtlCol="0">
              <a:normAutofit/>
            </a:bodyPr>
            <a:lstStyle/>
            <a:p>
              <a:pPr algn="just" eaLnBrk="1">
                <a:lnSpc>
                  <a:spcPct val="150000"/>
                </a:lnSpc>
              </a:pPr>
              <a:r>
                <a:rPr lang="zh-CN" altLang="en-US" sz="1600" spc="100" dirty="0"/>
                <a:t>目前的中文分词算法主要有以下几类：基于词典的分词算法、基于规则的分词算法以及多种方法相结合的分词算法</a:t>
              </a:r>
            </a:p>
          </p:txBody>
        </p:sp>
      </p:grpSp>
      <p:grpSp>
        <p:nvGrpSpPr>
          <p:cNvPr id="18" name="组合 17">
            <a:extLst>
              <a:ext uri="{FF2B5EF4-FFF2-40B4-BE49-F238E27FC236}">
                <a16:creationId xmlns:a16="http://schemas.microsoft.com/office/drawing/2014/main" id="{570ED44F-6DDA-4026-BF1E-3AE23FE2C4DF}"/>
              </a:ext>
            </a:extLst>
          </p:cNvPr>
          <p:cNvGrpSpPr/>
          <p:nvPr/>
        </p:nvGrpSpPr>
        <p:grpSpPr>
          <a:xfrm>
            <a:off x="3570285" y="1518219"/>
            <a:ext cx="2160001" cy="4628057"/>
            <a:chOff x="3570285" y="1565844"/>
            <a:chExt cx="2160001" cy="4628057"/>
          </a:xfrm>
        </p:grpSpPr>
        <p:sp>
          <p:nvSpPr>
            <p:cNvPr id="19" name="矩形 18">
              <a:extLst>
                <a:ext uri="{FF2B5EF4-FFF2-40B4-BE49-F238E27FC236}">
                  <a16:creationId xmlns:a16="http://schemas.microsoft.com/office/drawing/2014/main" id="{B8BF8C14-CC80-482A-BB93-8088B3D9D920}"/>
                </a:ext>
              </a:extLst>
            </p:cNvPr>
            <p:cNvSpPr/>
            <p:nvPr/>
          </p:nvSpPr>
          <p:spPr>
            <a:xfrm>
              <a:off x="3570285" y="2197330"/>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20" name="文本框 19">
              <a:extLst>
                <a:ext uri="{FF2B5EF4-FFF2-40B4-BE49-F238E27FC236}">
                  <a16:creationId xmlns:a16="http://schemas.microsoft.com/office/drawing/2014/main" id="{FD5E1800-34C6-4292-9BE2-9D609FBF3CF9}"/>
                </a:ext>
              </a:extLst>
            </p:cNvPr>
            <p:cNvSpPr txBox="1"/>
            <p:nvPr/>
          </p:nvSpPr>
          <p:spPr>
            <a:xfrm>
              <a:off x="3570285" y="1565844"/>
              <a:ext cx="1169551" cy="400110"/>
            </a:xfrm>
            <a:prstGeom prst="rect">
              <a:avLst/>
            </a:prstGeom>
            <a:noFill/>
          </p:spPr>
          <p:txBody>
            <a:bodyPr wrap="none" lIns="0" rtlCol="0">
              <a:spAutoFit/>
            </a:bodyPr>
            <a:lstStyle/>
            <a:p>
              <a:pPr eaLnBrk="1"/>
              <a:r>
                <a:rPr lang="zh-CN" altLang="en-US" sz="2000" b="1" spc="100" dirty="0">
                  <a:solidFill>
                    <a:schemeClr val="accent1"/>
                  </a:solidFill>
                </a:rPr>
                <a:t>词性标注</a:t>
              </a:r>
            </a:p>
          </p:txBody>
        </p:sp>
        <p:sp>
          <p:nvSpPr>
            <p:cNvPr id="21" name="文本框 20">
              <a:extLst>
                <a:ext uri="{FF2B5EF4-FFF2-40B4-BE49-F238E27FC236}">
                  <a16:creationId xmlns:a16="http://schemas.microsoft.com/office/drawing/2014/main" id="{932C8424-625D-4ABF-BA1C-C124A60E2435}"/>
                </a:ext>
              </a:extLst>
            </p:cNvPr>
            <p:cNvSpPr txBox="1"/>
            <p:nvPr/>
          </p:nvSpPr>
          <p:spPr>
            <a:xfrm>
              <a:off x="3570286" y="2500706"/>
              <a:ext cx="2160000" cy="3693195"/>
            </a:xfrm>
            <a:prstGeom prst="rect">
              <a:avLst/>
            </a:prstGeom>
            <a:noFill/>
          </p:spPr>
          <p:txBody>
            <a:bodyPr wrap="square" lIns="0" rtlCol="0">
              <a:normAutofit lnSpcReduction="10000"/>
            </a:bodyPr>
            <a:lstStyle/>
            <a:p>
              <a:pPr algn="just">
                <a:lnSpc>
                  <a:spcPct val="150000"/>
                </a:lnSpc>
              </a:pPr>
              <a:r>
                <a:rPr lang="zh-CN" altLang="en-US" sz="1600" spc="100" dirty="0"/>
                <a:t>中英文词性标注的方法基本相同，大多采用机器学习的方法，常见的有基于条件随机场模型的方法、基于隐马尔可夫模型的方法等，常见的有中国科学院研发 </a:t>
              </a:r>
              <a:r>
                <a:rPr lang="en-US" altLang="zh-CN" sz="1600" spc="100" dirty="0"/>
                <a:t>ICT-CLIS </a:t>
              </a:r>
              <a:r>
                <a:rPr lang="zh-CN" altLang="en-US" sz="1600" spc="100" dirty="0"/>
                <a:t>系统、斯坦福大学研发的 </a:t>
              </a:r>
              <a:r>
                <a:rPr lang="en-US" altLang="zh-CN" sz="1600" spc="100" dirty="0"/>
                <a:t>NLTK </a:t>
              </a:r>
              <a:endParaRPr lang="zh-CN" altLang="en-US" sz="1600" spc="100" dirty="0"/>
            </a:p>
          </p:txBody>
        </p:sp>
      </p:grpSp>
      <p:grpSp>
        <p:nvGrpSpPr>
          <p:cNvPr id="22" name="组合 21">
            <a:extLst>
              <a:ext uri="{FF2B5EF4-FFF2-40B4-BE49-F238E27FC236}">
                <a16:creationId xmlns:a16="http://schemas.microsoft.com/office/drawing/2014/main" id="{FC42F386-FE83-4B1B-ADAC-82195E1D1912}"/>
              </a:ext>
            </a:extLst>
          </p:cNvPr>
          <p:cNvGrpSpPr/>
          <p:nvPr/>
        </p:nvGrpSpPr>
        <p:grpSpPr>
          <a:xfrm>
            <a:off x="6461713" y="1518219"/>
            <a:ext cx="2246769" cy="4318673"/>
            <a:chOff x="6461713" y="1565844"/>
            <a:chExt cx="2246769" cy="4318673"/>
          </a:xfrm>
        </p:grpSpPr>
        <p:sp>
          <p:nvSpPr>
            <p:cNvPr id="23" name="矩形 22">
              <a:extLst>
                <a:ext uri="{FF2B5EF4-FFF2-40B4-BE49-F238E27FC236}">
                  <a16:creationId xmlns:a16="http://schemas.microsoft.com/office/drawing/2014/main" id="{337262D1-D28C-4EED-800B-388382FE6EE8}"/>
                </a:ext>
              </a:extLst>
            </p:cNvPr>
            <p:cNvSpPr/>
            <p:nvPr/>
          </p:nvSpPr>
          <p:spPr>
            <a:xfrm>
              <a:off x="6461713" y="2197330"/>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24" name="文本框 23">
              <a:extLst>
                <a:ext uri="{FF2B5EF4-FFF2-40B4-BE49-F238E27FC236}">
                  <a16:creationId xmlns:a16="http://schemas.microsoft.com/office/drawing/2014/main" id="{4CA873EB-7BC8-44AB-BAA2-E67FA9009ECB}"/>
                </a:ext>
              </a:extLst>
            </p:cNvPr>
            <p:cNvSpPr txBox="1"/>
            <p:nvPr/>
          </p:nvSpPr>
          <p:spPr>
            <a:xfrm>
              <a:off x="6461713" y="1565844"/>
              <a:ext cx="2246769" cy="400110"/>
            </a:xfrm>
            <a:prstGeom prst="rect">
              <a:avLst/>
            </a:prstGeom>
            <a:noFill/>
          </p:spPr>
          <p:txBody>
            <a:bodyPr wrap="none" lIns="0" rtlCol="0">
              <a:spAutoFit/>
            </a:bodyPr>
            <a:lstStyle/>
            <a:p>
              <a:pPr eaLnBrk="1"/>
              <a:r>
                <a:rPr lang="zh-CN" altLang="en-US" sz="2000" b="1" spc="100" dirty="0">
                  <a:solidFill>
                    <a:schemeClr val="accent1"/>
                  </a:solidFill>
                </a:rPr>
                <a:t>获得关键词候选集</a:t>
              </a:r>
            </a:p>
          </p:txBody>
        </p:sp>
        <p:sp>
          <p:nvSpPr>
            <p:cNvPr id="25" name="文本框 24">
              <a:extLst>
                <a:ext uri="{FF2B5EF4-FFF2-40B4-BE49-F238E27FC236}">
                  <a16:creationId xmlns:a16="http://schemas.microsoft.com/office/drawing/2014/main" id="{8C1FD57E-A7A9-4C1B-9F8A-AD90345DD6D8}"/>
                </a:ext>
              </a:extLst>
            </p:cNvPr>
            <p:cNvSpPr txBox="1"/>
            <p:nvPr/>
          </p:nvSpPr>
          <p:spPr>
            <a:xfrm>
              <a:off x="6461714" y="2500706"/>
              <a:ext cx="2160000" cy="3383811"/>
            </a:xfrm>
            <a:prstGeom prst="rect">
              <a:avLst/>
            </a:prstGeom>
            <a:noFill/>
          </p:spPr>
          <p:txBody>
            <a:bodyPr wrap="square" lIns="0" rtlCol="0">
              <a:normAutofit/>
            </a:bodyPr>
            <a:lstStyle/>
            <a:p>
              <a:pPr algn="just">
                <a:lnSpc>
                  <a:spcPct val="150000"/>
                </a:lnSpc>
              </a:pPr>
              <a:r>
                <a:rPr lang="zh-CN" altLang="en-US" sz="1600" spc="100" dirty="0"/>
                <a:t>文本经过预处理之后，可以先确定关键词候选词集。候选词集被确定之后可以不必再计算非候选词的特征，这样能够提高抽取效率。目前关键词候选词集大多是基于规则来获得。</a:t>
              </a:r>
            </a:p>
          </p:txBody>
        </p:sp>
      </p:grpSp>
      <p:grpSp>
        <p:nvGrpSpPr>
          <p:cNvPr id="26" name="组合 25">
            <a:extLst>
              <a:ext uri="{FF2B5EF4-FFF2-40B4-BE49-F238E27FC236}">
                <a16:creationId xmlns:a16="http://schemas.microsoft.com/office/drawing/2014/main" id="{B8C2FF15-7EDA-4862-BD8A-934D305650D1}"/>
              </a:ext>
            </a:extLst>
          </p:cNvPr>
          <p:cNvGrpSpPr/>
          <p:nvPr/>
        </p:nvGrpSpPr>
        <p:grpSpPr>
          <a:xfrm>
            <a:off x="9353141" y="1518219"/>
            <a:ext cx="2160001" cy="4318673"/>
            <a:chOff x="9353141" y="1565844"/>
            <a:chExt cx="2160001" cy="4318673"/>
          </a:xfrm>
        </p:grpSpPr>
        <p:sp>
          <p:nvSpPr>
            <p:cNvPr id="27" name="矩形 26">
              <a:extLst>
                <a:ext uri="{FF2B5EF4-FFF2-40B4-BE49-F238E27FC236}">
                  <a16:creationId xmlns:a16="http://schemas.microsoft.com/office/drawing/2014/main" id="{E0DE1BA0-41A4-4E9A-BEC2-EB347AB51B8F}"/>
                </a:ext>
              </a:extLst>
            </p:cNvPr>
            <p:cNvSpPr/>
            <p:nvPr/>
          </p:nvSpPr>
          <p:spPr>
            <a:xfrm>
              <a:off x="9353141" y="2197330"/>
              <a:ext cx="720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zh-CN" altLang="en-US"/>
            </a:p>
          </p:txBody>
        </p:sp>
        <p:sp>
          <p:nvSpPr>
            <p:cNvPr id="28" name="文本框 27">
              <a:extLst>
                <a:ext uri="{FF2B5EF4-FFF2-40B4-BE49-F238E27FC236}">
                  <a16:creationId xmlns:a16="http://schemas.microsoft.com/office/drawing/2014/main" id="{4B9EEB76-E01B-43C9-BB18-93C40A4F8B8F}"/>
                </a:ext>
              </a:extLst>
            </p:cNvPr>
            <p:cNvSpPr txBox="1"/>
            <p:nvPr/>
          </p:nvSpPr>
          <p:spPr>
            <a:xfrm>
              <a:off x="9353141" y="1565844"/>
              <a:ext cx="1438855" cy="400110"/>
            </a:xfrm>
            <a:prstGeom prst="rect">
              <a:avLst/>
            </a:prstGeom>
            <a:noFill/>
          </p:spPr>
          <p:txBody>
            <a:bodyPr wrap="none" lIns="0" rtlCol="0">
              <a:spAutoFit/>
            </a:bodyPr>
            <a:lstStyle/>
            <a:p>
              <a:pPr eaLnBrk="1"/>
              <a:r>
                <a:rPr lang="zh-CN" altLang="en-US" sz="2000" b="1" spc="100" dirty="0">
                  <a:solidFill>
                    <a:schemeClr val="accent1"/>
                  </a:solidFill>
                </a:rPr>
                <a:t>抽取关键词</a:t>
              </a:r>
            </a:p>
          </p:txBody>
        </p:sp>
        <p:sp>
          <p:nvSpPr>
            <p:cNvPr id="29" name="文本框 28">
              <a:extLst>
                <a:ext uri="{FF2B5EF4-FFF2-40B4-BE49-F238E27FC236}">
                  <a16:creationId xmlns:a16="http://schemas.microsoft.com/office/drawing/2014/main" id="{26739408-D25F-422E-AE8A-128FA74A2D1E}"/>
                </a:ext>
              </a:extLst>
            </p:cNvPr>
            <p:cNvSpPr txBox="1"/>
            <p:nvPr/>
          </p:nvSpPr>
          <p:spPr>
            <a:xfrm>
              <a:off x="9353142" y="2500706"/>
              <a:ext cx="2160000" cy="3383811"/>
            </a:xfrm>
            <a:prstGeom prst="rect">
              <a:avLst/>
            </a:prstGeom>
            <a:noFill/>
          </p:spPr>
          <p:txBody>
            <a:bodyPr wrap="square" lIns="0" rtlCol="0">
              <a:normAutofit/>
            </a:bodyPr>
            <a:lstStyle/>
            <a:p>
              <a:pPr algn="just" eaLnBrk="1">
                <a:lnSpc>
                  <a:spcPct val="150000"/>
                </a:lnSpc>
              </a:pPr>
              <a:r>
                <a:rPr lang="zh-CN" altLang="en-US" sz="1600" spc="100" dirty="0"/>
                <a:t>在关键词候选集中提取关键词的方法有基于统计的抽取方法、基于语言学的抽取方法，基于机器学习的抽取方法，目前主流也很经典的方法是</a:t>
              </a:r>
              <a:r>
                <a:rPr lang="en-US" altLang="zh-CN" sz="1600" spc="100" dirty="0"/>
                <a:t>Text-rank</a:t>
              </a:r>
              <a:r>
                <a:rPr lang="zh-CN" altLang="en-US" sz="1600" spc="100" dirty="0"/>
                <a:t>算法提取关键词</a:t>
              </a:r>
            </a:p>
          </p:txBody>
        </p:sp>
      </p:grpSp>
      <p:cxnSp>
        <p:nvCxnSpPr>
          <p:cNvPr id="30" name="直接连接符 29">
            <a:extLst>
              <a:ext uri="{FF2B5EF4-FFF2-40B4-BE49-F238E27FC236}">
                <a16:creationId xmlns:a16="http://schemas.microsoft.com/office/drawing/2014/main" id="{D664C394-2440-4505-866B-AD0CB7B1BF20}"/>
              </a:ext>
            </a:extLst>
          </p:cNvPr>
          <p:cNvCxnSpPr/>
          <p:nvPr/>
        </p:nvCxnSpPr>
        <p:spPr>
          <a:xfrm>
            <a:off x="3227985" y="1359278"/>
            <a:ext cx="0" cy="432000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37E84541-113E-4B3F-9D36-BCEE2A24E594}"/>
              </a:ext>
            </a:extLst>
          </p:cNvPr>
          <p:cNvCxnSpPr/>
          <p:nvPr/>
        </p:nvCxnSpPr>
        <p:spPr>
          <a:xfrm>
            <a:off x="6091989" y="1359278"/>
            <a:ext cx="0" cy="432000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B5739E88-D4B4-47AF-ADFB-153E9FFCEC85}"/>
              </a:ext>
            </a:extLst>
          </p:cNvPr>
          <p:cNvCxnSpPr/>
          <p:nvPr/>
        </p:nvCxnSpPr>
        <p:spPr>
          <a:xfrm>
            <a:off x="8955992" y="1359278"/>
            <a:ext cx="0" cy="432000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7560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62994" y="4283909"/>
            <a:ext cx="4892610" cy="782043"/>
            <a:chOff x="5181690" y="2820871"/>
            <a:chExt cx="3446492" cy="550893"/>
          </a:xfrm>
        </p:grpSpPr>
        <p:sp>
          <p:nvSpPr>
            <p:cNvPr id="4" name="椭圆 3">
              <a:extLst>
                <a:ext uri="{FF2B5EF4-FFF2-40B4-BE49-F238E27FC236}">
                  <a16:creationId xmlns:a16="http://schemas.microsoft.com/office/drawing/2014/main" id="{4E038620-75A5-4520-8E25-F9C7B2B6904E}"/>
                </a:ext>
              </a:extLst>
            </p:cNvPr>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anose="020B0502020202020204" pitchFamily="34" charset="0"/>
                </a:rPr>
                <a:t>3</a:t>
              </a:r>
              <a:endParaRPr lang="zh-CN" altLang="en-US" sz="4400" dirty="0">
                <a:latin typeface="Century Gothic" panose="020B0502020202020204" pitchFamily="34" charset="0"/>
              </a:endParaRPr>
            </a:p>
          </p:txBody>
        </p:sp>
        <p:sp>
          <p:nvSpPr>
            <p:cNvPr id="8" name="文本框 7">
              <a:extLst>
                <a:ext uri="{FF2B5EF4-FFF2-40B4-BE49-F238E27FC236}">
                  <a16:creationId xmlns:a16="http://schemas.microsoft.com/office/drawing/2014/main" id="{7B507C22-58B8-463E-AFBC-7B1028DAA2A5}"/>
                </a:ext>
              </a:extLst>
            </p:cNvPr>
            <p:cNvSpPr txBox="1"/>
            <p:nvPr/>
          </p:nvSpPr>
          <p:spPr>
            <a:xfrm>
              <a:off x="5988603" y="2888229"/>
              <a:ext cx="2639579" cy="390252"/>
            </a:xfrm>
            <a:prstGeom prst="rect">
              <a:avLst/>
            </a:prstGeom>
            <a:noFill/>
          </p:spPr>
          <p:txBody>
            <a:bodyPr wrap="square" lIns="0" tIns="0" rIns="0" bIns="0" rtlCol="0">
              <a:spAutoFit/>
            </a:bodyPr>
            <a:lstStyle/>
            <a:p>
              <a:r>
                <a:rPr lang="zh-CN" altLang="en-US" sz="3600" b="1" spc="300" dirty="0">
                  <a:latin typeface="+mj-ea"/>
                </a:rPr>
                <a:t>国内外研究现状</a:t>
              </a:r>
            </a:p>
          </p:txBody>
        </p:sp>
      </p:grpSp>
    </p:spTree>
    <p:extLst>
      <p:ext uri="{BB962C8B-B14F-4D97-AF65-F5344CB8AC3E}">
        <p14:creationId xmlns:p14="http://schemas.microsoft.com/office/powerpoint/2010/main" val="4047513165"/>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4682</TotalTime>
  <Words>1067</Words>
  <Application>Microsoft Office PowerPoint</Application>
  <PresentationFormat>宽屏</PresentationFormat>
  <Paragraphs>171</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23</vt:i4>
      </vt:variant>
    </vt:vector>
  </HeadingPairs>
  <TitlesOfParts>
    <vt:vector size="33" baseType="lpstr">
      <vt:lpstr>等线</vt:lpstr>
      <vt:lpstr>等线 Light</vt:lpstr>
      <vt:lpstr>Arial</vt:lpstr>
      <vt:lpstr>Cambria Math</vt:lpstr>
      <vt:lpstr>Century Gothic</vt:lpstr>
      <vt:lpstr>黑体</vt:lpstr>
      <vt:lpstr>微软雅黑</vt:lpstr>
      <vt:lpstr>微软雅黑 Light</vt:lpstr>
      <vt:lpstr>Office 主题​​</vt:lpstr>
      <vt:lpstr>1_Office 主题​​</vt:lpstr>
      <vt:lpstr>关键词提取</vt:lpstr>
      <vt:lpstr>PowerPoint 演示文稿</vt:lpstr>
      <vt:lpstr>PowerPoint 演示文稿</vt:lpstr>
      <vt:lpstr>介绍</vt:lpstr>
      <vt:lpstr>关键词提取的应用</vt:lpstr>
      <vt:lpstr>PowerPoint 演示文稿</vt:lpstr>
      <vt:lpstr>关键词提取步骤</vt:lpstr>
      <vt:lpstr>关键词提取关键技术</vt:lpstr>
      <vt:lpstr>PowerPoint 演示文稿</vt:lpstr>
      <vt:lpstr>国内外研究现状</vt:lpstr>
      <vt:lpstr>PowerPoint 演示文稿</vt:lpstr>
      <vt:lpstr>TF-IDF算法</vt:lpstr>
      <vt:lpstr>基于LDA的主题模型算法</vt:lpstr>
      <vt:lpstr>Text-Rank算法</vt:lpstr>
      <vt:lpstr>Text-Rank算法</vt:lpstr>
      <vt:lpstr>PowerPoint 演示文稿</vt:lpstr>
      <vt:lpstr>实例展示</vt:lpstr>
      <vt:lpstr>实例展示</vt:lpstr>
      <vt:lpstr>实例展示</vt:lpstr>
      <vt:lpstr>实例展示</vt:lpstr>
      <vt:lpstr>实例展示</vt:lpstr>
      <vt:lpstr>实例展示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关键词提取</dc:title>
  <dc:creator>wangjiajia</dc:creator>
  <cp:lastModifiedBy>wangjiajia</cp:lastModifiedBy>
  <cp:revision>35</cp:revision>
  <dcterms:created xsi:type="dcterms:W3CDTF">2019-11-07T06:40:33Z</dcterms:created>
  <dcterms:modified xsi:type="dcterms:W3CDTF">2019-11-13T13:46:53Z</dcterms:modified>
</cp:coreProperties>
</file>