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7" r:id="rId2"/>
    <p:sldId id="262" r:id="rId3"/>
    <p:sldId id="566" r:id="rId4"/>
    <p:sldId id="677" r:id="rId5"/>
    <p:sldId id="525" r:id="rId6"/>
    <p:sldId id="570" r:id="rId7"/>
    <p:sldId id="569" r:id="rId8"/>
    <p:sldId id="530" r:id="rId9"/>
    <p:sldId id="419" r:id="rId10"/>
    <p:sldId id="678" r:id="rId11"/>
    <p:sldId id="409" r:id="rId12"/>
    <p:sldId id="349" r:id="rId13"/>
    <p:sldId id="417" r:id="rId14"/>
    <p:sldId id="52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2704" autoAdjust="0"/>
  </p:normalViewPr>
  <p:slideViewPr>
    <p:cSldViewPr snapToGrid="0">
      <p:cViewPr varScale="1">
        <p:scale>
          <a:sx n="76" d="100"/>
          <a:sy n="76" d="100"/>
        </p:scale>
        <p:origin x="1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04775-C58F-4CCA-8E99-6EB2CFBF6C6A}" type="datetimeFigureOut">
              <a:rPr lang="zh-CN" altLang="en-US" smtClean="0"/>
              <a:t>2019/10/16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4EFD5-7212-432C-970C-64ED9AE08D2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829800" cy="2387600"/>
          </a:xfrm>
          <a:prstGeom prst="rect">
            <a:avLst/>
          </a:prstGeom>
        </p:spPr>
        <p:txBody>
          <a:bodyPr anchor="b">
            <a:normAutofit/>
          </a:bodyPr>
          <a:lstStyle>
            <a:lvl1pPr algn="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829800" cy="1655762"/>
          </a:xfrm>
          <a:prstGeom prst="rect">
            <a:avLst/>
          </a:prstGeom>
        </p:spPr>
        <p:txBody>
          <a:bodyPr/>
          <a:lstStyle>
            <a:lvl1pPr marL="0" indent="0" algn="r">
              <a:buNone/>
              <a:defRPr sz="2400">
                <a:solidFill>
                  <a:srgbClr val="8080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928913"/>
          </a:xfrm>
          <a:prstGeom prst="rect">
            <a:avLst/>
          </a:prstGeom>
        </p:spPr>
        <p:txBody>
          <a:bodyPr>
            <a:normAutofit/>
          </a:bodyPr>
          <a:lstStyle/>
          <a:p>
            <a:r>
              <a:rPr lang="zh-CN" altLang="en-US" dirty="0"/>
              <a:t>单击此处编辑母版标题样式</a:t>
            </a:r>
          </a:p>
        </p:txBody>
      </p:sp>
      <p:sp>
        <p:nvSpPr>
          <p:cNvPr id="3" name="内容占位符 2"/>
          <p:cNvSpPr>
            <a:spLocks noGrp="1"/>
          </p:cNvSpPr>
          <p:nvPr>
            <p:ph idx="1" hasCustomPrompt="1"/>
          </p:nvPr>
        </p:nvSpPr>
        <p:spPr>
          <a:xfrm>
            <a:off x="838200" y="1059543"/>
            <a:ext cx="10515600" cy="5117420"/>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14" name="组合 13"/>
          <p:cNvGrpSpPr/>
          <p:nvPr userDrawn="1"/>
        </p:nvGrpSpPr>
        <p:grpSpPr>
          <a:xfrm>
            <a:off x="0" y="2191657"/>
            <a:ext cx="12192001" cy="2989471"/>
            <a:chOff x="0" y="2191657"/>
            <a:chExt cx="12192001" cy="2989471"/>
          </a:xfrm>
        </p:grpSpPr>
        <p:sp>
          <p:nvSpPr>
            <p:cNvPr id="8" name="任意多边形 7"/>
            <p:cNvSpPr/>
            <p:nvPr userDrawn="1"/>
          </p:nvSpPr>
          <p:spPr>
            <a:xfrm>
              <a:off x="213978" y="2191657"/>
              <a:ext cx="11978023" cy="2989471"/>
            </a:xfrm>
            <a:custGeom>
              <a:avLst/>
              <a:gdLst>
                <a:gd name="connsiteX0" fmla="*/ 0 w 11978023"/>
                <a:gd name="connsiteY0" fmla="*/ 0 h 2989471"/>
                <a:gd name="connsiteX1" fmla="*/ 11978023 w 11978023"/>
                <a:gd name="connsiteY1" fmla="*/ 0 h 2989471"/>
                <a:gd name="connsiteX2" fmla="*/ 11978023 w 11978023"/>
                <a:gd name="connsiteY2" fmla="*/ 2989471 h 2989471"/>
                <a:gd name="connsiteX3" fmla="*/ 2989471 w 11978023"/>
                <a:gd name="connsiteY3" fmla="*/ 2989471 h 2989471"/>
              </a:gdLst>
              <a:ahLst/>
              <a:cxnLst>
                <a:cxn ang="0">
                  <a:pos x="connsiteX0" y="connsiteY0"/>
                </a:cxn>
                <a:cxn ang="0">
                  <a:pos x="connsiteX1" y="connsiteY1"/>
                </a:cxn>
                <a:cxn ang="0">
                  <a:pos x="connsiteX2" y="connsiteY2"/>
                </a:cxn>
                <a:cxn ang="0">
                  <a:pos x="connsiteX3" y="connsiteY3"/>
                </a:cxn>
              </a:cxnLst>
              <a:rect l="l" t="t" r="r" b="b"/>
              <a:pathLst>
                <a:path w="11978023" h="2989471">
                  <a:moveTo>
                    <a:pt x="0" y="0"/>
                  </a:moveTo>
                  <a:lnTo>
                    <a:pt x="11978023" y="0"/>
                  </a:lnTo>
                  <a:lnTo>
                    <a:pt x="11978023" y="2989471"/>
                  </a:lnTo>
                  <a:lnTo>
                    <a:pt x="2989471" y="2989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endParaRPr lang="zh-CN" altLang="en-US" dirty="0">
                <a:solidFill>
                  <a:srgbClr val="FFFFFF"/>
                </a:solidFill>
              </a:endParaRPr>
            </a:p>
          </p:txBody>
        </p:sp>
        <p:sp>
          <p:nvSpPr>
            <p:cNvPr id="9" name="直角三角形 8"/>
            <p:cNvSpPr/>
            <p:nvPr userDrawn="1"/>
          </p:nvSpPr>
          <p:spPr>
            <a:xfrm>
              <a:off x="0" y="2340939"/>
              <a:ext cx="2840189" cy="28401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zh-CN" altLang="en-US">
                <a:solidFill>
                  <a:srgbClr val="FFFFFF"/>
                </a:solidFill>
              </a:endParaRPr>
            </a:p>
          </p:txBody>
        </p:sp>
        <p:sp>
          <p:nvSpPr>
            <p:cNvPr id="10" name="任意多边形 9"/>
            <p:cNvSpPr/>
            <p:nvPr userDrawn="1"/>
          </p:nvSpPr>
          <p:spPr>
            <a:xfrm>
              <a:off x="214160" y="2294897"/>
              <a:ext cx="2696680" cy="2696680"/>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zh-CN" altLang="en-US">
                <a:solidFill>
                  <a:srgbClr val="FFFFFF"/>
                </a:solidFill>
              </a:endParaRPr>
            </a:p>
          </p:txBody>
        </p:sp>
        <p:cxnSp>
          <p:nvCxnSpPr>
            <p:cNvPr id="13" name="直接连接符 12"/>
            <p:cNvCxnSpPr/>
            <p:nvPr userDrawn="1"/>
          </p:nvCxnSpPr>
          <p:spPr>
            <a:xfrm>
              <a:off x="6238398" y="3609839"/>
              <a:ext cx="44558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nvPr>
        </p:nvSpPr>
        <p:spPr>
          <a:xfrm>
            <a:off x="6109200" y="2869200"/>
            <a:ext cx="4982400" cy="741600"/>
          </a:xfrm>
          <a:prstGeom prst="rect">
            <a:avLst/>
          </a:prstGeom>
        </p:spPr>
        <p:txBody>
          <a:bodyPr anchor="ctr" anchorCtr="0">
            <a:normAutofit/>
          </a:bodyPr>
          <a:lstStyle>
            <a:lvl1pPr>
              <a:defRPr sz="3200" b="1">
                <a:solidFill>
                  <a:schemeClr val="bg1"/>
                </a:solidFill>
              </a:defRPr>
            </a:lvl1pPr>
          </a:lstStyle>
          <a:p>
            <a:r>
              <a:rPr lang="zh-CN" altLang="en-US" dirty="0"/>
              <a:t>单击此处编辑标题</a:t>
            </a:r>
          </a:p>
        </p:txBody>
      </p:sp>
      <p:sp>
        <p:nvSpPr>
          <p:cNvPr id="4" name="日期占位符 3"/>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928913"/>
          </a:xfrm>
          <a:prstGeom prst="rect">
            <a:avLst/>
          </a:prstGeom>
        </p:spPr>
        <p:txBody>
          <a:bodyPr>
            <a:normAutofit/>
          </a:bodyPr>
          <a:lstStyle/>
          <a:p>
            <a:r>
              <a:rPr lang="zh-CN" altLang="en-US" dirty="0"/>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0"/>
            <a:ext cx="10515600" cy="899886"/>
          </a:xfrm>
          <a:prstGeom prst="rect">
            <a:avLst/>
          </a:prstGeom>
        </p:spPr>
        <p:txBody>
          <a:body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lvl1pPr>
              <a:defRPr sz="2400"/>
            </a:lvl1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522800" y="1123200"/>
            <a:ext cx="9831600" cy="2386800"/>
          </a:xfrm>
          <a:prstGeom prst="rect">
            <a:avLst/>
          </a:prstGeom>
        </p:spPr>
        <p:txBody>
          <a:bodyPr lIns="0" tIns="0" rIns="0" bIns="0" anchor="b" anchorCtr="0">
            <a:normAutofit/>
          </a:bodyPr>
          <a:lstStyle>
            <a:lvl1pPr algn="r">
              <a:defRPr sz="11500"/>
            </a:lvl1pPr>
          </a:lstStyle>
          <a:p>
            <a:r>
              <a:rPr lang="zh-CN" altLang="en-US" dirty="0"/>
              <a:t>编辑标题</a:t>
            </a:r>
          </a:p>
        </p:txBody>
      </p:sp>
      <p:sp>
        <p:nvSpPr>
          <p:cNvPr id="3" name="日期占位符 2"/>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stretch>
            <a:fillRect/>
          </a:stretch>
        </p:blipFill>
        <p:spPr>
          <a:xfrm>
            <a:off x="4142971" y="1476928"/>
            <a:ext cx="7764034" cy="4744688"/>
          </a:xfrm>
          <a:prstGeom prst="rect">
            <a:avLst/>
          </a:prstGeom>
        </p:spPr>
      </p:pic>
      <p:sp>
        <p:nvSpPr>
          <p:cNvPr id="2" name="标题 1"/>
          <p:cNvSpPr>
            <a:spLocks noGrp="1"/>
          </p:cNvSpPr>
          <p:nvPr>
            <p:ph type="title"/>
          </p:nvPr>
        </p:nvSpPr>
        <p:spPr>
          <a:xfrm>
            <a:off x="839787" y="0"/>
            <a:ext cx="10515600" cy="900000"/>
          </a:xfrm>
          <a:prstGeom prst="rect">
            <a:avLst/>
          </a:prstGeom>
        </p:spPr>
        <p:txBody>
          <a:bodyPr anchor="ctr" anchorCtr="0">
            <a:normAutofit/>
          </a:bodyPr>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335200" y="2001600"/>
            <a:ext cx="5526000" cy="3506400"/>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801600" cy="4190400"/>
          </a:xfrm>
          <a:prstGeom prst="rect">
            <a:avLst/>
          </a:prstGeom>
        </p:spPr>
        <p:txBody>
          <a:bodyPr>
            <a:normAutofit/>
          </a:bodyPr>
          <a:lstStyle>
            <a:lvl1pPr marL="0" indent="0" algn="l">
              <a:spcBef>
                <a:spcPts val="0"/>
              </a:spcBef>
              <a:spcAft>
                <a:spcPts val="0"/>
              </a:spcAft>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79280" y="365125"/>
            <a:ext cx="187452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8503920" cy="5811838"/>
          </a:xfrm>
          <a:prstGeom prst="rect">
            <a:avLst/>
          </a:prstGeom>
        </p:spPr>
        <p:txBody>
          <a:bodyPr vert="eaVert"/>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email">
            <a:lum/>
          </a:blip>
          <a:srcRect/>
          <a:stretch>
            <a:fillRect/>
          </a:stretch>
        </a:blipFill>
        <a:effectLst/>
      </p:bgPr>
    </p:bg>
    <p:spTree>
      <p:nvGrpSpPr>
        <p:cNvPr id="1" name=""/>
        <p:cNvGrpSpPr/>
        <p:nvPr/>
      </p:nvGrpSpPr>
      <p:grpSpPr>
        <a:xfrm>
          <a:off x="0" y="0"/>
          <a:ext cx="0" cy="0"/>
          <a:chOff x="0" y="0"/>
          <a:chExt cx="0" cy="0"/>
        </a:xfrm>
      </p:grpSpPr>
      <p:sp>
        <p:nvSpPr>
          <p:cNvPr id="12" name="标题占位符 1"/>
          <p:cNvSpPr>
            <a:spLocks noGrp="1"/>
          </p:cNvSpPr>
          <p:nvPr>
            <p:ph type="title"/>
          </p:nvPr>
        </p:nvSpPr>
        <p:spPr>
          <a:xfrm>
            <a:off x="838200" y="203201"/>
            <a:ext cx="10515600" cy="566056"/>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3" name="文本占位符 2"/>
          <p:cNvSpPr>
            <a:spLocks noGrp="1"/>
          </p:cNvSpPr>
          <p:nvPr>
            <p:ph type="body" idx="1"/>
          </p:nvPr>
        </p:nvSpPr>
        <p:spPr>
          <a:xfrm>
            <a:off x="838200" y="928914"/>
            <a:ext cx="10515600" cy="5248049"/>
          </a:xfrm>
          <a:prstGeom prst="rect">
            <a:avLst/>
          </a:prstGeom>
        </p:spPr>
        <p:txBody>
          <a:bodyPr vert="horz" lIns="91440" tIns="45720" rIns="91440" bIns="45720" rtlCol="0">
            <a:normAutofit/>
          </a:body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1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latin typeface="Arial" panose="020B0604020202020204" pitchFamily="34" charset="0"/>
                <a:ea typeface="黑体" panose="02010609060101010101" pitchFamily="49" charset="-122"/>
                <a:cs typeface="Arial" panose="020B0604020202020204" pitchFamily="34" charset="0"/>
              </a:defRPr>
            </a:lvl1p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1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latin typeface="Arial" panose="020B0604020202020204" pitchFamily="34" charset="0"/>
                <a:ea typeface="黑体" panose="02010609060101010101" pitchFamily="49" charset="-122"/>
                <a:cs typeface="Arial" panose="020B0604020202020204" pitchFamily="34" charset="0"/>
              </a:defRPr>
            </a:lvl1pPr>
          </a:lstStyle>
          <a:p>
            <a:endParaRPr lang="zh-CN" altLang="en-US">
              <a:solidFill>
                <a:prstClr val="black">
                  <a:tint val="75000"/>
                </a:prstClr>
              </a:solidFill>
            </a:endParaRPr>
          </a:p>
        </p:txBody>
      </p:sp>
      <p:sp>
        <p:nvSpPr>
          <p:cNvPr id="1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latin typeface="Arial" panose="020B0604020202020204" pitchFamily="34" charset="0"/>
                <a:ea typeface="黑体" panose="02010609060101010101" pitchFamily="49" charset="-122"/>
                <a:cs typeface="Arial" panose="020B0604020202020204" pitchFamily="34" charset="0"/>
              </a:defRPr>
            </a:lvl1p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黑体" panose="02010609060101010101" pitchFamily="49" charset="-122"/>
          <a:cs typeface="Arial" panose="020B0604020202020204" pitchFamily="34" charset="0"/>
        </a:defRPr>
      </a:lvl1pPr>
    </p:titleStyle>
    <p:bodyStyle>
      <a:lvl1pPr marL="228600" indent="-228600" algn="just" defTabSz="914400" rtl="0" eaLnBrk="1" latinLnBrk="0" hangingPunct="1">
        <a:lnSpc>
          <a:spcPct val="15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6"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6"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028929" y="636297"/>
            <a:ext cx="10603230" cy="2387600"/>
          </a:xfrm>
        </p:spPr>
        <p:txBody>
          <a:bodyPr>
            <a:normAutofit/>
          </a:bodyPr>
          <a:lstStyle/>
          <a:p>
            <a:pPr algn="ctr"/>
            <a:r>
              <a:rPr lang="zh-CN" altLang="en-US" dirty="0">
                <a:sym typeface="+mn-ea"/>
              </a:rPr>
              <a:t>机器学习经典算法</a:t>
            </a:r>
            <a:endParaRPr lang="zh-CN" altLang="en-US" dirty="0">
              <a:latin typeface="+mj-lt"/>
              <a:ea typeface="+mj-ea"/>
              <a:cs typeface="+mj-cs"/>
            </a:endParaRPr>
          </a:p>
        </p:txBody>
      </p:sp>
      <p:sp>
        <p:nvSpPr>
          <p:cNvPr id="3" name="副标题 2"/>
          <p:cNvSpPr>
            <a:spLocks noGrp="1"/>
          </p:cNvSpPr>
          <p:nvPr>
            <p:ph type="subTitle" idx="1"/>
            <p:custDataLst>
              <p:tags r:id="rId3"/>
            </p:custDataLst>
          </p:nvPr>
        </p:nvSpPr>
        <p:spPr>
          <a:xfrm>
            <a:off x="1510665" y="3997325"/>
            <a:ext cx="9829800" cy="1997710"/>
          </a:xfrm>
        </p:spPr>
        <p:txBody>
          <a:bodyPr>
            <a:normAutofit/>
          </a:bodyPr>
          <a:lstStyle/>
          <a:p>
            <a:pPr algn="ctr" fontAlgn="auto"/>
            <a:r>
              <a:rPr lang="zh-CN" altLang="en-US" dirty="0">
                <a:latin typeface="宋体" panose="02010600030101010101" pitchFamily="2" charset="-122"/>
                <a:ea typeface="宋体" panose="02010600030101010101" pitchFamily="2" charset="-122"/>
                <a:cs typeface="+mn-cs"/>
              </a:rPr>
              <a:t>小组成员：杨英樱  赵璐 宫瑞哲 尹培宇 慕星星</a:t>
            </a:r>
            <a:endParaRPr lang="en-US" altLang="zh-CN" dirty="0">
              <a:latin typeface="宋体" panose="02010600030101010101" pitchFamily="2" charset="-122"/>
              <a:ea typeface="宋体" panose="02010600030101010101" pitchFamily="2" charset="-122"/>
              <a:cs typeface="+mn-cs"/>
            </a:endParaRPr>
          </a:p>
          <a:p>
            <a:pPr algn="ctr" fontAlgn="auto"/>
            <a:r>
              <a:rPr lang="en-US" altLang="zh-CN" sz="2000" dirty="0">
                <a:latin typeface="+mn-lt"/>
                <a:ea typeface="+mn-ea"/>
                <a:cs typeface="+mn-cs"/>
              </a:rPr>
              <a:t>2019.10.17</a:t>
            </a:r>
            <a:endParaRPr lang="zh-CN" sz="2000" dirty="0">
              <a:latin typeface="+mn-lt"/>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826"/>
    </mc:Choice>
    <mc:Fallback xmlns="">
      <p:transition spd="slow" advTm="582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五、</a:t>
            </a:r>
            <a:r>
              <a:rPr lang="en-US" altLang="zh-CN" dirty="0"/>
              <a:t>K-means</a:t>
            </a:r>
            <a:r>
              <a:rPr lang="zh-CN" altLang="en-US" dirty="0"/>
              <a:t>算法（</a:t>
            </a:r>
            <a:r>
              <a:rPr lang="en-US" altLang="zh-CN" dirty="0"/>
              <a:t>K</a:t>
            </a:r>
            <a:r>
              <a:rPr lang="zh-CN" altLang="en-US" dirty="0"/>
              <a:t>均值）</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简介</a:t>
            </a:r>
            <a:endParaRPr lang="zh-CN" altLang="en-US" dirty="0">
              <a:latin typeface="微软雅黑" panose="020B0503020204020204" charset="-122"/>
              <a:ea typeface="微软雅黑" panose="020B0503020204020204" charset="-122"/>
            </a:endParaRPr>
          </a:p>
        </p:txBody>
      </p:sp>
      <p:sp>
        <p:nvSpPr>
          <p:cNvPr id="6" name="内容占位符 6"/>
          <p:cNvSpPr txBox="1"/>
          <p:nvPr/>
        </p:nvSpPr>
        <p:spPr>
          <a:xfrm>
            <a:off x="613812" y="1781784"/>
            <a:ext cx="6120621" cy="5236853"/>
          </a:xfrm>
          <a:prstGeom prst="rect">
            <a:avLst/>
          </a:prstGeom>
        </p:spPr>
        <p:txBody>
          <a:bodyPr vert="horz" lIns="91440" tIns="45720" rIns="91440" bIns="45720" rtlCol="0">
            <a:normAutofit/>
          </a:bodyPr>
          <a:lstStyle>
            <a:lvl1pPr marL="228600" indent="-228600" algn="just" defTabSz="914400" rtl="0" eaLnBrk="1" latinLnBrk="0" hangingPunct="1">
              <a:lnSpc>
                <a:spcPct val="15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K</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均值聚类属于无监督算法，聚类算法，随机算法，在</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1967</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年由</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MacQueen</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提出</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endParaRPr>
          </a:p>
          <a:p>
            <a:pPr marL="228600" marR="0" lvl="0" indent="-2286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K</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均值聚类是基于样本集合划分的聚类算法。</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K</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均值聚类将样本集合划分为</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k</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个子集，构成</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k</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个类，将</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n</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个样本分到</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k</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个类中，每个样本到其所属类的中心的距离最小。每个样本只能属于一个类，所以</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k</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均值聚类是硬聚类。</a:t>
            </a:r>
          </a:p>
        </p:txBody>
      </p:sp>
      <p:pic>
        <p:nvPicPr>
          <p:cNvPr id="7" name="图片 6"/>
          <p:cNvPicPr>
            <a:picLocks noChangeAspect="1"/>
          </p:cNvPicPr>
          <p:nvPr/>
        </p:nvPicPr>
        <p:blipFill>
          <a:blip r:embed="rId3"/>
          <a:stretch>
            <a:fillRect/>
          </a:stretch>
        </p:blipFill>
        <p:spPr>
          <a:xfrm>
            <a:off x="7198294" y="1781784"/>
            <a:ext cx="4624297" cy="3612940"/>
          </a:xfrm>
          <a:prstGeom prst="rect">
            <a:avLst/>
          </a:prstGeom>
        </p:spPr>
      </p:pic>
      <p:sp>
        <p:nvSpPr>
          <p:cNvPr id="8" name="文本框 7"/>
          <p:cNvSpPr txBox="1"/>
          <p:nvPr/>
        </p:nvSpPr>
        <p:spPr>
          <a:xfrm>
            <a:off x="8667229" y="5394724"/>
            <a:ext cx="21602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K-means</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分类结果</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五、</a:t>
            </a:r>
            <a:r>
              <a:rPr lang="en-US" altLang="zh-CN" dirty="0"/>
              <a:t>K-means</a:t>
            </a:r>
            <a:r>
              <a:rPr lang="zh-CN" altLang="en-US" dirty="0"/>
              <a:t>算法</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原理</a:t>
            </a:r>
            <a:endParaRPr lang="zh-CN" altLang="en-US" dirty="0">
              <a:latin typeface="微软雅黑" panose="020B0503020204020204" charset="-122"/>
              <a:ea typeface="微软雅黑" panose="020B0503020204020204" charset="-122"/>
            </a:endParaRPr>
          </a:p>
        </p:txBody>
      </p:sp>
      <p:sp>
        <p:nvSpPr>
          <p:cNvPr id="9" name="内容占位符 6"/>
          <p:cNvSpPr>
            <a:spLocks noGrp="1"/>
          </p:cNvSpPr>
          <p:nvPr>
            <p:ph idx="1"/>
          </p:nvPr>
        </p:nvSpPr>
        <p:spPr>
          <a:xfrm>
            <a:off x="787400" y="1022530"/>
            <a:ext cx="10208694" cy="5040560"/>
          </a:xfrm>
        </p:spPr>
        <p:txBody>
          <a:bodyPr>
            <a:noAutofit/>
          </a:bodyPr>
          <a:lstStyle/>
          <a:p>
            <a:r>
              <a:rPr lang="zh-CN" altLang="en-US" sz="1800" dirty="0"/>
              <a:t>模型</a:t>
            </a:r>
            <a:endParaRPr lang="en-US" altLang="zh-CN" sz="1800" dirty="0"/>
          </a:p>
          <a:p>
            <a:pPr lvl="1"/>
            <a:r>
              <a:rPr lang="en-US" altLang="zh-CN" sz="1800" dirty="0"/>
              <a:t>k</a:t>
            </a:r>
            <a:r>
              <a:rPr lang="zh-CN" altLang="en-US" sz="1800" dirty="0"/>
              <a:t>均值聚类的模型是一个从样本到类的函数。</a:t>
            </a:r>
            <a:endParaRPr lang="en-US" altLang="zh-CN" sz="1800" dirty="0"/>
          </a:p>
          <a:p>
            <a:r>
              <a:rPr lang="zh-CN" altLang="en-US" sz="1800" dirty="0"/>
              <a:t>策略</a:t>
            </a:r>
            <a:endParaRPr lang="en-US" altLang="zh-CN" sz="1800" dirty="0"/>
          </a:p>
          <a:p>
            <a:pPr lvl="1"/>
            <a:r>
              <a:rPr lang="en-US" altLang="zh-CN" sz="1800" dirty="0"/>
              <a:t>k</a:t>
            </a:r>
            <a:r>
              <a:rPr lang="zh-CN" altLang="en-US" sz="1800" dirty="0"/>
              <a:t>均值聚类的策略是通过损失函数的最小化选取最优的划分或函数。</a:t>
            </a:r>
            <a:endParaRPr lang="en-US" altLang="zh-CN" sz="1800" dirty="0"/>
          </a:p>
          <a:p>
            <a:r>
              <a:rPr lang="zh-CN" altLang="en-US" sz="1800" dirty="0"/>
              <a:t>算法</a:t>
            </a:r>
            <a:endParaRPr lang="en-US" altLang="zh-CN" sz="1800" dirty="0"/>
          </a:p>
          <a:p>
            <a:pPr lvl="1"/>
            <a:r>
              <a:rPr lang="en-US" altLang="zh-CN" sz="1800" dirty="0"/>
              <a:t>k</a:t>
            </a:r>
            <a:r>
              <a:rPr lang="zh-CN" altLang="en-US" sz="1800" dirty="0"/>
              <a:t>均值聚类的算法是一个迭代的过程，首先选择</a:t>
            </a:r>
            <a:r>
              <a:rPr lang="en-US" altLang="zh-CN" sz="1800" dirty="0"/>
              <a:t>k</a:t>
            </a:r>
            <a:r>
              <a:rPr lang="zh-CN" altLang="en-US" sz="1800" dirty="0"/>
              <a:t>个</a:t>
            </a:r>
            <a:r>
              <a:rPr lang="en-US" altLang="zh-CN" sz="1800" dirty="0"/>
              <a:t>y</a:t>
            </a:r>
            <a:r>
              <a:rPr lang="zh-CN" altLang="en-US" sz="1800" dirty="0"/>
              <a:t>类的中心，将样本逐个指派到与其最近的中心的类中，得到一个聚类结果；然后更新每个类的样本的均值，作为类的新中心；重复以上步骤，直到收敛为止。</a:t>
            </a:r>
            <a:endParaRPr lang="en-US" altLang="zh-CN" sz="1800" dirty="0"/>
          </a:p>
          <a:p>
            <a:r>
              <a:rPr lang="en-US" altLang="zh-CN" sz="1800" dirty="0"/>
              <a:t>K-Means </a:t>
            </a:r>
            <a:r>
              <a:rPr lang="zh-CN" altLang="en-US" sz="1800" dirty="0"/>
              <a:t>的算法步骤能够简单概括为：</a:t>
            </a:r>
            <a:endParaRPr lang="en-US" altLang="zh-CN" sz="1800" dirty="0"/>
          </a:p>
          <a:p>
            <a:pPr lvl="1"/>
            <a:r>
              <a:rPr lang="zh-CN" altLang="en-US" sz="1800" dirty="0"/>
              <a:t>分配：样本分配到类。</a:t>
            </a:r>
            <a:endParaRPr lang="en-US" altLang="zh-CN" sz="1800" dirty="0"/>
          </a:p>
          <a:p>
            <a:pPr lvl="1"/>
            <a:r>
              <a:rPr lang="zh-CN" altLang="en-US" sz="1800" dirty="0"/>
              <a:t>移动：移动聚类中心到类中样本的平均位置。</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微软雅黑" panose="020B0503020204020204" charset="-122"/>
                <a:ea typeface="微软雅黑" panose="020B0503020204020204" charset="-122"/>
                <a:sym typeface="+mn-ea"/>
              </a:rPr>
              <a:t>五、</a:t>
            </a:r>
            <a:r>
              <a:rPr lang="en-US" altLang="zh-CN" dirty="0"/>
              <a:t>K-means</a:t>
            </a:r>
            <a:r>
              <a:rPr lang="zh-CN" altLang="en-US" dirty="0"/>
              <a:t>算法</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算法特点</a:t>
            </a:r>
            <a:endParaRPr lang="zh-CN" altLang="en-US" dirty="0"/>
          </a:p>
        </p:txBody>
      </p:sp>
      <p:grpSp>
        <p:nvGrpSpPr>
          <p:cNvPr id="6" name="组合 5"/>
          <p:cNvGrpSpPr/>
          <p:nvPr>
            <p:custDataLst>
              <p:tags r:id="rId1"/>
            </p:custDataLst>
          </p:nvPr>
        </p:nvGrpSpPr>
        <p:grpSpPr>
          <a:xfrm>
            <a:off x="1053383" y="1364453"/>
            <a:ext cx="4695736" cy="4829316"/>
            <a:chOff x="2523999" y="1830012"/>
            <a:chExt cx="4717565" cy="2686145"/>
          </a:xfrm>
        </p:grpSpPr>
        <p:sp>
          <p:nvSpPr>
            <p:cNvPr id="34" name="矩形 33"/>
            <p:cNvSpPr/>
            <p:nvPr>
              <p:custDataLst>
                <p:tags r:id="rId12"/>
              </p:custDataLst>
            </p:nvPr>
          </p:nvSpPr>
          <p:spPr>
            <a:xfrm>
              <a:off x="2647622" y="4318604"/>
              <a:ext cx="4375747" cy="197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5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61972B"/>
                </a:solidFill>
                <a:effectLst/>
                <a:uLnTx/>
                <a:uFillTx/>
                <a:latin typeface="Arial" panose="020B0604020202020204"/>
                <a:ea typeface="黑体" panose="02010609060101010101" pitchFamily="49" charset="-122"/>
                <a:cs typeface="+mn-cs"/>
              </a:endParaRPr>
            </a:p>
          </p:txBody>
        </p:sp>
        <p:sp>
          <p:nvSpPr>
            <p:cNvPr id="36" name="任意多边形 35"/>
            <p:cNvSpPr/>
            <p:nvPr>
              <p:custDataLst>
                <p:tags r:id="rId13"/>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altLang="zh-CN" sz="1800" b="0" i="0" u="none" strike="noStrike" kern="0" cap="none" spc="0" normalizeH="0" baseline="0" noProof="0" dirty="0">
                <a:ln>
                  <a:noFill/>
                </a:ln>
                <a:solidFill>
                  <a:srgbClr val="D34817"/>
                </a:solidFill>
                <a:effectLst/>
                <a:uLnTx/>
                <a:uFillTx/>
                <a:latin typeface="Arial" panose="020B0604020202020204"/>
                <a:ea typeface="黑体" panose="02010609060101010101" pitchFamily="49" charset="-122"/>
                <a:cs typeface="+mn-cs"/>
              </a:endParaRPr>
            </a:p>
          </p:txBody>
        </p:sp>
        <p:grpSp>
          <p:nvGrpSpPr>
            <p:cNvPr id="7" name="组合 6"/>
            <p:cNvGrpSpPr/>
            <p:nvPr/>
          </p:nvGrpSpPr>
          <p:grpSpPr>
            <a:xfrm>
              <a:off x="2523999" y="1830012"/>
              <a:ext cx="4717565" cy="439007"/>
              <a:chOff x="2712420" y="1830012"/>
              <a:chExt cx="2124498" cy="439007"/>
            </a:xfrm>
          </p:grpSpPr>
          <p:sp>
            <p:nvSpPr>
              <p:cNvPr id="35" name="任意多边形 34"/>
              <p:cNvSpPr/>
              <p:nvPr>
                <p:custDataLst>
                  <p:tags r:id="rId14"/>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37" name="平行四边形 36"/>
              <p:cNvSpPr/>
              <p:nvPr>
                <p:custDataLst>
                  <p:tags r:id="rId15"/>
                </p:custDataLst>
              </p:nvPr>
            </p:nvSpPr>
            <p:spPr>
              <a:xfrm>
                <a:off x="2712420" y="1830012"/>
                <a:ext cx="2124498" cy="439007"/>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a:t>
                </a:r>
                <a:r>
                  <a:rPr kumimoji="0" lang="zh-CN" altLang="en-US"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优点</a:t>
                </a:r>
                <a:r>
                  <a:rPr kumimoji="0" lang="en-US" altLang="zh-CN"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a:t>
                </a:r>
              </a:p>
            </p:txBody>
          </p:sp>
        </p:grpSp>
      </p:grpSp>
      <p:grpSp>
        <p:nvGrpSpPr>
          <p:cNvPr id="38" name="组合 37"/>
          <p:cNvGrpSpPr/>
          <p:nvPr>
            <p:custDataLst>
              <p:tags r:id="rId2"/>
            </p:custDataLst>
          </p:nvPr>
        </p:nvGrpSpPr>
        <p:grpSpPr>
          <a:xfrm>
            <a:off x="6347569" y="1349215"/>
            <a:ext cx="4983385" cy="4844219"/>
            <a:chOff x="2309651" y="1821536"/>
            <a:chExt cx="5006553" cy="2694435"/>
          </a:xfrm>
        </p:grpSpPr>
        <p:sp>
          <p:nvSpPr>
            <p:cNvPr id="39" name="矩形 38"/>
            <p:cNvSpPr/>
            <p:nvPr>
              <p:custDataLst>
                <p:tags r:id="rId8"/>
              </p:custDataLst>
            </p:nvPr>
          </p:nvSpPr>
          <p:spPr>
            <a:xfrm>
              <a:off x="2479343" y="4318542"/>
              <a:ext cx="4544046" cy="197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61972B"/>
                </a:solidFill>
                <a:effectLst/>
                <a:uLnTx/>
                <a:uFillTx/>
                <a:latin typeface="Arial" panose="020B0604020202020204"/>
                <a:ea typeface="黑体" panose="02010609060101010101" pitchFamily="49" charset="-122"/>
                <a:cs typeface="+mn-cs"/>
              </a:endParaRPr>
            </a:p>
          </p:txBody>
        </p:sp>
        <p:sp>
          <p:nvSpPr>
            <p:cNvPr id="40" name="任意多边形 39"/>
            <p:cNvSpPr/>
            <p:nvPr>
              <p:custDataLst>
                <p:tags r:id="rId9"/>
              </p:custDataLst>
            </p:nvPr>
          </p:nvSpPr>
          <p:spPr>
            <a:xfrm>
              <a:off x="2479343" y="2039097"/>
              <a:ext cx="4544046" cy="2421072"/>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altLang="zh-CN" sz="1800" b="0" i="0" u="none" strike="noStrike" kern="0" cap="none" spc="0" normalizeH="0" baseline="0" noProof="0" dirty="0">
                <a:ln>
                  <a:noFill/>
                </a:ln>
                <a:solidFill>
                  <a:srgbClr val="D34817"/>
                </a:solidFill>
                <a:effectLst/>
                <a:uLnTx/>
                <a:uFillTx/>
                <a:latin typeface="Arial" panose="020B0604020202020204"/>
                <a:ea typeface="黑体" panose="02010609060101010101" pitchFamily="49" charset="-122"/>
                <a:cs typeface="+mn-cs"/>
              </a:endParaRPr>
            </a:p>
          </p:txBody>
        </p:sp>
        <p:grpSp>
          <p:nvGrpSpPr>
            <p:cNvPr id="41" name="组合 40"/>
            <p:cNvGrpSpPr/>
            <p:nvPr/>
          </p:nvGrpSpPr>
          <p:grpSpPr>
            <a:xfrm>
              <a:off x="2309651" y="1821536"/>
              <a:ext cx="5006553" cy="439007"/>
              <a:chOff x="2615891" y="1821536"/>
              <a:chExt cx="2254640" cy="439007"/>
            </a:xfrm>
          </p:grpSpPr>
          <p:sp>
            <p:nvSpPr>
              <p:cNvPr id="42" name="任意多边形 41"/>
              <p:cNvSpPr/>
              <p:nvPr>
                <p:custDataLst>
                  <p:tags r:id="rId10"/>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43" name="平行四边形 42"/>
              <p:cNvSpPr/>
              <p:nvPr>
                <p:custDataLst>
                  <p:tags r:id="rId11"/>
                </p:custDataLst>
              </p:nvPr>
            </p:nvSpPr>
            <p:spPr>
              <a:xfrm>
                <a:off x="2615891" y="1821536"/>
                <a:ext cx="2254640" cy="439007"/>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mn-ea"/>
                  </a:rPr>
                  <a:t>缺点</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mn-ea"/>
                </a:endParaRPr>
              </a:p>
            </p:txBody>
          </p:sp>
        </p:grpSp>
      </p:grpSp>
      <p:sp>
        <p:nvSpPr>
          <p:cNvPr id="8" name="文本框 7"/>
          <p:cNvSpPr txBox="1"/>
          <p:nvPr>
            <p:custDataLst>
              <p:tags r:id="rId3"/>
            </p:custDataLst>
          </p:nvPr>
        </p:nvSpPr>
        <p:spPr>
          <a:xfrm>
            <a:off x="1512401" y="2436044"/>
            <a:ext cx="3245695" cy="1222177"/>
          </a:xfrm>
          <a:prstGeom prst="rect">
            <a:avLst/>
          </a:prstGeom>
          <a:noFill/>
        </p:spPr>
        <p:txBody>
          <a:bodyPr wrap="square" rtlCol="0" anchor="ctr" anchorCtr="0">
            <a:normAutofit/>
          </a:bodyPr>
          <a:lstStyle/>
          <a:p>
            <a:pPr marL="45720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属于无监督学习，无须准备训练集</a:t>
            </a:r>
            <a:endParaRPr kumimoji="0" lang="en-US" altLang="zh-CN"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44" name="文本框 43"/>
          <p:cNvSpPr txBox="1"/>
          <p:nvPr>
            <p:custDataLst>
              <p:tags r:id="rId4"/>
            </p:custDataLst>
          </p:nvPr>
        </p:nvSpPr>
        <p:spPr>
          <a:xfrm>
            <a:off x="6623595" y="2641900"/>
            <a:ext cx="4084412" cy="1010118"/>
          </a:xfrm>
          <a:prstGeom prst="rect">
            <a:avLst/>
          </a:prstGeom>
          <a:noFill/>
        </p:spPr>
        <p:txBody>
          <a:bodyPr wrap="square" rtlCol="0" anchor="ctr" anchorCtr="0">
            <a:noAutofit/>
          </a:bodyPr>
          <a:lstStyle/>
          <a:p>
            <a:pPr marL="45720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聚类数目</a:t>
            </a:r>
            <a:r>
              <a:rPr kumimoji="0" lang="en-US" altLang="zh-CN"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k</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是一个输入参数。选择不恰当的</a:t>
            </a:r>
            <a:r>
              <a:rPr kumimoji="0" lang="en-US" altLang="zh-CN"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k</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值可能会导致糟糕的聚类结果。这也是为什么要进行特征检查来决定数据集的聚类数目了。</a:t>
            </a:r>
            <a:endParaRPr kumimoji="0" lang="en-US" altLang="zh-CN"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17" name="文本框 16"/>
          <p:cNvSpPr txBox="1"/>
          <p:nvPr>
            <p:custDataLst>
              <p:tags r:id="rId5"/>
            </p:custDataLst>
          </p:nvPr>
        </p:nvSpPr>
        <p:spPr>
          <a:xfrm>
            <a:off x="1489286" y="3465517"/>
            <a:ext cx="3245695" cy="1222177"/>
          </a:xfrm>
          <a:prstGeom prst="rect">
            <a:avLst/>
          </a:prstGeom>
          <a:noFill/>
        </p:spPr>
        <p:txBody>
          <a:bodyPr wrap="square" rtlCol="0" anchor="ctr" anchorCtr="0">
            <a:normAutofit/>
          </a:bodyPr>
          <a:lstStyle/>
          <a:p>
            <a:pPr marL="45720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原理简单，实现起来较为容易</a:t>
            </a:r>
            <a:endParaRPr kumimoji="0" lang="en-US" altLang="zh-CN"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18" name="文本框 17"/>
          <p:cNvSpPr txBox="1"/>
          <p:nvPr>
            <p:custDataLst>
              <p:tags r:id="rId6"/>
            </p:custDataLst>
          </p:nvPr>
        </p:nvSpPr>
        <p:spPr>
          <a:xfrm>
            <a:off x="6623595" y="3832599"/>
            <a:ext cx="3837069" cy="1222177"/>
          </a:xfrm>
          <a:prstGeom prst="rect">
            <a:avLst/>
          </a:prstGeom>
          <a:noFill/>
        </p:spPr>
        <p:txBody>
          <a:bodyPr wrap="square" rtlCol="0" anchor="ctr" anchorCtr="0">
            <a:normAutofit/>
          </a:bodyPr>
          <a:lstStyle/>
          <a:p>
            <a:pPr marL="45720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可能收敛到局部最小值</a:t>
            </a:r>
            <a:r>
              <a:rPr kumimoji="0" lang="en-US" altLang="zh-CN"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 </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在大规模数据集上收敛较慢</a:t>
            </a:r>
            <a:endParaRPr kumimoji="0" lang="en-US" altLang="zh-CN"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19" name="文本框 18"/>
          <p:cNvSpPr txBox="1"/>
          <p:nvPr>
            <p:custDataLst>
              <p:tags r:id="rId7"/>
            </p:custDataLst>
          </p:nvPr>
        </p:nvSpPr>
        <p:spPr>
          <a:xfrm>
            <a:off x="1512401" y="4310217"/>
            <a:ext cx="3245695" cy="1222177"/>
          </a:xfrm>
          <a:prstGeom prst="rect">
            <a:avLst/>
          </a:prstGeom>
          <a:noFill/>
        </p:spPr>
        <p:txBody>
          <a:bodyPr wrap="square" rtlCol="0" anchor="ctr" anchorCtr="0">
            <a:normAutofit/>
          </a:bodyPr>
          <a:lstStyle/>
          <a:p>
            <a:pPr marL="45720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结果可解释性较好</a:t>
            </a:r>
          </a:p>
        </p:txBody>
      </p:sp>
      <p:sp>
        <p:nvSpPr>
          <p:cNvPr id="3" name="矩形 2"/>
          <p:cNvSpPr/>
          <p:nvPr/>
        </p:nvSpPr>
        <p:spPr>
          <a:xfrm>
            <a:off x="6623595" y="5050691"/>
            <a:ext cx="3185487" cy="369332"/>
          </a:xfrm>
          <a:prstGeom prst="rect">
            <a:avLst/>
          </a:prstGeom>
        </p:spPr>
        <p:txBody>
          <a:bodyPr wrap="none">
            <a:spAutoFit/>
          </a:bodyPr>
          <a:lstStyle/>
          <a:p>
            <a:pPr marL="457200" marR="0" lvl="1" indent="0" algn="l" defTabSz="914400" rtl="0" eaLnBrk="1" fontAlgn="base"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对于异常点、离群点敏感</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五、</a:t>
            </a:r>
            <a:r>
              <a:rPr lang="en-US" altLang="zh-CN" dirty="0"/>
              <a:t>K-means</a:t>
            </a:r>
            <a:r>
              <a:rPr lang="zh-CN" altLang="en-US" dirty="0"/>
              <a:t>算法</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实现案例</a:t>
            </a:r>
            <a:endParaRPr lang="zh-CN" altLang="en-US" dirty="0">
              <a:latin typeface="微软雅黑" panose="020B0503020204020204" charset="-122"/>
              <a:ea typeface="微软雅黑" panose="020B0503020204020204" charset="-122"/>
            </a:endParaRPr>
          </a:p>
        </p:txBody>
      </p:sp>
      <p:sp>
        <p:nvSpPr>
          <p:cNvPr id="4" name="内容占位符 6"/>
          <p:cNvSpPr>
            <a:spLocks noGrp="1"/>
          </p:cNvSpPr>
          <p:nvPr>
            <p:ph idx="1"/>
          </p:nvPr>
        </p:nvSpPr>
        <p:spPr>
          <a:xfrm>
            <a:off x="1110050" y="943428"/>
            <a:ext cx="9714470" cy="4557232"/>
          </a:xfrm>
        </p:spPr>
        <p:txBody>
          <a:bodyPr/>
          <a:lstStyle/>
          <a:p>
            <a:pPr marL="0" indent="0">
              <a:buNone/>
            </a:pPr>
            <a:r>
              <a:rPr lang="zh-CN" altLang="en-US" dirty="0"/>
              <a:t>应用实例：图片压缩，利用</a:t>
            </a:r>
            <a:r>
              <a:rPr lang="en-US" altLang="zh-CN" dirty="0"/>
              <a:t>K</a:t>
            </a:r>
            <a:r>
              <a:rPr lang="zh-CN" altLang="en-US" dirty="0"/>
              <a:t>均值算法对一幅图像进行压缩压缩后存储只占压缩前存储量的</a:t>
            </a:r>
            <a:r>
              <a:rPr lang="en-US" altLang="zh-CN" dirty="0"/>
              <a:t>1/6</a:t>
            </a:r>
            <a:r>
              <a:rPr lang="zh-CN" altLang="en-US" dirty="0"/>
              <a:t>左右</a:t>
            </a:r>
            <a:endParaRPr lang="en-US" altLang="zh-CN" dirty="0"/>
          </a:p>
        </p:txBody>
      </p:sp>
      <p:pic>
        <p:nvPicPr>
          <p:cNvPr id="5" name="图片 4"/>
          <p:cNvPicPr>
            <a:picLocks noChangeAspect="1"/>
          </p:cNvPicPr>
          <p:nvPr/>
        </p:nvPicPr>
        <p:blipFill>
          <a:blip r:embed="rId3"/>
          <a:stretch>
            <a:fillRect/>
          </a:stretch>
        </p:blipFill>
        <p:spPr>
          <a:xfrm>
            <a:off x="2410945" y="2123204"/>
            <a:ext cx="6326656" cy="47358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484164" y="1676992"/>
            <a:ext cx="9831600" cy="2386800"/>
          </a:xfrm>
        </p:spPr>
        <p:txBody>
          <a:bodyPr/>
          <a:lstStyle/>
          <a:p>
            <a:pPr algn="ctr"/>
            <a:r>
              <a:rPr lang="zh-CN" altLang="en-US" dirty="0"/>
              <a:t>感谢观看！</a:t>
            </a:r>
            <a:endParaRPr lang="en-US" altLang="zh-C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charset="-122"/>
                <a:ea typeface="微软雅黑" panose="020B0503020204020204" charset="-122"/>
              </a:rPr>
              <a:t>四、支持向量机（</a:t>
            </a:r>
            <a:r>
              <a:rPr lang="en-US" altLang="zh-CN" dirty="0">
                <a:latin typeface="微软雅黑" panose="020B0503020204020204" charset="-122"/>
                <a:ea typeface="微软雅黑" panose="020B0503020204020204" charset="-122"/>
              </a:rPr>
              <a:t>Support Vector Machines, SVM)——</a:t>
            </a:r>
            <a:r>
              <a:rPr lang="zh-CN" altLang="en-US" dirty="0">
                <a:latin typeface="微软雅黑" panose="020B0503020204020204" charset="-122"/>
                <a:ea typeface="微软雅黑" panose="020B0503020204020204" charset="-122"/>
              </a:rPr>
              <a:t>简介</a:t>
            </a:r>
          </a:p>
        </p:txBody>
      </p:sp>
      <p:sp>
        <p:nvSpPr>
          <p:cNvPr id="3" name="内容占位符 2"/>
          <p:cNvSpPr>
            <a:spLocks noGrp="1"/>
          </p:cNvSpPr>
          <p:nvPr>
            <p:ph idx="1"/>
          </p:nvPr>
        </p:nvSpPr>
        <p:spPr>
          <a:xfrm>
            <a:off x="825500" y="879475"/>
            <a:ext cx="10823161" cy="5117465"/>
          </a:xfrm>
        </p:spPr>
        <p:txBody>
          <a:bodyPr>
            <a:normAutofit/>
          </a:bodyPr>
          <a:lstStyle/>
          <a:p>
            <a:r>
              <a:rPr lang="en-US" altLang="zh-CN" dirty="0"/>
              <a:t>SVM</a:t>
            </a:r>
            <a:r>
              <a:rPr lang="zh-CN" altLang="en-US" dirty="0"/>
              <a:t>被提出于</a:t>
            </a:r>
            <a:r>
              <a:rPr lang="en-US" altLang="zh-CN" dirty="0"/>
              <a:t>1964</a:t>
            </a:r>
            <a:r>
              <a:rPr lang="zh-CN" altLang="en-US" dirty="0"/>
              <a:t>年，在二十世纪</a:t>
            </a:r>
            <a:r>
              <a:rPr lang="en-US" altLang="zh-CN" dirty="0"/>
              <a:t>90</a:t>
            </a:r>
            <a:r>
              <a:rPr lang="zh-CN" altLang="en-US" dirty="0"/>
              <a:t>年代后得到快速发展并衍生出一系列改进和扩展算法，在人像识别、文本分类等模式识别（</a:t>
            </a:r>
            <a:r>
              <a:rPr lang="en-US" altLang="zh-CN" dirty="0"/>
              <a:t>pattern recognition</a:t>
            </a:r>
            <a:r>
              <a:rPr lang="zh-CN" altLang="en-US" dirty="0"/>
              <a:t>）问题中有得到应用。支持向量机是一种监督学习算法，所谓支持向量就是离分隔超平面最近的那些点，机就是表示一种算法。</a:t>
            </a:r>
            <a:endParaRPr lang="en-US" altLang="zh-CN" dirty="0"/>
          </a:p>
          <a:p>
            <a:r>
              <a:rPr lang="en-US" altLang="zh-CN" dirty="0"/>
              <a:t>Cortes</a:t>
            </a:r>
            <a:r>
              <a:rPr lang="zh-CN" altLang="en-US" dirty="0"/>
              <a:t>与</a:t>
            </a:r>
            <a:r>
              <a:rPr lang="en-US" altLang="zh-CN" dirty="0" err="1"/>
              <a:t>Vapnik</a:t>
            </a:r>
            <a:r>
              <a:rPr lang="zh-CN" altLang="en-US" dirty="0"/>
              <a:t>提出线性支持向量机，</a:t>
            </a:r>
            <a:r>
              <a:rPr lang="en-US" altLang="zh-CN" dirty="0" err="1"/>
              <a:t>Boser</a:t>
            </a:r>
            <a:r>
              <a:rPr lang="zh-CN" altLang="en-US" dirty="0"/>
              <a:t>、</a:t>
            </a:r>
            <a:r>
              <a:rPr lang="en-US" altLang="zh-CN" dirty="0"/>
              <a:t>Guyon</a:t>
            </a:r>
            <a:r>
              <a:rPr lang="zh-CN" altLang="en-US" dirty="0"/>
              <a:t>与</a:t>
            </a:r>
            <a:r>
              <a:rPr lang="en-US" altLang="zh-CN" dirty="0" err="1"/>
              <a:t>Vapnik</a:t>
            </a:r>
            <a:r>
              <a:rPr lang="zh-CN" altLang="en-US" dirty="0"/>
              <a:t>又引入核技巧，提出非线性支持向量机。</a:t>
            </a:r>
            <a:endParaRPr lang="en-US" altLang="zh-CN" dirty="0"/>
          </a:p>
          <a:p>
            <a:r>
              <a:rPr lang="zh-CN" altLang="en-US" dirty="0"/>
              <a:t>支持向量机学习的基本想法是求解能够正确划分训练数据集并且几何间隔最大的分离超平面。</a:t>
            </a:r>
            <a:endParaRPr lang="en-US"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charset="-122"/>
                <a:ea typeface="微软雅黑" panose="020B0503020204020204" charset="-122"/>
              </a:rPr>
              <a:t>四、支持向量机（</a:t>
            </a:r>
            <a:r>
              <a:rPr lang="en-US" altLang="zh-CN" dirty="0">
                <a:latin typeface="微软雅黑" panose="020B0503020204020204" charset="-122"/>
                <a:ea typeface="微软雅黑" panose="020B0503020204020204" charset="-122"/>
              </a:rPr>
              <a:t>Support Vector Machines, SVM)——</a:t>
            </a:r>
            <a:r>
              <a:rPr lang="zh-CN" altLang="en-US" dirty="0">
                <a:latin typeface="微软雅黑" panose="020B0503020204020204" charset="-122"/>
                <a:ea typeface="微软雅黑" panose="020B0503020204020204" charset="-122"/>
              </a:rPr>
              <a:t>简介</a:t>
            </a:r>
          </a:p>
        </p:txBody>
      </p:sp>
      <p:sp>
        <p:nvSpPr>
          <p:cNvPr id="3" name="内容占位符 2"/>
          <p:cNvSpPr>
            <a:spLocks noGrp="1"/>
          </p:cNvSpPr>
          <p:nvPr>
            <p:ph idx="1"/>
          </p:nvPr>
        </p:nvSpPr>
        <p:spPr>
          <a:xfrm>
            <a:off x="825500" y="879475"/>
            <a:ext cx="10823161" cy="5117465"/>
          </a:xfrm>
        </p:spPr>
        <p:txBody>
          <a:bodyPr>
            <a:normAutofit/>
          </a:bodyPr>
          <a:lstStyle/>
          <a:p>
            <a:r>
              <a:rPr lang="en-US" altLang="zh-CN" dirty="0"/>
              <a:t>SVM</a:t>
            </a:r>
            <a:r>
              <a:rPr lang="zh-CN" altLang="en-US" dirty="0"/>
              <a:t>是一种监督学习算法。支持向量就是离分隔超平面最近的那些点。</a:t>
            </a:r>
            <a:endParaRPr lang="en-US" altLang="zh-CN" dirty="0"/>
          </a:p>
        </p:txBody>
      </p:sp>
      <p:pic>
        <p:nvPicPr>
          <p:cNvPr id="7" name="图片 6"/>
          <p:cNvPicPr>
            <a:picLocks noChangeAspect="1"/>
          </p:cNvPicPr>
          <p:nvPr/>
        </p:nvPicPr>
        <p:blipFill>
          <a:blip r:embed="rId3"/>
          <a:stretch>
            <a:fillRect/>
          </a:stretch>
        </p:blipFill>
        <p:spPr>
          <a:xfrm>
            <a:off x="7335837" y="2097675"/>
            <a:ext cx="3209925" cy="2447925"/>
          </a:xfrm>
          <a:prstGeom prst="rect">
            <a:avLst/>
          </a:prstGeom>
        </p:spPr>
      </p:pic>
      <p:pic>
        <p:nvPicPr>
          <p:cNvPr id="8" name="图片 7"/>
          <p:cNvPicPr>
            <a:picLocks noChangeAspect="1"/>
          </p:cNvPicPr>
          <p:nvPr/>
        </p:nvPicPr>
        <p:blipFill>
          <a:blip r:embed="rId4"/>
          <a:stretch>
            <a:fillRect/>
          </a:stretch>
        </p:blipFill>
        <p:spPr>
          <a:xfrm>
            <a:off x="1684339" y="2249076"/>
            <a:ext cx="3171825" cy="2343150"/>
          </a:xfrm>
          <a:prstGeom prst="rect">
            <a:avLst/>
          </a:prstGeom>
        </p:spPr>
      </p:pic>
      <p:sp>
        <p:nvSpPr>
          <p:cNvPr id="9" name="文本框 8"/>
          <p:cNvSpPr txBox="1"/>
          <p:nvPr/>
        </p:nvSpPr>
        <p:spPr>
          <a:xfrm>
            <a:off x="1060451" y="4925251"/>
            <a:ext cx="4419600" cy="369332"/>
          </a:xfrm>
          <a:prstGeom prst="rect">
            <a:avLst/>
          </a:prstGeom>
          <a:noFill/>
        </p:spPr>
        <p:txBody>
          <a:bodyPr wrap="square" rtlCol="0">
            <a:spAutoFit/>
          </a:bodyPr>
          <a:lstStyle/>
          <a:p>
            <a:r>
              <a:rPr lang="zh-CN" altLang="en-US" dirty="0"/>
              <a:t>将数据集分隔开来的直线称为分隔超平面</a:t>
            </a:r>
          </a:p>
        </p:txBody>
      </p:sp>
      <p:sp>
        <p:nvSpPr>
          <p:cNvPr id="10" name="文本框 9"/>
          <p:cNvSpPr txBox="1"/>
          <p:nvPr/>
        </p:nvSpPr>
        <p:spPr>
          <a:xfrm>
            <a:off x="7335836" y="4925251"/>
            <a:ext cx="3209925" cy="369332"/>
          </a:xfrm>
          <a:prstGeom prst="rect">
            <a:avLst/>
          </a:prstGeom>
          <a:noFill/>
        </p:spPr>
        <p:txBody>
          <a:bodyPr wrap="square" rtlCol="0">
            <a:spAutoFit/>
          </a:bodyPr>
          <a:lstStyle/>
          <a:p>
            <a:r>
              <a:rPr lang="zh-CN" altLang="en-US" dirty="0"/>
              <a:t>支持向量就是紫色圈出来的点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微软雅黑" panose="020B0503020204020204" charset="-122"/>
                <a:ea typeface="微软雅黑" panose="020B0503020204020204" charset="-122"/>
              </a:rPr>
              <a:t>四、支持向量机（</a:t>
            </a:r>
            <a:r>
              <a:rPr lang="en-US" altLang="zh-CN" dirty="0">
                <a:latin typeface="微软雅黑" panose="020B0503020204020204" charset="-122"/>
                <a:ea typeface="微软雅黑" panose="020B0503020204020204" charset="-122"/>
              </a:rPr>
              <a:t>Support Vector Machines, SVM)——</a:t>
            </a:r>
            <a:r>
              <a:rPr lang="zh-CN" altLang="en-US" dirty="0">
                <a:latin typeface="微软雅黑" panose="020B0503020204020204" charset="-122"/>
                <a:ea typeface="微软雅黑" panose="020B0503020204020204" charset="-122"/>
              </a:rPr>
              <a:t>简介</a:t>
            </a:r>
          </a:p>
        </p:txBody>
      </p:sp>
      <p:sp>
        <p:nvSpPr>
          <p:cNvPr id="3" name="内容占位符 2"/>
          <p:cNvSpPr>
            <a:spLocks noGrp="1"/>
          </p:cNvSpPr>
          <p:nvPr>
            <p:ph idx="1"/>
          </p:nvPr>
        </p:nvSpPr>
        <p:spPr>
          <a:xfrm>
            <a:off x="825500" y="879475"/>
            <a:ext cx="10823161" cy="5117465"/>
          </a:xfrm>
        </p:spPr>
        <p:txBody>
          <a:bodyPr>
            <a:normAutofit/>
          </a:bodyPr>
          <a:lstStyle/>
          <a:p>
            <a:r>
              <a:rPr lang="zh-CN" altLang="en-US" dirty="0"/>
              <a:t>如图所示：要给左右两边的点分类，明显发现选择</a:t>
            </a:r>
            <a:r>
              <a:rPr lang="en-US" altLang="zh-CN" dirty="0"/>
              <a:t>D</a:t>
            </a:r>
            <a:r>
              <a:rPr lang="zh-CN" altLang="en-US" dirty="0"/>
              <a:t>会比</a:t>
            </a:r>
            <a:r>
              <a:rPr lang="en-US" altLang="zh-CN" dirty="0"/>
              <a:t>B</a:t>
            </a:r>
            <a:r>
              <a:rPr lang="zh-CN" altLang="en-US" dirty="0"/>
              <a:t>、</a:t>
            </a:r>
            <a:r>
              <a:rPr lang="en-US" altLang="zh-CN" dirty="0"/>
              <a:t>C</a:t>
            </a:r>
            <a:r>
              <a:rPr lang="zh-CN" altLang="en-US" dirty="0"/>
              <a:t>分隔的效果要好</a:t>
            </a:r>
            <a:endParaRPr lang="en-US" altLang="zh-CN" dirty="0"/>
          </a:p>
        </p:txBody>
      </p:sp>
      <p:grpSp>
        <p:nvGrpSpPr>
          <p:cNvPr id="6" name="组合 5"/>
          <p:cNvGrpSpPr/>
          <p:nvPr/>
        </p:nvGrpSpPr>
        <p:grpSpPr>
          <a:xfrm>
            <a:off x="2959100" y="1808388"/>
            <a:ext cx="6350000" cy="4922612"/>
            <a:chOff x="3776870" y="1808388"/>
            <a:chExt cx="4538455" cy="4266605"/>
          </a:xfrm>
        </p:grpSpPr>
        <p:pic>
          <p:nvPicPr>
            <p:cNvPr id="4" name="图片 3"/>
            <p:cNvPicPr>
              <a:picLocks noChangeAspect="1"/>
            </p:cNvPicPr>
            <p:nvPr/>
          </p:nvPicPr>
          <p:blipFill>
            <a:blip r:embed="rId3"/>
            <a:stretch>
              <a:fillRect/>
            </a:stretch>
          </p:blipFill>
          <p:spPr>
            <a:xfrm>
              <a:off x="3876675" y="1808388"/>
              <a:ext cx="4438650" cy="3343275"/>
            </a:xfrm>
            <a:prstGeom prst="rect">
              <a:avLst/>
            </a:prstGeom>
          </p:spPr>
        </p:pic>
        <p:sp>
          <p:nvSpPr>
            <p:cNvPr id="5" name="文本框 4"/>
            <p:cNvSpPr txBox="1"/>
            <p:nvPr/>
          </p:nvSpPr>
          <p:spPr>
            <a:xfrm>
              <a:off x="3776870" y="5151663"/>
              <a:ext cx="453845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A</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框中给出了一个线性可分的数据集，</a:t>
              </a:r>
              <a:r>
                <a:rPr kumimoji="0" lang="en-US" altLang="zh-CN"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B</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a:t>
              </a:r>
              <a:r>
                <a:rPr kumimoji="0" lang="en-US" altLang="zh-CN"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C</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a:t>
              </a:r>
              <a:r>
                <a:rPr kumimoji="0" lang="en-US" altLang="zh-CN"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D</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框中各自给出了一条可以将两类数据分开的直线。</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四、支持向量机</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原理</a:t>
            </a:r>
          </a:p>
        </p:txBody>
      </p:sp>
      <p:pic>
        <p:nvPicPr>
          <p:cNvPr id="6" name="内容占位符 5"/>
          <p:cNvPicPr>
            <a:picLocks noGrp="1" noChangeAspect="1"/>
          </p:cNvPicPr>
          <p:nvPr>
            <p:ph idx="1"/>
          </p:nvPr>
        </p:nvPicPr>
        <p:blipFill>
          <a:blip r:embed="rId3"/>
          <a:stretch>
            <a:fillRect/>
          </a:stretch>
        </p:blipFill>
        <p:spPr>
          <a:xfrm>
            <a:off x="4392385" y="1279006"/>
            <a:ext cx="7191135" cy="4940285"/>
          </a:xfrm>
          <a:prstGeom prst="rect">
            <a:avLst/>
          </a:prstGeom>
        </p:spPr>
      </p:pic>
      <p:sp>
        <p:nvSpPr>
          <p:cNvPr id="7" name="文本框 6"/>
          <p:cNvSpPr txBox="1"/>
          <p:nvPr/>
        </p:nvSpPr>
        <p:spPr>
          <a:xfrm>
            <a:off x="742122" y="1101192"/>
            <a:ext cx="3074504"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支持向量机的基本思想是间隔最大。如图，将苹果和香蕉想象为</a:t>
            </a:r>
            <a:r>
              <a:rPr kumimoji="0" lang="en-US" altLang="zh-CN" sz="3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2</a:t>
            </a:r>
            <a:r>
              <a:rPr kumimoji="0" lang="zh-CN" altLang="en-US" sz="3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种水果类型的炸弹。</a:t>
            </a:r>
            <a:endParaRPr kumimoji="0" lang="en-US" altLang="zh-CN" sz="3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3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保证距离最近的炸弹，距离它们最远</a:t>
            </a:r>
            <a:r>
              <a:rPr kumimoji="0" lang="zh-CN" altLang="en-US" sz="1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四、支持向量机</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核函数</a:t>
            </a:r>
          </a:p>
        </p:txBody>
      </p:sp>
      <p:pic>
        <p:nvPicPr>
          <p:cNvPr id="4" name="内容占位符 3"/>
          <p:cNvPicPr>
            <a:picLocks noGrp="1" noChangeAspect="1"/>
          </p:cNvPicPr>
          <p:nvPr>
            <p:ph idx="1"/>
          </p:nvPr>
        </p:nvPicPr>
        <p:blipFill>
          <a:blip r:embed="rId3"/>
          <a:stretch>
            <a:fillRect/>
          </a:stretch>
        </p:blipFill>
        <p:spPr>
          <a:xfrm>
            <a:off x="2946400" y="2102898"/>
            <a:ext cx="6819816" cy="4755102"/>
          </a:xfrm>
          <a:prstGeom prst="rect">
            <a:avLst/>
          </a:prstGeom>
        </p:spPr>
      </p:pic>
      <p:sp>
        <p:nvSpPr>
          <p:cNvPr id="3" name="文本框 2"/>
          <p:cNvSpPr txBox="1"/>
          <p:nvPr/>
        </p:nvSpPr>
        <p:spPr>
          <a:xfrm>
            <a:off x="1003300" y="738414"/>
            <a:ext cx="9486900" cy="1569660"/>
          </a:xfrm>
          <a:prstGeom prst="rect">
            <a:avLst/>
          </a:prstGeom>
          <a:noFill/>
        </p:spPr>
        <p:txBody>
          <a:bodyPr wrap="square" rtlCol="0">
            <a:spAutoFit/>
          </a:bodyPr>
          <a:lstStyle/>
          <a:p>
            <a:r>
              <a:rPr kumimoji="1" lang="zh-CN" altLang="en-US" sz="2400" dirty="0"/>
              <a:t>不能用直线分隔的时候，使用核函数，低维非线性的分界线，在高维可以是线性分隔的。</a:t>
            </a:r>
            <a:r>
              <a:rPr lang="zh-CN" altLang="en-US" sz="2400" dirty="0"/>
              <a:t>核函数表示将输入从输入空间映射到特征空间得到的特征向量之间的内积。通过使用核函数可以以学习非线性支持向量机。</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3453"/>
            <a:ext cx="10515600" cy="928913"/>
          </a:xfrm>
        </p:spPr>
        <p:txBody>
          <a:bodyPr/>
          <a:lstStyle/>
          <a:p>
            <a:r>
              <a:rPr lang="zh-CN" altLang="en-US" dirty="0">
                <a:latin typeface="微软雅黑" panose="020B0503020204020204" charset="-122"/>
                <a:ea typeface="微软雅黑" panose="020B0503020204020204" charset="-122"/>
              </a:rPr>
              <a:t>四、支持向量机</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核技巧</a:t>
            </a:r>
          </a:p>
        </p:txBody>
      </p:sp>
      <p:pic>
        <p:nvPicPr>
          <p:cNvPr id="7" name="内容占位符 6"/>
          <p:cNvPicPr>
            <a:picLocks noGrp="1" noChangeAspect="1"/>
          </p:cNvPicPr>
          <p:nvPr>
            <p:ph idx="1"/>
          </p:nvPr>
        </p:nvPicPr>
        <p:blipFill>
          <a:blip r:embed="rId3"/>
          <a:stretch>
            <a:fillRect/>
          </a:stretch>
        </p:blipFill>
        <p:spPr>
          <a:xfrm>
            <a:off x="2226157" y="2102663"/>
            <a:ext cx="7070593" cy="3792971"/>
          </a:xfrm>
          <a:prstGeom prst="rect">
            <a:avLst/>
          </a:prstGeom>
        </p:spPr>
      </p:pic>
      <p:sp>
        <p:nvSpPr>
          <p:cNvPr id="9" name="文本框 8"/>
          <p:cNvSpPr txBox="1"/>
          <p:nvPr/>
        </p:nvSpPr>
        <p:spPr>
          <a:xfrm>
            <a:off x="1043056" y="1148556"/>
            <a:ext cx="10310744" cy="523220"/>
          </a:xfrm>
          <a:prstGeom prst="rect">
            <a:avLst/>
          </a:prstGeom>
          <a:noFill/>
        </p:spPr>
        <p:txBody>
          <a:bodyPr wrap="square" rtlCol="0">
            <a:spAutoFit/>
          </a:bodyPr>
          <a:lstStyle/>
          <a:p>
            <a:pPr lvl="0">
              <a:defRPr/>
            </a:pPr>
            <a:r>
              <a:rPr kumimoji="1" lang="zh-CN" altLang="en-US" sz="2800" dirty="0"/>
              <a:t>低维非线性的分界线，在高维可以是线性分隔的。</a:t>
            </a:r>
            <a:endParaRPr kumimoji="0" lang="zh-CN" altLang="en-US" sz="28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789"/>
    </mc:Choice>
    <mc:Fallback xmlns="">
      <p:transition spd="slow" advTm="78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微软雅黑" panose="020B0503020204020204" charset="-122"/>
                <a:ea typeface="微软雅黑" panose="020B0503020204020204" charset="-122"/>
                <a:sym typeface="+mn-ea"/>
              </a:rPr>
              <a:t>四、支持向量机</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算法特点</a:t>
            </a:r>
            <a:endParaRPr lang="zh-CN" altLang="en-US" dirty="0"/>
          </a:p>
        </p:txBody>
      </p:sp>
      <p:grpSp>
        <p:nvGrpSpPr>
          <p:cNvPr id="6" name="组合 5"/>
          <p:cNvGrpSpPr/>
          <p:nvPr>
            <p:custDataLst>
              <p:tags r:id="rId1"/>
            </p:custDataLst>
          </p:nvPr>
        </p:nvGrpSpPr>
        <p:grpSpPr>
          <a:xfrm>
            <a:off x="1053383" y="1364453"/>
            <a:ext cx="4695736" cy="4829316"/>
            <a:chOff x="2523999" y="1830012"/>
            <a:chExt cx="4717565" cy="2686145"/>
          </a:xfrm>
        </p:grpSpPr>
        <p:sp>
          <p:nvSpPr>
            <p:cNvPr id="34" name="矩形 33"/>
            <p:cNvSpPr/>
            <p:nvPr>
              <p:custDataLst>
                <p:tags r:id="rId12"/>
              </p:custDataLst>
            </p:nvPr>
          </p:nvSpPr>
          <p:spPr>
            <a:xfrm>
              <a:off x="2647622" y="4318604"/>
              <a:ext cx="4375747" cy="197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5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61972B"/>
                </a:solidFill>
                <a:effectLst/>
                <a:uLnTx/>
                <a:uFillTx/>
                <a:latin typeface="Arial" panose="020B0604020202020204"/>
                <a:ea typeface="黑体" panose="02010609060101010101" pitchFamily="49" charset="-122"/>
                <a:cs typeface="+mn-cs"/>
              </a:endParaRPr>
            </a:p>
          </p:txBody>
        </p:sp>
        <p:sp>
          <p:nvSpPr>
            <p:cNvPr id="36" name="任意多边形 35"/>
            <p:cNvSpPr/>
            <p:nvPr>
              <p:custDataLst>
                <p:tags r:id="rId13"/>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altLang="zh-CN" sz="1800" b="0" i="0" u="none" strike="noStrike" kern="0" cap="none" spc="0" normalizeH="0" baseline="0" noProof="0" dirty="0">
                <a:ln>
                  <a:noFill/>
                </a:ln>
                <a:solidFill>
                  <a:srgbClr val="D34817"/>
                </a:solidFill>
                <a:effectLst/>
                <a:uLnTx/>
                <a:uFillTx/>
                <a:latin typeface="Arial" panose="020B0604020202020204"/>
                <a:ea typeface="黑体" panose="02010609060101010101" pitchFamily="49" charset="-122"/>
                <a:cs typeface="+mn-cs"/>
              </a:endParaRPr>
            </a:p>
          </p:txBody>
        </p:sp>
        <p:grpSp>
          <p:nvGrpSpPr>
            <p:cNvPr id="7" name="组合 6"/>
            <p:cNvGrpSpPr/>
            <p:nvPr/>
          </p:nvGrpSpPr>
          <p:grpSpPr>
            <a:xfrm>
              <a:off x="2523999" y="1830012"/>
              <a:ext cx="4717565" cy="439007"/>
              <a:chOff x="2712420" y="1830012"/>
              <a:chExt cx="2124498" cy="439007"/>
            </a:xfrm>
          </p:grpSpPr>
          <p:sp>
            <p:nvSpPr>
              <p:cNvPr id="35" name="任意多边形 34"/>
              <p:cNvSpPr/>
              <p:nvPr>
                <p:custDataLst>
                  <p:tags r:id="rId14"/>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37" name="平行四边形 36"/>
              <p:cNvSpPr/>
              <p:nvPr>
                <p:custDataLst>
                  <p:tags r:id="rId15"/>
                </p:custDataLst>
              </p:nvPr>
            </p:nvSpPr>
            <p:spPr>
              <a:xfrm>
                <a:off x="2712420" y="1830012"/>
                <a:ext cx="2124498" cy="439007"/>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a:t>
                </a:r>
                <a:r>
                  <a:rPr kumimoji="0" lang="zh-CN" altLang="en-US"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优点</a:t>
                </a:r>
                <a:r>
                  <a:rPr kumimoji="0" lang="en-US" altLang="zh-CN"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a:t>
                </a:r>
              </a:p>
            </p:txBody>
          </p:sp>
        </p:grpSp>
      </p:grpSp>
      <p:grpSp>
        <p:nvGrpSpPr>
          <p:cNvPr id="38" name="组合 37"/>
          <p:cNvGrpSpPr/>
          <p:nvPr>
            <p:custDataLst>
              <p:tags r:id="rId2"/>
            </p:custDataLst>
          </p:nvPr>
        </p:nvGrpSpPr>
        <p:grpSpPr>
          <a:xfrm>
            <a:off x="6347569" y="1349215"/>
            <a:ext cx="4983385" cy="4844219"/>
            <a:chOff x="2309651" y="1821536"/>
            <a:chExt cx="5006553" cy="2694435"/>
          </a:xfrm>
        </p:grpSpPr>
        <p:sp>
          <p:nvSpPr>
            <p:cNvPr id="39" name="矩形 38"/>
            <p:cNvSpPr/>
            <p:nvPr>
              <p:custDataLst>
                <p:tags r:id="rId8"/>
              </p:custDataLst>
            </p:nvPr>
          </p:nvSpPr>
          <p:spPr>
            <a:xfrm>
              <a:off x="2479343" y="4318542"/>
              <a:ext cx="4544046" cy="197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61972B"/>
                </a:solidFill>
                <a:effectLst/>
                <a:uLnTx/>
                <a:uFillTx/>
                <a:latin typeface="Arial" panose="020B0604020202020204"/>
                <a:ea typeface="黑体" panose="02010609060101010101" pitchFamily="49" charset="-122"/>
                <a:cs typeface="+mn-cs"/>
              </a:endParaRPr>
            </a:p>
          </p:txBody>
        </p:sp>
        <p:sp>
          <p:nvSpPr>
            <p:cNvPr id="40" name="任意多边形 39"/>
            <p:cNvSpPr/>
            <p:nvPr>
              <p:custDataLst>
                <p:tags r:id="rId9"/>
              </p:custDataLst>
            </p:nvPr>
          </p:nvSpPr>
          <p:spPr>
            <a:xfrm>
              <a:off x="2479343" y="2039097"/>
              <a:ext cx="4544046" cy="2421072"/>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altLang="zh-CN" sz="1800" b="0" i="0" u="none" strike="noStrike" kern="0" cap="none" spc="0" normalizeH="0" baseline="0" noProof="0" dirty="0">
                <a:ln>
                  <a:noFill/>
                </a:ln>
                <a:solidFill>
                  <a:srgbClr val="D34817"/>
                </a:solidFill>
                <a:effectLst/>
                <a:uLnTx/>
                <a:uFillTx/>
                <a:latin typeface="Arial" panose="020B0604020202020204"/>
                <a:ea typeface="黑体" panose="02010609060101010101" pitchFamily="49" charset="-122"/>
                <a:cs typeface="+mn-cs"/>
              </a:endParaRPr>
            </a:p>
          </p:txBody>
        </p:sp>
        <p:grpSp>
          <p:nvGrpSpPr>
            <p:cNvPr id="41" name="组合 40"/>
            <p:cNvGrpSpPr/>
            <p:nvPr/>
          </p:nvGrpSpPr>
          <p:grpSpPr>
            <a:xfrm>
              <a:off x="2309651" y="1821536"/>
              <a:ext cx="5006553" cy="439007"/>
              <a:chOff x="2615891" y="1821536"/>
              <a:chExt cx="2254640" cy="439007"/>
            </a:xfrm>
          </p:grpSpPr>
          <p:sp>
            <p:nvSpPr>
              <p:cNvPr id="42" name="任意多边形 41"/>
              <p:cNvSpPr/>
              <p:nvPr>
                <p:custDataLst>
                  <p:tags r:id="rId10"/>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43" name="平行四边形 42"/>
              <p:cNvSpPr/>
              <p:nvPr>
                <p:custDataLst>
                  <p:tags r:id="rId11"/>
                </p:custDataLst>
              </p:nvPr>
            </p:nvSpPr>
            <p:spPr>
              <a:xfrm>
                <a:off x="2615891" y="1821536"/>
                <a:ext cx="2254640" cy="439007"/>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mn-ea"/>
                  </a:rPr>
                  <a:t>缺点</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mn-ea"/>
                </a:endParaRPr>
              </a:p>
            </p:txBody>
          </p:sp>
        </p:grpSp>
      </p:grpSp>
      <p:sp>
        <p:nvSpPr>
          <p:cNvPr id="8" name="文本框 7"/>
          <p:cNvSpPr txBox="1"/>
          <p:nvPr>
            <p:custDataLst>
              <p:tags r:id="rId3"/>
            </p:custDataLst>
          </p:nvPr>
        </p:nvSpPr>
        <p:spPr>
          <a:xfrm>
            <a:off x="1512401" y="2436044"/>
            <a:ext cx="3245695" cy="1222177"/>
          </a:xfrm>
          <a:prstGeom prst="rect">
            <a:avLst/>
          </a:prstGeom>
          <a:noFill/>
        </p:spPr>
        <p:txBody>
          <a:bodyPr wrap="square" rtlCol="0" anchor="ctr" anchorCtr="0">
            <a:normAutofit/>
          </a:bodyPr>
          <a:lstStyle/>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泛化错误率低</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4" name="文本框 43"/>
          <p:cNvSpPr txBox="1"/>
          <p:nvPr>
            <p:custDataLst>
              <p:tags r:id="rId4"/>
            </p:custDataLst>
          </p:nvPr>
        </p:nvSpPr>
        <p:spPr>
          <a:xfrm>
            <a:off x="6623595" y="2529632"/>
            <a:ext cx="4084412" cy="1010118"/>
          </a:xfrm>
          <a:prstGeom prst="rect">
            <a:avLst/>
          </a:prstGeom>
          <a:noFill/>
        </p:spPr>
        <p:txBody>
          <a:bodyPr wrap="square"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对参数调节和核函数的选择敏感</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 name="文本框 16"/>
          <p:cNvSpPr txBox="1"/>
          <p:nvPr>
            <p:custDataLst>
              <p:tags r:id="rId5"/>
            </p:custDataLst>
          </p:nvPr>
        </p:nvSpPr>
        <p:spPr>
          <a:xfrm>
            <a:off x="1489286" y="3465517"/>
            <a:ext cx="3245695" cy="1222177"/>
          </a:xfrm>
          <a:prstGeom prst="rect">
            <a:avLst/>
          </a:prstGeom>
          <a:noFill/>
        </p:spPr>
        <p:txBody>
          <a:bodyPr wrap="square" rtlCol="0" anchor="ctr" anchorCtr="0">
            <a:normAutofit/>
          </a:bodyPr>
          <a:lstStyle/>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计算开销不大</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 name="文本框 17"/>
          <p:cNvSpPr txBox="1"/>
          <p:nvPr>
            <p:custDataLst>
              <p:tags r:id="rId6"/>
            </p:custDataLst>
          </p:nvPr>
        </p:nvSpPr>
        <p:spPr>
          <a:xfrm>
            <a:off x="6623595" y="3504710"/>
            <a:ext cx="3837069" cy="1222177"/>
          </a:xfrm>
          <a:prstGeom prst="rect">
            <a:avLst/>
          </a:prstGeom>
          <a:noFill/>
        </p:spPr>
        <p:txBody>
          <a:bodyPr wrap="square" rtlCol="0" anchor="ctr" anchorCtr="0">
            <a:normAutofit/>
          </a:bodyPr>
          <a:lstStyle/>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原始分类器不加修改仅适合于处理二分类问题</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文本框 18"/>
          <p:cNvSpPr txBox="1"/>
          <p:nvPr>
            <p:custDataLst>
              <p:tags r:id="rId7"/>
            </p:custDataLst>
          </p:nvPr>
        </p:nvSpPr>
        <p:spPr>
          <a:xfrm>
            <a:off x="1512401" y="4310217"/>
            <a:ext cx="3245695" cy="1222177"/>
          </a:xfrm>
          <a:prstGeom prst="rect">
            <a:avLst/>
          </a:prstGeom>
          <a:noFill/>
        </p:spPr>
        <p:txBody>
          <a:bodyPr wrap="square" rtlCol="0" anchor="ctr" anchorCtr="0">
            <a:normAutofit/>
          </a:bodyPr>
          <a:lstStyle/>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结果容易理解</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四、支持向量机</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实现</a:t>
            </a:r>
          </a:p>
        </p:txBody>
      </p:sp>
      <p:sp>
        <p:nvSpPr>
          <p:cNvPr id="3" name="内容占位符 2"/>
          <p:cNvSpPr>
            <a:spLocks noGrp="1"/>
          </p:cNvSpPr>
          <p:nvPr>
            <p:ph idx="1"/>
          </p:nvPr>
        </p:nvSpPr>
        <p:spPr>
          <a:xfrm>
            <a:off x="825500" y="879475"/>
            <a:ext cx="10435535" cy="5117465"/>
          </a:xfrm>
        </p:spPr>
        <p:txBody>
          <a:bodyPr/>
          <a:lstStyle/>
          <a:p>
            <a:r>
              <a:rPr lang="zh-CN" altLang="en-US" sz="2800" dirty="0">
                <a:latin typeface="微软雅黑" panose="020B0503020204020204" charset="-122"/>
                <a:ea typeface="微软雅黑" panose="020B0503020204020204" charset="-122"/>
              </a:rPr>
              <a:t>垃圾邮件分类</a:t>
            </a:r>
            <a:endParaRPr lang="en-US" altLang="zh-CN" sz="2800" dirty="0">
              <a:latin typeface="微软雅黑" panose="020B0503020204020204" charset="-122"/>
              <a:ea typeface="微软雅黑" panose="020B0503020204020204" charset="-122"/>
            </a:endParaRPr>
          </a:p>
          <a:p>
            <a:pPr lvl="1"/>
            <a:r>
              <a:rPr lang="zh-CN" altLang="en-US" dirty="0"/>
              <a:t>训练样本，用于训练垃圾邮件分类器，有</a:t>
            </a:r>
            <a:r>
              <a:rPr lang="en-US" altLang="zh-CN" dirty="0"/>
              <a:t>4000</a:t>
            </a:r>
            <a:r>
              <a:rPr lang="zh-CN" altLang="en-US" dirty="0"/>
              <a:t>个训练样本</a:t>
            </a:r>
            <a:endParaRPr lang="en-US" altLang="zh-CN" dirty="0"/>
          </a:p>
          <a:p>
            <a:pPr lvl="1"/>
            <a:r>
              <a:rPr lang="zh-CN" altLang="en-US" dirty="0"/>
              <a:t>测试样本，用于查看已得到的分类器对新样本的泛化能力，有</a:t>
            </a:r>
            <a:r>
              <a:rPr lang="en-US" altLang="zh-CN" dirty="0"/>
              <a:t>1000</a:t>
            </a:r>
            <a:r>
              <a:rPr lang="zh-CN" altLang="en-US" dirty="0"/>
              <a:t>个训练样本</a:t>
            </a:r>
            <a:endParaRPr lang="en-US" altLang="zh-CN" sz="2400" dirty="0">
              <a:latin typeface="微软雅黑" panose="020B0503020204020204" charset="-122"/>
              <a:ea typeface="微软雅黑" panose="020B0503020204020204" charset="-122"/>
            </a:endParaRPr>
          </a:p>
          <a:p>
            <a:endParaRPr lang="zh-CN" altLang="en-US" dirty="0"/>
          </a:p>
        </p:txBody>
      </p:sp>
      <p:pic>
        <p:nvPicPr>
          <p:cNvPr id="4" name="图片 3"/>
          <p:cNvPicPr>
            <a:picLocks noChangeAspect="1"/>
          </p:cNvPicPr>
          <p:nvPr/>
        </p:nvPicPr>
        <p:blipFill>
          <a:blip r:embed="rId3"/>
          <a:stretch>
            <a:fillRect/>
          </a:stretch>
        </p:blipFill>
        <p:spPr>
          <a:xfrm>
            <a:off x="1908312" y="2800168"/>
            <a:ext cx="7660791" cy="31967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89"/>
    </mc:Choice>
    <mc:Fallback xmlns="">
      <p:transition spd="slow" advTm="78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6、8、12、20、21、22、23、25"/>
  <p:tag name="KSO_WM_TEMPLATE_CATEGORY" val="custom"/>
  <p:tag name="KSO_WM_TEMPLATE_INDEX" val="160162"/>
  <p:tag name="KSO_WM_TAG_VERSION" val="1.0"/>
  <p:tag name="KSO_WM_SLIDE_ID" val="custom160162_1"/>
  <p:tag name="KSO_WM_SLIDE_INDEX" val="1"/>
  <p:tag name="KSO_WM_SLIDE_ITEM_CNT" val="2"/>
  <p:tag name="KSO_WM_SLIDE_LAYOUT" val="a_b"/>
  <p:tag name="KSO_WM_SLIDE_LAYOUT_CNT" val="1_1"/>
  <p:tag name="KSO_WM_SLIDE_TYPE" val="title"/>
  <p:tag name="KSO_WM_BEAUTIFY_FLAG" val="#wm#"/>
  <p:tag name="KSO_WM_SLIDE_MODEL_TYPE" val="cover"/>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3"/>
  <p:tag name="KSO_WM_UNIT_ID" val="259*r_v*1_3"/>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4"/>
  <p:tag name="KSO_WM_UNIT_ID" val="259*r_i*1_4"/>
  <p:tag name="KSO_WM_UNIT_CLEAR" val="1"/>
  <p:tag name="KSO_WM_UNIT_LAYERLEVEL" val="1_1"/>
  <p:tag name="KSO_WM_BEAUTIFY_FLAG" val="#wm#"/>
  <p:tag name="KSO_WM_TAG_VERSION" val="1.0"/>
  <p:tag name="KSO_WM_DIAGRAM_GROUP_CODE" val="r1-1"/>
</p:tagLst>
</file>

<file path=ppt/tags/tag12.xml><?xml version="1.0" encoding="utf-8"?>
<p:tagLst xmlns:a="http://schemas.openxmlformats.org/drawingml/2006/main" xmlns:r="http://schemas.openxmlformats.org/officeDocument/2006/relationships"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5"/>
  <p:tag name="KSO_WM_UNIT_ID" val="259*r_i*1_5"/>
  <p:tag name="KSO_WM_UNIT_CLEAR" val="1"/>
  <p:tag name="KSO_WM_UNIT_LAYERLEVEL" val="1_1"/>
  <p:tag name="KSO_WM_BEAUTIFY_FLAG" val="#wm#"/>
  <p:tag name="KSO_WM_TAG_VERSION" val="1.0"/>
  <p:tag name="KSO_WM_DIAGRAM_GROUP_CODE" val="r1-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6"/>
  <p:tag name="KSO_WM_UNIT_ID" val="259*r_i*1_6"/>
  <p:tag name="KSO_WM_UNIT_CLEAR" val="1"/>
  <p:tag name="KSO_WM_UNIT_LAYERLEVEL" val="1_1"/>
  <p:tag name="KSO_WM_BEAUTIFY_FLAG" val="#wm#"/>
  <p:tag name="KSO_WM_TAG_VERSION" val="1.0"/>
  <p:tag name="KSO_WM_DIAGRAM_GROUP_CODE" val="r1-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t"/>
  <p:tag name="KSO_WM_UNIT_INDEX" val="1_2"/>
  <p:tag name="KSO_WM_UNIT_ID" val="259*r_t*1_2"/>
  <p:tag name="KSO_WM_UNIT_CLEAR" val="1"/>
  <p:tag name="KSO_WM_UNIT_LAYERLEVEL" val="1_1"/>
  <p:tag name="KSO_WM_UNIT_DIAGRAM_CONTRAST_TITLE_CNT" val="2"/>
  <p:tag name="KSO_WM_UNIT_DIAGRAM_DIMENSION_TITLE_CNT" val="2"/>
  <p:tag name="KSO_WM_UNIT_VALUE" val="26"/>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1"/>
  <p:tag name="KSO_WM_UNIT_ID" val="259*r_i*1_1"/>
  <p:tag name="KSO_WM_UNIT_CLEAR" val="1"/>
  <p:tag name="KSO_WM_UNIT_LAYERLEVEL" val="1_1"/>
  <p:tag name="KSO_WM_BEAUTIFY_FLAG" val="#wm#"/>
  <p:tag name="KSO_WM_TAG_VERSION" val="1.0"/>
  <p:tag name="KSO_WM_DIAGRAM_GROUP_CODE" val="r1-1"/>
</p:tagLst>
</file>

<file path=ppt/tags/tag16.xml><?xml version="1.0" encoding="utf-8"?>
<p:tagLst xmlns:a="http://schemas.openxmlformats.org/drawingml/2006/main" xmlns:r="http://schemas.openxmlformats.org/officeDocument/2006/relationships"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2"/>
  <p:tag name="KSO_WM_UNIT_ID" val="259*r_i*1_2"/>
  <p:tag name="KSO_WM_UNIT_CLEAR" val="1"/>
  <p:tag name="KSO_WM_UNIT_LAYERLEVEL" val="1_1"/>
  <p:tag name="KSO_WM_BEAUTIFY_FLAG" val="#wm#"/>
  <p:tag name="KSO_WM_TAG_VERSION" val="1.0"/>
  <p:tag name="KSO_WM_DIAGRAM_GROUP_CODE" val="r1-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3"/>
  <p:tag name="KSO_WM_UNIT_ID" val="259*r_i*1_3"/>
  <p:tag name="KSO_WM_UNIT_CLEAR" val="1"/>
  <p:tag name="KSO_WM_UNIT_LAYERLEVEL" val="1_1"/>
  <p:tag name="KSO_WM_BEAUTIFY_FLAG" val="#wm#"/>
  <p:tag name="KSO_WM_TAG_VERSION" val="1.0"/>
  <p:tag name="KSO_WM_DIAGRAM_GROUP_CODE" val="r1-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t"/>
  <p:tag name="KSO_WM_UNIT_INDEX" val="1_1"/>
  <p:tag name="KSO_WM_UNIT_ID" val="259*r_t*1_1"/>
  <p:tag name="KSO_WM_UNIT_CLEAR" val="1"/>
  <p:tag name="KSO_WM_UNIT_LAYERLEVEL" val="1_1"/>
  <p:tag name="KSO_WM_UNIT_DIAGRAM_CONTRAST_TITLE_CNT" val="2"/>
  <p:tag name="KSO_WM_UNIT_DIAGRAM_DIMENSION_TITLE_CNT" val="2"/>
  <p:tag name="KSO_WM_UNIT_VALUE" val="26"/>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2*i*1"/>
  <p:tag name="KSO_WM_TEMPLATE_CATEGORY" val="diagram"/>
  <p:tag name="KSO_WM_TEMPLATE_INDEX" val="16081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a"/>
  <p:tag name="KSO_WM_UNIT_INDEX" val="1"/>
  <p:tag name="KSO_WM_UNIT_ID" val="custom160162_1*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2*i*10"/>
  <p:tag name="KSO_WM_TEMPLATE_CATEGORY" val="diagram"/>
  <p:tag name="KSO_WM_TEMPLATE_INDEX" val="160813"/>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1"/>
  <p:tag name="KSO_WM_UNIT_ID" val="259*r_v*1_1"/>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2"/>
  <p:tag name="KSO_WM_UNIT_ID" val="259*r_v*1_2"/>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3"/>
  <p:tag name="KSO_WM_UNIT_ID" val="259*r_v*1_3"/>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4"/>
  <p:tag name="KSO_WM_UNIT_ID" val="259*r_v*1_4"/>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3"/>
  <p:tag name="KSO_WM_UNIT_ID" val="259*r_v*1_3"/>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4"/>
  <p:tag name="KSO_WM_UNIT_ID" val="259*r_i*1_4"/>
  <p:tag name="KSO_WM_UNIT_CLEAR" val="1"/>
  <p:tag name="KSO_WM_UNIT_LAYERLEVEL" val="1_1"/>
  <p:tag name="KSO_WM_BEAUTIFY_FLAG" val="#wm#"/>
  <p:tag name="KSO_WM_TAG_VERSION" val="1.0"/>
  <p:tag name="KSO_WM_DIAGRAM_GROUP_CODE" val="r1-1"/>
</p:tagLst>
</file>

<file path=ppt/tags/tag27.xml><?xml version="1.0" encoding="utf-8"?>
<p:tagLst xmlns:a="http://schemas.openxmlformats.org/drawingml/2006/main" xmlns:r="http://schemas.openxmlformats.org/officeDocument/2006/relationships"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5"/>
  <p:tag name="KSO_WM_UNIT_ID" val="259*r_i*1_5"/>
  <p:tag name="KSO_WM_UNIT_CLEAR" val="1"/>
  <p:tag name="KSO_WM_UNIT_LAYERLEVEL" val="1_1"/>
  <p:tag name="KSO_WM_BEAUTIFY_FLAG" val="#wm#"/>
  <p:tag name="KSO_WM_TAG_VERSION" val="1.0"/>
  <p:tag name="KSO_WM_DIAGRAM_GROUP_CODE" val="r1-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6"/>
  <p:tag name="KSO_WM_UNIT_ID" val="259*r_i*1_6"/>
  <p:tag name="KSO_WM_UNIT_CLEAR" val="1"/>
  <p:tag name="KSO_WM_UNIT_LAYERLEVEL" val="1_1"/>
  <p:tag name="KSO_WM_BEAUTIFY_FLAG" val="#wm#"/>
  <p:tag name="KSO_WM_TAG_VERSION" val="1.0"/>
  <p:tag name="KSO_WM_DIAGRAM_GROUP_CODE" val="r1-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t"/>
  <p:tag name="KSO_WM_UNIT_INDEX" val="1_2"/>
  <p:tag name="KSO_WM_UNIT_ID" val="259*r_t*1_2"/>
  <p:tag name="KSO_WM_UNIT_CLEAR" val="1"/>
  <p:tag name="KSO_WM_UNIT_LAYERLEVEL" val="1_1"/>
  <p:tag name="KSO_WM_UNIT_DIAGRAM_CONTRAST_TITLE_CNT" val="2"/>
  <p:tag name="KSO_WM_UNIT_DIAGRAM_DIMENSION_TITLE_CNT" val="2"/>
  <p:tag name="KSO_WM_UNIT_VALUE" val="26"/>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b"/>
  <p:tag name="KSO_WM_UNIT_INDEX" val="1"/>
  <p:tag name="KSO_WM_UNIT_ID" val="custom160162_1*b*1"/>
  <p:tag name="KSO_WM_UNIT_CLEAR" val="1"/>
  <p:tag name="KSO_WM_UNIT_LAYERLEVEL" val="1"/>
  <p:tag name="KSO_WM_UNIT_VALUE" val="111"/>
  <p:tag name="KSO_WM_UNIT_ISCONTENTSTITLE" val="0"/>
  <p:tag name="KSO_WM_UNIT_HIGHLIGHT" val="0"/>
  <p:tag name="KSO_WM_UNIT_COMPATIBLE" val="0"/>
  <p:tag name="KSO_WM_UNIT_PRESET_TEXT_INDEX" val="3"/>
  <p:tag name="KSO_WM_UNIT_PRESET_TEXT_LEN" val="17"/>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1"/>
  <p:tag name="KSO_WM_UNIT_ID" val="259*r_i*1_1"/>
  <p:tag name="KSO_WM_UNIT_CLEAR" val="1"/>
  <p:tag name="KSO_WM_UNIT_LAYERLEVEL" val="1_1"/>
  <p:tag name="KSO_WM_BEAUTIFY_FLAG" val="#wm#"/>
  <p:tag name="KSO_WM_TAG_VERSION" val="1.0"/>
  <p:tag name="KSO_WM_DIAGRAM_GROUP_CODE" val="r1-1"/>
</p:tagLst>
</file>

<file path=ppt/tags/tag31.xml><?xml version="1.0" encoding="utf-8"?>
<p:tagLst xmlns:a="http://schemas.openxmlformats.org/drawingml/2006/main" xmlns:r="http://schemas.openxmlformats.org/officeDocument/2006/relationships"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2"/>
  <p:tag name="KSO_WM_UNIT_ID" val="259*r_i*1_2"/>
  <p:tag name="KSO_WM_UNIT_CLEAR" val="1"/>
  <p:tag name="KSO_WM_UNIT_LAYERLEVEL" val="1_1"/>
  <p:tag name="KSO_WM_BEAUTIFY_FLAG" val="#wm#"/>
  <p:tag name="KSO_WM_TAG_VERSION" val="1.0"/>
  <p:tag name="KSO_WM_DIAGRAM_GROUP_CODE" val="r1-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3"/>
  <p:tag name="KSO_WM_UNIT_ID" val="259*r_i*1_3"/>
  <p:tag name="KSO_WM_UNIT_CLEAR" val="1"/>
  <p:tag name="KSO_WM_UNIT_LAYERLEVEL" val="1_1"/>
  <p:tag name="KSO_WM_BEAUTIFY_FLAG" val="#wm#"/>
  <p:tag name="KSO_WM_TAG_VERSION" val="1.0"/>
  <p:tag name="KSO_WM_DIAGRAM_GROUP_CODE" val="r1-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t"/>
  <p:tag name="KSO_WM_UNIT_INDEX" val="1_1"/>
  <p:tag name="KSO_WM_UNIT_ID" val="259*r_t*1_1"/>
  <p:tag name="KSO_WM_UNIT_CLEAR" val="1"/>
  <p:tag name="KSO_WM_UNIT_LAYERLEVEL" val="1_1"/>
  <p:tag name="KSO_WM_UNIT_DIAGRAM_CONTRAST_TITLE_CNT" val="2"/>
  <p:tag name="KSO_WM_UNIT_DIAGRAM_DIMENSION_TITLE_CNT" val="2"/>
  <p:tag name="KSO_WM_UNIT_VALUE" val="26"/>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2*i*1"/>
  <p:tag name="KSO_WM_TEMPLATE_CATEGORY" val="diagram"/>
  <p:tag name="KSO_WM_TEMPLATE_INDEX" val="160813"/>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2*i*10"/>
  <p:tag name="KSO_WM_TEMPLATE_CATEGORY" val="diagram"/>
  <p:tag name="KSO_WM_TEMPLATE_INDEX" val="160813"/>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1"/>
  <p:tag name="KSO_WM_UNIT_ID" val="259*r_v*1_1"/>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2"/>
  <p:tag name="KSO_WM_UNIT_ID" val="259*r_v*1_2"/>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3"/>
  <p:tag name="KSO_WM_UNIT_ID" val="259*r_v*1_3"/>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4"/>
  <p:tag name="KSO_WM_UNIT_ID" val="259*r_v*1_4"/>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heme/theme1.xml><?xml version="1.0" encoding="utf-8"?>
<a:theme xmlns:a="http://schemas.openxmlformats.org/drawingml/2006/main" name="1_Office 主题">
  <a:themeElements>
    <a:clrScheme name="自定义 125">
      <a:dk1>
        <a:sysClr val="windowText" lastClr="000000"/>
      </a:dk1>
      <a:lt1>
        <a:sysClr val="window" lastClr="FFFFFF"/>
      </a:lt1>
      <a:dk2>
        <a:srgbClr val="44546A"/>
      </a:dk2>
      <a:lt2>
        <a:srgbClr val="E7E6E6"/>
      </a:lt2>
      <a:accent1>
        <a:srgbClr val="0070BE"/>
      </a:accent1>
      <a:accent2>
        <a:srgbClr val="7F7F7F"/>
      </a:accent2>
      <a:accent3>
        <a:srgbClr val="A5A5A5"/>
      </a:accent3>
      <a:accent4>
        <a:srgbClr val="FFC000"/>
      </a:accent4>
      <a:accent5>
        <a:srgbClr val="4472C4"/>
      </a:accent5>
      <a:accent6>
        <a:srgbClr val="70AD47"/>
      </a:accent6>
      <a:hlink>
        <a:srgbClr val="0563C1"/>
      </a:hlink>
      <a:folHlink>
        <a:srgbClr val="954F72"/>
      </a:folHlink>
    </a:clrScheme>
    <a:fontScheme name="自定义 50">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850</Words>
  <Application>Microsoft Office PowerPoint</Application>
  <PresentationFormat>宽屏</PresentationFormat>
  <Paragraphs>72</Paragraphs>
  <Slides>14</Slides>
  <Notes>12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等线</vt:lpstr>
      <vt:lpstr>黑体</vt:lpstr>
      <vt:lpstr>宋体</vt:lpstr>
      <vt:lpstr>微软雅黑</vt:lpstr>
      <vt:lpstr>Arial</vt:lpstr>
      <vt:lpstr>Calibri</vt:lpstr>
      <vt:lpstr>1_Office 主题</vt:lpstr>
      <vt:lpstr>机器学习经典算法</vt:lpstr>
      <vt:lpstr>四、支持向量机（Support Vector Machines, SVM)——简介</vt:lpstr>
      <vt:lpstr>四、支持向量机（Support Vector Machines, SVM)——简介</vt:lpstr>
      <vt:lpstr>四、支持向量机（Support Vector Machines, SVM)——简介</vt:lpstr>
      <vt:lpstr>四、支持向量机——原理</vt:lpstr>
      <vt:lpstr>四、支持向量机——核函数</vt:lpstr>
      <vt:lpstr>四、支持向量机——核技巧</vt:lpstr>
      <vt:lpstr>四、支持向量机——算法特点</vt:lpstr>
      <vt:lpstr>四、支持向量机——实现</vt:lpstr>
      <vt:lpstr>五、K-means算法（K均值）——简介</vt:lpstr>
      <vt:lpstr>五、K-means算法——原理</vt:lpstr>
      <vt:lpstr>五、K-means算法——算法特点</vt:lpstr>
      <vt:lpstr>五、K-means算法——实现案例</vt:lpstr>
      <vt:lpstr>感谢观看！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机器学习经典算法</dc:title>
  <dc:creator>XingMu</dc:creator>
  <cp:lastModifiedBy>XingMu</cp:lastModifiedBy>
  <cp:revision>58</cp:revision>
  <dcterms:created xsi:type="dcterms:W3CDTF">2019-10-14T13:11:00Z</dcterms:created>
  <dcterms:modified xsi:type="dcterms:W3CDTF">2019-10-16T11:58:21Z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