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80"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287" r:id="rId18"/>
    <p:sldId id="316" r:id="rId19"/>
    <p:sldId id="319" r:id="rId20"/>
    <p:sldId id="275" r:id="rId21"/>
    <p:sldId id="276" r:id="rId22"/>
    <p:sldId id="321" r:id="rId23"/>
    <p:sldId id="322" r:id="rId24"/>
    <p:sldId id="318" r:id="rId25"/>
    <p:sldId id="341" r:id="rId26"/>
    <p:sldId id="325" r:id="rId27"/>
    <p:sldId id="317" r:id="rId28"/>
    <p:sldId id="320" r:id="rId29"/>
    <p:sldId id="323" r:id="rId30"/>
    <p:sldId id="324" r:id="rId31"/>
    <p:sldId id="288" r:id="rId32"/>
    <p:sldId id="326" r:id="rId33"/>
    <p:sldId id="294" r:id="rId34"/>
    <p:sldId id="296" r:id="rId35"/>
    <p:sldId id="299" r:id="rId36"/>
    <p:sldId id="297" r:id="rId37"/>
    <p:sldId id="298" r:id="rId38"/>
    <p:sldId id="300" r:id="rId39"/>
    <p:sldId id="278"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43"/>
    <p:restoredTop sz="93689"/>
  </p:normalViewPr>
  <p:slideViewPr>
    <p:cSldViewPr snapToGrid="0" snapToObjects="1">
      <p:cViewPr varScale="1">
        <p:scale>
          <a:sx n="81" d="100"/>
          <a:sy n="81" d="100"/>
        </p:scale>
        <p:origin x="245" y="53"/>
      </p:cViewPr>
      <p:guideLst>
        <p:guide orient="horz" pos="2156"/>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22049" r="54675" b="21936"/>
          <a:stretch>
            <a:fillRect/>
          </a:stretch>
        </p:blipFill>
        <p:spPr>
          <a:xfrm>
            <a:off x="849510" y="-12701"/>
            <a:ext cx="10492980" cy="6858001"/>
          </a:xfrm>
          <a:prstGeom prst="rect">
            <a:avLst/>
          </a:prstGeom>
        </p:spPr>
      </p:pic>
      <p:sp>
        <p:nvSpPr>
          <p:cNvPr id="4" name="文本占位符 7"/>
          <p:cNvSpPr>
            <a:spLocks noGrp="1"/>
          </p:cNvSpPr>
          <p:nvPr>
            <p:ph type="body" sz="quarter" idx="10"/>
          </p:nvPr>
        </p:nvSpPr>
        <p:spPr>
          <a:xfrm>
            <a:off x="522697" y="2307026"/>
            <a:ext cx="11146606" cy="937764"/>
          </a:xfrm>
          <a:prstGeom prst="rect">
            <a:avLst/>
          </a:prstGeom>
          <a:ln w="12700" cmpd="sng">
            <a:noFill/>
          </a:ln>
        </p:spPr>
        <p:txBody>
          <a:bodyPr vert="horz" anchor="ctr"/>
          <a:lstStyle>
            <a:lvl1pPr marL="0" indent="0" algn="ctr">
              <a:buNone/>
              <a:defRPr sz="4800" b="1">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
        <p:nvSpPr>
          <p:cNvPr id="6" name="文本占位符 7"/>
          <p:cNvSpPr>
            <a:spLocks noGrp="1"/>
          </p:cNvSpPr>
          <p:nvPr>
            <p:ph type="body" sz="quarter" idx="11"/>
          </p:nvPr>
        </p:nvSpPr>
        <p:spPr>
          <a:xfrm>
            <a:off x="3155230" y="3669185"/>
            <a:ext cx="2294080" cy="549890"/>
          </a:xfrm>
          <a:prstGeom prst="rect">
            <a:avLst/>
          </a:prstGeom>
          <a:solidFill>
            <a:schemeClr val="bg1"/>
          </a:solidFill>
          <a:ln w="12700" cmpd="sng">
            <a:solidFill>
              <a:schemeClr val="tx1">
                <a:lumMod val="50000"/>
                <a:lumOff val="50000"/>
              </a:schemeClr>
            </a:solidFill>
          </a:ln>
        </p:spPr>
        <p:txBody>
          <a:bodyPr vert="horz" anchor="t"/>
          <a:lstStyle>
            <a:lvl1pPr marL="0" indent="0" algn="ctr">
              <a:buNone/>
              <a:defRPr sz="1400" b="0">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
        <p:nvSpPr>
          <p:cNvPr id="7" name="文本占位符 7"/>
          <p:cNvSpPr>
            <a:spLocks noGrp="1"/>
          </p:cNvSpPr>
          <p:nvPr>
            <p:ph type="body" sz="quarter" idx="12"/>
          </p:nvPr>
        </p:nvSpPr>
        <p:spPr>
          <a:xfrm>
            <a:off x="6742690" y="3669184"/>
            <a:ext cx="2294080" cy="549890"/>
          </a:xfrm>
          <a:prstGeom prst="rect">
            <a:avLst/>
          </a:prstGeom>
          <a:solidFill>
            <a:schemeClr val="bg1"/>
          </a:solidFill>
          <a:ln w="12700" cmpd="sng">
            <a:solidFill>
              <a:schemeClr val="tx1">
                <a:lumMod val="50000"/>
                <a:lumOff val="50000"/>
              </a:schemeClr>
            </a:solidFill>
          </a:ln>
        </p:spPr>
        <p:txBody>
          <a:bodyPr vert="horz" anchor="t"/>
          <a:lstStyle>
            <a:lvl1pPr marL="0" indent="0" algn="ctr">
              <a:buNone/>
              <a:defRPr sz="1400" b="0">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
        <p:nvSpPr>
          <p:cNvPr id="8" name="文本占位符 7"/>
          <p:cNvSpPr>
            <a:spLocks noGrp="1"/>
          </p:cNvSpPr>
          <p:nvPr>
            <p:ph type="body" sz="quarter" idx="13"/>
          </p:nvPr>
        </p:nvSpPr>
        <p:spPr>
          <a:xfrm>
            <a:off x="3155230" y="4448647"/>
            <a:ext cx="5881540" cy="508364"/>
          </a:xfrm>
          <a:prstGeom prst="rect">
            <a:avLst/>
          </a:prstGeom>
          <a:ln w="12700" cmpd="sng">
            <a:noFill/>
          </a:ln>
        </p:spPr>
        <p:txBody>
          <a:bodyPr vert="horz" anchor="ctr"/>
          <a:lstStyle>
            <a:lvl1pPr marL="0" indent="0" algn="ctr">
              <a:buNone/>
              <a:defRPr sz="2000" b="0">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
        <p:nvSpPr>
          <p:cNvPr id="10" name="文本占位符 7"/>
          <p:cNvSpPr>
            <a:spLocks noGrp="1"/>
          </p:cNvSpPr>
          <p:nvPr>
            <p:ph type="body" sz="quarter" idx="14"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背景图片出处</a:t>
            </a: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英文 </a:t>
            </a:r>
            <a:r>
              <a:rPr kumimoji="0" lang="is-I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Microsoft YaHei</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1.3</a:t>
            </a: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600"/>
            <a:r>
              <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600"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charset="-122"/>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a:fillRect/>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a:fillRect/>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微软雅黑" panose="020B0503020204020204" charset="-122"/>
                <a:ea typeface="微软雅黑" panose="020B0503020204020204" charset="-122"/>
                <a:cs typeface="微软雅黑" panose="020B0503020204020204" charset="-122"/>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145983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1459831"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9" name="文本占位符 6"/>
          <p:cNvSpPr>
            <a:spLocks noGrp="1"/>
          </p:cNvSpPr>
          <p:nvPr>
            <p:ph type="body" sz="quarter" idx="16" hasCustomPrompt="1"/>
          </p:nvPr>
        </p:nvSpPr>
        <p:spPr>
          <a:xfrm>
            <a:off x="8433254"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0" name="文本占位符 6"/>
          <p:cNvSpPr>
            <a:spLocks noGrp="1"/>
          </p:cNvSpPr>
          <p:nvPr>
            <p:ph type="body" sz="quarter" idx="17" hasCustomPrompt="1"/>
          </p:nvPr>
        </p:nvSpPr>
        <p:spPr>
          <a:xfrm>
            <a:off x="8433253"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1" name="文本占位符 6"/>
          <p:cNvSpPr>
            <a:spLocks noGrp="1"/>
          </p:cNvSpPr>
          <p:nvPr>
            <p:ph type="body" sz="quarter" idx="18" hasCustomPrompt="1"/>
          </p:nvPr>
        </p:nvSpPr>
        <p:spPr>
          <a:xfrm>
            <a:off x="494654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2" name="文本占位符 6"/>
          <p:cNvSpPr>
            <a:spLocks noGrp="1"/>
          </p:cNvSpPr>
          <p:nvPr>
            <p:ph type="body" sz="quarter" idx="19" hasCustomPrompt="1"/>
          </p:nvPr>
        </p:nvSpPr>
        <p:spPr>
          <a:xfrm>
            <a:off x="4946541"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a:fillRect/>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a:fillRect/>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微软雅黑" panose="020B0503020204020204" charset="-122"/>
                <a:ea typeface="微软雅黑" panose="020B0503020204020204" charset="-122"/>
                <a:cs typeface="微软雅黑" panose="020B0503020204020204" charset="-122"/>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579519"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79518"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1" name="文本占位符 6"/>
          <p:cNvSpPr>
            <a:spLocks noGrp="1"/>
          </p:cNvSpPr>
          <p:nvPr>
            <p:ph type="body" sz="quarter" idx="18" hasCustomPrompt="1"/>
          </p:nvPr>
        </p:nvSpPr>
        <p:spPr>
          <a:xfrm>
            <a:off x="348448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2" name="文本占位符 6"/>
          <p:cNvSpPr>
            <a:spLocks noGrp="1"/>
          </p:cNvSpPr>
          <p:nvPr>
            <p:ph type="body" sz="quarter" idx="19" hasCustomPrompt="1"/>
          </p:nvPr>
        </p:nvSpPr>
        <p:spPr>
          <a:xfrm>
            <a:off x="3483070"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4" name="文本占位符 6"/>
          <p:cNvSpPr>
            <a:spLocks noGrp="1"/>
          </p:cNvSpPr>
          <p:nvPr>
            <p:ph type="body" sz="quarter" idx="20" hasCustomPrompt="1"/>
          </p:nvPr>
        </p:nvSpPr>
        <p:spPr>
          <a:xfrm>
            <a:off x="6389445" y="417130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5" name="文本占位符 6"/>
          <p:cNvSpPr>
            <a:spLocks noGrp="1"/>
          </p:cNvSpPr>
          <p:nvPr>
            <p:ph type="body" sz="quarter" idx="21" hasCustomPrompt="1"/>
          </p:nvPr>
        </p:nvSpPr>
        <p:spPr>
          <a:xfrm>
            <a:off x="6390855" y="462678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6" name="文本占位符 6"/>
          <p:cNvSpPr>
            <a:spLocks noGrp="1"/>
          </p:cNvSpPr>
          <p:nvPr>
            <p:ph type="body" sz="quarter" idx="22" hasCustomPrompt="1"/>
          </p:nvPr>
        </p:nvSpPr>
        <p:spPr>
          <a:xfrm>
            <a:off x="9294408" y="417130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7" name="文本占位符 6"/>
          <p:cNvSpPr>
            <a:spLocks noGrp="1"/>
          </p:cNvSpPr>
          <p:nvPr>
            <p:ph type="body" sz="quarter" idx="23" hasCustomPrompt="1"/>
          </p:nvPr>
        </p:nvSpPr>
        <p:spPr>
          <a:xfrm>
            <a:off x="9294407" y="462678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a:fillRect/>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a:fillRect/>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marL="0" indent="0" algn="ctr">
              <a:lnSpc>
                <a:spcPct val="130000"/>
              </a:lnSpc>
              <a:buNone/>
              <a:defRPr sz="1400" b="0">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
        <p:nvSpPr>
          <p:cNvPr id="7" name="文本占位符 6"/>
          <p:cNvSpPr>
            <a:spLocks noGrp="1"/>
          </p:cNvSpPr>
          <p:nvPr>
            <p:ph type="body" sz="quarter" idx="14" hasCustomPrompt="1"/>
          </p:nvPr>
        </p:nvSpPr>
        <p:spPr>
          <a:xfrm>
            <a:off x="579519" y="4167324"/>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79518" y="4622800"/>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6"/>
          <p:cNvSpPr>
            <a:spLocks noGrp="1"/>
          </p:cNvSpPr>
          <p:nvPr>
            <p:ph type="body" sz="quarter" idx="16" hasCustomPrompt="1"/>
          </p:nvPr>
        </p:nvSpPr>
        <p:spPr>
          <a:xfrm>
            <a:off x="2892015"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9" name="文本占位符 6"/>
          <p:cNvSpPr>
            <a:spLocks noGrp="1"/>
          </p:cNvSpPr>
          <p:nvPr>
            <p:ph type="body" sz="quarter" idx="17" hasCustomPrompt="1"/>
          </p:nvPr>
        </p:nvSpPr>
        <p:spPr>
          <a:xfrm>
            <a:off x="2892013"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6"/>
          <p:cNvSpPr>
            <a:spLocks noGrp="1"/>
          </p:cNvSpPr>
          <p:nvPr>
            <p:ph type="body" sz="quarter" idx="18" hasCustomPrompt="1"/>
          </p:nvPr>
        </p:nvSpPr>
        <p:spPr>
          <a:xfrm>
            <a:off x="5204511"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1" name="文本占位符 6"/>
          <p:cNvSpPr>
            <a:spLocks noGrp="1"/>
          </p:cNvSpPr>
          <p:nvPr>
            <p:ph type="body" sz="quarter" idx="19" hasCustomPrompt="1"/>
          </p:nvPr>
        </p:nvSpPr>
        <p:spPr>
          <a:xfrm>
            <a:off x="5204511"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2" name="文本占位符 6"/>
          <p:cNvSpPr>
            <a:spLocks noGrp="1"/>
          </p:cNvSpPr>
          <p:nvPr>
            <p:ph type="body" sz="quarter" idx="20" hasCustomPrompt="1"/>
          </p:nvPr>
        </p:nvSpPr>
        <p:spPr>
          <a:xfrm>
            <a:off x="7517007" y="4167324"/>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3" name="文本占位符 6"/>
          <p:cNvSpPr>
            <a:spLocks noGrp="1"/>
          </p:cNvSpPr>
          <p:nvPr>
            <p:ph type="body" sz="quarter" idx="21" hasCustomPrompt="1"/>
          </p:nvPr>
        </p:nvSpPr>
        <p:spPr>
          <a:xfrm>
            <a:off x="7517007" y="4622800"/>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4" name="文本占位符 6"/>
          <p:cNvSpPr>
            <a:spLocks noGrp="1"/>
          </p:cNvSpPr>
          <p:nvPr>
            <p:ph type="body" sz="quarter" idx="22" hasCustomPrompt="1"/>
          </p:nvPr>
        </p:nvSpPr>
        <p:spPr>
          <a:xfrm>
            <a:off x="9829503"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5" name="文本占位符 6"/>
          <p:cNvSpPr>
            <a:spLocks noGrp="1"/>
          </p:cNvSpPr>
          <p:nvPr>
            <p:ph type="body" sz="quarter" idx="23" hasCustomPrompt="1"/>
          </p:nvPr>
        </p:nvSpPr>
        <p:spPr>
          <a:xfrm>
            <a:off x="9829502"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a:fillRect/>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a:fillRect/>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微软雅黑" panose="020B0503020204020204" charset="-122"/>
                <a:ea typeface="微软雅黑" panose="020B0503020204020204" charset="-122"/>
                <a:cs typeface="微软雅黑" panose="020B0503020204020204" charset="-122"/>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558800" y="4167324"/>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58799" y="4622800"/>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6"/>
          <p:cNvSpPr>
            <a:spLocks noGrp="1"/>
          </p:cNvSpPr>
          <p:nvPr>
            <p:ph type="body" sz="quarter" idx="16" hasCustomPrompt="1"/>
          </p:nvPr>
        </p:nvSpPr>
        <p:spPr>
          <a:xfrm>
            <a:off x="2408797"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9" name="文本占位符 6"/>
          <p:cNvSpPr>
            <a:spLocks noGrp="1"/>
          </p:cNvSpPr>
          <p:nvPr>
            <p:ph type="body" sz="quarter" idx="17" hasCustomPrompt="1"/>
          </p:nvPr>
        </p:nvSpPr>
        <p:spPr>
          <a:xfrm>
            <a:off x="2408797"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6"/>
          <p:cNvSpPr>
            <a:spLocks noGrp="1"/>
          </p:cNvSpPr>
          <p:nvPr>
            <p:ph type="body" sz="quarter" idx="18" hasCustomPrompt="1"/>
          </p:nvPr>
        </p:nvSpPr>
        <p:spPr>
          <a:xfrm>
            <a:off x="4258794"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1" name="文本占位符 6"/>
          <p:cNvSpPr>
            <a:spLocks noGrp="1"/>
          </p:cNvSpPr>
          <p:nvPr>
            <p:ph type="body" sz="quarter" idx="19" hasCustomPrompt="1"/>
          </p:nvPr>
        </p:nvSpPr>
        <p:spPr>
          <a:xfrm>
            <a:off x="4258794"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2" name="文本占位符 6"/>
          <p:cNvSpPr>
            <a:spLocks noGrp="1"/>
          </p:cNvSpPr>
          <p:nvPr>
            <p:ph type="body" sz="quarter" idx="20" hasCustomPrompt="1"/>
          </p:nvPr>
        </p:nvSpPr>
        <p:spPr>
          <a:xfrm>
            <a:off x="7958788" y="4167324"/>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3" name="文本占位符 6"/>
          <p:cNvSpPr>
            <a:spLocks noGrp="1"/>
          </p:cNvSpPr>
          <p:nvPr>
            <p:ph type="body" sz="quarter" idx="21" hasCustomPrompt="1"/>
          </p:nvPr>
        </p:nvSpPr>
        <p:spPr>
          <a:xfrm>
            <a:off x="7954761" y="4622800"/>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4" name="文本占位符 6"/>
          <p:cNvSpPr>
            <a:spLocks noGrp="1"/>
          </p:cNvSpPr>
          <p:nvPr>
            <p:ph type="body" sz="quarter" idx="22" hasCustomPrompt="1"/>
          </p:nvPr>
        </p:nvSpPr>
        <p:spPr>
          <a:xfrm>
            <a:off x="9808784"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5" name="文本占位符 6"/>
          <p:cNvSpPr>
            <a:spLocks noGrp="1"/>
          </p:cNvSpPr>
          <p:nvPr>
            <p:ph type="body" sz="quarter" idx="23" hasCustomPrompt="1"/>
          </p:nvPr>
        </p:nvSpPr>
        <p:spPr>
          <a:xfrm>
            <a:off x="9808783"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6" name="文本占位符 6"/>
          <p:cNvSpPr>
            <a:spLocks noGrp="1"/>
          </p:cNvSpPr>
          <p:nvPr>
            <p:ph type="body" sz="quarter" idx="24" hasCustomPrompt="1"/>
          </p:nvPr>
        </p:nvSpPr>
        <p:spPr>
          <a:xfrm>
            <a:off x="6108791"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7" name="文本占位符 6"/>
          <p:cNvSpPr>
            <a:spLocks noGrp="1"/>
          </p:cNvSpPr>
          <p:nvPr>
            <p:ph type="body" sz="quarter" idx="25" hasCustomPrompt="1"/>
          </p:nvPr>
        </p:nvSpPr>
        <p:spPr>
          <a:xfrm>
            <a:off x="6108791"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a:fillRect/>
          </a:stretch>
        </p:blipFill>
        <p:spPr>
          <a:xfrm>
            <a:off x="3882314" y="1181451"/>
            <a:ext cx="4495104" cy="4495104"/>
          </a:xfrm>
          <a:prstGeom prst="ellipse">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5" name="文本占位符 7"/>
          <p:cNvSpPr>
            <a:spLocks noGrp="1"/>
          </p:cNvSpPr>
          <p:nvPr>
            <p:ph type="body" sz="quarter" idx="11"/>
          </p:nvPr>
        </p:nvSpPr>
        <p:spPr>
          <a:xfrm>
            <a:off x="2326105" y="2470485"/>
            <a:ext cx="7539792" cy="1074822"/>
          </a:xfrm>
          <a:prstGeom prst="rect">
            <a:avLst/>
          </a:prstGeom>
          <a:ln w="12700" cmpd="sng">
            <a:noFill/>
          </a:ln>
        </p:spPr>
        <p:txBody>
          <a:bodyPr vert="horz" anchor="ctr"/>
          <a:lstStyle>
            <a:lvl1pPr marL="0" indent="0" algn="ctr">
              <a:buNone/>
              <a:defRPr sz="6000" b="1">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
        <p:nvSpPr>
          <p:cNvPr id="6" name="文本占位符 7"/>
          <p:cNvSpPr>
            <a:spLocks noGrp="1"/>
          </p:cNvSpPr>
          <p:nvPr>
            <p:ph type="body" sz="quarter" idx="12"/>
          </p:nvPr>
        </p:nvSpPr>
        <p:spPr>
          <a:xfrm>
            <a:off x="2326105" y="3545305"/>
            <a:ext cx="7539792" cy="707725"/>
          </a:xfrm>
          <a:prstGeom prst="rect">
            <a:avLst/>
          </a:prstGeom>
          <a:ln w="12700" cmpd="sng">
            <a:noFill/>
          </a:ln>
        </p:spPr>
        <p:txBody>
          <a:bodyPr vert="horz" anchor="ctr"/>
          <a:lstStyle>
            <a:lvl1pPr marL="0" indent="0" algn="ctr">
              <a:buNone/>
              <a:defRPr sz="4400" b="0">
                <a:latin typeface="微软雅黑" panose="020B0503020204020204" charset="-122"/>
                <a:ea typeface="微软雅黑" panose="020B0503020204020204" charset="-122"/>
                <a:cs typeface="微软雅黑" panose="020B0503020204020204" charset="-122"/>
              </a:defRPr>
            </a:lvl1pPr>
          </a:lstStyle>
          <a:p>
            <a:pPr lvl="0"/>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15838" r="78197" b="16675"/>
          <a:stretch>
            <a:fillRect/>
          </a:stretch>
        </p:blipFill>
        <p:spPr>
          <a:xfrm>
            <a:off x="8015258" y="-12700"/>
            <a:ext cx="4189442" cy="6858000"/>
          </a:xfrm>
          <a:prstGeom prst="rect">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a:fillRect/>
          </a:stretch>
        </p:blipFill>
        <p:spPr>
          <a:xfrm flipH="1">
            <a:off x="0" y="-12700"/>
            <a:ext cx="4189442" cy="6858000"/>
          </a:xfrm>
          <a:prstGeom prst="rect">
            <a:avLst/>
          </a:prstGeom>
        </p:spPr>
      </p:pic>
      <p:sp>
        <p:nvSpPr>
          <p:cNvPr id="3" name="文本占位符 7"/>
          <p:cNvSpPr>
            <a:spLocks noGrp="1"/>
          </p:cNvSpPr>
          <p:nvPr>
            <p:ph type="body" sz="quarter" idx="10" hasCustomPrompt="1"/>
          </p:nvPr>
        </p:nvSpPr>
        <p:spPr>
          <a:xfrm>
            <a:off x="8583804" y="220133"/>
            <a:ext cx="3303395" cy="389467"/>
          </a:xfrm>
          <a:prstGeom prst="rect">
            <a:avLst/>
          </a:prstGeom>
          <a:ln w="12700" cmpd="sng">
            <a:noFill/>
          </a:ln>
        </p:spPr>
        <p:txBody>
          <a:bodyPr vert="horz" anchor="ctr"/>
          <a:lstStyle>
            <a:lvl1pPr marL="0" indent="0" algn="r">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54115" t="20375" r="25555" b="20378"/>
          <a:stretch>
            <a:fillRect/>
          </a:stretch>
        </p:blipFill>
        <p:spPr>
          <a:xfrm>
            <a:off x="7739212" y="0"/>
            <a:ext cx="4452788" cy="6862813"/>
          </a:xfrm>
          <a:prstGeom prst="rect">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latin typeface="Segoe UI" panose="020B0502040204020203"/>
                <a:ea typeface="微软雅黑" panose="020B0503020204020204" charset="-122"/>
              </a:rPr>
              <a:t>语音识别</a:t>
            </a:r>
            <a:endParaRPr lang="en-US" altLang="zh-CN" dirty="0">
              <a:latin typeface="Segoe UI" panose="020B0502040204020203"/>
              <a:ea typeface="微软雅黑" panose="020B0503020204020204" charset="-122"/>
            </a:endParaRPr>
          </a:p>
        </p:txBody>
      </p:sp>
      <p:sp>
        <p:nvSpPr>
          <p:cNvPr id="9" name="文本占位符 8"/>
          <p:cNvSpPr>
            <a:spLocks noGrp="1"/>
          </p:cNvSpPr>
          <p:nvPr>
            <p:ph type="body" sz="quarter" idx="13"/>
          </p:nvPr>
        </p:nvSpPr>
        <p:spPr>
          <a:xfrm>
            <a:off x="3155230" y="4448646"/>
            <a:ext cx="5881540" cy="937763"/>
          </a:xfrm>
        </p:spPr>
        <p:txBody>
          <a:bodyPr/>
          <a:lstStyle/>
          <a:p>
            <a:r>
              <a:rPr lang="zh-CN" altLang="en-US" dirty="0"/>
              <a:t>报告人：张睿智 魏继勋 董勃</a:t>
            </a:r>
            <a:endParaRPr lang="en-US" altLang="zh-CN" dirty="0"/>
          </a:p>
          <a:p>
            <a:r>
              <a:rPr lang="zh-CN" altLang="en-US" dirty="0"/>
              <a:t>小组成员：郜森 王琛 张睿智 魏继勋 董勃 </a:t>
            </a:r>
            <a:endParaRPr lang="en-US" altLang="zh-CN" dirty="0"/>
          </a:p>
        </p:txBody>
      </p:sp>
      <p:pic>
        <p:nvPicPr>
          <p:cNvPr id="7" name="图片 6">
            <a:extLst>
              <a:ext uri="{FF2B5EF4-FFF2-40B4-BE49-F238E27FC236}">
                <a16:creationId xmlns:a16="http://schemas.microsoft.com/office/drawing/2014/main" id="{47C9B506-5ED5-4458-87E3-FBEA774CC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10" y="660862"/>
            <a:ext cx="1252138" cy="1252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研究现状</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7" name="矩形 6"/>
          <p:cNvSpPr/>
          <p:nvPr/>
        </p:nvSpPr>
        <p:spPr>
          <a:xfrm>
            <a:off x="4889817" y="4381144"/>
            <a:ext cx="2412366" cy="11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r>
              <a:rPr lang="zh-CN" altLang="en-US" dirty="0"/>
              <a:t>语音识别</a:t>
            </a: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THREE </a:t>
            </a:r>
            <a:r>
              <a:rPr kumimoji="1" lang="zh-CN" altLang="en-US" dirty="0"/>
              <a:t>研究现状</a:t>
            </a:r>
          </a:p>
        </p:txBody>
      </p:sp>
      <p:sp>
        <p:nvSpPr>
          <p:cNvPr id="25" name="矩形 24"/>
          <p:cNvSpPr/>
          <p:nvPr/>
        </p:nvSpPr>
        <p:spPr>
          <a:xfrm>
            <a:off x="4069024" y="869168"/>
            <a:ext cx="3027680" cy="52197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国外语音识别现状</a:t>
            </a:r>
          </a:p>
        </p:txBody>
      </p:sp>
      <p:sp>
        <p:nvSpPr>
          <p:cNvPr id="26" name="矩形 25"/>
          <p:cNvSpPr/>
          <p:nvPr/>
        </p:nvSpPr>
        <p:spPr>
          <a:xfrm>
            <a:off x="4068814" y="2229318"/>
            <a:ext cx="7039406" cy="4018344"/>
          </a:xfrm>
          <a:prstGeom prst="rect">
            <a:avLst/>
          </a:prstGeom>
        </p:spPr>
        <p:txBody>
          <a:bodyPr wrap="square">
            <a:spAutoFit/>
          </a:bodyPr>
          <a:lstStyle/>
          <a:p>
            <a:pPr>
              <a:lnSpc>
                <a:spcPct val="130000"/>
              </a:lnSpc>
            </a:pPr>
            <a:r>
              <a:rPr lang="en-US" altLang="zh-CN" dirty="0">
                <a:latin typeface="微软雅黑" panose="020B0503020204020204" charset="-122"/>
                <a:ea typeface="微软雅黑" panose="020B0503020204020204" charset="-122"/>
              </a:rPr>
              <a:t>Nuance</a:t>
            </a:r>
            <a:r>
              <a:rPr lang="zh-CN" altLang="en-US" dirty="0">
                <a:latin typeface="微软雅黑" panose="020B0503020204020204" charset="-122"/>
                <a:ea typeface="微软雅黑" panose="020B0503020204020204" charset="-122"/>
              </a:rPr>
              <a:t>公司掌握全球最多的语音技术专利，并拥有巨大影响力，市面上几乎</a:t>
            </a:r>
            <a:r>
              <a:rPr lang="en-US" altLang="zh-CN" dirty="0">
                <a:latin typeface="微软雅黑" panose="020B0503020204020204" charset="-122"/>
                <a:ea typeface="微软雅黑" panose="020B0503020204020204" charset="-122"/>
              </a:rPr>
              <a:t>70%</a:t>
            </a:r>
            <a:r>
              <a:rPr lang="zh-CN" altLang="en-US" dirty="0">
                <a:latin typeface="微软雅黑" panose="020B0503020204020204" charset="-122"/>
                <a:ea typeface="微软雅黑" panose="020B0503020204020204" charset="-122"/>
              </a:rPr>
              <a:t>的语音识别都是采用它的引擎。苹果</a:t>
            </a:r>
            <a:r>
              <a:rPr lang="en-US" altLang="zh-CN" dirty="0">
                <a:latin typeface="微软雅黑" panose="020B0503020204020204" charset="-122"/>
                <a:ea typeface="微软雅黑" panose="020B0503020204020204" charset="-122"/>
              </a:rPr>
              <a:t>Siri</a:t>
            </a:r>
            <a:r>
              <a:rPr lang="zh-CN" altLang="en-US" dirty="0">
                <a:latin typeface="微软雅黑" panose="020B0503020204020204" charset="-122"/>
                <a:ea typeface="微软雅黑" panose="020B0503020204020204" charset="-122"/>
              </a:rPr>
              <a:t>语音助手、三星</a:t>
            </a:r>
            <a:r>
              <a:rPr lang="en-US" altLang="zh-CN" dirty="0">
                <a:latin typeface="微软雅黑" panose="020B0503020204020204" charset="-122"/>
                <a:ea typeface="微软雅黑" panose="020B0503020204020204" charset="-122"/>
              </a:rPr>
              <a:t>S-Voice</a:t>
            </a:r>
            <a:r>
              <a:rPr lang="zh-CN" altLang="en-US" dirty="0">
                <a:latin typeface="微软雅黑" panose="020B0503020204020204" charset="-122"/>
                <a:ea typeface="微软雅黑" panose="020B0503020204020204" charset="-122"/>
              </a:rPr>
              <a:t>以及多个金融电信行业采用的都是</a:t>
            </a:r>
            <a:r>
              <a:rPr lang="en-US" altLang="zh-CN" dirty="0">
                <a:latin typeface="微软雅黑" panose="020B0503020204020204" charset="-122"/>
                <a:ea typeface="微软雅黑" panose="020B0503020204020204" charset="-122"/>
              </a:rPr>
              <a:t>Nuance</a:t>
            </a:r>
            <a:r>
              <a:rPr lang="zh-CN" altLang="en-US" dirty="0">
                <a:latin typeface="微软雅黑" panose="020B0503020204020204" charset="-122"/>
                <a:ea typeface="微软雅黑" panose="020B0503020204020204" charset="-122"/>
              </a:rPr>
              <a:t>的语音技术。</a:t>
            </a:r>
            <a:endParaRPr lang="en-US" altLang="zh-CN" dirty="0">
              <a:latin typeface="微软雅黑" panose="020B0503020204020204" charset="-122"/>
              <a:ea typeface="微软雅黑" panose="020B0503020204020204" charset="-122"/>
            </a:endParaRPr>
          </a:p>
          <a:p>
            <a:pPr>
              <a:lnSpc>
                <a:spcPct val="130000"/>
              </a:lnSpc>
            </a:pPr>
            <a:endParaRPr lang="en-US" altLang="zh-CN" dirty="0">
              <a:latin typeface="微软雅黑" panose="020B0503020204020204" charset="-122"/>
              <a:ea typeface="微软雅黑" panose="020B0503020204020204" charset="-122"/>
            </a:endParaRPr>
          </a:p>
          <a:p>
            <a:pPr>
              <a:lnSpc>
                <a:spcPct val="130000"/>
              </a:lnSpc>
            </a:pPr>
            <a:r>
              <a:rPr lang="zh-CN" altLang="en-US" dirty="0">
                <a:latin typeface="微软雅黑" panose="020B0503020204020204" charset="-122"/>
                <a:ea typeface="微软雅黑" panose="020B0503020204020204" charset="-122"/>
              </a:rPr>
              <a:t>谷歌免费开放</a:t>
            </a:r>
            <a:r>
              <a:rPr lang="en-US" altLang="zh-CN" dirty="0">
                <a:latin typeface="微软雅黑" panose="020B0503020204020204" charset="-122"/>
                <a:ea typeface="微软雅黑" panose="020B0503020204020204" charset="-122"/>
              </a:rPr>
              <a:t>Google Cloud Speech API</a:t>
            </a:r>
            <a:r>
              <a:rPr lang="zh-CN" altLang="en-US" dirty="0">
                <a:latin typeface="微软雅黑" panose="020B0503020204020204" charset="-122"/>
                <a:ea typeface="微软雅黑" panose="020B0503020204020204" charset="-122"/>
              </a:rPr>
              <a:t>以及机器学习框架，以提供给开发者和企业快速开发商业应用，覆盖达</a:t>
            </a:r>
            <a:r>
              <a:rPr lang="en-US" altLang="zh-CN" dirty="0">
                <a:latin typeface="微软雅黑" panose="020B0503020204020204" charset="-122"/>
                <a:ea typeface="微软雅黑" panose="020B0503020204020204" charset="-122"/>
              </a:rPr>
              <a:t>80</a:t>
            </a:r>
            <a:r>
              <a:rPr lang="zh-CN" altLang="en-US" dirty="0">
                <a:latin typeface="微软雅黑" panose="020B0503020204020204" charset="-122"/>
                <a:ea typeface="微软雅黑" panose="020B0503020204020204" charset="-122"/>
              </a:rPr>
              <a:t>种语言并支持实时和批量处理。</a:t>
            </a:r>
            <a:endParaRPr lang="en-US" altLang="zh-CN" dirty="0">
              <a:latin typeface="微软雅黑" panose="020B0503020204020204" charset="-122"/>
              <a:ea typeface="微软雅黑" panose="020B0503020204020204" charset="-122"/>
            </a:endParaRPr>
          </a:p>
          <a:p>
            <a:pPr>
              <a:lnSpc>
                <a:spcPct val="130000"/>
              </a:lnSpc>
            </a:pPr>
            <a:endParaRPr lang="en-US" altLang="zh-CN" dirty="0">
              <a:latin typeface="微软雅黑" panose="020B0503020204020204" charset="-122"/>
              <a:ea typeface="微软雅黑" panose="020B0503020204020204" charset="-122"/>
            </a:endParaRPr>
          </a:p>
          <a:p>
            <a:pPr>
              <a:lnSpc>
                <a:spcPct val="130000"/>
              </a:lnSpc>
            </a:pPr>
            <a:r>
              <a:rPr lang="en-US" altLang="zh-CN" dirty="0">
                <a:latin typeface="微软雅黑" panose="020B0503020204020204" charset="-122"/>
                <a:ea typeface="微软雅黑" panose="020B0503020204020204" charset="-122"/>
              </a:rPr>
              <a:t>2014</a:t>
            </a:r>
            <a:r>
              <a:rPr lang="zh-CN" altLang="en-US" dirty="0">
                <a:latin typeface="微软雅黑" panose="020B0503020204020204" charset="-122"/>
                <a:ea typeface="微软雅黑" panose="020B0503020204020204" charset="-122"/>
              </a:rPr>
              <a:t>年微软公司开发出“微软小冰</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机器人，实现了人机智能对话；另外在</a:t>
            </a:r>
            <a:r>
              <a:rPr lang="en-US" altLang="zh-CN" dirty="0">
                <a:latin typeface="微软雅黑" panose="020B0503020204020204" charset="-122"/>
                <a:ea typeface="微软雅黑" panose="020B0503020204020204" charset="-122"/>
              </a:rPr>
              <a:t>win10</a:t>
            </a:r>
            <a:r>
              <a:rPr lang="zh-CN" altLang="en-US" dirty="0">
                <a:latin typeface="微软雅黑" panose="020B0503020204020204" charset="-122"/>
                <a:ea typeface="微软雅黑" panose="020B0503020204020204" charset="-122"/>
              </a:rPr>
              <a:t>系统中发布</a:t>
            </a:r>
            <a:r>
              <a:rPr lang="en-US" altLang="zh-CN" dirty="0">
                <a:latin typeface="微软雅黑" panose="020B0503020204020204" charset="-122"/>
                <a:ea typeface="微软雅黑" panose="020B0503020204020204" charset="-122"/>
              </a:rPr>
              <a:t>Cortana</a:t>
            </a:r>
            <a:r>
              <a:rPr lang="zh-CN" altLang="en-US" dirty="0">
                <a:latin typeface="微软雅黑" panose="020B0503020204020204" charset="-122"/>
                <a:ea typeface="微软雅黑" panose="020B0503020204020204" charset="-122"/>
              </a:rPr>
              <a:t>智能用户助理，帮助用户管理和控制系统。</a:t>
            </a:r>
            <a:endParaRPr lang="zh-CN" dirty="0">
              <a:latin typeface="微软雅黑" panose="020B0503020204020204" charset="-122"/>
              <a:ea typeface="微软雅黑" panose="020B0503020204020204" charset="-122"/>
            </a:endParaRPr>
          </a:p>
        </p:txBody>
      </p:sp>
      <p:sp>
        <p:nvSpPr>
          <p:cNvPr id="8" name="矩形 7"/>
          <p:cNvSpPr/>
          <p:nvPr/>
        </p:nvSpPr>
        <p:spPr>
          <a:xfrm>
            <a:off x="4079654" y="1391319"/>
            <a:ext cx="7484745" cy="52197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PRESENT OF VOICE RECOGNITION ABROAD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THREE</a:t>
            </a:r>
            <a:r>
              <a:rPr kumimoji="1" lang="zh-CN" altLang="en-US" dirty="0"/>
              <a:t> 研究现状</a:t>
            </a:r>
          </a:p>
        </p:txBody>
      </p:sp>
      <p:sp>
        <p:nvSpPr>
          <p:cNvPr id="13" name="矩形 12">
            <a:extLst>
              <a:ext uri="{FF2B5EF4-FFF2-40B4-BE49-F238E27FC236}">
                <a16:creationId xmlns:a16="http://schemas.microsoft.com/office/drawing/2014/main" id="{1F61146C-7190-4855-8208-E3B4E16C73F8}"/>
              </a:ext>
            </a:extLst>
          </p:cNvPr>
          <p:cNvSpPr/>
          <p:nvPr/>
        </p:nvSpPr>
        <p:spPr>
          <a:xfrm>
            <a:off x="1161841" y="896239"/>
            <a:ext cx="3057247" cy="52322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国内语音识别现状</a:t>
            </a:r>
          </a:p>
        </p:txBody>
      </p:sp>
      <p:sp>
        <p:nvSpPr>
          <p:cNvPr id="14" name="矩形 13">
            <a:extLst>
              <a:ext uri="{FF2B5EF4-FFF2-40B4-BE49-F238E27FC236}">
                <a16:creationId xmlns:a16="http://schemas.microsoft.com/office/drawing/2014/main" id="{4B7FBCC5-4C22-4251-B32D-1EE5056346AE}"/>
              </a:ext>
            </a:extLst>
          </p:cNvPr>
          <p:cNvSpPr/>
          <p:nvPr/>
        </p:nvSpPr>
        <p:spPr>
          <a:xfrm>
            <a:off x="1161841" y="1418706"/>
            <a:ext cx="6162008" cy="52322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PRESENT OF VOICE RECOGNITION  </a:t>
            </a:r>
          </a:p>
        </p:txBody>
      </p:sp>
      <p:sp>
        <p:nvSpPr>
          <p:cNvPr id="15" name="矩形 14">
            <a:extLst>
              <a:ext uri="{FF2B5EF4-FFF2-40B4-BE49-F238E27FC236}">
                <a16:creationId xmlns:a16="http://schemas.microsoft.com/office/drawing/2014/main" id="{8CB84F1F-916D-4129-A810-CDBD7D8B61C8}"/>
              </a:ext>
            </a:extLst>
          </p:cNvPr>
          <p:cNvSpPr/>
          <p:nvPr/>
        </p:nvSpPr>
        <p:spPr>
          <a:xfrm>
            <a:off x="1161841" y="2464393"/>
            <a:ext cx="7039406" cy="3298147"/>
          </a:xfrm>
          <a:prstGeom prst="rect">
            <a:avLst/>
          </a:prstGeom>
        </p:spPr>
        <p:txBody>
          <a:bodyPr wrap="square">
            <a:spAutoFit/>
          </a:bodyPr>
          <a:lstStyle/>
          <a:p>
            <a:pPr>
              <a:lnSpc>
                <a:spcPct val="130000"/>
              </a:lnSpc>
            </a:pPr>
            <a:r>
              <a:rPr lang="zh-CN" altLang="en-US" dirty="0">
                <a:latin typeface="微软雅黑" panose="020B0503020204020204" charset="-122"/>
                <a:ea typeface="微软雅黑" panose="020B0503020204020204" charset="-122"/>
              </a:rPr>
              <a:t>国内最有影响力和技术实力的语音技术公司为科大讯飞，</a:t>
            </a:r>
            <a:r>
              <a:rPr lang="en-US" altLang="zh-CN" dirty="0">
                <a:latin typeface="微软雅黑" panose="020B0503020204020204" charset="-122"/>
                <a:ea typeface="微软雅黑" panose="020B0503020204020204" charset="-122"/>
              </a:rPr>
              <a:t>2015</a:t>
            </a:r>
            <a:r>
              <a:rPr lang="zh-CN" altLang="en-US" dirty="0">
                <a:latin typeface="微软雅黑" panose="020B0503020204020204" charset="-122"/>
                <a:ea typeface="微软雅黑" panose="020B0503020204020204" charset="-122"/>
              </a:rPr>
              <a:t>年其在年度发布会中展示了同声传译系统，将演讲者的演讲直接同步转成文字并取得了惊艳的效果。在</a:t>
            </a:r>
            <a:r>
              <a:rPr lang="zh-CN" altLang="en-US" dirty="0">
                <a:solidFill>
                  <a:srgbClr val="FF0000"/>
                </a:solidFill>
                <a:latin typeface="微软雅黑" panose="020B0503020204020204" charset="-122"/>
                <a:ea typeface="微软雅黑" panose="020B0503020204020204" charset="-122"/>
              </a:rPr>
              <a:t>循环卷积网络（</a:t>
            </a:r>
            <a:r>
              <a:rPr lang="en-US" altLang="zh-CN" dirty="0">
                <a:solidFill>
                  <a:srgbClr val="FF0000"/>
                </a:solidFill>
                <a:latin typeface="微软雅黑" panose="020B0503020204020204" charset="-122"/>
                <a:ea typeface="微软雅黑" panose="020B0503020204020204" charset="-122"/>
              </a:rPr>
              <a:t>RNN</a:t>
            </a:r>
            <a:r>
              <a:rPr lang="zh-CN" altLang="en-US" dirty="0">
                <a:solidFill>
                  <a:srgbClr val="FF0000"/>
                </a:solidFill>
                <a:latin typeface="微软雅黑" panose="020B0503020204020204" charset="-122"/>
                <a:ea typeface="微软雅黑" panose="020B0503020204020204" charset="-122"/>
              </a:rPr>
              <a:t>）和长短时记忆模块（</a:t>
            </a:r>
            <a:r>
              <a:rPr lang="en-US" altLang="zh-CN" dirty="0">
                <a:solidFill>
                  <a:srgbClr val="FF0000"/>
                </a:solidFill>
                <a:latin typeface="微软雅黑" panose="020B0503020204020204" charset="-122"/>
                <a:ea typeface="微软雅黑" panose="020B0503020204020204" charset="-122"/>
              </a:rPr>
              <a:t>LSTM</a:t>
            </a:r>
            <a:r>
              <a:rPr lang="zh-CN" altLang="en-US" dirty="0">
                <a:solidFill>
                  <a:srgbClr val="FF0000"/>
                </a:solidFill>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等模型的基础上，讯飞推出了名为</a:t>
            </a:r>
            <a:r>
              <a:rPr lang="zh-CN" altLang="en-US" dirty="0">
                <a:solidFill>
                  <a:srgbClr val="FF0000"/>
                </a:solidFill>
                <a:latin typeface="微软雅黑" panose="020B0503020204020204" charset="-122"/>
                <a:ea typeface="微软雅黑" panose="020B0503020204020204" charset="-122"/>
              </a:rPr>
              <a:t>前馈型序列记忆网络（</a:t>
            </a:r>
            <a:r>
              <a:rPr lang="en-US" altLang="zh-CN" dirty="0">
                <a:solidFill>
                  <a:srgbClr val="FF0000"/>
                </a:solidFill>
                <a:latin typeface="微软雅黑" panose="020B0503020204020204" charset="-122"/>
                <a:ea typeface="微软雅黑" panose="020B0503020204020204" charset="-122"/>
              </a:rPr>
              <a:t>FSMN</a:t>
            </a:r>
            <a:r>
              <a:rPr lang="zh-CN" altLang="en-US" dirty="0">
                <a:solidFill>
                  <a:srgbClr val="FF0000"/>
                </a:solidFill>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框架，融合了上述模型的优点，具有更高的稳定性和模型训练效率。</a:t>
            </a:r>
            <a:endParaRPr lang="en-US" altLang="zh-CN" dirty="0">
              <a:latin typeface="微软雅黑" panose="020B0503020204020204" charset="-122"/>
              <a:ea typeface="微软雅黑" panose="020B0503020204020204" charset="-122"/>
            </a:endParaRPr>
          </a:p>
          <a:p>
            <a:pPr>
              <a:lnSpc>
                <a:spcPct val="130000"/>
              </a:lnSpc>
            </a:pPr>
            <a:r>
              <a:rPr lang="zh-CN" altLang="en-US" dirty="0">
                <a:latin typeface="微软雅黑" panose="020B0503020204020204" charset="-122"/>
                <a:ea typeface="微软雅黑" panose="020B0503020204020204" charset="-122"/>
              </a:rPr>
              <a:t>同时搜狗和百度也几乎同时宣布自己的中文语音识别准确率达到</a:t>
            </a:r>
            <a:r>
              <a:rPr lang="en-US" altLang="zh-CN" dirty="0">
                <a:latin typeface="微软雅黑" panose="020B0503020204020204" charset="-122"/>
                <a:ea typeface="微软雅黑" panose="020B0503020204020204" charset="-122"/>
              </a:rPr>
              <a:t>97%</a:t>
            </a:r>
            <a:r>
              <a:rPr lang="zh-CN" altLang="en-US" dirty="0">
                <a:latin typeface="微软雅黑" panose="020B0503020204020204" charset="-122"/>
                <a:ea typeface="微软雅黑" panose="020B0503020204020204" charset="-122"/>
              </a:rPr>
              <a:t>。搜狗语音识别支持最快</a:t>
            </a:r>
            <a:r>
              <a:rPr lang="en-US" altLang="zh-CN" dirty="0">
                <a:latin typeface="微软雅黑" panose="020B0503020204020204" charset="-122"/>
                <a:ea typeface="微软雅黑" panose="020B0503020204020204" charset="-122"/>
              </a:rPr>
              <a:t>400</a:t>
            </a:r>
            <a:r>
              <a:rPr lang="zh-CN" altLang="en-US" dirty="0">
                <a:latin typeface="微软雅黑" panose="020B0503020204020204" charset="-122"/>
                <a:ea typeface="微软雅黑" panose="020B0503020204020204" charset="-122"/>
              </a:rPr>
              <a:t>字每秒的听写，百度则向开发者开放了情感合成、长语音方案等四项语音识别技术。</a:t>
            </a:r>
            <a:endParaRPr lang="zh-CN"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难点问题</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FOUR</a:t>
            </a:r>
            <a:endParaRPr kumimoji="1" lang="zh-CN" altLang="en-US" dirty="0"/>
          </a:p>
        </p:txBody>
      </p:sp>
      <p:sp>
        <p:nvSpPr>
          <p:cNvPr id="7" name="矩形 6"/>
          <p:cNvSpPr/>
          <p:nvPr/>
        </p:nvSpPr>
        <p:spPr>
          <a:xfrm>
            <a:off x="4889817" y="4381144"/>
            <a:ext cx="2412366" cy="11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r>
              <a:rPr lang="zh-CN" altLang="en-US" dirty="0"/>
              <a:t>语音识别</a:t>
            </a: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FOUR</a:t>
            </a:r>
            <a:r>
              <a:rPr kumimoji="1" lang="zh-CN" altLang="en-US" dirty="0"/>
              <a:t> 难点热点</a:t>
            </a:r>
          </a:p>
        </p:txBody>
      </p:sp>
      <p:grpSp>
        <p:nvGrpSpPr>
          <p:cNvPr id="14" name="组 13"/>
          <p:cNvGrpSpPr/>
          <p:nvPr/>
        </p:nvGrpSpPr>
        <p:grpSpPr>
          <a:xfrm>
            <a:off x="923717" y="2367648"/>
            <a:ext cx="2300757" cy="509896"/>
            <a:chOff x="923717" y="715883"/>
            <a:chExt cx="2300757" cy="509896"/>
          </a:xfrm>
        </p:grpSpPr>
        <p:grpSp>
          <p:nvGrpSpPr>
            <p:cNvPr id="15" name="组合 16"/>
            <p:cNvGrpSpPr/>
            <p:nvPr/>
          </p:nvGrpSpPr>
          <p:grpSpPr>
            <a:xfrm>
              <a:off x="923717" y="715883"/>
              <a:ext cx="2300757" cy="509896"/>
              <a:chOff x="888096" y="1000203"/>
              <a:chExt cx="4259825" cy="944066"/>
            </a:xfrm>
          </p:grpSpPr>
          <p:sp>
            <p:nvSpPr>
              <p:cNvPr id="17" name="矩形 16"/>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8" name="椭圆 17"/>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9" name="椭圆 18"/>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0" name="椭圆 19"/>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1" name="椭圆 20"/>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6" name="矩形 15"/>
            <p:cNvSpPr/>
            <p:nvPr/>
          </p:nvSpPr>
          <p:spPr>
            <a:xfrm>
              <a:off x="1285457" y="791259"/>
              <a:ext cx="1569660" cy="369332"/>
            </a:xfrm>
            <a:prstGeom prst="rect">
              <a:avLst/>
            </a:prstGeom>
          </p:spPr>
          <p:txBody>
            <a:bodyPr wrap="none">
              <a:spAutoFit/>
            </a:bodyPr>
            <a:lstStyle/>
            <a:p>
              <a:pPr defTabSz="914400">
                <a:defRPr/>
              </a:pPr>
              <a:r>
                <a:rPr lang="zh-CN" altLang="en-US" kern="0" dirty="0">
                  <a:solidFill>
                    <a:prstClr val="black"/>
                  </a:solidFill>
                  <a:latin typeface="Segoe UI" panose="020B0502040204020203"/>
                  <a:ea typeface="微软雅黑" panose="020B0503020204020204" charset="-122"/>
                </a:rPr>
                <a:t>环境噪声问题</a:t>
              </a:r>
            </a:p>
          </p:txBody>
        </p:sp>
      </p:grpSp>
      <p:sp>
        <p:nvSpPr>
          <p:cNvPr id="22" name="矩形 21"/>
          <p:cNvSpPr/>
          <p:nvPr/>
        </p:nvSpPr>
        <p:spPr>
          <a:xfrm>
            <a:off x="439208" y="3192820"/>
            <a:ext cx="3316750" cy="2301784"/>
          </a:xfrm>
          <a:prstGeom prst="rect">
            <a:avLst/>
          </a:prstGeom>
        </p:spPr>
        <p:txBody>
          <a:bodyPr wrap="square">
            <a:spAutoFit/>
          </a:bodyPr>
          <a:lstStyle/>
          <a:p>
            <a:pPr>
              <a:lnSpc>
                <a:spcPct val="130000"/>
              </a:lnSpc>
            </a:pPr>
            <a:r>
              <a:rPr lang="zh-CN" altLang="en-US" sz="1600" dirty="0">
                <a:latin typeface="微软雅黑" panose="020B0503020204020204" charset="-122"/>
                <a:ea typeface="微软雅黑" panose="020B0503020204020204" charset="-122"/>
              </a:rPr>
              <a:t>语音识别的应用场景千差万别，并不能保证识别系统始终处于安静的环境中工作，因此很容易受到背景噪声的影响，且不同场景的噪声各不相同。这导致很多识别系统在实验室环境下识别效果很好，但到了实际应用中效果就大打折扣。</a:t>
            </a:r>
          </a:p>
        </p:txBody>
      </p:sp>
      <p:grpSp>
        <p:nvGrpSpPr>
          <p:cNvPr id="26" name="组 25"/>
          <p:cNvGrpSpPr/>
          <p:nvPr/>
        </p:nvGrpSpPr>
        <p:grpSpPr>
          <a:xfrm>
            <a:off x="4485672" y="2367648"/>
            <a:ext cx="2300757" cy="509896"/>
            <a:chOff x="923717" y="715883"/>
            <a:chExt cx="2300757" cy="509896"/>
          </a:xfrm>
        </p:grpSpPr>
        <p:grpSp>
          <p:nvGrpSpPr>
            <p:cNvPr id="28" name="组合 16"/>
            <p:cNvGrpSpPr/>
            <p:nvPr/>
          </p:nvGrpSpPr>
          <p:grpSpPr>
            <a:xfrm>
              <a:off x="923717" y="715883"/>
              <a:ext cx="2300757" cy="509896"/>
              <a:chOff x="888096" y="1000203"/>
              <a:chExt cx="4259825" cy="944066"/>
            </a:xfrm>
          </p:grpSpPr>
          <p:sp>
            <p:nvSpPr>
              <p:cNvPr id="30" name="矩形 29"/>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1" name="椭圆 30"/>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2" name="椭圆 31"/>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3" name="椭圆 32"/>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4" name="椭圆 33"/>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29" name="矩形 28"/>
            <p:cNvSpPr/>
            <p:nvPr/>
          </p:nvSpPr>
          <p:spPr>
            <a:xfrm>
              <a:off x="954700" y="791259"/>
              <a:ext cx="2262158" cy="369332"/>
            </a:xfrm>
            <a:prstGeom prst="rect">
              <a:avLst/>
            </a:prstGeom>
          </p:spPr>
          <p:txBody>
            <a:bodyPr wrap="none">
              <a:spAutoFit/>
            </a:bodyPr>
            <a:lstStyle/>
            <a:p>
              <a:pPr defTabSz="914400">
                <a:defRPr/>
              </a:pPr>
              <a:r>
                <a:rPr lang="zh-CN" altLang="en-US" kern="0" dirty="0">
                  <a:solidFill>
                    <a:prstClr val="black"/>
                  </a:solidFill>
                  <a:latin typeface="Segoe UI" panose="020B0502040204020203"/>
                  <a:ea typeface="微软雅黑" panose="020B0503020204020204" charset="-122"/>
                </a:rPr>
                <a:t>协同发音及话音差异</a:t>
              </a:r>
            </a:p>
          </p:txBody>
        </p:sp>
      </p:grpSp>
      <p:grpSp>
        <p:nvGrpSpPr>
          <p:cNvPr id="37" name="组 36"/>
          <p:cNvGrpSpPr/>
          <p:nvPr/>
        </p:nvGrpSpPr>
        <p:grpSpPr>
          <a:xfrm>
            <a:off x="8047628" y="2367648"/>
            <a:ext cx="2300757" cy="509896"/>
            <a:chOff x="923717" y="715883"/>
            <a:chExt cx="2300757" cy="509896"/>
          </a:xfrm>
        </p:grpSpPr>
        <p:grpSp>
          <p:nvGrpSpPr>
            <p:cNvPr id="39" name="组合 16"/>
            <p:cNvGrpSpPr/>
            <p:nvPr/>
          </p:nvGrpSpPr>
          <p:grpSpPr>
            <a:xfrm>
              <a:off x="923717" y="715883"/>
              <a:ext cx="2300757" cy="509896"/>
              <a:chOff x="888096" y="1000203"/>
              <a:chExt cx="4259825" cy="944066"/>
            </a:xfrm>
          </p:grpSpPr>
          <p:sp>
            <p:nvSpPr>
              <p:cNvPr id="41" name="矩形 40"/>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42" name="椭圆 41"/>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43" name="椭圆 42"/>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44" name="椭圆 43"/>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45" name="椭圆 44"/>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40" name="矩形 39"/>
            <p:cNvSpPr/>
            <p:nvPr/>
          </p:nvSpPr>
          <p:spPr>
            <a:xfrm>
              <a:off x="1376934" y="790331"/>
              <a:ext cx="1386705" cy="369332"/>
            </a:xfrm>
            <a:prstGeom prst="rect">
              <a:avLst/>
            </a:prstGeom>
          </p:spPr>
          <p:txBody>
            <a:bodyPr wrap="square">
              <a:spAutoFit/>
            </a:bodyPr>
            <a:lstStyle/>
            <a:p>
              <a:pPr defTabSz="914400">
                <a:defRPr/>
              </a:pPr>
              <a:r>
                <a:rPr lang="zh-CN" altLang="en-US" kern="0" dirty="0">
                  <a:solidFill>
                    <a:prstClr val="black"/>
                  </a:solidFill>
                  <a:latin typeface="Segoe UI" panose="020B0502040204020203"/>
                  <a:ea typeface="微软雅黑" panose="020B0503020204020204" charset="-122"/>
                </a:rPr>
                <a:t>低计算资源</a:t>
              </a:r>
            </a:p>
          </p:txBody>
        </p:sp>
      </p:grpSp>
      <p:sp>
        <p:nvSpPr>
          <p:cNvPr id="35" name="矩形 34">
            <a:extLst>
              <a:ext uri="{FF2B5EF4-FFF2-40B4-BE49-F238E27FC236}">
                <a16:creationId xmlns:a16="http://schemas.microsoft.com/office/drawing/2014/main" id="{D9F98B7B-5B78-4C4E-9F30-434D94C4475F}"/>
              </a:ext>
            </a:extLst>
          </p:cNvPr>
          <p:cNvSpPr/>
          <p:nvPr/>
        </p:nvSpPr>
        <p:spPr>
          <a:xfrm>
            <a:off x="749167" y="930820"/>
            <a:ext cx="3775393" cy="52322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语音识别共有难点问题</a:t>
            </a:r>
          </a:p>
        </p:txBody>
      </p:sp>
      <p:sp>
        <p:nvSpPr>
          <p:cNvPr id="46" name="矩形 45">
            <a:extLst>
              <a:ext uri="{FF2B5EF4-FFF2-40B4-BE49-F238E27FC236}">
                <a16:creationId xmlns:a16="http://schemas.microsoft.com/office/drawing/2014/main" id="{F153CC8C-3355-4218-A256-2A51A08A3409}"/>
              </a:ext>
            </a:extLst>
          </p:cNvPr>
          <p:cNvSpPr/>
          <p:nvPr/>
        </p:nvSpPr>
        <p:spPr>
          <a:xfrm>
            <a:off x="749167" y="1473484"/>
            <a:ext cx="8628259" cy="52322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COMMON DIFFICULTIES IN VOICE RECOGNITION  </a:t>
            </a:r>
          </a:p>
        </p:txBody>
      </p:sp>
      <p:sp>
        <p:nvSpPr>
          <p:cNvPr id="47" name="矩形 46">
            <a:extLst>
              <a:ext uri="{FF2B5EF4-FFF2-40B4-BE49-F238E27FC236}">
                <a16:creationId xmlns:a16="http://schemas.microsoft.com/office/drawing/2014/main" id="{A555AC78-FCB0-4AFC-9B6B-EBBAD0CFD45C}"/>
              </a:ext>
            </a:extLst>
          </p:cNvPr>
          <p:cNvSpPr/>
          <p:nvPr/>
        </p:nvSpPr>
        <p:spPr>
          <a:xfrm>
            <a:off x="4001163" y="3197683"/>
            <a:ext cx="3316750" cy="2941959"/>
          </a:xfrm>
          <a:prstGeom prst="rect">
            <a:avLst/>
          </a:prstGeom>
        </p:spPr>
        <p:txBody>
          <a:bodyPr wrap="square">
            <a:spAutoFit/>
          </a:bodyPr>
          <a:lstStyle/>
          <a:p>
            <a:pPr>
              <a:lnSpc>
                <a:spcPct val="130000"/>
              </a:lnSpc>
            </a:pPr>
            <a:r>
              <a:rPr lang="zh-CN" altLang="en-US" sz="1600" dirty="0">
                <a:latin typeface="微软雅黑" panose="020B0503020204020204" charset="-122"/>
                <a:ea typeface="微软雅黑" panose="020B0503020204020204" charset="-122"/>
              </a:rPr>
              <a:t>人们在说话交流时基本不会一个字一个字孤立发音，因此原本孤立的声学单元就会受到上下文的影响而发生模糊甚至变异，导致识别起来比较困难。同时任何两个语音都是不同的，同一个人在不同时间说的同一句话也会存在很大差异，这使得语音识别具有很大的变数，识别性能受到很大影响。</a:t>
            </a:r>
          </a:p>
        </p:txBody>
      </p:sp>
      <p:sp>
        <p:nvSpPr>
          <p:cNvPr id="48" name="矩形 47">
            <a:extLst>
              <a:ext uri="{FF2B5EF4-FFF2-40B4-BE49-F238E27FC236}">
                <a16:creationId xmlns:a16="http://schemas.microsoft.com/office/drawing/2014/main" id="{3AAB2A50-7828-414D-A852-826AE90D3189}"/>
              </a:ext>
            </a:extLst>
          </p:cNvPr>
          <p:cNvSpPr/>
          <p:nvPr/>
        </p:nvSpPr>
        <p:spPr>
          <a:xfrm>
            <a:off x="7563118" y="3192820"/>
            <a:ext cx="3316750" cy="1661609"/>
          </a:xfrm>
          <a:prstGeom prst="rect">
            <a:avLst/>
          </a:prstGeom>
        </p:spPr>
        <p:txBody>
          <a:bodyPr wrap="square">
            <a:spAutoFit/>
          </a:bodyPr>
          <a:lstStyle/>
          <a:p>
            <a:pPr>
              <a:lnSpc>
                <a:spcPct val="130000"/>
              </a:lnSpc>
            </a:pPr>
            <a:r>
              <a:rPr lang="zh-CN" altLang="en-US" sz="1600" dirty="0">
                <a:latin typeface="微软雅黑" panose="020B0503020204020204" charset="-122"/>
                <a:ea typeface="微软雅黑" panose="020B0503020204020204" charset="-122"/>
              </a:rPr>
              <a:t>现在广泛应用的识别平台都是基于云端在线的服务，语音识别的另一个方向是在低数据低计算资源下做出实时、连续的鉴别，这也是语音识别技术中的难点。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FOUR</a:t>
            </a:r>
            <a:r>
              <a:rPr kumimoji="1" lang="zh-CN" altLang="en-US" dirty="0"/>
              <a:t> 难点热点</a:t>
            </a:r>
          </a:p>
        </p:txBody>
      </p:sp>
      <p:sp>
        <p:nvSpPr>
          <p:cNvPr id="21" name="矩形 20">
            <a:extLst>
              <a:ext uri="{FF2B5EF4-FFF2-40B4-BE49-F238E27FC236}">
                <a16:creationId xmlns:a16="http://schemas.microsoft.com/office/drawing/2014/main" id="{46920AF4-58B5-4594-96A5-A5B6052CF4EB}"/>
              </a:ext>
            </a:extLst>
          </p:cNvPr>
          <p:cNvSpPr/>
          <p:nvPr/>
        </p:nvSpPr>
        <p:spPr>
          <a:xfrm>
            <a:off x="749167" y="930820"/>
            <a:ext cx="3775393" cy="52322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汉语语音识别难点问题</a:t>
            </a:r>
          </a:p>
        </p:txBody>
      </p:sp>
      <p:sp>
        <p:nvSpPr>
          <p:cNvPr id="22" name="矩形 21">
            <a:extLst>
              <a:ext uri="{FF2B5EF4-FFF2-40B4-BE49-F238E27FC236}">
                <a16:creationId xmlns:a16="http://schemas.microsoft.com/office/drawing/2014/main" id="{F77F0FF6-519B-41A9-8995-AD2116641F12}"/>
              </a:ext>
            </a:extLst>
          </p:cNvPr>
          <p:cNvSpPr/>
          <p:nvPr/>
        </p:nvSpPr>
        <p:spPr>
          <a:xfrm>
            <a:off x="749167" y="1473484"/>
            <a:ext cx="8374537" cy="52322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DIFFICULTIES IN CHINESE VOICE RECOGNITION  </a:t>
            </a:r>
          </a:p>
        </p:txBody>
      </p:sp>
      <p:grpSp>
        <p:nvGrpSpPr>
          <p:cNvPr id="23" name="组 13">
            <a:extLst>
              <a:ext uri="{FF2B5EF4-FFF2-40B4-BE49-F238E27FC236}">
                <a16:creationId xmlns:a16="http://schemas.microsoft.com/office/drawing/2014/main" id="{2FC6A5CF-5177-4BC8-9363-D6736BFB6931}"/>
              </a:ext>
            </a:extLst>
          </p:cNvPr>
          <p:cNvGrpSpPr/>
          <p:nvPr/>
        </p:nvGrpSpPr>
        <p:grpSpPr>
          <a:xfrm>
            <a:off x="855477" y="2367648"/>
            <a:ext cx="2300757" cy="509896"/>
            <a:chOff x="923717" y="715883"/>
            <a:chExt cx="2300757" cy="509896"/>
          </a:xfrm>
        </p:grpSpPr>
        <p:grpSp>
          <p:nvGrpSpPr>
            <p:cNvPr id="24" name="组合 16">
              <a:extLst>
                <a:ext uri="{FF2B5EF4-FFF2-40B4-BE49-F238E27FC236}">
                  <a16:creationId xmlns:a16="http://schemas.microsoft.com/office/drawing/2014/main" id="{1205B729-067B-4FC2-B67E-DF54D0041F48}"/>
                </a:ext>
              </a:extLst>
            </p:cNvPr>
            <p:cNvGrpSpPr/>
            <p:nvPr/>
          </p:nvGrpSpPr>
          <p:grpSpPr>
            <a:xfrm>
              <a:off x="923717" y="715883"/>
              <a:ext cx="2300757" cy="509896"/>
              <a:chOff x="888096" y="1000203"/>
              <a:chExt cx="4259825" cy="944066"/>
            </a:xfrm>
          </p:grpSpPr>
          <p:sp>
            <p:nvSpPr>
              <p:cNvPr id="26" name="矩形 25">
                <a:extLst>
                  <a:ext uri="{FF2B5EF4-FFF2-40B4-BE49-F238E27FC236}">
                    <a16:creationId xmlns:a16="http://schemas.microsoft.com/office/drawing/2014/main" id="{663C1C58-D14C-4844-8B6D-7DBDC2F61907}"/>
                  </a:ext>
                </a:extLst>
              </p:cNvPr>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7" name="椭圆 26">
                <a:extLst>
                  <a:ext uri="{FF2B5EF4-FFF2-40B4-BE49-F238E27FC236}">
                    <a16:creationId xmlns:a16="http://schemas.microsoft.com/office/drawing/2014/main" id="{2EABBC8F-31A9-4CC5-A103-FBBF5FD0C4BF}"/>
                  </a:ext>
                </a:extLst>
              </p:cNvPr>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8" name="椭圆 27">
                <a:extLst>
                  <a:ext uri="{FF2B5EF4-FFF2-40B4-BE49-F238E27FC236}">
                    <a16:creationId xmlns:a16="http://schemas.microsoft.com/office/drawing/2014/main" id="{D1D77EAA-13FB-4EC4-9D4E-B882BF88C33C}"/>
                  </a:ext>
                </a:extLst>
              </p:cNvPr>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9" name="椭圆 28">
                <a:extLst>
                  <a:ext uri="{FF2B5EF4-FFF2-40B4-BE49-F238E27FC236}">
                    <a16:creationId xmlns:a16="http://schemas.microsoft.com/office/drawing/2014/main" id="{3C00B3BC-777B-4E44-9C20-F5479CF49C07}"/>
                  </a:ext>
                </a:extLst>
              </p:cNvPr>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0" name="椭圆 29">
                <a:extLst>
                  <a:ext uri="{FF2B5EF4-FFF2-40B4-BE49-F238E27FC236}">
                    <a16:creationId xmlns:a16="http://schemas.microsoft.com/office/drawing/2014/main" id="{7AC106CC-48CB-494B-A477-F13B6BA0EBA3}"/>
                  </a:ext>
                </a:extLst>
              </p:cNvPr>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25" name="矩形 24">
              <a:extLst>
                <a:ext uri="{FF2B5EF4-FFF2-40B4-BE49-F238E27FC236}">
                  <a16:creationId xmlns:a16="http://schemas.microsoft.com/office/drawing/2014/main" id="{39D754A7-9614-44FA-A3BB-0832F2C90B88}"/>
                </a:ext>
              </a:extLst>
            </p:cNvPr>
            <p:cNvSpPr/>
            <p:nvPr/>
          </p:nvSpPr>
          <p:spPr>
            <a:xfrm>
              <a:off x="1054624" y="788712"/>
              <a:ext cx="2031325" cy="369332"/>
            </a:xfrm>
            <a:prstGeom prst="rect">
              <a:avLst/>
            </a:prstGeom>
          </p:spPr>
          <p:txBody>
            <a:bodyPr wrap="none">
              <a:spAutoFit/>
            </a:bodyPr>
            <a:lstStyle/>
            <a:p>
              <a:pPr defTabSz="914400">
                <a:defRPr/>
              </a:pPr>
              <a:r>
                <a:rPr lang="zh-CN" altLang="en-US" kern="0" dirty="0">
                  <a:solidFill>
                    <a:prstClr val="black"/>
                  </a:solidFill>
                  <a:latin typeface="Segoe UI" panose="020B0502040204020203"/>
                  <a:ea typeface="微软雅黑" panose="020B0503020204020204" charset="-122"/>
                </a:rPr>
                <a:t>汉语方言语种众多</a:t>
              </a:r>
            </a:p>
          </p:txBody>
        </p:sp>
      </p:grpSp>
      <p:grpSp>
        <p:nvGrpSpPr>
          <p:cNvPr id="31" name="组 13">
            <a:extLst>
              <a:ext uri="{FF2B5EF4-FFF2-40B4-BE49-F238E27FC236}">
                <a16:creationId xmlns:a16="http://schemas.microsoft.com/office/drawing/2014/main" id="{60BE856E-2F38-4CAA-9B37-FBB5E7C48C19}"/>
              </a:ext>
            </a:extLst>
          </p:cNvPr>
          <p:cNvGrpSpPr/>
          <p:nvPr/>
        </p:nvGrpSpPr>
        <p:grpSpPr>
          <a:xfrm>
            <a:off x="855477" y="4219451"/>
            <a:ext cx="2300757" cy="509896"/>
            <a:chOff x="923717" y="715883"/>
            <a:chExt cx="2300757" cy="509896"/>
          </a:xfrm>
        </p:grpSpPr>
        <p:grpSp>
          <p:nvGrpSpPr>
            <p:cNvPr id="32" name="组合 16">
              <a:extLst>
                <a:ext uri="{FF2B5EF4-FFF2-40B4-BE49-F238E27FC236}">
                  <a16:creationId xmlns:a16="http://schemas.microsoft.com/office/drawing/2014/main" id="{AA28F85C-D522-4594-BBB9-3DF3FDF883F4}"/>
                </a:ext>
              </a:extLst>
            </p:cNvPr>
            <p:cNvGrpSpPr/>
            <p:nvPr/>
          </p:nvGrpSpPr>
          <p:grpSpPr>
            <a:xfrm>
              <a:off x="923717" y="715883"/>
              <a:ext cx="2300757" cy="509896"/>
              <a:chOff x="888096" y="1000203"/>
              <a:chExt cx="4259825" cy="944066"/>
            </a:xfrm>
          </p:grpSpPr>
          <p:sp>
            <p:nvSpPr>
              <p:cNvPr id="34" name="矩形 33">
                <a:extLst>
                  <a:ext uri="{FF2B5EF4-FFF2-40B4-BE49-F238E27FC236}">
                    <a16:creationId xmlns:a16="http://schemas.microsoft.com/office/drawing/2014/main" id="{61D666DD-C79A-49F9-8EDA-D87B5522A746}"/>
                  </a:ext>
                </a:extLst>
              </p:cNvPr>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5" name="椭圆 34">
                <a:extLst>
                  <a:ext uri="{FF2B5EF4-FFF2-40B4-BE49-F238E27FC236}">
                    <a16:creationId xmlns:a16="http://schemas.microsoft.com/office/drawing/2014/main" id="{C31949C5-589A-49D0-942A-592AA04C96AA}"/>
                  </a:ext>
                </a:extLst>
              </p:cNvPr>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6" name="椭圆 35">
                <a:extLst>
                  <a:ext uri="{FF2B5EF4-FFF2-40B4-BE49-F238E27FC236}">
                    <a16:creationId xmlns:a16="http://schemas.microsoft.com/office/drawing/2014/main" id="{0F3AA2F2-6195-48A7-B180-15F91A1B575C}"/>
                  </a:ext>
                </a:extLst>
              </p:cNvPr>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7" name="椭圆 36">
                <a:extLst>
                  <a:ext uri="{FF2B5EF4-FFF2-40B4-BE49-F238E27FC236}">
                    <a16:creationId xmlns:a16="http://schemas.microsoft.com/office/drawing/2014/main" id="{EB19ABDA-4A1B-4CB4-AA47-BAF42BD84F1C}"/>
                  </a:ext>
                </a:extLst>
              </p:cNvPr>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38" name="椭圆 37">
                <a:extLst>
                  <a:ext uri="{FF2B5EF4-FFF2-40B4-BE49-F238E27FC236}">
                    <a16:creationId xmlns:a16="http://schemas.microsoft.com/office/drawing/2014/main" id="{172D1A1A-47AB-4367-A7A3-CF3324659CC6}"/>
                  </a:ext>
                </a:extLst>
              </p:cNvPr>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33" name="矩形 32">
              <a:extLst>
                <a:ext uri="{FF2B5EF4-FFF2-40B4-BE49-F238E27FC236}">
                  <a16:creationId xmlns:a16="http://schemas.microsoft.com/office/drawing/2014/main" id="{8F6A2E4C-A0A6-433A-A1F2-42AD1ACC825F}"/>
                </a:ext>
              </a:extLst>
            </p:cNvPr>
            <p:cNvSpPr/>
            <p:nvPr/>
          </p:nvSpPr>
          <p:spPr>
            <a:xfrm>
              <a:off x="1054624" y="788712"/>
              <a:ext cx="2031325" cy="369332"/>
            </a:xfrm>
            <a:prstGeom prst="rect">
              <a:avLst/>
            </a:prstGeom>
          </p:spPr>
          <p:txBody>
            <a:bodyPr wrap="none">
              <a:spAutoFit/>
            </a:bodyPr>
            <a:lstStyle/>
            <a:p>
              <a:pPr algn="ctr"/>
              <a:r>
                <a:rPr lang="zh-CN" altLang="en-US" kern="0" dirty="0">
                  <a:solidFill>
                    <a:prstClr val="black"/>
                  </a:solidFill>
                  <a:latin typeface="Segoe UI" panose="020B0502040204020203"/>
                  <a:ea typeface="微软雅黑" panose="020B0503020204020204" charset="-122"/>
                </a:rPr>
                <a:t>汉语同音词及声调</a:t>
              </a:r>
            </a:p>
          </p:txBody>
        </p:sp>
      </p:grpSp>
      <p:sp>
        <p:nvSpPr>
          <p:cNvPr id="39" name="矩形 38">
            <a:extLst>
              <a:ext uri="{FF2B5EF4-FFF2-40B4-BE49-F238E27FC236}">
                <a16:creationId xmlns:a16="http://schemas.microsoft.com/office/drawing/2014/main" id="{C6E98C59-AE20-4231-943A-E658705DD140}"/>
              </a:ext>
            </a:extLst>
          </p:cNvPr>
          <p:cNvSpPr/>
          <p:nvPr/>
        </p:nvSpPr>
        <p:spPr>
          <a:xfrm>
            <a:off x="785755" y="3066849"/>
            <a:ext cx="8028400" cy="701346"/>
          </a:xfrm>
          <a:prstGeom prst="rect">
            <a:avLst/>
          </a:prstGeom>
        </p:spPr>
        <p:txBody>
          <a:bodyPr wrap="square">
            <a:spAutoFit/>
          </a:bodyPr>
          <a:lstStyle/>
          <a:p>
            <a:pPr>
              <a:lnSpc>
                <a:spcPct val="130000"/>
              </a:lnSpc>
            </a:pPr>
            <a:r>
              <a:rPr lang="zh-CN" altLang="en-US" sz="1600" dirty="0">
                <a:latin typeface="微软雅黑" panose="020B0503020204020204" charset="-122"/>
                <a:ea typeface="微软雅黑" panose="020B0503020204020204" charset="-122"/>
              </a:rPr>
              <a:t>中国幅员辽阔，不同地域汉语的发音不尽相同，甚至隔一个村落语言就完全不同。</a:t>
            </a:r>
            <a:endParaRPr lang="en-US" altLang="zh-CN" sz="1600" dirty="0">
              <a:latin typeface="微软雅黑" panose="020B0503020204020204" charset="-122"/>
              <a:ea typeface="微软雅黑" panose="020B0503020204020204" charset="-122"/>
            </a:endParaRPr>
          </a:p>
          <a:p>
            <a:pPr>
              <a:lnSpc>
                <a:spcPct val="130000"/>
              </a:lnSpc>
            </a:pPr>
            <a:r>
              <a:rPr lang="zh-CN" altLang="en-US" sz="1600" dirty="0">
                <a:latin typeface="微软雅黑" panose="020B0503020204020204" charset="-122"/>
                <a:ea typeface="微软雅黑" panose="020B0503020204020204" charset="-122"/>
              </a:rPr>
              <a:t>因此要实现一个对不同方言语音识别都有较好识别率的识别系统相当困难。</a:t>
            </a:r>
          </a:p>
        </p:txBody>
      </p:sp>
      <p:sp>
        <p:nvSpPr>
          <p:cNvPr id="40" name="矩形 39">
            <a:extLst>
              <a:ext uri="{FF2B5EF4-FFF2-40B4-BE49-F238E27FC236}">
                <a16:creationId xmlns:a16="http://schemas.microsoft.com/office/drawing/2014/main" id="{B926D12A-3502-4C66-AF5F-1BE2EF1EC9BD}"/>
              </a:ext>
            </a:extLst>
          </p:cNvPr>
          <p:cNvSpPr/>
          <p:nvPr/>
        </p:nvSpPr>
        <p:spPr>
          <a:xfrm>
            <a:off x="814533" y="4951797"/>
            <a:ext cx="8028400" cy="381258"/>
          </a:xfrm>
          <a:prstGeom prst="rect">
            <a:avLst/>
          </a:prstGeom>
        </p:spPr>
        <p:txBody>
          <a:bodyPr wrap="square">
            <a:spAutoFit/>
          </a:bodyPr>
          <a:lstStyle/>
          <a:p>
            <a:pPr>
              <a:lnSpc>
                <a:spcPct val="130000"/>
              </a:lnSpc>
            </a:pPr>
            <a:r>
              <a:rPr lang="zh-CN" altLang="en-US" sz="1600" dirty="0">
                <a:latin typeface="微软雅黑" panose="020B0503020204020204" charset="-122"/>
                <a:ea typeface="微软雅黑" panose="020B0503020204020204" charset="-122"/>
              </a:rPr>
              <a:t>汉语声调多种多样，同时同音词也有很多，使得混淆性进一步加大，识别难度也加大。</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基本原理</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FIVE</a:t>
            </a:r>
            <a:endParaRPr kumimoji="1" lang="zh-CN" altLang="en-US" dirty="0"/>
          </a:p>
        </p:txBody>
      </p:sp>
      <p:sp>
        <p:nvSpPr>
          <p:cNvPr id="7" name="矩形 6"/>
          <p:cNvSpPr/>
          <p:nvPr/>
        </p:nvSpPr>
        <p:spPr>
          <a:xfrm>
            <a:off x="4889817" y="4381144"/>
            <a:ext cx="2412366" cy="113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r>
              <a:rPr lang="zh-CN" altLang="en-US" dirty="0"/>
              <a:t>语音识别</a:t>
            </a: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rotWithShape="1">
          <a:blip r:embed="rId2"/>
          <a:srcRect l="48897"/>
          <a:stretch>
            <a:fillRect/>
          </a:stretch>
        </p:blipFill>
        <p:spPr>
          <a:xfrm>
            <a:off x="0" y="356349"/>
            <a:ext cx="3137336" cy="6145301"/>
          </a:xfrm>
          <a:prstGeom prst="rect">
            <a:avLst/>
          </a:prstGeom>
        </p:spPr>
      </p:pic>
      <p:sp>
        <p:nvSpPr>
          <p:cNvPr id="2" name="文本占位符 1"/>
          <p:cNvSpPr>
            <a:spLocks noGrp="1"/>
          </p:cNvSpPr>
          <p:nvPr>
            <p:ph type="body" sz="quarter" idx="10"/>
          </p:nvPr>
        </p:nvSpPr>
        <p:spPr>
          <a:xfrm>
            <a:off x="265304" y="220133"/>
            <a:ext cx="3303395" cy="389467"/>
          </a:xfrm>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3"/>
          <a:srcRect l="49574"/>
          <a:stretch>
            <a:fillRect/>
          </a:stretch>
        </p:blipFill>
        <p:spPr>
          <a:xfrm>
            <a:off x="-8468" y="2435266"/>
            <a:ext cx="1002201" cy="1987468"/>
          </a:xfrm>
          <a:prstGeom prst="rect">
            <a:avLst/>
          </a:prstGeom>
        </p:spPr>
      </p:pic>
      <p:sp>
        <p:nvSpPr>
          <p:cNvPr id="96" name="矩形 95">
            <a:extLst>
              <a:ext uri="{FF2B5EF4-FFF2-40B4-BE49-F238E27FC236}">
                <a16:creationId xmlns:a16="http://schemas.microsoft.com/office/drawing/2014/main" id="{40F40944-8459-490A-89D0-4046FAC9AEDD}"/>
              </a:ext>
            </a:extLst>
          </p:cNvPr>
          <p:cNvSpPr/>
          <p:nvPr/>
        </p:nvSpPr>
        <p:spPr>
          <a:xfrm>
            <a:off x="5939037" y="3874661"/>
            <a:ext cx="2492990" cy="369332"/>
          </a:xfrm>
          <a:prstGeom prst="rect">
            <a:avLst/>
          </a:prstGeom>
        </p:spPr>
        <p:txBody>
          <a:bodyPr wrap="square">
            <a:spAutoFit/>
          </a:bodyPr>
          <a:lstStyle/>
          <a:p>
            <a:pPr algn="ctr"/>
            <a:r>
              <a:rPr lang="zh-CN" altLang="en-US" b="1" dirty="0">
                <a:solidFill>
                  <a:srgbClr val="000000"/>
                </a:solidFill>
                <a:latin typeface="Segoe UI"/>
                <a:ea typeface="微软雅黑"/>
              </a:rPr>
              <a:t>语音识别系统结构框图</a:t>
            </a:r>
          </a:p>
        </p:txBody>
      </p:sp>
      <p:sp>
        <p:nvSpPr>
          <p:cNvPr id="188" name="矩形 187">
            <a:extLst>
              <a:ext uri="{FF2B5EF4-FFF2-40B4-BE49-F238E27FC236}">
                <a16:creationId xmlns:a16="http://schemas.microsoft.com/office/drawing/2014/main" id="{4FAAC9EE-194D-4D3B-87E7-EC9AB3B1E1CB}"/>
              </a:ext>
            </a:extLst>
          </p:cNvPr>
          <p:cNvSpPr/>
          <p:nvPr/>
        </p:nvSpPr>
        <p:spPr>
          <a:xfrm>
            <a:off x="857839" y="4373407"/>
            <a:ext cx="10053676" cy="2264851"/>
          </a:xfrm>
          <a:prstGeom prst="rect">
            <a:avLst/>
          </a:prstGeom>
        </p:spPr>
        <p:txBody>
          <a:bodyPr wrap="square">
            <a:spAutoFit/>
          </a:bodyPr>
          <a:lstStyle/>
          <a:p>
            <a:pPr indent="457200">
              <a:lnSpc>
                <a:spcPct val="150000"/>
              </a:lnSpc>
            </a:pPr>
            <a:r>
              <a:rPr lang="zh-CN" altLang="en-US" sz="1600" dirty="0"/>
              <a:t>所谓语音识别，就是将一段</a:t>
            </a:r>
            <a:r>
              <a:rPr lang="zh-CN" altLang="en-US" sz="1600" dirty="0">
                <a:solidFill>
                  <a:srgbClr val="FF0000"/>
                </a:solidFill>
              </a:rPr>
              <a:t>语音信号</a:t>
            </a:r>
            <a:r>
              <a:rPr lang="zh-CN" altLang="en-US" sz="1600" dirty="0"/>
              <a:t>转换成相对应的</a:t>
            </a:r>
            <a:r>
              <a:rPr lang="zh-CN" altLang="en-US" sz="1600" dirty="0">
                <a:solidFill>
                  <a:srgbClr val="FF0000"/>
                </a:solidFill>
              </a:rPr>
              <a:t>文本信息</a:t>
            </a:r>
            <a:r>
              <a:rPr lang="zh-CN" altLang="en-US" sz="1600" dirty="0"/>
              <a:t>，系统主要包含</a:t>
            </a:r>
            <a:r>
              <a:rPr lang="zh-CN" altLang="en-US" sz="1600" dirty="0">
                <a:solidFill>
                  <a:srgbClr val="FF0000"/>
                </a:solidFill>
              </a:rPr>
              <a:t>特征提取、声学模型，语言模型</a:t>
            </a:r>
            <a:r>
              <a:rPr lang="zh-CN" altLang="en-US" sz="1600" dirty="0"/>
              <a:t>以及</a:t>
            </a:r>
            <a:r>
              <a:rPr lang="zh-CN" altLang="en-US" sz="1600" dirty="0">
                <a:solidFill>
                  <a:srgbClr val="FF0000"/>
                </a:solidFill>
              </a:rPr>
              <a:t>字典与解码</a:t>
            </a:r>
            <a:r>
              <a:rPr lang="zh-CN" altLang="en-US" sz="1600" dirty="0"/>
              <a:t>四大部分，此外为了更有效地提取特征往往还需要对所采集到的声音信号进行滤波、分帧等音频数据预处理工作，将需要分析的音频信号从原始信号中合适地提取出来；</a:t>
            </a:r>
            <a:r>
              <a:rPr lang="zh-CN" altLang="en-US" sz="1600" dirty="0">
                <a:solidFill>
                  <a:srgbClr val="FF0000"/>
                </a:solidFill>
              </a:rPr>
              <a:t>特征提取</a:t>
            </a:r>
            <a:r>
              <a:rPr lang="zh-CN" altLang="en-US" sz="1600" dirty="0"/>
              <a:t>工作将声音信号从时域转换到频域，为声学模型提供合适的</a:t>
            </a:r>
            <a:r>
              <a:rPr lang="zh-CN" altLang="en-US" sz="1600" dirty="0">
                <a:solidFill>
                  <a:srgbClr val="FF0000"/>
                </a:solidFill>
              </a:rPr>
              <a:t>特征向量</a:t>
            </a:r>
            <a:r>
              <a:rPr lang="zh-CN" altLang="en-US" sz="1600" dirty="0"/>
              <a:t>；</a:t>
            </a:r>
            <a:r>
              <a:rPr lang="zh-CN" altLang="en-US" sz="1600" dirty="0">
                <a:solidFill>
                  <a:srgbClr val="FF0000"/>
                </a:solidFill>
              </a:rPr>
              <a:t>声学模型</a:t>
            </a:r>
            <a:r>
              <a:rPr lang="zh-CN" altLang="en-US" sz="1600" dirty="0"/>
              <a:t>中再根据声学特性计算每一个特征向量在声学特征上的得分；而</a:t>
            </a:r>
            <a:r>
              <a:rPr lang="zh-CN" altLang="en-US" sz="1600" dirty="0">
                <a:solidFill>
                  <a:srgbClr val="FF0000"/>
                </a:solidFill>
              </a:rPr>
              <a:t>语言模型</a:t>
            </a:r>
            <a:r>
              <a:rPr lang="zh-CN" altLang="en-US" sz="1600" dirty="0"/>
              <a:t>则根据语言学相关的理论，计算该声音信号对应可能词组序列的概率；最后根据已有的字典，对</a:t>
            </a:r>
            <a:r>
              <a:rPr lang="zh-CN" altLang="en-US" sz="1600" dirty="0">
                <a:solidFill>
                  <a:srgbClr val="FF0000"/>
                </a:solidFill>
              </a:rPr>
              <a:t>词组序列进行解码</a:t>
            </a:r>
            <a:r>
              <a:rPr lang="zh-CN" altLang="en-US" sz="1600" dirty="0"/>
              <a:t>，得到最后可能的文本表示。</a:t>
            </a:r>
          </a:p>
        </p:txBody>
      </p:sp>
      <p:pic>
        <p:nvPicPr>
          <p:cNvPr id="3" name="图片 2">
            <a:extLst>
              <a:ext uri="{FF2B5EF4-FFF2-40B4-BE49-F238E27FC236}">
                <a16:creationId xmlns:a16="http://schemas.microsoft.com/office/drawing/2014/main" id="{885A5861-5C83-492D-B77C-77E24DFAFAD8}"/>
              </a:ext>
            </a:extLst>
          </p:cNvPr>
          <p:cNvPicPr>
            <a:picLocks noChangeAspect="1"/>
          </p:cNvPicPr>
          <p:nvPr/>
        </p:nvPicPr>
        <p:blipFill>
          <a:blip r:embed="rId4"/>
          <a:stretch>
            <a:fillRect/>
          </a:stretch>
        </p:blipFill>
        <p:spPr>
          <a:xfrm>
            <a:off x="3137336" y="220133"/>
            <a:ext cx="7065000" cy="3357000"/>
          </a:xfrm>
          <a:prstGeom prst="rect">
            <a:avLst/>
          </a:prstGeom>
        </p:spPr>
      </p:pic>
      <p:sp>
        <p:nvSpPr>
          <p:cNvPr id="4" name="矩形: 圆角 3">
            <a:extLst>
              <a:ext uri="{FF2B5EF4-FFF2-40B4-BE49-F238E27FC236}">
                <a16:creationId xmlns:a16="http://schemas.microsoft.com/office/drawing/2014/main" id="{EA2C8797-9602-43BC-9DDE-961D8A53256A}"/>
              </a:ext>
            </a:extLst>
          </p:cNvPr>
          <p:cNvSpPr/>
          <p:nvPr/>
        </p:nvSpPr>
        <p:spPr>
          <a:xfrm>
            <a:off x="4260915" y="1828800"/>
            <a:ext cx="2450970" cy="131032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2B99FB2F-9867-4959-99D7-763BB35B9E16}"/>
              </a:ext>
            </a:extLst>
          </p:cNvPr>
          <p:cNvSpPr/>
          <p:nvPr/>
        </p:nvSpPr>
        <p:spPr>
          <a:xfrm>
            <a:off x="3568699" y="94268"/>
            <a:ext cx="3303395" cy="7918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740F42D-CCD3-4915-B4B2-9CA9D4C08B6D}"/>
              </a:ext>
            </a:extLst>
          </p:cNvPr>
          <p:cNvSpPr/>
          <p:nvPr/>
        </p:nvSpPr>
        <p:spPr>
          <a:xfrm>
            <a:off x="8059918" y="94268"/>
            <a:ext cx="2281286" cy="7918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Tree>
    <p:extLst>
      <p:ext uri="{BB962C8B-B14F-4D97-AF65-F5344CB8AC3E}">
        <p14:creationId xmlns:p14="http://schemas.microsoft.com/office/powerpoint/2010/main" val="217055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rotWithShape="1">
          <a:blip r:embed="rId2"/>
          <a:srcRect l="48897"/>
          <a:stretch>
            <a:fillRect/>
          </a:stretch>
        </p:blipFill>
        <p:spPr>
          <a:xfrm>
            <a:off x="0" y="356349"/>
            <a:ext cx="3137336" cy="6145301"/>
          </a:xfrm>
          <a:prstGeom prst="rect">
            <a:avLst/>
          </a:prstGeom>
        </p:spPr>
      </p:pic>
      <p:sp>
        <p:nvSpPr>
          <p:cNvPr id="2" name="文本占位符 1"/>
          <p:cNvSpPr>
            <a:spLocks noGrp="1"/>
          </p:cNvSpPr>
          <p:nvPr>
            <p:ph type="body" sz="quarter" idx="10"/>
          </p:nvPr>
        </p:nvSpPr>
        <p:spPr>
          <a:xfrm>
            <a:off x="265304" y="220133"/>
            <a:ext cx="3303395" cy="389467"/>
          </a:xfrm>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3"/>
          <a:srcRect l="49574"/>
          <a:stretch>
            <a:fillRect/>
          </a:stretch>
        </p:blipFill>
        <p:spPr>
          <a:xfrm>
            <a:off x="-8468" y="2435266"/>
            <a:ext cx="1002201" cy="1987468"/>
          </a:xfrm>
          <a:prstGeom prst="rect">
            <a:avLst/>
          </a:prstGeom>
        </p:spPr>
      </p:pic>
      <p:sp>
        <p:nvSpPr>
          <p:cNvPr id="3" name="矩形 2">
            <a:extLst>
              <a:ext uri="{FF2B5EF4-FFF2-40B4-BE49-F238E27FC236}">
                <a16:creationId xmlns:a16="http://schemas.microsoft.com/office/drawing/2014/main" id="{88A3751C-DCCC-4A2E-AC63-FD3927827652}"/>
              </a:ext>
            </a:extLst>
          </p:cNvPr>
          <p:cNvSpPr/>
          <p:nvPr/>
        </p:nvSpPr>
        <p:spPr>
          <a:xfrm>
            <a:off x="3045889" y="4008340"/>
            <a:ext cx="9146111" cy="2062103"/>
          </a:xfrm>
          <a:prstGeom prst="rect">
            <a:avLst/>
          </a:prstGeom>
        </p:spPr>
        <p:txBody>
          <a:bodyPr wrap="square">
            <a:spAutoFit/>
          </a:bodyPr>
          <a:lstStyle/>
          <a:p>
            <a:r>
              <a:rPr lang="zh-CN" altLang="en-US" sz="1600" dirty="0"/>
              <a:t>语音识别流程的举例（只是形象表述过程）：</a:t>
            </a:r>
            <a:endParaRPr lang="en-US" altLang="zh-CN" sz="1600" dirty="0"/>
          </a:p>
          <a:p>
            <a:endParaRPr lang="en-US" altLang="zh-CN" sz="1600" dirty="0"/>
          </a:p>
          <a:p>
            <a:pPr marL="342900" indent="-342900">
              <a:buAutoNum type="arabicPeriod"/>
            </a:pPr>
            <a:r>
              <a:rPr lang="zh-CN" altLang="en-US" sz="1600" dirty="0"/>
              <a:t>语音信号：PCM文件等（</a:t>
            </a:r>
            <a:r>
              <a:rPr lang="zh-CN" altLang="en-US" sz="1600" dirty="0">
                <a:solidFill>
                  <a:srgbClr val="FF0000"/>
                </a:solidFill>
              </a:rPr>
              <a:t>我是机器人</a:t>
            </a:r>
            <a:r>
              <a:rPr lang="zh-CN" altLang="en-US" sz="1600" dirty="0"/>
              <a:t>）    </a:t>
            </a:r>
            <a:endParaRPr lang="en-US" altLang="zh-CN" sz="1600" dirty="0"/>
          </a:p>
          <a:p>
            <a:pPr marL="342900" indent="-342900">
              <a:buAutoNum type="arabicPeriod"/>
            </a:pPr>
            <a:r>
              <a:rPr lang="zh-CN" altLang="en-US" sz="1600" dirty="0"/>
              <a:t>特征提取：提取特征向量[</a:t>
            </a:r>
            <a:r>
              <a:rPr lang="zh-CN" altLang="en-US" sz="1600" dirty="0">
                <a:solidFill>
                  <a:srgbClr val="FF0000"/>
                </a:solidFill>
              </a:rPr>
              <a:t>1 2 3 4 56 0 ...]</a:t>
            </a:r>
            <a:r>
              <a:rPr lang="zh-CN" altLang="en-US" sz="1600" dirty="0"/>
              <a:t>    </a:t>
            </a:r>
            <a:endParaRPr lang="en-US" altLang="zh-CN" sz="1600" dirty="0"/>
          </a:p>
          <a:p>
            <a:pPr marL="342900" indent="-342900">
              <a:buAutoNum type="arabicPeriod"/>
            </a:pPr>
            <a:r>
              <a:rPr lang="zh-CN" altLang="en-US" sz="1600" dirty="0"/>
              <a:t>声学模型：[1 2 3 4 56 0]-&gt; </a:t>
            </a:r>
            <a:r>
              <a:rPr lang="zh-CN" altLang="en-US" sz="1600" dirty="0">
                <a:solidFill>
                  <a:srgbClr val="FF0000"/>
                </a:solidFill>
              </a:rPr>
              <a:t>w o s i j i q i r n</a:t>
            </a:r>
            <a:r>
              <a:rPr lang="zh-CN" altLang="en-US" sz="1600" dirty="0"/>
              <a:t>    </a:t>
            </a:r>
            <a:endParaRPr lang="en-US" altLang="zh-CN" sz="1600" dirty="0"/>
          </a:p>
          <a:p>
            <a:pPr marL="342900" indent="-342900">
              <a:buAutoNum type="arabicPeriod"/>
            </a:pPr>
            <a:r>
              <a:rPr lang="zh-CN" altLang="en-US" sz="1600" dirty="0"/>
              <a:t>字典：</a:t>
            </a:r>
            <a:r>
              <a:rPr lang="zh-CN" altLang="en-US" sz="1600" dirty="0">
                <a:solidFill>
                  <a:srgbClr val="FF0000"/>
                </a:solidFill>
              </a:rPr>
              <a:t>窝</a:t>
            </a:r>
            <a:r>
              <a:rPr lang="zh-CN" altLang="en-US" sz="1600" dirty="0"/>
              <a:t>：w o；</a:t>
            </a:r>
            <a:r>
              <a:rPr lang="zh-CN" altLang="en-US" sz="1600" dirty="0">
                <a:solidFill>
                  <a:srgbClr val="FF0000"/>
                </a:solidFill>
              </a:rPr>
              <a:t>我</a:t>
            </a:r>
            <a:r>
              <a:rPr lang="zh-CN" altLang="en-US" sz="1600" dirty="0"/>
              <a:t>：w o；</a:t>
            </a:r>
            <a:r>
              <a:rPr lang="zh-CN" altLang="en-US" sz="1600" dirty="0">
                <a:solidFill>
                  <a:srgbClr val="FF0000"/>
                </a:solidFill>
              </a:rPr>
              <a:t> 是</a:t>
            </a:r>
            <a:r>
              <a:rPr lang="zh-CN" altLang="en-US" sz="1600" dirty="0"/>
              <a:t>：s i； </a:t>
            </a:r>
            <a:r>
              <a:rPr lang="zh-CN" altLang="en-US" sz="1600" dirty="0">
                <a:solidFill>
                  <a:srgbClr val="FF0000"/>
                </a:solidFill>
              </a:rPr>
              <a:t>机</a:t>
            </a:r>
            <a:r>
              <a:rPr lang="zh-CN" altLang="en-US" sz="1600" dirty="0"/>
              <a:t>：j i；</a:t>
            </a:r>
            <a:r>
              <a:rPr lang="zh-CN" altLang="en-US" sz="1600" dirty="0">
                <a:solidFill>
                  <a:srgbClr val="FF0000"/>
                </a:solidFill>
              </a:rPr>
              <a:t> 器</a:t>
            </a:r>
            <a:r>
              <a:rPr lang="zh-CN" altLang="en-US" sz="1600" dirty="0"/>
              <a:t>：q i； </a:t>
            </a:r>
            <a:r>
              <a:rPr lang="zh-CN" altLang="en-US" sz="1600" dirty="0">
                <a:solidFill>
                  <a:srgbClr val="FF0000"/>
                </a:solidFill>
              </a:rPr>
              <a:t>人</a:t>
            </a:r>
            <a:r>
              <a:rPr lang="zh-CN" altLang="en-US" sz="1600" dirty="0"/>
              <a:t>：r n；</a:t>
            </a:r>
            <a:r>
              <a:rPr lang="zh-CN" altLang="en-US" sz="1600" dirty="0">
                <a:solidFill>
                  <a:srgbClr val="FF0000"/>
                </a:solidFill>
              </a:rPr>
              <a:t>级</a:t>
            </a:r>
            <a:r>
              <a:rPr lang="zh-CN" altLang="en-US" sz="1600" dirty="0"/>
              <a:t>：j i；</a:t>
            </a:r>
            <a:r>
              <a:rPr lang="zh-CN" altLang="en-US" sz="1600" dirty="0">
                <a:solidFill>
                  <a:srgbClr val="FF0000"/>
                </a:solidFill>
              </a:rPr>
              <a:t>忍</a:t>
            </a:r>
            <a:r>
              <a:rPr lang="zh-CN" altLang="en-US" sz="1600" dirty="0"/>
              <a:t>：r n；   </a:t>
            </a:r>
            <a:endParaRPr lang="en-US" altLang="zh-CN" sz="1600" dirty="0"/>
          </a:p>
          <a:p>
            <a:pPr marL="342900" indent="-342900">
              <a:buAutoNum type="arabicPeriod"/>
            </a:pPr>
            <a:r>
              <a:rPr lang="zh-CN" altLang="en-US" sz="1600" dirty="0"/>
              <a:t>语言模型：我：</a:t>
            </a:r>
            <a:r>
              <a:rPr lang="zh-CN" altLang="en-US" sz="1600" dirty="0">
                <a:solidFill>
                  <a:srgbClr val="FF0000"/>
                </a:solidFill>
              </a:rPr>
              <a:t>0.0786</a:t>
            </a:r>
            <a:r>
              <a:rPr lang="zh-CN" altLang="en-US" sz="1600" dirty="0"/>
              <a:t>， 是： </a:t>
            </a:r>
            <a:r>
              <a:rPr lang="zh-CN" altLang="en-US" sz="1600" dirty="0">
                <a:solidFill>
                  <a:srgbClr val="FF0000"/>
                </a:solidFill>
              </a:rPr>
              <a:t>0.0546</a:t>
            </a:r>
            <a:r>
              <a:rPr lang="zh-CN" altLang="en-US" sz="1600" dirty="0"/>
              <a:t>，我是：</a:t>
            </a:r>
            <a:r>
              <a:rPr lang="zh-CN" altLang="en-US" sz="1600" dirty="0">
                <a:solidFill>
                  <a:srgbClr val="FF0000"/>
                </a:solidFill>
              </a:rPr>
              <a:t>0.0898</a:t>
            </a:r>
            <a:r>
              <a:rPr lang="zh-CN" altLang="en-US" sz="1600" dirty="0"/>
              <a:t>，机器：</a:t>
            </a:r>
            <a:r>
              <a:rPr lang="zh-CN" altLang="en-US" sz="1600" dirty="0">
                <a:solidFill>
                  <a:srgbClr val="FF0000"/>
                </a:solidFill>
              </a:rPr>
              <a:t>0.0967</a:t>
            </a:r>
            <a:r>
              <a:rPr lang="zh-CN" altLang="en-US" sz="1600" dirty="0"/>
              <a:t>，机器人：</a:t>
            </a:r>
            <a:r>
              <a:rPr lang="zh-CN" altLang="en-US" sz="1600" dirty="0">
                <a:solidFill>
                  <a:srgbClr val="FF0000"/>
                </a:solidFill>
              </a:rPr>
              <a:t>0.6785</a:t>
            </a:r>
            <a:r>
              <a:rPr lang="zh-CN" altLang="en-US" sz="1600" dirty="0"/>
              <a:t>；    </a:t>
            </a:r>
            <a:endParaRPr lang="en-US" altLang="zh-CN" sz="1600" dirty="0"/>
          </a:p>
          <a:p>
            <a:pPr marL="342900" indent="-342900">
              <a:buAutoNum type="arabicPeriod"/>
            </a:pPr>
            <a:r>
              <a:rPr lang="zh-CN" altLang="en-US" sz="1600" dirty="0"/>
              <a:t>输出文字：</a:t>
            </a:r>
            <a:r>
              <a:rPr lang="zh-CN" altLang="en-US" sz="1600" dirty="0">
                <a:solidFill>
                  <a:srgbClr val="FF0000"/>
                </a:solidFill>
              </a:rPr>
              <a:t>我是机器人</a:t>
            </a:r>
            <a:r>
              <a:rPr lang="zh-CN" altLang="en-US" sz="1600" dirty="0"/>
              <a:t>；</a:t>
            </a:r>
          </a:p>
        </p:txBody>
      </p:sp>
      <p:pic>
        <p:nvPicPr>
          <p:cNvPr id="36" name="图片 35">
            <a:extLst>
              <a:ext uri="{FF2B5EF4-FFF2-40B4-BE49-F238E27FC236}">
                <a16:creationId xmlns:a16="http://schemas.microsoft.com/office/drawing/2014/main" id="{7CBBBC01-BDDB-4F24-81EA-F9188A1BA7AB}"/>
              </a:ext>
            </a:extLst>
          </p:cNvPr>
          <p:cNvPicPr>
            <a:picLocks noChangeAspect="1"/>
          </p:cNvPicPr>
          <p:nvPr/>
        </p:nvPicPr>
        <p:blipFill>
          <a:blip r:embed="rId4"/>
          <a:stretch>
            <a:fillRect/>
          </a:stretch>
        </p:blipFill>
        <p:spPr>
          <a:xfrm>
            <a:off x="3137336" y="220133"/>
            <a:ext cx="7065000" cy="3357000"/>
          </a:xfrm>
          <a:prstGeom prst="rect">
            <a:avLst/>
          </a:prstGeom>
        </p:spPr>
      </p:pic>
      <p:sp>
        <p:nvSpPr>
          <p:cNvPr id="37" name="矩形: 圆角 36">
            <a:extLst>
              <a:ext uri="{FF2B5EF4-FFF2-40B4-BE49-F238E27FC236}">
                <a16:creationId xmlns:a16="http://schemas.microsoft.com/office/drawing/2014/main" id="{544A759A-A6B2-4192-83FD-3D0FB34A9230}"/>
              </a:ext>
            </a:extLst>
          </p:cNvPr>
          <p:cNvSpPr/>
          <p:nvPr/>
        </p:nvSpPr>
        <p:spPr>
          <a:xfrm>
            <a:off x="4260915" y="1828800"/>
            <a:ext cx="2450970" cy="131032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38" name="矩形: 圆角 37">
            <a:extLst>
              <a:ext uri="{FF2B5EF4-FFF2-40B4-BE49-F238E27FC236}">
                <a16:creationId xmlns:a16="http://schemas.microsoft.com/office/drawing/2014/main" id="{5B2179CA-431B-48D8-8CCD-5C1E2C9AB2FC}"/>
              </a:ext>
            </a:extLst>
          </p:cNvPr>
          <p:cNvSpPr/>
          <p:nvPr/>
        </p:nvSpPr>
        <p:spPr>
          <a:xfrm>
            <a:off x="3568699" y="94268"/>
            <a:ext cx="3303395" cy="7918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39" name="矩形: 圆角 38">
            <a:extLst>
              <a:ext uri="{FF2B5EF4-FFF2-40B4-BE49-F238E27FC236}">
                <a16:creationId xmlns:a16="http://schemas.microsoft.com/office/drawing/2014/main" id="{33828F4F-751B-4B99-9142-AE60003585EE}"/>
              </a:ext>
            </a:extLst>
          </p:cNvPr>
          <p:cNvSpPr/>
          <p:nvPr/>
        </p:nvSpPr>
        <p:spPr>
          <a:xfrm>
            <a:off x="8059918" y="94268"/>
            <a:ext cx="2281286" cy="7918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Tree>
    <p:extLst>
      <p:ext uri="{BB962C8B-B14F-4D97-AF65-F5344CB8AC3E}">
        <p14:creationId xmlns:p14="http://schemas.microsoft.com/office/powerpoint/2010/main" val="21815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rotWithShape="1">
          <a:blip r:embed="rId2"/>
          <a:srcRect l="48897"/>
          <a:stretch>
            <a:fillRect/>
          </a:stretch>
        </p:blipFill>
        <p:spPr>
          <a:xfrm>
            <a:off x="0" y="356349"/>
            <a:ext cx="3137336" cy="6145301"/>
          </a:xfrm>
          <a:prstGeom prst="rect">
            <a:avLst/>
          </a:prstGeom>
        </p:spPr>
      </p:pic>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grpSp>
        <p:nvGrpSpPr>
          <p:cNvPr id="81" name="组合 76"/>
          <p:cNvGrpSpPr/>
          <p:nvPr/>
        </p:nvGrpSpPr>
        <p:grpSpPr>
          <a:xfrm>
            <a:off x="-25400" y="646062"/>
            <a:ext cx="4494766" cy="5563200"/>
            <a:chOff x="-25400" y="646062"/>
            <a:chExt cx="4494766" cy="5563200"/>
          </a:xfrm>
        </p:grpSpPr>
        <p:grpSp>
          <p:nvGrpSpPr>
            <p:cNvPr id="82" name="组合 11"/>
            <p:cNvGrpSpPr/>
            <p:nvPr/>
          </p:nvGrpSpPr>
          <p:grpSpPr>
            <a:xfrm>
              <a:off x="-25400" y="702733"/>
              <a:ext cx="4470400" cy="2751667"/>
              <a:chOff x="-25400" y="702733"/>
              <a:chExt cx="4470400" cy="2751667"/>
            </a:xfrm>
          </p:grpSpPr>
          <p:sp>
            <p:nvSpPr>
              <p:cNvPr id="93" name="任意多边形 8"/>
              <p:cNvSpPr/>
              <p:nvPr/>
            </p:nvSpPr>
            <p:spPr>
              <a:xfrm>
                <a:off x="-8467" y="702733"/>
                <a:ext cx="4453467" cy="2743200"/>
              </a:xfrm>
              <a:custGeom>
                <a:avLst/>
                <a:gdLst>
                  <a:gd name="connsiteX0" fmla="*/ 0 w 4453467"/>
                  <a:gd name="connsiteY0" fmla="*/ 2743200 h 2743200"/>
                  <a:gd name="connsiteX1" fmla="*/ 1837267 w 4453467"/>
                  <a:gd name="connsiteY1" fmla="*/ 0 h 2743200"/>
                  <a:gd name="connsiteX2" fmla="*/ 4453467 w 4453467"/>
                  <a:gd name="connsiteY2" fmla="*/ 0 h 2743200"/>
                </a:gdLst>
                <a:ahLst/>
                <a:cxnLst>
                  <a:cxn ang="0">
                    <a:pos x="connsiteX0" y="connsiteY0"/>
                  </a:cxn>
                  <a:cxn ang="0">
                    <a:pos x="connsiteX1" y="connsiteY1"/>
                  </a:cxn>
                  <a:cxn ang="0">
                    <a:pos x="connsiteX2" y="connsiteY2"/>
                  </a:cxn>
                </a:cxnLst>
                <a:rect l="l" t="t" r="r" b="b"/>
                <a:pathLst>
                  <a:path w="4453467" h="2743200">
                    <a:moveTo>
                      <a:pt x="0" y="2743200"/>
                    </a:moveTo>
                    <a:lnTo>
                      <a:pt x="1837267" y="0"/>
                    </a:lnTo>
                    <a:lnTo>
                      <a:pt x="4453467" y="0"/>
                    </a:lnTo>
                  </a:path>
                </a:pathLst>
              </a:custGeom>
              <a:noFill/>
              <a:ln w="12700" cap="flat" cmpd="sng" algn="ctr">
                <a:solidFill>
                  <a:sysClr val="window" lastClr="FFFFFF">
                    <a:lumMod val="85000"/>
                  </a:sysClr>
                </a:solidFill>
                <a:prstDash val="solid"/>
                <a:miter lim="800000"/>
              </a:ln>
              <a:effectLst/>
            </p:spPr>
            <p:txBody>
              <a:bodyPr rtlCol="0" anchor="ct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94" name="任意多边形 9"/>
              <p:cNvSpPr/>
              <p:nvPr/>
            </p:nvSpPr>
            <p:spPr>
              <a:xfrm>
                <a:off x="-25400" y="1786467"/>
                <a:ext cx="4445000" cy="1659466"/>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12700" cap="flat" cmpd="sng" algn="ctr">
                <a:solidFill>
                  <a:sysClr val="window" lastClr="FFFFFF">
                    <a:lumMod val="85000"/>
                  </a:sysClr>
                </a:solidFill>
                <a:prstDash val="solid"/>
                <a:miter lim="800000"/>
              </a:ln>
              <a:effectLst/>
            </p:spPr>
            <p:txBody>
              <a:bodyPr rtlCol="0" anchor="ct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95" name="任意多边形 10"/>
              <p:cNvSpPr/>
              <p:nvPr/>
            </p:nvSpPr>
            <p:spPr>
              <a:xfrm>
                <a:off x="-25400" y="2861733"/>
                <a:ext cx="4394200" cy="592667"/>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12700" cap="flat" cmpd="sng" algn="ctr">
                <a:solidFill>
                  <a:sysClr val="window" lastClr="FFFFFF">
                    <a:lumMod val="85000"/>
                  </a:sysClr>
                </a:solidFill>
                <a:prstDash val="solid"/>
                <a:miter lim="800000"/>
              </a:ln>
              <a:effectLst/>
            </p:spPr>
            <p:txBody>
              <a:bodyPr rtlCol="0" anchor="ct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grpSp>
          <p:nvGrpSpPr>
            <p:cNvPr id="83" name="组合 12"/>
            <p:cNvGrpSpPr/>
            <p:nvPr/>
          </p:nvGrpSpPr>
          <p:grpSpPr>
            <a:xfrm flipV="1">
              <a:off x="-25400" y="3403598"/>
              <a:ext cx="4470400" cy="2751667"/>
              <a:chOff x="-25400" y="702733"/>
              <a:chExt cx="4470400" cy="2751667"/>
            </a:xfrm>
          </p:grpSpPr>
          <p:sp>
            <p:nvSpPr>
              <p:cNvPr id="90" name="任意多边形 13"/>
              <p:cNvSpPr/>
              <p:nvPr/>
            </p:nvSpPr>
            <p:spPr>
              <a:xfrm>
                <a:off x="-8467" y="702733"/>
                <a:ext cx="4453467" cy="2743200"/>
              </a:xfrm>
              <a:custGeom>
                <a:avLst/>
                <a:gdLst>
                  <a:gd name="connsiteX0" fmla="*/ 0 w 4453467"/>
                  <a:gd name="connsiteY0" fmla="*/ 2743200 h 2743200"/>
                  <a:gd name="connsiteX1" fmla="*/ 1837267 w 4453467"/>
                  <a:gd name="connsiteY1" fmla="*/ 0 h 2743200"/>
                  <a:gd name="connsiteX2" fmla="*/ 4453467 w 4453467"/>
                  <a:gd name="connsiteY2" fmla="*/ 0 h 2743200"/>
                </a:gdLst>
                <a:ahLst/>
                <a:cxnLst>
                  <a:cxn ang="0">
                    <a:pos x="connsiteX0" y="connsiteY0"/>
                  </a:cxn>
                  <a:cxn ang="0">
                    <a:pos x="connsiteX1" y="connsiteY1"/>
                  </a:cxn>
                  <a:cxn ang="0">
                    <a:pos x="connsiteX2" y="connsiteY2"/>
                  </a:cxn>
                </a:cxnLst>
                <a:rect l="l" t="t" r="r" b="b"/>
                <a:pathLst>
                  <a:path w="4453467" h="2743200">
                    <a:moveTo>
                      <a:pt x="0" y="2743200"/>
                    </a:moveTo>
                    <a:lnTo>
                      <a:pt x="1837267" y="0"/>
                    </a:lnTo>
                    <a:lnTo>
                      <a:pt x="4453467" y="0"/>
                    </a:lnTo>
                  </a:path>
                </a:pathLst>
              </a:custGeom>
              <a:noFill/>
              <a:ln w="12700" cap="flat" cmpd="sng" algn="ctr">
                <a:solidFill>
                  <a:sysClr val="window" lastClr="FFFFFF">
                    <a:lumMod val="85000"/>
                  </a:sysClr>
                </a:solidFill>
                <a:prstDash val="solid"/>
                <a:miter lim="800000"/>
              </a:ln>
              <a:effectLst/>
            </p:spPr>
            <p:txBody>
              <a:bodyPr rtlCol="0" anchor="ct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91" name="任意多边形 14"/>
              <p:cNvSpPr/>
              <p:nvPr/>
            </p:nvSpPr>
            <p:spPr>
              <a:xfrm>
                <a:off x="-25400" y="1786467"/>
                <a:ext cx="4445000" cy="1659466"/>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12700" cap="flat" cmpd="sng" algn="ctr">
                <a:solidFill>
                  <a:sysClr val="window" lastClr="FFFFFF">
                    <a:lumMod val="85000"/>
                  </a:sysClr>
                </a:solidFill>
                <a:prstDash val="solid"/>
                <a:miter lim="800000"/>
              </a:ln>
              <a:effectLst/>
            </p:spPr>
            <p:txBody>
              <a:bodyPr rtlCol="0" anchor="ct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92" name="任意多边形 15"/>
              <p:cNvSpPr/>
              <p:nvPr/>
            </p:nvSpPr>
            <p:spPr>
              <a:xfrm>
                <a:off x="-25400" y="2861733"/>
                <a:ext cx="4394200" cy="592667"/>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12700" cap="flat" cmpd="sng" algn="ctr">
                <a:solidFill>
                  <a:sysClr val="window" lastClr="FFFFFF">
                    <a:lumMod val="85000"/>
                  </a:sysClr>
                </a:solidFill>
                <a:prstDash val="solid"/>
                <a:miter lim="800000"/>
              </a:ln>
              <a:effectLst/>
            </p:spPr>
            <p:txBody>
              <a:bodyPr rtlCol="0" anchor="ct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84" name="椭圆 83"/>
            <p:cNvSpPr/>
            <p:nvPr/>
          </p:nvSpPr>
          <p:spPr>
            <a:xfrm>
              <a:off x="4361366" y="646062"/>
              <a:ext cx="108000" cy="108000"/>
            </a:xfrm>
            <a:prstGeom prst="ellipse">
              <a:avLst/>
            </a:prstGeom>
            <a:solidFill>
              <a:schemeClr val="accent1"/>
            </a:solidFill>
            <a:ln w="127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85" name="椭圆 84"/>
            <p:cNvSpPr/>
            <p:nvPr/>
          </p:nvSpPr>
          <p:spPr>
            <a:xfrm>
              <a:off x="4361366" y="1732467"/>
              <a:ext cx="108000" cy="108000"/>
            </a:xfrm>
            <a:prstGeom prst="ellipse">
              <a:avLst/>
            </a:prstGeom>
            <a:solidFill>
              <a:schemeClr val="accent2"/>
            </a:solidFill>
            <a:ln w="127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86" name="椭圆 85"/>
            <p:cNvSpPr/>
            <p:nvPr/>
          </p:nvSpPr>
          <p:spPr>
            <a:xfrm>
              <a:off x="4361366" y="2814032"/>
              <a:ext cx="108000" cy="108000"/>
            </a:xfrm>
            <a:prstGeom prst="ellipse">
              <a:avLst/>
            </a:prstGeom>
            <a:solidFill>
              <a:schemeClr val="accent3"/>
            </a:solidFill>
            <a:ln w="127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87" name="椭圆 86"/>
            <p:cNvSpPr/>
            <p:nvPr/>
          </p:nvSpPr>
          <p:spPr>
            <a:xfrm>
              <a:off x="4361366" y="3933800"/>
              <a:ext cx="108000" cy="108000"/>
            </a:xfrm>
            <a:prstGeom prst="ellipse">
              <a:avLst/>
            </a:prstGeom>
            <a:solidFill>
              <a:schemeClr val="accent4"/>
            </a:solidFill>
            <a:ln w="127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88" name="椭圆 87"/>
            <p:cNvSpPr/>
            <p:nvPr/>
          </p:nvSpPr>
          <p:spPr>
            <a:xfrm>
              <a:off x="4361366" y="5017531"/>
              <a:ext cx="108000" cy="108000"/>
            </a:xfrm>
            <a:prstGeom prst="ellipse">
              <a:avLst/>
            </a:prstGeom>
            <a:solidFill>
              <a:schemeClr val="accent5"/>
            </a:solidFill>
            <a:ln w="127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89" name="椭圆 88"/>
            <p:cNvSpPr/>
            <p:nvPr/>
          </p:nvSpPr>
          <p:spPr>
            <a:xfrm>
              <a:off x="4361366" y="6101262"/>
              <a:ext cx="108000" cy="108000"/>
            </a:xfrm>
            <a:prstGeom prst="ellipse">
              <a:avLst/>
            </a:prstGeom>
            <a:solidFill>
              <a:schemeClr val="accent6"/>
            </a:solidFill>
            <a:ln w="127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97" name="矩形 96"/>
          <p:cNvSpPr/>
          <p:nvPr/>
        </p:nvSpPr>
        <p:spPr>
          <a:xfrm>
            <a:off x="6961426" y="356349"/>
            <a:ext cx="4972680" cy="1029193"/>
          </a:xfrm>
          <a:prstGeom prst="rect">
            <a:avLst/>
          </a:prstGeom>
        </p:spPr>
        <p:txBody>
          <a:bodyPr wrap="square">
            <a:spAutoFit/>
          </a:bodyPr>
          <a:lstStyle/>
          <a:p>
            <a:pPr>
              <a:lnSpc>
                <a:spcPct val="130000"/>
              </a:lnSpc>
              <a:defRPr/>
            </a:pPr>
            <a:r>
              <a:rPr lang="zh-CN" altLang="en-US" sz="1200" kern="0" dirty="0">
                <a:latin typeface="微软雅黑" panose="020B0503020204020204" charset="-122"/>
                <a:ea typeface="微软雅黑" panose="020B0503020204020204" charset="-122"/>
              </a:rPr>
              <a:t>首尾端的静音切除，降低对后续步骤造成的干扰，静音切除的操作一般称为</a:t>
            </a:r>
            <a:r>
              <a:rPr lang="en-US" altLang="zh-CN" sz="1200" kern="0" dirty="0">
                <a:latin typeface="微软雅黑" panose="020B0503020204020204" charset="-122"/>
                <a:ea typeface="微软雅黑" panose="020B0503020204020204" charset="-122"/>
              </a:rPr>
              <a:t>VAD</a:t>
            </a:r>
            <a:r>
              <a:rPr lang="zh-CN" altLang="en-US" sz="1200" kern="0" dirty="0">
                <a:latin typeface="微软雅黑" panose="020B0503020204020204" charset="-122"/>
                <a:ea typeface="微软雅黑" panose="020B0503020204020204" charset="-122"/>
              </a:rPr>
              <a:t>。 声音分帧，也就是把声音切开成一小段一小段，每小段称为一帧，使用移动窗函数来实现，不是简单的切开，各帧之间一般是有交叠的。</a:t>
            </a:r>
          </a:p>
        </p:txBody>
      </p:sp>
      <p:grpSp>
        <p:nvGrpSpPr>
          <p:cNvPr id="157" name="组 156"/>
          <p:cNvGrpSpPr/>
          <p:nvPr/>
        </p:nvGrpSpPr>
        <p:grpSpPr>
          <a:xfrm>
            <a:off x="4568825" y="438589"/>
            <a:ext cx="2300757" cy="509896"/>
            <a:chOff x="4568825" y="438589"/>
            <a:chExt cx="2300757" cy="509896"/>
          </a:xfrm>
        </p:grpSpPr>
        <p:grpSp>
          <p:nvGrpSpPr>
            <p:cNvPr id="98" name="组合 23"/>
            <p:cNvGrpSpPr/>
            <p:nvPr/>
          </p:nvGrpSpPr>
          <p:grpSpPr>
            <a:xfrm>
              <a:off x="4568825" y="438589"/>
              <a:ext cx="2300757" cy="509896"/>
              <a:chOff x="888096" y="1000203"/>
              <a:chExt cx="4259825" cy="944066"/>
            </a:xfrm>
          </p:grpSpPr>
          <p:sp>
            <p:nvSpPr>
              <p:cNvPr id="100" name="矩形 99"/>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1" name="椭圆 100"/>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2" name="椭圆 101"/>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3" name="椭圆 102"/>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4" name="椭圆 103"/>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99" name="矩形 98"/>
            <p:cNvSpPr/>
            <p:nvPr/>
          </p:nvSpPr>
          <p:spPr>
            <a:xfrm>
              <a:off x="4677733" y="513965"/>
              <a:ext cx="877163" cy="369332"/>
            </a:xfrm>
            <a:prstGeom prst="rect">
              <a:avLst/>
            </a:prstGeom>
          </p:spPr>
          <p:txBody>
            <a:bodyPr wrap="none">
              <a:spAutoFit/>
            </a:bodyPr>
            <a:lstStyle/>
            <a:p>
              <a:pPr>
                <a:defRPr/>
              </a:pPr>
              <a:r>
                <a:rPr lang="zh-CN" altLang="en-US" dirty="0"/>
                <a:t>预处理</a:t>
              </a:r>
              <a:endParaRPr lang="zh-CN" altLang="en-US" kern="0" dirty="0">
                <a:solidFill>
                  <a:srgbClr val="000000"/>
                </a:solidFill>
                <a:latin typeface="Segoe UI" panose="020B0502040204020203"/>
                <a:ea typeface="微软雅黑" panose="020B0503020204020204" charset="-122"/>
              </a:endParaRPr>
            </a:p>
          </p:txBody>
        </p:sp>
      </p:grpSp>
      <p:sp>
        <p:nvSpPr>
          <p:cNvPr id="106" name="矩形 105"/>
          <p:cNvSpPr/>
          <p:nvPr/>
        </p:nvSpPr>
        <p:spPr>
          <a:xfrm>
            <a:off x="6961426" y="1520240"/>
            <a:ext cx="4972680" cy="549061"/>
          </a:xfrm>
          <a:prstGeom prst="rect">
            <a:avLst/>
          </a:prstGeom>
        </p:spPr>
        <p:txBody>
          <a:bodyPr wrap="square">
            <a:spAutoFit/>
          </a:bodyPr>
          <a:lstStyle/>
          <a:p>
            <a:pPr>
              <a:lnSpc>
                <a:spcPct val="130000"/>
              </a:lnSpc>
              <a:defRPr/>
            </a:pPr>
            <a:r>
              <a:rPr lang="zh-CN" altLang="en-US" sz="1200" kern="0" dirty="0">
                <a:latin typeface="微软雅黑" panose="020B0503020204020204" charset="-122"/>
                <a:ea typeface="微软雅黑" panose="020B0503020204020204" charset="-122"/>
              </a:rPr>
              <a:t>主要算法有线性预测倒谱系数（</a:t>
            </a:r>
            <a:r>
              <a:rPr lang="en-US" altLang="zh-CN" sz="1200" kern="0" dirty="0">
                <a:latin typeface="微软雅黑" panose="020B0503020204020204" charset="-122"/>
                <a:ea typeface="微软雅黑" panose="020B0503020204020204" charset="-122"/>
              </a:rPr>
              <a:t>LPCC</a:t>
            </a:r>
            <a:r>
              <a:rPr lang="zh-CN" altLang="en-US" sz="1200" kern="0" dirty="0">
                <a:latin typeface="微软雅黑" panose="020B0503020204020204" charset="-122"/>
                <a:ea typeface="微软雅黑" panose="020B0503020204020204" charset="-122"/>
              </a:rPr>
              <a:t>）和</a:t>
            </a:r>
            <a:r>
              <a:rPr lang="en-US" altLang="zh-CN" sz="1200" kern="0" dirty="0">
                <a:latin typeface="微软雅黑" panose="020B0503020204020204" charset="-122"/>
                <a:ea typeface="微软雅黑" panose="020B0503020204020204" charset="-122"/>
              </a:rPr>
              <a:t>Mel </a:t>
            </a:r>
            <a:r>
              <a:rPr lang="zh-CN" altLang="en-US" sz="1200" kern="0" dirty="0">
                <a:latin typeface="微软雅黑" panose="020B0503020204020204" charset="-122"/>
                <a:ea typeface="微软雅黑" panose="020B0503020204020204" charset="-122"/>
              </a:rPr>
              <a:t>倒谱系数（</a:t>
            </a:r>
            <a:r>
              <a:rPr lang="en-US" altLang="zh-CN" sz="1200" kern="0" dirty="0">
                <a:latin typeface="微软雅黑" panose="020B0503020204020204" charset="-122"/>
                <a:ea typeface="微软雅黑" panose="020B0503020204020204" charset="-122"/>
              </a:rPr>
              <a:t>MFCC</a:t>
            </a:r>
            <a:r>
              <a:rPr lang="zh-CN" altLang="en-US" sz="1200" kern="0" dirty="0">
                <a:latin typeface="微软雅黑" panose="020B0503020204020204" charset="-122"/>
                <a:ea typeface="微软雅黑" panose="020B0503020204020204" charset="-122"/>
              </a:rPr>
              <a:t>），目的是把每一帧波形变成一个包含声音信息的多维向量。</a:t>
            </a:r>
          </a:p>
        </p:txBody>
      </p:sp>
      <p:grpSp>
        <p:nvGrpSpPr>
          <p:cNvPr id="158" name="组 157"/>
          <p:cNvGrpSpPr/>
          <p:nvPr/>
        </p:nvGrpSpPr>
        <p:grpSpPr>
          <a:xfrm>
            <a:off x="4568825" y="1526425"/>
            <a:ext cx="2300757" cy="509896"/>
            <a:chOff x="4568825" y="1526425"/>
            <a:chExt cx="2300757" cy="509896"/>
          </a:xfrm>
        </p:grpSpPr>
        <p:grpSp>
          <p:nvGrpSpPr>
            <p:cNvPr id="107" name="组合 80"/>
            <p:cNvGrpSpPr/>
            <p:nvPr/>
          </p:nvGrpSpPr>
          <p:grpSpPr>
            <a:xfrm>
              <a:off x="4568825" y="1526425"/>
              <a:ext cx="2300757" cy="509896"/>
              <a:chOff x="888096" y="1000203"/>
              <a:chExt cx="4259825" cy="944066"/>
            </a:xfrm>
          </p:grpSpPr>
          <p:sp>
            <p:nvSpPr>
              <p:cNvPr id="109" name="矩形 108"/>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0" name="椭圆 109"/>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1" name="椭圆 110"/>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2" name="椭圆 111"/>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3" name="椭圆 112"/>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08" name="矩形 107"/>
            <p:cNvSpPr/>
            <p:nvPr/>
          </p:nvSpPr>
          <p:spPr>
            <a:xfrm>
              <a:off x="4677733" y="1601801"/>
              <a:ext cx="1099981" cy="369332"/>
            </a:xfrm>
            <a:prstGeom prst="rect">
              <a:avLst/>
            </a:prstGeom>
          </p:spPr>
          <p:txBody>
            <a:bodyPr wrap="none">
              <a:spAutoFit/>
            </a:bodyPr>
            <a:lstStyle/>
            <a:p>
              <a:pPr defTabSz="914400">
                <a:defRPr/>
              </a:pPr>
              <a:r>
                <a:rPr lang="zh-CN" altLang="en-US" kern="0" dirty="0">
                  <a:solidFill>
                    <a:srgbClr val="000000"/>
                  </a:solidFill>
                  <a:latin typeface="Segoe UI" panose="020B0502040204020203"/>
                  <a:ea typeface="微软雅黑" panose="020B0503020204020204" charset="-122"/>
                </a:rPr>
                <a:t>特征提取</a:t>
              </a:r>
            </a:p>
          </p:txBody>
        </p:sp>
      </p:grpSp>
      <p:sp>
        <p:nvSpPr>
          <p:cNvPr id="115" name="矩形 114"/>
          <p:cNvSpPr/>
          <p:nvPr/>
        </p:nvSpPr>
        <p:spPr>
          <a:xfrm>
            <a:off x="6961426" y="2625613"/>
            <a:ext cx="4972680" cy="308995"/>
          </a:xfrm>
          <a:prstGeom prst="rect">
            <a:avLst/>
          </a:prstGeom>
        </p:spPr>
        <p:txBody>
          <a:bodyPr wrap="square">
            <a:spAutoFit/>
          </a:bodyPr>
          <a:lstStyle/>
          <a:p>
            <a:pPr>
              <a:lnSpc>
                <a:spcPct val="130000"/>
              </a:lnSpc>
              <a:defRPr/>
            </a:pPr>
            <a:r>
              <a:rPr lang="zh-CN" altLang="en-US" sz="1200" kern="0" dirty="0">
                <a:latin typeface="微软雅黑" panose="020B0503020204020204" charset="-122"/>
                <a:ea typeface="微软雅黑" panose="020B0503020204020204" charset="-122"/>
              </a:rPr>
              <a:t>通过对语音数据进行训练获得，输入是特征向量，输出为音素信息。</a:t>
            </a:r>
          </a:p>
        </p:txBody>
      </p:sp>
      <p:grpSp>
        <p:nvGrpSpPr>
          <p:cNvPr id="159" name="组 158"/>
          <p:cNvGrpSpPr/>
          <p:nvPr/>
        </p:nvGrpSpPr>
        <p:grpSpPr>
          <a:xfrm>
            <a:off x="4568825" y="2631798"/>
            <a:ext cx="2300757" cy="509896"/>
            <a:chOff x="4568825" y="2631798"/>
            <a:chExt cx="2300757" cy="509896"/>
          </a:xfrm>
        </p:grpSpPr>
        <p:grpSp>
          <p:nvGrpSpPr>
            <p:cNvPr id="116" name="组合 89"/>
            <p:cNvGrpSpPr/>
            <p:nvPr/>
          </p:nvGrpSpPr>
          <p:grpSpPr>
            <a:xfrm>
              <a:off x="4568825" y="2631798"/>
              <a:ext cx="2300757" cy="509896"/>
              <a:chOff x="888096" y="1000203"/>
              <a:chExt cx="4259825" cy="944066"/>
            </a:xfrm>
          </p:grpSpPr>
          <p:sp>
            <p:nvSpPr>
              <p:cNvPr id="118" name="矩形 117"/>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9" name="椭圆 118"/>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0" name="椭圆 119"/>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1" name="椭圆 120"/>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2" name="椭圆 121"/>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17" name="矩形 116"/>
            <p:cNvSpPr/>
            <p:nvPr/>
          </p:nvSpPr>
          <p:spPr>
            <a:xfrm>
              <a:off x="4677733" y="2707174"/>
              <a:ext cx="1463862" cy="369332"/>
            </a:xfrm>
            <a:prstGeom prst="rect">
              <a:avLst/>
            </a:prstGeom>
          </p:spPr>
          <p:txBody>
            <a:bodyPr wrap="none">
              <a:spAutoFit/>
            </a:bodyPr>
            <a:lstStyle/>
            <a:p>
              <a:pPr defTabSz="914400">
                <a:defRPr/>
              </a:pPr>
              <a:r>
                <a:rPr lang="zh-CN" altLang="en-US" kern="0" dirty="0">
                  <a:solidFill>
                    <a:srgbClr val="000000"/>
                  </a:solidFill>
                  <a:latin typeface="Segoe UI" panose="020B0502040204020203"/>
                  <a:ea typeface="微软雅黑" panose="020B0503020204020204" charset="-122"/>
                </a:rPr>
                <a:t>声学模型</a:t>
              </a:r>
              <a:r>
                <a:rPr lang="en-US" altLang="zh-CN" kern="0" dirty="0">
                  <a:solidFill>
                    <a:srgbClr val="000000"/>
                  </a:solidFill>
                  <a:latin typeface="Segoe UI" panose="020B0502040204020203"/>
                  <a:ea typeface="微软雅黑" panose="020B0503020204020204" charset="-122"/>
                </a:rPr>
                <a:t>AM</a:t>
              </a:r>
              <a:endParaRPr lang="zh-CN" altLang="en-US" kern="0" dirty="0">
                <a:solidFill>
                  <a:srgbClr val="000000"/>
                </a:solidFill>
                <a:latin typeface="Segoe UI" panose="020B0502040204020203"/>
                <a:ea typeface="微软雅黑" panose="020B0503020204020204" charset="-122"/>
              </a:endParaRPr>
            </a:p>
          </p:txBody>
        </p:sp>
      </p:grpSp>
      <p:sp>
        <p:nvSpPr>
          <p:cNvPr id="124" name="矩形 123"/>
          <p:cNvSpPr/>
          <p:nvPr/>
        </p:nvSpPr>
        <p:spPr>
          <a:xfrm>
            <a:off x="6961426" y="3721573"/>
            <a:ext cx="4972680" cy="549061"/>
          </a:xfrm>
          <a:prstGeom prst="rect">
            <a:avLst/>
          </a:prstGeom>
        </p:spPr>
        <p:txBody>
          <a:bodyPr wrap="square">
            <a:spAutoFit/>
          </a:bodyPr>
          <a:lstStyle/>
          <a:p>
            <a:pPr>
              <a:lnSpc>
                <a:spcPct val="130000"/>
              </a:lnSpc>
              <a:defRPr/>
            </a:pPr>
            <a:r>
              <a:rPr lang="zh-CN" altLang="en-US" sz="1200" kern="0" dirty="0">
                <a:latin typeface="微软雅黑" panose="020B0503020204020204" charset="-122"/>
                <a:ea typeface="微软雅黑" panose="020B0503020204020204" charset="-122"/>
              </a:rPr>
              <a:t>字或者词与音素的对应， 简单来说， 中文就是拼音和汉字的对应，英文就是音标与单词的对应。</a:t>
            </a:r>
          </a:p>
        </p:txBody>
      </p:sp>
      <p:grpSp>
        <p:nvGrpSpPr>
          <p:cNvPr id="160" name="组 159"/>
          <p:cNvGrpSpPr/>
          <p:nvPr/>
        </p:nvGrpSpPr>
        <p:grpSpPr>
          <a:xfrm>
            <a:off x="4568825" y="3727758"/>
            <a:ext cx="2300757" cy="509896"/>
            <a:chOff x="4568825" y="3727758"/>
            <a:chExt cx="2300757" cy="509896"/>
          </a:xfrm>
        </p:grpSpPr>
        <p:grpSp>
          <p:nvGrpSpPr>
            <p:cNvPr id="125" name="组合 98"/>
            <p:cNvGrpSpPr/>
            <p:nvPr/>
          </p:nvGrpSpPr>
          <p:grpSpPr>
            <a:xfrm>
              <a:off x="4568825" y="3727758"/>
              <a:ext cx="2300757" cy="509896"/>
              <a:chOff x="888096" y="1000203"/>
              <a:chExt cx="4259825" cy="944066"/>
            </a:xfrm>
          </p:grpSpPr>
          <p:sp>
            <p:nvSpPr>
              <p:cNvPr id="127" name="矩形 126"/>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8" name="椭圆 127"/>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9" name="椭圆 128"/>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30" name="椭圆 129"/>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31" name="椭圆 130"/>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26" name="矩形 125"/>
            <p:cNvSpPr/>
            <p:nvPr/>
          </p:nvSpPr>
          <p:spPr>
            <a:xfrm>
              <a:off x="4677733" y="3803134"/>
              <a:ext cx="646331" cy="369332"/>
            </a:xfrm>
            <a:prstGeom prst="rect">
              <a:avLst/>
            </a:prstGeom>
          </p:spPr>
          <p:txBody>
            <a:bodyPr wrap="none">
              <a:spAutoFit/>
            </a:bodyPr>
            <a:lstStyle/>
            <a:p>
              <a:pPr defTabSz="914400">
                <a:defRPr/>
              </a:pPr>
              <a:r>
                <a:rPr lang="zh-CN" altLang="en-US" kern="0" dirty="0">
                  <a:solidFill>
                    <a:srgbClr val="000000"/>
                  </a:solidFill>
                  <a:latin typeface="Segoe UI" panose="020B0502040204020203"/>
                  <a:ea typeface="微软雅黑" panose="020B0503020204020204" charset="-122"/>
                </a:rPr>
                <a:t>字典</a:t>
              </a:r>
            </a:p>
          </p:txBody>
        </p:sp>
      </p:grpSp>
      <p:sp>
        <p:nvSpPr>
          <p:cNvPr id="133" name="矩形 132"/>
          <p:cNvSpPr/>
          <p:nvPr/>
        </p:nvSpPr>
        <p:spPr>
          <a:xfrm>
            <a:off x="6961426" y="4809201"/>
            <a:ext cx="4972680" cy="308995"/>
          </a:xfrm>
          <a:prstGeom prst="rect">
            <a:avLst/>
          </a:prstGeom>
        </p:spPr>
        <p:txBody>
          <a:bodyPr wrap="square">
            <a:spAutoFit/>
          </a:bodyPr>
          <a:lstStyle/>
          <a:p>
            <a:pPr>
              <a:lnSpc>
                <a:spcPct val="130000"/>
              </a:lnSpc>
              <a:defRPr/>
            </a:pPr>
            <a:r>
              <a:rPr lang="zh-CN" altLang="en-US" sz="1200" kern="0" dirty="0">
                <a:latin typeface="微软雅黑" panose="020B0503020204020204" charset="-122"/>
                <a:ea typeface="微软雅黑" panose="020B0503020204020204" charset="-122"/>
              </a:rPr>
              <a:t>通过对大量文本信息进行训练，得到单个字或者词相互关联的概率。</a:t>
            </a:r>
          </a:p>
        </p:txBody>
      </p:sp>
      <p:grpSp>
        <p:nvGrpSpPr>
          <p:cNvPr id="161" name="组 160"/>
          <p:cNvGrpSpPr/>
          <p:nvPr/>
        </p:nvGrpSpPr>
        <p:grpSpPr>
          <a:xfrm>
            <a:off x="4568825" y="4815386"/>
            <a:ext cx="2300757" cy="509896"/>
            <a:chOff x="4568825" y="4815386"/>
            <a:chExt cx="2300757" cy="509896"/>
          </a:xfrm>
        </p:grpSpPr>
        <p:grpSp>
          <p:nvGrpSpPr>
            <p:cNvPr id="134" name="组合 107"/>
            <p:cNvGrpSpPr/>
            <p:nvPr/>
          </p:nvGrpSpPr>
          <p:grpSpPr>
            <a:xfrm>
              <a:off x="4568825" y="4815386"/>
              <a:ext cx="2300757" cy="509896"/>
              <a:chOff x="888096" y="1000203"/>
              <a:chExt cx="4259825" cy="944066"/>
            </a:xfrm>
          </p:grpSpPr>
          <p:sp>
            <p:nvSpPr>
              <p:cNvPr id="136" name="矩形 135"/>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37" name="椭圆 136"/>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38" name="椭圆 137"/>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39" name="椭圆 138"/>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40" name="椭圆 139"/>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35" name="矩形 134"/>
            <p:cNvSpPr/>
            <p:nvPr/>
          </p:nvSpPr>
          <p:spPr>
            <a:xfrm>
              <a:off x="4677733" y="4890762"/>
              <a:ext cx="1423788" cy="369332"/>
            </a:xfrm>
            <a:prstGeom prst="rect">
              <a:avLst/>
            </a:prstGeom>
          </p:spPr>
          <p:txBody>
            <a:bodyPr wrap="none">
              <a:spAutoFit/>
            </a:bodyPr>
            <a:lstStyle/>
            <a:p>
              <a:pPr defTabSz="914400">
                <a:defRPr/>
              </a:pPr>
              <a:r>
                <a:rPr lang="zh-CN" altLang="en-US" kern="0" dirty="0">
                  <a:solidFill>
                    <a:srgbClr val="000000"/>
                  </a:solidFill>
                  <a:latin typeface="Segoe UI" panose="020B0502040204020203"/>
                  <a:ea typeface="微软雅黑" panose="020B0503020204020204" charset="-122"/>
                </a:rPr>
                <a:t>语言模型</a:t>
              </a:r>
              <a:r>
                <a:rPr lang="en-US" altLang="zh-CN" kern="0" dirty="0">
                  <a:solidFill>
                    <a:srgbClr val="000000"/>
                  </a:solidFill>
                  <a:latin typeface="Segoe UI" panose="020B0502040204020203"/>
                  <a:ea typeface="微软雅黑" panose="020B0503020204020204" charset="-122"/>
                </a:rPr>
                <a:t>LM</a:t>
              </a:r>
              <a:endParaRPr lang="zh-CN" altLang="en-US" kern="0" dirty="0">
                <a:solidFill>
                  <a:srgbClr val="000000"/>
                </a:solidFill>
                <a:latin typeface="Segoe UI" panose="020B0502040204020203"/>
                <a:ea typeface="微软雅黑" panose="020B0503020204020204" charset="-122"/>
              </a:endParaRPr>
            </a:p>
          </p:txBody>
        </p:sp>
      </p:grpSp>
      <p:sp>
        <p:nvSpPr>
          <p:cNvPr id="142" name="矩形 141"/>
          <p:cNvSpPr/>
          <p:nvPr/>
        </p:nvSpPr>
        <p:spPr>
          <a:xfrm>
            <a:off x="6961426" y="5889038"/>
            <a:ext cx="4972680" cy="549061"/>
          </a:xfrm>
          <a:prstGeom prst="rect">
            <a:avLst/>
          </a:prstGeom>
        </p:spPr>
        <p:txBody>
          <a:bodyPr wrap="square">
            <a:spAutoFit/>
          </a:bodyPr>
          <a:lstStyle/>
          <a:p>
            <a:pPr>
              <a:lnSpc>
                <a:spcPct val="130000"/>
              </a:lnSpc>
              <a:defRPr/>
            </a:pPr>
            <a:r>
              <a:rPr lang="zh-CN" altLang="en-US" sz="1200" kern="0" dirty="0">
                <a:latin typeface="微软雅黑" panose="020B0503020204020204" charset="-122"/>
                <a:ea typeface="微软雅黑" panose="020B0503020204020204" charset="-122"/>
              </a:rPr>
              <a:t>就是通过声学模型，字典，语言模型对提取特征后的音频数据进行文字输出。</a:t>
            </a:r>
          </a:p>
        </p:txBody>
      </p:sp>
      <p:grpSp>
        <p:nvGrpSpPr>
          <p:cNvPr id="162" name="组 161"/>
          <p:cNvGrpSpPr/>
          <p:nvPr/>
        </p:nvGrpSpPr>
        <p:grpSpPr>
          <a:xfrm>
            <a:off x="4568825" y="5895223"/>
            <a:ext cx="2300757" cy="509896"/>
            <a:chOff x="4568825" y="5895223"/>
            <a:chExt cx="2300757" cy="509896"/>
          </a:xfrm>
        </p:grpSpPr>
        <p:grpSp>
          <p:nvGrpSpPr>
            <p:cNvPr id="143" name="组合 116"/>
            <p:cNvGrpSpPr/>
            <p:nvPr/>
          </p:nvGrpSpPr>
          <p:grpSpPr>
            <a:xfrm>
              <a:off x="4568825" y="5895223"/>
              <a:ext cx="2300757" cy="509896"/>
              <a:chOff x="888096" y="1000203"/>
              <a:chExt cx="4259825" cy="944066"/>
            </a:xfrm>
          </p:grpSpPr>
          <p:sp>
            <p:nvSpPr>
              <p:cNvPr id="145" name="矩形 144"/>
              <p:cNvSpPr/>
              <p:nvPr/>
            </p:nvSpPr>
            <p:spPr>
              <a:xfrm>
                <a:off x="911225" y="1045634"/>
                <a:ext cx="4199467" cy="872066"/>
              </a:xfrm>
              <a:prstGeom prst="rect">
                <a:avLst/>
              </a:prstGeom>
              <a:noFill/>
              <a:ln w="12700" cap="flat" cmpd="sng" algn="ctr">
                <a:solidFill>
                  <a:sysClr val="window" lastClr="FFFFFF">
                    <a:lumMod val="7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46" name="椭圆 145"/>
              <p:cNvSpPr/>
              <p:nvPr/>
            </p:nvSpPr>
            <p:spPr>
              <a:xfrm>
                <a:off x="888096" y="1000203"/>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47" name="椭圆 146"/>
              <p:cNvSpPr/>
              <p:nvPr/>
            </p:nvSpPr>
            <p:spPr>
              <a:xfrm>
                <a:off x="888096"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48" name="椭圆 147"/>
              <p:cNvSpPr/>
              <p:nvPr/>
            </p:nvSpPr>
            <p:spPr>
              <a:xfrm>
                <a:off x="5075921" y="1872269"/>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49" name="椭圆 148"/>
              <p:cNvSpPr/>
              <p:nvPr/>
            </p:nvSpPr>
            <p:spPr>
              <a:xfrm>
                <a:off x="5074692" y="1009634"/>
                <a:ext cx="72000" cy="72000"/>
              </a:xfrm>
              <a:prstGeom prst="ellipse">
                <a:avLst/>
              </a:prstGeom>
              <a:solidFill>
                <a:sysClr val="windowText" lastClr="000000">
                  <a:lumMod val="65000"/>
                  <a:lumOff val="3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44" name="矩形 143"/>
            <p:cNvSpPr/>
            <p:nvPr/>
          </p:nvSpPr>
          <p:spPr>
            <a:xfrm>
              <a:off x="4677733" y="5970599"/>
              <a:ext cx="646331" cy="369332"/>
            </a:xfrm>
            <a:prstGeom prst="rect">
              <a:avLst/>
            </a:prstGeom>
          </p:spPr>
          <p:txBody>
            <a:bodyPr wrap="none">
              <a:spAutoFit/>
            </a:bodyPr>
            <a:lstStyle/>
            <a:p>
              <a:pPr defTabSz="914400">
                <a:defRPr/>
              </a:pPr>
              <a:r>
                <a:rPr lang="zh-CN" altLang="en-US" kern="0" dirty="0">
                  <a:solidFill>
                    <a:srgbClr val="000000"/>
                  </a:solidFill>
                  <a:latin typeface="Segoe UI" panose="020B0502040204020203"/>
                  <a:ea typeface="微软雅黑" panose="020B0503020204020204" charset="-122"/>
                </a:rPr>
                <a:t>解码</a:t>
              </a:r>
            </a:p>
          </p:txBody>
        </p:sp>
      </p:grpSp>
      <p:sp>
        <p:nvSpPr>
          <p:cNvPr id="150" name="文本框 149"/>
          <p:cNvSpPr txBox="1"/>
          <p:nvPr/>
        </p:nvSpPr>
        <p:spPr>
          <a:xfrm>
            <a:off x="4007126" y="434252"/>
            <a:ext cx="378630" cy="523220"/>
          </a:xfrm>
          <a:prstGeom prst="rect">
            <a:avLst/>
          </a:prstGeom>
          <a:noFill/>
        </p:spPr>
        <p:txBody>
          <a:bodyPr wrap="none" rtlCol="0">
            <a:spAutoFit/>
          </a:bodyPr>
          <a:lstStyle/>
          <a:p>
            <a:r>
              <a:rPr lang="en-US" altLang="zh-CN" sz="2800" dirty="0">
                <a:solidFill>
                  <a:srgbClr val="000000"/>
                </a:solidFill>
                <a:latin typeface="Segoe UI" panose="020B0502040204020203"/>
                <a:ea typeface="微软雅黑" panose="020B0503020204020204" charset="-122"/>
              </a:rPr>
              <a:t>1</a:t>
            </a:r>
            <a:endParaRPr lang="zh-CN" altLang="en-US" sz="2800" dirty="0">
              <a:solidFill>
                <a:srgbClr val="000000"/>
              </a:solidFill>
              <a:latin typeface="Segoe UI" panose="020B0502040204020203"/>
              <a:ea typeface="微软雅黑" panose="020B0503020204020204" charset="-122"/>
            </a:endParaRPr>
          </a:p>
        </p:txBody>
      </p:sp>
      <p:sp>
        <p:nvSpPr>
          <p:cNvPr id="151" name="文本框 150"/>
          <p:cNvSpPr txBox="1"/>
          <p:nvPr/>
        </p:nvSpPr>
        <p:spPr>
          <a:xfrm>
            <a:off x="4013200" y="1524000"/>
            <a:ext cx="378630" cy="523220"/>
          </a:xfrm>
          <a:prstGeom prst="rect">
            <a:avLst/>
          </a:prstGeom>
          <a:noFill/>
        </p:spPr>
        <p:txBody>
          <a:bodyPr wrap="none" rtlCol="0">
            <a:spAutoFit/>
          </a:bodyPr>
          <a:lstStyle/>
          <a:p>
            <a:r>
              <a:rPr lang="en-US" altLang="zh-CN" sz="2800" dirty="0">
                <a:solidFill>
                  <a:srgbClr val="000000"/>
                </a:solidFill>
                <a:latin typeface="Segoe UI" panose="020B0502040204020203"/>
                <a:ea typeface="微软雅黑" panose="020B0503020204020204" charset="-122"/>
              </a:rPr>
              <a:t>2</a:t>
            </a:r>
            <a:endParaRPr lang="zh-CN" altLang="en-US" sz="2800" dirty="0">
              <a:solidFill>
                <a:srgbClr val="000000"/>
              </a:solidFill>
              <a:latin typeface="Segoe UI" panose="020B0502040204020203"/>
              <a:ea typeface="微软雅黑" panose="020B0503020204020204" charset="-122"/>
            </a:endParaRPr>
          </a:p>
        </p:txBody>
      </p:sp>
      <p:sp>
        <p:nvSpPr>
          <p:cNvPr id="152" name="文本框 151"/>
          <p:cNvSpPr txBox="1"/>
          <p:nvPr/>
        </p:nvSpPr>
        <p:spPr>
          <a:xfrm>
            <a:off x="4013200" y="2616200"/>
            <a:ext cx="378630" cy="523220"/>
          </a:xfrm>
          <a:prstGeom prst="rect">
            <a:avLst/>
          </a:prstGeom>
          <a:noFill/>
        </p:spPr>
        <p:txBody>
          <a:bodyPr wrap="none" rtlCol="0">
            <a:spAutoFit/>
          </a:bodyPr>
          <a:lstStyle/>
          <a:p>
            <a:r>
              <a:rPr lang="en-US" altLang="zh-CN" sz="2800" dirty="0">
                <a:solidFill>
                  <a:srgbClr val="000000"/>
                </a:solidFill>
                <a:latin typeface="Segoe UI" panose="020B0502040204020203"/>
                <a:ea typeface="微软雅黑" panose="020B0503020204020204" charset="-122"/>
              </a:rPr>
              <a:t>3</a:t>
            </a:r>
            <a:endParaRPr lang="zh-CN" altLang="en-US" sz="2800" dirty="0">
              <a:solidFill>
                <a:srgbClr val="000000"/>
              </a:solidFill>
              <a:latin typeface="Segoe UI" panose="020B0502040204020203"/>
              <a:ea typeface="微软雅黑" panose="020B0503020204020204" charset="-122"/>
            </a:endParaRPr>
          </a:p>
        </p:txBody>
      </p:sp>
      <p:sp>
        <p:nvSpPr>
          <p:cNvPr id="153" name="文本框 152"/>
          <p:cNvSpPr txBox="1"/>
          <p:nvPr/>
        </p:nvSpPr>
        <p:spPr>
          <a:xfrm>
            <a:off x="4013200" y="3708400"/>
            <a:ext cx="378630" cy="523220"/>
          </a:xfrm>
          <a:prstGeom prst="rect">
            <a:avLst/>
          </a:prstGeom>
          <a:noFill/>
        </p:spPr>
        <p:txBody>
          <a:bodyPr wrap="none" rtlCol="0">
            <a:spAutoFit/>
          </a:bodyPr>
          <a:lstStyle/>
          <a:p>
            <a:r>
              <a:rPr lang="en-US" altLang="zh-CN" sz="2800" dirty="0">
                <a:solidFill>
                  <a:srgbClr val="000000"/>
                </a:solidFill>
                <a:latin typeface="Segoe UI" panose="020B0502040204020203"/>
                <a:ea typeface="微软雅黑" panose="020B0503020204020204" charset="-122"/>
              </a:rPr>
              <a:t>4</a:t>
            </a:r>
            <a:endParaRPr lang="zh-CN" altLang="en-US" sz="2800" dirty="0">
              <a:solidFill>
                <a:srgbClr val="000000"/>
              </a:solidFill>
              <a:latin typeface="Segoe UI" panose="020B0502040204020203"/>
              <a:ea typeface="微软雅黑" panose="020B0503020204020204" charset="-122"/>
            </a:endParaRPr>
          </a:p>
        </p:txBody>
      </p:sp>
      <p:sp>
        <p:nvSpPr>
          <p:cNvPr id="154" name="文本框 153"/>
          <p:cNvSpPr txBox="1"/>
          <p:nvPr/>
        </p:nvSpPr>
        <p:spPr>
          <a:xfrm>
            <a:off x="4013200" y="4800600"/>
            <a:ext cx="378630" cy="523220"/>
          </a:xfrm>
          <a:prstGeom prst="rect">
            <a:avLst/>
          </a:prstGeom>
          <a:noFill/>
        </p:spPr>
        <p:txBody>
          <a:bodyPr wrap="none" rtlCol="0">
            <a:spAutoFit/>
          </a:bodyPr>
          <a:lstStyle/>
          <a:p>
            <a:r>
              <a:rPr lang="en-US" altLang="zh-CN" sz="2800" dirty="0">
                <a:solidFill>
                  <a:srgbClr val="000000"/>
                </a:solidFill>
                <a:latin typeface="Segoe UI" panose="020B0502040204020203"/>
                <a:ea typeface="微软雅黑" panose="020B0503020204020204" charset="-122"/>
              </a:rPr>
              <a:t>5</a:t>
            </a:r>
            <a:endParaRPr lang="zh-CN" altLang="en-US" sz="2800" dirty="0">
              <a:solidFill>
                <a:srgbClr val="000000"/>
              </a:solidFill>
              <a:latin typeface="Segoe UI" panose="020B0502040204020203"/>
              <a:ea typeface="微软雅黑" panose="020B0503020204020204" charset="-122"/>
            </a:endParaRPr>
          </a:p>
        </p:txBody>
      </p:sp>
      <p:sp>
        <p:nvSpPr>
          <p:cNvPr id="155" name="文本框 154"/>
          <p:cNvSpPr txBox="1"/>
          <p:nvPr/>
        </p:nvSpPr>
        <p:spPr>
          <a:xfrm>
            <a:off x="4013200" y="5892800"/>
            <a:ext cx="378630" cy="523220"/>
          </a:xfrm>
          <a:prstGeom prst="rect">
            <a:avLst/>
          </a:prstGeom>
          <a:noFill/>
        </p:spPr>
        <p:txBody>
          <a:bodyPr wrap="none" rtlCol="0">
            <a:spAutoFit/>
          </a:bodyPr>
          <a:lstStyle/>
          <a:p>
            <a:r>
              <a:rPr lang="en-US" altLang="zh-CN" sz="2800" dirty="0">
                <a:solidFill>
                  <a:srgbClr val="000000"/>
                </a:solidFill>
                <a:latin typeface="Segoe UI" panose="020B0502040204020203"/>
                <a:ea typeface="微软雅黑" panose="020B0503020204020204" charset="-122"/>
              </a:rPr>
              <a:t>6</a:t>
            </a:r>
            <a:endParaRPr lang="zh-CN" altLang="en-US" sz="2800" dirty="0">
              <a:solidFill>
                <a:srgbClr val="000000"/>
              </a:solidFill>
              <a:latin typeface="Segoe UI" panose="020B0502040204020203"/>
              <a:ea typeface="微软雅黑" panose="020B0503020204020204" charset="-122"/>
            </a:endParaRPr>
          </a:p>
        </p:txBody>
      </p:sp>
      <p:pic>
        <p:nvPicPr>
          <p:cNvPr id="156" name="图片 155"/>
          <p:cNvPicPr>
            <a:picLocks noChangeAspect="1"/>
          </p:cNvPicPr>
          <p:nvPr/>
        </p:nvPicPr>
        <p:blipFill rotWithShape="1">
          <a:blip r:embed="rId3"/>
          <a:srcRect l="49574"/>
          <a:stretch>
            <a:fillRect/>
          </a:stretch>
        </p:blipFill>
        <p:spPr>
          <a:xfrm>
            <a:off x="-8468" y="2435266"/>
            <a:ext cx="1002201" cy="198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3801979" y="1675250"/>
            <a:ext cx="4588044" cy="888855"/>
          </a:xfrm>
        </p:spPr>
        <p:txBody>
          <a:bodyPr/>
          <a:lstStyle/>
          <a:p>
            <a:r>
              <a:rPr kumimoji="1" lang="zh-CN" altLang="en-US" dirty="0"/>
              <a:t>目录</a:t>
            </a:r>
          </a:p>
        </p:txBody>
      </p:sp>
      <p:sp>
        <p:nvSpPr>
          <p:cNvPr id="4" name="文本占位符 3"/>
          <p:cNvSpPr>
            <a:spLocks noGrp="1"/>
          </p:cNvSpPr>
          <p:nvPr>
            <p:ph type="body" sz="quarter" idx="12"/>
          </p:nvPr>
        </p:nvSpPr>
        <p:spPr>
          <a:xfrm>
            <a:off x="3801979" y="2523165"/>
            <a:ext cx="4588044" cy="401052"/>
          </a:xfrm>
        </p:spPr>
        <p:txBody>
          <a:bodyPr/>
          <a:lstStyle/>
          <a:p>
            <a:r>
              <a:rPr kumimoji="1" lang="en-US" altLang="zh-CN" dirty="0"/>
              <a:t>CONTENTS</a:t>
            </a:r>
            <a:endParaRPr kumimoji="1" lang="zh-CN" altLang="en-US" dirty="0"/>
          </a:p>
        </p:txBody>
      </p:sp>
      <p:sp>
        <p:nvSpPr>
          <p:cNvPr id="6" name="文本占位符 5"/>
          <p:cNvSpPr>
            <a:spLocks noGrp="1"/>
          </p:cNvSpPr>
          <p:nvPr>
            <p:ph type="body" sz="quarter" idx="14"/>
          </p:nvPr>
        </p:nvSpPr>
        <p:spPr/>
        <p:txBody>
          <a:bodyPr/>
          <a:lstStyle/>
          <a:p>
            <a:r>
              <a:rPr lang="zh-CN" altLang="en-US" dirty="0">
                <a:solidFill>
                  <a:srgbClr val="000000"/>
                </a:solidFill>
                <a:latin typeface="Segoe UI" panose="020B0502040204020203"/>
                <a:ea typeface="微软雅黑" panose="020B0503020204020204" charset="-122"/>
              </a:rPr>
              <a:t>选题背景</a:t>
            </a:r>
          </a:p>
        </p:txBody>
      </p:sp>
      <p:sp>
        <p:nvSpPr>
          <p:cNvPr id="7" name="文本占位符 6"/>
          <p:cNvSpPr>
            <a:spLocks noGrp="1"/>
          </p:cNvSpPr>
          <p:nvPr>
            <p:ph type="body" sz="quarter" idx="15"/>
          </p:nvPr>
        </p:nvSpPr>
        <p:spPr/>
        <p:txBody>
          <a:bodyPr/>
          <a:lstStyle/>
          <a:p>
            <a:r>
              <a:rPr lang="en-US" altLang="zh-CN" dirty="0">
                <a:solidFill>
                  <a:srgbClr val="000000"/>
                </a:solidFill>
                <a:latin typeface="Segoe UI" panose="020B0502040204020203"/>
                <a:ea typeface="微软雅黑" panose="020B0503020204020204" charset="-122"/>
              </a:rPr>
              <a:t>PART</a:t>
            </a:r>
            <a:r>
              <a:rPr lang="zh-CN" altLang="en-US" dirty="0">
                <a:solidFill>
                  <a:srgbClr val="000000"/>
                </a:solidFill>
                <a:latin typeface="Segoe UI" panose="020B0502040204020203"/>
                <a:ea typeface="微软雅黑" panose="020B0503020204020204" charset="-122"/>
              </a:rPr>
              <a:t> </a:t>
            </a:r>
            <a:r>
              <a:rPr lang="en-US" altLang="zh-CN" dirty="0">
                <a:solidFill>
                  <a:srgbClr val="000000"/>
                </a:solidFill>
                <a:latin typeface="Segoe UI" panose="020B0502040204020203"/>
                <a:ea typeface="微软雅黑" panose="020B0503020204020204" charset="-122"/>
              </a:rPr>
              <a:t>ONE</a:t>
            </a:r>
            <a:endParaRPr lang="zh-CN" altLang="en-US" dirty="0">
              <a:solidFill>
                <a:srgbClr val="000000"/>
              </a:solidFill>
              <a:latin typeface="Segoe UI" panose="020B0502040204020203"/>
              <a:ea typeface="微软雅黑" panose="020B0503020204020204" charset="-122"/>
            </a:endParaRPr>
          </a:p>
        </p:txBody>
      </p:sp>
      <p:sp>
        <p:nvSpPr>
          <p:cNvPr id="8" name="文本占位符 7"/>
          <p:cNvSpPr>
            <a:spLocks noGrp="1"/>
          </p:cNvSpPr>
          <p:nvPr>
            <p:ph type="body" sz="quarter" idx="16"/>
          </p:nvPr>
        </p:nvSpPr>
        <p:spPr/>
        <p:txBody>
          <a:bodyPr/>
          <a:lstStyle/>
          <a:p>
            <a:r>
              <a:rPr lang="zh-CN" altLang="en-US" dirty="0">
                <a:solidFill>
                  <a:srgbClr val="000000"/>
                </a:solidFill>
                <a:latin typeface="Segoe UI" panose="020B0502040204020203"/>
                <a:ea typeface="微软雅黑" panose="020B0503020204020204" charset="-122"/>
              </a:rPr>
              <a:t>发展历史</a:t>
            </a:r>
          </a:p>
        </p:txBody>
      </p:sp>
      <p:sp>
        <p:nvSpPr>
          <p:cNvPr id="9" name="文本占位符 8"/>
          <p:cNvSpPr>
            <a:spLocks noGrp="1"/>
          </p:cNvSpPr>
          <p:nvPr>
            <p:ph type="body" sz="quarter" idx="17"/>
          </p:nvPr>
        </p:nvSpPr>
        <p:spPr/>
        <p:txBody>
          <a:bodyPr/>
          <a:lstStyle/>
          <a:p>
            <a:r>
              <a:rPr lang="en-US" altLang="zh-CN" dirty="0">
                <a:solidFill>
                  <a:srgbClr val="000000"/>
                </a:solidFill>
                <a:latin typeface="Segoe UI" panose="020B0502040204020203"/>
                <a:ea typeface="微软雅黑" panose="020B0503020204020204" charset="-122"/>
              </a:rPr>
              <a:t>PART</a:t>
            </a:r>
            <a:r>
              <a:rPr lang="zh-CN" altLang="en-US" dirty="0">
                <a:solidFill>
                  <a:srgbClr val="000000"/>
                </a:solidFill>
                <a:latin typeface="Segoe UI" panose="020B0502040204020203"/>
                <a:ea typeface="微软雅黑" panose="020B0503020204020204" charset="-122"/>
              </a:rPr>
              <a:t> </a:t>
            </a:r>
            <a:r>
              <a:rPr lang="en-US" altLang="zh-CN" dirty="0">
                <a:solidFill>
                  <a:srgbClr val="000000"/>
                </a:solidFill>
                <a:latin typeface="Segoe UI" panose="020B0502040204020203"/>
                <a:ea typeface="微软雅黑" panose="020B0503020204020204" charset="-122"/>
              </a:rPr>
              <a:t>TWO</a:t>
            </a:r>
            <a:endParaRPr lang="zh-CN" altLang="en-US" dirty="0">
              <a:solidFill>
                <a:srgbClr val="000000"/>
              </a:solidFill>
              <a:latin typeface="Segoe UI" panose="020B0502040204020203"/>
              <a:ea typeface="微软雅黑" panose="020B0503020204020204" charset="-122"/>
            </a:endParaRPr>
          </a:p>
        </p:txBody>
      </p:sp>
      <p:sp>
        <p:nvSpPr>
          <p:cNvPr id="10" name="文本占位符 9"/>
          <p:cNvSpPr>
            <a:spLocks noGrp="1"/>
          </p:cNvSpPr>
          <p:nvPr>
            <p:ph type="body" sz="quarter" idx="18"/>
          </p:nvPr>
        </p:nvSpPr>
        <p:spPr/>
        <p:txBody>
          <a:bodyPr/>
          <a:lstStyle/>
          <a:p>
            <a:r>
              <a:rPr lang="zh-CN" altLang="en-US" dirty="0">
                <a:solidFill>
                  <a:srgbClr val="000000"/>
                </a:solidFill>
                <a:latin typeface="Segoe UI" panose="020B0502040204020203"/>
                <a:ea typeface="微软雅黑" panose="020B0503020204020204" charset="-122"/>
              </a:rPr>
              <a:t>研究现状</a:t>
            </a:r>
          </a:p>
        </p:txBody>
      </p:sp>
      <p:sp>
        <p:nvSpPr>
          <p:cNvPr id="11" name="文本占位符 10"/>
          <p:cNvSpPr>
            <a:spLocks noGrp="1"/>
          </p:cNvSpPr>
          <p:nvPr>
            <p:ph type="body" sz="quarter" idx="19"/>
          </p:nvPr>
        </p:nvSpPr>
        <p:spPr/>
        <p:txBody>
          <a:bodyPr/>
          <a:lstStyle/>
          <a:p>
            <a:r>
              <a:rPr lang="en-US" altLang="zh-CN" dirty="0">
                <a:solidFill>
                  <a:srgbClr val="000000"/>
                </a:solidFill>
                <a:latin typeface="Segoe UI" panose="020B0502040204020203"/>
                <a:ea typeface="微软雅黑" panose="020B0503020204020204" charset="-122"/>
              </a:rPr>
              <a:t>PART</a:t>
            </a:r>
            <a:r>
              <a:rPr lang="zh-CN" altLang="en-US" dirty="0">
                <a:solidFill>
                  <a:srgbClr val="000000"/>
                </a:solidFill>
                <a:latin typeface="Segoe UI" panose="020B0502040204020203"/>
                <a:ea typeface="微软雅黑" panose="020B0503020204020204" charset="-122"/>
              </a:rPr>
              <a:t> </a:t>
            </a:r>
            <a:r>
              <a:rPr lang="en-US" altLang="zh-CN" dirty="0">
                <a:solidFill>
                  <a:srgbClr val="000000"/>
                </a:solidFill>
                <a:latin typeface="Segoe UI" panose="020B0502040204020203"/>
                <a:ea typeface="微软雅黑" panose="020B0503020204020204" charset="-122"/>
              </a:rPr>
              <a:t>THREE</a:t>
            </a:r>
            <a:endParaRPr lang="zh-CN" altLang="en-US" dirty="0">
              <a:solidFill>
                <a:srgbClr val="000000"/>
              </a:solidFill>
              <a:latin typeface="Segoe UI" panose="020B0502040204020203"/>
              <a:ea typeface="微软雅黑" panose="020B0503020204020204" charset="-122"/>
            </a:endParaRPr>
          </a:p>
        </p:txBody>
      </p:sp>
      <p:sp>
        <p:nvSpPr>
          <p:cNvPr id="12" name="文本占位符 11"/>
          <p:cNvSpPr>
            <a:spLocks noGrp="1"/>
          </p:cNvSpPr>
          <p:nvPr>
            <p:ph type="body" sz="quarter" idx="20"/>
          </p:nvPr>
        </p:nvSpPr>
        <p:spPr/>
        <p:txBody>
          <a:bodyPr/>
          <a:lstStyle/>
          <a:p>
            <a:r>
              <a:rPr kumimoji="1" lang="zh-CN" altLang="en-US" dirty="0">
                <a:solidFill>
                  <a:srgbClr val="000000"/>
                </a:solidFill>
                <a:latin typeface="Segoe UI" panose="020B0502040204020203"/>
                <a:ea typeface="微软雅黑" panose="020B0503020204020204" charset="-122"/>
              </a:rPr>
              <a:t>基本原理</a:t>
            </a:r>
          </a:p>
        </p:txBody>
      </p:sp>
      <p:sp>
        <p:nvSpPr>
          <p:cNvPr id="13" name="文本占位符 12"/>
          <p:cNvSpPr>
            <a:spLocks noGrp="1"/>
          </p:cNvSpPr>
          <p:nvPr>
            <p:ph type="body" sz="quarter" idx="21"/>
          </p:nvPr>
        </p:nvSpPr>
        <p:spPr/>
        <p:txBody>
          <a:bodyPr/>
          <a:lstStyle/>
          <a:p>
            <a:r>
              <a:rPr lang="en-US" altLang="zh-CN" dirty="0">
                <a:solidFill>
                  <a:srgbClr val="000000"/>
                </a:solidFill>
                <a:latin typeface="Segoe UI" panose="020B0502040204020203"/>
                <a:ea typeface="微软雅黑" panose="020B0503020204020204" charset="-122"/>
              </a:rPr>
              <a:t>PART</a:t>
            </a:r>
            <a:r>
              <a:rPr lang="zh-CN" altLang="en-US" dirty="0">
                <a:solidFill>
                  <a:srgbClr val="000000"/>
                </a:solidFill>
                <a:latin typeface="Segoe UI" panose="020B0502040204020203"/>
                <a:ea typeface="微软雅黑" panose="020B0503020204020204" charset="-122"/>
              </a:rPr>
              <a:t> </a:t>
            </a:r>
            <a:r>
              <a:rPr lang="en-US" altLang="zh-CN" dirty="0">
                <a:solidFill>
                  <a:srgbClr val="000000"/>
                </a:solidFill>
                <a:latin typeface="Segoe UI" panose="020B0502040204020203"/>
                <a:ea typeface="微软雅黑" panose="020B0503020204020204" charset="-122"/>
              </a:rPr>
              <a:t>FIVE</a:t>
            </a:r>
            <a:endParaRPr lang="zh-CN" altLang="en-US" dirty="0">
              <a:solidFill>
                <a:srgbClr val="000000"/>
              </a:solidFill>
              <a:latin typeface="Segoe UI" panose="020B0502040204020203"/>
              <a:ea typeface="微软雅黑" panose="020B0503020204020204" charset="-122"/>
            </a:endParaRPr>
          </a:p>
        </p:txBody>
      </p:sp>
      <p:sp>
        <p:nvSpPr>
          <p:cNvPr id="14" name="文本占位符 13"/>
          <p:cNvSpPr>
            <a:spLocks noGrp="1"/>
          </p:cNvSpPr>
          <p:nvPr>
            <p:ph type="body" sz="quarter" idx="22"/>
          </p:nvPr>
        </p:nvSpPr>
        <p:spPr/>
        <p:txBody>
          <a:bodyPr/>
          <a:lstStyle/>
          <a:p>
            <a:r>
              <a:rPr kumimoji="1" lang="zh-CN" altLang="en-US" dirty="0">
                <a:solidFill>
                  <a:srgbClr val="000000"/>
                </a:solidFill>
                <a:latin typeface="Segoe UI" panose="020B0502040204020203"/>
                <a:ea typeface="微软雅黑" panose="020B0503020204020204" charset="-122"/>
              </a:rPr>
              <a:t>案例解析</a:t>
            </a:r>
          </a:p>
        </p:txBody>
      </p:sp>
      <p:sp>
        <p:nvSpPr>
          <p:cNvPr id="15" name="文本占位符 14"/>
          <p:cNvSpPr>
            <a:spLocks noGrp="1"/>
          </p:cNvSpPr>
          <p:nvPr>
            <p:ph type="body" sz="quarter" idx="23"/>
          </p:nvPr>
        </p:nvSpPr>
        <p:spPr/>
        <p:txBody>
          <a:bodyPr/>
          <a:lstStyle/>
          <a:p>
            <a:r>
              <a:rPr lang="en-US" altLang="zh-CN" dirty="0">
                <a:solidFill>
                  <a:srgbClr val="000000"/>
                </a:solidFill>
                <a:latin typeface="Segoe UI" panose="020B0502040204020203"/>
                <a:ea typeface="微软雅黑" panose="020B0503020204020204" charset="-122"/>
              </a:rPr>
              <a:t>PART</a:t>
            </a:r>
            <a:r>
              <a:rPr lang="zh-CN" altLang="en-US" dirty="0">
                <a:solidFill>
                  <a:srgbClr val="000000"/>
                </a:solidFill>
                <a:latin typeface="Segoe UI" panose="020B0502040204020203"/>
                <a:ea typeface="微软雅黑" panose="020B0503020204020204" charset="-122"/>
              </a:rPr>
              <a:t> </a:t>
            </a:r>
            <a:r>
              <a:rPr lang="en-US" altLang="zh-CN" dirty="0">
                <a:solidFill>
                  <a:srgbClr val="000000"/>
                </a:solidFill>
                <a:latin typeface="Segoe UI" panose="020B0502040204020203"/>
                <a:ea typeface="微软雅黑" panose="020B0503020204020204" charset="-122"/>
              </a:rPr>
              <a:t>SIX</a:t>
            </a:r>
            <a:endParaRPr lang="zh-CN" altLang="en-US" dirty="0">
              <a:solidFill>
                <a:srgbClr val="000000"/>
              </a:solidFill>
              <a:latin typeface="Segoe UI" panose="020B0502040204020203"/>
              <a:ea typeface="微软雅黑" panose="020B0503020204020204" charset="-122"/>
            </a:endParaRPr>
          </a:p>
        </p:txBody>
      </p:sp>
      <p:sp>
        <p:nvSpPr>
          <p:cNvPr id="16" name="文本占位符 15"/>
          <p:cNvSpPr>
            <a:spLocks noGrp="1"/>
          </p:cNvSpPr>
          <p:nvPr>
            <p:ph type="body" sz="quarter" idx="24"/>
          </p:nvPr>
        </p:nvSpPr>
        <p:spPr/>
        <p:txBody>
          <a:bodyPr/>
          <a:lstStyle/>
          <a:p>
            <a:r>
              <a:rPr kumimoji="1" lang="zh-CN" altLang="en-US" dirty="0">
                <a:solidFill>
                  <a:srgbClr val="000000"/>
                </a:solidFill>
                <a:latin typeface="Segoe UI" panose="020B0502040204020203"/>
                <a:ea typeface="微软雅黑" panose="020B0503020204020204" charset="-122"/>
              </a:rPr>
              <a:t>难点问题</a:t>
            </a:r>
          </a:p>
        </p:txBody>
      </p:sp>
      <p:sp>
        <p:nvSpPr>
          <p:cNvPr id="17" name="文本占位符 16"/>
          <p:cNvSpPr>
            <a:spLocks noGrp="1"/>
          </p:cNvSpPr>
          <p:nvPr>
            <p:ph type="body" sz="quarter" idx="25"/>
          </p:nvPr>
        </p:nvSpPr>
        <p:spPr/>
        <p:txBody>
          <a:bodyPr/>
          <a:lstStyle/>
          <a:p>
            <a:r>
              <a:rPr lang="en-US" altLang="zh-CN" dirty="0">
                <a:solidFill>
                  <a:srgbClr val="000000"/>
                </a:solidFill>
                <a:latin typeface="Segoe UI" panose="020B0502040204020203"/>
                <a:ea typeface="微软雅黑" panose="020B0503020204020204" charset="-122"/>
              </a:rPr>
              <a:t>PART</a:t>
            </a:r>
            <a:r>
              <a:rPr lang="zh-CN" altLang="en-US" dirty="0">
                <a:solidFill>
                  <a:srgbClr val="000000"/>
                </a:solidFill>
                <a:latin typeface="Segoe UI" panose="020B0502040204020203"/>
                <a:ea typeface="微软雅黑" panose="020B0503020204020204" charset="-122"/>
              </a:rPr>
              <a:t> </a:t>
            </a:r>
            <a:r>
              <a:rPr lang="en-US" altLang="zh-CN" dirty="0">
                <a:solidFill>
                  <a:srgbClr val="000000"/>
                </a:solidFill>
                <a:latin typeface="Segoe UI" panose="020B0502040204020203"/>
                <a:ea typeface="微软雅黑" panose="020B0503020204020204" charset="-122"/>
              </a:rPr>
              <a:t>FOUR</a:t>
            </a:r>
            <a:endParaRPr lang="zh-CN" altLang="en-US" dirty="0">
              <a:solidFill>
                <a:srgbClr val="000000"/>
              </a:solidFill>
              <a:latin typeface="Segoe UI" panose="020B0502040204020203"/>
              <a:ea typeface="微软雅黑" panose="020B0503020204020204" charset="-122"/>
            </a:endParaRPr>
          </a:p>
        </p:txBody>
      </p:sp>
      <p:sp>
        <p:nvSpPr>
          <p:cNvPr id="18" name="矩形 17"/>
          <p:cNvSpPr/>
          <p:nvPr/>
        </p:nvSpPr>
        <p:spPr>
          <a:xfrm>
            <a:off x="939114" y="5014774"/>
            <a:ext cx="1083718" cy="60756"/>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9" name="矩形 18"/>
          <p:cNvSpPr/>
          <p:nvPr/>
        </p:nvSpPr>
        <p:spPr>
          <a:xfrm>
            <a:off x="2799664" y="5014774"/>
            <a:ext cx="1083718" cy="60756"/>
          </a:xfrm>
          <a:prstGeom prst="rect">
            <a:avLst/>
          </a:prstGeom>
          <a:solidFill>
            <a:schemeClr val="accent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0" name="矩形 19"/>
          <p:cNvSpPr/>
          <p:nvPr/>
        </p:nvSpPr>
        <p:spPr>
          <a:xfrm>
            <a:off x="4660214" y="5014774"/>
            <a:ext cx="1083718" cy="60756"/>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1" name="矩形 20"/>
          <p:cNvSpPr/>
          <p:nvPr/>
        </p:nvSpPr>
        <p:spPr>
          <a:xfrm>
            <a:off x="6522588" y="5014774"/>
            <a:ext cx="1083718" cy="60756"/>
          </a:xfrm>
          <a:prstGeom prst="rect">
            <a:avLst/>
          </a:prstGeom>
          <a:solidFill>
            <a:schemeClr val="accent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2" name="矩形 21"/>
          <p:cNvSpPr/>
          <p:nvPr/>
        </p:nvSpPr>
        <p:spPr>
          <a:xfrm>
            <a:off x="8384962" y="5014774"/>
            <a:ext cx="1083718" cy="60756"/>
          </a:xfrm>
          <a:prstGeom prst="rect">
            <a:avLst/>
          </a:prstGeom>
          <a:solidFill>
            <a:schemeClr val="accent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3" name="矩形 22"/>
          <p:cNvSpPr/>
          <p:nvPr/>
        </p:nvSpPr>
        <p:spPr>
          <a:xfrm>
            <a:off x="10247336" y="5014774"/>
            <a:ext cx="1083718" cy="60756"/>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25" name="文本占位符 24"/>
          <p:cNvSpPr>
            <a:spLocks noGrp="1"/>
          </p:cNvSpPr>
          <p:nvPr>
            <p:ph type="body" sz="quarter" idx="10"/>
          </p:nvPr>
        </p:nvSpPr>
        <p:spPr/>
        <p:txBody>
          <a:bodyPr/>
          <a:lstStyle/>
          <a:p>
            <a:r>
              <a:rPr lang="zh-CN" altLang="en-US" dirty="0"/>
              <a:t>语音识别</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38" name="矩形 37">
            <a:extLst>
              <a:ext uri="{FF2B5EF4-FFF2-40B4-BE49-F238E27FC236}">
                <a16:creationId xmlns:a16="http://schemas.microsoft.com/office/drawing/2014/main" id="{EE62C675-6387-4470-854E-1DAA78D7FEB3}"/>
              </a:ext>
            </a:extLst>
          </p:cNvPr>
          <p:cNvSpPr/>
          <p:nvPr/>
        </p:nvSpPr>
        <p:spPr>
          <a:xfrm>
            <a:off x="265303" y="604572"/>
            <a:ext cx="11046862" cy="1661609"/>
          </a:xfrm>
          <a:prstGeom prst="rect">
            <a:avLst/>
          </a:prstGeom>
        </p:spPr>
        <p:txBody>
          <a:bodyPr wrap="square">
            <a:spAutoFit/>
          </a:bodyPr>
          <a:lstStyle/>
          <a:p>
            <a:pPr marL="171450" indent="-171450">
              <a:lnSpc>
                <a:spcPct val="130000"/>
              </a:lnSpc>
              <a:buFont typeface="Arial" panose="020B0604020202020204" pitchFamily="34" charset="0"/>
              <a:buChar char="•"/>
            </a:pPr>
            <a:r>
              <a:rPr lang="zh-CN" altLang="en-US" sz="1600" dirty="0">
                <a:latin typeface="微软雅黑" charset="0"/>
                <a:ea typeface="微软雅黑" charset="0"/>
              </a:rPr>
              <a:t>目前大多数语音识别系统到采用</a:t>
            </a:r>
            <a:r>
              <a:rPr lang="en-US" altLang="zh-CN" sz="1600" dirty="0">
                <a:solidFill>
                  <a:srgbClr val="FF0000"/>
                </a:solidFill>
                <a:latin typeface="微软雅黑" charset="0"/>
                <a:ea typeface="微软雅黑" charset="0"/>
              </a:rPr>
              <a:t>NN-HMM</a:t>
            </a:r>
            <a:r>
              <a:rPr lang="zh-CN" altLang="en-US" sz="1600" dirty="0">
                <a:solidFill>
                  <a:srgbClr val="FF0000"/>
                </a:solidFill>
                <a:latin typeface="微软雅黑" charset="0"/>
                <a:ea typeface="微软雅黑" charset="0"/>
              </a:rPr>
              <a:t>（神经网络</a:t>
            </a:r>
            <a:r>
              <a:rPr lang="en-US" altLang="zh-CN" sz="1600" dirty="0">
                <a:solidFill>
                  <a:srgbClr val="FF0000"/>
                </a:solidFill>
                <a:latin typeface="微软雅黑" charset="0"/>
                <a:ea typeface="微软雅黑" charset="0"/>
              </a:rPr>
              <a:t>-</a:t>
            </a:r>
            <a:r>
              <a:rPr lang="zh-CN" altLang="en-US" sz="1600" dirty="0">
                <a:solidFill>
                  <a:srgbClr val="FF0000"/>
                </a:solidFill>
                <a:latin typeface="微软雅黑" charset="0"/>
                <a:ea typeface="微软雅黑" charset="0"/>
              </a:rPr>
              <a:t>隐马尔可夫模型）</a:t>
            </a:r>
            <a:r>
              <a:rPr lang="zh-CN" altLang="en-US" sz="1600" dirty="0">
                <a:latin typeface="微软雅黑" charset="0"/>
                <a:ea typeface="微软雅黑" charset="0"/>
              </a:rPr>
              <a:t>的混合系统。需要训练一个声学模型，语言模型，然后在结合词典进行解码。</a:t>
            </a:r>
            <a:endParaRPr lang="en-US" altLang="zh-CN" sz="1600" dirty="0">
              <a:latin typeface="微软雅黑" charset="0"/>
              <a:ea typeface="微软雅黑" charset="0"/>
            </a:endParaRPr>
          </a:p>
          <a:p>
            <a:pPr marL="171450" indent="-171450">
              <a:lnSpc>
                <a:spcPct val="130000"/>
              </a:lnSpc>
              <a:buFont typeface="Arial" panose="020B0604020202020204" pitchFamily="34" charset="0"/>
              <a:buChar char="•"/>
            </a:pPr>
            <a:endParaRPr lang="en-US" altLang="zh-CN" sz="1600" dirty="0">
              <a:latin typeface="微软雅黑" charset="0"/>
              <a:ea typeface="微软雅黑" charset="0"/>
            </a:endParaRPr>
          </a:p>
          <a:p>
            <a:pPr marL="171450" indent="-171450">
              <a:lnSpc>
                <a:spcPct val="130000"/>
              </a:lnSpc>
              <a:buFont typeface="Arial" panose="020B0604020202020204" pitchFamily="34" charset="0"/>
              <a:buChar char="•"/>
            </a:pPr>
            <a:r>
              <a:rPr lang="zh-CN" altLang="en-US" sz="1600" dirty="0">
                <a:latin typeface="微软雅黑" charset="0"/>
                <a:ea typeface="微软雅黑" charset="0"/>
              </a:rPr>
              <a:t>语音识别系统的目的，是把</a:t>
            </a:r>
            <a:r>
              <a:rPr lang="zh-CN" altLang="en-US" sz="1600" dirty="0">
                <a:solidFill>
                  <a:srgbClr val="FF0000"/>
                </a:solidFill>
                <a:latin typeface="微软雅黑" charset="0"/>
                <a:ea typeface="微软雅黑" charset="0"/>
              </a:rPr>
              <a:t>语音转换成文字</a:t>
            </a:r>
            <a:r>
              <a:rPr lang="zh-CN" altLang="en-US" sz="1600" dirty="0">
                <a:latin typeface="微软雅黑" charset="0"/>
                <a:ea typeface="微软雅黑" charset="0"/>
              </a:rPr>
              <a:t>。具体来说，是输入一段语音信号，要找一个文字序列（由词或字组成），使得它与语音信号的匹配程度最高。用 </a:t>
            </a:r>
            <a:r>
              <a:rPr lang="en-US" altLang="zh-CN" sz="1600" i="1" dirty="0">
                <a:solidFill>
                  <a:srgbClr val="FF0000"/>
                </a:solidFill>
                <a:latin typeface="微软雅黑" charset="0"/>
                <a:ea typeface="微软雅黑" charset="0"/>
              </a:rPr>
              <a:t>Y </a:t>
            </a:r>
            <a:r>
              <a:rPr lang="zh-CN" altLang="en-US" sz="1600" dirty="0">
                <a:solidFill>
                  <a:srgbClr val="FF0000"/>
                </a:solidFill>
                <a:latin typeface="微软雅黑" charset="0"/>
                <a:ea typeface="微软雅黑" charset="0"/>
              </a:rPr>
              <a:t>表示语音信号</a:t>
            </a:r>
            <a:r>
              <a:rPr lang="zh-CN" altLang="en-US" sz="1600" dirty="0">
                <a:latin typeface="微软雅黑" charset="0"/>
                <a:ea typeface="微软雅黑" charset="0"/>
              </a:rPr>
              <a:t>， </a:t>
            </a:r>
            <a:r>
              <a:rPr lang="en-US" altLang="zh-CN" sz="1600" i="1" dirty="0">
                <a:solidFill>
                  <a:srgbClr val="FF0000"/>
                </a:solidFill>
                <a:latin typeface="微软雅黑" charset="0"/>
                <a:ea typeface="微软雅黑" charset="0"/>
              </a:rPr>
              <a:t>W </a:t>
            </a:r>
            <a:r>
              <a:rPr lang="zh-CN" altLang="en-US" sz="1600" dirty="0">
                <a:solidFill>
                  <a:srgbClr val="FF0000"/>
                </a:solidFill>
                <a:latin typeface="微软雅黑" charset="0"/>
                <a:ea typeface="微软雅黑" charset="0"/>
              </a:rPr>
              <a:t>表示文字序列</a:t>
            </a:r>
            <a:r>
              <a:rPr lang="zh-CN" altLang="en-US" sz="1600" dirty="0">
                <a:latin typeface="微软雅黑" charset="0"/>
                <a:ea typeface="微软雅黑" charset="0"/>
              </a:rPr>
              <a:t>，则要求解的以下问题：</a:t>
            </a:r>
          </a:p>
        </p:txBody>
      </p:sp>
      <p:pic>
        <p:nvPicPr>
          <p:cNvPr id="39" name="Picture 2" descr="preview">
            <a:extLst>
              <a:ext uri="{FF2B5EF4-FFF2-40B4-BE49-F238E27FC236}">
                <a16:creationId xmlns:a16="http://schemas.microsoft.com/office/drawing/2014/main" id="{3BCCBA55-C8C9-4E9F-8B07-F65807B9D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83" y="2586268"/>
            <a:ext cx="7344816" cy="3647430"/>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a:extLst>
              <a:ext uri="{FF2B5EF4-FFF2-40B4-BE49-F238E27FC236}">
                <a16:creationId xmlns:a16="http://schemas.microsoft.com/office/drawing/2014/main" id="{95C62951-D7CA-41EE-AFED-6CD47200A222}"/>
              </a:ext>
            </a:extLst>
          </p:cNvPr>
          <p:cNvSpPr/>
          <p:nvPr/>
        </p:nvSpPr>
        <p:spPr>
          <a:xfrm>
            <a:off x="6626121" y="2759783"/>
            <a:ext cx="4972680" cy="308995"/>
          </a:xfrm>
          <a:prstGeom prst="rect">
            <a:avLst/>
          </a:prstGeom>
        </p:spPr>
        <p:txBody>
          <a:bodyPr wrap="square">
            <a:spAutoFit/>
          </a:bodyPr>
          <a:lstStyle/>
          <a:p>
            <a:pPr defTabSz="914400">
              <a:lnSpc>
                <a:spcPct val="130000"/>
              </a:lnSpc>
              <a:defRPr/>
            </a:pPr>
            <a:r>
              <a:rPr lang="zh-CN" altLang="en-US" sz="1200" kern="0" dirty="0">
                <a:latin typeface="微软雅黑" charset="0"/>
                <a:ea typeface="微软雅黑" charset="0"/>
              </a:rPr>
              <a:t>求解输入语音时，对应文字的最大条件概率。</a:t>
            </a:r>
          </a:p>
        </p:txBody>
      </p:sp>
      <p:sp>
        <p:nvSpPr>
          <p:cNvPr id="41" name="矩形 40">
            <a:extLst>
              <a:ext uri="{FF2B5EF4-FFF2-40B4-BE49-F238E27FC236}">
                <a16:creationId xmlns:a16="http://schemas.microsoft.com/office/drawing/2014/main" id="{43A3849D-6A4F-4421-8B8F-B8CACC45EFEA}"/>
              </a:ext>
            </a:extLst>
          </p:cNvPr>
          <p:cNvSpPr/>
          <p:nvPr/>
        </p:nvSpPr>
        <p:spPr>
          <a:xfrm>
            <a:off x="6626121" y="3429000"/>
            <a:ext cx="4972680" cy="308995"/>
          </a:xfrm>
          <a:prstGeom prst="rect">
            <a:avLst/>
          </a:prstGeom>
        </p:spPr>
        <p:txBody>
          <a:bodyPr wrap="square">
            <a:spAutoFit/>
          </a:bodyPr>
          <a:lstStyle/>
          <a:p>
            <a:pPr defTabSz="914400">
              <a:lnSpc>
                <a:spcPct val="130000"/>
              </a:lnSpc>
              <a:defRPr/>
            </a:pPr>
            <a:r>
              <a:rPr lang="zh-CN" altLang="en-US" sz="1200" kern="0" dirty="0">
                <a:latin typeface="微软雅黑" charset="0"/>
                <a:ea typeface="微软雅黑" charset="0"/>
              </a:rPr>
              <a:t>一般认为，语音是由文字产生的，利用贝叶斯公式转换。</a:t>
            </a:r>
          </a:p>
        </p:txBody>
      </p:sp>
      <p:sp>
        <p:nvSpPr>
          <p:cNvPr id="42" name="矩形 41">
            <a:extLst>
              <a:ext uri="{FF2B5EF4-FFF2-40B4-BE49-F238E27FC236}">
                <a16:creationId xmlns:a16="http://schemas.microsoft.com/office/drawing/2014/main" id="{3E8B5E2E-AFCB-4644-98BF-F24483DE29F2}"/>
              </a:ext>
            </a:extLst>
          </p:cNvPr>
          <p:cNvSpPr/>
          <p:nvPr/>
        </p:nvSpPr>
        <p:spPr>
          <a:xfrm>
            <a:off x="6626121" y="4212423"/>
            <a:ext cx="4972680" cy="1029193"/>
          </a:xfrm>
          <a:prstGeom prst="rect">
            <a:avLst/>
          </a:prstGeom>
        </p:spPr>
        <p:txBody>
          <a:bodyPr wrap="square">
            <a:spAutoFit/>
          </a:bodyPr>
          <a:lstStyle/>
          <a:p>
            <a:pPr defTabSz="914400">
              <a:lnSpc>
                <a:spcPct val="130000"/>
              </a:lnSpc>
              <a:defRPr/>
            </a:pPr>
            <a:r>
              <a:rPr lang="zh-CN" altLang="en-US" sz="1200" kern="0" dirty="0">
                <a:latin typeface="微软雅黑" charset="0"/>
                <a:ea typeface="微软雅黑" charset="0"/>
              </a:rPr>
              <a:t>对于输入的一段语音，</a:t>
            </a:r>
            <a:r>
              <a:rPr lang="en-US" altLang="zh-CN" sz="1200" kern="0" dirty="0">
                <a:latin typeface="微软雅黑" charset="0"/>
                <a:ea typeface="微软雅黑" charset="0"/>
              </a:rPr>
              <a:t>P(Y)</a:t>
            </a:r>
            <a:r>
              <a:rPr lang="zh-CN" altLang="en-US" sz="1200" kern="0" dirty="0">
                <a:latin typeface="微软雅黑" charset="0"/>
                <a:ea typeface="微软雅黑" charset="0"/>
              </a:rPr>
              <a:t>是常数，</a:t>
            </a:r>
            <a:r>
              <a:rPr lang="en-US" altLang="zh-CN" sz="1200" kern="0" dirty="0">
                <a:latin typeface="微软雅黑" charset="0"/>
                <a:ea typeface="微软雅黑" charset="0"/>
              </a:rPr>
              <a:t>P(W)</a:t>
            </a:r>
            <a:r>
              <a:rPr lang="zh-CN" altLang="en-US" sz="1200" kern="0" dirty="0">
                <a:latin typeface="微软雅黑" charset="0"/>
                <a:ea typeface="微软雅黑" charset="0"/>
              </a:rPr>
              <a:t>表示一个文字序列本身的概率。</a:t>
            </a:r>
            <a:endParaRPr lang="en-US" altLang="zh-CN" sz="1200" kern="0" dirty="0">
              <a:latin typeface="微软雅黑" charset="0"/>
              <a:ea typeface="微软雅黑" charset="0"/>
            </a:endParaRPr>
          </a:p>
          <a:p>
            <a:pPr defTabSz="914400">
              <a:lnSpc>
                <a:spcPct val="130000"/>
              </a:lnSpc>
              <a:defRPr/>
            </a:pPr>
            <a:r>
              <a:rPr lang="en-US" altLang="zh-CN" sz="1200" kern="0" dirty="0">
                <a:latin typeface="微软雅黑" charset="0"/>
                <a:ea typeface="微软雅黑" charset="0"/>
              </a:rPr>
              <a:t>P(Y|W)</a:t>
            </a:r>
            <a:r>
              <a:rPr lang="zh-CN" altLang="en-US" sz="1200" kern="0" dirty="0">
                <a:latin typeface="微软雅黑" charset="0"/>
                <a:ea typeface="微软雅黑" charset="0"/>
              </a:rPr>
              <a:t>表示给定文字后语音信号的概率，即这句话有多大的可能发成这串音。</a:t>
            </a:r>
            <a:endParaRPr lang="en-US" altLang="zh-CN" sz="1200" kern="0" dirty="0">
              <a:latin typeface="微软雅黑" charset="0"/>
              <a:ea typeface="微软雅黑" charset="0"/>
            </a:endParaRPr>
          </a:p>
          <a:p>
            <a:pPr defTabSz="914400">
              <a:lnSpc>
                <a:spcPct val="130000"/>
              </a:lnSpc>
              <a:defRPr/>
            </a:pPr>
            <a:r>
              <a:rPr lang="zh-CN" altLang="en-US" sz="1200" kern="0" dirty="0">
                <a:latin typeface="微软雅黑" charset="0"/>
                <a:ea typeface="微软雅黑" charset="0"/>
              </a:rPr>
              <a:t>计算这两项的值，就是语言模型和声学模型的主要任务。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6" name="矩形 5">
            <a:extLst>
              <a:ext uri="{FF2B5EF4-FFF2-40B4-BE49-F238E27FC236}">
                <a16:creationId xmlns:a16="http://schemas.microsoft.com/office/drawing/2014/main" id="{468A5B8C-0FF7-44BD-9542-E5F49A5BEDBF}"/>
              </a:ext>
            </a:extLst>
          </p:cNvPr>
          <p:cNvSpPr/>
          <p:nvPr/>
        </p:nvSpPr>
        <p:spPr>
          <a:xfrm>
            <a:off x="151004" y="577008"/>
            <a:ext cx="1515871" cy="338554"/>
          </a:xfrm>
          <a:prstGeom prst="rect">
            <a:avLst/>
          </a:prstGeom>
        </p:spPr>
        <p:txBody>
          <a:bodyPr wrap="square">
            <a:spAutoFit/>
          </a:bodyPr>
          <a:lstStyle/>
          <a:p>
            <a:pPr algn="ctr"/>
            <a:r>
              <a:rPr lang="zh-CN" altLang="en-US" sz="1600" b="1" dirty="0">
                <a:solidFill>
                  <a:srgbClr val="000000"/>
                </a:solidFill>
                <a:latin typeface="Segoe UI"/>
                <a:ea typeface="微软雅黑"/>
              </a:rPr>
              <a:t>声学模型</a:t>
            </a:r>
            <a:r>
              <a:rPr lang="en-US" altLang="zh-CN" sz="1600" b="1" dirty="0">
                <a:solidFill>
                  <a:srgbClr val="000000"/>
                </a:solidFill>
                <a:latin typeface="Segoe UI"/>
                <a:ea typeface="微软雅黑"/>
              </a:rPr>
              <a:t>AM</a:t>
            </a:r>
            <a:endParaRPr lang="zh-CN" altLang="en-US" sz="1600" b="1" dirty="0">
              <a:solidFill>
                <a:srgbClr val="000000"/>
              </a:solidFill>
              <a:latin typeface="Segoe UI"/>
              <a:ea typeface="微软雅黑"/>
            </a:endParaRPr>
          </a:p>
        </p:txBody>
      </p:sp>
      <p:sp>
        <p:nvSpPr>
          <p:cNvPr id="7" name="矩形 6">
            <a:extLst>
              <a:ext uri="{FF2B5EF4-FFF2-40B4-BE49-F238E27FC236}">
                <a16:creationId xmlns:a16="http://schemas.microsoft.com/office/drawing/2014/main" id="{1B4DD520-02A1-43EE-AAFD-DB3E54FADF32}"/>
              </a:ext>
            </a:extLst>
          </p:cNvPr>
          <p:cNvSpPr/>
          <p:nvPr/>
        </p:nvSpPr>
        <p:spPr>
          <a:xfrm>
            <a:off x="265304" y="1009427"/>
            <a:ext cx="11659603" cy="1571328"/>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600" kern="0" dirty="0">
                <a:latin typeface="微软雅黑" charset="0"/>
                <a:ea typeface="微软雅黑" charset="0"/>
              </a:rPr>
              <a:t>声学模型是将语音信号的观测特征与句子的语音建模单元联系起来，即计算。我们通常使用隐马尔科夫模型（</a:t>
            </a:r>
            <a:r>
              <a:rPr lang="en-US" altLang="zh-CN" sz="1600" kern="0" dirty="0">
                <a:latin typeface="微软雅黑" charset="0"/>
                <a:ea typeface="微软雅黑" charset="0"/>
              </a:rPr>
              <a:t>Hidden Markov Model</a:t>
            </a:r>
            <a:r>
              <a:rPr lang="zh-CN" altLang="en-US" sz="1600" kern="0" dirty="0">
                <a:latin typeface="微软雅黑" charset="0"/>
                <a:ea typeface="微软雅黑" charset="0"/>
              </a:rPr>
              <a:t>，</a:t>
            </a:r>
            <a:r>
              <a:rPr lang="en-US" altLang="zh-CN" sz="1600" kern="0" dirty="0">
                <a:latin typeface="微软雅黑" charset="0"/>
                <a:ea typeface="微软雅黑" charset="0"/>
              </a:rPr>
              <a:t>HMM</a:t>
            </a:r>
            <a:r>
              <a:rPr lang="zh-CN" altLang="en-US" sz="1600" kern="0" dirty="0">
                <a:latin typeface="微软雅黑" charset="0"/>
                <a:ea typeface="微软雅黑" charset="0"/>
              </a:rPr>
              <a:t>）解决语音与文本的不定长关系。比如下图的隐马尔科夫模型中。</a:t>
            </a:r>
            <a:endParaRPr lang="en-US" altLang="zh-CN" sz="1600" kern="0" dirty="0">
              <a:latin typeface="微软雅黑" charset="0"/>
              <a:ea typeface="微软雅黑" charset="0"/>
            </a:endParaRPr>
          </a:p>
          <a:p>
            <a:pPr>
              <a:lnSpc>
                <a:spcPct val="130000"/>
              </a:lnSpc>
              <a:defRPr/>
            </a:pPr>
            <a:endParaRPr lang="en-US" altLang="zh-CN" sz="1600" kern="0" dirty="0">
              <a:latin typeface="微软雅黑" charset="0"/>
              <a:ea typeface="微软雅黑" charset="0"/>
            </a:endParaRPr>
          </a:p>
          <a:p>
            <a:pPr marL="171450" indent="-171450">
              <a:lnSpc>
                <a:spcPct val="130000"/>
              </a:lnSpc>
              <a:buFont typeface="Arial" panose="020B0604020202020204" pitchFamily="34" charset="0"/>
              <a:buChar char="•"/>
              <a:defRPr/>
            </a:pPr>
            <a:endParaRPr lang="en-US" altLang="zh-CN" sz="1600" kern="0" dirty="0">
              <a:latin typeface="微软雅黑" charset="0"/>
              <a:ea typeface="微软雅黑" charset="0"/>
            </a:endParaRPr>
          </a:p>
          <a:p>
            <a:pPr marL="171450" indent="-171450" defTabSz="914400">
              <a:lnSpc>
                <a:spcPct val="130000"/>
              </a:lnSpc>
              <a:buFont typeface="Arial" panose="020B0604020202020204" pitchFamily="34" charset="0"/>
              <a:buChar char="•"/>
              <a:defRPr/>
            </a:pPr>
            <a:endParaRPr lang="zh-CN" altLang="en-US" sz="1100" kern="0" dirty="0">
              <a:solidFill>
                <a:srgbClr val="000000">
                  <a:lumMod val="50000"/>
                  <a:lumOff val="50000"/>
                </a:srgbClr>
              </a:solidFill>
              <a:latin typeface="微软雅黑" charset="0"/>
              <a:ea typeface="微软雅黑" charset="0"/>
            </a:endParaRPr>
          </a:p>
        </p:txBody>
      </p:sp>
      <p:pic>
        <p:nvPicPr>
          <p:cNvPr id="1028" name="Picture 4" descr="http://5b0988e595225.cdn.sohucs.com/images/20190529/23def764fa784705803c4b8257477682.jpeg">
            <a:extLst>
              <a:ext uri="{FF2B5EF4-FFF2-40B4-BE49-F238E27FC236}">
                <a16:creationId xmlns:a16="http://schemas.microsoft.com/office/drawing/2014/main" id="{3D58F766-1BCC-42A5-9394-AE1D95AA4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055" y="1755315"/>
            <a:ext cx="4468204" cy="252784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4379FD05-2144-4852-BDEE-B9A5531812B2}"/>
              </a:ext>
            </a:extLst>
          </p:cNvPr>
          <p:cNvSpPr/>
          <p:nvPr/>
        </p:nvSpPr>
        <p:spPr>
          <a:xfrm>
            <a:off x="265304" y="4684895"/>
            <a:ext cx="2374597" cy="381258"/>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600" dirty="0"/>
              <a:t>将声学模型表示为：</a:t>
            </a:r>
            <a:endParaRPr lang="en-US" altLang="zh-CN" sz="1600" kern="0" dirty="0">
              <a:latin typeface="微软雅黑" charset="0"/>
              <a:ea typeface="微软雅黑" charset="0"/>
            </a:endParaRPr>
          </a:p>
        </p:txBody>
      </p:sp>
      <p:pic>
        <p:nvPicPr>
          <p:cNvPr id="4" name="图片 3">
            <a:extLst>
              <a:ext uri="{FF2B5EF4-FFF2-40B4-BE49-F238E27FC236}">
                <a16:creationId xmlns:a16="http://schemas.microsoft.com/office/drawing/2014/main" id="{B1BECE6F-B81F-4B49-9368-6922E4D8F761}"/>
              </a:ext>
            </a:extLst>
          </p:cNvPr>
          <p:cNvPicPr>
            <a:picLocks noChangeAspect="1"/>
          </p:cNvPicPr>
          <p:nvPr/>
        </p:nvPicPr>
        <p:blipFill>
          <a:blip r:embed="rId4"/>
          <a:stretch>
            <a:fillRect/>
          </a:stretch>
        </p:blipFill>
        <p:spPr>
          <a:xfrm>
            <a:off x="2486307" y="4742508"/>
            <a:ext cx="7671926" cy="389884"/>
          </a:xfrm>
          <a:prstGeom prst="rect">
            <a:avLst/>
          </a:prstGeom>
        </p:spPr>
      </p:pic>
      <p:sp>
        <p:nvSpPr>
          <p:cNvPr id="5" name="矩形 4">
            <a:extLst>
              <a:ext uri="{FF2B5EF4-FFF2-40B4-BE49-F238E27FC236}">
                <a16:creationId xmlns:a16="http://schemas.microsoft.com/office/drawing/2014/main" id="{3F094B15-4CAB-423F-BAC9-CF41E3C21F60}"/>
              </a:ext>
            </a:extLst>
          </p:cNvPr>
          <p:cNvSpPr/>
          <p:nvPr/>
        </p:nvSpPr>
        <p:spPr>
          <a:xfrm>
            <a:off x="719633" y="5151506"/>
            <a:ext cx="11205274" cy="584775"/>
          </a:xfrm>
          <a:prstGeom prst="rect">
            <a:avLst/>
          </a:prstGeom>
        </p:spPr>
        <p:txBody>
          <a:bodyPr wrap="square">
            <a:spAutoFit/>
          </a:bodyPr>
          <a:lstStyle/>
          <a:p>
            <a:pPr marL="285750" indent="-285750">
              <a:buFont typeface="Arial" panose="020B0604020202020204" pitchFamily="34" charset="0"/>
              <a:buChar char="•"/>
            </a:pPr>
            <a:r>
              <a:rPr lang="zh-CN" altLang="en-US" sz="1600" dirty="0">
                <a:solidFill>
                  <a:srgbClr val="191919"/>
                </a:solidFill>
                <a:latin typeface="PingFang SC"/>
              </a:rPr>
              <a:t>其中，</a:t>
            </a:r>
            <a:r>
              <a:rPr lang="zh-CN" altLang="en-US" sz="1600" dirty="0">
                <a:solidFill>
                  <a:srgbClr val="FF0000"/>
                </a:solidFill>
                <a:latin typeface="PingFang SC"/>
              </a:rPr>
              <a:t>初始状态概率和状态转移概率</a:t>
            </a:r>
            <a:r>
              <a:rPr lang="zh-CN" altLang="en-US" sz="1600" dirty="0">
                <a:solidFill>
                  <a:srgbClr val="191919"/>
                </a:solidFill>
                <a:latin typeface="PingFang SC"/>
              </a:rPr>
              <a:t>可用通过常规统计的方法计算得出，</a:t>
            </a:r>
            <a:r>
              <a:rPr lang="zh-CN" altLang="en-US" sz="1600" dirty="0">
                <a:solidFill>
                  <a:srgbClr val="FF0000"/>
                </a:solidFill>
                <a:latin typeface="PingFang SC"/>
              </a:rPr>
              <a:t>发射概率</a:t>
            </a:r>
            <a:r>
              <a:rPr lang="zh-CN" altLang="en-US" sz="1600" dirty="0">
                <a:solidFill>
                  <a:srgbClr val="191919"/>
                </a:solidFill>
                <a:latin typeface="PingFang SC"/>
              </a:rPr>
              <a:t>可以通过混合高斯模型</a:t>
            </a:r>
            <a:r>
              <a:rPr lang="en-US" altLang="zh-CN" sz="1600" dirty="0">
                <a:solidFill>
                  <a:srgbClr val="191919"/>
                </a:solidFill>
                <a:latin typeface="PingFang SC"/>
              </a:rPr>
              <a:t>GMM</a:t>
            </a:r>
            <a:r>
              <a:rPr lang="zh-CN" altLang="en-US" sz="1600" dirty="0">
                <a:solidFill>
                  <a:srgbClr val="191919"/>
                </a:solidFill>
                <a:latin typeface="PingFang SC"/>
              </a:rPr>
              <a:t>或深度神经网络</a:t>
            </a:r>
            <a:r>
              <a:rPr lang="en-US" altLang="zh-CN" sz="1600" dirty="0">
                <a:solidFill>
                  <a:srgbClr val="191919"/>
                </a:solidFill>
                <a:latin typeface="PingFang SC"/>
              </a:rPr>
              <a:t>DNN</a:t>
            </a:r>
            <a:r>
              <a:rPr lang="zh-CN" altLang="en-US" sz="1600" dirty="0">
                <a:solidFill>
                  <a:srgbClr val="191919"/>
                </a:solidFill>
                <a:latin typeface="PingFang SC"/>
              </a:rPr>
              <a:t>求解。</a:t>
            </a:r>
            <a:endParaRPr lang="zh-CN" altLang="en-US" sz="1600" dirty="0"/>
          </a:p>
        </p:txBody>
      </p:sp>
      <p:sp>
        <p:nvSpPr>
          <p:cNvPr id="12" name="矩形 11">
            <a:extLst>
              <a:ext uri="{FF2B5EF4-FFF2-40B4-BE49-F238E27FC236}">
                <a16:creationId xmlns:a16="http://schemas.microsoft.com/office/drawing/2014/main" id="{B833F3BD-AF05-4F5E-8D3B-8AF3AB589074}"/>
              </a:ext>
            </a:extLst>
          </p:cNvPr>
          <p:cNvSpPr/>
          <p:nvPr/>
        </p:nvSpPr>
        <p:spPr>
          <a:xfrm>
            <a:off x="265304" y="5850861"/>
            <a:ext cx="11659603" cy="701346"/>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600" kern="0" dirty="0">
                <a:latin typeface="微软雅黑" charset="0"/>
                <a:ea typeface="微软雅黑" charset="0"/>
              </a:rPr>
              <a:t>我们用帧去分割语音波形，每帧大概</a:t>
            </a:r>
            <a:r>
              <a:rPr lang="en-US" altLang="zh-CN" sz="1600" kern="0" dirty="0">
                <a:latin typeface="微软雅黑" charset="0"/>
                <a:ea typeface="微软雅黑" charset="0"/>
              </a:rPr>
              <a:t>10</a:t>
            </a:r>
            <a:r>
              <a:rPr lang="zh-CN" altLang="en-US" sz="1600" kern="0" dirty="0">
                <a:latin typeface="微软雅黑" charset="0"/>
                <a:ea typeface="微软雅黑" charset="0"/>
              </a:rPr>
              <a:t>、</a:t>
            </a:r>
            <a:r>
              <a:rPr lang="en-US" altLang="zh-CN" sz="1600" kern="0" dirty="0">
                <a:latin typeface="微软雅黑" charset="0"/>
                <a:ea typeface="微软雅黑" charset="0"/>
              </a:rPr>
              <a:t>15</a:t>
            </a:r>
            <a:r>
              <a:rPr lang="zh-CN" altLang="en-US" sz="1600" kern="0" dirty="0">
                <a:latin typeface="微软雅黑" charset="0"/>
                <a:ea typeface="微软雅黑" charset="0"/>
              </a:rPr>
              <a:t>、</a:t>
            </a:r>
            <a:r>
              <a:rPr lang="en-US" altLang="zh-CN" sz="1600" kern="0" dirty="0">
                <a:latin typeface="微软雅黑" charset="0"/>
                <a:ea typeface="微软雅黑" charset="0"/>
              </a:rPr>
              <a:t>20</a:t>
            </a:r>
            <a:r>
              <a:rPr lang="zh-CN" altLang="en-US" sz="1600" kern="0" dirty="0">
                <a:latin typeface="微软雅黑" charset="0"/>
                <a:ea typeface="微软雅黑" charset="0"/>
              </a:rPr>
              <a:t>、</a:t>
            </a:r>
            <a:r>
              <a:rPr lang="en-US" altLang="zh-CN" sz="1600" kern="0" dirty="0">
                <a:solidFill>
                  <a:srgbClr val="FF0000"/>
                </a:solidFill>
                <a:latin typeface="微软雅黑" charset="0"/>
                <a:ea typeface="微软雅黑" charset="0"/>
              </a:rPr>
              <a:t>25</a:t>
            </a:r>
            <a:r>
              <a:rPr lang="en-US" altLang="zh-CN" sz="1600" kern="0" dirty="0">
                <a:latin typeface="微软雅黑" charset="0"/>
                <a:ea typeface="微软雅黑" charset="0"/>
              </a:rPr>
              <a:t>ms</a:t>
            </a:r>
            <a:r>
              <a:rPr lang="zh-CN" altLang="en-US" sz="1600" kern="0" dirty="0">
                <a:latin typeface="微软雅黑" charset="0"/>
                <a:ea typeface="微软雅黑" charset="0"/>
              </a:rPr>
              <a:t>，然后每帧提取可以代表该帧语音的</a:t>
            </a:r>
            <a:r>
              <a:rPr lang="en-US" altLang="zh-CN" sz="1600" kern="0" dirty="0">
                <a:latin typeface="微软雅黑" charset="0"/>
                <a:ea typeface="微软雅黑" charset="0"/>
              </a:rPr>
              <a:t>39</a:t>
            </a:r>
            <a:r>
              <a:rPr lang="zh-CN" altLang="en-US" sz="1600" kern="0" dirty="0">
                <a:latin typeface="微软雅黑" charset="0"/>
                <a:ea typeface="微软雅黑" charset="0"/>
              </a:rPr>
              <a:t>个数字，这</a:t>
            </a:r>
            <a:r>
              <a:rPr lang="en-US" altLang="zh-CN" sz="1600" kern="0" dirty="0">
                <a:solidFill>
                  <a:srgbClr val="FF0000"/>
                </a:solidFill>
                <a:latin typeface="微软雅黑" charset="0"/>
                <a:ea typeface="微软雅黑" charset="0"/>
              </a:rPr>
              <a:t>39</a:t>
            </a:r>
            <a:r>
              <a:rPr lang="zh-CN" altLang="en-US" sz="1600" kern="0" dirty="0">
                <a:solidFill>
                  <a:srgbClr val="FF0000"/>
                </a:solidFill>
                <a:latin typeface="微软雅黑" charset="0"/>
                <a:ea typeface="微软雅黑" charset="0"/>
              </a:rPr>
              <a:t>个数字也就是该帧语音的特征</a:t>
            </a:r>
            <a:r>
              <a:rPr lang="zh-CN" altLang="en-US" sz="1600" kern="0" dirty="0">
                <a:latin typeface="微软雅黑" charset="0"/>
                <a:ea typeface="微软雅黑" charset="0"/>
              </a:rPr>
              <a:t>，用特征向量来表示。而如何提取特征向量是当下热门的研究课题，但这些提取方法都是由频谱衍生出来的。</a:t>
            </a:r>
            <a:endParaRPr lang="en-US" altLang="zh-CN" sz="1600" kern="0" dirty="0">
              <a:latin typeface="微软雅黑" charset="0"/>
              <a:ea typeface="微软雅黑" charset="0"/>
            </a:endParaRPr>
          </a:p>
        </p:txBody>
      </p:sp>
      <p:sp>
        <p:nvSpPr>
          <p:cNvPr id="11" name="矩形 10">
            <a:extLst>
              <a:ext uri="{FF2B5EF4-FFF2-40B4-BE49-F238E27FC236}">
                <a16:creationId xmlns:a16="http://schemas.microsoft.com/office/drawing/2014/main" id="{9DBAD2A8-B007-4132-AD06-2AC373776EC5}"/>
              </a:ext>
            </a:extLst>
          </p:cNvPr>
          <p:cNvSpPr/>
          <p:nvPr/>
        </p:nvSpPr>
        <p:spPr>
          <a:xfrm>
            <a:off x="4351662" y="4282194"/>
            <a:ext cx="2492990" cy="276999"/>
          </a:xfrm>
          <a:prstGeom prst="rect">
            <a:avLst/>
          </a:prstGeom>
        </p:spPr>
        <p:txBody>
          <a:bodyPr wrap="square">
            <a:spAutoFit/>
          </a:bodyPr>
          <a:lstStyle/>
          <a:p>
            <a:pPr algn="ctr"/>
            <a:r>
              <a:rPr lang="en-US" altLang="zh-CN" sz="1200" b="1" dirty="0">
                <a:solidFill>
                  <a:srgbClr val="000000"/>
                </a:solidFill>
                <a:latin typeface="Segoe UI"/>
                <a:ea typeface="微软雅黑"/>
              </a:rPr>
              <a:t>GMM-HMM</a:t>
            </a:r>
            <a:r>
              <a:rPr lang="zh-CN" altLang="en-US" sz="1200" b="1" dirty="0">
                <a:solidFill>
                  <a:srgbClr val="000000"/>
                </a:solidFill>
                <a:latin typeface="Segoe UI"/>
                <a:ea typeface="微软雅黑"/>
              </a:rPr>
              <a:t>模型</a:t>
            </a:r>
          </a:p>
        </p:txBody>
      </p:sp>
    </p:spTree>
    <p:extLst>
      <p:ext uri="{BB962C8B-B14F-4D97-AF65-F5344CB8AC3E}">
        <p14:creationId xmlns:p14="http://schemas.microsoft.com/office/powerpoint/2010/main" val="18235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8" name="矩形 7">
            <a:extLst>
              <a:ext uri="{FF2B5EF4-FFF2-40B4-BE49-F238E27FC236}">
                <a16:creationId xmlns:a16="http://schemas.microsoft.com/office/drawing/2014/main" id="{A567C4B9-B83C-48CC-AF02-A6FB6B2D0AB1}"/>
              </a:ext>
            </a:extLst>
          </p:cNvPr>
          <p:cNvSpPr/>
          <p:nvPr/>
        </p:nvSpPr>
        <p:spPr>
          <a:xfrm>
            <a:off x="265304" y="4992102"/>
            <a:ext cx="11489921" cy="1661609"/>
          </a:xfrm>
          <a:prstGeom prst="rect">
            <a:avLst/>
          </a:prstGeom>
        </p:spPr>
        <p:txBody>
          <a:bodyPr wrap="square">
            <a:spAutoFit/>
          </a:bodyPr>
          <a:lstStyle/>
          <a:p>
            <a:pPr marL="171450" indent="-171450">
              <a:lnSpc>
                <a:spcPct val="130000"/>
              </a:lnSpc>
              <a:buFont typeface="Arial" panose="020B0604020202020204" pitchFamily="34" charset="0"/>
              <a:buChar char="•"/>
              <a:defRPr/>
            </a:pPr>
            <a:r>
              <a:rPr lang="en-US" altLang="zh-CN" sz="1600" dirty="0"/>
              <a:t>GMM</a:t>
            </a:r>
            <a:r>
              <a:rPr lang="zh-CN" altLang="en-US" sz="1600" dirty="0"/>
              <a:t>－</a:t>
            </a:r>
            <a:r>
              <a:rPr lang="en-US" altLang="zh-CN" sz="1600" dirty="0"/>
              <a:t>HMM</a:t>
            </a:r>
            <a:r>
              <a:rPr lang="zh-CN" altLang="en-US" sz="1600" dirty="0"/>
              <a:t>和</a:t>
            </a:r>
            <a:r>
              <a:rPr lang="en-US" altLang="zh-CN" sz="1600" dirty="0"/>
              <a:t>DNN</a:t>
            </a:r>
            <a:r>
              <a:rPr lang="zh-CN" altLang="en-US" sz="1600" dirty="0"/>
              <a:t>－</a:t>
            </a:r>
            <a:r>
              <a:rPr lang="en-US" altLang="zh-CN" sz="1600" dirty="0"/>
              <a:t>HMM</a:t>
            </a:r>
            <a:r>
              <a:rPr lang="zh-CN" altLang="en-US" sz="1600" dirty="0"/>
              <a:t>的区别在于</a:t>
            </a:r>
            <a:r>
              <a:rPr lang="zh-CN" altLang="en-US" sz="1600" dirty="0">
                <a:solidFill>
                  <a:srgbClr val="FF0000"/>
                </a:solidFill>
              </a:rPr>
              <a:t>用</a:t>
            </a:r>
            <a:r>
              <a:rPr lang="en-US" altLang="zh-CN" sz="1600" dirty="0">
                <a:solidFill>
                  <a:srgbClr val="FF0000"/>
                </a:solidFill>
              </a:rPr>
              <a:t>DNN</a:t>
            </a:r>
            <a:r>
              <a:rPr lang="zh-CN" altLang="en-US" sz="1600" dirty="0">
                <a:solidFill>
                  <a:srgbClr val="FF0000"/>
                </a:solidFill>
              </a:rPr>
              <a:t>替换</a:t>
            </a:r>
            <a:r>
              <a:rPr lang="en-US" altLang="zh-CN" sz="1600" dirty="0">
                <a:solidFill>
                  <a:srgbClr val="FF0000"/>
                </a:solidFill>
              </a:rPr>
              <a:t>GMM</a:t>
            </a:r>
            <a:r>
              <a:rPr lang="zh-CN" altLang="en-US" sz="1600" dirty="0"/>
              <a:t>来求解发射概率，</a:t>
            </a:r>
            <a:r>
              <a:rPr lang="en-US" altLang="zh-CN" sz="1600" dirty="0"/>
              <a:t>GMM</a:t>
            </a:r>
            <a:r>
              <a:rPr lang="zh-CN" altLang="en-US" sz="1600" dirty="0"/>
              <a:t>－</a:t>
            </a:r>
            <a:r>
              <a:rPr lang="en-US" altLang="zh-CN" sz="1600" dirty="0"/>
              <a:t>HMM</a:t>
            </a:r>
            <a:r>
              <a:rPr lang="zh-CN" altLang="en-US" sz="1600" dirty="0"/>
              <a:t>模型优势在于计算量较小且效果不俗。</a:t>
            </a:r>
            <a:r>
              <a:rPr lang="en-US" altLang="zh-CN" sz="1600" dirty="0"/>
              <a:t>DNN</a:t>
            </a:r>
            <a:r>
              <a:rPr lang="zh-CN" altLang="en-US" sz="1600" dirty="0"/>
              <a:t>－</a:t>
            </a:r>
            <a:r>
              <a:rPr lang="en-US" altLang="zh-CN" sz="1600" dirty="0"/>
              <a:t>HMM</a:t>
            </a:r>
            <a:r>
              <a:rPr lang="zh-CN" altLang="en-US" sz="1600" dirty="0"/>
              <a:t>模型提升了识别率，但对于硬件的计算能力要求较高。因此，模型的选择可以结合实际的应用调整。</a:t>
            </a:r>
            <a:endParaRPr lang="en-US" altLang="zh-CN" sz="1600" dirty="0"/>
          </a:p>
          <a:p>
            <a:pPr marL="171450" indent="-171450">
              <a:lnSpc>
                <a:spcPct val="130000"/>
              </a:lnSpc>
              <a:buFont typeface="Arial" panose="020B0604020202020204" pitchFamily="34" charset="0"/>
              <a:buChar char="•"/>
              <a:defRPr/>
            </a:pPr>
            <a:endParaRPr lang="en-US" altLang="zh-CN" sz="1600" dirty="0"/>
          </a:p>
          <a:p>
            <a:pPr marL="171450" indent="-171450">
              <a:lnSpc>
                <a:spcPct val="130000"/>
              </a:lnSpc>
              <a:buFont typeface="Arial" panose="020B0604020202020204" pitchFamily="34" charset="0"/>
              <a:buChar char="•"/>
              <a:defRPr/>
            </a:pPr>
            <a:r>
              <a:rPr lang="en-US" altLang="zh-CN" sz="1600" kern="0" dirty="0">
                <a:solidFill>
                  <a:srgbClr val="FF0000"/>
                </a:solidFill>
                <a:latin typeface="微软雅黑" charset="0"/>
                <a:ea typeface="微软雅黑" charset="0"/>
              </a:rPr>
              <a:t>RNN(LSTM)</a:t>
            </a:r>
            <a:r>
              <a:rPr lang="zh-CN" altLang="en-US" sz="1600" kern="0" dirty="0">
                <a:solidFill>
                  <a:srgbClr val="FF0000"/>
                </a:solidFill>
                <a:latin typeface="微软雅黑" charset="0"/>
                <a:ea typeface="微软雅黑" charset="0"/>
              </a:rPr>
              <a:t>，</a:t>
            </a:r>
            <a:r>
              <a:rPr lang="zh-CN" altLang="en-US" sz="1600" kern="0" dirty="0">
                <a:latin typeface="微软雅黑" charset="0"/>
                <a:ea typeface="微软雅黑" charset="0"/>
              </a:rPr>
              <a:t>目前主流的声学模型。</a:t>
            </a:r>
          </a:p>
          <a:p>
            <a:pPr marL="171450" indent="-171450">
              <a:lnSpc>
                <a:spcPct val="130000"/>
              </a:lnSpc>
              <a:buFont typeface="Arial" panose="020B0604020202020204" pitchFamily="34" charset="0"/>
              <a:buChar char="•"/>
              <a:defRPr/>
            </a:pPr>
            <a:endParaRPr lang="en-US" altLang="zh-CN" sz="1600" kern="0" dirty="0">
              <a:latin typeface="微软雅黑" charset="0"/>
              <a:ea typeface="微软雅黑" charset="0"/>
            </a:endParaRPr>
          </a:p>
        </p:txBody>
      </p:sp>
      <p:sp>
        <p:nvSpPr>
          <p:cNvPr id="10" name="矩形 9">
            <a:extLst>
              <a:ext uri="{FF2B5EF4-FFF2-40B4-BE49-F238E27FC236}">
                <a16:creationId xmlns:a16="http://schemas.microsoft.com/office/drawing/2014/main" id="{CB1AA230-8766-450E-BFE5-77509173BFC1}"/>
              </a:ext>
            </a:extLst>
          </p:cNvPr>
          <p:cNvSpPr/>
          <p:nvPr/>
        </p:nvSpPr>
        <p:spPr>
          <a:xfrm>
            <a:off x="151004" y="577008"/>
            <a:ext cx="1515871" cy="338554"/>
          </a:xfrm>
          <a:prstGeom prst="rect">
            <a:avLst/>
          </a:prstGeom>
        </p:spPr>
        <p:txBody>
          <a:bodyPr wrap="square">
            <a:spAutoFit/>
          </a:bodyPr>
          <a:lstStyle/>
          <a:p>
            <a:pPr algn="ctr"/>
            <a:r>
              <a:rPr lang="zh-CN" altLang="en-US" sz="1600" b="1" dirty="0">
                <a:solidFill>
                  <a:srgbClr val="000000"/>
                </a:solidFill>
                <a:latin typeface="Segoe UI"/>
                <a:ea typeface="微软雅黑"/>
              </a:rPr>
              <a:t>声学模型</a:t>
            </a:r>
            <a:r>
              <a:rPr lang="en-US" altLang="zh-CN" sz="1600" b="1" dirty="0">
                <a:solidFill>
                  <a:srgbClr val="000000"/>
                </a:solidFill>
                <a:latin typeface="Segoe UI"/>
                <a:ea typeface="微软雅黑"/>
              </a:rPr>
              <a:t>AM</a:t>
            </a:r>
            <a:endParaRPr lang="zh-CN" altLang="en-US" sz="1600" b="1" dirty="0">
              <a:solidFill>
                <a:srgbClr val="000000"/>
              </a:solidFill>
              <a:latin typeface="Segoe UI"/>
              <a:ea typeface="微软雅黑"/>
            </a:endParaRPr>
          </a:p>
        </p:txBody>
      </p:sp>
      <p:pic>
        <p:nvPicPr>
          <p:cNvPr id="2050" name="Picture 2" descr="http://5b0988e595225.cdn.sohucs.com/images/20190529/abcd314f95f449cead8ed5d335670582.jpeg">
            <a:extLst>
              <a:ext uri="{FF2B5EF4-FFF2-40B4-BE49-F238E27FC236}">
                <a16:creationId xmlns:a16="http://schemas.microsoft.com/office/drawing/2014/main" id="{94FF0002-5222-4891-8108-1C2DD10E7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965" y="414866"/>
            <a:ext cx="4467209" cy="407654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88381257-A5E8-4472-BB76-E9BE5828C737}"/>
              </a:ext>
            </a:extLst>
          </p:cNvPr>
          <p:cNvSpPr/>
          <p:nvPr/>
        </p:nvSpPr>
        <p:spPr>
          <a:xfrm>
            <a:off x="4738161" y="4491406"/>
            <a:ext cx="2492990" cy="276999"/>
          </a:xfrm>
          <a:prstGeom prst="rect">
            <a:avLst/>
          </a:prstGeom>
        </p:spPr>
        <p:txBody>
          <a:bodyPr wrap="square">
            <a:spAutoFit/>
          </a:bodyPr>
          <a:lstStyle/>
          <a:p>
            <a:pPr algn="ctr"/>
            <a:r>
              <a:rPr lang="en-US" altLang="zh-CN" sz="1200" b="1" dirty="0">
                <a:solidFill>
                  <a:srgbClr val="000000"/>
                </a:solidFill>
                <a:latin typeface="Segoe UI"/>
                <a:ea typeface="微软雅黑"/>
              </a:rPr>
              <a:t>DNN-HMM</a:t>
            </a:r>
            <a:r>
              <a:rPr lang="zh-CN" altLang="en-US" sz="1200" b="1" dirty="0">
                <a:solidFill>
                  <a:srgbClr val="000000"/>
                </a:solidFill>
                <a:latin typeface="Segoe UI"/>
                <a:ea typeface="微软雅黑"/>
              </a:rPr>
              <a:t>模型</a:t>
            </a:r>
          </a:p>
        </p:txBody>
      </p:sp>
    </p:spTree>
    <p:extLst>
      <p:ext uri="{BB962C8B-B14F-4D97-AF65-F5344CB8AC3E}">
        <p14:creationId xmlns:p14="http://schemas.microsoft.com/office/powerpoint/2010/main" val="34103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4" name="矩形 3">
            <a:extLst>
              <a:ext uri="{FF2B5EF4-FFF2-40B4-BE49-F238E27FC236}">
                <a16:creationId xmlns:a16="http://schemas.microsoft.com/office/drawing/2014/main" id="{F5D1028B-07C6-4755-B41D-32BD18B0CA85}"/>
              </a:ext>
            </a:extLst>
          </p:cNvPr>
          <p:cNvSpPr/>
          <p:nvPr/>
        </p:nvSpPr>
        <p:spPr>
          <a:xfrm>
            <a:off x="151004" y="577008"/>
            <a:ext cx="1515871" cy="338554"/>
          </a:xfrm>
          <a:prstGeom prst="rect">
            <a:avLst/>
          </a:prstGeom>
        </p:spPr>
        <p:txBody>
          <a:bodyPr wrap="square">
            <a:spAutoFit/>
          </a:bodyPr>
          <a:lstStyle/>
          <a:p>
            <a:pPr algn="ctr"/>
            <a:r>
              <a:rPr lang="zh-CN" altLang="en-US" sz="1600" b="1" dirty="0">
                <a:solidFill>
                  <a:srgbClr val="000000"/>
                </a:solidFill>
                <a:latin typeface="Segoe UI"/>
                <a:ea typeface="微软雅黑"/>
              </a:rPr>
              <a:t>语言模型</a:t>
            </a:r>
            <a:r>
              <a:rPr lang="en-US" altLang="zh-CN" sz="1600" b="1" dirty="0">
                <a:solidFill>
                  <a:srgbClr val="000000"/>
                </a:solidFill>
                <a:latin typeface="Segoe UI"/>
                <a:ea typeface="微软雅黑"/>
              </a:rPr>
              <a:t>LM</a:t>
            </a:r>
            <a:endParaRPr lang="zh-CN" altLang="en-US" sz="1600" b="1" dirty="0">
              <a:solidFill>
                <a:srgbClr val="000000"/>
              </a:solidFill>
              <a:latin typeface="Segoe UI"/>
              <a:ea typeface="微软雅黑"/>
            </a:endParaRPr>
          </a:p>
        </p:txBody>
      </p:sp>
      <p:sp>
        <p:nvSpPr>
          <p:cNvPr id="5" name="矩形 4">
            <a:extLst>
              <a:ext uri="{FF2B5EF4-FFF2-40B4-BE49-F238E27FC236}">
                <a16:creationId xmlns:a16="http://schemas.microsoft.com/office/drawing/2014/main" id="{3EC2F615-5EFB-46FA-A69A-974B5512CD32}"/>
              </a:ext>
            </a:extLst>
          </p:cNvPr>
          <p:cNvSpPr/>
          <p:nvPr/>
        </p:nvSpPr>
        <p:spPr>
          <a:xfrm>
            <a:off x="265304" y="2744940"/>
            <a:ext cx="11367372" cy="2109488"/>
          </a:xfrm>
          <a:prstGeom prst="rect">
            <a:avLst/>
          </a:prstGeom>
        </p:spPr>
        <p:txBody>
          <a:bodyPr wrap="square">
            <a:spAutoFit/>
          </a:bodyPr>
          <a:lstStyle/>
          <a:p>
            <a:pPr marL="285750" indent="-285750">
              <a:lnSpc>
                <a:spcPct val="130000"/>
              </a:lnSpc>
              <a:buFont typeface="Arial" panose="020B0604020202020204" pitchFamily="34" charset="0"/>
              <a:buChar char="•"/>
            </a:pPr>
            <a:r>
              <a:rPr lang="zh-CN" altLang="en-US" sz="1600" dirty="0">
                <a:latin typeface="微软雅黑" charset="0"/>
                <a:ea typeface="微软雅黑" charset="0"/>
              </a:rPr>
              <a:t>语言模型与文本处理相关，比如我们使用的智能输入法，当我们输入“</a:t>
            </a:r>
            <a:r>
              <a:rPr lang="en-US" altLang="zh-CN" sz="1600" dirty="0" err="1">
                <a:solidFill>
                  <a:srgbClr val="FF0000"/>
                </a:solidFill>
                <a:latin typeface="微软雅黑" charset="0"/>
                <a:ea typeface="微软雅黑" charset="0"/>
              </a:rPr>
              <a:t>nihao</a:t>
            </a:r>
            <a:r>
              <a:rPr lang="en-US" altLang="zh-CN" sz="1600" dirty="0">
                <a:latin typeface="微软雅黑" charset="0"/>
                <a:ea typeface="微软雅黑" charset="0"/>
              </a:rPr>
              <a:t>”</a:t>
            </a:r>
            <a:r>
              <a:rPr lang="zh-CN" altLang="en-US" sz="1600" dirty="0">
                <a:latin typeface="微软雅黑" charset="0"/>
                <a:ea typeface="微软雅黑" charset="0"/>
              </a:rPr>
              <a:t>，输入法候选词会出现“</a:t>
            </a:r>
            <a:r>
              <a:rPr lang="zh-CN" altLang="en-US" sz="1600" dirty="0">
                <a:solidFill>
                  <a:srgbClr val="FF0000"/>
                </a:solidFill>
                <a:latin typeface="微软雅黑" charset="0"/>
                <a:ea typeface="微软雅黑" charset="0"/>
              </a:rPr>
              <a:t>你好</a:t>
            </a:r>
            <a:r>
              <a:rPr lang="zh-CN" altLang="en-US" sz="1600" dirty="0">
                <a:latin typeface="微软雅黑" charset="0"/>
                <a:ea typeface="微软雅黑" charset="0"/>
              </a:rPr>
              <a:t>”而不是“</a:t>
            </a:r>
            <a:r>
              <a:rPr lang="zh-CN" altLang="en-US" sz="1600" dirty="0">
                <a:solidFill>
                  <a:srgbClr val="FF0000"/>
                </a:solidFill>
                <a:latin typeface="微软雅黑" charset="0"/>
                <a:ea typeface="微软雅黑" charset="0"/>
              </a:rPr>
              <a:t>尼毫</a:t>
            </a:r>
            <a:r>
              <a:rPr lang="zh-CN" altLang="en-US" sz="1600" dirty="0">
                <a:latin typeface="微软雅黑" charset="0"/>
                <a:ea typeface="微软雅黑" charset="0"/>
              </a:rPr>
              <a:t>”，候选词的排列参照语言模型得分的高低顺序。语音识别中的语言模型也用于处理文字序列，它是结合声学模型的输出，给出概率最大的文字序列作为语音识别结果。</a:t>
            </a:r>
            <a:endParaRPr lang="en-US" altLang="zh-CN" sz="1600" dirty="0">
              <a:latin typeface="微软雅黑" charset="0"/>
              <a:ea typeface="微软雅黑" charset="0"/>
            </a:endParaRPr>
          </a:p>
          <a:p>
            <a:pPr>
              <a:lnSpc>
                <a:spcPct val="130000"/>
              </a:lnSpc>
            </a:pPr>
            <a:endParaRPr lang="en-US" altLang="zh-CN" sz="1400" dirty="0">
              <a:solidFill>
                <a:schemeClr val="tx1"/>
              </a:solidFill>
              <a:latin typeface="微软雅黑" charset="0"/>
              <a:ea typeface="微软雅黑" charset="0"/>
            </a:endParaRPr>
          </a:p>
          <a:p>
            <a:pPr marL="457189" lvl="1">
              <a:lnSpc>
                <a:spcPct val="130000"/>
              </a:lnSpc>
            </a:pPr>
            <a:endParaRPr lang="en-US" altLang="zh-CN" sz="1400" dirty="0">
              <a:latin typeface="微软雅黑" charset="0"/>
              <a:ea typeface="微软雅黑" charset="0"/>
            </a:endParaRPr>
          </a:p>
          <a:p>
            <a:pPr marL="457189" lvl="1">
              <a:lnSpc>
                <a:spcPct val="130000"/>
              </a:lnSpc>
            </a:pPr>
            <a:endParaRPr lang="en-US" altLang="zh-CN" sz="1400" dirty="0">
              <a:solidFill>
                <a:schemeClr val="tx1"/>
              </a:solidFill>
              <a:latin typeface="微软雅黑" charset="0"/>
              <a:ea typeface="微软雅黑" charset="0"/>
            </a:endParaRPr>
          </a:p>
          <a:p>
            <a:pPr marL="171450" indent="-171450">
              <a:lnSpc>
                <a:spcPct val="130000"/>
              </a:lnSpc>
              <a:buFont typeface="Arial" panose="020B0604020202020204" pitchFamily="34" charset="0"/>
              <a:buChar char="•"/>
            </a:pPr>
            <a:endParaRPr lang="zh-CN" altLang="en-US" sz="1200" dirty="0">
              <a:solidFill>
                <a:prstClr val="white">
                  <a:lumMod val="50000"/>
                </a:prstClr>
              </a:solidFill>
              <a:latin typeface="微软雅黑" charset="0"/>
              <a:ea typeface="微软雅黑" charset="0"/>
            </a:endParaRPr>
          </a:p>
        </p:txBody>
      </p:sp>
      <p:sp>
        <p:nvSpPr>
          <p:cNvPr id="6" name="矩形 5">
            <a:extLst>
              <a:ext uri="{FF2B5EF4-FFF2-40B4-BE49-F238E27FC236}">
                <a16:creationId xmlns:a16="http://schemas.microsoft.com/office/drawing/2014/main" id="{86EF3FD5-8F69-426F-A32F-6FE6404DA810}"/>
              </a:ext>
            </a:extLst>
          </p:cNvPr>
          <p:cNvSpPr/>
          <p:nvPr/>
        </p:nvSpPr>
        <p:spPr>
          <a:xfrm>
            <a:off x="265304" y="1799008"/>
            <a:ext cx="7021616" cy="338554"/>
          </a:xfrm>
          <a:prstGeom prst="rect">
            <a:avLst/>
          </a:prstGeom>
        </p:spPr>
        <p:txBody>
          <a:bodyPr wrap="square">
            <a:spAutoFit/>
          </a:bodyPr>
          <a:lstStyle/>
          <a:p>
            <a:pPr marL="285750" indent="-285750">
              <a:buFont typeface="Arial" panose="020B0604020202020204" pitchFamily="34" charset="0"/>
              <a:buChar char="•"/>
            </a:pPr>
            <a:r>
              <a:rPr lang="zh-CN" altLang="en-US" sz="1600" dirty="0">
                <a:solidFill>
                  <a:srgbClr val="24292E"/>
                </a:solidFill>
                <a:latin typeface="Microsoft YaHei" panose="020B0503020204020204" pitchFamily="34" charset="-122"/>
                <a:ea typeface="Microsoft YaHei" panose="020B0503020204020204" pitchFamily="34" charset="-122"/>
              </a:rPr>
              <a:t>似然值</a:t>
            </a:r>
            <a:r>
              <a:rPr lang="en-US" altLang="zh-CN" sz="1600" dirty="0">
                <a:solidFill>
                  <a:srgbClr val="FF0000"/>
                </a:solidFill>
                <a:latin typeface="Microsoft YaHei" panose="020B0503020204020204" pitchFamily="34" charset="-122"/>
                <a:ea typeface="Microsoft YaHei" panose="020B0503020204020204" pitchFamily="34" charset="-122"/>
              </a:rPr>
              <a:t>P(W)</a:t>
            </a:r>
            <a:r>
              <a:rPr lang="zh-CN" altLang="en-US" sz="1600" dirty="0">
                <a:solidFill>
                  <a:srgbClr val="24292E"/>
                </a:solidFill>
                <a:latin typeface="Microsoft YaHei" panose="020B0503020204020204" pitchFamily="34" charset="-122"/>
                <a:ea typeface="Microsoft YaHei" panose="020B0503020204020204" pitchFamily="34" charset="-122"/>
              </a:rPr>
              <a:t>则表示序列</a:t>
            </a:r>
            <a:r>
              <a:rPr lang="en-US" altLang="zh-CN" sz="1600" dirty="0">
                <a:solidFill>
                  <a:srgbClr val="24292E"/>
                </a:solidFill>
                <a:latin typeface="Microsoft YaHei" panose="020B0503020204020204" pitchFamily="34" charset="-122"/>
                <a:ea typeface="Microsoft YaHei" panose="020B0503020204020204" pitchFamily="34" charset="-122"/>
              </a:rPr>
              <a:t>W</a:t>
            </a:r>
            <a:r>
              <a:rPr lang="zh-CN" altLang="en-US" sz="1600" dirty="0">
                <a:solidFill>
                  <a:srgbClr val="24292E"/>
                </a:solidFill>
                <a:latin typeface="Microsoft YaHei" panose="020B0503020204020204" pitchFamily="34" charset="-122"/>
                <a:ea typeface="Microsoft YaHei" panose="020B0503020204020204" pitchFamily="34" charset="-122"/>
              </a:rPr>
              <a:t>出现的一个先验概率，称之为语言模型。</a:t>
            </a:r>
            <a:endParaRPr lang="zh-CN" altLang="en-US" sz="1600" dirty="0"/>
          </a:p>
        </p:txBody>
      </p:sp>
    </p:spTree>
    <p:extLst>
      <p:ext uri="{BB962C8B-B14F-4D97-AF65-F5344CB8AC3E}">
        <p14:creationId xmlns:p14="http://schemas.microsoft.com/office/powerpoint/2010/main" val="417701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4" name="矩形 3">
            <a:extLst>
              <a:ext uri="{FF2B5EF4-FFF2-40B4-BE49-F238E27FC236}">
                <a16:creationId xmlns:a16="http://schemas.microsoft.com/office/drawing/2014/main" id="{F5D1028B-07C6-4755-B41D-32BD18B0CA85}"/>
              </a:ext>
            </a:extLst>
          </p:cNvPr>
          <p:cNvSpPr/>
          <p:nvPr/>
        </p:nvSpPr>
        <p:spPr>
          <a:xfrm>
            <a:off x="151004" y="577008"/>
            <a:ext cx="1515871" cy="338554"/>
          </a:xfrm>
          <a:prstGeom prst="rect">
            <a:avLst/>
          </a:prstGeom>
        </p:spPr>
        <p:txBody>
          <a:bodyPr wrap="square">
            <a:spAutoFit/>
          </a:bodyPr>
          <a:lstStyle/>
          <a:p>
            <a:pPr algn="ctr"/>
            <a:r>
              <a:rPr lang="zh-CN" altLang="en-US" sz="1600" b="1" dirty="0">
                <a:solidFill>
                  <a:srgbClr val="000000"/>
                </a:solidFill>
                <a:latin typeface="Segoe UI"/>
                <a:ea typeface="微软雅黑"/>
              </a:rPr>
              <a:t>语言模型</a:t>
            </a:r>
            <a:r>
              <a:rPr lang="en-US" altLang="zh-CN" sz="1600" b="1" dirty="0">
                <a:solidFill>
                  <a:srgbClr val="000000"/>
                </a:solidFill>
                <a:latin typeface="Segoe UI"/>
                <a:ea typeface="微软雅黑"/>
              </a:rPr>
              <a:t>LM</a:t>
            </a:r>
            <a:endParaRPr lang="zh-CN" altLang="en-US" sz="1600" b="1" dirty="0">
              <a:solidFill>
                <a:srgbClr val="000000"/>
              </a:solidFill>
              <a:latin typeface="Segoe UI"/>
              <a:ea typeface="微软雅黑"/>
            </a:endParaRPr>
          </a:p>
        </p:txBody>
      </p:sp>
      <p:sp>
        <p:nvSpPr>
          <p:cNvPr id="6" name="矩形 5">
            <a:extLst>
              <a:ext uri="{FF2B5EF4-FFF2-40B4-BE49-F238E27FC236}">
                <a16:creationId xmlns:a16="http://schemas.microsoft.com/office/drawing/2014/main" id="{31E27115-CBA6-4EB4-9A32-C896B35C896D}"/>
              </a:ext>
            </a:extLst>
          </p:cNvPr>
          <p:cNvSpPr/>
          <p:nvPr/>
        </p:nvSpPr>
        <p:spPr>
          <a:xfrm>
            <a:off x="265304" y="1095249"/>
            <a:ext cx="11367372" cy="5430397"/>
          </a:xfrm>
          <a:prstGeom prst="rect">
            <a:avLst/>
          </a:prstGeom>
        </p:spPr>
        <p:txBody>
          <a:bodyPr wrap="square">
            <a:spAutoFit/>
          </a:bodyPr>
          <a:lstStyle/>
          <a:p>
            <a:pPr marL="171450" indent="-171450">
              <a:lnSpc>
                <a:spcPct val="130000"/>
              </a:lnSpc>
              <a:buFont typeface="Arial" panose="020B0604020202020204" pitchFamily="34" charset="0"/>
              <a:buChar char="•"/>
            </a:pPr>
            <a:r>
              <a:rPr lang="zh-CN" altLang="en-US" sz="1600" dirty="0">
                <a:solidFill>
                  <a:schemeClr val="tx1"/>
                </a:solidFill>
                <a:latin typeface="微软雅黑" charset="0"/>
                <a:ea typeface="微软雅黑" charset="0"/>
              </a:rPr>
              <a:t>统计语言模型</a:t>
            </a:r>
            <a:r>
              <a:rPr lang="en-US" altLang="zh-CN" sz="1600" dirty="0">
                <a:solidFill>
                  <a:schemeClr val="tx1"/>
                </a:solidFill>
                <a:latin typeface="微软雅黑" charset="0"/>
                <a:ea typeface="微软雅黑" charset="0"/>
              </a:rPr>
              <a:t>——</a:t>
            </a:r>
            <a:r>
              <a:rPr lang="zh-CN" altLang="en-US" sz="1600" dirty="0">
                <a:solidFill>
                  <a:schemeClr val="tx1"/>
                </a:solidFill>
                <a:latin typeface="微软雅黑" charset="0"/>
                <a:ea typeface="微软雅黑" charset="0"/>
              </a:rPr>
              <a:t>传统的</a:t>
            </a:r>
            <a:r>
              <a:rPr lang="en-US" altLang="zh-CN" sz="1600" dirty="0">
                <a:solidFill>
                  <a:schemeClr val="tx1"/>
                </a:solidFill>
                <a:latin typeface="微软雅黑" charset="0"/>
                <a:ea typeface="微软雅黑" charset="0"/>
              </a:rPr>
              <a:t>N</a:t>
            </a:r>
            <a:r>
              <a:rPr lang="zh-CN" altLang="en-US" sz="1600" dirty="0">
                <a:solidFill>
                  <a:schemeClr val="tx1"/>
                </a:solidFill>
                <a:latin typeface="微软雅黑" charset="0"/>
                <a:ea typeface="微软雅黑" charset="0"/>
              </a:rPr>
              <a:t>阶语言模型</a:t>
            </a:r>
            <a:r>
              <a:rPr lang="en-US" altLang="zh-CN" sz="1600" dirty="0">
                <a:solidFill>
                  <a:srgbClr val="FF0000"/>
                </a:solidFill>
                <a:latin typeface="微软雅黑" charset="0"/>
                <a:ea typeface="微软雅黑" charset="0"/>
              </a:rPr>
              <a:t>N-Gram</a:t>
            </a:r>
          </a:p>
          <a:p>
            <a:pPr marL="628650" lvl="1" indent="-171450">
              <a:lnSpc>
                <a:spcPct val="130000"/>
              </a:lnSpc>
              <a:buFont typeface="Arial" panose="020B0604020202020204" pitchFamily="34" charset="0"/>
              <a:buChar char="•"/>
            </a:pPr>
            <a:r>
              <a:rPr lang="zh-CN" altLang="en-US" sz="1600" dirty="0">
                <a:latin typeface="微软雅黑" charset="0"/>
                <a:ea typeface="微软雅黑" charset="0"/>
              </a:rPr>
              <a:t>由于语言模型是表示某一文字序列发生的概率，一般采用</a:t>
            </a:r>
            <a:r>
              <a:rPr lang="zh-CN" altLang="en-US" sz="1600" dirty="0">
                <a:solidFill>
                  <a:srgbClr val="FF0000"/>
                </a:solidFill>
                <a:latin typeface="微软雅黑" charset="0"/>
                <a:ea typeface="微软雅黑" charset="0"/>
              </a:rPr>
              <a:t>链式法则</a:t>
            </a:r>
            <a:r>
              <a:rPr lang="zh-CN" altLang="en-US" sz="1600" dirty="0">
                <a:latin typeface="微软雅黑" charset="0"/>
                <a:ea typeface="微软雅黑" charset="0"/>
              </a:rPr>
              <a:t>表示，如是由词组成，则可由条件概率相关公式表示为：</a:t>
            </a:r>
            <a:endParaRPr lang="en-US" altLang="zh-CN" sz="1400" dirty="0">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400" dirty="0">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400" dirty="0">
              <a:latin typeface="微软雅黑" charset="0"/>
              <a:ea typeface="微软雅黑" charset="0"/>
            </a:endParaRPr>
          </a:p>
          <a:p>
            <a:pPr marL="628639" lvl="1" indent="-171450">
              <a:lnSpc>
                <a:spcPct val="130000"/>
              </a:lnSpc>
              <a:buFont typeface="Arial" panose="020B0604020202020204" pitchFamily="34" charset="0"/>
              <a:buChar char="•"/>
            </a:pPr>
            <a:r>
              <a:rPr lang="zh-CN" altLang="en-US" sz="1600" dirty="0">
                <a:latin typeface="微软雅黑" charset="0"/>
                <a:ea typeface="微软雅黑" charset="0"/>
              </a:rPr>
              <a:t>由于</a:t>
            </a:r>
            <a:r>
              <a:rPr lang="zh-CN" altLang="en-US" sz="1600" dirty="0">
                <a:solidFill>
                  <a:srgbClr val="FF0000"/>
                </a:solidFill>
                <a:latin typeface="微软雅黑" charset="0"/>
                <a:ea typeface="微软雅黑" charset="0"/>
              </a:rPr>
              <a:t>条件太长</a:t>
            </a:r>
            <a:r>
              <a:rPr lang="zh-CN" altLang="en-US" sz="1600" dirty="0">
                <a:latin typeface="微软雅黑" charset="0"/>
                <a:ea typeface="微软雅黑" charset="0"/>
              </a:rPr>
              <a:t>，使得概率的估计变得困难，常见的做法是认为</a:t>
            </a:r>
            <a:r>
              <a:rPr lang="zh-CN" altLang="en-US" sz="1600" dirty="0">
                <a:solidFill>
                  <a:srgbClr val="FF0000"/>
                </a:solidFill>
                <a:latin typeface="微软雅黑" charset="0"/>
                <a:ea typeface="微软雅黑" charset="0"/>
              </a:rPr>
              <a:t>每个词的概率分布只依赖于前几个出现的词语</a:t>
            </a:r>
            <a:r>
              <a:rPr lang="zh-CN" altLang="en-US" sz="1600" dirty="0">
                <a:latin typeface="微软雅黑" charset="0"/>
                <a:ea typeface="微软雅黑" charset="0"/>
              </a:rPr>
              <a:t>。</a:t>
            </a:r>
            <a:endParaRPr lang="en-US" altLang="zh-CN" sz="1600" dirty="0">
              <a:latin typeface="微软雅黑" charset="0"/>
              <a:ea typeface="微软雅黑" charset="0"/>
            </a:endParaRPr>
          </a:p>
          <a:p>
            <a:pPr marL="628639" lvl="1" indent="-171450">
              <a:lnSpc>
                <a:spcPct val="130000"/>
              </a:lnSpc>
              <a:buFont typeface="Arial" panose="020B0604020202020204" pitchFamily="34" charset="0"/>
              <a:buChar char="•"/>
            </a:pPr>
            <a:r>
              <a:rPr lang="zh-CN" altLang="en-US" sz="1600" dirty="0">
                <a:latin typeface="微软雅黑" charset="0"/>
                <a:ea typeface="微软雅黑" charset="0"/>
              </a:rPr>
              <a:t>马尔科夫</a:t>
            </a:r>
            <a:r>
              <a:rPr lang="zh-CN" altLang="en-US" sz="1600" dirty="0">
                <a:solidFill>
                  <a:schemeClr val="tx1"/>
                </a:solidFill>
                <a:latin typeface="微软雅黑" charset="0"/>
                <a:ea typeface="微软雅黑" charset="0"/>
              </a:rPr>
              <a:t>假设（</a:t>
            </a:r>
            <a:r>
              <a:rPr lang="en-US" altLang="zh-CN" sz="1600" dirty="0">
                <a:solidFill>
                  <a:schemeClr val="tx1"/>
                </a:solidFill>
                <a:latin typeface="微软雅黑" charset="0"/>
                <a:ea typeface="微软雅黑" charset="0"/>
              </a:rPr>
              <a:t>Markov Assumption</a:t>
            </a:r>
            <a:r>
              <a:rPr lang="zh-CN" altLang="en-US" sz="1600" dirty="0">
                <a:solidFill>
                  <a:schemeClr val="tx1"/>
                </a:solidFill>
                <a:latin typeface="微软雅黑" charset="0"/>
                <a:ea typeface="微软雅黑" charset="0"/>
              </a:rPr>
              <a:t>）：一个词的出现仅与它之前的</a:t>
            </a:r>
            <a:r>
              <a:rPr lang="en-US" altLang="zh-CN" sz="1600" dirty="0">
                <a:solidFill>
                  <a:schemeClr val="tx1"/>
                </a:solidFill>
                <a:latin typeface="微软雅黑" charset="0"/>
                <a:ea typeface="微软雅黑" charset="0"/>
              </a:rPr>
              <a:t>N</a:t>
            </a:r>
            <a:r>
              <a:rPr lang="zh-CN" altLang="en-US" sz="1600" dirty="0">
                <a:solidFill>
                  <a:schemeClr val="tx1"/>
                </a:solidFill>
                <a:latin typeface="微软雅黑" charset="0"/>
                <a:ea typeface="微软雅黑" charset="0"/>
              </a:rPr>
              <a:t>个词有关。</a:t>
            </a:r>
            <a:endParaRPr lang="en-US" altLang="zh-CN" sz="1600" dirty="0">
              <a:solidFill>
                <a:schemeClr val="tx1"/>
              </a:solidFill>
              <a:latin typeface="微软雅黑" charset="0"/>
              <a:ea typeface="微软雅黑" charset="0"/>
            </a:endParaRPr>
          </a:p>
          <a:p>
            <a:pPr marL="628639" lvl="1" indent="-171450">
              <a:lnSpc>
                <a:spcPct val="130000"/>
              </a:lnSpc>
              <a:buFont typeface="Arial" panose="020B0604020202020204" pitchFamily="34" charset="0"/>
              <a:buChar char="•"/>
            </a:pPr>
            <a:r>
              <a:rPr lang="zh-CN" altLang="en-US" sz="1600" dirty="0">
                <a:latin typeface="微软雅黑" charset="0"/>
                <a:ea typeface="微软雅黑" charset="0"/>
              </a:rPr>
              <a:t>这样的语言模型成为</a:t>
            </a:r>
            <a:r>
              <a:rPr lang="en-US" altLang="zh-CN" sz="1600" dirty="0">
                <a:latin typeface="微软雅黑" charset="0"/>
                <a:ea typeface="微软雅黑" charset="0"/>
              </a:rPr>
              <a:t>n</a:t>
            </a:r>
            <a:r>
              <a:rPr lang="zh-CN" altLang="en-US" sz="1600" dirty="0">
                <a:latin typeface="微软雅黑" charset="0"/>
                <a:ea typeface="微软雅黑" charset="0"/>
              </a:rPr>
              <a:t>－</a:t>
            </a:r>
            <a:r>
              <a:rPr lang="en-US" altLang="zh-CN" sz="1600" dirty="0">
                <a:latin typeface="微软雅黑" charset="0"/>
                <a:ea typeface="微软雅黑" charset="0"/>
              </a:rPr>
              <a:t>gram</a:t>
            </a:r>
            <a:r>
              <a:rPr lang="zh-CN" altLang="en-US" sz="1600" dirty="0">
                <a:latin typeface="微软雅黑" charset="0"/>
                <a:ea typeface="微软雅黑" charset="0"/>
              </a:rPr>
              <a:t>模型。在</a:t>
            </a:r>
            <a:r>
              <a:rPr lang="en-US" altLang="zh-CN" sz="1600" dirty="0">
                <a:latin typeface="微软雅黑" charset="0"/>
                <a:ea typeface="微软雅黑" charset="0"/>
              </a:rPr>
              <a:t>n</a:t>
            </a:r>
            <a:r>
              <a:rPr lang="zh-CN" altLang="en-US" sz="1600" dirty="0">
                <a:latin typeface="微软雅黑" charset="0"/>
                <a:ea typeface="微软雅黑" charset="0"/>
              </a:rPr>
              <a:t>－</a:t>
            </a:r>
            <a:r>
              <a:rPr lang="en-US" altLang="zh-CN" sz="1600" dirty="0">
                <a:latin typeface="微软雅黑" charset="0"/>
                <a:ea typeface="微软雅黑" charset="0"/>
              </a:rPr>
              <a:t>gram</a:t>
            </a:r>
            <a:r>
              <a:rPr lang="zh-CN" altLang="en-US" sz="1600" dirty="0">
                <a:latin typeface="微软雅黑" charset="0"/>
                <a:ea typeface="微软雅黑" charset="0"/>
              </a:rPr>
              <a:t>模型中，每个词的概率分布只依赖于前面</a:t>
            </a:r>
            <a:r>
              <a:rPr lang="en-US" altLang="zh-CN" sz="1600" dirty="0">
                <a:latin typeface="微软雅黑" charset="0"/>
                <a:ea typeface="微软雅黑" charset="0"/>
              </a:rPr>
              <a:t>n</a:t>
            </a:r>
            <a:r>
              <a:rPr lang="zh-CN" altLang="en-US" sz="1600" dirty="0">
                <a:latin typeface="微软雅黑" charset="0"/>
                <a:ea typeface="微软雅黑" charset="0"/>
              </a:rPr>
              <a:t>－</a:t>
            </a:r>
            <a:r>
              <a:rPr lang="en-US" altLang="zh-CN" sz="1600" dirty="0">
                <a:latin typeface="微软雅黑" charset="0"/>
                <a:ea typeface="微软雅黑" charset="0"/>
              </a:rPr>
              <a:t>1</a:t>
            </a:r>
            <a:r>
              <a:rPr lang="zh-CN" altLang="en-US" sz="1600" dirty="0">
                <a:latin typeface="微软雅黑" charset="0"/>
                <a:ea typeface="微软雅黑" charset="0"/>
              </a:rPr>
              <a:t>个词。例如在</a:t>
            </a:r>
            <a:r>
              <a:rPr lang="en-US" altLang="zh-CN" sz="1600" dirty="0">
                <a:latin typeface="微软雅黑" charset="0"/>
                <a:ea typeface="微软雅黑" charset="0"/>
              </a:rPr>
              <a:t>trigram</a:t>
            </a:r>
            <a:r>
              <a:rPr lang="zh-CN" altLang="en-US" sz="1600" dirty="0">
                <a:latin typeface="微软雅黑" charset="0"/>
                <a:ea typeface="微软雅黑" charset="0"/>
              </a:rPr>
              <a:t>（</a:t>
            </a:r>
            <a:r>
              <a:rPr lang="en-US" altLang="zh-CN" sz="1600" dirty="0">
                <a:latin typeface="微软雅黑" charset="0"/>
                <a:ea typeface="微软雅黑" charset="0"/>
              </a:rPr>
              <a:t>n</a:t>
            </a:r>
            <a:r>
              <a:rPr lang="zh-CN" altLang="en-US" sz="1600" dirty="0">
                <a:latin typeface="微软雅黑" charset="0"/>
                <a:ea typeface="微软雅黑" charset="0"/>
              </a:rPr>
              <a:t>取值为</a:t>
            </a:r>
            <a:r>
              <a:rPr lang="en-US" altLang="zh-CN" sz="1600" dirty="0">
                <a:latin typeface="微软雅黑" charset="0"/>
                <a:ea typeface="微软雅黑" charset="0"/>
              </a:rPr>
              <a:t>3</a:t>
            </a:r>
            <a:r>
              <a:rPr lang="zh-CN" altLang="en-US" sz="1600" dirty="0">
                <a:latin typeface="微软雅黑" charset="0"/>
                <a:ea typeface="微软雅黑" charset="0"/>
              </a:rPr>
              <a:t>）模型，可将上式化简：</a:t>
            </a:r>
            <a:endParaRPr lang="en-US" altLang="zh-CN" sz="1600" dirty="0">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400" dirty="0">
              <a:solidFill>
                <a:schemeClr val="tx1"/>
              </a:solidFill>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400" dirty="0">
              <a:solidFill>
                <a:schemeClr val="tx1"/>
              </a:solidFill>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400" dirty="0">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400" dirty="0">
              <a:solidFill>
                <a:schemeClr val="tx1"/>
              </a:solidFill>
              <a:latin typeface="微软雅黑" charset="0"/>
              <a:ea typeface="微软雅黑" charset="0"/>
            </a:endParaRPr>
          </a:p>
          <a:p>
            <a:pPr marL="628639" lvl="1" indent="-171450">
              <a:lnSpc>
                <a:spcPct val="130000"/>
              </a:lnSpc>
              <a:buFont typeface="Arial" panose="020B0604020202020204" pitchFamily="34" charset="0"/>
              <a:buChar char="•"/>
            </a:pPr>
            <a:endParaRPr lang="en-US" altLang="zh-CN" sz="1600" dirty="0">
              <a:solidFill>
                <a:schemeClr val="tx1"/>
              </a:solidFill>
              <a:latin typeface="微软雅黑" charset="0"/>
              <a:ea typeface="微软雅黑" charset="0"/>
            </a:endParaRPr>
          </a:p>
          <a:p>
            <a:pPr marL="628639" lvl="1" indent="-171450">
              <a:lnSpc>
                <a:spcPct val="130000"/>
              </a:lnSpc>
              <a:buFont typeface="Arial" panose="020B0604020202020204" pitchFamily="34" charset="0"/>
              <a:buChar char="•"/>
            </a:pPr>
            <a:r>
              <a:rPr lang="zh-CN" altLang="en-US" sz="1600" dirty="0">
                <a:solidFill>
                  <a:schemeClr val="tx1"/>
                </a:solidFill>
                <a:latin typeface="微软雅黑" charset="0"/>
                <a:ea typeface="微软雅黑" charset="0"/>
              </a:rPr>
              <a:t>理论上</a:t>
            </a:r>
            <a:r>
              <a:rPr lang="en-US" altLang="zh-CN" sz="1600" dirty="0">
                <a:solidFill>
                  <a:schemeClr val="tx1"/>
                </a:solidFill>
                <a:latin typeface="微软雅黑" charset="0"/>
                <a:ea typeface="微软雅黑" charset="0"/>
              </a:rPr>
              <a:t>N</a:t>
            </a:r>
            <a:r>
              <a:rPr lang="zh-CN" altLang="en-US" sz="1600" dirty="0">
                <a:solidFill>
                  <a:schemeClr val="tx1"/>
                </a:solidFill>
                <a:latin typeface="微软雅黑" charset="0"/>
                <a:ea typeface="微软雅黑" charset="0"/>
              </a:rPr>
              <a:t>越大越好，但实际中能用小的</a:t>
            </a:r>
            <a:r>
              <a:rPr lang="en-US" altLang="zh-CN" sz="1600" dirty="0">
                <a:solidFill>
                  <a:schemeClr val="tx1"/>
                </a:solidFill>
                <a:latin typeface="微软雅黑" charset="0"/>
                <a:ea typeface="微软雅黑" charset="0"/>
              </a:rPr>
              <a:t>N</a:t>
            </a:r>
            <a:r>
              <a:rPr lang="zh-CN" altLang="en-US" sz="1600" dirty="0">
                <a:solidFill>
                  <a:schemeClr val="tx1"/>
                </a:solidFill>
                <a:latin typeface="微软雅黑" charset="0"/>
                <a:ea typeface="微软雅黑" charset="0"/>
              </a:rPr>
              <a:t>解决便用小的</a:t>
            </a:r>
            <a:r>
              <a:rPr lang="en-US" altLang="zh-CN" sz="1600" dirty="0">
                <a:solidFill>
                  <a:schemeClr val="tx1"/>
                </a:solidFill>
                <a:latin typeface="微软雅黑" charset="0"/>
                <a:ea typeface="微软雅黑" charset="0"/>
              </a:rPr>
              <a:t>N</a:t>
            </a:r>
          </a:p>
          <a:p>
            <a:pPr marL="457189" lvl="1">
              <a:lnSpc>
                <a:spcPct val="130000"/>
              </a:lnSpc>
            </a:pPr>
            <a:endParaRPr lang="en-US" altLang="zh-CN" sz="1400" dirty="0">
              <a:latin typeface="微软雅黑" charset="0"/>
              <a:ea typeface="微软雅黑" charset="0"/>
            </a:endParaRPr>
          </a:p>
          <a:p>
            <a:pPr marL="457189" lvl="1">
              <a:lnSpc>
                <a:spcPct val="130000"/>
              </a:lnSpc>
            </a:pPr>
            <a:endParaRPr lang="en-US" altLang="zh-CN" sz="1400" dirty="0">
              <a:solidFill>
                <a:schemeClr val="tx1"/>
              </a:solidFill>
              <a:latin typeface="微软雅黑" charset="0"/>
              <a:ea typeface="微软雅黑" charset="0"/>
            </a:endParaRPr>
          </a:p>
          <a:p>
            <a:pPr marL="171450" indent="-171450">
              <a:lnSpc>
                <a:spcPct val="130000"/>
              </a:lnSpc>
              <a:buFont typeface="Arial" panose="020B0604020202020204" pitchFamily="34" charset="0"/>
              <a:buChar char="•"/>
            </a:pPr>
            <a:endParaRPr lang="zh-CN" altLang="en-US" sz="1200" dirty="0">
              <a:solidFill>
                <a:prstClr val="white">
                  <a:lumMod val="50000"/>
                </a:prstClr>
              </a:solidFill>
              <a:latin typeface="微软雅黑" charset="0"/>
              <a:ea typeface="微软雅黑" charset="0"/>
            </a:endParaRPr>
          </a:p>
        </p:txBody>
      </p:sp>
      <p:pic>
        <p:nvPicPr>
          <p:cNvPr id="7" name="图片 6">
            <a:extLst>
              <a:ext uri="{FF2B5EF4-FFF2-40B4-BE49-F238E27FC236}">
                <a16:creationId xmlns:a16="http://schemas.microsoft.com/office/drawing/2014/main" id="{33938C88-F057-41BE-8FE5-4F4F9D6002FD}"/>
              </a:ext>
            </a:extLst>
          </p:cNvPr>
          <p:cNvPicPr>
            <a:picLocks noChangeAspect="1"/>
          </p:cNvPicPr>
          <p:nvPr/>
        </p:nvPicPr>
        <p:blipFill>
          <a:blip r:embed="rId3"/>
          <a:stretch>
            <a:fillRect/>
          </a:stretch>
        </p:blipFill>
        <p:spPr>
          <a:xfrm>
            <a:off x="2401619" y="1999276"/>
            <a:ext cx="7094741" cy="435990"/>
          </a:xfrm>
          <a:prstGeom prst="rect">
            <a:avLst/>
          </a:prstGeom>
        </p:spPr>
      </p:pic>
      <p:pic>
        <p:nvPicPr>
          <p:cNvPr id="8" name="图片 7">
            <a:extLst>
              <a:ext uri="{FF2B5EF4-FFF2-40B4-BE49-F238E27FC236}">
                <a16:creationId xmlns:a16="http://schemas.microsoft.com/office/drawing/2014/main" id="{3864ABEF-698E-43E0-8A3D-1980B3E5AD20}"/>
              </a:ext>
            </a:extLst>
          </p:cNvPr>
          <p:cNvPicPr>
            <a:picLocks noChangeAspect="1"/>
          </p:cNvPicPr>
          <p:nvPr/>
        </p:nvPicPr>
        <p:blipFill>
          <a:blip r:embed="rId4"/>
          <a:stretch>
            <a:fillRect/>
          </a:stretch>
        </p:blipFill>
        <p:spPr>
          <a:xfrm>
            <a:off x="1257909" y="4090782"/>
            <a:ext cx="9676179" cy="1018546"/>
          </a:xfrm>
          <a:prstGeom prst="rect">
            <a:avLst/>
          </a:prstGeom>
        </p:spPr>
      </p:pic>
    </p:spTree>
    <p:extLst>
      <p:ext uri="{BB962C8B-B14F-4D97-AF65-F5344CB8AC3E}">
        <p14:creationId xmlns:p14="http://schemas.microsoft.com/office/powerpoint/2010/main" val="33325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4" name="矩形 3">
            <a:extLst>
              <a:ext uri="{FF2B5EF4-FFF2-40B4-BE49-F238E27FC236}">
                <a16:creationId xmlns:a16="http://schemas.microsoft.com/office/drawing/2014/main" id="{F5D1028B-07C6-4755-B41D-32BD18B0CA85}"/>
              </a:ext>
            </a:extLst>
          </p:cNvPr>
          <p:cNvSpPr/>
          <p:nvPr/>
        </p:nvSpPr>
        <p:spPr>
          <a:xfrm>
            <a:off x="151004" y="577008"/>
            <a:ext cx="1515871" cy="338554"/>
          </a:xfrm>
          <a:prstGeom prst="rect">
            <a:avLst/>
          </a:prstGeom>
        </p:spPr>
        <p:txBody>
          <a:bodyPr wrap="square">
            <a:spAutoFit/>
          </a:bodyPr>
          <a:lstStyle/>
          <a:p>
            <a:pPr algn="ctr"/>
            <a:r>
              <a:rPr lang="zh-CN" altLang="en-US" sz="1600" b="1" dirty="0">
                <a:solidFill>
                  <a:srgbClr val="000000"/>
                </a:solidFill>
                <a:latin typeface="Segoe UI"/>
                <a:ea typeface="微软雅黑"/>
              </a:rPr>
              <a:t>语言模型</a:t>
            </a:r>
            <a:r>
              <a:rPr lang="en-US" altLang="zh-CN" sz="1600" b="1" dirty="0">
                <a:solidFill>
                  <a:srgbClr val="000000"/>
                </a:solidFill>
                <a:latin typeface="Segoe UI"/>
                <a:ea typeface="微软雅黑"/>
              </a:rPr>
              <a:t>LM</a:t>
            </a:r>
            <a:endParaRPr lang="zh-CN" altLang="en-US" sz="1600" b="1" dirty="0">
              <a:solidFill>
                <a:srgbClr val="000000"/>
              </a:solidFill>
              <a:latin typeface="Segoe UI"/>
              <a:ea typeface="微软雅黑"/>
            </a:endParaRPr>
          </a:p>
        </p:txBody>
      </p:sp>
      <p:sp>
        <p:nvSpPr>
          <p:cNvPr id="9" name="矩形 8">
            <a:extLst>
              <a:ext uri="{FF2B5EF4-FFF2-40B4-BE49-F238E27FC236}">
                <a16:creationId xmlns:a16="http://schemas.microsoft.com/office/drawing/2014/main" id="{EB7F2859-B590-4058-9E24-973706A7B3E4}"/>
              </a:ext>
            </a:extLst>
          </p:cNvPr>
          <p:cNvSpPr/>
          <p:nvPr/>
        </p:nvSpPr>
        <p:spPr>
          <a:xfrm>
            <a:off x="265303" y="3786071"/>
            <a:ext cx="10245583" cy="1661609"/>
          </a:xfrm>
          <a:prstGeom prst="rect">
            <a:avLst/>
          </a:prstGeom>
        </p:spPr>
        <p:txBody>
          <a:bodyPr wrap="square">
            <a:spAutoFit/>
          </a:bodyPr>
          <a:lstStyle/>
          <a:p>
            <a:pPr marL="171450" indent="-171450">
              <a:lnSpc>
                <a:spcPct val="130000"/>
              </a:lnSpc>
              <a:buFont typeface="Arial" panose="020B0604020202020204" pitchFamily="34" charset="0"/>
              <a:buChar char="•"/>
            </a:pPr>
            <a:r>
              <a:rPr lang="zh-CN" altLang="en-US" sz="1600" dirty="0">
                <a:latin typeface="微软雅黑" charset="0"/>
                <a:ea typeface="微软雅黑" charset="0"/>
              </a:rPr>
              <a:t>基于循环神经网络</a:t>
            </a:r>
            <a:r>
              <a:rPr lang="en-US" altLang="zh-CN" sz="1600" dirty="0">
                <a:latin typeface="微软雅黑" charset="0"/>
                <a:ea typeface="微软雅黑" charset="0"/>
              </a:rPr>
              <a:t>RNN</a:t>
            </a:r>
            <a:r>
              <a:rPr lang="zh-CN" altLang="en-US" sz="1600" dirty="0">
                <a:latin typeface="微软雅黑" charset="0"/>
                <a:ea typeface="微软雅黑" charset="0"/>
              </a:rPr>
              <a:t>的语言模型</a:t>
            </a:r>
            <a:endParaRPr lang="en-US" altLang="zh-CN" sz="1600" dirty="0">
              <a:latin typeface="微软雅黑" charset="0"/>
              <a:ea typeface="微软雅黑" charset="0"/>
            </a:endParaRPr>
          </a:p>
          <a:p>
            <a:pPr marL="628639" lvl="1" indent="-171450">
              <a:lnSpc>
                <a:spcPct val="130000"/>
              </a:lnSpc>
              <a:buFont typeface="Arial" panose="020B0604020202020204" pitchFamily="34" charset="0"/>
              <a:buChar char="•"/>
            </a:pPr>
            <a:r>
              <a:rPr lang="en-US" altLang="zh-CN" sz="1600" dirty="0">
                <a:latin typeface="微软雅黑" charset="0"/>
                <a:ea typeface="微软雅黑" charset="0"/>
              </a:rPr>
              <a:t>RNN</a:t>
            </a:r>
            <a:r>
              <a:rPr lang="zh-CN" altLang="en-US" sz="1600" dirty="0">
                <a:latin typeface="微软雅黑" charset="0"/>
                <a:ea typeface="微软雅黑" charset="0"/>
              </a:rPr>
              <a:t>循环神经网络，具有处理序列数据的能力，也就是前面的数据跟后面的数据出现顺序是有关系的。</a:t>
            </a:r>
            <a:endParaRPr lang="en-US" altLang="zh-CN" sz="1600" dirty="0">
              <a:latin typeface="微软雅黑" charset="0"/>
              <a:ea typeface="微软雅黑" charset="0"/>
            </a:endParaRPr>
          </a:p>
          <a:p>
            <a:pPr marL="628639" lvl="1" indent="-171450">
              <a:lnSpc>
                <a:spcPct val="130000"/>
              </a:lnSpc>
              <a:buFont typeface="Arial" panose="020B0604020202020204" pitchFamily="34" charset="0"/>
              <a:buChar char="•"/>
            </a:pPr>
            <a:r>
              <a:rPr lang="zh-CN" altLang="en-US" sz="1600" dirty="0">
                <a:latin typeface="微软雅黑" charset="0"/>
                <a:ea typeface="微软雅黑" charset="0"/>
              </a:rPr>
              <a:t>实践中，目前来看</a:t>
            </a:r>
            <a:r>
              <a:rPr lang="zh-CN" altLang="en-US" sz="1600" dirty="0">
                <a:solidFill>
                  <a:srgbClr val="FF0000"/>
                </a:solidFill>
                <a:latin typeface="微软雅黑" charset="0"/>
                <a:ea typeface="微软雅黑" charset="0"/>
              </a:rPr>
              <a:t>并没有比传统的统计语言模型好</a:t>
            </a:r>
          </a:p>
          <a:p>
            <a:pPr marL="628639" lvl="1" indent="-171450">
              <a:lnSpc>
                <a:spcPct val="130000"/>
              </a:lnSpc>
              <a:buFont typeface="Arial" panose="020B0604020202020204" pitchFamily="34" charset="0"/>
              <a:buChar char="•"/>
            </a:pPr>
            <a:r>
              <a:rPr lang="zh-CN" altLang="en-US" sz="1600" dirty="0">
                <a:latin typeface="微软雅黑" charset="0"/>
                <a:ea typeface="微软雅黑" charset="0"/>
              </a:rPr>
              <a:t>计算量大</a:t>
            </a:r>
          </a:p>
          <a:p>
            <a:pPr marL="628639" lvl="1" indent="-171450">
              <a:lnSpc>
                <a:spcPct val="130000"/>
              </a:lnSpc>
              <a:buFont typeface="Arial" panose="020B0604020202020204" pitchFamily="34" charset="0"/>
              <a:buChar char="•"/>
            </a:pPr>
            <a:r>
              <a:rPr lang="zh-CN" altLang="en-US" sz="1600" dirty="0">
                <a:latin typeface="微软雅黑" charset="0"/>
                <a:ea typeface="微软雅黑" charset="0"/>
              </a:rPr>
              <a:t>实验阶段，大范围实践存在困难</a:t>
            </a:r>
            <a:endParaRPr lang="en-US" altLang="zh-CN" sz="1600" dirty="0">
              <a:latin typeface="微软雅黑" charset="0"/>
              <a:ea typeface="微软雅黑" charset="0"/>
            </a:endParaRPr>
          </a:p>
        </p:txBody>
      </p:sp>
      <p:sp>
        <p:nvSpPr>
          <p:cNvPr id="6" name="矩形 5">
            <a:extLst>
              <a:ext uri="{FF2B5EF4-FFF2-40B4-BE49-F238E27FC236}">
                <a16:creationId xmlns:a16="http://schemas.microsoft.com/office/drawing/2014/main" id="{55B9714B-70D0-4CBC-9EA7-1DF47362AF3C}"/>
              </a:ext>
            </a:extLst>
          </p:cNvPr>
          <p:cNvSpPr/>
          <p:nvPr/>
        </p:nvSpPr>
        <p:spPr>
          <a:xfrm>
            <a:off x="265304" y="1385344"/>
            <a:ext cx="9658350" cy="338554"/>
          </a:xfrm>
          <a:prstGeom prst="rect">
            <a:avLst/>
          </a:prstGeom>
        </p:spPr>
        <p:txBody>
          <a:bodyPr wrap="square">
            <a:spAutoFit/>
          </a:bodyPr>
          <a:lstStyle/>
          <a:p>
            <a:pPr marL="285750" indent="-285750">
              <a:buFont typeface="Arial" panose="020B0604020202020204" pitchFamily="34" charset="0"/>
              <a:buChar char="•"/>
            </a:pPr>
            <a:r>
              <a:rPr lang="zh-CN" altLang="en-US" sz="1600" dirty="0"/>
              <a:t>同一种发音，可能被解析成不同的句子，然而其中有一种更符合语法规则。</a:t>
            </a:r>
          </a:p>
        </p:txBody>
      </p:sp>
      <p:pic>
        <p:nvPicPr>
          <p:cNvPr id="7" name="图片 6">
            <a:extLst>
              <a:ext uri="{FF2B5EF4-FFF2-40B4-BE49-F238E27FC236}">
                <a16:creationId xmlns:a16="http://schemas.microsoft.com/office/drawing/2014/main" id="{DCF3E5BF-AFDA-49B1-923C-FB1D48550D97}"/>
              </a:ext>
            </a:extLst>
          </p:cNvPr>
          <p:cNvPicPr>
            <a:picLocks noChangeAspect="1"/>
          </p:cNvPicPr>
          <p:nvPr/>
        </p:nvPicPr>
        <p:blipFill>
          <a:blip r:embed="rId3"/>
          <a:stretch>
            <a:fillRect/>
          </a:stretch>
        </p:blipFill>
        <p:spPr>
          <a:xfrm>
            <a:off x="566963" y="2055222"/>
            <a:ext cx="7312078" cy="1016707"/>
          </a:xfrm>
          <a:prstGeom prst="rect">
            <a:avLst/>
          </a:prstGeom>
        </p:spPr>
      </p:pic>
    </p:spTree>
    <p:extLst>
      <p:ext uri="{BB962C8B-B14F-4D97-AF65-F5344CB8AC3E}">
        <p14:creationId xmlns:p14="http://schemas.microsoft.com/office/powerpoint/2010/main" val="170466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6" name="矩形 5">
            <a:extLst>
              <a:ext uri="{FF2B5EF4-FFF2-40B4-BE49-F238E27FC236}">
                <a16:creationId xmlns:a16="http://schemas.microsoft.com/office/drawing/2014/main" id="{468A5B8C-0FF7-44BD-9542-E5F49A5BEDBF}"/>
              </a:ext>
            </a:extLst>
          </p:cNvPr>
          <p:cNvSpPr/>
          <p:nvPr/>
        </p:nvSpPr>
        <p:spPr>
          <a:xfrm>
            <a:off x="151004" y="577008"/>
            <a:ext cx="1706076" cy="338554"/>
          </a:xfrm>
          <a:prstGeom prst="rect">
            <a:avLst/>
          </a:prstGeom>
        </p:spPr>
        <p:txBody>
          <a:bodyPr wrap="square">
            <a:spAutoFit/>
          </a:bodyPr>
          <a:lstStyle/>
          <a:p>
            <a:pPr algn="ctr"/>
            <a:r>
              <a:rPr lang="zh-CN" altLang="en-US" sz="1600" b="1" dirty="0">
                <a:solidFill>
                  <a:srgbClr val="000000"/>
                </a:solidFill>
                <a:latin typeface="Segoe UI"/>
                <a:ea typeface="微软雅黑"/>
              </a:rPr>
              <a:t>词典与解码算法</a:t>
            </a:r>
          </a:p>
        </p:txBody>
      </p:sp>
      <p:sp>
        <p:nvSpPr>
          <p:cNvPr id="9" name="矩形 8">
            <a:extLst>
              <a:ext uri="{FF2B5EF4-FFF2-40B4-BE49-F238E27FC236}">
                <a16:creationId xmlns:a16="http://schemas.microsoft.com/office/drawing/2014/main" id="{22A52BBD-10AA-4815-8652-7537C4996304}"/>
              </a:ext>
            </a:extLst>
          </p:cNvPr>
          <p:cNvSpPr/>
          <p:nvPr/>
        </p:nvSpPr>
        <p:spPr>
          <a:xfrm>
            <a:off x="265304" y="1319643"/>
            <a:ext cx="11480494" cy="1021433"/>
          </a:xfrm>
          <a:prstGeom prst="rect">
            <a:avLst/>
          </a:prstGeom>
        </p:spPr>
        <p:txBody>
          <a:bodyPr wrap="square">
            <a:spAutoFit/>
          </a:bodyPr>
          <a:lstStyle/>
          <a:p>
            <a:pPr marL="171450" indent="-171450" defTabSz="914400">
              <a:lnSpc>
                <a:spcPct val="130000"/>
              </a:lnSpc>
              <a:buFont typeface="Arial" panose="020B0604020202020204" pitchFamily="34" charset="0"/>
              <a:buChar char="•"/>
              <a:defRPr/>
            </a:pPr>
            <a:r>
              <a:rPr lang="zh-CN" altLang="en-US" sz="1600" kern="0" dirty="0">
                <a:latin typeface="微软雅黑" charset="0"/>
                <a:ea typeface="微软雅黑" charset="0"/>
              </a:rPr>
              <a:t>对于音字转换问题，输入拼音</a:t>
            </a:r>
            <a:r>
              <a:rPr lang="en-US" altLang="zh-CN" sz="1600" kern="0" dirty="0" err="1">
                <a:solidFill>
                  <a:srgbClr val="FF0000"/>
                </a:solidFill>
                <a:latin typeface="微软雅黑" charset="0"/>
                <a:ea typeface="微软雅黑" charset="0"/>
              </a:rPr>
              <a:t>nixianzaiganshenme</a:t>
            </a:r>
            <a:r>
              <a:rPr lang="zh-CN" altLang="en-US" sz="1600" kern="0" dirty="0">
                <a:latin typeface="微软雅黑" charset="0"/>
                <a:ea typeface="微软雅黑" charset="0"/>
              </a:rPr>
              <a:t>，可能对应着很多转换结果，对于这个例子，可能的转换结果如下图所示（只画出部分的词语节点），各节点之间构成了复杂的网络结构，从开始到结束的任意一条路径都是可能的转换结果，从诸多转换结果中选择最合适的结果的过程就需要解码算法。</a:t>
            </a:r>
          </a:p>
        </p:txBody>
      </p:sp>
      <p:pic>
        <p:nvPicPr>
          <p:cNvPr id="10" name="Picture 2" descr="https://bjgmsg.bay.livefilestore.com/y1mwYJl9f4uCRVVX64QPmjO9-hia-vd_F65O3TaztdyLnD3zsRWImuWW2cA7-c-D-cIgwEsqmtYnPTaHoGO038plGkD5eiN-TjOb77lXF2SG5DhRNcj7QAiqQefmespOLIw5lKXNyqQ2U_yZkgf4wOmdQ/clip_image037_thumb%5B2%5D.png?download&amp;psid=1">
            <a:extLst>
              <a:ext uri="{FF2B5EF4-FFF2-40B4-BE49-F238E27FC236}">
                <a16:creationId xmlns:a16="http://schemas.microsoft.com/office/drawing/2014/main" id="{8A42623C-0423-4F16-B916-3498D2ACA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259" y="2637996"/>
            <a:ext cx="6232416" cy="307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6" name="矩形 5">
            <a:extLst>
              <a:ext uri="{FF2B5EF4-FFF2-40B4-BE49-F238E27FC236}">
                <a16:creationId xmlns:a16="http://schemas.microsoft.com/office/drawing/2014/main" id="{468A5B8C-0FF7-44BD-9542-E5F49A5BEDBF}"/>
              </a:ext>
            </a:extLst>
          </p:cNvPr>
          <p:cNvSpPr/>
          <p:nvPr/>
        </p:nvSpPr>
        <p:spPr>
          <a:xfrm>
            <a:off x="265304" y="609600"/>
            <a:ext cx="1562100" cy="338554"/>
          </a:xfrm>
          <a:prstGeom prst="rect">
            <a:avLst/>
          </a:prstGeom>
        </p:spPr>
        <p:txBody>
          <a:bodyPr wrap="square">
            <a:spAutoFit/>
          </a:bodyPr>
          <a:lstStyle/>
          <a:p>
            <a:pPr algn="ctr"/>
            <a:r>
              <a:rPr lang="en-US" altLang="zh-CN" sz="1600" b="1" dirty="0">
                <a:solidFill>
                  <a:srgbClr val="000000"/>
                </a:solidFill>
                <a:latin typeface="Segoe UI"/>
              </a:rPr>
              <a:t>WFST</a:t>
            </a:r>
            <a:r>
              <a:rPr lang="zh-CN" altLang="en-US" sz="1600" b="1" dirty="0">
                <a:solidFill>
                  <a:srgbClr val="000000"/>
                </a:solidFill>
                <a:latin typeface="Segoe UI"/>
              </a:rPr>
              <a:t>静搜索图</a:t>
            </a:r>
          </a:p>
        </p:txBody>
      </p:sp>
      <p:sp>
        <p:nvSpPr>
          <p:cNvPr id="7" name="内容占位符 2">
            <a:extLst>
              <a:ext uri="{FF2B5EF4-FFF2-40B4-BE49-F238E27FC236}">
                <a16:creationId xmlns:a16="http://schemas.microsoft.com/office/drawing/2014/main" id="{584ED682-FA49-4FEA-B5F7-E73392737755}"/>
              </a:ext>
            </a:extLst>
          </p:cNvPr>
          <p:cNvSpPr txBox="1">
            <a:spLocks/>
          </p:cNvSpPr>
          <p:nvPr/>
        </p:nvSpPr>
        <p:spPr>
          <a:xfrm>
            <a:off x="467544" y="1052736"/>
            <a:ext cx="8229600"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t>由语言模型和词典构建而成</a:t>
            </a:r>
            <a:endParaRPr lang="en-US" altLang="zh-CN" sz="1600" dirty="0"/>
          </a:p>
          <a:p>
            <a:endParaRPr lang="en-US" altLang="zh-CN" sz="1600" dirty="0"/>
          </a:p>
          <a:p>
            <a:r>
              <a:rPr lang="zh-CN" altLang="en-US" sz="1600" dirty="0"/>
              <a:t>代表所有可能的语言空间</a:t>
            </a:r>
            <a:endParaRPr lang="en-US" altLang="zh-CN" sz="1600" dirty="0"/>
          </a:p>
          <a:p>
            <a:pPr marL="0" lvl="1" indent="0">
              <a:buFont typeface="Arial" panose="020B0604020202020204" pitchFamily="34" charset="0"/>
              <a:buNone/>
            </a:pPr>
            <a:endParaRPr lang="en-US" altLang="zh-CN" dirty="0"/>
          </a:p>
          <a:p>
            <a:pPr marL="742950" lvl="2" indent="-342900"/>
            <a:endParaRPr lang="en-US" altLang="zh-CN" dirty="0"/>
          </a:p>
        </p:txBody>
      </p:sp>
      <p:grpSp>
        <p:nvGrpSpPr>
          <p:cNvPr id="8" name="组合 7">
            <a:extLst>
              <a:ext uri="{FF2B5EF4-FFF2-40B4-BE49-F238E27FC236}">
                <a16:creationId xmlns:a16="http://schemas.microsoft.com/office/drawing/2014/main" id="{7FA9DA2C-F59D-42C4-A137-FAF6B8AB3B92}"/>
              </a:ext>
            </a:extLst>
          </p:cNvPr>
          <p:cNvGrpSpPr/>
          <p:nvPr/>
        </p:nvGrpSpPr>
        <p:grpSpPr>
          <a:xfrm>
            <a:off x="695325" y="2038350"/>
            <a:ext cx="8001819" cy="3905250"/>
            <a:chOff x="2520877" y="2046611"/>
            <a:chExt cx="3290124" cy="1331915"/>
          </a:xfrm>
        </p:grpSpPr>
        <p:sp>
          <p:nvSpPr>
            <p:cNvPr id="9" name="Oval 167">
              <a:extLst>
                <a:ext uri="{FF2B5EF4-FFF2-40B4-BE49-F238E27FC236}">
                  <a16:creationId xmlns:a16="http://schemas.microsoft.com/office/drawing/2014/main" id="{CB0FB7BA-78EB-4C47-BA9F-82A87F77C4CE}"/>
                </a:ext>
              </a:extLst>
            </p:cNvPr>
            <p:cNvSpPr>
              <a:spLocks noChangeArrowheads="1"/>
            </p:cNvSpPr>
            <p:nvPr/>
          </p:nvSpPr>
          <p:spPr bwMode="auto">
            <a:xfrm>
              <a:off x="2520877" y="2910007"/>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0" name="Oval 166">
              <a:extLst>
                <a:ext uri="{FF2B5EF4-FFF2-40B4-BE49-F238E27FC236}">
                  <a16:creationId xmlns:a16="http://schemas.microsoft.com/office/drawing/2014/main" id="{08589C1C-2800-4C32-9B53-BDF6394E0F40}"/>
                </a:ext>
              </a:extLst>
            </p:cNvPr>
            <p:cNvSpPr>
              <a:spLocks noChangeArrowheads="1"/>
            </p:cNvSpPr>
            <p:nvPr/>
          </p:nvSpPr>
          <p:spPr bwMode="auto">
            <a:xfrm>
              <a:off x="2990078" y="2584964"/>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1" name="Oval 165">
              <a:extLst>
                <a:ext uri="{FF2B5EF4-FFF2-40B4-BE49-F238E27FC236}">
                  <a16:creationId xmlns:a16="http://schemas.microsoft.com/office/drawing/2014/main" id="{99C78EE7-E908-4E86-9061-64C99A4D274B}"/>
                </a:ext>
              </a:extLst>
            </p:cNvPr>
            <p:cNvSpPr>
              <a:spLocks noChangeArrowheads="1"/>
            </p:cNvSpPr>
            <p:nvPr/>
          </p:nvSpPr>
          <p:spPr bwMode="auto">
            <a:xfrm>
              <a:off x="5254816" y="2443392"/>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2" name="AutoShape 164">
              <a:extLst>
                <a:ext uri="{FF2B5EF4-FFF2-40B4-BE49-F238E27FC236}">
                  <a16:creationId xmlns:a16="http://schemas.microsoft.com/office/drawing/2014/main" id="{082C3393-A4BC-4613-A189-58798D13EF5F}"/>
                </a:ext>
              </a:extLst>
            </p:cNvPr>
            <p:cNvSpPr>
              <a:spLocks noChangeShapeType="1"/>
            </p:cNvSpPr>
            <p:nvPr/>
          </p:nvSpPr>
          <p:spPr bwMode="auto">
            <a:xfrm flipV="1">
              <a:off x="2559607" y="2629403"/>
              <a:ext cx="436821" cy="288222"/>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Oval 163">
              <a:extLst>
                <a:ext uri="{FF2B5EF4-FFF2-40B4-BE49-F238E27FC236}">
                  <a16:creationId xmlns:a16="http://schemas.microsoft.com/office/drawing/2014/main" id="{C669B616-876E-4864-B550-CA683FF94DBA}"/>
                </a:ext>
              </a:extLst>
            </p:cNvPr>
            <p:cNvSpPr>
              <a:spLocks noChangeArrowheads="1"/>
            </p:cNvSpPr>
            <p:nvPr/>
          </p:nvSpPr>
          <p:spPr bwMode="auto">
            <a:xfrm>
              <a:off x="3077696" y="3158868"/>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4" name="AutoShape 162">
              <a:extLst>
                <a:ext uri="{FF2B5EF4-FFF2-40B4-BE49-F238E27FC236}">
                  <a16:creationId xmlns:a16="http://schemas.microsoft.com/office/drawing/2014/main" id="{57D348E0-AD65-4FD9-B504-FEDE0743A38B}"/>
                </a:ext>
              </a:extLst>
            </p:cNvPr>
            <p:cNvSpPr>
              <a:spLocks noChangeShapeType="1"/>
            </p:cNvSpPr>
            <p:nvPr/>
          </p:nvSpPr>
          <p:spPr bwMode="auto">
            <a:xfrm flipV="1">
              <a:off x="2559607" y="2915086"/>
              <a:ext cx="537772" cy="39361"/>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161">
              <a:extLst>
                <a:ext uri="{FF2B5EF4-FFF2-40B4-BE49-F238E27FC236}">
                  <a16:creationId xmlns:a16="http://schemas.microsoft.com/office/drawing/2014/main" id="{B042C7BC-518B-41FE-AC7D-00417B21EEB3}"/>
                </a:ext>
              </a:extLst>
            </p:cNvPr>
            <p:cNvSpPr>
              <a:spLocks noChangeArrowheads="1"/>
            </p:cNvSpPr>
            <p:nvPr/>
          </p:nvSpPr>
          <p:spPr bwMode="auto">
            <a:xfrm>
              <a:off x="4436412" y="2224369"/>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6" name="Oval 160">
              <a:extLst>
                <a:ext uri="{FF2B5EF4-FFF2-40B4-BE49-F238E27FC236}">
                  <a16:creationId xmlns:a16="http://schemas.microsoft.com/office/drawing/2014/main" id="{1A55F54B-6AF1-4A1E-ABAD-FD341C1418C2}"/>
                </a:ext>
              </a:extLst>
            </p:cNvPr>
            <p:cNvSpPr>
              <a:spLocks noChangeArrowheads="1"/>
            </p:cNvSpPr>
            <p:nvPr/>
          </p:nvSpPr>
          <p:spPr bwMode="auto">
            <a:xfrm>
              <a:off x="3097379" y="2889057"/>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7" name="AutoShape 159">
              <a:extLst>
                <a:ext uri="{FF2B5EF4-FFF2-40B4-BE49-F238E27FC236}">
                  <a16:creationId xmlns:a16="http://schemas.microsoft.com/office/drawing/2014/main" id="{2EF31BEC-9CAA-4434-84DF-25F721C103DD}"/>
                </a:ext>
              </a:extLst>
            </p:cNvPr>
            <p:cNvSpPr>
              <a:spLocks noChangeShapeType="1"/>
            </p:cNvSpPr>
            <p:nvPr/>
          </p:nvSpPr>
          <p:spPr bwMode="auto">
            <a:xfrm flipV="1">
              <a:off x="3953878" y="2250398"/>
              <a:ext cx="482535" cy="2539"/>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158">
              <a:extLst>
                <a:ext uri="{FF2B5EF4-FFF2-40B4-BE49-F238E27FC236}">
                  <a16:creationId xmlns:a16="http://schemas.microsoft.com/office/drawing/2014/main" id="{8113046A-9482-4A00-AFD3-A883D2BA12AC}"/>
                </a:ext>
              </a:extLst>
            </p:cNvPr>
            <p:cNvSpPr>
              <a:spLocks noChangeArrowheads="1"/>
            </p:cNvSpPr>
            <p:nvPr/>
          </p:nvSpPr>
          <p:spPr bwMode="auto">
            <a:xfrm>
              <a:off x="3892926" y="2532906"/>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19" name="Oval 157">
              <a:extLst>
                <a:ext uri="{FF2B5EF4-FFF2-40B4-BE49-F238E27FC236}">
                  <a16:creationId xmlns:a16="http://schemas.microsoft.com/office/drawing/2014/main" id="{B0A6E265-4E7B-4DCD-B985-0FD6AA56403B}"/>
                </a:ext>
              </a:extLst>
            </p:cNvPr>
            <p:cNvSpPr>
              <a:spLocks noChangeArrowheads="1"/>
            </p:cNvSpPr>
            <p:nvPr/>
          </p:nvSpPr>
          <p:spPr bwMode="auto">
            <a:xfrm>
              <a:off x="4532919" y="3322024"/>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20" name="AutoShape 156">
              <a:extLst>
                <a:ext uri="{FF2B5EF4-FFF2-40B4-BE49-F238E27FC236}">
                  <a16:creationId xmlns:a16="http://schemas.microsoft.com/office/drawing/2014/main" id="{CEB8A1A1-FAAD-4F02-954A-8A126532DDAB}"/>
                </a:ext>
              </a:extLst>
            </p:cNvPr>
            <p:cNvSpPr>
              <a:spLocks noChangeShapeType="1"/>
            </p:cNvSpPr>
            <p:nvPr/>
          </p:nvSpPr>
          <p:spPr bwMode="auto">
            <a:xfrm>
              <a:off x="3412931" y="2417363"/>
              <a:ext cx="486344" cy="123161"/>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Oval 155">
              <a:extLst>
                <a:ext uri="{FF2B5EF4-FFF2-40B4-BE49-F238E27FC236}">
                  <a16:creationId xmlns:a16="http://schemas.microsoft.com/office/drawing/2014/main" id="{92FF3DA6-C185-48C1-A0CC-9E0DA07DD4A6}"/>
                </a:ext>
              </a:extLst>
            </p:cNvPr>
            <p:cNvSpPr>
              <a:spLocks noChangeArrowheads="1"/>
            </p:cNvSpPr>
            <p:nvPr/>
          </p:nvSpPr>
          <p:spPr bwMode="auto">
            <a:xfrm>
              <a:off x="3627532" y="2962064"/>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22" name="AutoShape 154">
              <a:extLst>
                <a:ext uri="{FF2B5EF4-FFF2-40B4-BE49-F238E27FC236}">
                  <a16:creationId xmlns:a16="http://schemas.microsoft.com/office/drawing/2014/main" id="{EB847D14-7A2D-430A-B7B9-3E8BEB650CAC}"/>
                </a:ext>
              </a:extLst>
            </p:cNvPr>
            <p:cNvSpPr>
              <a:spLocks noChangeShapeType="1"/>
            </p:cNvSpPr>
            <p:nvPr/>
          </p:nvSpPr>
          <p:spPr bwMode="auto">
            <a:xfrm>
              <a:off x="3947529" y="2271348"/>
              <a:ext cx="501582" cy="387258"/>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Oval 153">
              <a:extLst>
                <a:ext uri="{FF2B5EF4-FFF2-40B4-BE49-F238E27FC236}">
                  <a16:creationId xmlns:a16="http://schemas.microsoft.com/office/drawing/2014/main" id="{669038FA-A272-42CA-B475-5D5113981B68}"/>
                </a:ext>
              </a:extLst>
            </p:cNvPr>
            <p:cNvSpPr>
              <a:spLocks noChangeArrowheads="1"/>
            </p:cNvSpPr>
            <p:nvPr/>
          </p:nvSpPr>
          <p:spPr bwMode="auto">
            <a:xfrm>
              <a:off x="3367852" y="2391334"/>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24" name="Oval 152">
              <a:extLst>
                <a:ext uri="{FF2B5EF4-FFF2-40B4-BE49-F238E27FC236}">
                  <a16:creationId xmlns:a16="http://schemas.microsoft.com/office/drawing/2014/main" id="{68A31407-57FE-432D-8B42-147B8D5CBFD2}"/>
                </a:ext>
              </a:extLst>
            </p:cNvPr>
            <p:cNvSpPr>
              <a:spLocks noChangeArrowheads="1"/>
            </p:cNvSpPr>
            <p:nvPr/>
          </p:nvSpPr>
          <p:spPr bwMode="auto">
            <a:xfrm>
              <a:off x="3908799" y="2226908"/>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25" name="AutoShape 151">
              <a:extLst>
                <a:ext uri="{FF2B5EF4-FFF2-40B4-BE49-F238E27FC236}">
                  <a16:creationId xmlns:a16="http://schemas.microsoft.com/office/drawing/2014/main" id="{4893AA8A-9017-4579-A0FC-3B93DB3DE059}"/>
                </a:ext>
              </a:extLst>
            </p:cNvPr>
            <p:cNvSpPr>
              <a:spLocks noChangeShapeType="1"/>
            </p:cNvSpPr>
            <p:nvPr/>
          </p:nvSpPr>
          <p:spPr bwMode="auto">
            <a:xfrm flipV="1">
              <a:off x="3412931" y="2252937"/>
              <a:ext cx="495868" cy="164426"/>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150">
              <a:extLst>
                <a:ext uri="{FF2B5EF4-FFF2-40B4-BE49-F238E27FC236}">
                  <a16:creationId xmlns:a16="http://schemas.microsoft.com/office/drawing/2014/main" id="{6DD37B70-63EE-4AAA-8B5F-552FD241DE5F}"/>
                </a:ext>
              </a:extLst>
            </p:cNvPr>
            <p:cNvSpPr>
              <a:spLocks noChangeArrowheads="1"/>
            </p:cNvSpPr>
            <p:nvPr/>
          </p:nvSpPr>
          <p:spPr bwMode="auto">
            <a:xfrm>
              <a:off x="3615469" y="3295995"/>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27" name="AutoShape 149">
              <a:extLst>
                <a:ext uri="{FF2B5EF4-FFF2-40B4-BE49-F238E27FC236}">
                  <a16:creationId xmlns:a16="http://schemas.microsoft.com/office/drawing/2014/main" id="{D4D4FF59-30AB-438F-BFF1-C7807FE82E76}"/>
                </a:ext>
              </a:extLst>
            </p:cNvPr>
            <p:cNvSpPr>
              <a:spLocks noChangeShapeType="1"/>
            </p:cNvSpPr>
            <p:nvPr/>
          </p:nvSpPr>
          <p:spPr bwMode="auto">
            <a:xfrm>
              <a:off x="3142458" y="2915086"/>
              <a:ext cx="485074" cy="73008"/>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148">
              <a:extLst>
                <a:ext uri="{FF2B5EF4-FFF2-40B4-BE49-F238E27FC236}">
                  <a16:creationId xmlns:a16="http://schemas.microsoft.com/office/drawing/2014/main" id="{3DF7DA86-0DD4-484E-9D86-F79B4FDDFC16}"/>
                </a:ext>
              </a:extLst>
            </p:cNvPr>
            <p:cNvSpPr>
              <a:spLocks noChangeArrowheads="1"/>
            </p:cNvSpPr>
            <p:nvPr/>
          </p:nvSpPr>
          <p:spPr bwMode="auto">
            <a:xfrm>
              <a:off x="4442761" y="2650988"/>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29" name="Oval 147">
              <a:extLst>
                <a:ext uri="{FF2B5EF4-FFF2-40B4-BE49-F238E27FC236}">
                  <a16:creationId xmlns:a16="http://schemas.microsoft.com/office/drawing/2014/main" id="{4B0C2CCE-C603-4683-BA39-935BB0DE5D24}"/>
                </a:ext>
              </a:extLst>
            </p:cNvPr>
            <p:cNvSpPr>
              <a:spLocks noChangeArrowheads="1"/>
            </p:cNvSpPr>
            <p:nvPr/>
          </p:nvSpPr>
          <p:spPr bwMode="auto">
            <a:xfrm>
              <a:off x="5765922" y="2762722"/>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30" name="AutoShape 146">
              <a:extLst>
                <a:ext uri="{FF2B5EF4-FFF2-40B4-BE49-F238E27FC236}">
                  <a16:creationId xmlns:a16="http://schemas.microsoft.com/office/drawing/2014/main" id="{A26B18AA-01F0-4224-AEE7-829BD37DF75A}"/>
                </a:ext>
              </a:extLst>
            </p:cNvPr>
            <p:cNvSpPr>
              <a:spLocks noChangeShapeType="1"/>
            </p:cNvSpPr>
            <p:nvPr/>
          </p:nvSpPr>
          <p:spPr bwMode="auto">
            <a:xfrm>
              <a:off x="3931656" y="2577345"/>
              <a:ext cx="511106" cy="99671"/>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45">
              <a:extLst>
                <a:ext uri="{FF2B5EF4-FFF2-40B4-BE49-F238E27FC236}">
                  <a16:creationId xmlns:a16="http://schemas.microsoft.com/office/drawing/2014/main" id="{685FC97F-374E-4319-8AB2-A4DC5DD3C367}"/>
                </a:ext>
              </a:extLst>
            </p:cNvPr>
            <p:cNvSpPr>
              <a:spLocks noChangeArrowheads="1"/>
            </p:cNvSpPr>
            <p:nvPr/>
          </p:nvSpPr>
          <p:spPr bwMode="auto">
            <a:xfrm>
              <a:off x="5077675" y="3114428"/>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32" name="Oval 144">
              <a:extLst>
                <a:ext uri="{FF2B5EF4-FFF2-40B4-BE49-F238E27FC236}">
                  <a16:creationId xmlns:a16="http://schemas.microsoft.com/office/drawing/2014/main" id="{DD8729AA-66F4-434D-A98D-0F3F3A6A7D43}"/>
                </a:ext>
              </a:extLst>
            </p:cNvPr>
            <p:cNvSpPr>
              <a:spLocks noChangeArrowheads="1"/>
            </p:cNvSpPr>
            <p:nvPr/>
          </p:nvSpPr>
          <p:spPr bwMode="auto">
            <a:xfrm>
              <a:off x="4696727" y="2915086"/>
              <a:ext cx="45079" cy="52058"/>
            </a:xfrm>
            <a:prstGeom prst="ellipse">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33" name="AutoShape 143">
              <a:extLst>
                <a:ext uri="{FF2B5EF4-FFF2-40B4-BE49-F238E27FC236}">
                  <a16:creationId xmlns:a16="http://schemas.microsoft.com/office/drawing/2014/main" id="{EC0C360C-1F90-4262-8FDD-CE396786E9C7}"/>
                </a:ext>
              </a:extLst>
            </p:cNvPr>
            <p:cNvSpPr>
              <a:spLocks noChangeShapeType="1"/>
            </p:cNvSpPr>
            <p:nvPr/>
          </p:nvSpPr>
          <p:spPr bwMode="auto">
            <a:xfrm>
              <a:off x="4481491" y="2250398"/>
              <a:ext cx="779674" cy="200613"/>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AutoShape 142">
              <a:extLst>
                <a:ext uri="{FF2B5EF4-FFF2-40B4-BE49-F238E27FC236}">
                  <a16:creationId xmlns:a16="http://schemas.microsoft.com/office/drawing/2014/main" id="{8375A882-738D-497B-B503-A8B568C88675}"/>
                </a:ext>
              </a:extLst>
            </p:cNvPr>
            <p:cNvSpPr>
              <a:spLocks noChangeShapeType="1"/>
            </p:cNvSpPr>
            <p:nvPr/>
          </p:nvSpPr>
          <p:spPr bwMode="auto">
            <a:xfrm flipV="1">
              <a:off x="3035157" y="2435774"/>
              <a:ext cx="339044" cy="175219"/>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AutoShape 141">
              <a:extLst>
                <a:ext uri="{FF2B5EF4-FFF2-40B4-BE49-F238E27FC236}">
                  <a16:creationId xmlns:a16="http://schemas.microsoft.com/office/drawing/2014/main" id="{A59DDD7B-C04F-4AAB-8009-2556B2A54E1E}"/>
                </a:ext>
              </a:extLst>
            </p:cNvPr>
            <p:cNvSpPr>
              <a:spLocks noChangeShapeType="1"/>
            </p:cNvSpPr>
            <p:nvPr/>
          </p:nvSpPr>
          <p:spPr bwMode="auto">
            <a:xfrm flipV="1">
              <a:off x="3666262" y="2922704"/>
              <a:ext cx="1036814" cy="83800"/>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AutoShape 140">
              <a:extLst>
                <a:ext uri="{FF2B5EF4-FFF2-40B4-BE49-F238E27FC236}">
                  <a16:creationId xmlns:a16="http://schemas.microsoft.com/office/drawing/2014/main" id="{F65A7AB1-047A-4D0E-9EB0-379AB177DF1D}"/>
                </a:ext>
              </a:extLst>
            </p:cNvPr>
            <p:cNvSpPr>
              <a:spLocks noChangeShapeType="1"/>
            </p:cNvSpPr>
            <p:nvPr/>
          </p:nvSpPr>
          <p:spPr bwMode="auto">
            <a:xfrm flipV="1">
              <a:off x="4735457" y="2807161"/>
              <a:ext cx="1036814" cy="115543"/>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AutoShape 139">
              <a:extLst>
                <a:ext uri="{FF2B5EF4-FFF2-40B4-BE49-F238E27FC236}">
                  <a16:creationId xmlns:a16="http://schemas.microsoft.com/office/drawing/2014/main" id="{A6506511-9579-4D48-9252-5C8A2560C2A8}"/>
                </a:ext>
              </a:extLst>
            </p:cNvPr>
            <p:cNvSpPr>
              <a:spLocks noChangeShapeType="1"/>
            </p:cNvSpPr>
            <p:nvPr/>
          </p:nvSpPr>
          <p:spPr bwMode="auto">
            <a:xfrm>
              <a:off x="4487840" y="2677017"/>
              <a:ext cx="1278082" cy="111734"/>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AutoShape 138">
              <a:extLst>
                <a:ext uri="{FF2B5EF4-FFF2-40B4-BE49-F238E27FC236}">
                  <a16:creationId xmlns:a16="http://schemas.microsoft.com/office/drawing/2014/main" id="{AC43201B-97A5-4A57-B3D4-5EDB774BD2F3}"/>
                </a:ext>
              </a:extLst>
            </p:cNvPr>
            <p:cNvSpPr>
              <a:spLocks noChangeShapeType="1"/>
            </p:cNvSpPr>
            <p:nvPr/>
          </p:nvSpPr>
          <p:spPr bwMode="auto">
            <a:xfrm>
              <a:off x="5299895" y="2469421"/>
              <a:ext cx="472376" cy="300919"/>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AutoShape 137">
              <a:extLst>
                <a:ext uri="{FF2B5EF4-FFF2-40B4-BE49-F238E27FC236}">
                  <a16:creationId xmlns:a16="http://schemas.microsoft.com/office/drawing/2014/main" id="{DC97C187-05AC-4C17-9E70-A6059892DBFF}"/>
                </a:ext>
              </a:extLst>
            </p:cNvPr>
            <p:cNvSpPr>
              <a:spLocks noChangeShapeType="1"/>
            </p:cNvSpPr>
            <p:nvPr/>
          </p:nvSpPr>
          <p:spPr bwMode="auto">
            <a:xfrm>
              <a:off x="2559607" y="2954446"/>
              <a:ext cx="524439" cy="212040"/>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AutoShape 136">
              <a:extLst>
                <a:ext uri="{FF2B5EF4-FFF2-40B4-BE49-F238E27FC236}">
                  <a16:creationId xmlns:a16="http://schemas.microsoft.com/office/drawing/2014/main" id="{C7FBB991-C441-454D-BB93-D16686AE2FCB}"/>
                </a:ext>
              </a:extLst>
            </p:cNvPr>
            <p:cNvSpPr>
              <a:spLocks noChangeShapeType="1"/>
            </p:cNvSpPr>
            <p:nvPr/>
          </p:nvSpPr>
          <p:spPr bwMode="auto">
            <a:xfrm>
              <a:off x="3122775" y="3184897"/>
              <a:ext cx="492693" cy="137128"/>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AutoShape 135">
              <a:extLst>
                <a:ext uri="{FF2B5EF4-FFF2-40B4-BE49-F238E27FC236}">
                  <a16:creationId xmlns:a16="http://schemas.microsoft.com/office/drawing/2014/main" id="{B02C191A-071B-4AFA-8C85-ED2F5721054E}"/>
                </a:ext>
              </a:extLst>
            </p:cNvPr>
            <p:cNvSpPr>
              <a:spLocks noChangeShapeType="1"/>
            </p:cNvSpPr>
            <p:nvPr/>
          </p:nvSpPr>
          <p:spPr bwMode="auto">
            <a:xfrm>
              <a:off x="3660547" y="3322024"/>
              <a:ext cx="872372" cy="26029"/>
            </a:xfrm>
            <a:prstGeom prst="straightConnector1">
              <a:avLst/>
            </a:prstGeom>
            <a:noFill/>
            <a:ln w="6350">
              <a:solidFill>
                <a:srgbClr val="0070C0"/>
              </a:solidFill>
              <a:prstDash val="dash"/>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AutoShape 134">
              <a:extLst>
                <a:ext uri="{FF2B5EF4-FFF2-40B4-BE49-F238E27FC236}">
                  <a16:creationId xmlns:a16="http://schemas.microsoft.com/office/drawing/2014/main" id="{7FB23518-AEEE-4EB9-B569-31CC9917A94F}"/>
                </a:ext>
              </a:extLst>
            </p:cNvPr>
            <p:cNvSpPr>
              <a:spLocks noChangeShapeType="1"/>
            </p:cNvSpPr>
            <p:nvPr/>
          </p:nvSpPr>
          <p:spPr bwMode="auto">
            <a:xfrm flipV="1">
              <a:off x="4577998" y="3158868"/>
              <a:ext cx="506026" cy="189185"/>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AutoShape 133">
              <a:extLst>
                <a:ext uri="{FF2B5EF4-FFF2-40B4-BE49-F238E27FC236}">
                  <a16:creationId xmlns:a16="http://schemas.microsoft.com/office/drawing/2014/main" id="{B6672F76-408F-4317-9217-CE48B4689075}"/>
                </a:ext>
              </a:extLst>
            </p:cNvPr>
            <p:cNvSpPr>
              <a:spLocks noChangeShapeType="1"/>
            </p:cNvSpPr>
            <p:nvPr/>
          </p:nvSpPr>
          <p:spPr bwMode="auto">
            <a:xfrm flipV="1">
              <a:off x="5122754" y="2814779"/>
              <a:ext cx="666025" cy="325678"/>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AutoShape 132">
              <a:extLst>
                <a:ext uri="{FF2B5EF4-FFF2-40B4-BE49-F238E27FC236}">
                  <a16:creationId xmlns:a16="http://schemas.microsoft.com/office/drawing/2014/main" id="{2D67CB9D-74F7-4C01-8617-195A78420D52}"/>
                </a:ext>
              </a:extLst>
            </p:cNvPr>
            <p:cNvSpPr>
              <a:spLocks noChangeShapeType="1"/>
            </p:cNvSpPr>
            <p:nvPr/>
          </p:nvSpPr>
          <p:spPr bwMode="auto">
            <a:xfrm flipV="1">
              <a:off x="3142458" y="2695427"/>
              <a:ext cx="1306653" cy="219658"/>
            </a:xfrm>
            <a:prstGeom prst="straightConnector1">
              <a:avLst/>
            </a:prstGeom>
            <a:noFill/>
            <a:ln w="6350">
              <a:solidFill>
                <a:srgbClr val="0070C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131">
              <a:extLst>
                <a:ext uri="{FF2B5EF4-FFF2-40B4-BE49-F238E27FC236}">
                  <a16:creationId xmlns:a16="http://schemas.microsoft.com/office/drawing/2014/main" id="{D5BD1379-40D6-4170-BD4F-FB816A19C827}"/>
                </a:ext>
              </a:extLst>
            </p:cNvPr>
            <p:cNvSpPr>
              <a:spLocks noChangeArrowheads="1"/>
            </p:cNvSpPr>
            <p:nvPr/>
          </p:nvSpPr>
          <p:spPr bwMode="auto">
            <a:xfrm>
              <a:off x="2605955" y="2621150"/>
              <a:ext cx="162538"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n</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6" name="Rectangle 130">
              <a:extLst>
                <a:ext uri="{FF2B5EF4-FFF2-40B4-BE49-F238E27FC236}">
                  <a16:creationId xmlns:a16="http://schemas.microsoft.com/office/drawing/2014/main" id="{48DA06D7-D3D2-469B-A90F-48D089B1F3B1}"/>
                </a:ext>
              </a:extLst>
            </p:cNvPr>
            <p:cNvSpPr>
              <a:spLocks noChangeArrowheads="1"/>
            </p:cNvSpPr>
            <p:nvPr/>
          </p:nvSpPr>
          <p:spPr bwMode="auto">
            <a:xfrm>
              <a:off x="3030078" y="2331659"/>
              <a:ext cx="276188"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7" name="Rectangle 129">
              <a:extLst>
                <a:ext uri="{FF2B5EF4-FFF2-40B4-BE49-F238E27FC236}">
                  <a16:creationId xmlns:a16="http://schemas.microsoft.com/office/drawing/2014/main" id="{E5481F85-EB18-48A4-9A8F-83C1CBE7B1FC}"/>
                </a:ext>
              </a:extLst>
            </p:cNvPr>
            <p:cNvSpPr>
              <a:spLocks noChangeArrowheads="1"/>
            </p:cNvSpPr>
            <p:nvPr/>
          </p:nvSpPr>
          <p:spPr bwMode="auto">
            <a:xfrm>
              <a:off x="3524041" y="2153901"/>
              <a:ext cx="276188"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h</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8" name="Rectangle 128">
              <a:extLst>
                <a:ext uri="{FF2B5EF4-FFF2-40B4-BE49-F238E27FC236}">
                  <a16:creationId xmlns:a16="http://schemas.microsoft.com/office/drawing/2014/main" id="{9176ED6D-932A-446D-B0FB-0C251A5B07A3}"/>
                </a:ext>
              </a:extLst>
            </p:cNvPr>
            <p:cNvSpPr>
              <a:spLocks noChangeArrowheads="1"/>
            </p:cNvSpPr>
            <p:nvPr/>
          </p:nvSpPr>
          <p:spPr bwMode="auto">
            <a:xfrm>
              <a:off x="4059273" y="2046611"/>
              <a:ext cx="276188"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ao</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9" name="Rectangle 127">
              <a:extLst>
                <a:ext uri="{FF2B5EF4-FFF2-40B4-BE49-F238E27FC236}">
                  <a16:creationId xmlns:a16="http://schemas.microsoft.com/office/drawing/2014/main" id="{EF579907-AB5F-41EF-930D-9B6EC175DF72}"/>
                </a:ext>
              </a:extLst>
            </p:cNvPr>
            <p:cNvSpPr>
              <a:spLocks noChangeArrowheads="1"/>
            </p:cNvSpPr>
            <p:nvPr/>
          </p:nvSpPr>
          <p:spPr bwMode="auto">
            <a:xfrm>
              <a:off x="4696727" y="2153901"/>
              <a:ext cx="603168"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你好</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0" name="Rectangle 126">
              <a:extLst>
                <a:ext uri="{FF2B5EF4-FFF2-40B4-BE49-F238E27FC236}">
                  <a16:creationId xmlns:a16="http://schemas.microsoft.com/office/drawing/2014/main" id="{A7557247-933E-4609-8C28-169CF5416056}"/>
                </a:ext>
              </a:extLst>
            </p:cNvPr>
            <p:cNvSpPr>
              <a:spLocks noChangeArrowheads="1"/>
            </p:cNvSpPr>
            <p:nvPr/>
          </p:nvSpPr>
          <p:spPr bwMode="auto">
            <a:xfrm>
              <a:off x="3961497" y="3144266"/>
              <a:ext cx="276188"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SID</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1" name="Rectangle 95">
              <a:extLst>
                <a:ext uri="{FF2B5EF4-FFF2-40B4-BE49-F238E27FC236}">
                  <a16:creationId xmlns:a16="http://schemas.microsoft.com/office/drawing/2014/main" id="{DCABBE67-1F32-400F-8481-9797F1F55689}"/>
                </a:ext>
              </a:extLst>
            </p:cNvPr>
            <p:cNvSpPr>
              <a:spLocks noChangeArrowheads="1"/>
            </p:cNvSpPr>
            <p:nvPr/>
          </p:nvSpPr>
          <p:spPr bwMode="auto">
            <a:xfrm>
              <a:off x="3195156" y="3200768"/>
              <a:ext cx="167617"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给</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2" name="Rectangle 94">
              <a:extLst>
                <a:ext uri="{FF2B5EF4-FFF2-40B4-BE49-F238E27FC236}">
                  <a16:creationId xmlns:a16="http://schemas.microsoft.com/office/drawing/2014/main" id="{4BC88362-85F4-4471-A231-913EFD566492}"/>
                </a:ext>
              </a:extLst>
            </p:cNvPr>
            <p:cNvSpPr>
              <a:spLocks noChangeArrowheads="1"/>
            </p:cNvSpPr>
            <p:nvPr/>
          </p:nvSpPr>
          <p:spPr bwMode="auto">
            <a:xfrm>
              <a:off x="5254816" y="3014757"/>
              <a:ext cx="371425" cy="1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70C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打电话</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103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7" name="矩形 6">
            <a:extLst>
              <a:ext uri="{FF2B5EF4-FFF2-40B4-BE49-F238E27FC236}">
                <a16:creationId xmlns:a16="http://schemas.microsoft.com/office/drawing/2014/main" id="{2578917B-16EF-44F6-9170-A02FC9913AE9}"/>
              </a:ext>
            </a:extLst>
          </p:cNvPr>
          <p:cNvSpPr/>
          <p:nvPr/>
        </p:nvSpPr>
        <p:spPr>
          <a:xfrm>
            <a:off x="447503" y="1022566"/>
            <a:ext cx="10657272" cy="2531590"/>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600" dirty="0">
                <a:latin typeface="微软雅黑" charset="0"/>
                <a:ea typeface="微软雅黑" charset="0"/>
              </a:rPr>
              <a:t>目前大多数语音识别系统到采用</a:t>
            </a:r>
            <a:r>
              <a:rPr lang="en-US" altLang="zh-CN" sz="1600" dirty="0">
                <a:latin typeface="微软雅黑" charset="0"/>
                <a:ea typeface="微软雅黑" charset="0"/>
              </a:rPr>
              <a:t>NN-HMM</a:t>
            </a:r>
            <a:r>
              <a:rPr lang="zh-CN" altLang="en-US" sz="1600" dirty="0">
                <a:latin typeface="微软雅黑" charset="0"/>
                <a:ea typeface="微软雅黑" charset="0"/>
              </a:rPr>
              <a:t>（神经网络</a:t>
            </a:r>
            <a:r>
              <a:rPr lang="en-US" altLang="zh-CN" sz="1600" dirty="0">
                <a:latin typeface="微软雅黑" charset="0"/>
                <a:ea typeface="微软雅黑" charset="0"/>
              </a:rPr>
              <a:t>-</a:t>
            </a:r>
            <a:r>
              <a:rPr lang="zh-CN" altLang="en-US" sz="1600" dirty="0">
                <a:latin typeface="微软雅黑" charset="0"/>
                <a:ea typeface="微软雅黑" charset="0"/>
              </a:rPr>
              <a:t>隐马尔可夫模型）的混合系统。需要训练一个声学模型，语言模型，然后在结合词典进行解码。</a:t>
            </a:r>
            <a:endParaRPr lang="en-US" altLang="zh-CN" sz="1600" dirty="0">
              <a:latin typeface="微软雅黑" charset="0"/>
              <a:ea typeface="微软雅黑" charset="0"/>
            </a:endParaRPr>
          </a:p>
          <a:p>
            <a:pPr marL="171450" indent="-171450">
              <a:lnSpc>
                <a:spcPct val="130000"/>
              </a:lnSpc>
              <a:buFont typeface="Arial" panose="020B0604020202020204" pitchFamily="34" charset="0"/>
              <a:buChar char="•"/>
              <a:defRPr/>
            </a:pPr>
            <a:endParaRPr lang="en-US" altLang="zh-CN" sz="1600" dirty="0">
              <a:latin typeface="微软雅黑" charset="0"/>
              <a:ea typeface="微软雅黑" charset="0"/>
            </a:endParaRPr>
          </a:p>
          <a:p>
            <a:pPr marL="171450" indent="-171450">
              <a:lnSpc>
                <a:spcPct val="130000"/>
              </a:lnSpc>
              <a:buFont typeface="Arial" panose="020B0604020202020204" pitchFamily="34" charset="0"/>
              <a:buChar char="•"/>
              <a:defRPr/>
            </a:pPr>
            <a:endParaRPr lang="en-US" altLang="zh-CN" sz="1600" dirty="0">
              <a:latin typeface="微软雅黑" charset="0"/>
              <a:ea typeface="微软雅黑" charset="0"/>
            </a:endParaRPr>
          </a:p>
          <a:p>
            <a:pPr marL="171450" indent="-171450" defTabSz="914400">
              <a:lnSpc>
                <a:spcPct val="130000"/>
              </a:lnSpc>
              <a:buFont typeface="Arial" panose="020B0604020202020204" pitchFamily="34" charset="0"/>
              <a:buChar char="•"/>
              <a:defRPr/>
            </a:pPr>
            <a:r>
              <a:rPr lang="zh-CN" altLang="en-US" sz="1600" dirty="0">
                <a:latin typeface="微软雅黑" charset="0"/>
                <a:ea typeface="微软雅黑" charset="0"/>
              </a:rPr>
              <a:t>最新的一个研究热点是研究端到端的语音识别系统，希望可以去除</a:t>
            </a:r>
            <a:r>
              <a:rPr lang="en-US" altLang="zh-CN" sz="1600" dirty="0">
                <a:latin typeface="微软雅黑" charset="0"/>
                <a:ea typeface="微软雅黑" charset="0"/>
              </a:rPr>
              <a:t>HMM</a:t>
            </a:r>
            <a:r>
              <a:rPr lang="zh-CN" altLang="en-US" sz="1600" dirty="0">
                <a:latin typeface="微软雅黑" charset="0"/>
                <a:ea typeface="微软雅黑" charset="0"/>
              </a:rPr>
              <a:t>，直接从声学特征输入就可以得到识别的词序列。其中具有代表性的是</a:t>
            </a:r>
            <a:r>
              <a:rPr lang="en-US" altLang="zh-CN" sz="1600" dirty="0">
                <a:latin typeface="微软雅黑" charset="0"/>
                <a:ea typeface="微软雅黑" charset="0"/>
              </a:rPr>
              <a:t>CTC</a:t>
            </a:r>
            <a:r>
              <a:rPr lang="zh-CN" altLang="en-US" sz="1600" dirty="0">
                <a:latin typeface="微软雅黑" charset="0"/>
                <a:ea typeface="微软雅黑" charset="0"/>
              </a:rPr>
              <a:t>模型（</a:t>
            </a:r>
            <a:r>
              <a:rPr lang="en-US" altLang="zh-CN" sz="1600" dirty="0">
                <a:latin typeface="微软雅黑" charset="0"/>
                <a:ea typeface="微软雅黑" charset="0"/>
              </a:rPr>
              <a:t>Connectionist Temporal Classification</a:t>
            </a:r>
            <a:r>
              <a:rPr lang="zh-CN" altLang="en-US" sz="1600" dirty="0">
                <a:latin typeface="微软雅黑" charset="0"/>
                <a:ea typeface="微软雅黑" charset="0"/>
              </a:rPr>
              <a:t>）和基于</a:t>
            </a:r>
            <a:r>
              <a:rPr lang="en-US" altLang="zh-CN" sz="1600" dirty="0">
                <a:latin typeface="微软雅黑" charset="0"/>
                <a:ea typeface="微软雅黑" charset="0"/>
              </a:rPr>
              <a:t>Attention</a:t>
            </a:r>
            <a:r>
              <a:rPr lang="zh-CN" altLang="en-US" sz="1600" dirty="0">
                <a:latin typeface="微软雅黑" charset="0"/>
                <a:ea typeface="微软雅黑" charset="0"/>
              </a:rPr>
              <a:t>的</a:t>
            </a:r>
            <a:r>
              <a:rPr lang="en-US" altLang="zh-CN" sz="1600" dirty="0">
                <a:latin typeface="微软雅黑" charset="0"/>
                <a:ea typeface="微软雅黑" charset="0"/>
              </a:rPr>
              <a:t>Encoder-decoder</a:t>
            </a:r>
            <a:r>
              <a:rPr lang="zh-CN" altLang="en-US" sz="1600" dirty="0">
                <a:latin typeface="微软雅黑" charset="0"/>
                <a:ea typeface="微软雅黑" charset="0"/>
              </a:rPr>
              <a:t>模型。</a:t>
            </a:r>
            <a:endParaRPr lang="en-US" altLang="zh-CN" sz="1600" dirty="0">
              <a:latin typeface="微软雅黑" charset="0"/>
              <a:ea typeface="微软雅黑" charset="0"/>
            </a:endParaRPr>
          </a:p>
          <a:p>
            <a:pPr marL="171450" indent="-171450" defTabSz="914400">
              <a:lnSpc>
                <a:spcPct val="130000"/>
              </a:lnSpc>
              <a:buFont typeface="Arial" panose="020B0604020202020204" pitchFamily="34" charset="0"/>
              <a:buChar char="•"/>
              <a:defRPr/>
            </a:pPr>
            <a:endParaRPr lang="zh-CN" altLang="en-US" sz="1100" kern="0" dirty="0">
              <a:solidFill>
                <a:srgbClr val="000000">
                  <a:lumMod val="50000"/>
                  <a:lumOff val="50000"/>
                </a:srgbClr>
              </a:solidFill>
              <a:latin typeface="微软雅黑" charset="0"/>
              <a:ea typeface="微软雅黑" charset="0"/>
            </a:endParaRPr>
          </a:p>
        </p:txBody>
      </p:sp>
    </p:spTree>
    <p:extLst>
      <p:ext uri="{BB962C8B-B14F-4D97-AF65-F5344CB8AC3E}">
        <p14:creationId xmlns:p14="http://schemas.microsoft.com/office/powerpoint/2010/main" val="293030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FIVE</a:t>
            </a:r>
            <a:r>
              <a:rPr kumimoji="1" lang="zh-CN" altLang="en-US" dirty="0"/>
              <a:t> 基本原理</a:t>
            </a:r>
          </a:p>
        </p:txBody>
      </p:sp>
      <p:pic>
        <p:nvPicPr>
          <p:cNvPr id="156" name="图片 155"/>
          <p:cNvPicPr>
            <a:picLocks noChangeAspect="1"/>
          </p:cNvPicPr>
          <p:nvPr/>
        </p:nvPicPr>
        <p:blipFill rotWithShape="1">
          <a:blip r:embed="rId2"/>
          <a:srcRect l="49574"/>
          <a:stretch>
            <a:fillRect/>
          </a:stretch>
        </p:blipFill>
        <p:spPr>
          <a:xfrm>
            <a:off x="-8468" y="2435266"/>
            <a:ext cx="1002201" cy="1987468"/>
          </a:xfrm>
          <a:prstGeom prst="rect">
            <a:avLst/>
          </a:prstGeom>
        </p:spPr>
      </p:pic>
      <p:sp>
        <p:nvSpPr>
          <p:cNvPr id="5" name="矩形 4">
            <a:extLst>
              <a:ext uri="{FF2B5EF4-FFF2-40B4-BE49-F238E27FC236}">
                <a16:creationId xmlns:a16="http://schemas.microsoft.com/office/drawing/2014/main" id="{A7735E50-4903-47F6-97A7-BD6DD011D4CC}"/>
              </a:ext>
            </a:extLst>
          </p:cNvPr>
          <p:cNvSpPr/>
          <p:nvPr/>
        </p:nvSpPr>
        <p:spPr>
          <a:xfrm>
            <a:off x="265304" y="1003712"/>
            <a:ext cx="8215729" cy="2211503"/>
          </a:xfrm>
          <a:prstGeom prst="rect">
            <a:avLst/>
          </a:prstGeom>
        </p:spPr>
        <p:txBody>
          <a:bodyPr wrap="square">
            <a:spAutoFit/>
          </a:bodyPr>
          <a:lstStyle/>
          <a:p>
            <a:pPr marL="171450" indent="-171450" defTabSz="914400">
              <a:lnSpc>
                <a:spcPct val="130000"/>
              </a:lnSpc>
              <a:buFont typeface="Arial" panose="020B0604020202020204" pitchFamily="34" charset="0"/>
              <a:buChar char="•"/>
              <a:defRPr/>
            </a:pPr>
            <a:r>
              <a:rPr lang="en-US" altLang="zh-CN" sz="1600" kern="0" dirty="0">
                <a:latin typeface="微软雅黑" charset="0"/>
                <a:ea typeface="微软雅黑" charset="0"/>
              </a:rPr>
              <a:t>Kaldi	</a:t>
            </a:r>
          </a:p>
          <a:p>
            <a:pPr marL="628639" lvl="1" indent="-171450" defTabSz="914400">
              <a:lnSpc>
                <a:spcPct val="130000"/>
              </a:lnSpc>
              <a:buFont typeface="Arial" panose="020B0604020202020204" pitchFamily="34" charset="0"/>
              <a:buChar char="•"/>
              <a:defRPr/>
            </a:pPr>
            <a:r>
              <a:rPr lang="zh-CN" altLang="en-US" sz="1600" kern="0" dirty="0">
                <a:latin typeface="微软雅黑" charset="0"/>
                <a:ea typeface="微软雅黑" charset="0"/>
              </a:rPr>
              <a:t>专业的语音识别工具包，须有一定专业知识的人可以上手</a:t>
            </a:r>
          </a:p>
          <a:p>
            <a:pPr marL="171450" indent="-171450" defTabSz="914400">
              <a:lnSpc>
                <a:spcPct val="130000"/>
              </a:lnSpc>
              <a:buFont typeface="Arial" panose="020B0604020202020204" pitchFamily="34" charset="0"/>
              <a:buChar char="•"/>
              <a:defRPr/>
            </a:pPr>
            <a:r>
              <a:rPr lang="en-US" altLang="zh-CN" sz="1600" kern="0" dirty="0" err="1">
                <a:latin typeface="微软雅黑" charset="0"/>
                <a:ea typeface="微软雅黑" charset="0"/>
              </a:rPr>
              <a:t>pyTorch</a:t>
            </a:r>
            <a:endParaRPr lang="en-US" altLang="zh-CN" sz="1600" kern="0" dirty="0">
              <a:latin typeface="微软雅黑" charset="0"/>
              <a:ea typeface="微软雅黑" charset="0"/>
            </a:endParaRPr>
          </a:p>
          <a:p>
            <a:pPr marL="628639" lvl="1" indent="-171450" defTabSz="914400">
              <a:lnSpc>
                <a:spcPct val="130000"/>
              </a:lnSpc>
              <a:buFont typeface="Arial" panose="020B0604020202020204" pitchFamily="34" charset="0"/>
              <a:buChar char="•"/>
              <a:defRPr/>
            </a:pPr>
            <a:r>
              <a:rPr lang="en-US" altLang="zh-CN" sz="1600" kern="0" dirty="0">
                <a:latin typeface="微软雅黑" charset="0"/>
                <a:ea typeface="微软雅黑" charset="0"/>
              </a:rPr>
              <a:t>AI</a:t>
            </a:r>
            <a:r>
              <a:rPr lang="zh-CN" altLang="en-US" sz="1600" kern="0" dirty="0">
                <a:latin typeface="微软雅黑" charset="0"/>
                <a:ea typeface="微软雅黑" charset="0"/>
              </a:rPr>
              <a:t>通用工具包，简单易用，代码清晰</a:t>
            </a:r>
          </a:p>
          <a:p>
            <a:pPr marL="171450" indent="-171450" defTabSz="914400">
              <a:lnSpc>
                <a:spcPct val="130000"/>
              </a:lnSpc>
              <a:buFont typeface="Arial" panose="020B0604020202020204" pitchFamily="34" charset="0"/>
              <a:buChar char="•"/>
              <a:defRPr/>
            </a:pPr>
            <a:r>
              <a:rPr lang="en-US" altLang="zh-CN" sz="1600" kern="0" dirty="0" err="1">
                <a:latin typeface="微软雅黑" charset="0"/>
                <a:ea typeface="微软雅黑" charset="0"/>
              </a:rPr>
              <a:t>Tensoflow</a:t>
            </a:r>
            <a:endParaRPr lang="en-US" altLang="zh-CN" sz="1600" kern="0" dirty="0">
              <a:latin typeface="微软雅黑" charset="0"/>
              <a:ea typeface="微软雅黑" charset="0"/>
            </a:endParaRPr>
          </a:p>
          <a:p>
            <a:pPr marL="628639" lvl="1" indent="-171450" defTabSz="914400">
              <a:lnSpc>
                <a:spcPct val="130000"/>
              </a:lnSpc>
              <a:buFont typeface="Arial" panose="020B0604020202020204" pitchFamily="34" charset="0"/>
              <a:buChar char="•"/>
              <a:defRPr/>
            </a:pPr>
            <a:r>
              <a:rPr lang="en-US" altLang="zh-CN" sz="1600" kern="0" dirty="0">
                <a:latin typeface="微软雅黑" charset="0"/>
                <a:ea typeface="微软雅黑" charset="0"/>
              </a:rPr>
              <a:t>AI</a:t>
            </a:r>
            <a:r>
              <a:rPr lang="zh-CN" altLang="en-US" sz="1600" kern="0" dirty="0">
                <a:latin typeface="微软雅黑" charset="0"/>
                <a:ea typeface="微软雅黑" charset="0"/>
              </a:rPr>
              <a:t>通用工具包，功能强大，实现复杂，后续版本会简化</a:t>
            </a:r>
          </a:p>
          <a:p>
            <a:pPr marL="171450" indent="-171450" defTabSz="914400">
              <a:lnSpc>
                <a:spcPct val="130000"/>
              </a:lnSpc>
              <a:buFont typeface="Arial" panose="020B0604020202020204" pitchFamily="34" charset="0"/>
              <a:buChar char="•"/>
              <a:defRPr/>
            </a:pPr>
            <a:endParaRPr lang="zh-CN" altLang="en-US" sz="1100" kern="0" dirty="0">
              <a:solidFill>
                <a:srgbClr val="000000">
                  <a:lumMod val="50000"/>
                  <a:lumOff val="50000"/>
                </a:srgbClr>
              </a:solidFill>
              <a:latin typeface="微软雅黑" charset="0"/>
              <a:ea typeface="微软雅黑" charset="0"/>
            </a:endParaRPr>
          </a:p>
        </p:txBody>
      </p:sp>
    </p:spTree>
    <p:extLst>
      <p:ext uri="{BB962C8B-B14F-4D97-AF65-F5344CB8AC3E}">
        <p14:creationId xmlns:p14="http://schemas.microsoft.com/office/powerpoint/2010/main" val="65842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选题背景</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ONE</a:t>
            </a:r>
            <a:endParaRPr kumimoji="1" lang="zh-CN" altLang="en-US" dirty="0"/>
          </a:p>
        </p:txBody>
      </p:sp>
      <p:sp>
        <p:nvSpPr>
          <p:cNvPr id="7" name="矩形 6"/>
          <p:cNvSpPr/>
          <p:nvPr/>
        </p:nvSpPr>
        <p:spPr>
          <a:xfrm>
            <a:off x="4889817" y="4381144"/>
            <a:ext cx="2412366" cy="113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r>
              <a:rPr lang="zh-CN" altLang="en-US" dirty="0"/>
              <a:t>语音识别</a:t>
            </a:r>
            <a:endParaRPr lang="en-US" altLang="zh-CN" dirty="0"/>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案例解析</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SIX</a:t>
            </a:r>
            <a:endParaRPr kumimoji="1" lang="zh-CN" altLang="en-US" dirty="0"/>
          </a:p>
        </p:txBody>
      </p:sp>
      <p:sp>
        <p:nvSpPr>
          <p:cNvPr id="7" name="矩形 6"/>
          <p:cNvSpPr/>
          <p:nvPr/>
        </p:nvSpPr>
        <p:spPr>
          <a:xfrm>
            <a:off x="4889817" y="4381144"/>
            <a:ext cx="2412366" cy="113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r>
              <a:rPr lang="zh-CN" altLang="en-US" dirty="0"/>
              <a:t>语音识别</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20133"/>
            <a:ext cx="4378885" cy="1115372"/>
          </a:xfrm>
        </p:spPr>
        <p:txBody>
          <a:bodyPr/>
          <a:lstStyle/>
          <a:p>
            <a:r>
              <a:rPr kumimoji="1" lang="zh-CN" altLang="en-US" sz="2400" b="0" dirty="0">
                <a:latin typeface="+mj-lt"/>
                <a:ea typeface="汉仪菱心体简" panose="02010609000101010101" pitchFamily="49" charset="-122"/>
              </a:rPr>
              <a:t>案例分析</a:t>
            </a:r>
            <a:r>
              <a:rPr kumimoji="1" lang="en-US" altLang="zh-CN" sz="2400" b="0" dirty="0">
                <a:latin typeface="+mj-lt"/>
                <a:ea typeface="汉仪菱心体简" panose="02010609000101010101" pitchFamily="49" charset="-122"/>
              </a:rPr>
              <a:t>-</a:t>
            </a:r>
            <a:r>
              <a:rPr kumimoji="1" lang="zh-CN" altLang="en-US" sz="2400" b="0" dirty="0">
                <a:latin typeface="+mj-lt"/>
                <a:ea typeface="汉仪菱心体简" panose="02010609000101010101" pitchFamily="49" charset="-122"/>
              </a:rPr>
              <a:t>语音性别识别</a:t>
            </a:r>
          </a:p>
        </p:txBody>
      </p:sp>
      <p:sp>
        <p:nvSpPr>
          <p:cNvPr id="27" name="矩形 26">
            <a:extLst>
              <a:ext uri="{FF2B5EF4-FFF2-40B4-BE49-F238E27FC236}">
                <a16:creationId xmlns:a16="http://schemas.microsoft.com/office/drawing/2014/main" id="{1113F3A7-8517-4D3F-A703-23631937023E}"/>
              </a:ext>
            </a:extLst>
          </p:cNvPr>
          <p:cNvSpPr/>
          <p:nvPr/>
        </p:nvSpPr>
        <p:spPr>
          <a:xfrm>
            <a:off x="1527779" y="2447757"/>
            <a:ext cx="1980029" cy="400110"/>
          </a:xfrm>
          <a:prstGeom prst="rect">
            <a:avLst/>
          </a:prstGeom>
        </p:spPr>
        <p:txBody>
          <a:bodyPr wrap="none">
            <a:spAutoFit/>
          </a:bodyPr>
          <a:lstStyle/>
          <a:p>
            <a:r>
              <a:rPr lang="zh-CN" altLang="en-US" sz="2000" dirty="0">
                <a:solidFill>
                  <a:srgbClr val="000000"/>
                </a:solidFill>
                <a:latin typeface="+mj-lt"/>
                <a:ea typeface="方正正大黑简体" panose="02000000000000000000" pitchFamily="2" charset="-122"/>
              </a:rPr>
              <a:t>自动下载数据集</a:t>
            </a:r>
          </a:p>
        </p:txBody>
      </p:sp>
      <p:sp>
        <p:nvSpPr>
          <p:cNvPr id="28" name="矩形 27">
            <a:extLst>
              <a:ext uri="{FF2B5EF4-FFF2-40B4-BE49-F238E27FC236}">
                <a16:creationId xmlns:a16="http://schemas.microsoft.com/office/drawing/2014/main" id="{865320C0-EFF6-44D5-BE74-637F3E13751E}"/>
              </a:ext>
            </a:extLst>
          </p:cNvPr>
          <p:cNvSpPr/>
          <p:nvPr/>
        </p:nvSpPr>
        <p:spPr>
          <a:xfrm>
            <a:off x="1527779" y="2912637"/>
            <a:ext cx="6550312" cy="378565"/>
          </a:xfrm>
          <a:prstGeom prst="rect">
            <a:avLst/>
          </a:prstGeom>
        </p:spPr>
        <p:txBody>
          <a:bodyPr wrap="square">
            <a:spAutoFit/>
          </a:bodyPr>
          <a:lstStyle/>
          <a:p>
            <a:pPr>
              <a:lnSpc>
                <a:spcPct val="130000"/>
              </a:lnSpc>
            </a:pPr>
            <a:r>
              <a:rPr lang="zh-CN" altLang="en-US" sz="1600" dirty="0">
                <a:solidFill>
                  <a:srgbClr val="000000"/>
                </a:solidFill>
                <a:latin typeface="+mj-lt"/>
                <a:ea typeface="宋体" panose="02010600030101010101" pitchFamily="2" charset="-122"/>
              </a:rPr>
              <a:t>通过脚本从服务器下载模型所需数据集</a:t>
            </a:r>
          </a:p>
        </p:txBody>
      </p:sp>
      <p:sp>
        <p:nvSpPr>
          <p:cNvPr id="35" name="矩形 34">
            <a:extLst>
              <a:ext uri="{FF2B5EF4-FFF2-40B4-BE49-F238E27FC236}">
                <a16:creationId xmlns:a16="http://schemas.microsoft.com/office/drawing/2014/main" id="{85777AB2-C9AF-4890-9023-7ED37E4840F6}"/>
              </a:ext>
            </a:extLst>
          </p:cNvPr>
          <p:cNvSpPr/>
          <p:nvPr/>
        </p:nvSpPr>
        <p:spPr>
          <a:xfrm>
            <a:off x="1527779" y="3720970"/>
            <a:ext cx="2236510" cy="400110"/>
          </a:xfrm>
          <a:prstGeom prst="rect">
            <a:avLst/>
          </a:prstGeom>
        </p:spPr>
        <p:txBody>
          <a:bodyPr wrap="none">
            <a:spAutoFit/>
          </a:bodyPr>
          <a:lstStyle/>
          <a:p>
            <a:r>
              <a:rPr lang="zh-CN" altLang="en-US" sz="2000" dirty="0">
                <a:solidFill>
                  <a:srgbClr val="000000"/>
                </a:solidFill>
                <a:latin typeface="+mj-lt"/>
                <a:ea typeface="方正正大黑简体" panose="02000000000000000000" pitchFamily="2" charset="-122"/>
              </a:rPr>
              <a:t>语音性别识别模型</a:t>
            </a:r>
          </a:p>
        </p:txBody>
      </p:sp>
      <p:sp>
        <p:nvSpPr>
          <p:cNvPr id="36" name="矩形 35">
            <a:extLst>
              <a:ext uri="{FF2B5EF4-FFF2-40B4-BE49-F238E27FC236}">
                <a16:creationId xmlns:a16="http://schemas.microsoft.com/office/drawing/2014/main" id="{1F30634C-F3A8-4F55-A71E-0F7F51612194}"/>
              </a:ext>
            </a:extLst>
          </p:cNvPr>
          <p:cNvSpPr/>
          <p:nvPr/>
        </p:nvSpPr>
        <p:spPr>
          <a:xfrm>
            <a:off x="1527779" y="4197678"/>
            <a:ext cx="6550312" cy="378565"/>
          </a:xfrm>
          <a:prstGeom prst="rect">
            <a:avLst/>
          </a:prstGeom>
        </p:spPr>
        <p:txBody>
          <a:bodyPr wrap="square">
            <a:spAutoFit/>
          </a:bodyPr>
          <a:lstStyle/>
          <a:p>
            <a:pPr>
              <a:lnSpc>
                <a:spcPct val="130000"/>
              </a:lnSpc>
            </a:pPr>
            <a:r>
              <a:rPr lang="zh-CN" altLang="en-US" sz="1600" dirty="0">
                <a:solidFill>
                  <a:srgbClr val="000000"/>
                </a:solidFill>
                <a:latin typeface="+mj-lt"/>
                <a:ea typeface="宋体" panose="02010600030101010101" pitchFamily="2" charset="-122"/>
              </a:rPr>
              <a:t>训练</a:t>
            </a:r>
            <a:r>
              <a:rPr lang="en-US" altLang="zh-CN" sz="1600" dirty="0">
                <a:solidFill>
                  <a:srgbClr val="000000"/>
                </a:solidFill>
                <a:latin typeface="+mj-lt"/>
                <a:ea typeface="宋体" panose="02010600030101010101" pitchFamily="2" charset="-122"/>
              </a:rPr>
              <a:t>LSTM</a:t>
            </a:r>
            <a:r>
              <a:rPr lang="zh-CN" altLang="en-US" sz="1600" dirty="0">
                <a:solidFill>
                  <a:srgbClr val="000000"/>
                </a:solidFill>
                <a:latin typeface="+mj-lt"/>
                <a:ea typeface="宋体" panose="02010600030101010101" pitchFamily="2" charset="-122"/>
              </a:rPr>
              <a:t>模型进行预测</a:t>
            </a:r>
          </a:p>
        </p:txBody>
      </p:sp>
    </p:spTree>
    <p:extLst>
      <p:ext uri="{BB962C8B-B14F-4D97-AF65-F5344CB8AC3E}">
        <p14:creationId xmlns:p14="http://schemas.microsoft.com/office/powerpoint/2010/main" val="15202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7628"/>
            <a:ext cx="8084612" cy="1115372"/>
          </a:xfrm>
        </p:spPr>
        <p:txBody>
          <a:bodyPr/>
          <a:lstStyle/>
          <a:p>
            <a:r>
              <a:rPr kumimoji="1" lang="zh-CN" altLang="en-US" sz="2800" b="0" dirty="0">
                <a:latin typeface="+mj-lt"/>
                <a:ea typeface="汉仪菱心体简" panose="02010609000101010101" pitchFamily="49" charset="-122"/>
              </a:rPr>
              <a:t>案例分析</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语音性别识别</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自动下载数据集</a:t>
            </a:r>
          </a:p>
        </p:txBody>
      </p:sp>
      <p:pic>
        <p:nvPicPr>
          <p:cNvPr id="6" name="图片 5">
            <a:extLst>
              <a:ext uri="{FF2B5EF4-FFF2-40B4-BE49-F238E27FC236}">
                <a16:creationId xmlns:a16="http://schemas.microsoft.com/office/drawing/2014/main" id="{3877FBF9-4061-4153-8656-0A903CC010FB}"/>
              </a:ext>
            </a:extLst>
          </p:cNvPr>
          <p:cNvPicPr>
            <a:picLocks noChangeAspect="1"/>
          </p:cNvPicPr>
          <p:nvPr/>
        </p:nvPicPr>
        <p:blipFill>
          <a:blip r:embed="rId2"/>
          <a:stretch>
            <a:fillRect/>
          </a:stretch>
        </p:blipFill>
        <p:spPr>
          <a:xfrm>
            <a:off x="4151504" y="882219"/>
            <a:ext cx="4990372" cy="5755648"/>
          </a:xfrm>
          <a:prstGeom prst="rect">
            <a:avLst/>
          </a:prstGeom>
        </p:spPr>
      </p:pic>
      <p:sp>
        <p:nvSpPr>
          <p:cNvPr id="37" name="文本占位符 1">
            <a:extLst>
              <a:ext uri="{FF2B5EF4-FFF2-40B4-BE49-F238E27FC236}">
                <a16:creationId xmlns:a16="http://schemas.microsoft.com/office/drawing/2014/main" id="{9145A2C6-A1A8-412D-861E-7731CE692ADF}"/>
              </a:ext>
            </a:extLst>
          </p:cNvPr>
          <p:cNvSpPr txBox="1">
            <a:spLocks/>
          </p:cNvSpPr>
          <p:nvPr/>
        </p:nvSpPr>
        <p:spPr>
          <a:xfrm>
            <a:off x="0" y="1120894"/>
            <a:ext cx="4378885" cy="1115372"/>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b="0" dirty="0">
                <a:latin typeface="+mj-lt"/>
                <a:ea typeface="汉仪菱心体简" panose="02010609000101010101" pitchFamily="49" charset="-122"/>
              </a:rPr>
              <a:t>数据集网站</a:t>
            </a:r>
          </a:p>
        </p:txBody>
      </p:sp>
    </p:spTree>
    <p:extLst>
      <p:ext uri="{BB962C8B-B14F-4D97-AF65-F5344CB8AC3E}">
        <p14:creationId xmlns:p14="http://schemas.microsoft.com/office/powerpoint/2010/main" val="360239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7628"/>
            <a:ext cx="7098022" cy="1115372"/>
          </a:xfrm>
        </p:spPr>
        <p:txBody>
          <a:bodyPr/>
          <a:lstStyle/>
          <a:p>
            <a:r>
              <a:rPr kumimoji="1" lang="zh-CN" altLang="en-US" sz="2800" b="0" dirty="0">
                <a:latin typeface="+mj-lt"/>
                <a:ea typeface="汉仪菱心体简" panose="02010609000101010101" pitchFamily="49" charset="-122"/>
              </a:rPr>
              <a:t>案例分析</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语音性别识别</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自动下载数据集</a:t>
            </a:r>
          </a:p>
        </p:txBody>
      </p:sp>
      <p:sp>
        <p:nvSpPr>
          <p:cNvPr id="37" name="文本占位符 1">
            <a:extLst>
              <a:ext uri="{FF2B5EF4-FFF2-40B4-BE49-F238E27FC236}">
                <a16:creationId xmlns:a16="http://schemas.microsoft.com/office/drawing/2014/main" id="{9145A2C6-A1A8-412D-861E-7731CE692ADF}"/>
              </a:ext>
            </a:extLst>
          </p:cNvPr>
          <p:cNvSpPr txBox="1">
            <a:spLocks/>
          </p:cNvSpPr>
          <p:nvPr/>
        </p:nvSpPr>
        <p:spPr>
          <a:xfrm>
            <a:off x="3717758" y="563208"/>
            <a:ext cx="4378885" cy="1115372"/>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b="0" dirty="0">
                <a:latin typeface="+mj-lt"/>
                <a:ea typeface="汉仪菱心体简" panose="02010609000101010101" pitchFamily="49" charset="-122"/>
              </a:rPr>
              <a:t>自动下载数据脚本</a:t>
            </a:r>
          </a:p>
        </p:txBody>
      </p:sp>
      <p:pic>
        <p:nvPicPr>
          <p:cNvPr id="4" name="图片 3">
            <a:extLst>
              <a:ext uri="{FF2B5EF4-FFF2-40B4-BE49-F238E27FC236}">
                <a16:creationId xmlns:a16="http://schemas.microsoft.com/office/drawing/2014/main" id="{5787BADD-C0D3-48B9-AC18-D46FD35E7A8E}"/>
              </a:ext>
            </a:extLst>
          </p:cNvPr>
          <p:cNvPicPr>
            <a:picLocks noChangeAspect="1"/>
          </p:cNvPicPr>
          <p:nvPr/>
        </p:nvPicPr>
        <p:blipFill>
          <a:blip r:embed="rId2"/>
          <a:stretch>
            <a:fillRect/>
          </a:stretch>
        </p:blipFill>
        <p:spPr>
          <a:xfrm>
            <a:off x="1422949" y="1433152"/>
            <a:ext cx="9346101" cy="5292501"/>
          </a:xfrm>
          <a:prstGeom prst="rect">
            <a:avLst/>
          </a:prstGeom>
        </p:spPr>
      </p:pic>
    </p:spTree>
    <p:extLst>
      <p:ext uri="{BB962C8B-B14F-4D97-AF65-F5344CB8AC3E}">
        <p14:creationId xmlns:p14="http://schemas.microsoft.com/office/powerpoint/2010/main" val="195987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7628"/>
            <a:ext cx="4378885" cy="1115372"/>
          </a:xfrm>
        </p:spPr>
        <p:txBody>
          <a:bodyPr/>
          <a:lstStyle/>
          <a:p>
            <a:r>
              <a:rPr kumimoji="1" lang="zh-CN" altLang="en-US" sz="2800" b="0" dirty="0">
                <a:latin typeface="+mj-lt"/>
                <a:ea typeface="汉仪菱心体简" panose="02010609000101010101" pitchFamily="49" charset="-122"/>
              </a:rPr>
              <a:t>案例分析</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语音性别识别</a:t>
            </a:r>
          </a:p>
        </p:txBody>
      </p:sp>
      <p:sp>
        <p:nvSpPr>
          <p:cNvPr id="37" name="文本占位符 1">
            <a:extLst>
              <a:ext uri="{FF2B5EF4-FFF2-40B4-BE49-F238E27FC236}">
                <a16:creationId xmlns:a16="http://schemas.microsoft.com/office/drawing/2014/main" id="{9145A2C6-A1A8-412D-861E-7731CE692ADF}"/>
              </a:ext>
            </a:extLst>
          </p:cNvPr>
          <p:cNvSpPr txBox="1">
            <a:spLocks/>
          </p:cNvSpPr>
          <p:nvPr/>
        </p:nvSpPr>
        <p:spPr>
          <a:xfrm>
            <a:off x="108284" y="2923701"/>
            <a:ext cx="4378885" cy="1115372"/>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b="0" dirty="0">
                <a:latin typeface="+mj-lt"/>
                <a:ea typeface="汉仪菱心体简" panose="02010609000101010101" pitchFamily="49" charset="-122"/>
              </a:rPr>
              <a:t>自动下载数据集脚本</a:t>
            </a:r>
          </a:p>
        </p:txBody>
      </p:sp>
      <p:graphicFrame>
        <p:nvGraphicFramePr>
          <p:cNvPr id="3" name="对象 2">
            <a:extLst>
              <a:ext uri="{FF2B5EF4-FFF2-40B4-BE49-F238E27FC236}">
                <a16:creationId xmlns:a16="http://schemas.microsoft.com/office/drawing/2014/main" id="{39AFEC70-9B2D-45D4-AD11-FAB4F595E00E}"/>
              </a:ext>
            </a:extLst>
          </p:cNvPr>
          <p:cNvGraphicFramePr>
            <a:graphicFrameLocks noChangeAspect="1"/>
          </p:cNvGraphicFramePr>
          <p:nvPr>
            <p:extLst/>
          </p:nvPr>
        </p:nvGraphicFramePr>
        <p:xfrm>
          <a:off x="3955775" y="214579"/>
          <a:ext cx="3989690" cy="6428841"/>
        </p:xfrm>
        <a:graphic>
          <a:graphicData uri="http://schemas.openxmlformats.org/presentationml/2006/ole">
            <mc:AlternateContent xmlns:mc="http://schemas.openxmlformats.org/markup-compatibility/2006">
              <mc:Choice xmlns:v="urn:schemas-microsoft-com:vml" Requires="v">
                <p:oleObj spid="_x0000_s3078" name="Visio" r:id="rId3" imgW="4191113" imgH="6753240" progId="Visio.Drawing.15">
                  <p:embed/>
                </p:oleObj>
              </mc:Choice>
              <mc:Fallback>
                <p:oleObj name="Visio" r:id="rId3" imgW="4191113" imgH="6753240" progId="Visio.Drawing.15">
                  <p:embed/>
                  <p:pic>
                    <p:nvPicPr>
                      <p:cNvPr id="3" name="对象 2">
                        <a:extLst>
                          <a:ext uri="{FF2B5EF4-FFF2-40B4-BE49-F238E27FC236}">
                            <a16:creationId xmlns:a16="http://schemas.microsoft.com/office/drawing/2014/main" id="{39AFEC70-9B2D-45D4-AD11-FAB4F595E00E}"/>
                          </a:ext>
                        </a:extLst>
                      </p:cNvPr>
                      <p:cNvPicPr/>
                      <p:nvPr/>
                    </p:nvPicPr>
                    <p:blipFill>
                      <a:blip r:embed="rId4"/>
                      <a:stretch>
                        <a:fillRect/>
                      </a:stretch>
                    </p:blipFill>
                    <p:spPr>
                      <a:xfrm>
                        <a:off x="3955775" y="214579"/>
                        <a:ext cx="3989690" cy="6428841"/>
                      </a:xfrm>
                      <a:prstGeom prst="rect">
                        <a:avLst/>
                      </a:prstGeom>
                    </p:spPr>
                  </p:pic>
                </p:oleObj>
              </mc:Fallback>
            </mc:AlternateContent>
          </a:graphicData>
        </a:graphic>
      </p:graphicFrame>
    </p:spTree>
    <p:extLst>
      <p:ext uri="{BB962C8B-B14F-4D97-AF65-F5344CB8AC3E}">
        <p14:creationId xmlns:p14="http://schemas.microsoft.com/office/powerpoint/2010/main" val="4237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7628"/>
            <a:ext cx="4378885" cy="1115372"/>
          </a:xfrm>
        </p:spPr>
        <p:txBody>
          <a:bodyPr/>
          <a:lstStyle/>
          <a:p>
            <a:r>
              <a:rPr kumimoji="1" lang="zh-CN" altLang="en-US" sz="2800" b="0" dirty="0">
                <a:latin typeface="+mj-lt"/>
                <a:ea typeface="汉仪菱心体简" panose="02010609000101010101" pitchFamily="49" charset="-122"/>
              </a:rPr>
              <a:t>案例分析</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语音性别识别</a:t>
            </a:r>
          </a:p>
        </p:txBody>
      </p:sp>
      <p:sp>
        <p:nvSpPr>
          <p:cNvPr id="37" name="文本占位符 1">
            <a:extLst>
              <a:ext uri="{FF2B5EF4-FFF2-40B4-BE49-F238E27FC236}">
                <a16:creationId xmlns:a16="http://schemas.microsoft.com/office/drawing/2014/main" id="{9145A2C6-A1A8-412D-861E-7731CE692ADF}"/>
              </a:ext>
            </a:extLst>
          </p:cNvPr>
          <p:cNvSpPr txBox="1">
            <a:spLocks/>
          </p:cNvSpPr>
          <p:nvPr/>
        </p:nvSpPr>
        <p:spPr>
          <a:xfrm>
            <a:off x="3717758" y="563208"/>
            <a:ext cx="4378885" cy="1115372"/>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b="0" dirty="0">
                <a:latin typeface="+mj-lt"/>
                <a:ea typeface="汉仪菱心体简" panose="02010609000101010101" pitchFamily="49" charset="-122"/>
              </a:rPr>
              <a:t>训练数据标注</a:t>
            </a:r>
          </a:p>
        </p:txBody>
      </p:sp>
      <p:pic>
        <p:nvPicPr>
          <p:cNvPr id="5" name="图片 4">
            <a:extLst>
              <a:ext uri="{FF2B5EF4-FFF2-40B4-BE49-F238E27FC236}">
                <a16:creationId xmlns:a16="http://schemas.microsoft.com/office/drawing/2014/main" id="{85622FB1-B583-4DAF-8A33-F17F344AF625}"/>
              </a:ext>
            </a:extLst>
          </p:cNvPr>
          <p:cNvPicPr>
            <a:picLocks noChangeAspect="1"/>
          </p:cNvPicPr>
          <p:nvPr/>
        </p:nvPicPr>
        <p:blipFill>
          <a:blip r:embed="rId2"/>
          <a:stretch>
            <a:fillRect/>
          </a:stretch>
        </p:blipFill>
        <p:spPr>
          <a:xfrm>
            <a:off x="1100772" y="1517720"/>
            <a:ext cx="9990456" cy="4777072"/>
          </a:xfrm>
          <a:prstGeom prst="rect">
            <a:avLst/>
          </a:prstGeom>
        </p:spPr>
      </p:pic>
    </p:spTree>
    <p:extLst>
      <p:ext uri="{BB962C8B-B14F-4D97-AF65-F5344CB8AC3E}">
        <p14:creationId xmlns:p14="http://schemas.microsoft.com/office/powerpoint/2010/main" val="289757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7628"/>
            <a:ext cx="4378885" cy="1115372"/>
          </a:xfrm>
        </p:spPr>
        <p:txBody>
          <a:bodyPr/>
          <a:lstStyle/>
          <a:p>
            <a:r>
              <a:rPr kumimoji="1" lang="zh-CN" altLang="en-US" sz="2800" b="0" dirty="0">
                <a:latin typeface="+mj-lt"/>
                <a:ea typeface="汉仪菱心体简" panose="02010609000101010101" pitchFamily="49" charset="-122"/>
              </a:rPr>
              <a:t>案例分析</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语音性别识别</a:t>
            </a:r>
          </a:p>
        </p:txBody>
      </p:sp>
      <p:sp>
        <p:nvSpPr>
          <p:cNvPr id="37" name="文本占位符 1">
            <a:extLst>
              <a:ext uri="{FF2B5EF4-FFF2-40B4-BE49-F238E27FC236}">
                <a16:creationId xmlns:a16="http://schemas.microsoft.com/office/drawing/2014/main" id="{9145A2C6-A1A8-412D-861E-7731CE692ADF}"/>
              </a:ext>
            </a:extLst>
          </p:cNvPr>
          <p:cNvSpPr txBox="1">
            <a:spLocks/>
          </p:cNvSpPr>
          <p:nvPr/>
        </p:nvSpPr>
        <p:spPr>
          <a:xfrm>
            <a:off x="3717758" y="563208"/>
            <a:ext cx="4378885" cy="1115372"/>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en-US" altLang="zh-CN" sz="2400" b="0" dirty="0">
                <a:latin typeface="+mj-lt"/>
                <a:ea typeface="汉仪菱心体简" panose="02010609000101010101" pitchFamily="49" charset="-122"/>
              </a:rPr>
              <a:t>LSTM</a:t>
            </a:r>
            <a:r>
              <a:rPr kumimoji="1" lang="zh-CN" altLang="en-US" sz="2400" b="0" dirty="0">
                <a:latin typeface="+mj-lt"/>
                <a:ea typeface="汉仪菱心体简" panose="02010609000101010101" pitchFamily="49" charset="-122"/>
              </a:rPr>
              <a:t>模型构建</a:t>
            </a:r>
          </a:p>
        </p:txBody>
      </p:sp>
      <p:pic>
        <p:nvPicPr>
          <p:cNvPr id="4" name="图片 3">
            <a:extLst>
              <a:ext uri="{FF2B5EF4-FFF2-40B4-BE49-F238E27FC236}">
                <a16:creationId xmlns:a16="http://schemas.microsoft.com/office/drawing/2014/main" id="{82C1B9E4-1910-4025-A162-57FB59CBB20A}"/>
              </a:ext>
            </a:extLst>
          </p:cNvPr>
          <p:cNvPicPr>
            <a:picLocks noChangeAspect="1"/>
          </p:cNvPicPr>
          <p:nvPr/>
        </p:nvPicPr>
        <p:blipFill>
          <a:blip r:embed="rId2"/>
          <a:stretch>
            <a:fillRect/>
          </a:stretch>
        </p:blipFill>
        <p:spPr>
          <a:xfrm>
            <a:off x="1310482" y="1407846"/>
            <a:ext cx="9571033" cy="1633544"/>
          </a:xfrm>
          <a:prstGeom prst="rect">
            <a:avLst/>
          </a:prstGeom>
        </p:spPr>
      </p:pic>
      <p:pic>
        <p:nvPicPr>
          <p:cNvPr id="7" name="图片 6">
            <a:extLst>
              <a:ext uri="{FF2B5EF4-FFF2-40B4-BE49-F238E27FC236}">
                <a16:creationId xmlns:a16="http://schemas.microsoft.com/office/drawing/2014/main" id="{10CEB439-451B-447D-A704-9A92190794AC}"/>
              </a:ext>
            </a:extLst>
          </p:cNvPr>
          <p:cNvPicPr>
            <a:picLocks noChangeAspect="1"/>
          </p:cNvPicPr>
          <p:nvPr/>
        </p:nvPicPr>
        <p:blipFill>
          <a:blip r:embed="rId3"/>
          <a:stretch>
            <a:fillRect/>
          </a:stretch>
        </p:blipFill>
        <p:spPr>
          <a:xfrm>
            <a:off x="1310483" y="3179681"/>
            <a:ext cx="9571032" cy="3556509"/>
          </a:xfrm>
          <a:prstGeom prst="rect">
            <a:avLst/>
          </a:prstGeom>
        </p:spPr>
      </p:pic>
    </p:spTree>
    <p:extLst>
      <p:ext uri="{BB962C8B-B14F-4D97-AF65-F5344CB8AC3E}">
        <p14:creationId xmlns:p14="http://schemas.microsoft.com/office/powerpoint/2010/main" val="65208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304" y="27628"/>
            <a:ext cx="4378885" cy="1115372"/>
          </a:xfrm>
        </p:spPr>
        <p:txBody>
          <a:bodyPr/>
          <a:lstStyle/>
          <a:p>
            <a:r>
              <a:rPr kumimoji="1" lang="zh-CN" altLang="en-US" sz="2800" b="0" dirty="0">
                <a:latin typeface="+mj-lt"/>
                <a:ea typeface="汉仪菱心体简" panose="02010609000101010101" pitchFamily="49" charset="-122"/>
              </a:rPr>
              <a:t>案例分析</a:t>
            </a:r>
            <a:r>
              <a:rPr kumimoji="1" lang="en-US" altLang="zh-CN" sz="2800" b="0" dirty="0">
                <a:latin typeface="+mj-lt"/>
                <a:ea typeface="汉仪菱心体简" panose="02010609000101010101" pitchFamily="49" charset="-122"/>
              </a:rPr>
              <a:t>-</a:t>
            </a:r>
            <a:r>
              <a:rPr kumimoji="1" lang="zh-CN" altLang="en-US" sz="2800" b="0" dirty="0">
                <a:latin typeface="+mj-lt"/>
                <a:ea typeface="汉仪菱心体简" panose="02010609000101010101" pitchFamily="49" charset="-122"/>
              </a:rPr>
              <a:t>语音性别识别</a:t>
            </a:r>
          </a:p>
        </p:txBody>
      </p:sp>
      <p:sp>
        <p:nvSpPr>
          <p:cNvPr id="37" name="文本占位符 1">
            <a:extLst>
              <a:ext uri="{FF2B5EF4-FFF2-40B4-BE49-F238E27FC236}">
                <a16:creationId xmlns:a16="http://schemas.microsoft.com/office/drawing/2014/main" id="{9145A2C6-A1A8-412D-861E-7731CE692ADF}"/>
              </a:ext>
            </a:extLst>
          </p:cNvPr>
          <p:cNvSpPr txBox="1">
            <a:spLocks/>
          </p:cNvSpPr>
          <p:nvPr/>
        </p:nvSpPr>
        <p:spPr>
          <a:xfrm>
            <a:off x="3717758" y="563208"/>
            <a:ext cx="4378885" cy="1115372"/>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b="0" dirty="0">
                <a:latin typeface="+mj-lt"/>
                <a:ea typeface="汉仪菱心体简" panose="02010609000101010101" pitchFamily="49" charset="-122"/>
              </a:rPr>
              <a:t>训练结果</a:t>
            </a:r>
          </a:p>
        </p:txBody>
      </p:sp>
      <p:pic>
        <p:nvPicPr>
          <p:cNvPr id="5" name="图片 4">
            <a:extLst>
              <a:ext uri="{FF2B5EF4-FFF2-40B4-BE49-F238E27FC236}">
                <a16:creationId xmlns:a16="http://schemas.microsoft.com/office/drawing/2014/main" id="{6E05AF48-DE55-477A-90C0-019400E82ABC}"/>
              </a:ext>
            </a:extLst>
          </p:cNvPr>
          <p:cNvPicPr>
            <a:picLocks noChangeAspect="1"/>
          </p:cNvPicPr>
          <p:nvPr/>
        </p:nvPicPr>
        <p:blipFill>
          <a:blip r:embed="rId2"/>
          <a:stretch>
            <a:fillRect/>
          </a:stretch>
        </p:blipFill>
        <p:spPr>
          <a:xfrm>
            <a:off x="2347269" y="1428471"/>
            <a:ext cx="7120151" cy="5068582"/>
          </a:xfrm>
          <a:prstGeom prst="rect">
            <a:avLst/>
          </a:prstGeom>
        </p:spPr>
      </p:pic>
    </p:spTree>
    <p:extLst>
      <p:ext uri="{BB962C8B-B14F-4D97-AF65-F5344CB8AC3E}">
        <p14:creationId xmlns:p14="http://schemas.microsoft.com/office/powerpoint/2010/main" val="15720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482F9F0-893F-4D97-B156-A6691BD58B38}"/>
              </a:ext>
            </a:extLst>
          </p:cNvPr>
          <p:cNvSpPr/>
          <p:nvPr/>
        </p:nvSpPr>
        <p:spPr>
          <a:xfrm>
            <a:off x="4272425" y="2967335"/>
            <a:ext cx="3647153" cy="923330"/>
          </a:xfrm>
          <a:prstGeom prst="rect">
            <a:avLst/>
          </a:prstGeom>
          <a:noFill/>
        </p:spPr>
        <p:txBody>
          <a:bodyPr wrap="none" lIns="91440" tIns="45720" rIns="91440" bIns="45720">
            <a:spAutoFit/>
          </a:bodyPr>
          <a:lstStyle/>
          <a:p>
            <a:pPr algn="ctr"/>
            <a:r>
              <a:rPr lang="zh-CN" altLang="en-US" sz="5400" b="0" cap="none" spc="0" dirty="0">
                <a:ln w="0"/>
                <a:solidFill>
                  <a:schemeClr val="accent1"/>
                </a:solidFill>
                <a:effectLst>
                  <a:outerShdw blurRad="38100" dist="25400" dir="5400000" algn="ctr" rotWithShape="0">
                    <a:srgbClr val="6E747A">
                      <a:alpha val="43000"/>
                    </a:srgbClr>
                  </a:outerShdw>
                </a:effectLst>
              </a:rPr>
              <a:t>谢谢大家！</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ONE</a:t>
            </a:r>
            <a:r>
              <a:rPr kumimoji="1" lang="zh-CN" altLang="en-US" dirty="0"/>
              <a:t> 选题背景</a:t>
            </a:r>
          </a:p>
        </p:txBody>
      </p:sp>
      <p:sp>
        <p:nvSpPr>
          <p:cNvPr id="8" name="矩形 7"/>
          <p:cNvSpPr/>
          <p:nvPr/>
        </p:nvSpPr>
        <p:spPr>
          <a:xfrm>
            <a:off x="950374" y="1908844"/>
            <a:ext cx="6106160" cy="52197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OVERVEW OF VOICE RECOGNITION </a:t>
            </a:r>
          </a:p>
        </p:txBody>
      </p:sp>
      <p:sp>
        <p:nvSpPr>
          <p:cNvPr id="9" name="矩形 8"/>
          <p:cNvSpPr/>
          <p:nvPr/>
        </p:nvSpPr>
        <p:spPr>
          <a:xfrm>
            <a:off x="950374" y="1420210"/>
            <a:ext cx="2316480" cy="52197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语音识别概述</a:t>
            </a:r>
          </a:p>
        </p:txBody>
      </p:sp>
      <p:sp>
        <p:nvSpPr>
          <p:cNvPr id="10" name="矩形 9"/>
          <p:cNvSpPr/>
          <p:nvPr/>
        </p:nvSpPr>
        <p:spPr>
          <a:xfrm>
            <a:off x="950595" y="2810510"/>
            <a:ext cx="6558915" cy="1137556"/>
          </a:xfrm>
          <a:prstGeom prst="rect">
            <a:avLst/>
          </a:prstGeom>
        </p:spPr>
        <p:txBody>
          <a:bodyPr wrap="square">
            <a:spAutoFit/>
          </a:bodyPr>
          <a:lstStyle/>
          <a:p>
            <a:pPr algn="l">
              <a:lnSpc>
                <a:spcPct val="130000"/>
              </a:lnSpc>
              <a:buClrTx/>
              <a:buSzTx/>
              <a:buFontTx/>
            </a:pPr>
            <a:r>
              <a:rPr lang="zh-CN" altLang="en-US" dirty="0">
                <a:latin typeface="微软雅黑" panose="020B0503020204020204" charset="-122"/>
                <a:ea typeface="微软雅黑" panose="020B0503020204020204" charset="-122"/>
                <a:sym typeface="+mn-ea"/>
              </a:rPr>
              <a:t>语言是人与人之间交流和传递信息最自然、有效的工具之一，也是最主要的途径。语音与文明的进步、人类智力的发展都息息相关。</a:t>
            </a:r>
          </a:p>
        </p:txBody>
      </p:sp>
      <p:sp>
        <p:nvSpPr>
          <p:cNvPr id="12" name="矩形 11"/>
          <p:cNvSpPr/>
          <p:nvPr/>
        </p:nvSpPr>
        <p:spPr>
          <a:xfrm>
            <a:off x="959621" y="4468184"/>
            <a:ext cx="6550312" cy="1529715"/>
          </a:xfrm>
          <a:prstGeom prst="rect">
            <a:avLst/>
          </a:prstGeom>
        </p:spPr>
        <p:txBody>
          <a:bodyPr wrap="square">
            <a:spAutoFit/>
          </a:bodyPr>
          <a:lstStyle/>
          <a:p>
            <a:pPr>
              <a:lnSpc>
                <a:spcPct val="130000"/>
              </a:lnSpc>
            </a:pPr>
            <a:r>
              <a:rPr lang="zh-CN" altLang="en-US" dirty="0">
                <a:latin typeface="微软雅黑" panose="020B0503020204020204" charset="-122"/>
                <a:ea typeface="微软雅黑" panose="020B0503020204020204" charset="-122"/>
              </a:rPr>
              <a:t>语音识别是机器通过识别理解将</a:t>
            </a:r>
            <a:r>
              <a:rPr lang="zh-CN" altLang="en-US" dirty="0">
                <a:solidFill>
                  <a:srgbClr val="FF0000"/>
                </a:solidFill>
                <a:latin typeface="微软雅黑" panose="020B0503020204020204" charset="-122"/>
                <a:ea typeface="微软雅黑" panose="020B0503020204020204" charset="-122"/>
              </a:rPr>
              <a:t>语音信号</a:t>
            </a:r>
            <a:r>
              <a:rPr lang="zh-CN" altLang="en-US" dirty="0">
                <a:latin typeface="微软雅黑" panose="020B0503020204020204" charset="-122"/>
                <a:ea typeface="微软雅黑" panose="020B0503020204020204" charset="-122"/>
              </a:rPr>
              <a:t>转换成</a:t>
            </a:r>
            <a:r>
              <a:rPr lang="zh-CN" altLang="en-US" dirty="0">
                <a:solidFill>
                  <a:srgbClr val="FF0000"/>
                </a:solidFill>
                <a:latin typeface="微软雅黑" panose="020B0503020204020204" charset="-122"/>
                <a:ea typeface="微软雅黑" panose="020B0503020204020204" charset="-122"/>
              </a:rPr>
              <a:t>相应的文本或命令</a:t>
            </a:r>
            <a:r>
              <a:rPr lang="zh-CN" altLang="en-US" dirty="0">
                <a:latin typeface="微软雅黑" panose="020B0503020204020204" charset="-122"/>
                <a:ea typeface="微软雅黑" panose="020B0503020204020204" charset="-122"/>
              </a:rPr>
              <a:t>的技术。最终目标是研制出能够听懂人类说话的机器，一方面可以将说话人语音转换为文字信息，另一方面是对说话人语音做出正确响应，并不只是拘泥于词准确转换为书面文字。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ONE</a:t>
            </a:r>
            <a:r>
              <a:rPr kumimoji="1" lang="zh-CN" altLang="en-US" dirty="0"/>
              <a:t> 选题背景</a:t>
            </a:r>
          </a:p>
        </p:txBody>
      </p:sp>
      <p:sp>
        <p:nvSpPr>
          <p:cNvPr id="25" name="矩形 24"/>
          <p:cNvSpPr/>
          <p:nvPr/>
        </p:nvSpPr>
        <p:spPr>
          <a:xfrm>
            <a:off x="4069024" y="869168"/>
            <a:ext cx="3425938" cy="52322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语音识别研究的背景</a:t>
            </a:r>
          </a:p>
        </p:txBody>
      </p:sp>
      <p:sp>
        <p:nvSpPr>
          <p:cNvPr id="26" name="矩形 25"/>
          <p:cNvSpPr/>
          <p:nvPr/>
        </p:nvSpPr>
        <p:spPr>
          <a:xfrm>
            <a:off x="4068814" y="2229318"/>
            <a:ext cx="7039406" cy="2968625"/>
          </a:xfrm>
          <a:prstGeom prst="rect">
            <a:avLst/>
          </a:prstGeom>
        </p:spPr>
        <p:txBody>
          <a:bodyPr wrap="square">
            <a:spAutoFit/>
          </a:bodyPr>
          <a:lstStyle/>
          <a:p>
            <a:pPr>
              <a:lnSpc>
                <a:spcPct val="130000"/>
              </a:lnSpc>
            </a:pPr>
            <a:r>
              <a:rPr lang="zh-CN" dirty="0">
                <a:latin typeface="微软雅黑" panose="020B0503020204020204" charset="-122"/>
                <a:ea typeface="微软雅黑" panose="020B0503020204020204" charset="-122"/>
              </a:rPr>
              <a:t>随着社会和科学的高速发展，计算机在人类生活中扮演了越来越重要的角色，人们希望能够更快速、方便、高效地与计算机进行交互。而语音比键盘鼠标等这些交互方式有更高的效率，且语音能有复杂的情感表达，对交互的体验有很大的提升。</a:t>
            </a:r>
          </a:p>
          <a:p>
            <a:pPr>
              <a:lnSpc>
                <a:spcPct val="130000"/>
              </a:lnSpc>
            </a:pPr>
            <a:r>
              <a:rPr lang="zh-CN" dirty="0">
                <a:latin typeface="微软雅黑" panose="020B0503020204020204" charset="-122"/>
                <a:ea typeface="微软雅黑" panose="020B0503020204020204" charset="-122"/>
                <a:sym typeface="+mn-ea"/>
              </a:rPr>
              <a:t>因此人与计算机设备之间如何用语音这种最自然的方式进行交流、怎样让计算机听懂人类的语言，成为一项很有意义的工作。</a:t>
            </a:r>
            <a:endParaRPr lang="zh-CN" dirty="0">
              <a:latin typeface="微软雅黑" panose="020B0503020204020204" charset="-122"/>
              <a:ea typeface="微软雅黑" panose="020B0503020204020204" charset="-122"/>
            </a:endParaRPr>
          </a:p>
          <a:p>
            <a:pPr>
              <a:lnSpc>
                <a:spcPct val="130000"/>
              </a:lnSpc>
            </a:pPr>
            <a:r>
              <a:rPr lang="zh-CN" dirty="0">
                <a:latin typeface="微软雅黑" panose="020B0503020204020204" charset="-122"/>
                <a:ea typeface="微软雅黑" panose="020B0503020204020204" charset="-122"/>
              </a:rPr>
              <a:t>此外，语音识别也是实现智能的人机交互的一个前沿研究阵地，是完成</a:t>
            </a:r>
            <a:r>
              <a:rPr lang="zh-CN" dirty="0">
                <a:solidFill>
                  <a:srgbClr val="FF0000"/>
                </a:solidFill>
                <a:latin typeface="微软雅黑" panose="020B0503020204020204" charset="-122"/>
                <a:ea typeface="微软雅黑" panose="020B0503020204020204" charset="-122"/>
              </a:rPr>
              <a:t>自然语言理解、机器翻译等后续研究</a:t>
            </a:r>
            <a:r>
              <a:rPr lang="zh-CN" dirty="0">
                <a:latin typeface="微软雅黑" panose="020B0503020204020204" charset="-122"/>
                <a:ea typeface="微软雅黑" panose="020B0503020204020204" charset="-122"/>
              </a:rPr>
              <a:t>的前提条件。</a:t>
            </a:r>
          </a:p>
        </p:txBody>
      </p:sp>
      <p:sp>
        <p:nvSpPr>
          <p:cNvPr id="8" name="矩形 7"/>
          <p:cNvSpPr/>
          <p:nvPr/>
        </p:nvSpPr>
        <p:spPr>
          <a:xfrm>
            <a:off x="4079654" y="1391319"/>
            <a:ext cx="7021153" cy="52322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BACKGROUND OF VOICE RECOGNITION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ONE</a:t>
            </a:r>
            <a:r>
              <a:rPr kumimoji="1" lang="zh-CN" altLang="en-US" dirty="0"/>
              <a:t> 选题背景</a:t>
            </a:r>
          </a:p>
        </p:txBody>
      </p:sp>
      <p:sp>
        <p:nvSpPr>
          <p:cNvPr id="30" name="矩形 29">
            <a:extLst>
              <a:ext uri="{FF2B5EF4-FFF2-40B4-BE49-F238E27FC236}">
                <a16:creationId xmlns:a16="http://schemas.microsoft.com/office/drawing/2014/main" id="{75773728-CB50-4BF5-8842-8E89C60BD178}"/>
              </a:ext>
            </a:extLst>
          </p:cNvPr>
          <p:cNvSpPr/>
          <p:nvPr/>
        </p:nvSpPr>
        <p:spPr>
          <a:xfrm>
            <a:off x="981038" y="869168"/>
            <a:ext cx="3383280" cy="52197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语音识别研究的意义</a:t>
            </a:r>
          </a:p>
        </p:txBody>
      </p:sp>
      <p:sp>
        <p:nvSpPr>
          <p:cNvPr id="31" name="矩形 30">
            <a:extLst>
              <a:ext uri="{FF2B5EF4-FFF2-40B4-BE49-F238E27FC236}">
                <a16:creationId xmlns:a16="http://schemas.microsoft.com/office/drawing/2014/main" id="{2615AFD9-8A16-4729-9B74-CF1D5A2972D4}"/>
              </a:ext>
            </a:extLst>
          </p:cNvPr>
          <p:cNvSpPr/>
          <p:nvPr/>
        </p:nvSpPr>
        <p:spPr>
          <a:xfrm>
            <a:off x="1000482" y="1391319"/>
            <a:ext cx="6804025" cy="52197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SIGNIFICANCE OF VOICE RECOGNITION </a:t>
            </a:r>
          </a:p>
        </p:txBody>
      </p:sp>
      <p:sp>
        <p:nvSpPr>
          <p:cNvPr id="32" name="矩形 31">
            <a:extLst>
              <a:ext uri="{FF2B5EF4-FFF2-40B4-BE49-F238E27FC236}">
                <a16:creationId xmlns:a16="http://schemas.microsoft.com/office/drawing/2014/main" id="{5A65EBB7-8CF7-4C46-90A8-80DAEE11F16B}"/>
              </a:ext>
            </a:extLst>
          </p:cNvPr>
          <p:cNvSpPr/>
          <p:nvPr/>
        </p:nvSpPr>
        <p:spPr>
          <a:xfrm>
            <a:off x="1000482" y="2229318"/>
            <a:ext cx="7039406" cy="3658246"/>
          </a:xfrm>
          <a:prstGeom prst="rect">
            <a:avLst/>
          </a:prstGeom>
        </p:spPr>
        <p:txBody>
          <a:bodyPr wrap="square">
            <a:spAutoFit/>
          </a:bodyPr>
          <a:lstStyle/>
          <a:p>
            <a:pPr>
              <a:lnSpc>
                <a:spcPct val="130000"/>
              </a:lnSpc>
            </a:pPr>
            <a:r>
              <a:rPr lang="zh-CN" altLang="en-US" dirty="0">
                <a:latin typeface="微软雅黑" panose="020B0503020204020204" charset="-122"/>
                <a:ea typeface="微软雅黑" panose="020B0503020204020204" charset="-122"/>
              </a:rPr>
              <a:t>全球语音识别市场规模巨大、应用前景良好，在电信行业、移动互联网行业等都呈现出持续快速的增长。</a:t>
            </a:r>
            <a:endParaRPr lang="en-US" altLang="zh-CN" dirty="0">
              <a:latin typeface="微软雅黑" panose="020B0503020204020204" charset="-122"/>
              <a:ea typeface="微软雅黑" panose="020B0503020204020204" charset="-122"/>
            </a:endParaRPr>
          </a:p>
          <a:p>
            <a:pPr>
              <a:lnSpc>
                <a:spcPct val="130000"/>
              </a:lnSpc>
            </a:pPr>
            <a:r>
              <a:rPr lang="zh-CN" altLang="en-US" dirty="0">
                <a:latin typeface="微软雅黑" panose="020B0503020204020204" charset="-122"/>
                <a:ea typeface="微软雅黑" panose="020B0503020204020204" charset="-122"/>
              </a:rPr>
              <a:t>语音接口技术现在日趋成熟，在</a:t>
            </a:r>
            <a:r>
              <a:rPr lang="en-US" altLang="zh-CN" dirty="0">
                <a:latin typeface="微软雅黑" panose="020B0503020204020204" charset="-122"/>
                <a:ea typeface="微软雅黑" panose="020B0503020204020204" charset="-122"/>
              </a:rPr>
              <a:t>2016</a:t>
            </a:r>
            <a:r>
              <a:rPr lang="zh-CN" altLang="en-US" dirty="0">
                <a:latin typeface="微软雅黑" panose="020B0503020204020204" charset="-122"/>
                <a:ea typeface="微软雅黑" panose="020B0503020204020204" charset="-122"/>
              </a:rPr>
              <a:t>年麻省理工学院知名期刊</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麻省理工科技评论</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评选出的“</a:t>
            </a:r>
            <a:r>
              <a:rPr lang="en-US" altLang="zh-CN" dirty="0">
                <a:latin typeface="微软雅黑" panose="020B0503020204020204" charset="-122"/>
                <a:ea typeface="微软雅黑" panose="020B0503020204020204" charset="-122"/>
              </a:rPr>
              <a:t>2016</a:t>
            </a:r>
            <a:r>
              <a:rPr lang="zh-CN" altLang="en-US" dirty="0">
                <a:latin typeface="微软雅黑" panose="020B0503020204020204" charset="-122"/>
                <a:ea typeface="微软雅黑" panose="020B0503020204020204" charset="-122"/>
              </a:rPr>
              <a:t>年十大突破技术”中位列第三，可以看出语音技术是一个充满潜力的研究方向，在未来的应用中定会大放异彩。</a:t>
            </a:r>
            <a:endParaRPr lang="en-US" altLang="zh-CN" dirty="0">
              <a:latin typeface="微软雅黑" panose="020B0503020204020204" charset="-122"/>
              <a:ea typeface="微软雅黑" panose="020B0503020204020204" charset="-122"/>
            </a:endParaRPr>
          </a:p>
          <a:p>
            <a:pPr>
              <a:lnSpc>
                <a:spcPct val="130000"/>
              </a:lnSpc>
            </a:pPr>
            <a:r>
              <a:rPr lang="zh-CN" altLang="en-US" dirty="0">
                <a:latin typeface="微软雅黑" panose="020B0503020204020204" charset="-122"/>
                <a:ea typeface="微软雅黑" panose="020B0503020204020204" charset="-122"/>
              </a:rPr>
              <a:t>在</a:t>
            </a:r>
            <a:r>
              <a:rPr lang="zh-CN" altLang="en-US" dirty="0">
                <a:solidFill>
                  <a:srgbClr val="FF0000"/>
                </a:solidFill>
                <a:latin typeface="微软雅黑" panose="020B0503020204020204" charset="-122"/>
                <a:ea typeface="微软雅黑" panose="020B0503020204020204" charset="-122"/>
              </a:rPr>
              <a:t>医疗领域</a:t>
            </a:r>
            <a:r>
              <a:rPr lang="zh-CN" altLang="en-US" dirty="0">
                <a:latin typeface="微软雅黑" panose="020B0503020204020204" charset="-122"/>
                <a:ea typeface="微软雅黑" panose="020B0503020204020204" charset="-122"/>
              </a:rPr>
              <a:t>，语音技术的加入使紧急语音求助、医患关系存档等多种应用场景可行；在</a:t>
            </a:r>
            <a:r>
              <a:rPr lang="zh-CN" altLang="en-US" dirty="0">
                <a:solidFill>
                  <a:srgbClr val="FF0000"/>
                </a:solidFill>
                <a:latin typeface="微软雅黑" panose="020B0503020204020204" charset="-122"/>
                <a:ea typeface="微软雅黑" panose="020B0503020204020204" charset="-122"/>
              </a:rPr>
              <a:t>智能车载领域</a:t>
            </a:r>
            <a:r>
              <a:rPr lang="zh-CN" altLang="en-US" dirty="0">
                <a:latin typeface="微软雅黑" panose="020B0503020204020204" charset="-122"/>
                <a:ea typeface="微软雅黑" panose="020B0503020204020204" charset="-122"/>
              </a:rPr>
              <a:t>，语音平台可以帮助用户实现导航、通话、短信收发等各种功能，防止手势交互分散注意力；在</a:t>
            </a:r>
            <a:r>
              <a:rPr lang="zh-CN" altLang="en-US" dirty="0">
                <a:solidFill>
                  <a:srgbClr val="FF0000"/>
                </a:solidFill>
                <a:latin typeface="微软雅黑" panose="020B0503020204020204" charset="-122"/>
                <a:ea typeface="微软雅黑" panose="020B0503020204020204" charset="-122"/>
              </a:rPr>
              <a:t>教育领域</a:t>
            </a:r>
            <a:r>
              <a:rPr lang="zh-CN" altLang="en-US" dirty="0">
                <a:latin typeface="微软雅黑" panose="020B0503020204020204" charset="-122"/>
                <a:ea typeface="微软雅黑" panose="020B0503020204020204" charset="-122"/>
              </a:rPr>
              <a:t>，语音的多语种和方言也可以提供多种应用。</a:t>
            </a:r>
            <a:endParaRPr lang="zh-CN"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89748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ONE</a:t>
            </a:r>
            <a:r>
              <a:rPr kumimoji="1" lang="zh-CN" altLang="en-US" dirty="0"/>
              <a:t> 选题背景</a:t>
            </a:r>
          </a:p>
        </p:txBody>
      </p:sp>
      <p:grpSp>
        <p:nvGrpSpPr>
          <p:cNvPr id="103" name="组 102"/>
          <p:cNvGrpSpPr/>
          <p:nvPr/>
        </p:nvGrpSpPr>
        <p:grpSpPr>
          <a:xfrm>
            <a:off x="961594" y="2109212"/>
            <a:ext cx="2300757" cy="509896"/>
            <a:chOff x="910794" y="928946"/>
            <a:chExt cx="2300757" cy="509896"/>
          </a:xfrm>
        </p:grpSpPr>
        <p:sp>
          <p:nvSpPr>
            <p:cNvPr id="106" name="矩形 105"/>
            <p:cNvSpPr/>
            <p:nvPr/>
          </p:nvSpPr>
          <p:spPr>
            <a:xfrm>
              <a:off x="923286" y="953484"/>
              <a:ext cx="2268157" cy="471008"/>
            </a:xfrm>
            <a:prstGeom prst="rect">
              <a:avLst/>
            </a:prstGeom>
            <a:noFill/>
            <a:ln w="12700" cap="flat" cmpd="sng" algn="ctr">
              <a:solidFill>
                <a:schemeClr val="bg1">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7" name="椭圆 106"/>
            <p:cNvSpPr/>
            <p:nvPr/>
          </p:nvSpPr>
          <p:spPr>
            <a:xfrm>
              <a:off x="910794" y="928946"/>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8" name="椭圆 107"/>
            <p:cNvSpPr/>
            <p:nvPr/>
          </p:nvSpPr>
          <p:spPr>
            <a:xfrm>
              <a:off x="910794" y="1399954"/>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09" name="椭圆 108"/>
            <p:cNvSpPr/>
            <p:nvPr/>
          </p:nvSpPr>
          <p:spPr>
            <a:xfrm>
              <a:off x="3172663" y="1399954"/>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0" name="椭圆 109"/>
            <p:cNvSpPr/>
            <p:nvPr/>
          </p:nvSpPr>
          <p:spPr>
            <a:xfrm>
              <a:off x="3172000" y="934040"/>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04" name="矩形 103"/>
          <p:cNvSpPr/>
          <p:nvPr/>
        </p:nvSpPr>
        <p:spPr>
          <a:xfrm>
            <a:off x="1385871" y="2197923"/>
            <a:ext cx="1474470" cy="368300"/>
          </a:xfrm>
          <a:prstGeom prst="rect">
            <a:avLst/>
          </a:prstGeom>
        </p:spPr>
        <p:txBody>
          <a:bodyPr wrap="none">
            <a:spAutoFit/>
          </a:bodyPr>
          <a:lstStyle/>
          <a:p>
            <a:r>
              <a:rPr lang="zh-CN" altLang="en-US" dirty="0">
                <a:solidFill>
                  <a:srgbClr val="000000"/>
                </a:solidFill>
                <a:latin typeface="Segoe UI" panose="020B0502040204020203"/>
                <a:ea typeface="微软雅黑" panose="020B0503020204020204" charset="-122"/>
              </a:rPr>
              <a:t>语  音  控  制</a:t>
            </a:r>
          </a:p>
        </p:txBody>
      </p:sp>
      <p:sp>
        <p:nvSpPr>
          <p:cNvPr id="105" name="矩形 104"/>
          <p:cNvSpPr/>
          <p:nvPr/>
        </p:nvSpPr>
        <p:spPr>
          <a:xfrm>
            <a:off x="903605" y="2661285"/>
            <a:ext cx="7114540" cy="701346"/>
          </a:xfrm>
          <a:prstGeom prst="rect">
            <a:avLst/>
          </a:prstGeom>
        </p:spPr>
        <p:txBody>
          <a:bodyPr wrap="square">
            <a:spAutoFit/>
          </a:bodyPr>
          <a:lstStyle/>
          <a:p>
            <a:pPr marL="0" lvl="2">
              <a:lnSpc>
                <a:spcPct val="130000"/>
              </a:lnSpc>
            </a:pPr>
            <a:r>
              <a:rPr lang="zh-CN" altLang="en-US" sz="1600" dirty="0">
                <a:latin typeface="微软雅黑" panose="020B0503020204020204" charset="-122"/>
                <a:ea typeface="微软雅黑" panose="020B0503020204020204" charset="-122"/>
                <a:sym typeface="+mn-ea"/>
              </a:rPr>
              <a:t>利用声音来控制一台机器设备的运行，可以提高工作效率，并解放双手。</a:t>
            </a:r>
          </a:p>
          <a:p>
            <a:pPr marL="0" lvl="2">
              <a:lnSpc>
                <a:spcPct val="130000"/>
              </a:lnSpc>
            </a:pPr>
            <a:r>
              <a:rPr lang="zh-CN" sz="1600" dirty="0">
                <a:latin typeface="微软雅黑" panose="020B0503020204020204" charset="-122"/>
                <a:ea typeface="微软雅黑" panose="020B0503020204020204" charset="-122"/>
              </a:rPr>
              <a:t>例如小爱同学、天猫精灵、小度、小雅、</a:t>
            </a:r>
            <a:r>
              <a:rPr lang="en-US" altLang="zh-CN" sz="1600" dirty="0">
                <a:latin typeface="微软雅黑" panose="020B0503020204020204" charset="-122"/>
                <a:ea typeface="微软雅黑" panose="020B0503020204020204" charset="-122"/>
              </a:rPr>
              <a:t>Siri</a:t>
            </a:r>
            <a:r>
              <a:rPr lang="zh-CN" altLang="en-US" sz="1600" dirty="0">
                <a:latin typeface="微软雅黑" panose="020B0503020204020204" charset="-122"/>
                <a:ea typeface="微软雅黑" panose="020B0503020204020204" charset="-122"/>
              </a:rPr>
              <a:t>、微软小冰等。</a:t>
            </a:r>
          </a:p>
        </p:txBody>
      </p:sp>
      <p:grpSp>
        <p:nvGrpSpPr>
          <p:cNvPr id="112" name="组 111"/>
          <p:cNvGrpSpPr/>
          <p:nvPr/>
        </p:nvGrpSpPr>
        <p:grpSpPr>
          <a:xfrm>
            <a:off x="961594" y="3487598"/>
            <a:ext cx="2300757" cy="509896"/>
            <a:chOff x="910794" y="928946"/>
            <a:chExt cx="2300757" cy="509896"/>
          </a:xfrm>
        </p:grpSpPr>
        <p:sp>
          <p:nvSpPr>
            <p:cNvPr id="115" name="矩形 114"/>
            <p:cNvSpPr/>
            <p:nvPr/>
          </p:nvSpPr>
          <p:spPr>
            <a:xfrm>
              <a:off x="923286" y="953484"/>
              <a:ext cx="2268157" cy="471008"/>
            </a:xfrm>
            <a:prstGeom prst="rect">
              <a:avLst/>
            </a:prstGeom>
            <a:noFill/>
            <a:ln w="12700" cap="flat" cmpd="sng" algn="ctr">
              <a:solidFill>
                <a:schemeClr val="bg1">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6" name="椭圆 115"/>
            <p:cNvSpPr/>
            <p:nvPr/>
          </p:nvSpPr>
          <p:spPr>
            <a:xfrm>
              <a:off x="910794" y="928946"/>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7" name="椭圆 116"/>
            <p:cNvSpPr/>
            <p:nvPr/>
          </p:nvSpPr>
          <p:spPr>
            <a:xfrm>
              <a:off x="910794" y="1399954"/>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8" name="椭圆 117"/>
            <p:cNvSpPr/>
            <p:nvPr/>
          </p:nvSpPr>
          <p:spPr>
            <a:xfrm>
              <a:off x="3172663" y="1399954"/>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19" name="椭圆 118"/>
            <p:cNvSpPr/>
            <p:nvPr/>
          </p:nvSpPr>
          <p:spPr>
            <a:xfrm>
              <a:off x="3172000" y="934040"/>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14" name="矩形 113"/>
          <p:cNvSpPr/>
          <p:nvPr/>
        </p:nvSpPr>
        <p:spPr>
          <a:xfrm>
            <a:off x="906916" y="3997137"/>
            <a:ext cx="6550312" cy="701346"/>
          </a:xfrm>
          <a:prstGeom prst="rect">
            <a:avLst/>
          </a:prstGeom>
        </p:spPr>
        <p:txBody>
          <a:bodyPr wrap="square">
            <a:spAutoFit/>
          </a:bodyPr>
          <a:lstStyle/>
          <a:p>
            <a:pPr marL="0" lvl="2" algn="l">
              <a:lnSpc>
                <a:spcPct val="130000"/>
              </a:lnSpc>
              <a:buClrTx/>
              <a:buSzTx/>
              <a:buNone/>
            </a:pPr>
            <a:r>
              <a:rPr lang="zh-CN" altLang="en-US" sz="1600" dirty="0">
                <a:latin typeface="微软雅黑" panose="020B0503020204020204" charset="-122"/>
                <a:ea typeface="微软雅黑" panose="020B0503020204020204" charset="-122"/>
                <a:sym typeface="+mn-ea"/>
              </a:rPr>
              <a:t>将声音信号直接转换成响应的文字输入计算机系统，可以代替键盘使文字的输入更加省力和高效。</a:t>
            </a:r>
          </a:p>
        </p:txBody>
      </p:sp>
      <p:grpSp>
        <p:nvGrpSpPr>
          <p:cNvPr id="121" name="组 120"/>
          <p:cNvGrpSpPr/>
          <p:nvPr/>
        </p:nvGrpSpPr>
        <p:grpSpPr>
          <a:xfrm>
            <a:off x="961594" y="4852650"/>
            <a:ext cx="2300757" cy="509896"/>
            <a:chOff x="910794" y="928946"/>
            <a:chExt cx="2300757" cy="509896"/>
          </a:xfrm>
        </p:grpSpPr>
        <p:sp>
          <p:nvSpPr>
            <p:cNvPr id="124" name="矩形 123"/>
            <p:cNvSpPr/>
            <p:nvPr/>
          </p:nvSpPr>
          <p:spPr>
            <a:xfrm>
              <a:off x="923286" y="953484"/>
              <a:ext cx="2268157" cy="471008"/>
            </a:xfrm>
            <a:prstGeom prst="rect">
              <a:avLst/>
            </a:prstGeom>
            <a:noFill/>
            <a:ln w="12700" cap="flat" cmpd="sng" algn="ctr">
              <a:solidFill>
                <a:schemeClr val="bg1">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5" name="椭圆 124"/>
            <p:cNvSpPr/>
            <p:nvPr/>
          </p:nvSpPr>
          <p:spPr>
            <a:xfrm>
              <a:off x="910794" y="928946"/>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6" name="椭圆 125"/>
            <p:cNvSpPr/>
            <p:nvPr/>
          </p:nvSpPr>
          <p:spPr>
            <a:xfrm>
              <a:off x="910794" y="1399954"/>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7" name="椭圆 126"/>
            <p:cNvSpPr/>
            <p:nvPr/>
          </p:nvSpPr>
          <p:spPr>
            <a:xfrm>
              <a:off x="3172663" y="1399954"/>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sp>
          <p:nvSpPr>
            <p:cNvPr id="128" name="椭圆 127"/>
            <p:cNvSpPr/>
            <p:nvPr/>
          </p:nvSpPr>
          <p:spPr>
            <a:xfrm>
              <a:off x="3172000" y="934040"/>
              <a:ext cx="38888" cy="38888"/>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prstClr val="white"/>
                </a:solidFill>
                <a:latin typeface="Segoe UI" panose="020B0502040204020203"/>
                <a:ea typeface="微软雅黑" panose="020B0503020204020204" charset="-122"/>
              </a:endParaRPr>
            </a:p>
          </p:txBody>
        </p:sp>
      </p:grpSp>
      <p:sp>
        <p:nvSpPr>
          <p:cNvPr id="122" name="矩形 121"/>
          <p:cNvSpPr/>
          <p:nvPr/>
        </p:nvSpPr>
        <p:spPr>
          <a:xfrm>
            <a:off x="1279191" y="4914691"/>
            <a:ext cx="1663065" cy="368300"/>
          </a:xfrm>
          <a:prstGeom prst="rect">
            <a:avLst/>
          </a:prstGeom>
        </p:spPr>
        <p:txBody>
          <a:bodyPr wrap="none">
            <a:spAutoFit/>
          </a:bodyPr>
          <a:lstStyle/>
          <a:p>
            <a:r>
              <a:rPr lang="zh-CN" altLang="en-US" dirty="0">
                <a:solidFill>
                  <a:srgbClr val="000000"/>
                </a:solidFill>
                <a:latin typeface="Segoe UI" panose="020B0502040204020203"/>
                <a:ea typeface="微软雅黑" panose="020B0503020204020204" charset="-122"/>
              </a:rPr>
              <a:t>身   份   识   别</a:t>
            </a:r>
          </a:p>
        </p:txBody>
      </p:sp>
      <p:sp>
        <p:nvSpPr>
          <p:cNvPr id="123" name="矩形 122"/>
          <p:cNvSpPr/>
          <p:nvPr/>
        </p:nvSpPr>
        <p:spPr>
          <a:xfrm>
            <a:off x="903741" y="5391399"/>
            <a:ext cx="6550312" cy="701346"/>
          </a:xfrm>
          <a:prstGeom prst="rect">
            <a:avLst/>
          </a:prstGeom>
        </p:spPr>
        <p:txBody>
          <a:bodyPr wrap="square">
            <a:spAutoFit/>
          </a:bodyPr>
          <a:lstStyle/>
          <a:p>
            <a:pPr>
              <a:lnSpc>
                <a:spcPct val="130000"/>
              </a:lnSpc>
            </a:pPr>
            <a:r>
              <a:rPr lang="zh-CN" altLang="en-US" sz="1600" dirty="0">
                <a:latin typeface="微软雅黑" panose="020B0503020204020204" charset="-122"/>
                <a:ea typeface="微软雅黑" panose="020B0503020204020204" charset="-122"/>
              </a:rPr>
              <a:t>与</a:t>
            </a:r>
            <a:r>
              <a:rPr lang="zh-CN" altLang="en-US" sz="1600" dirty="0">
                <a:latin typeface="微软雅黑" panose="020B0503020204020204" charset="-122"/>
                <a:ea typeface="微软雅黑" panose="020B0503020204020204" charset="-122"/>
                <a:sym typeface="+mn-ea"/>
              </a:rPr>
              <a:t>指纹类似，声纹也具有较强的排他性，可以利用语音识别来进行身份的识别和确认工作。</a:t>
            </a:r>
          </a:p>
        </p:txBody>
      </p:sp>
      <p:sp>
        <p:nvSpPr>
          <p:cNvPr id="25" name="矩形 24"/>
          <p:cNvSpPr/>
          <p:nvPr/>
        </p:nvSpPr>
        <p:spPr>
          <a:xfrm>
            <a:off x="1010229" y="869168"/>
            <a:ext cx="3027680" cy="521970"/>
          </a:xfrm>
          <a:prstGeom prst="rect">
            <a:avLst/>
          </a:prstGeom>
        </p:spPr>
        <p:txBody>
          <a:bodyPr wrap="none">
            <a:spAutoFit/>
          </a:bodyPr>
          <a:lstStyle/>
          <a:p>
            <a:r>
              <a:rPr lang="zh-CN" altLang="en-US" sz="2800" b="1" dirty="0">
                <a:solidFill>
                  <a:srgbClr val="000000"/>
                </a:solidFill>
                <a:latin typeface="Segoe UI" panose="020B0502040204020203"/>
                <a:ea typeface="微软雅黑" panose="020B0503020204020204" charset="-122"/>
              </a:rPr>
              <a:t>语音识别常见应用</a:t>
            </a:r>
          </a:p>
        </p:txBody>
      </p:sp>
      <p:sp>
        <p:nvSpPr>
          <p:cNvPr id="8" name="矩形 7"/>
          <p:cNvSpPr/>
          <p:nvPr/>
        </p:nvSpPr>
        <p:spPr>
          <a:xfrm>
            <a:off x="1010064" y="1391319"/>
            <a:ext cx="6684645" cy="521970"/>
          </a:xfrm>
          <a:prstGeom prst="rect">
            <a:avLst/>
          </a:prstGeom>
        </p:spPr>
        <p:txBody>
          <a:bodyPr wrap="none">
            <a:spAutoFit/>
          </a:bodyPr>
          <a:lstStyle/>
          <a:p>
            <a:r>
              <a:rPr lang="en-US" altLang="zh-CN" sz="2800" b="1" dirty="0">
                <a:solidFill>
                  <a:srgbClr val="000000"/>
                </a:solidFill>
                <a:latin typeface="Segoe UI" panose="020B0502040204020203"/>
                <a:ea typeface="微软雅黑" panose="020B0503020204020204" charset="-122"/>
              </a:rPr>
              <a:t>APPLICATION OF VOICE RECOGNITION </a:t>
            </a:r>
          </a:p>
        </p:txBody>
      </p:sp>
      <p:sp>
        <p:nvSpPr>
          <p:cNvPr id="3" name="矩形 2"/>
          <p:cNvSpPr/>
          <p:nvPr/>
        </p:nvSpPr>
        <p:spPr>
          <a:xfrm>
            <a:off x="1357931" y="3563808"/>
            <a:ext cx="1537335" cy="368300"/>
          </a:xfrm>
          <a:prstGeom prst="rect">
            <a:avLst/>
          </a:prstGeom>
        </p:spPr>
        <p:txBody>
          <a:bodyPr wrap="none">
            <a:spAutoFit/>
          </a:bodyPr>
          <a:lstStyle/>
          <a:p>
            <a:r>
              <a:rPr lang="zh-CN" altLang="en-US" dirty="0">
                <a:solidFill>
                  <a:srgbClr val="000000"/>
                </a:solidFill>
                <a:latin typeface="Segoe UI" panose="020B0502040204020203"/>
                <a:ea typeface="微软雅黑" panose="020B0503020204020204" charset="-122"/>
              </a:rPr>
              <a:t>语  音  输   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发展历史</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TWO</a:t>
            </a:r>
            <a:endParaRPr kumimoji="1" lang="zh-CN" altLang="en-US" dirty="0"/>
          </a:p>
        </p:txBody>
      </p:sp>
      <p:sp>
        <p:nvSpPr>
          <p:cNvPr id="7" name="矩形 6"/>
          <p:cNvSpPr/>
          <p:nvPr/>
        </p:nvSpPr>
        <p:spPr>
          <a:xfrm>
            <a:off x="4889817" y="4381144"/>
            <a:ext cx="2412366" cy="113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r>
              <a:rPr lang="zh-CN" altLang="en-US"/>
              <a:t>语音识别</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TWO</a:t>
            </a:r>
            <a:r>
              <a:rPr kumimoji="1" lang="zh-CN" altLang="en-US" dirty="0"/>
              <a:t> 发展历史</a:t>
            </a:r>
          </a:p>
        </p:txBody>
      </p:sp>
      <p:grpSp>
        <p:nvGrpSpPr>
          <p:cNvPr id="3" name="组 2"/>
          <p:cNvGrpSpPr/>
          <p:nvPr/>
        </p:nvGrpSpPr>
        <p:grpSpPr>
          <a:xfrm>
            <a:off x="-211666" y="2908300"/>
            <a:ext cx="12778491" cy="1030394"/>
            <a:chOff x="-211666" y="2908300"/>
            <a:chExt cx="12778491" cy="1030394"/>
          </a:xfrm>
        </p:grpSpPr>
        <p:grpSp>
          <p:nvGrpSpPr>
            <p:cNvPr id="4" name="组合 21"/>
            <p:cNvGrpSpPr/>
            <p:nvPr/>
          </p:nvGrpSpPr>
          <p:grpSpPr>
            <a:xfrm>
              <a:off x="-211666" y="2970613"/>
              <a:ext cx="12778491" cy="912541"/>
              <a:chOff x="0" y="2158337"/>
              <a:chExt cx="12778491" cy="912541"/>
            </a:xfrm>
          </p:grpSpPr>
          <p:sp>
            <p:nvSpPr>
              <p:cNvPr id="28" name="矩形 27"/>
              <p:cNvSpPr/>
              <p:nvPr/>
            </p:nvSpPr>
            <p:spPr>
              <a:xfrm>
                <a:off x="211666" y="2513302"/>
                <a:ext cx="12192000" cy="211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endParaRPr>
              </a:p>
            </p:txBody>
          </p:sp>
          <p:sp>
            <p:nvSpPr>
              <p:cNvPr id="29" name="等腰三角形 5"/>
              <p:cNvSpPr/>
              <p:nvPr/>
            </p:nvSpPr>
            <p:spPr>
              <a:xfrm>
                <a:off x="0"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0" name="等腰三角形 7"/>
              <p:cNvSpPr/>
              <p:nvPr/>
            </p:nvSpPr>
            <p:spPr>
              <a:xfrm>
                <a:off x="1056391"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1" name="等腰三角形 8"/>
              <p:cNvSpPr/>
              <p:nvPr/>
            </p:nvSpPr>
            <p:spPr>
              <a:xfrm>
                <a:off x="2120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2" name="等腰三角形 9"/>
              <p:cNvSpPr/>
              <p:nvPr/>
            </p:nvSpPr>
            <p:spPr>
              <a:xfrm>
                <a:off x="3187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3" name="等腰三角形 10"/>
              <p:cNvSpPr/>
              <p:nvPr/>
            </p:nvSpPr>
            <p:spPr>
              <a:xfrm>
                <a:off x="4254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4" name="等腰三角形 11"/>
              <p:cNvSpPr/>
              <p:nvPr/>
            </p:nvSpPr>
            <p:spPr>
              <a:xfrm>
                <a:off x="5321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5" name="等腰三角形 12"/>
              <p:cNvSpPr/>
              <p:nvPr/>
            </p:nvSpPr>
            <p:spPr>
              <a:xfrm>
                <a:off x="6388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6" name="等腰三角形 13"/>
              <p:cNvSpPr/>
              <p:nvPr/>
            </p:nvSpPr>
            <p:spPr>
              <a:xfrm>
                <a:off x="7454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7" name="等腰三角形 14"/>
              <p:cNvSpPr/>
              <p:nvPr/>
            </p:nvSpPr>
            <p:spPr>
              <a:xfrm>
                <a:off x="8521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8" name="等腰三角形 15"/>
              <p:cNvSpPr/>
              <p:nvPr/>
            </p:nvSpPr>
            <p:spPr>
              <a:xfrm>
                <a:off x="9588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9" name="等腰三角形 16"/>
              <p:cNvSpPr/>
              <p:nvPr/>
            </p:nvSpPr>
            <p:spPr>
              <a:xfrm>
                <a:off x="10655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40" name="等腰三角形 17"/>
              <p:cNvSpPr/>
              <p:nvPr/>
            </p:nvSpPr>
            <p:spPr>
              <a:xfrm>
                <a:off x="11722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cxnSp>
            <p:nvCxnSpPr>
              <p:cNvPr id="41" name="直接连接符 19"/>
              <p:cNvCxnSpPr/>
              <p:nvPr/>
            </p:nvCxnSpPr>
            <p:spPr>
              <a:xfrm>
                <a:off x="0" y="3060294"/>
                <a:ext cx="127784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椭圆 4"/>
            <p:cNvSpPr/>
            <p:nvPr/>
          </p:nvSpPr>
          <p:spPr>
            <a:xfrm flipH="1">
              <a:off x="258956" y="291304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椭圆 5"/>
            <p:cNvSpPr/>
            <p:nvPr/>
          </p:nvSpPr>
          <p:spPr>
            <a:xfrm flipH="1">
              <a:off x="787152" y="3823548"/>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椭圆 6"/>
            <p:cNvSpPr/>
            <p:nvPr/>
          </p:nvSpPr>
          <p:spPr>
            <a:xfrm flipH="1">
              <a:off x="1320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椭圆 7"/>
            <p:cNvSpPr/>
            <p:nvPr/>
          </p:nvSpPr>
          <p:spPr>
            <a:xfrm flipH="1">
              <a:off x="2387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椭圆 8"/>
            <p:cNvSpPr/>
            <p:nvPr/>
          </p:nvSpPr>
          <p:spPr>
            <a:xfrm flipH="1">
              <a:off x="3454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椭圆 9"/>
            <p:cNvSpPr/>
            <p:nvPr/>
          </p:nvSpPr>
          <p:spPr>
            <a:xfrm flipH="1">
              <a:off x="4521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椭圆 10"/>
            <p:cNvSpPr/>
            <p:nvPr/>
          </p:nvSpPr>
          <p:spPr>
            <a:xfrm flipH="1">
              <a:off x="5588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椭圆 11"/>
            <p:cNvSpPr/>
            <p:nvPr/>
          </p:nvSpPr>
          <p:spPr>
            <a:xfrm flipH="1">
              <a:off x="6654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椭圆 12"/>
            <p:cNvSpPr/>
            <p:nvPr/>
          </p:nvSpPr>
          <p:spPr>
            <a:xfrm flipH="1">
              <a:off x="7721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椭圆 13"/>
            <p:cNvSpPr/>
            <p:nvPr/>
          </p:nvSpPr>
          <p:spPr>
            <a:xfrm flipH="1">
              <a:off x="8788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椭圆 14"/>
            <p:cNvSpPr/>
            <p:nvPr/>
          </p:nvSpPr>
          <p:spPr>
            <a:xfrm flipH="1">
              <a:off x="9855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椭圆 15"/>
            <p:cNvSpPr/>
            <p:nvPr/>
          </p:nvSpPr>
          <p:spPr>
            <a:xfrm flipH="1">
              <a:off x="10922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椭圆 16"/>
            <p:cNvSpPr/>
            <p:nvPr/>
          </p:nvSpPr>
          <p:spPr>
            <a:xfrm flipH="1">
              <a:off x="11988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椭圆 17"/>
            <p:cNvSpPr/>
            <p:nvPr/>
          </p:nvSpPr>
          <p:spPr>
            <a:xfrm flipH="1">
              <a:off x="1854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椭圆 18"/>
            <p:cNvSpPr/>
            <p:nvPr/>
          </p:nvSpPr>
          <p:spPr>
            <a:xfrm flipH="1">
              <a:off x="2921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椭圆 19"/>
            <p:cNvSpPr/>
            <p:nvPr/>
          </p:nvSpPr>
          <p:spPr>
            <a:xfrm flipH="1">
              <a:off x="3987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椭圆 20"/>
            <p:cNvSpPr/>
            <p:nvPr/>
          </p:nvSpPr>
          <p:spPr>
            <a:xfrm flipH="1">
              <a:off x="5054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椭圆 21"/>
            <p:cNvSpPr/>
            <p:nvPr/>
          </p:nvSpPr>
          <p:spPr>
            <a:xfrm flipH="1">
              <a:off x="6121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椭圆 22"/>
            <p:cNvSpPr/>
            <p:nvPr/>
          </p:nvSpPr>
          <p:spPr>
            <a:xfrm flipH="1">
              <a:off x="7188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椭圆 23"/>
            <p:cNvSpPr/>
            <p:nvPr/>
          </p:nvSpPr>
          <p:spPr>
            <a:xfrm flipH="1">
              <a:off x="8255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椭圆 24"/>
            <p:cNvSpPr/>
            <p:nvPr/>
          </p:nvSpPr>
          <p:spPr>
            <a:xfrm flipH="1">
              <a:off x="9321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椭圆 25"/>
            <p:cNvSpPr/>
            <p:nvPr/>
          </p:nvSpPr>
          <p:spPr>
            <a:xfrm flipH="1">
              <a:off x="10388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7" name="椭圆 26"/>
            <p:cNvSpPr/>
            <p:nvPr/>
          </p:nvSpPr>
          <p:spPr>
            <a:xfrm flipH="1">
              <a:off x="11455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8" name="组 47"/>
          <p:cNvGrpSpPr/>
          <p:nvPr/>
        </p:nvGrpSpPr>
        <p:grpSpPr>
          <a:xfrm>
            <a:off x="802005" y="965835"/>
            <a:ext cx="2895600" cy="1629279"/>
            <a:chOff x="558800" y="977900"/>
            <a:chExt cx="2895600" cy="1562100"/>
          </a:xfrm>
        </p:grpSpPr>
        <p:sp>
          <p:nvSpPr>
            <p:cNvPr id="42" name="矩形 41"/>
            <p:cNvSpPr/>
            <p:nvPr/>
          </p:nvSpPr>
          <p:spPr>
            <a:xfrm>
              <a:off x="558800" y="977900"/>
              <a:ext cx="2895600" cy="15621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47" name="组 46"/>
            <p:cNvGrpSpPr/>
            <p:nvPr/>
          </p:nvGrpSpPr>
          <p:grpSpPr>
            <a:xfrm>
              <a:off x="659660" y="1090905"/>
              <a:ext cx="2757170" cy="1417607"/>
              <a:chOff x="5564556" y="884555"/>
              <a:chExt cx="2262604" cy="1417607"/>
            </a:xfrm>
          </p:grpSpPr>
          <p:sp>
            <p:nvSpPr>
              <p:cNvPr id="45" name="矩形 44"/>
              <p:cNvSpPr/>
              <p:nvPr/>
            </p:nvSpPr>
            <p:spPr>
              <a:xfrm>
                <a:off x="5638552" y="884555"/>
                <a:ext cx="1317334" cy="294059"/>
              </a:xfrm>
              <a:prstGeom prst="rect">
                <a:avLst/>
              </a:prstGeom>
            </p:spPr>
            <p:txBody>
              <a:bodyPr wrap="square">
                <a:spAutoFit/>
              </a:bodyPr>
              <a:lstStyle/>
              <a:p>
                <a:r>
                  <a:rPr lang="zh-CN" altLang="en-US" sz="1400" b="1" dirty="0">
                    <a:latin typeface="Segoe UI" panose="020B0502040204020203"/>
                    <a:ea typeface="微软雅黑" panose="020B0503020204020204" charset="-122"/>
                  </a:rPr>
                  <a:t>二十世纪五十年代</a:t>
                </a:r>
              </a:p>
            </p:txBody>
          </p:sp>
          <p:sp>
            <p:nvSpPr>
              <p:cNvPr id="46" name="矩形 45"/>
              <p:cNvSpPr/>
              <p:nvPr/>
            </p:nvSpPr>
            <p:spPr>
              <a:xfrm>
                <a:off x="5564556" y="1142365"/>
                <a:ext cx="2262604" cy="1159797"/>
              </a:xfrm>
              <a:prstGeom prst="rect">
                <a:avLst/>
              </a:prstGeom>
            </p:spPr>
            <p:txBody>
              <a:bodyPr wrap="square">
                <a:spAutoFit/>
              </a:bodyPr>
              <a:lstStyle/>
              <a:p>
                <a:pPr>
                  <a:lnSpc>
                    <a:spcPct val="130000"/>
                  </a:lnSpc>
                </a:pPr>
                <a:r>
                  <a:rPr sz="1400" dirty="0">
                    <a:latin typeface="微软雅黑" panose="020B0503020204020204" charset="-122"/>
                    <a:ea typeface="微软雅黑" panose="020B0503020204020204" charset="-122"/>
                  </a:rPr>
                  <a:t>贝尔实验室开发出了Audry系统，该系统能识别</a:t>
                </a:r>
                <a:r>
                  <a:rPr sz="1400" dirty="0">
                    <a:solidFill>
                      <a:srgbClr val="FF0000"/>
                    </a:solidFill>
                    <a:latin typeface="微软雅黑" panose="020B0503020204020204" charset="-122"/>
                    <a:ea typeface="微软雅黑" panose="020B0503020204020204" charset="-122"/>
                  </a:rPr>
                  <a:t>十个英文数字</a:t>
                </a:r>
                <a:r>
                  <a:rPr lang="zh-CN" sz="1400" dirty="0">
                    <a:latin typeface="微软雅黑" panose="020B0503020204020204" charset="-122"/>
                    <a:ea typeface="微软雅黑" panose="020B0503020204020204" charset="-122"/>
                  </a:rPr>
                  <a:t>，方法是跟踪语音中的共振峰，得到了</a:t>
                </a:r>
                <a:r>
                  <a:rPr lang="en-US" altLang="zh-CN" sz="1400" dirty="0">
                    <a:solidFill>
                      <a:srgbClr val="FF0000"/>
                    </a:solidFill>
                    <a:latin typeface="微软雅黑" panose="020B0503020204020204" charset="-122"/>
                    <a:ea typeface="微软雅黑" panose="020B0503020204020204" charset="-122"/>
                  </a:rPr>
                  <a:t>98%</a:t>
                </a:r>
                <a:r>
                  <a:rPr lang="zh-CN" altLang="en-US" sz="1400" dirty="0">
                    <a:solidFill>
                      <a:srgbClr val="FF0000"/>
                    </a:solidFill>
                    <a:latin typeface="微软雅黑" panose="020B0503020204020204" charset="-122"/>
                    <a:ea typeface="微软雅黑" panose="020B0503020204020204" charset="-122"/>
                  </a:rPr>
                  <a:t>的正确率</a:t>
                </a:r>
                <a:r>
                  <a:rPr lang="zh-CN" altLang="en-US" sz="1400" dirty="0">
                    <a:latin typeface="微软雅黑" panose="020B0503020204020204" charset="-122"/>
                    <a:ea typeface="微软雅黑" panose="020B0503020204020204" charset="-122"/>
                  </a:rPr>
                  <a:t>。</a:t>
                </a:r>
              </a:p>
            </p:txBody>
          </p:sp>
        </p:grpSp>
      </p:grpSp>
      <p:grpSp>
        <p:nvGrpSpPr>
          <p:cNvPr id="49" name="组 48"/>
          <p:cNvGrpSpPr/>
          <p:nvPr/>
        </p:nvGrpSpPr>
        <p:grpSpPr>
          <a:xfrm>
            <a:off x="4607560" y="965835"/>
            <a:ext cx="2903116" cy="1629410"/>
            <a:chOff x="558800" y="977900"/>
            <a:chExt cx="2903116" cy="1562100"/>
          </a:xfrm>
        </p:grpSpPr>
        <p:sp>
          <p:nvSpPr>
            <p:cNvPr id="50" name="矩形 49"/>
            <p:cNvSpPr/>
            <p:nvPr/>
          </p:nvSpPr>
          <p:spPr>
            <a:xfrm>
              <a:off x="558800" y="977900"/>
              <a:ext cx="2895600" cy="15621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51" name="组 50"/>
            <p:cNvGrpSpPr/>
            <p:nvPr/>
          </p:nvGrpSpPr>
          <p:grpSpPr>
            <a:xfrm>
              <a:off x="643150" y="1091109"/>
              <a:ext cx="2818765" cy="1446435"/>
              <a:chOff x="5551008" y="884759"/>
              <a:chExt cx="2313151" cy="1446435"/>
            </a:xfrm>
          </p:grpSpPr>
          <p:sp>
            <p:nvSpPr>
              <p:cNvPr id="52" name="矩形 51"/>
              <p:cNvSpPr/>
              <p:nvPr/>
            </p:nvSpPr>
            <p:spPr>
              <a:xfrm>
                <a:off x="5638552" y="884759"/>
                <a:ext cx="1317334" cy="294035"/>
              </a:xfrm>
              <a:prstGeom prst="rect">
                <a:avLst/>
              </a:prstGeom>
            </p:spPr>
            <p:txBody>
              <a:bodyPr wrap="square">
                <a:spAutoFit/>
              </a:bodyPr>
              <a:lstStyle/>
              <a:p>
                <a:r>
                  <a:rPr lang="zh-CN" altLang="en-US" sz="1400" b="1" dirty="0">
                    <a:latin typeface="Segoe UI" panose="020B0502040204020203"/>
                    <a:ea typeface="微软雅黑" panose="020B0503020204020204" charset="-122"/>
                  </a:rPr>
                  <a:t>二十世纪六十年代</a:t>
                </a:r>
              </a:p>
            </p:txBody>
          </p:sp>
          <p:sp>
            <p:nvSpPr>
              <p:cNvPr id="53" name="矩形 52"/>
              <p:cNvSpPr/>
              <p:nvPr/>
            </p:nvSpPr>
            <p:spPr>
              <a:xfrm>
                <a:off x="5551008" y="1171490"/>
                <a:ext cx="2313151" cy="1159704"/>
              </a:xfrm>
              <a:prstGeom prst="rect">
                <a:avLst/>
              </a:prstGeom>
            </p:spPr>
            <p:txBody>
              <a:bodyPr wrap="square">
                <a:spAutoFit/>
              </a:bodyPr>
              <a:lstStyle/>
              <a:p>
                <a:pPr>
                  <a:lnSpc>
                    <a:spcPct val="130000"/>
                  </a:lnSpc>
                </a:pPr>
                <a:r>
                  <a:rPr lang="zh-CN" altLang="en-US" sz="1400" dirty="0">
                    <a:latin typeface="微软雅黑" panose="020B0503020204020204" charset="-122"/>
                    <a:ea typeface="微软雅黑" panose="020B0503020204020204" charset="-122"/>
                  </a:rPr>
                  <a:t>主要成果包括</a:t>
                </a:r>
                <a:r>
                  <a:rPr lang="zh-CN" altLang="en-US" sz="1400" dirty="0">
                    <a:solidFill>
                      <a:srgbClr val="FF0000"/>
                    </a:solidFill>
                    <a:latin typeface="微软雅黑" panose="020B0503020204020204" charset="-122"/>
                    <a:ea typeface="微软雅黑" panose="020B0503020204020204" charset="-122"/>
                  </a:rPr>
                  <a:t>线性预测分析技术</a:t>
                </a:r>
                <a:r>
                  <a:rPr lang="en-US" altLang="zh-CN" sz="1400" dirty="0">
                    <a:solidFill>
                      <a:srgbClr val="FF0000"/>
                    </a:solidFill>
                    <a:latin typeface="微软雅黑" panose="020B0503020204020204" charset="-122"/>
                    <a:ea typeface="微软雅黑" panose="020B0503020204020204" charset="-122"/>
                  </a:rPr>
                  <a:t>(</a:t>
                </a:r>
                <a:r>
                  <a:rPr lang="en-US" sz="1400" dirty="0">
                    <a:solidFill>
                      <a:srgbClr val="FF0000"/>
                    </a:solidFill>
                    <a:latin typeface="微软雅黑" panose="020B0503020204020204" charset="-122"/>
                    <a:ea typeface="微软雅黑" panose="020B0503020204020204" charset="-122"/>
                  </a:rPr>
                  <a:t>LP)</a:t>
                </a:r>
                <a:r>
                  <a:rPr lang="zh-CN" altLang="en-US" sz="1400" dirty="0">
                    <a:solidFill>
                      <a:srgbClr val="FF0000"/>
                    </a:solidFill>
                    <a:latin typeface="微软雅黑" panose="020B0503020204020204" charset="-122"/>
                    <a:ea typeface="微软雅黑" panose="020B0503020204020204" charset="-122"/>
                  </a:rPr>
                  <a:t>和动态规划算法</a:t>
                </a:r>
                <a:r>
                  <a:rPr lang="en-US" altLang="zh-CN" sz="1400" dirty="0">
                    <a:solidFill>
                      <a:srgbClr val="FF0000"/>
                    </a:solidFill>
                    <a:latin typeface="微软雅黑" panose="020B0503020204020204" charset="-122"/>
                    <a:ea typeface="微软雅黑" panose="020B0503020204020204" charset="-122"/>
                  </a:rPr>
                  <a:t>(</a:t>
                </a:r>
                <a:r>
                  <a:rPr lang="en-US" sz="1400" dirty="0">
                    <a:solidFill>
                      <a:srgbClr val="FF0000"/>
                    </a:solidFill>
                    <a:latin typeface="微软雅黑" panose="020B0503020204020204" charset="-122"/>
                    <a:ea typeface="微软雅黑" panose="020B0503020204020204" charset="-122"/>
                  </a:rPr>
                  <a:t>DP)</a:t>
                </a:r>
                <a:r>
                  <a:rPr lang="zh-CN" altLang="en-US"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端点检测技术成功应用在语音识别领域并大幅提升系统性能</a:t>
                </a:r>
                <a:r>
                  <a:rPr lang="zh-CN" sz="1400" dirty="0">
                    <a:latin typeface="微软雅黑" panose="020B0503020204020204" charset="-122"/>
                    <a:ea typeface="微软雅黑" panose="020B0503020204020204" charset="-122"/>
                  </a:rPr>
                  <a:t>。</a:t>
                </a:r>
              </a:p>
            </p:txBody>
          </p:sp>
        </p:grpSp>
      </p:grpSp>
      <p:grpSp>
        <p:nvGrpSpPr>
          <p:cNvPr id="54" name="组 53"/>
          <p:cNvGrpSpPr/>
          <p:nvPr/>
        </p:nvGrpSpPr>
        <p:grpSpPr>
          <a:xfrm>
            <a:off x="8405600" y="965835"/>
            <a:ext cx="3013811" cy="1639553"/>
            <a:chOff x="551285" y="977900"/>
            <a:chExt cx="3013702" cy="1571824"/>
          </a:xfrm>
        </p:grpSpPr>
        <p:sp>
          <p:nvSpPr>
            <p:cNvPr id="55" name="矩形 54"/>
            <p:cNvSpPr/>
            <p:nvPr/>
          </p:nvSpPr>
          <p:spPr>
            <a:xfrm>
              <a:off x="558800" y="977900"/>
              <a:ext cx="2895600" cy="15621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56" name="组 55"/>
            <p:cNvGrpSpPr/>
            <p:nvPr/>
          </p:nvGrpSpPr>
          <p:grpSpPr>
            <a:xfrm>
              <a:off x="551285" y="1095985"/>
              <a:ext cx="3013702" cy="1453739"/>
              <a:chOff x="5475622" y="889635"/>
              <a:chExt cx="2473121" cy="1453739"/>
            </a:xfrm>
          </p:grpSpPr>
          <p:sp>
            <p:nvSpPr>
              <p:cNvPr id="57" name="矩形 56"/>
              <p:cNvSpPr/>
              <p:nvPr/>
            </p:nvSpPr>
            <p:spPr>
              <a:xfrm>
                <a:off x="5640115" y="889635"/>
                <a:ext cx="1463241" cy="294035"/>
              </a:xfrm>
              <a:prstGeom prst="rect">
                <a:avLst/>
              </a:prstGeom>
            </p:spPr>
            <p:txBody>
              <a:bodyPr wrap="square">
                <a:spAutoFit/>
              </a:bodyPr>
              <a:lstStyle/>
              <a:p>
                <a:r>
                  <a:rPr lang="zh-CN" altLang="en-US" sz="1400" b="1" dirty="0">
                    <a:latin typeface="Segoe UI" panose="020B0502040204020203"/>
                    <a:ea typeface="微软雅黑" panose="020B0503020204020204" charset="-122"/>
                  </a:rPr>
                  <a:t>二十世纪七十年代</a:t>
                </a:r>
              </a:p>
            </p:txBody>
          </p:sp>
          <p:sp>
            <p:nvSpPr>
              <p:cNvPr id="58" name="矩形 57"/>
              <p:cNvSpPr/>
              <p:nvPr/>
            </p:nvSpPr>
            <p:spPr>
              <a:xfrm>
                <a:off x="5475622" y="1183670"/>
                <a:ext cx="2473121" cy="1159704"/>
              </a:xfrm>
              <a:prstGeom prst="rect">
                <a:avLst/>
              </a:prstGeom>
            </p:spPr>
            <p:txBody>
              <a:bodyPr wrap="square">
                <a:spAutoFit/>
              </a:bodyPr>
              <a:lstStyle/>
              <a:p>
                <a:pPr>
                  <a:lnSpc>
                    <a:spcPct val="130000"/>
                  </a:lnSpc>
                </a:pPr>
                <a:r>
                  <a:rPr lang="zh-CN" sz="1400" dirty="0">
                    <a:latin typeface="微软雅黑" panose="020B0503020204020204" charset="-122"/>
                    <a:ea typeface="微软雅黑" panose="020B0503020204020204" charset="-122"/>
                  </a:rPr>
                  <a:t>快速发展期，</a:t>
                </a:r>
                <a:r>
                  <a:rPr sz="1400" dirty="0">
                    <a:solidFill>
                      <a:srgbClr val="FF0000"/>
                    </a:solidFill>
                    <a:latin typeface="微软雅黑" panose="020B0503020204020204" charset="-122"/>
                    <a:ea typeface="微软雅黑" panose="020B0503020204020204" charset="-122"/>
                  </a:rPr>
                  <a:t>信号线性预测编码技术(LPC)和动态时间规整技术(DTW)</a:t>
                </a:r>
                <a:r>
                  <a:rPr sz="1400" dirty="0">
                    <a:latin typeface="微软雅黑" panose="020B0503020204020204" charset="-122"/>
                    <a:ea typeface="微软雅黑" panose="020B0503020204020204" charset="-122"/>
                  </a:rPr>
                  <a:t>的提出，成为语音识别领域的重大成果</a:t>
                </a:r>
                <a:r>
                  <a:rPr lang="zh-CN" sz="1400" dirty="0">
                    <a:latin typeface="微软雅黑" panose="020B0503020204020204" charset="-122"/>
                    <a:ea typeface="微软雅黑" panose="020B0503020204020204" charset="-122"/>
                  </a:rPr>
                  <a:t>，大大提高孤立词识别效率。</a:t>
                </a:r>
              </a:p>
            </p:txBody>
          </p:sp>
        </p:grpSp>
      </p:grpSp>
      <p:grpSp>
        <p:nvGrpSpPr>
          <p:cNvPr id="59" name="组 58"/>
          <p:cNvGrpSpPr/>
          <p:nvPr/>
        </p:nvGrpSpPr>
        <p:grpSpPr>
          <a:xfrm>
            <a:off x="800735" y="4375785"/>
            <a:ext cx="2932430" cy="1657542"/>
            <a:chOff x="558800" y="977900"/>
            <a:chExt cx="2932325" cy="1562100"/>
          </a:xfrm>
        </p:grpSpPr>
        <p:sp>
          <p:nvSpPr>
            <p:cNvPr id="60" name="矩形 59"/>
            <p:cNvSpPr/>
            <p:nvPr/>
          </p:nvSpPr>
          <p:spPr>
            <a:xfrm>
              <a:off x="558800" y="977900"/>
              <a:ext cx="2895600" cy="15621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61" name="组 60"/>
            <p:cNvGrpSpPr/>
            <p:nvPr/>
          </p:nvGrpSpPr>
          <p:grpSpPr>
            <a:xfrm>
              <a:off x="606320" y="1077570"/>
              <a:ext cx="2884805" cy="1411167"/>
              <a:chOff x="5520784" y="871220"/>
              <a:chExt cx="2367345" cy="1411167"/>
            </a:xfrm>
          </p:grpSpPr>
          <p:sp>
            <p:nvSpPr>
              <p:cNvPr id="62" name="矩形 61"/>
              <p:cNvSpPr/>
              <p:nvPr/>
            </p:nvSpPr>
            <p:spPr>
              <a:xfrm>
                <a:off x="5644805" y="871220"/>
                <a:ext cx="1317334" cy="289045"/>
              </a:xfrm>
              <a:prstGeom prst="rect">
                <a:avLst/>
              </a:prstGeom>
            </p:spPr>
            <p:txBody>
              <a:bodyPr wrap="square">
                <a:spAutoFit/>
              </a:bodyPr>
              <a:lstStyle/>
              <a:p>
                <a:r>
                  <a:rPr lang="zh-CN" altLang="en-US" sz="1400" b="1" dirty="0">
                    <a:latin typeface="Segoe UI" panose="020B0502040204020203"/>
                    <a:ea typeface="微软雅黑" panose="020B0503020204020204" charset="-122"/>
                  </a:rPr>
                  <a:t>二十世纪八十年代</a:t>
                </a:r>
              </a:p>
            </p:txBody>
          </p:sp>
          <p:sp>
            <p:nvSpPr>
              <p:cNvPr id="63" name="矩形 62"/>
              <p:cNvSpPr/>
              <p:nvPr/>
            </p:nvSpPr>
            <p:spPr>
              <a:xfrm>
                <a:off x="5520784" y="1142365"/>
                <a:ext cx="2367345" cy="1140022"/>
              </a:xfrm>
              <a:prstGeom prst="rect">
                <a:avLst/>
              </a:prstGeom>
            </p:spPr>
            <p:txBody>
              <a:bodyPr wrap="square">
                <a:spAutoFit/>
              </a:bodyPr>
              <a:lstStyle/>
              <a:p>
                <a:pPr>
                  <a:lnSpc>
                    <a:spcPct val="130000"/>
                  </a:lnSpc>
                </a:pPr>
                <a:r>
                  <a:rPr lang="zh-CN" sz="1400" dirty="0">
                    <a:latin typeface="微软雅黑" panose="020B0503020204020204" charset="-122"/>
                    <a:ea typeface="微软雅黑" panose="020B0503020204020204" charset="-122"/>
                  </a:rPr>
                  <a:t>语音识别技术进一步发展，</a:t>
                </a:r>
                <a:r>
                  <a:rPr lang="zh-CN" sz="1400" dirty="0">
                    <a:solidFill>
                      <a:srgbClr val="FF0000"/>
                    </a:solidFill>
                    <a:latin typeface="微软雅黑" panose="020B0503020204020204" charset="-122"/>
                    <a:ea typeface="微软雅黑" panose="020B0503020204020204" charset="-122"/>
                  </a:rPr>
                  <a:t>隐马尔可夫模型</a:t>
                </a:r>
                <a:r>
                  <a:rPr lang="en-US" altLang="zh-CN" sz="1400" dirty="0">
                    <a:solidFill>
                      <a:srgbClr val="FF0000"/>
                    </a:solidFill>
                    <a:latin typeface="微软雅黑" panose="020B0503020204020204" charset="-122"/>
                    <a:ea typeface="微软雅黑" panose="020B0503020204020204" charset="-122"/>
                  </a:rPr>
                  <a:t>(HMM)</a:t>
                </a:r>
                <a:r>
                  <a:rPr lang="zh-CN" altLang="en-US" sz="1400" dirty="0">
                    <a:latin typeface="微软雅黑" panose="020B0503020204020204" charset="-122"/>
                    <a:ea typeface="微软雅黑" panose="020B0503020204020204" charset="-122"/>
                  </a:rPr>
                  <a:t>被引入到语音识别领域，并成为大词汇量连续语音识别系统的基础。</a:t>
                </a:r>
              </a:p>
            </p:txBody>
          </p:sp>
        </p:grpSp>
      </p:grpSp>
      <p:grpSp>
        <p:nvGrpSpPr>
          <p:cNvPr id="64" name="组 63"/>
          <p:cNvGrpSpPr/>
          <p:nvPr/>
        </p:nvGrpSpPr>
        <p:grpSpPr>
          <a:xfrm>
            <a:off x="4644390" y="4394835"/>
            <a:ext cx="2914015" cy="1638066"/>
            <a:chOff x="558800" y="977900"/>
            <a:chExt cx="2913910" cy="1562100"/>
          </a:xfrm>
        </p:grpSpPr>
        <p:sp>
          <p:nvSpPr>
            <p:cNvPr id="65" name="矩形 64"/>
            <p:cNvSpPr/>
            <p:nvPr/>
          </p:nvSpPr>
          <p:spPr>
            <a:xfrm>
              <a:off x="558800" y="977900"/>
              <a:ext cx="2895600" cy="15621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66" name="组 65"/>
            <p:cNvGrpSpPr/>
            <p:nvPr/>
          </p:nvGrpSpPr>
          <p:grpSpPr>
            <a:xfrm>
              <a:off x="559330" y="1077570"/>
              <a:ext cx="2913380" cy="1424721"/>
              <a:chOff x="5482223" y="871220"/>
              <a:chExt cx="2390794" cy="1424721"/>
            </a:xfrm>
          </p:grpSpPr>
          <p:sp>
            <p:nvSpPr>
              <p:cNvPr id="67" name="矩形 66"/>
              <p:cNvSpPr/>
              <p:nvPr/>
            </p:nvSpPr>
            <p:spPr>
              <a:xfrm>
                <a:off x="5622919" y="871220"/>
                <a:ext cx="1317334" cy="292481"/>
              </a:xfrm>
              <a:prstGeom prst="rect">
                <a:avLst/>
              </a:prstGeom>
            </p:spPr>
            <p:txBody>
              <a:bodyPr wrap="square">
                <a:spAutoFit/>
              </a:bodyPr>
              <a:lstStyle/>
              <a:p>
                <a:r>
                  <a:rPr lang="zh-CN" altLang="en-US" sz="1400" b="1" dirty="0">
                    <a:latin typeface="Segoe UI" panose="020B0502040204020203"/>
                    <a:ea typeface="微软雅黑" panose="020B0503020204020204" charset="-122"/>
                  </a:rPr>
                  <a:t>二十世纪九十年代</a:t>
                </a:r>
              </a:p>
            </p:txBody>
          </p:sp>
          <p:sp>
            <p:nvSpPr>
              <p:cNvPr id="68" name="矩形 67"/>
              <p:cNvSpPr/>
              <p:nvPr/>
            </p:nvSpPr>
            <p:spPr>
              <a:xfrm>
                <a:off x="5482223" y="1142365"/>
                <a:ext cx="2390794" cy="1153576"/>
              </a:xfrm>
              <a:prstGeom prst="rect">
                <a:avLst/>
              </a:prstGeom>
            </p:spPr>
            <p:txBody>
              <a:bodyPr wrap="square">
                <a:spAutoFit/>
              </a:bodyPr>
              <a:lstStyle/>
              <a:p>
                <a:pPr>
                  <a:lnSpc>
                    <a:spcPct val="130000"/>
                  </a:lnSpc>
                </a:pPr>
                <a:r>
                  <a:rPr lang="zh-CN" sz="1400" dirty="0">
                    <a:solidFill>
                      <a:srgbClr val="FF0000"/>
                    </a:solidFill>
                    <a:latin typeface="微软雅黑" panose="020B0503020204020204" charset="-122"/>
                    <a:ea typeface="微软雅黑" panose="020B0503020204020204" charset="-122"/>
                  </a:rPr>
                  <a:t>解码搜索算法</a:t>
                </a:r>
                <a:r>
                  <a:rPr lang="zh-CN" sz="1400" dirty="0">
                    <a:latin typeface="微软雅黑" panose="020B0503020204020204" charset="-122"/>
                    <a:ea typeface="微软雅黑" panose="020B0503020204020204" charset="-122"/>
                  </a:rPr>
                  <a:t>不断成熟，出现几个成功的大词汇量连续语音识别系统，如</a:t>
                </a:r>
                <a:r>
                  <a:rPr lang="en-US" altLang="zh-CN" sz="1400" dirty="0">
                    <a:latin typeface="微软雅黑" panose="020B0503020204020204" charset="-122"/>
                    <a:ea typeface="微软雅黑" panose="020B0503020204020204" charset="-122"/>
                  </a:rPr>
                  <a:t>IBM</a:t>
                </a:r>
                <a:r>
                  <a:rPr lang="zh-CN" altLang="en-US" sz="1400" dirty="0">
                    <a:latin typeface="微软雅黑" panose="020B0503020204020204" charset="-122"/>
                    <a:ea typeface="微软雅黑" panose="020B0503020204020204" charset="-122"/>
                  </a:rPr>
                  <a:t>的</a:t>
                </a:r>
                <a:r>
                  <a:rPr lang="en-US" altLang="zh-CN" sz="1400" dirty="0">
                    <a:latin typeface="微软雅黑" panose="020B0503020204020204" charset="-122"/>
                    <a:ea typeface="微软雅黑" panose="020B0503020204020204" charset="-122"/>
                  </a:rPr>
                  <a:t>Via Voice</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Microsoft</a:t>
                </a:r>
                <a:r>
                  <a:rPr lang="zh-CN" altLang="en-US" sz="1400" dirty="0">
                    <a:latin typeface="微软雅黑" panose="020B0503020204020204" charset="-122"/>
                    <a:ea typeface="微软雅黑" panose="020B0503020204020204" charset="-122"/>
                  </a:rPr>
                  <a:t>的</a:t>
                </a:r>
                <a:r>
                  <a:rPr lang="en-US" altLang="zh-CN" sz="1400" dirty="0">
                    <a:latin typeface="微软雅黑" panose="020B0503020204020204" charset="-122"/>
                    <a:ea typeface="微软雅黑" panose="020B0503020204020204" charset="-122"/>
                  </a:rPr>
                  <a:t>Whisper</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CMU</a:t>
                </a:r>
                <a:r>
                  <a:rPr lang="zh-CN" altLang="en-US" sz="1400" dirty="0">
                    <a:latin typeface="微软雅黑" panose="020B0503020204020204" charset="-122"/>
                    <a:ea typeface="微软雅黑" panose="020B0503020204020204" charset="-122"/>
                  </a:rPr>
                  <a:t>的</a:t>
                </a:r>
                <a:r>
                  <a:rPr lang="en-US" altLang="zh-CN" sz="1400" dirty="0">
                    <a:latin typeface="微软雅黑" panose="020B0503020204020204" charset="-122"/>
                    <a:ea typeface="微软雅黑" panose="020B0503020204020204" charset="-122"/>
                  </a:rPr>
                  <a:t>SPHINX-II</a:t>
                </a:r>
                <a:r>
                  <a:rPr lang="zh-CN" altLang="en-US" sz="1400" dirty="0">
                    <a:latin typeface="微软雅黑" panose="020B0503020204020204" charset="-122"/>
                    <a:ea typeface="微软雅黑" panose="020B0503020204020204" charset="-122"/>
                  </a:rPr>
                  <a:t>。</a:t>
                </a:r>
              </a:p>
            </p:txBody>
          </p:sp>
        </p:grpSp>
      </p:grpSp>
      <p:grpSp>
        <p:nvGrpSpPr>
          <p:cNvPr id="43" name="组 63"/>
          <p:cNvGrpSpPr/>
          <p:nvPr/>
        </p:nvGrpSpPr>
        <p:grpSpPr>
          <a:xfrm>
            <a:off x="8455660" y="4394835"/>
            <a:ext cx="2895704" cy="1638066"/>
            <a:chOff x="558800" y="977900"/>
            <a:chExt cx="2895600" cy="1562100"/>
          </a:xfrm>
        </p:grpSpPr>
        <p:sp>
          <p:nvSpPr>
            <p:cNvPr id="44" name="矩形 43"/>
            <p:cNvSpPr/>
            <p:nvPr/>
          </p:nvSpPr>
          <p:spPr>
            <a:xfrm>
              <a:off x="558800" y="977900"/>
              <a:ext cx="2895600" cy="15621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nvGrpSpPr>
            <p:cNvPr id="69" name="组 65"/>
            <p:cNvGrpSpPr/>
            <p:nvPr/>
          </p:nvGrpSpPr>
          <p:grpSpPr>
            <a:xfrm>
              <a:off x="669182" y="1077570"/>
              <a:ext cx="2742466" cy="1446057"/>
              <a:chOff x="5572370" y="871220"/>
              <a:chExt cx="2250538" cy="1446057"/>
            </a:xfrm>
          </p:grpSpPr>
          <p:sp>
            <p:nvSpPr>
              <p:cNvPr id="70" name="矩形 69"/>
              <p:cNvSpPr/>
              <p:nvPr/>
            </p:nvSpPr>
            <p:spPr>
              <a:xfrm>
                <a:off x="5605202" y="871220"/>
                <a:ext cx="1317334" cy="292481"/>
              </a:xfrm>
              <a:prstGeom prst="rect">
                <a:avLst/>
              </a:prstGeom>
            </p:spPr>
            <p:txBody>
              <a:bodyPr wrap="square">
                <a:spAutoFit/>
              </a:bodyPr>
              <a:lstStyle/>
              <a:p>
                <a:r>
                  <a:rPr lang="zh-CN" altLang="en-US" sz="1400" b="1" dirty="0">
                    <a:latin typeface="Segoe UI" panose="020B0502040204020203"/>
                    <a:ea typeface="微软雅黑" panose="020B0503020204020204" charset="-122"/>
                  </a:rPr>
                  <a:t>二十一世纪以来</a:t>
                </a:r>
              </a:p>
            </p:txBody>
          </p:sp>
          <p:sp>
            <p:nvSpPr>
              <p:cNvPr id="71" name="矩形 70"/>
              <p:cNvSpPr/>
              <p:nvPr/>
            </p:nvSpPr>
            <p:spPr>
              <a:xfrm>
                <a:off x="5572370" y="1163701"/>
                <a:ext cx="2250538" cy="1153576"/>
              </a:xfrm>
              <a:prstGeom prst="rect">
                <a:avLst/>
              </a:prstGeom>
            </p:spPr>
            <p:txBody>
              <a:bodyPr wrap="square">
                <a:spAutoFit/>
              </a:bodyPr>
              <a:lstStyle/>
              <a:p>
                <a:pPr>
                  <a:lnSpc>
                    <a:spcPct val="130000"/>
                  </a:lnSpc>
                </a:pPr>
                <a:r>
                  <a:rPr lang="zh-CN" sz="1400" dirty="0">
                    <a:latin typeface="微软雅黑" panose="020B0503020204020204" charset="-122"/>
                    <a:ea typeface="微软雅黑" panose="020B0503020204020204" charset="-122"/>
                  </a:rPr>
                  <a:t>得到广泛应用，走入日常生活。如</a:t>
                </a:r>
                <a:r>
                  <a:rPr lang="en-US" altLang="zh-CN" sz="1400" dirty="0">
                    <a:latin typeface="微软雅黑" panose="020B0503020204020204" charset="-122"/>
                    <a:ea typeface="微软雅黑" panose="020B0503020204020204" charset="-122"/>
                  </a:rPr>
                  <a:t>Microsoft</a:t>
                </a:r>
                <a:r>
                  <a:rPr lang="zh-CN" altLang="en-US" sz="1400" dirty="0">
                    <a:latin typeface="微软雅黑" panose="020B0503020204020204" charset="-122"/>
                    <a:ea typeface="微软雅黑" panose="020B0503020204020204" charset="-122"/>
                  </a:rPr>
                  <a:t>推出的的游戏平台</a:t>
                </a:r>
                <a:r>
                  <a:rPr lang="en-US" altLang="zh-CN" sz="1400" dirty="0">
                    <a:latin typeface="微软雅黑" panose="020B0503020204020204" charset="-122"/>
                    <a:ea typeface="微软雅黑" panose="020B0503020204020204" charset="-122"/>
                  </a:rPr>
                  <a:t>Xbox ONE</a:t>
                </a:r>
                <a:r>
                  <a:rPr lang="zh-CN" altLang="en-US" sz="1400" dirty="0">
                    <a:latin typeface="微软雅黑" panose="020B0503020204020204" charset="-122"/>
                    <a:ea typeface="微软雅黑" panose="020B0503020204020204" charset="-122"/>
                  </a:rPr>
                  <a:t>，</a:t>
                </a:r>
                <a:r>
                  <a:rPr lang="en-US" altLang="zh-CN" sz="1400" dirty="0">
                    <a:latin typeface="微软雅黑" panose="020B0503020204020204" charset="-122"/>
                    <a:ea typeface="微软雅黑" panose="020B0503020204020204" charset="-122"/>
                  </a:rPr>
                  <a:t>iPhone</a:t>
                </a:r>
                <a:r>
                  <a:rPr lang="zh-CN" altLang="en-US" sz="1400" dirty="0">
                    <a:latin typeface="微软雅黑" panose="020B0503020204020204" charset="-122"/>
                    <a:ea typeface="微软雅黑" panose="020B0503020204020204" charset="-122"/>
                  </a:rPr>
                  <a:t>的语音控制功能</a:t>
                </a:r>
                <a:r>
                  <a:rPr lang="en-US" altLang="zh-CN" sz="1400" dirty="0">
                    <a:latin typeface="微软雅黑" panose="020B0503020204020204" charset="-122"/>
                    <a:ea typeface="微软雅黑" panose="020B0503020204020204" charset="-122"/>
                  </a:rPr>
                  <a:t>Siri</a:t>
                </a:r>
                <a:r>
                  <a:rPr lang="zh-CN" altLang="en-US" sz="1400" dirty="0">
                    <a:latin typeface="微软雅黑" panose="020B0503020204020204" charset="-122"/>
                    <a:ea typeface="微软雅黑" panose="020B0503020204020204" charset="-122"/>
                  </a:rPr>
                  <a:t>等。</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模板页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2789</Words>
  <Application>Microsoft Office PowerPoint</Application>
  <PresentationFormat>宽屏</PresentationFormat>
  <Paragraphs>236</Paragraphs>
  <Slides>38</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38</vt:i4>
      </vt:variant>
    </vt:vector>
  </HeadingPairs>
  <TitlesOfParts>
    <vt:vector size="53" baseType="lpstr">
      <vt:lpstr>PingFang SC</vt:lpstr>
      <vt:lpstr>方正正大黑简体</vt:lpstr>
      <vt:lpstr>汉仪菱心体简</vt:lpstr>
      <vt:lpstr>宋体</vt:lpstr>
      <vt:lpstr>微软雅黑</vt:lpstr>
      <vt:lpstr>微软雅黑</vt:lpstr>
      <vt:lpstr>Arial</vt:lpstr>
      <vt:lpstr>Calibri</vt:lpstr>
      <vt:lpstr>Century Gothic</vt:lpstr>
      <vt:lpstr>Segoe UI</vt:lpstr>
      <vt:lpstr>Segoe UI Light</vt:lpstr>
      <vt:lpstr>Times New Roman</vt:lpstr>
      <vt:lpstr>模板页面</vt:lpstr>
      <vt:lpstr>OfficePLUS</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BFS-Wei</cp:lastModifiedBy>
  <cp:revision>106</cp:revision>
  <dcterms:created xsi:type="dcterms:W3CDTF">2015-08-18T02:51:00Z</dcterms:created>
  <dcterms:modified xsi:type="dcterms:W3CDTF">2019-10-24T01:43:35Z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