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notesSlides/notesSlide14.xml" ContentType="application/vnd.openxmlformats-officedocument.presentationml.notesSlide+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notesSlides/notesSlide1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9.xml" ContentType="application/vnd.openxmlformats-officedocument.presentationml.notesSlide+xml"/>
  <Override PartName="/ppt/tags/tag78.xml" ContentType="application/vnd.openxmlformats-officedocument.presentationml.tags+xml"/>
  <Override PartName="/ppt/notesSlides/notesSlide20.xml" ContentType="application/vnd.openxmlformats-officedocument.presentationml.notesSlide+xml"/>
  <Override PartName="/ppt/tags/tag79.xml" ContentType="application/vnd.openxmlformats-officedocument.presentationml.tags+xml"/>
  <Override PartName="/ppt/notesSlides/notesSlide21.xml" ContentType="application/vnd.openxmlformats-officedocument.presentationml.notesSlide+xml"/>
  <Override PartName="/ppt/tags/tag80.xml" ContentType="application/vnd.openxmlformats-officedocument.presentationml.tags+xml"/>
  <Override PartName="/ppt/notesSlides/notesSlide22.xml" ContentType="application/vnd.openxmlformats-officedocument.presentationml.notesSlide+xml"/>
  <Override PartName="/ppt/tags/tag81.xml" ContentType="application/vnd.openxmlformats-officedocument.presentationml.tags+xml"/>
  <Override PartName="/ppt/notesSlides/notesSlide23.xml" ContentType="application/vnd.openxmlformats-officedocument.presentationml.notesSlide+xml"/>
  <Override PartName="/ppt/tags/tag82.xml" ContentType="application/vnd.openxmlformats-officedocument.presentationml.tags+xml"/>
  <Override PartName="/ppt/notesSlides/notesSlide24.xml" ContentType="application/vnd.openxmlformats-officedocument.presentationml.notesSlide+xml"/>
  <Override PartName="/ppt/tags/tag83.xml" ContentType="application/vnd.openxmlformats-officedocument.presentationml.tags+xml"/>
  <Override PartName="/ppt/notesSlides/notesSlide25.xml" ContentType="application/vnd.openxmlformats-officedocument.presentationml.notesSlide+xml"/>
  <Override PartName="/ppt/tags/tag84.xml" ContentType="application/vnd.openxmlformats-officedocument.presentationml.tags+xml"/>
  <Override PartName="/ppt/notesSlides/notesSlide26.xml" ContentType="application/vnd.openxmlformats-officedocument.presentationml.notesSlide+xml"/>
  <Override PartName="/ppt/tags/tag85.xml" ContentType="application/vnd.openxmlformats-officedocument.presentationml.tags+xml"/>
  <Override PartName="/ppt/notesSlides/notesSlide27.xml" ContentType="application/vnd.openxmlformats-officedocument.presentationml.notesSlide+xml"/>
  <Override PartName="/ppt/tags/tag86.xml" ContentType="application/vnd.openxmlformats-officedocument.presentationml.tags+xml"/>
  <Override PartName="/ppt/notesSlides/notesSlide28.xml" ContentType="application/vnd.openxmlformats-officedocument.presentationml.notesSlide+xml"/>
  <Override PartName="/ppt/tags/tag87.xml" ContentType="application/vnd.openxmlformats-officedocument.presentationml.tags+xml"/>
  <Override PartName="/ppt/notesSlides/notesSlide29.xml" ContentType="application/vnd.openxmlformats-officedocument.presentationml.notesSlide+xml"/>
  <Override PartName="/ppt/tags/tag88.xml" ContentType="application/vnd.openxmlformats-officedocument.presentationml.tags+xml"/>
  <Override PartName="/ppt/notesSlides/notesSlide3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41"/>
  </p:notesMasterIdLst>
  <p:sldIdLst>
    <p:sldId id="257" r:id="rId3"/>
    <p:sldId id="394" r:id="rId4"/>
    <p:sldId id="278" r:id="rId5"/>
    <p:sldId id="531" r:id="rId6"/>
    <p:sldId id="532" r:id="rId7"/>
    <p:sldId id="528" r:id="rId8"/>
    <p:sldId id="529" r:id="rId9"/>
    <p:sldId id="534" r:id="rId10"/>
    <p:sldId id="536" r:id="rId11"/>
    <p:sldId id="538" r:id="rId12"/>
    <p:sldId id="539" r:id="rId13"/>
    <p:sldId id="541" r:id="rId14"/>
    <p:sldId id="675" r:id="rId15"/>
    <p:sldId id="676" r:id="rId16"/>
    <p:sldId id="630" r:id="rId17"/>
    <p:sldId id="559" r:id="rId18"/>
    <p:sldId id="631" r:id="rId19"/>
    <p:sldId id="560" r:id="rId20"/>
    <p:sldId id="562" r:id="rId21"/>
    <p:sldId id="564" r:id="rId22"/>
    <p:sldId id="515" r:id="rId23"/>
    <p:sldId id="565" r:id="rId24"/>
    <p:sldId id="445" r:id="rId25"/>
    <p:sldId id="446" r:id="rId26"/>
    <p:sldId id="674" r:id="rId27"/>
    <p:sldId id="477" r:id="rId28"/>
    <p:sldId id="508" r:id="rId29"/>
    <p:sldId id="509" r:id="rId30"/>
    <p:sldId id="510" r:id="rId31"/>
    <p:sldId id="511" r:id="rId32"/>
    <p:sldId id="513" r:id="rId33"/>
    <p:sldId id="512" r:id="rId34"/>
    <p:sldId id="552" r:id="rId35"/>
    <p:sldId id="554" r:id="rId36"/>
    <p:sldId id="679" r:id="rId37"/>
    <p:sldId id="556" r:id="rId38"/>
    <p:sldId id="558" r:id="rId39"/>
    <p:sldId id="680"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2704" autoAdjust="0"/>
  </p:normalViewPr>
  <p:slideViewPr>
    <p:cSldViewPr snapToGrid="0">
      <p:cViewPr varScale="1">
        <p:scale>
          <a:sx n="76" d="100"/>
          <a:sy n="76" d="100"/>
        </p:scale>
        <p:origin x="1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04775-C58F-4CCA-8E99-6EB2CFBF6C6A}" type="datetimeFigureOut">
              <a:rPr lang="zh-CN" altLang="en-US" smtClean="0"/>
              <a:t>2019/10/16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4EFD5-7212-432C-970C-64ED9AE08D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1D5BF48-7191-4AF9-AF66-5971C45899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4EFD5-7212-432C-970C-64ED9AE08D2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4EFD5-7212-432C-970C-64ED9AE08D2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4EFD5-7212-432C-970C-64ED9AE08D2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829800" cy="2387600"/>
          </a:xfrm>
          <a:prstGeom prst="rect">
            <a:avLst/>
          </a:prstGeom>
        </p:spPr>
        <p:txBody>
          <a:bodyPr anchor="b">
            <a:normAutofit/>
          </a:bodyPr>
          <a:lstStyle>
            <a:lvl1pPr algn="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829800" cy="1655762"/>
          </a:xfrm>
          <a:prstGeom prst="rect">
            <a:avLst/>
          </a:prstGeom>
        </p:spPr>
        <p:txBody>
          <a:bodyPr/>
          <a:lstStyle>
            <a:lvl1pPr marL="0" indent="0" algn="r">
              <a:buNone/>
              <a:defRPr sz="2400">
                <a:solidFill>
                  <a:srgbClr val="8080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829800" cy="2387600"/>
          </a:xfrm>
          <a:prstGeom prst="rect">
            <a:avLst/>
          </a:prstGeom>
        </p:spPr>
        <p:txBody>
          <a:bodyPr anchor="b">
            <a:normAutofit/>
          </a:bodyPr>
          <a:lstStyle>
            <a:lvl1pPr algn="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829800" cy="1655762"/>
          </a:xfrm>
          <a:prstGeom prst="rect">
            <a:avLst/>
          </a:prstGeom>
        </p:spPr>
        <p:txBody>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5" name="页脚占位符 4"/>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a:prstGeom prst="rect">
            <a:avLst/>
          </a:prstGeom>
        </p:spPr>
        <p:txBody>
          <a:bodyPr>
            <a:normAutofit/>
          </a:bodyPr>
          <a:lstStyle/>
          <a:p>
            <a:r>
              <a:rPr lang="zh-CN" altLang="en-US" dirty="0"/>
              <a:t>单击此处编辑母版标题样式</a:t>
            </a:r>
          </a:p>
        </p:txBody>
      </p:sp>
      <p:sp>
        <p:nvSpPr>
          <p:cNvPr id="3" name="内容占位符 2"/>
          <p:cNvSpPr>
            <a:spLocks noGrp="1"/>
          </p:cNvSpPr>
          <p:nvPr>
            <p:ph idx="1" hasCustomPrompt="1"/>
          </p:nvPr>
        </p:nvSpPr>
        <p:spPr>
          <a:xfrm>
            <a:off x="838200" y="1059543"/>
            <a:ext cx="10515600" cy="5117420"/>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5" name="页脚占位符 4"/>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a:xfrm>
            <a:off x="0" y="2191657"/>
            <a:ext cx="12192001" cy="2989471"/>
            <a:chOff x="0" y="2191657"/>
            <a:chExt cx="12192001" cy="2989471"/>
          </a:xfrm>
        </p:grpSpPr>
        <p:sp>
          <p:nvSpPr>
            <p:cNvPr id="8" name="任意多边形 7"/>
            <p:cNvSpPr/>
            <p:nvPr/>
          </p:nvSpPr>
          <p:spPr>
            <a:xfrm>
              <a:off x="213978" y="2191657"/>
              <a:ext cx="11978023" cy="2989471"/>
            </a:xfrm>
            <a:custGeom>
              <a:avLst/>
              <a:gdLst>
                <a:gd name="connsiteX0" fmla="*/ 0 w 11978023"/>
                <a:gd name="connsiteY0" fmla="*/ 0 h 2989471"/>
                <a:gd name="connsiteX1" fmla="*/ 11978023 w 11978023"/>
                <a:gd name="connsiteY1" fmla="*/ 0 h 2989471"/>
                <a:gd name="connsiteX2" fmla="*/ 11978023 w 11978023"/>
                <a:gd name="connsiteY2" fmla="*/ 2989471 h 2989471"/>
                <a:gd name="connsiteX3" fmla="*/ 2989471 w 11978023"/>
                <a:gd name="connsiteY3" fmla="*/ 2989471 h 2989471"/>
              </a:gdLst>
              <a:ahLst/>
              <a:cxnLst>
                <a:cxn ang="0">
                  <a:pos x="connsiteX0" y="connsiteY0"/>
                </a:cxn>
                <a:cxn ang="0">
                  <a:pos x="connsiteX1" y="connsiteY1"/>
                </a:cxn>
                <a:cxn ang="0">
                  <a:pos x="connsiteX2" y="connsiteY2"/>
                </a:cxn>
                <a:cxn ang="0">
                  <a:pos x="connsiteX3" y="connsiteY3"/>
                </a:cxn>
              </a:cxnLst>
              <a:rect l="l" t="t" r="r" b="b"/>
              <a:pathLst>
                <a:path w="11978023" h="2989471">
                  <a:moveTo>
                    <a:pt x="0" y="0"/>
                  </a:moveTo>
                  <a:lnTo>
                    <a:pt x="11978023" y="0"/>
                  </a:lnTo>
                  <a:lnTo>
                    <a:pt x="11978023" y="2989471"/>
                  </a:lnTo>
                  <a:lnTo>
                    <a:pt x="2989471" y="2989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endParaRPr lang="zh-CN" altLang="en-US" dirty="0">
                <a:solidFill>
                  <a:srgbClr val="FFFFFF"/>
                </a:solidFill>
              </a:endParaRPr>
            </a:p>
          </p:txBody>
        </p:sp>
        <p:sp>
          <p:nvSpPr>
            <p:cNvPr id="9" name="直角三角形 8"/>
            <p:cNvSpPr/>
            <p:nvPr/>
          </p:nvSpPr>
          <p:spPr>
            <a:xfrm>
              <a:off x="0" y="2340939"/>
              <a:ext cx="2840189" cy="28401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solidFill>
                  <a:srgbClr val="FFFFFF"/>
                </a:solidFill>
              </a:endParaRPr>
            </a:p>
          </p:txBody>
        </p:sp>
        <p:sp>
          <p:nvSpPr>
            <p:cNvPr id="10" name="任意多边形 9"/>
            <p:cNvSpPr/>
            <p:nvPr/>
          </p:nvSpPr>
          <p:spPr>
            <a:xfrm>
              <a:off x="214160" y="2294897"/>
              <a:ext cx="2696680" cy="2696680"/>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solidFill>
                  <a:srgbClr val="FFFFFF"/>
                </a:solidFill>
              </a:endParaRPr>
            </a:p>
          </p:txBody>
        </p:sp>
        <p:cxnSp>
          <p:nvCxnSpPr>
            <p:cNvPr id="13" name="直接连接符 12"/>
            <p:cNvCxnSpPr/>
            <p:nvPr/>
          </p:nvCxnSpPr>
          <p:spPr>
            <a:xfrm>
              <a:off x="6238398" y="3609839"/>
              <a:ext cx="44558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nvPr>
        </p:nvSpPr>
        <p:spPr>
          <a:xfrm>
            <a:off x="6109200" y="2869200"/>
            <a:ext cx="4982400" cy="741600"/>
          </a:xfrm>
          <a:prstGeom prst="rect">
            <a:avLst/>
          </a:prstGeom>
        </p:spPr>
        <p:txBody>
          <a:bodyPr anchor="ctr" anchorCtr="0">
            <a:normAutofit/>
          </a:bodyPr>
          <a:lstStyle>
            <a:lvl1pPr>
              <a:defRPr sz="3200" b="1">
                <a:solidFill>
                  <a:schemeClr val="bg1"/>
                </a:solidFill>
              </a:defRPr>
            </a:lvl1pPr>
          </a:lstStyle>
          <a:p>
            <a:r>
              <a:rPr lang="zh-CN" altLang="en-US" dirty="0"/>
              <a:t>单击此处编辑标题</a:t>
            </a:r>
          </a:p>
        </p:txBody>
      </p:sp>
      <p:sp>
        <p:nvSpPr>
          <p:cNvPr id="4" name="日期占位符 3"/>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5" name="页脚占位符 4"/>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a:prstGeom prst="rect">
            <a:avLst/>
          </a:prstGeom>
        </p:spPr>
        <p:txBody>
          <a:bodyPr>
            <a:normAutofit/>
          </a:bodyPr>
          <a:lstStyle/>
          <a:p>
            <a:r>
              <a:rPr lang="zh-CN" altLang="en-US" dirty="0"/>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6" name="页脚占位符 5"/>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7" name="灯片编号占位符 6"/>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0"/>
            <a:ext cx="10515600" cy="899886"/>
          </a:xfrm>
          <a:prstGeom prst="rect">
            <a:avLst/>
          </a:prstGeom>
        </p:spPr>
        <p:txBody>
          <a:body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lvl1pPr>
              <a:defRPr sz="2400"/>
            </a:lvl1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8" name="页脚占位符 7"/>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9" name="灯片编号占位符 8"/>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522800" y="1123200"/>
            <a:ext cx="9831600" cy="2386800"/>
          </a:xfrm>
          <a:prstGeom prst="rect">
            <a:avLst/>
          </a:prstGeom>
        </p:spPr>
        <p:txBody>
          <a:bodyPr lIns="0" tIns="0" rIns="0" bIns="0" anchor="b" anchorCtr="0">
            <a:normAutofit/>
          </a:bodyPr>
          <a:lstStyle>
            <a:lvl1pPr algn="r">
              <a:defRPr sz="11500"/>
            </a:lvl1pPr>
          </a:lstStyle>
          <a:p>
            <a:r>
              <a:rPr lang="zh-CN" altLang="en-US" dirty="0"/>
              <a:t>编辑标题</a:t>
            </a:r>
          </a:p>
        </p:txBody>
      </p:sp>
      <p:sp>
        <p:nvSpPr>
          <p:cNvPr id="3" name="日期占位符 2"/>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4" name="页脚占位符 3"/>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5" name="灯片编号占位符 4"/>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3" name="页脚占位符 2"/>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4" name="灯片编号占位符 3"/>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p:nvPicPr>
        <p:blipFill>
          <a:blip r:embed="rId2" cstate="email"/>
          <a:stretch>
            <a:fillRect/>
          </a:stretch>
        </p:blipFill>
        <p:spPr>
          <a:xfrm>
            <a:off x="4142971" y="1476928"/>
            <a:ext cx="7764034" cy="4744688"/>
          </a:xfrm>
          <a:prstGeom prst="rect">
            <a:avLst/>
          </a:prstGeom>
        </p:spPr>
      </p:pic>
      <p:sp>
        <p:nvSpPr>
          <p:cNvPr id="2" name="标题 1"/>
          <p:cNvSpPr>
            <a:spLocks noGrp="1"/>
          </p:cNvSpPr>
          <p:nvPr>
            <p:ph type="title"/>
          </p:nvPr>
        </p:nvSpPr>
        <p:spPr>
          <a:xfrm>
            <a:off x="839787" y="0"/>
            <a:ext cx="10515600" cy="900000"/>
          </a:xfrm>
          <a:prstGeom prst="rect">
            <a:avLst/>
          </a:prstGeom>
        </p:spPr>
        <p:txBody>
          <a:bodyPr anchor="ctr" anchorCtr="0">
            <a:normAutofit/>
          </a:bodyPr>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335200" y="2001600"/>
            <a:ext cx="5526000" cy="35064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801600" cy="4190400"/>
          </a:xfrm>
          <a:prstGeom prst="rect">
            <a:avLst/>
          </a:prstGeom>
        </p:spPr>
        <p:txBody>
          <a:bodyPr>
            <a:normAutofit/>
          </a:bodyPr>
          <a:lstStyle>
            <a:lvl1pPr marL="0" indent="0" algn="l">
              <a:spcBef>
                <a:spcPts val="0"/>
              </a:spcBef>
              <a:spcAft>
                <a:spcPts val="0"/>
              </a:spcAf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6" name="页脚占位符 5"/>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7" name="灯片编号占位符 6"/>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79280" y="365125"/>
            <a:ext cx="187452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8503920" cy="5811838"/>
          </a:xfrm>
          <a:prstGeom prst="rect">
            <a:avLst/>
          </a:prstGeom>
        </p:spPr>
        <p:txBody>
          <a:bodyPr vert="eaVert"/>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5" name="页脚占位符 4"/>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6" name="灯片编号占位符 5"/>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a:prstGeom prst="rect">
            <a:avLst/>
          </a:prstGeom>
        </p:spPr>
        <p:txBody>
          <a:bodyPr>
            <a:normAutofit/>
          </a:bodyPr>
          <a:lstStyle/>
          <a:p>
            <a:r>
              <a:rPr lang="zh-CN" altLang="en-US" dirty="0"/>
              <a:t>单击此处编辑母版标题样式</a:t>
            </a:r>
          </a:p>
        </p:txBody>
      </p:sp>
      <p:sp>
        <p:nvSpPr>
          <p:cNvPr id="3" name="内容占位符 2"/>
          <p:cNvSpPr>
            <a:spLocks noGrp="1"/>
          </p:cNvSpPr>
          <p:nvPr>
            <p:ph idx="1" hasCustomPrompt="1"/>
          </p:nvPr>
        </p:nvSpPr>
        <p:spPr>
          <a:xfrm>
            <a:off x="838200" y="1059543"/>
            <a:ext cx="10515600" cy="5117420"/>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lvl1pPr>
              <a:defRPr>
                <a:solidFill>
                  <a:schemeClr val="bg1">
                    <a:lumMod val="65000"/>
                  </a:schemeClr>
                </a:solidFill>
              </a:defRPr>
            </a:lvl1pPr>
          </a:lstStyle>
          <a:p>
            <a:fld id="{C4960188-6160-4350-87E9-F61B667E3B7E}" type="datetimeFigureOut">
              <a:rPr lang="zh-CN" altLang="en-US" smtClean="0"/>
              <a:t>2019/10/16</a:t>
            </a:fld>
            <a:endParaRPr lang="zh-CN" altLang="en-US"/>
          </a:p>
        </p:txBody>
      </p:sp>
      <p:sp>
        <p:nvSpPr>
          <p:cNvPr id="4" name="页脚占位符 3"/>
          <p:cNvSpPr>
            <a:spLocks noGrp="1"/>
          </p:cNvSpPr>
          <p:nvPr>
            <p:ph type="ftr" sz="quarter" idx="11"/>
          </p:nvPr>
        </p:nvSpPr>
        <p:spPr/>
        <p:txBody>
          <a:bodyPr/>
          <a:lstStyle>
            <a:lvl1pPr>
              <a:defRPr>
                <a:solidFill>
                  <a:schemeClr val="bg1">
                    <a:lumMod val="65000"/>
                  </a:schemeClr>
                </a:solidFill>
              </a:defRPr>
            </a:lvl1pPr>
          </a:lstStyle>
          <a:p>
            <a:endParaRPr lang="zh-CN" altLang="en-US"/>
          </a:p>
        </p:txBody>
      </p:sp>
      <p:sp>
        <p:nvSpPr>
          <p:cNvPr id="5" name="灯片编号占位符 4"/>
          <p:cNvSpPr>
            <a:spLocks noGrp="1"/>
          </p:cNvSpPr>
          <p:nvPr>
            <p:ph type="sldNum" sz="quarter" idx="12"/>
          </p:nvPr>
        </p:nvSpPr>
        <p:spPr/>
        <p:txBody>
          <a:bodyPr/>
          <a:lstStyle>
            <a:lvl1pPr>
              <a:defRPr>
                <a:solidFill>
                  <a:schemeClr val="bg1">
                    <a:lumMod val="65000"/>
                  </a:schemeClr>
                </a:solidFill>
              </a:defRPr>
            </a:lvl1pPr>
          </a:lstStyle>
          <a:p>
            <a:fld id="{8B6539BD-6CDB-4164-AC55-48A06558E40B}" type="slidenum">
              <a:rPr lang="zh-CN" altLang="en-US" smtClean="0"/>
              <a:t>‹#›</a:t>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userDrawn="1"/>
        </p:nvGrpSpPr>
        <p:grpSpPr>
          <a:xfrm>
            <a:off x="0" y="2191657"/>
            <a:ext cx="12192001" cy="2989471"/>
            <a:chOff x="0" y="2191657"/>
            <a:chExt cx="12192001" cy="2989471"/>
          </a:xfrm>
        </p:grpSpPr>
        <p:sp>
          <p:nvSpPr>
            <p:cNvPr id="8" name="任意多边形 7"/>
            <p:cNvSpPr/>
            <p:nvPr userDrawn="1"/>
          </p:nvSpPr>
          <p:spPr>
            <a:xfrm>
              <a:off x="213978" y="2191657"/>
              <a:ext cx="11978023" cy="2989471"/>
            </a:xfrm>
            <a:custGeom>
              <a:avLst/>
              <a:gdLst>
                <a:gd name="connsiteX0" fmla="*/ 0 w 11978023"/>
                <a:gd name="connsiteY0" fmla="*/ 0 h 2989471"/>
                <a:gd name="connsiteX1" fmla="*/ 11978023 w 11978023"/>
                <a:gd name="connsiteY1" fmla="*/ 0 h 2989471"/>
                <a:gd name="connsiteX2" fmla="*/ 11978023 w 11978023"/>
                <a:gd name="connsiteY2" fmla="*/ 2989471 h 2989471"/>
                <a:gd name="connsiteX3" fmla="*/ 2989471 w 11978023"/>
                <a:gd name="connsiteY3" fmla="*/ 2989471 h 2989471"/>
              </a:gdLst>
              <a:ahLst/>
              <a:cxnLst>
                <a:cxn ang="0">
                  <a:pos x="connsiteX0" y="connsiteY0"/>
                </a:cxn>
                <a:cxn ang="0">
                  <a:pos x="connsiteX1" y="connsiteY1"/>
                </a:cxn>
                <a:cxn ang="0">
                  <a:pos x="connsiteX2" y="connsiteY2"/>
                </a:cxn>
                <a:cxn ang="0">
                  <a:pos x="connsiteX3" y="connsiteY3"/>
                </a:cxn>
              </a:cxnLst>
              <a:rect l="l" t="t" r="r" b="b"/>
              <a:pathLst>
                <a:path w="11978023" h="2989471">
                  <a:moveTo>
                    <a:pt x="0" y="0"/>
                  </a:moveTo>
                  <a:lnTo>
                    <a:pt x="11978023" y="0"/>
                  </a:lnTo>
                  <a:lnTo>
                    <a:pt x="11978023" y="2989471"/>
                  </a:lnTo>
                  <a:lnTo>
                    <a:pt x="2989471" y="2989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endParaRPr lang="zh-CN" altLang="en-US" dirty="0">
                <a:solidFill>
                  <a:srgbClr val="FFFFFF"/>
                </a:solidFill>
              </a:endParaRPr>
            </a:p>
          </p:txBody>
        </p:sp>
        <p:sp>
          <p:nvSpPr>
            <p:cNvPr id="9" name="直角三角形 8"/>
            <p:cNvSpPr/>
            <p:nvPr userDrawn="1"/>
          </p:nvSpPr>
          <p:spPr>
            <a:xfrm>
              <a:off x="0" y="2340939"/>
              <a:ext cx="2840189" cy="284018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solidFill>
                  <a:srgbClr val="FFFFFF"/>
                </a:solidFill>
              </a:endParaRPr>
            </a:p>
          </p:txBody>
        </p:sp>
        <p:sp>
          <p:nvSpPr>
            <p:cNvPr id="10" name="任意多边形 9"/>
            <p:cNvSpPr/>
            <p:nvPr userDrawn="1"/>
          </p:nvSpPr>
          <p:spPr>
            <a:xfrm>
              <a:off x="214160" y="2294897"/>
              <a:ext cx="2696680" cy="2696680"/>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rmAutofit/>
            </a:bodyPr>
            <a:lstStyle/>
            <a:p>
              <a:pPr algn="ctr"/>
              <a:endParaRPr lang="zh-CN" altLang="en-US">
                <a:solidFill>
                  <a:srgbClr val="FFFFFF"/>
                </a:solidFill>
              </a:endParaRPr>
            </a:p>
          </p:txBody>
        </p:sp>
        <p:cxnSp>
          <p:nvCxnSpPr>
            <p:cNvPr id="13" name="直接连接符 12"/>
            <p:cNvCxnSpPr/>
            <p:nvPr userDrawn="1"/>
          </p:nvCxnSpPr>
          <p:spPr>
            <a:xfrm>
              <a:off x="6238398" y="3609839"/>
              <a:ext cx="44558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nvPr>
        </p:nvSpPr>
        <p:spPr>
          <a:xfrm>
            <a:off x="6109200" y="2869200"/>
            <a:ext cx="4982400" cy="741600"/>
          </a:xfrm>
          <a:prstGeom prst="rect">
            <a:avLst/>
          </a:prstGeom>
        </p:spPr>
        <p:txBody>
          <a:bodyPr anchor="ctr" anchorCtr="0">
            <a:normAutofit/>
          </a:bodyPr>
          <a:lstStyle>
            <a:lvl1pPr>
              <a:defRPr sz="3200" b="1">
                <a:solidFill>
                  <a:schemeClr val="bg1"/>
                </a:solidFill>
              </a:defRPr>
            </a:lvl1pPr>
          </a:lstStyle>
          <a:p>
            <a:r>
              <a:rPr lang="zh-CN" altLang="en-US" dirty="0"/>
              <a:t>单击此处编辑标题</a:t>
            </a:r>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a:prstGeom prst="rect">
            <a:avLst/>
          </a:prstGeom>
        </p:spPr>
        <p:txBody>
          <a:bodyPr>
            <a:normAutofit/>
          </a:bodyPr>
          <a:lstStyle/>
          <a:p>
            <a:r>
              <a:rPr lang="zh-CN" altLang="en-US" dirty="0"/>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0"/>
            <a:ext cx="10515600" cy="899886"/>
          </a:xfrm>
          <a:prstGeom prst="rect">
            <a:avLst/>
          </a:prstGeom>
        </p:spPr>
        <p:txBody>
          <a:bodyPr/>
          <a:lstStyle/>
          <a:p>
            <a:r>
              <a:rPr lang="zh-CN" altLang="en-US" dirty="0"/>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lvl1pPr>
              <a:defRPr sz="2400"/>
            </a:lvl1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522800" y="1123200"/>
            <a:ext cx="9831600" cy="2386800"/>
          </a:xfrm>
          <a:prstGeom prst="rect">
            <a:avLst/>
          </a:prstGeom>
        </p:spPr>
        <p:txBody>
          <a:bodyPr lIns="0" tIns="0" rIns="0" bIns="0" anchor="b" anchorCtr="0">
            <a:normAutofit/>
          </a:bodyPr>
          <a:lstStyle>
            <a:lvl1pPr algn="r">
              <a:defRPr sz="11500"/>
            </a:lvl1pPr>
          </a:lstStyle>
          <a:p>
            <a:r>
              <a:rPr lang="zh-CN" altLang="en-US" dirty="0"/>
              <a:t>编辑标题</a:t>
            </a:r>
          </a:p>
        </p:txBody>
      </p:sp>
      <p:sp>
        <p:nvSpPr>
          <p:cNvPr id="3" name="日期占位符 2"/>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stretch>
            <a:fillRect/>
          </a:stretch>
        </p:blipFill>
        <p:spPr>
          <a:xfrm>
            <a:off x="4142971" y="1476928"/>
            <a:ext cx="7764034" cy="4744688"/>
          </a:xfrm>
          <a:prstGeom prst="rect">
            <a:avLst/>
          </a:prstGeom>
        </p:spPr>
      </p:pic>
      <p:sp>
        <p:nvSpPr>
          <p:cNvPr id="2" name="标题 1"/>
          <p:cNvSpPr>
            <a:spLocks noGrp="1"/>
          </p:cNvSpPr>
          <p:nvPr>
            <p:ph type="title"/>
          </p:nvPr>
        </p:nvSpPr>
        <p:spPr>
          <a:xfrm>
            <a:off x="839787" y="0"/>
            <a:ext cx="10515600" cy="900000"/>
          </a:xfrm>
          <a:prstGeom prst="rect">
            <a:avLst/>
          </a:prstGeom>
        </p:spPr>
        <p:txBody>
          <a:bodyPr anchor="ctr" anchorCtr="0">
            <a:normAutofit/>
          </a:bodyPr>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335200" y="2001600"/>
            <a:ext cx="5526000" cy="3506400"/>
          </a:xfrm>
          <a:prstGeom prst="rect">
            <a:avLst/>
          </a:prstGeo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801600" cy="4190400"/>
          </a:xfrm>
          <a:prstGeom prst="rect">
            <a:avLst/>
          </a:prstGeom>
        </p:spPr>
        <p:txBody>
          <a:bodyPr>
            <a:normAutofit/>
          </a:bodyPr>
          <a:lstStyle>
            <a:lvl1pPr marL="0" indent="0" algn="l">
              <a:spcBef>
                <a:spcPts val="0"/>
              </a:spcBef>
              <a:spcAft>
                <a:spcPts val="0"/>
              </a:spcAft>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79280" y="365125"/>
            <a:ext cx="187452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8503920" cy="5811838"/>
          </a:xfrm>
          <a:prstGeom prst="rect">
            <a:avLst/>
          </a:prstGeom>
        </p:spPr>
        <p:txBody>
          <a:bodyPr vert="eaVert"/>
          <a:lstStyle>
            <a:lvl1pPr>
              <a:defRPr sz="2400"/>
            </a:lvl1pPr>
            <a:lvl2pPr>
              <a:defRPr sz="2000"/>
            </a:lvl2pPr>
            <a:lvl3pPr>
              <a:defRPr sz="1800"/>
            </a:lvl3pPr>
            <a:lvl4pPr>
              <a:defRPr sz="1800"/>
            </a:lvl4pPr>
            <a:lvl5pPr>
              <a:defRPr sz="1800"/>
            </a:lvl5p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1.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blip>
          <a:srcRect/>
          <a:stretch>
            <a:fillRect/>
          </a:stretch>
        </a:blipFill>
        <a:effectLst/>
      </p:bgPr>
    </p:bg>
    <p:spTree>
      <p:nvGrpSpPr>
        <p:cNvPr id="1" name=""/>
        <p:cNvGrpSpPr/>
        <p:nvPr/>
      </p:nvGrpSpPr>
      <p:grpSpPr>
        <a:xfrm>
          <a:off x="0" y="0"/>
          <a:ext cx="0" cy="0"/>
          <a:chOff x="0" y="0"/>
          <a:chExt cx="0" cy="0"/>
        </a:xfrm>
      </p:grpSpPr>
      <p:sp>
        <p:nvSpPr>
          <p:cNvPr id="12" name="标题占位符 1"/>
          <p:cNvSpPr>
            <a:spLocks noGrp="1"/>
          </p:cNvSpPr>
          <p:nvPr>
            <p:ph type="title"/>
          </p:nvPr>
        </p:nvSpPr>
        <p:spPr>
          <a:xfrm>
            <a:off x="838200" y="203201"/>
            <a:ext cx="10515600" cy="56605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3" name="文本占位符 2"/>
          <p:cNvSpPr>
            <a:spLocks noGrp="1"/>
          </p:cNvSpPr>
          <p:nvPr>
            <p:ph type="body" idx="1"/>
          </p:nvPr>
        </p:nvSpPr>
        <p:spPr>
          <a:xfrm>
            <a:off x="838200" y="928914"/>
            <a:ext cx="10515600" cy="5248049"/>
          </a:xfrm>
          <a:prstGeom prst="rect">
            <a:avLst/>
          </a:prstGeom>
        </p:spPr>
        <p:txBody>
          <a:bodyPr vert="horz" lIns="91440" tIns="45720" rIns="91440" bIns="45720" rtlCol="0">
            <a:normAutofit/>
          </a:bodyPr>
          <a:lstStyle/>
          <a:p>
            <a:r>
              <a:rPr lang="zh-CN" altLang="en-US" sz="2400" dirty="0"/>
              <a:t>单击此处编辑文本</a:t>
            </a:r>
            <a:endParaRPr lang="en-US" altLang="zh-CN" sz="2400" dirty="0"/>
          </a:p>
          <a:p>
            <a:pPr lvl="1"/>
            <a:r>
              <a:rPr lang="zh-CN" altLang="en-US" sz="2000" dirty="0"/>
              <a:t>第二级</a:t>
            </a:r>
          </a:p>
          <a:p>
            <a:pPr lvl="2"/>
            <a:r>
              <a:rPr lang="zh-CN" altLang="en-US" sz="1800" dirty="0"/>
              <a:t>第三级</a:t>
            </a:r>
          </a:p>
          <a:p>
            <a:pPr lvl="3"/>
            <a:r>
              <a:rPr lang="zh-CN" altLang="en-US" dirty="0"/>
              <a:t>第四级</a:t>
            </a:r>
          </a:p>
          <a:p>
            <a:pPr lvl="4"/>
            <a:r>
              <a:rPr lang="zh-CN" altLang="en-US" dirty="0"/>
              <a:t>第五级</a:t>
            </a:r>
          </a:p>
        </p:txBody>
      </p:sp>
      <p:sp>
        <p:nvSpPr>
          <p:cNvPr id="1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latin typeface="Arial" panose="020B0604020202020204" pitchFamily="34" charset="0"/>
                <a:ea typeface="黑体" panose="02010609060101010101" pitchFamily="49" charset="-122"/>
                <a:cs typeface="Arial" panose="020B0604020202020204" pitchFamily="34" charset="0"/>
              </a:defRPr>
            </a:lvl1pPr>
          </a:lstStyle>
          <a:p>
            <a:fld id="{C4960188-6160-4350-87E9-F61B667E3B7E}" type="datetimeFigureOut">
              <a:rPr lang="zh-CN" altLang="en-US" smtClean="0">
                <a:solidFill>
                  <a:prstClr val="black">
                    <a:tint val="75000"/>
                  </a:prstClr>
                </a:solidFill>
              </a:rPr>
              <a:t>2019/10/16</a:t>
            </a:fld>
            <a:endParaRPr lang="zh-CN" altLang="en-US">
              <a:solidFill>
                <a:prstClr val="black">
                  <a:tint val="75000"/>
                </a:prstClr>
              </a:solidFill>
            </a:endParaRPr>
          </a:p>
        </p:txBody>
      </p:sp>
      <p:sp>
        <p:nvSpPr>
          <p:cNvPr id="1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latin typeface="Arial" panose="020B0604020202020204" pitchFamily="34" charset="0"/>
                <a:ea typeface="黑体" panose="02010609060101010101" pitchFamily="49" charset="-122"/>
                <a:cs typeface="Arial" panose="020B0604020202020204" pitchFamily="34" charset="0"/>
              </a:defRPr>
            </a:lvl1pPr>
          </a:lstStyle>
          <a:p>
            <a:endParaRPr lang="zh-CN" altLang="en-US">
              <a:solidFill>
                <a:prstClr val="black">
                  <a:tint val="75000"/>
                </a:prstClr>
              </a:solidFill>
            </a:endParaRPr>
          </a:p>
        </p:txBody>
      </p:sp>
      <p:sp>
        <p:nvSpPr>
          <p:cNvPr id="1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latin typeface="Arial" panose="020B0604020202020204" pitchFamily="34" charset="0"/>
                <a:ea typeface="黑体" panose="02010609060101010101" pitchFamily="49" charset="-122"/>
                <a:cs typeface="Arial" panose="020B0604020202020204" pitchFamily="34" charset="0"/>
              </a:defRPr>
            </a:lvl1pPr>
          </a:lstStyle>
          <a:p>
            <a:fld id="{8B6539BD-6CDB-4164-AC55-48A06558E40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黑体" panose="02010609060101010101" pitchFamily="49" charset="-122"/>
          <a:cs typeface="Arial" panose="020B0604020202020204" pitchFamily="34" charset="0"/>
        </a:defRPr>
      </a:lvl1pPr>
    </p:titleStyle>
    <p:bodyStyle>
      <a:lvl1pPr marL="228600" indent="-228600" algn="just" defTabSz="914400" rtl="0" eaLnBrk="1" latinLnBrk="0" hangingPunct="1">
        <a:lnSpc>
          <a:spcPct val="15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blip>
          <a:srcRect/>
          <a:stretch>
            <a:fillRect/>
          </a:stretch>
        </a:blipFill>
        <a:effectLst/>
      </p:bgPr>
    </p:bg>
    <p:spTree>
      <p:nvGrpSpPr>
        <p:cNvPr id="1" name=""/>
        <p:cNvGrpSpPr/>
        <p:nvPr/>
      </p:nvGrpSpPr>
      <p:grpSpPr>
        <a:xfrm>
          <a:off x="0" y="0"/>
          <a:ext cx="0" cy="0"/>
          <a:chOff x="0" y="0"/>
          <a:chExt cx="0" cy="0"/>
        </a:xfrm>
      </p:grpSpPr>
      <p:sp>
        <p:nvSpPr>
          <p:cNvPr id="12" name="标题占位符 1"/>
          <p:cNvSpPr>
            <a:spLocks noGrp="1"/>
          </p:cNvSpPr>
          <p:nvPr>
            <p:ph type="title"/>
            <p:custDataLst>
              <p:tags r:id="rId12"/>
            </p:custDataLst>
          </p:nvPr>
        </p:nvSpPr>
        <p:spPr>
          <a:xfrm>
            <a:off x="838200" y="203201"/>
            <a:ext cx="10515600" cy="566056"/>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13" name="文本占位符 2"/>
          <p:cNvSpPr>
            <a:spLocks noGrp="1"/>
          </p:cNvSpPr>
          <p:nvPr>
            <p:ph type="body" idx="1"/>
            <p:custDataLst>
              <p:tags r:id="rId13"/>
            </p:custDataLst>
          </p:nvPr>
        </p:nvSpPr>
        <p:spPr>
          <a:xfrm>
            <a:off x="838200" y="928914"/>
            <a:ext cx="10515600" cy="5248049"/>
          </a:xfrm>
          <a:prstGeom prst="rect">
            <a:avLst/>
          </a:prstGeom>
        </p:spPr>
        <p:txBody>
          <a:bodyPr vert="horz" lIns="91440" tIns="45720" rIns="91440" bIns="45720" rtlCol="0">
            <a:normAutofit/>
          </a:bodyPr>
          <a:lstStyle/>
          <a:p>
            <a:r>
              <a:rPr lang="zh-CN" altLang="en-US" dirty="0"/>
              <a:t>单击此处编辑文本</a:t>
            </a:r>
            <a:endParaRPr lang="en-US" altLang="zh-CN" sz="2400" dirty="0"/>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bg1">
                    <a:lumMod val="50000"/>
                  </a:schemeClr>
                </a:solidFill>
                <a:latin typeface="Arial" panose="020B0604020202020204" pitchFamily="34" charset="0"/>
                <a:ea typeface="黑体" panose="02010609060101010101" pitchFamily="49" charset="-122"/>
                <a:cs typeface="Arial" panose="020B0604020202020204" pitchFamily="34" charset="0"/>
              </a:defRPr>
            </a:lvl1pPr>
          </a:lstStyle>
          <a:p>
            <a:fld id="{C4960188-6160-4350-87E9-F61B667E3B7E}" type="datetimeFigureOut">
              <a:rPr lang="zh-CN" altLang="en-US" smtClean="0"/>
              <a:t>2019/10/16</a:t>
            </a:fld>
            <a:endParaRPr lang="zh-CN" altLang="en-US"/>
          </a:p>
        </p:txBody>
      </p:sp>
      <p:sp>
        <p:nvSpPr>
          <p:cNvPr id="1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bg1">
                    <a:lumMod val="50000"/>
                  </a:schemeClr>
                </a:solidFill>
                <a:latin typeface="Arial" panose="020B0604020202020204" pitchFamily="34" charset="0"/>
                <a:ea typeface="黑体" panose="02010609060101010101" pitchFamily="49" charset="-122"/>
                <a:cs typeface="Arial" panose="020B0604020202020204" pitchFamily="34" charset="0"/>
              </a:defRPr>
            </a:lvl1pPr>
          </a:lstStyle>
          <a:p>
            <a:endParaRPr lang="zh-CN" altLang="en-US"/>
          </a:p>
        </p:txBody>
      </p:sp>
      <p:sp>
        <p:nvSpPr>
          <p:cNvPr id="1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bg1">
                    <a:lumMod val="50000"/>
                  </a:schemeClr>
                </a:solidFill>
                <a:latin typeface="Arial" panose="020B0604020202020204" pitchFamily="34" charset="0"/>
                <a:ea typeface="黑体" panose="02010609060101010101" pitchFamily="49" charset="-122"/>
                <a:cs typeface="Arial" panose="020B0604020202020204" pitchFamily="34" charset="0"/>
              </a:defRPr>
            </a:lvl1pPr>
          </a:lstStyle>
          <a:p>
            <a:fld id="{8B6539BD-6CDB-4164-AC55-48A06558E40B}" type="slidenum">
              <a:rPr lang="zh-CN" altLang="en-US" smtClean="0"/>
              <a:t>‹#›</a:t>
            </a:fld>
            <a:endParaRPr lang="zh-CN" altLang="en-US"/>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黑体" panose="02010609060101010101" pitchFamily="49" charset="-122"/>
          <a:cs typeface="Arial" panose="020B0604020202020204" pitchFamily="34" charset="0"/>
        </a:defRPr>
      </a:lvl1pPr>
    </p:titleStyle>
    <p:bodyStyle>
      <a:lvl1pPr marL="228600" indent="-228600" algn="just" defTabSz="914400" rtl="0" eaLnBrk="1" latinLnBrk="0" hangingPunct="1">
        <a:lnSpc>
          <a:spcPct val="15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notesSlide" Target="../notesSlides/notesSlide13.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64.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65.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slideLayout" Target="../slideLayouts/slideLayout2.xml"/><Relationship Id="rId2" Type="http://schemas.openxmlformats.org/officeDocument/2006/relationships/tags" Target="../tags/tag8.xml"/><Relationship Id="rId16" Type="http://schemas.openxmlformats.org/officeDocument/2006/relationships/tags" Target="../tags/tag22.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_rels/slide2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notesSlide" Target="../notesSlides/notesSlide1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7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79.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8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4.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8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83.xml"/><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8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85.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86.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8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8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tags" Target="../tags/tag100.xml"/><Relationship Id="rId2" Type="http://schemas.openxmlformats.org/officeDocument/2006/relationships/tags" Target="../tags/tag90.xml"/><Relationship Id="rId16" Type="http://schemas.openxmlformats.org/officeDocument/2006/relationships/notesSlide" Target="../notesSlides/notesSlide31.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slideLayout" Target="../slideLayouts/slideLayout12.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tags" Target="../tags/tag115.xml"/><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tags" Target="../tags/tag114.xml"/><Relationship Id="rId2" Type="http://schemas.openxmlformats.org/officeDocument/2006/relationships/tags" Target="../tags/tag104.xml"/><Relationship Id="rId16" Type="http://schemas.openxmlformats.org/officeDocument/2006/relationships/slideLayout" Target="../slideLayouts/slideLayout2.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tags" Target="../tags/tag113.xml"/><Relationship Id="rId5" Type="http://schemas.openxmlformats.org/officeDocument/2006/relationships/tags" Target="../tags/tag107.xml"/><Relationship Id="rId15" Type="http://schemas.openxmlformats.org/officeDocument/2006/relationships/tags" Target="../tags/tag117.xml"/><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tags" Target="../tags/tag116.xml"/></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notesSlide" Target="../notesSlides/notesSlide4.xml"/><Relationship Id="rId4" Type="http://schemas.openxmlformats.org/officeDocument/2006/relationships/tags" Target="../tags/tag26.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3" Type="http://schemas.openxmlformats.org/officeDocument/2006/relationships/tags" Target="../tags/tag33.xml"/><Relationship Id="rId21" Type="http://schemas.openxmlformats.org/officeDocument/2006/relationships/slideLayout" Target="../slideLayouts/slideLayout2.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tags" Target="../tags/tag45.xml"/><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028929" y="636297"/>
            <a:ext cx="10603230" cy="2387600"/>
          </a:xfrm>
        </p:spPr>
        <p:txBody>
          <a:bodyPr>
            <a:normAutofit/>
          </a:bodyPr>
          <a:lstStyle/>
          <a:p>
            <a:pPr algn="ctr"/>
            <a:r>
              <a:rPr lang="zh-CN" altLang="en-US" dirty="0">
                <a:sym typeface="+mn-ea"/>
              </a:rPr>
              <a:t>机器学习经典算法</a:t>
            </a:r>
            <a:endParaRPr lang="zh-CN" altLang="en-US" dirty="0">
              <a:latin typeface="+mj-lt"/>
              <a:ea typeface="+mj-ea"/>
              <a:cs typeface="+mj-cs"/>
            </a:endParaRPr>
          </a:p>
        </p:txBody>
      </p:sp>
      <p:sp>
        <p:nvSpPr>
          <p:cNvPr id="3" name="副标题 2"/>
          <p:cNvSpPr>
            <a:spLocks noGrp="1"/>
          </p:cNvSpPr>
          <p:nvPr>
            <p:ph type="subTitle" idx="1"/>
            <p:custDataLst>
              <p:tags r:id="rId3"/>
            </p:custDataLst>
          </p:nvPr>
        </p:nvSpPr>
        <p:spPr>
          <a:xfrm>
            <a:off x="1510665" y="3997325"/>
            <a:ext cx="9829800" cy="1997710"/>
          </a:xfrm>
        </p:spPr>
        <p:txBody>
          <a:bodyPr>
            <a:normAutofit/>
          </a:bodyPr>
          <a:lstStyle/>
          <a:p>
            <a:pPr algn="ctr" fontAlgn="auto"/>
            <a:r>
              <a:rPr lang="zh-CN" altLang="en-US" dirty="0">
                <a:latin typeface="宋体" panose="02010600030101010101" pitchFamily="2" charset="-122"/>
                <a:ea typeface="宋体" panose="02010600030101010101" pitchFamily="2" charset="-122"/>
                <a:cs typeface="+mn-cs"/>
              </a:rPr>
              <a:t>小组成员：杨英樱  赵璐 宫瑞哲 尹培宇 慕星星</a:t>
            </a:r>
            <a:endParaRPr lang="en-US" altLang="zh-CN" dirty="0">
              <a:latin typeface="宋体" panose="02010600030101010101" pitchFamily="2" charset="-122"/>
              <a:ea typeface="宋体" panose="02010600030101010101" pitchFamily="2" charset="-122"/>
              <a:cs typeface="+mn-cs"/>
            </a:endParaRPr>
          </a:p>
          <a:p>
            <a:pPr algn="ctr" fontAlgn="auto"/>
            <a:r>
              <a:rPr lang="en-US" altLang="zh-CN" sz="2000" dirty="0">
                <a:latin typeface="+mn-lt"/>
                <a:ea typeface="+mn-ea"/>
                <a:cs typeface="+mn-cs"/>
              </a:rPr>
              <a:t>2019.10.17</a:t>
            </a:r>
            <a:endParaRPr lang="zh-CN" sz="2000" dirty="0">
              <a:latin typeface="+mn-lt"/>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826"/>
    </mc:Choice>
    <mc:Fallback xmlns="">
      <p:transition spd="slow" advTm="58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p:spPr>
        <p:txBody>
          <a:bodyPr/>
          <a:lstStyle/>
          <a:p>
            <a:r>
              <a:rPr lang="zh-CN" altLang="en-US">
                <a:latin typeface="微软雅黑" panose="020B0503020204020204" charset="-122"/>
                <a:ea typeface="微软雅黑" panose="020B0503020204020204" charset="-122"/>
                <a:sym typeface="+mn-ea"/>
              </a:rPr>
              <a:t>机器学习一般流程</a:t>
            </a:r>
            <a:endParaRPr lang="zh-CN" altLang="en-US" dirty="0">
              <a:latin typeface="微软雅黑" panose="020B0503020204020204" charset="-122"/>
              <a:ea typeface="微软雅黑" panose="020B0503020204020204" charset="-122"/>
            </a:endParaRPr>
          </a:p>
        </p:txBody>
      </p:sp>
      <p:sp>
        <p:nvSpPr>
          <p:cNvPr id="11" name="内容占位符 6"/>
          <p:cNvSpPr>
            <a:spLocks noGrp="1"/>
          </p:cNvSpPr>
          <p:nvPr>
            <p:ph idx="1"/>
          </p:nvPr>
        </p:nvSpPr>
        <p:spPr>
          <a:xfrm>
            <a:off x="545198" y="928914"/>
            <a:ext cx="11101604" cy="5692621"/>
          </a:xfrm>
        </p:spPr>
        <p:txBody>
          <a:bodyPr>
            <a:normAutofit fontScale="92500" lnSpcReduction="10000"/>
          </a:bodyPr>
          <a:lstStyle/>
          <a:p>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定义分析目标：</a:t>
            </a:r>
            <a:endParaRPr lang="en-US" altLang="zh-CN" sz="2000" dirty="0">
              <a:latin typeface="微软雅黑" panose="020B0503020204020204" charset="-122"/>
              <a:ea typeface="微软雅黑" panose="020B0503020204020204" charset="-122"/>
            </a:endParaRPr>
          </a:p>
          <a:p>
            <a:pPr lvl="1"/>
            <a:r>
              <a:rPr lang="zh-CN" altLang="en-US" sz="1900" dirty="0">
                <a:latin typeface="微软雅黑" panose="020B0503020204020204" charset="-122"/>
                <a:ea typeface="微软雅黑" panose="020B0503020204020204" charset="-122"/>
              </a:rPr>
              <a:t>明确要解决的问题和业务需求，基于现有数据设计或选择算法。</a:t>
            </a:r>
            <a:endParaRPr lang="en-US" altLang="zh-CN" sz="1900" dirty="0">
              <a:latin typeface="微软雅黑" panose="020B0503020204020204" charset="-122"/>
              <a:ea typeface="微软雅黑" panose="020B0503020204020204" charset="-122"/>
            </a:endParaRPr>
          </a:p>
          <a:p>
            <a:r>
              <a:rPr lang="en-US" altLang="zh-CN" sz="2000" dirty="0">
                <a:latin typeface="微软雅黑" panose="020B0503020204020204" charset="-122"/>
                <a:ea typeface="微软雅黑" panose="020B0503020204020204" charset="-122"/>
              </a:rPr>
              <a:t>2.</a:t>
            </a:r>
            <a:r>
              <a:rPr lang="zh-CN" altLang="en-US" sz="2000" dirty="0">
                <a:latin typeface="微软雅黑" panose="020B0503020204020204" charset="-122"/>
                <a:ea typeface="微软雅黑" panose="020B0503020204020204" charset="-122"/>
              </a:rPr>
              <a:t>收集数据：</a:t>
            </a:r>
            <a:endParaRPr lang="en-US" altLang="zh-CN" sz="2000" dirty="0">
              <a:latin typeface="微软雅黑" panose="020B0503020204020204" charset="-122"/>
              <a:ea typeface="微软雅黑" panose="020B0503020204020204" charset="-122"/>
            </a:endParaRPr>
          </a:p>
          <a:p>
            <a:pPr lvl="1"/>
            <a:r>
              <a:rPr lang="zh-CN" altLang="en-US" sz="1900" dirty="0">
                <a:latin typeface="微软雅黑" panose="020B0503020204020204" charset="-122"/>
                <a:ea typeface="微软雅黑" panose="020B0503020204020204" charset="-122"/>
              </a:rPr>
              <a:t>数据要有代表性并尽量覆盖全领域。注意样本比例（分类问题），评估样本和特征数的数量级，估算数据分析对内存的消耗。可以改进算法，采用降维技术，或使用分布式机器学习技术。</a:t>
            </a:r>
            <a:endParaRPr lang="en-US" altLang="zh-CN" sz="1900" dirty="0">
              <a:latin typeface="微软雅黑" panose="020B0503020204020204" charset="-122"/>
              <a:ea typeface="微软雅黑" panose="020B0503020204020204" charset="-122"/>
            </a:endParaRPr>
          </a:p>
          <a:p>
            <a:r>
              <a:rPr lang="en-US" altLang="zh-CN" sz="2000" dirty="0">
                <a:latin typeface="微软雅黑" panose="020B0503020204020204" charset="-122"/>
                <a:ea typeface="微软雅黑" panose="020B0503020204020204" charset="-122"/>
              </a:rPr>
              <a:t>3.</a:t>
            </a:r>
            <a:r>
              <a:rPr lang="zh-CN" altLang="en-US" sz="2000" dirty="0">
                <a:latin typeface="微软雅黑" panose="020B0503020204020204" charset="-122"/>
                <a:ea typeface="微软雅黑" panose="020B0503020204020204" charset="-122"/>
              </a:rPr>
              <a:t>数据预处理：</a:t>
            </a:r>
            <a:endParaRPr lang="en-US" altLang="zh-CN" sz="2000" dirty="0">
              <a:latin typeface="微软雅黑" panose="020B0503020204020204" charset="-122"/>
              <a:ea typeface="微软雅黑" panose="020B0503020204020204" charset="-122"/>
            </a:endParaRPr>
          </a:p>
          <a:p>
            <a:pPr lvl="1"/>
            <a:r>
              <a:rPr lang="zh-CN" altLang="en-US" sz="1900" dirty="0">
                <a:latin typeface="微软雅黑" panose="020B0503020204020204" charset="-122"/>
                <a:ea typeface="微软雅黑" panose="020B0503020204020204" charset="-122"/>
              </a:rPr>
              <a:t>原始的未加工处理的数据，需要考虑是否缺失，规范，分布平衡，是否有异常，是否冗余。因此常常占用整个机器学习过程的大部分时间。</a:t>
            </a:r>
            <a:endParaRPr lang="en-US" altLang="zh-CN" sz="1900" dirty="0">
              <a:latin typeface="微软雅黑" panose="020B0503020204020204" charset="-122"/>
              <a:ea typeface="微软雅黑" panose="020B0503020204020204" charset="-122"/>
            </a:endParaRPr>
          </a:p>
          <a:p>
            <a:pPr lvl="1"/>
            <a:r>
              <a:rPr lang="zh-CN" altLang="en-US" sz="1900" dirty="0">
                <a:latin typeface="微软雅黑" panose="020B0503020204020204" charset="-122"/>
                <a:ea typeface="微软雅黑" panose="020B0503020204020204" charset="-122"/>
              </a:rPr>
              <a:t>数据预处理过程包括：数据采样、数据切分、特征抽取、特征选择、降维等。</a:t>
            </a:r>
            <a:endParaRPr lang="en-US" altLang="zh-CN" sz="1900" dirty="0">
              <a:latin typeface="微软雅黑" panose="020B0503020204020204" charset="-122"/>
              <a:ea typeface="微软雅黑" panose="020B0503020204020204" charset="-122"/>
            </a:endParaRPr>
          </a:p>
          <a:p>
            <a:pPr lvl="1"/>
            <a:r>
              <a:rPr lang="zh-CN" altLang="en-US" sz="1900" dirty="0">
                <a:latin typeface="微软雅黑" panose="020B0503020204020204" charset="-122"/>
                <a:ea typeface="微软雅黑" panose="020B0503020204020204" charset="-122"/>
              </a:rPr>
              <a:t>训练模型前，一般将数据分为训练集和测试集。训练集还可细分为训练集和验证集。以便对模型的泛化能力进行评估。</a:t>
            </a:r>
          </a:p>
          <a:p>
            <a:endParaRPr lang="en-US" altLang="zh-CN" sz="2000" dirty="0">
              <a:latin typeface="微软雅黑" panose="020B0503020204020204" charset="-122"/>
              <a:ea typeface="微软雅黑" panose="020B0503020204020204" charset="-122"/>
            </a:endParaRPr>
          </a:p>
          <a:p>
            <a:endParaRPr lang="en-US" altLang="zh-CN" dirty="0">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p:spPr>
        <p:txBody>
          <a:bodyPr/>
          <a:lstStyle/>
          <a:p>
            <a:r>
              <a:rPr lang="zh-CN" altLang="en-US" dirty="0">
                <a:latin typeface="微软雅黑" panose="020B0503020204020204" charset="-122"/>
                <a:ea typeface="微软雅黑" panose="020B0503020204020204" charset="-122"/>
                <a:sym typeface="+mn-ea"/>
              </a:rPr>
              <a:t>机器学习一般流程</a:t>
            </a:r>
            <a:endParaRPr lang="zh-CN" altLang="en-US" dirty="0">
              <a:latin typeface="微软雅黑" panose="020B0503020204020204" charset="-122"/>
              <a:ea typeface="微软雅黑" panose="020B0503020204020204" charset="-122"/>
            </a:endParaRPr>
          </a:p>
        </p:txBody>
      </p:sp>
      <p:sp>
        <p:nvSpPr>
          <p:cNvPr id="11" name="内容占位符 6"/>
          <p:cNvSpPr>
            <a:spLocks noGrp="1"/>
          </p:cNvSpPr>
          <p:nvPr>
            <p:ph idx="1"/>
          </p:nvPr>
        </p:nvSpPr>
        <p:spPr>
          <a:xfrm>
            <a:off x="467544" y="795130"/>
            <a:ext cx="10515600" cy="5936974"/>
          </a:xfrm>
        </p:spPr>
        <p:txBody>
          <a:bodyPr>
            <a:noAutofit/>
          </a:bodyPr>
          <a:lstStyle/>
          <a:p>
            <a:r>
              <a:rPr lang="en-US" altLang="zh-CN" sz="2000" dirty="0">
                <a:latin typeface="微软雅黑" panose="020B0503020204020204" charset="-122"/>
                <a:ea typeface="微软雅黑" panose="020B0503020204020204" charset="-122"/>
              </a:rPr>
              <a:t>4.</a:t>
            </a:r>
            <a:r>
              <a:rPr lang="zh-CN" altLang="en-US" sz="2000" dirty="0">
                <a:latin typeface="微软雅黑" panose="020B0503020204020204" charset="-122"/>
                <a:ea typeface="微软雅黑" panose="020B0503020204020204" charset="-122"/>
              </a:rPr>
              <a:t>模型训练：</a:t>
            </a:r>
            <a:endParaRPr lang="en-US" altLang="zh-CN" sz="2000" dirty="0">
              <a:latin typeface="微软雅黑" panose="020B0503020204020204" charset="-122"/>
              <a:ea typeface="微软雅黑" panose="020B0503020204020204" charset="-122"/>
            </a:endParaRPr>
          </a:p>
          <a:p>
            <a:pPr lvl="1"/>
            <a:r>
              <a:rPr lang="zh-CN" altLang="en-US" sz="1800" dirty="0">
                <a:latin typeface="微软雅黑" panose="020B0503020204020204" charset="-122"/>
                <a:ea typeface="微软雅黑" panose="020B0503020204020204" charset="-122"/>
              </a:rPr>
              <a:t>对模型超参数进行调优，通常需要对算法原理有较为透彻的理解，才能快速定位能决定模型优劣的参数。</a:t>
            </a:r>
            <a:endParaRPr lang="en-US" altLang="zh-CN" sz="1800" dirty="0">
              <a:latin typeface="微软雅黑" panose="020B0503020204020204" charset="-122"/>
              <a:ea typeface="微软雅黑" panose="020B0503020204020204" charset="-122"/>
            </a:endParaRPr>
          </a:p>
          <a:p>
            <a:r>
              <a:rPr lang="en-US" altLang="zh-CN" sz="2000" dirty="0">
                <a:latin typeface="微软雅黑" panose="020B0503020204020204" charset="-122"/>
                <a:ea typeface="微软雅黑" panose="020B0503020204020204" charset="-122"/>
              </a:rPr>
              <a:t>5.</a:t>
            </a:r>
            <a:r>
              <a:rPr lang="zh-CN" altLang="zh-CN" sz="2000" dirty="0">
                <a:latin typeface="微软雅黑" panose="020B0503020204020204" charset="-122"/>
                <a:ea typeface="微软雅黑" panose="020B0503020204020204" charset="-122"/>
              </a:rPr>
              <a:t>模型评估</a:t>
            </a:r>
            <a:r>
              <a:rPr lang="zh-CN" altLang="en-US"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a:p>
            <a:pPr lvl="1"/>
            <a:r>
              <a:rPr lang="zh-CN" altLang="en-US" sz="1800" dirty="0">
                <a:latin typeface="微软雅黑" panose="020B0503020204020204" charset="-122"/>
                <a:ea typeface="微软雅黑" panose="020B0503020204020204" charset="-122"/>
              </a:rPr>
              <a:t>使用训练数据构建模型后，需要使用测试数据对模型进行测试和评估。测试模型对新数据的泛化能力。如果结果不理想，则分析原因并进行优化。   </a:t>
            </a:r>
            <a:endParaRPr lang="en-US" altLang="zh-CN" sz="1800" dirty="0">
              <a:latin typeface="微软雅黑" panose="020B0503020204020204" charset="-122"/>
              <a:ea typeface="微软雅黑" panose="020B0503020204020204" charset="-122"/>
            </a:endParaRPr>
          </a:p>
          <a:p>
            <a:pPr lvl="1"/>
            <a:r>
              <a:rPr lang="zh-CN" altLang="en-US" sz="1800" dirty="0">
                <a:latin typeface="微软雅黑" panose="020B0503020204020204" charset="-122"/>
                <a:ea typeface="微软雅黑" panose="020B0503020204020204" charset="-122"/>
              </a:rPr>
              <a:t>针对过拟合的基本调优思路是增加数据量，降低模型复杂度。</a:t>
            </a:r>
            <a:endParaRPr lang="en-US" altLang="zh-CN" sz="1800" dirty="0">
              <a:latin typeface="微软雅黑" panose="020B0503020204020204" charset="-122"/>
              <a:ea typeface="微软雅黑" panose="020B0503020204020204" charset="-122"/>
            </a:endParaRPr>
          </a:p>
          <a:p>
            <a:pPr lvl="1"/>
            <a:r>
              <a:rPr lang="zh-CN" altLang="en-US" sz="1800" dirty="0">
                <a:latin typeface="微软雅黑" panose="020B0503020204020204" charset="-122"/>
                <a:ea typeface="微软雅黑" panose="020B0503020204020204" charset="-122"/>
              </a:rPr>
              <a:t>欠拟合的基本调优思路是提高特征数量和质量，增加模型复杂度。</a:t>
            </a:r>
            <a:endParaRPr lang="zh-CN" altLang="zh-CN" sz="1800" dirty="0">
              <a:latin typeface="微软雅黑" panose="020B0503020204020204" charset="-122"/>
              <a:ea typeface="微软雅黑" panose="020B0503020204020204" charset="-122"/>
            </a:endParaRPr>
          </a:p>
          <a:p>
            <a:r>
              <a:rPr lang="en-US" altLang="zh-CN" sz="2000" dirty="0">
                <a:latin typeface="微软雅黑" panose="020B0503020204020204" charset="-122"/>
                <a:ea typeface="微软雅黑" panose="020B0503020204020204" charset="-122"/>
              </a:rPr>
              <a:t>6.</a:t>
            </a:r>
            <a:r>
              <a:rPr lang="zh-CN" altLang="zh-CN" sz="2000" dirty="0">
                <a:latin typeface="微软雅黑" panose="020B0503020204020204" charset="-122"/>
                <a:ea typeface="微软雅黑" panose="020B0503020204020204" charset="-122"/>
              </a:rPr>
              <a:t>模型应用</a:t>
            </a:r>
            <a:r>
              <a:rPr lang="zh-CN" altLang="en-US"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a:p>
            <a:pPr lvl="1"/>
            <a:r>
              <a:rPr lang="zh-CN" altLang="en-US" sz="1800" dirty="0">
                <a:latin typeface="微软雅黑" panose="020B0503020204020204" charset="-122"/>
                <a:ea typeface="微软雅黑" panose="020B0503020204020204" charset="-122"/>
              </a:rPr>
              <a:t>模型应用要考虑它的工程实现，不但包括其准确程度，误差等情况，还包括其运行速度（时间复杂度），资源消耗（空间复杂度），稳定性等方面是否可接受。</a:t>
            </a:r>
            <a:endParaRPr lang="zh-CN" altLang="zh-CN" sz="1800" dirty="0">
              <a:latin typeface="微软雅黑" panose="020B0503020204020204" charset="-122"/>
              <a:ea typeface="微软雅黑" panose="020B0503020204020204" charset="-122"/>
            </a:endParaRPr>
          </a:p>
          <a:p>
            <a:endParaRPr lang="en-US" altLang="zh-CN" sz="2000" dirty="0">
              <a:latin typeface="微软雅黑" panose="020B0503020204020204" charset="-122"/>
              <a:ea typeface="微软雅黑" panose="020B0503020204020204" charset="-122"/>
            </a:endParaRPr>
          </a:p>
          <a:p>
            <a:endParaRPr lang="en-US" altLang="zh-CN" sz="2000" dirty="0">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机器学习三要素</a:t>
            </a:r>
            <a:endParaRPr lang="zh-CN" altLang="en-US" dirty="0">
              <a:latin typeface="微软雅黑" panose="020B0503020204020204" charset="-122"/>
              <a:ea typeface="微软雅黑" panose="020B0503020204020204" charset="-122"/>
            </a:endParaRPr>
          </a:p>
        </p:txBody>
      </p:sp>
      <p:sp>
        <p:nvSpPr>
          <p:cNvPr id="11" name="内容占位符 6"/>
          <p:cNvSpPr>
            <a:spLocks noGrp="1"/>
          </p:cNvSpPr>
          <p:nvPr>
            <p:ph idx="1"/>
          </p:nvPr>
        </p:nvSpPr>
        <p:spPr>
          <a:xfrm>
            <a:off x="467544" y="1052736"/>
            <a:ext cx="10741230" cy="5040560"/>
          </a:xfrm>
        </p:spPr>
        <p:txBody>
          <a:bodyPr>
            <a:normAutofit fontScale="92500" lnSpcReduction="10000"/>
          </a:bodyPr>
          <a:lstStyle/>
          <a:p>
            <a:r>
              <a:rPr lang="zh-CN" altLang="en-US" dirty="0">
                <a:latin typeface="微软雅黑" panose="020B0503020204020204" charset="-122"/>
                <a:ea typeface="微软雅黑" panose="020B0503020204020204" charset="-122"/>
              </a:rPr>
              <a:t>机器学习的目的</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模型（</a:t>
            </a:r>
            <a:r>
              <a:rPr lang="en-GB" altLang="zh-CN" dirty="0">
                <a:latin typeface="微软雅黑" panose="020B0503020204020204" charset="-122"/>
                <a:ea typeface="微软雅黑" panose="020B0503020204020204" charset="-122"/>
              </a:rPr>
              <a:t>Model</a:t>
            </a:r>
            <a:r>
              <a:rPr lang="zh-CN" altLang="en-GB" dirty="0">
                <a:latin typeface="微软雅黑" panose="020B0503020204020204" charset="-122"/>
                <a:ea typeface="微软雅黑" panose="020B0503020204020204" charset="-122"/>
              </a:rPr>
              <a:t>）</a:t>
            </a:r>
            <a:endParaRPr lang="en-US" altLang="zh-CN" dirty="0">
              <a:latin typeface="微软雅黑" panose="020B0503020204020204" charset="-122"/>
              <a:ea typeface="微软雅黑" panose="020B0503020204020204" charset="-122"/>
            </a:endParaRPr>
          </a:p>
          <a:p>
            <a:pPr lvl="1"/>
            <a:r>
              <a:rPr lang="zh-CN" altLang="en-US" dirty="0">
                <a:latin typeface="微软雅黑" panose="020B0503020204020204" charset="-122"/>
                <a:ea typeface="微软雅黑" panose="020B0503020204020204" charset="-122"/>
              </a:rPr>
              <a:t>在监督学习过程中，模型就是所要学习的条件概率分布或决策函数。决策函数表示的为非概率模型；条件概率表示，它的模型为概率模型。</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如何构造模型</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策略（</a:t>
            </a:r>
            <a:r>
              <a:rPr lang="en-GB" altLang="zh-CN" dirty="0">
                <a:latin typeface="微软雅黑" panose="020B0503020204020204" charset="-122"/>
                <a:ea typeface="微软雅黑" panose="020B0503020204020204" charset="-122"/>
              </a:rPr>
              <a:t>Strategy</a:t>
            </a:r>
            <a:r>
              <a:rPr lang="zh-CN" altLang="en-GB" dirty="0">
                <a:latin typeface="微软雅黑" panose="020B0503020204020204" charset="-122"/>
                <a:ea typeface="微软雅黑" panose="020B0503020204020204" charset="-122"/>
              </a:rPr>
              <a:t>）</a:t>
            </a:r>
            <a:endParaRPr lang="en-US" altLang="zh-CN" dirty="0">
              <a:latin typeface="微软雅黑" panose="020B0503020204020204" charset="-122"/>
              <a:ea typeface="微软雅黑" panose="020B0503020204020204" charset="-122"/>
            </a:endParaRPr>
          </a:p>
          <a:p>
            <a:pPr lvl="1"/>
            <a:r>
              <a:rPr lang="zh-CN" altLang="en-US" dirty="0">
                <a:latin typeface="微软雅黑" panose="020B0503020204020204" charset="-122"/>
                <a:ea typeface="微软雅黑" panose="020B0503020204020204" charset="-122"/>
              </a:rPr>
              <a:t>策略即从假设空间中挑选出参数最优的模型的准则。</a:t>
            </a:r>
            <a:endParaRPr lang="en-US" altLang="zh-CN" dirty="0">
              <a:latin typeface="微软雅黑" panose="020B0503020204020204" charset="-122"/>
              <a:ea typeface="微软雅黑" panose="020B0503020204020204" charset="-122"/>
            </a:endParaRPr>
          </a:p>
          <a:p>
            <a:pPr lvl="1"/>
            <a:r>
              <a:rPr lang="zh-CN" altLang="en-US" dirty="0">
                <a:latin typeface="微软雅黑" panose="020B0503020204020204" charset="-122"/>
                <a:ea typeface="微软雅黑" panose="020B0503020204020204" charset="-122"/>
              </a:rPr>
              <a:t>策略就是通过引入损失函数的方式来度量模型的好坏。</a:t>
            </a:r>
            <a:endParaRPr lang="en-US" altLang="zh-CN" dirty="0">
              <a:latin typeface="微软雅黑" panose="020B0503020204020204" charset="-122"/>
              <a:ea typeface="微软雅黑" panose="020B0503020204020204" charset="-122"/>
            </a:endParaRPr>
          </a:p>
          <a:p>
            <a:r>
              <a:rPr lang="zh-CN" altLang="en-US" dirty="0">
                <a:latin typeface="微软雅黑" panose="020B0503020204020204" charset="-122"/>
                <a:ea typeface="微软雅黑" panose="020B0503020204020204" charset="-122"/>
              </a:rPr>
              <a:t>模型的实现</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算法（</a:t>
            </a:r>
            <a:r>
              <a:rPr lang="en-GB" altLang="zh-CN" dirty="0">
                <a:latin typeface="微软雅黑" panose="020B0503020204020204" charset="-122"/>
                <a:ea typeface="微软雅黑" panose="020B0503020204020204" charset="-122"/>
              </a:rPr>
              <a:t>Algorithm</a:t>
            </a:r>
            <a:r>
              <a:rPr lang="zh-CN" altLang="en-GB" dirty="0">
                <a:latin typeface="微软雅黑" panose="020B0503020204020204" charset="-122"/>
                <a:ea typeface="微软雅黑" panose="020B0503020204020204" charset="-122"/>
              </a:rPr>
              <a:t>）</a:t>
            </a:r>
            <a:endParaRPr lang="en-US" altLang="zh-CN" dirty="0">
              <a:latin typeface="微软雅黑" panose="020B0503020204020204" charset="-122"/>
              <a:ea typeface="微软雅黑" panose="020B0503020204020204" charset="-122"/>
            </a:endParaRPr>
          </a:p>
          <a:p>
            <a:pPr lvl="1"/>
            <a:r>
              <a:rPr lang="zh-CN" altLang="en-US" dirty="0">
                <a:latin typeface="微软雅黑" panose="020B0503020204020204" charset="-122"/>
                <a:ea typeface="微软雅黑" panose="020B0503020204020204" charset="-122"/>
              </a:rPr>
              <a:t>算法是指学习模型的具体计算方法，也就是如何求解全局最优解，并使得这个过程高效而且准确。</a:t>
            </a:r>
            <a:endParaRPr lang="en-US" altLang="zh-CN" dirty="0">
              <a:latin typeface="微软雅黑" panose="020B0503020204020204" charset="-122"/>
              <a:ea typeface="微软雅黑" panose="020B050302020402020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4400" dirty="0">
                <a:latin typeface="微软雅黑" panose="020B0503020204020204" charset="-122"/>
                <a:ea typeface="微软雅黑" panose="020B0503020204020204" charset="-122"/>
              </a:rPr>
              <a:t>经典算法</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文本框 61"/>
          <p:cNvSpPr txBox="1"/>
          <p:nvPr>
            <p:custDataLst>
              <p:tags r:id="rId2"/>
            </p:custDataLst>
          </p:nvPr>
        </p:nvSpPr>
        <p:spPr>
          <a:xfrm>
            <a:off x="5247559" y="1524170"/>
            <a:ext cx="2967853" cy="400110"/>
          </a:xfrm>
          <a:prstGeom prst="rect">
            <a:avLst/>
          </a:prstGeom>
          <a:noFill/>
        </p:spPr>
        <p:txBody>
          <a:bodyPr wrap="square" lIns="0" tIns="0" rIns="0" bIns="0"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KNN</a:t>
            </a: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算法</a:t>
            </a:r>
          </a:p>
        </p:txBody>
      </p:sp>
      <p:sp>
        <p:nvSpPr>
          <p:cNvPr id="67" name="矩形 66"/>
          <p:cNvSpPr/>
          <p:nvPr>
            <p:custDataLst>
              <p:tags r:id="rId3"/>
            </p:custDataLst>
          </p:nvPr>
        </p:nvSpPr>
        <p:spPr>
          <a:xfrm>
            <a:off x="4646358" y="1524170"/>
            <a:ext cx="438205" cy="400110"/>
          </a:xfrm>
          <a:prstGeom prst="rect">
            <a:avLst/>
          </a:prstGeom>
        </p:spPr>
        <p:txBody>
          <a:bodyPr wrap="squar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70BE"/>
                </a:solidFill>
                <a:effectLst/>
                <a:uLnTx/>
                <a:uFillTx/>
                <a:latin typeface="Arial" panose="020B0604020202020204"/>
                <a:ea typeface="黑体" panose="02010609060101010101" pitchFamily="49" charset="-122"/>
                <a:cs typeface="+mn-cs"/>
              </a:rPr>
              <a:t> 01</a:t>
            </a:r>
            <a:r>
              <a:rPr kumimoji="0" lang="zh-CN" altLang="en-US" sz="2400" b="0" i="0" u="none" strike="noStrike" kern="1200" cap="none" spc="0" normalizeH="0" baseline="0" noProof="0" dirty="0">
                <a:ln>
                  <a:noFill/>
                </a:ln>
                <a:solidFill>
                  <a:srgbClr val="0070BE"/>
                </a:solidFill>
                <a:effectLst/>
                <a:uLnTx/>
                <a:uFillTx/>
                <a:latin typeface="Arial" panose="020B0604020202020204"/>
                <a:ea typeface="黑体" panose="02010609060101010101" pitchFamily="49" charset="-122"/>
                <a:cs typeface="+mn-cs"/>
              </a:rPr>
              <a:t> </a:t>
            </a:r>
          </a:p>
        </p:txBody>
      </p:sp>
      <p:sp>
        <p:nvSpPr>
          <p:cNvPr id="106" name="文本框 105"/>
          <p:cNvSpPr txBox="1"/>
          <p:nvPr>
            <p:custDataLst>
              <p:tags r:id="rId4"/>
            </p:custDataLst>
          </p:nvPr>
        </p:nvSpPr>
        <p:spPr>
          <a:xfrm>
            <a:off x="5247559" y="2239316"/>
            <a:ext cx="2967853" cy="400110"/>
          </a:xfrm>
          <a:prstGeom prst="rect">
            <a:avLst/>
          </a:prstGeom>
          <a:noFill/>
        </p:spPr>
        <p:txBody>
          <a:bodyPr wrap="square" lIns="0" tIns="0" rIns="0" bIns="0"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线性回归</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09" name="矩形 108"/>
          <p:cNvSpPr/>
          <p:nvPr>
            <p:custDataLst>
              <p:tags r:id="rId5"/>
            </p:custDataLst>
          </p:nvPr>
        </p:nvSpPr>
        <p:spPr>
          <a:xfrm>
            <a:off x="4693533" y="2239316"/>
            <a:ext cx="385599" cy="400110"/>
          </a:xfrm>
          <a:prstGeom prst="rect">
            <a:avLst/>
          </a:prstGeom>
        </p:spPr>
        <p:txBody>
          <a:bodyPr wrap="squar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70BE"/>
                </a:solidFill>
                <a:effectLst/>
                <a:uLnTx/>
                <a:uFillTx/>
                <a:latin typeface="Arial" panose="020B0604020202020204"/>
                <a:ea typeface="黑体" panose="02010609060101010101" pitchFamily="49" charset="-122"/>
                <a:cs typeface="+mn-cs"/>
              </a:rPr>
              <a:t>02</a:t>
            </a:r>
            <a:endParaRPr kumimoji="0" lang="zh-CN" altLang="en-US" sz="2400" b="1" i="0" u="none" strike="noStrike" kern="1200" cap="none" spc="0" normalizeH="0" baseline="0" noProof="0" dirty="0">
              <a:ln>
                <a:noFill/>
              </a:ln>
              <a:solidFill>
                <a:srgbClr val="0070BE"/>
              </a:solidFill>
              <a:effectLst/>
              <a:uLnTx/>
              <a:uFillTx/>
              <a:latin typeface="Arial" panose="020B0604020202020204"/>
              <a:ea typeface="黑体" panose="02010609060101010101" pitchFamily="49" charset="-122"/>
              <a:cs typeface="+mn-cs"/>
            </a:endParaRPr>
          </a:p>
        </p:txBody>
      </p:sp>
      <p:sp>
        <p:nvSpPr>
          <p:cNvPr id="111" name="文本框 110"/>
          <p:cNvSpPr txBox="1"/>
          <p:nvPr>
            <p:custDataLst>
              <p:tags r:id="rId6"/>
            </p:custDataLst>
          </p:nvPr>
        </p:nvSpPr>
        <p:spPr>
          <a:xfrm>
            <a:off x="5247559" y="2954462"/>
            <a:ext cx="3471793" cy="400110"/>
          </a:xfrm>
          <a:prstGeom prst="rect">
            <a:avLst/>
          </a:prstGeom>
          <a:noFill/>
        </p:spPr>
        <p:txBody>
          <a:bodyPr wrap="square" lIns="0" tIns="0" rIns="0" bIns="0"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逻辑回归</a:t>
            </a:r>
            <a:endParaRPr kumimoji="0" lang="en-US" altLang="zh-CN"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4" name="矩形 113"/>
          <p:cNvSpPr/>
          <p:nvPr>
            <p:custDataLst>
              <p:tags r:id="rId7"/>
            </p:custDataLst>
          </p:nvPr>
        </p:nvSpPr>
        <p:spPr>
          <a:xfrm>
            <a:off x="4693533" y="2954462"/>
            <a:ext cx="385599" cy="400110"/>
          </a:xfrm>
          <a:prstGeom prst="rect">
            <a:avLst/>
          </a:prstGeom>
        </p:spPr>
        <p:txBody>
          <a:bodyPr wrap="squar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70BE"/>
                </a:solidFill>
                <a:effectLst/>
                <a:uLnTx/>
                <a:uFillTx/>
                <a:latin typeface="Arial" panose="020B0604020202020204"/>
                <a:ea typeface="黑体" panose="02010609060101010101" pitchFamily="49" charset="-122"/>
                <a:cs typeface="+mn-cs"/>
              </a:rPr>
              <a:t>03</a:t>
            </a:r>
            <a:endParaRPr kumimoji="0" lang="zh-CN" altLang="en-US" sz="2400" b="1" i="0" u="none" strike="noStrike" kern="1200" cap="none" spc="0" normalizeH="0" baseline="0" noProof="0" dirty="0">
              <a:ln>
                <a:noFill/>
              </a:ln>
              <a:solidFill>
                <a:srgbClr val="0070BE"/>
              </a:solidFill>
              <a:effectLst/>
              <a:uLnTx/>
              <a:uFillTx/>
              <a:latin typeface="Arial" panose="020B0604020202020204"/>
              <a:ea typeface="黑体" panose="02010609060101010101" pitchFamily="49" charset="-122"/>
              <a:cs typeface="+mn-cs"/>
            </a:endParaRPr>
          </a:p>
        </p:txBody>
      </p:sp>
      <p:sp>
        <p:nvSpPr>
          <p:cNvPr id="116" name="文本框 115"/>
          <p:cNvSpPr txBox="1"/>
          <p:nvPr>
            <p:custDataLst>
              <p:tags r:id="rId8"/>
            </p:custDataLst>
          </p:nvPr>
        </p:nvSpPr>
        <p:spPr>
          <a:xfrm>
            <a:off x="5247559" y="3669608"/>
            <a:ext cx="2967853" cy="400110"/>
          </a:xfrm>
          <a:prstGeom prst="rect">
            <a:avLst/>
          </a:prstGeom>
          <a:noFill/>
        </p:spPr>
        <p:txBody>
          <a:bodyPr wrap="square" lIns="0" tIns="0" rIns="0" bIns="0"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支持向量机</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19" name="矩形 118"/>
          <p:cNvSpPr/>
          <p:nvPr>
            <p:custDataLst>
              <p:tags r:id="rId9"/>
            </p:custDataLst>
          </p:nvPr>
        </p:nvSpPr>
        <p:spPr>
          <a:xfrm>
            <a:off x="4693533" y="3669608"/>
            <a:ext cx="385599" cy="400110"/>
          </a:xfrm>
          <a:prstGeom prst="rect">
            <a:avLst/>
          </a:prstGeom>
        </p:spPr>
        <p:txBody>
          <a:bodyPr wrap="squar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70BE"/>
                </a:solidFill>
                <a:effectLst/>
                <a:uLnTx/>
                <a:uFillTx/>
                <a:latin typeface="Arial" panose="020B0604020202020204"/>
                <a:ea typeface="黑体" panose="02010609060101010101" pitchFamily="49" charset="-122"/>
                <a:cs typeface="+mn-cs"/>
              </a:rPr>
              <a:t>04</a:t>
            </a:r>
            <a:endParaRPr kumimoji="0" lang="zh-CN" altLang="en-US" sz="2400" b="1" i="0" u="none" strike="noStrike" kern="1200" cap="none" spc="0" normalizeH="0" baseline="0" noProof="0" dirty="0">
              <a:ln>
                <a:noFill/>
              </a:ln>
              <a:solidFill>
                <a:srgbClr val="0070BE"/>
              </a:solidFill>
              <a:effectLst/>
              <a:uLnTx/>
              <a:uFillTx/>
              <a:latin typeface="Arial" panose="020B0604020202020204"/>
              <a:ea typeface="黑体" panose="02010609060101010101" pitchFamily="49" charset="-122"/>
              <a:cs typeface="+mn-cs"/>
            </a:endParaRPr>
          </a:p>
        </p:txBody>
      </p:sp>
      <p:sp>
        <p:nvSpPr>
          <p:cNvPr id="121" name="文本框 120"/>
          <p:cNvSpPr txBox="1"/>
          <p:nvPr>
            <p:custDataLst>
              <p:tags r:id="rId10"/>
            </p:custDataLst>
          </p:nvPr>
        </p:nvSpPr>
        <p:spPr>
          <a:xfrm>
            <a:off x="5247559" y="4384754"/>
            <a:ext cx="2967853" cy="400110"/>
          </a:xfrm>
          <a:prstGeom prst="rect">
            <a:avLst/>
          </a:prstGeom>
          <a:noFill/>
        </p:spPr>
        <p:txBody>
          <a:bodyPr wrap="square" lIns="0" tIns="0" rIns="0" bIns="0" rtlCol="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K-means</a:t>
            </a: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算法</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24" name="矩形 123"/>
          <p:cNvSpPr/>
          <p:nvPr>
            <p:custDataLst>
              <p:tags r:id="rId11"/>
            </p:custDataLst>
          </p:nvPr>
        </p:nvSpPr>
        <p:spPr>
          <a:xfrm>
            <a:off x="4693533" y="4384754"/>
            <a:ext cx="385599" cy="400110"/>
          </a:xfrm>
          <a:prstGeom prst="rect">
            <a:avLst/>
          </a:prstGeom>
        </p:spPr>
        <p:txBody>
          <a:bodyPr wrap="square" lIns="0" tIns="0" rIns="0" bIns="0" anchor="ctr" anchorCtr="0">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70BE"/>
                </a:solidFill>
                <a:effectLst/>
                <a:uLnTx/>
                <a:uFillTx/>
                <a:latin typeface="Arial" panose="020B0604020202020204"/>
                <a:ea typeface="黑体" panose="02010609060101010101" pitchFamily="49" charset="-122"/>
                <a:cs typeface="+mn-cs"/>
              </a:rPr>
              <a:t>05</a:t>
            </a:r>
            <a:endParaRPr kumimoji="0" lang="zh-CN" altLang="en-US" sz="2400" b="1" i="0" u="none" strike="noStrike" kern="1200" cap="none" spc="0" normalizeH="0" baseline="0" noProof="0" dirty="0">
              <a:ln>
                <a:noFill/>
              </a:ln>
              <a:solidFill>
                <a:srgbClr val="0070BE"/>
              </a:solidFill>
              <a:effectLst/>
              <a:uLnTx/>
              <a:uFillTx/>
              <a:latin typeface="Arial" panose="020B0604020202020204"/>
              <a:ea typeface="黑体" panose="02010609060101010101" pitchFamily="49" charset="-122"/>
              <a:cs typeface="+mn-cs"/>
            </a:endParaRPr>
          </a:p>
        </p:txBody>
      </p:sp>
      <p:sp>
        <p:nvSpPr>
          <p:cNvPr id="3" name="标题 2"/>
          <p:cNvSpPr>
            <a:spLocks noGrp="1"/>
          </p:cNvSpPr>
          <p:nvPr>
            <p:ph type="title"/>
          </p:nvPr>
        </p:nvSpPr>
        <p:spPr/>
        <p:txBody>
          <a:bodyPr/>
          <a:lstStyle/>
          <a:p>
            <a:r>
              <a:rPr lang="zh-CN" altLang="en-US" dirty="0">
                <a:latin typeface="微软雅黑" panose="020B0503020204020204" charset="-122"/>
                <a:ea typeface="微软雅黑" panose="020B0503020204020204" charset="-122"/>
              </a:rPr>
              <a:t>算法</a:t>
            </a:r>
            <a:endParaRPr lang="en-US" altLang="zh-CN" dirty="0">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658"/>
    </mc:Choice>
    <mc:Fallback xmlns="">
      <p:transition spd="slow" advTm="265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一、</a:t>
            </a:r>
            <a:r>
              <a:rPr lang="en-US" altLang="zh-CN" dirty="0">
                <a:latin typeface="微软雅黑" panose="020B0503020204020204" charset="-122"/>
                <a:ea typeface="微软雅黑" panose="020B0503020204020204" charset="-122"/>
                <a:sym typeface="+mn-ea"/>
              </a:rPr>
              <a:t>KNN</a:t>
            </a:r>
            <a:r>
              <a:rPr lang="zh-CN" altLang="en-US" dirty="0">
                <a:latin typeface="微软雅黑" panose="020B0503020204020204" charset="-122"/>
                <a:ea typeface="微软雅黑" panose="020B0503020204020204" charset="-122"/>
                <a:sym typeface="+mn-ea"/>
              </a:rPr>
              <a:t>算法</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简介</a:t>
            </a:r>
            <a:endParaRPr lang="zh-CN" altLang="en-US" dirty="0">
              <a:latin typeface="微软雅黑" panose="020B0503020204020204" charset="-122"/>
              <a:ea typeface="微软雅黑" panose="020B0503020204020204" charset="-122"/>
            </a:endParaRPr>
          </a:p>
        </p:txBody>
      </p:sp>
      <p:sp>
        <p:nvSpPr>
          <p:cNvPr id="2" name="文本框 1"/>
          <p:cNvSpPr txBox="1"/>
          <p:nvPr/>
        </p:nvSpPr>
        <p:spPr>
          <a:xfrm>
            <a:off x="1090295" y="929005"/>
            <a:ext cx="9526270" cy="5367655"/>
          </a:xfrm>
          <a:prstGeom prst="rect">
            <a:avLst/>
          </a:prstGeom>
          <a:noFill/>
        </p:spPr>
        <p:txBody>
          <a:bodyPr wrap="square" rtlCol="0" anchor="t" anchorCtr="0">
            <a:spAutoFit/>
          </a:bodyPr>
          <a:lstStyle/>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K</a:t>
            </a:r>
            <a:r>
              <a:rPr kumimoji="0" lang="zh-CN" altLang="en-US"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NN分类算法是数据挖掘分类技术中最简单的方法之一。所谓K最近邻，就是k个最近的邻居的意思，说的是每个样本都可以用它最接近的k个邻居来代表KNN是一种分类算法，它输入基于实例的学习，属于懒惰学习（lazy learning）即KNN没有显式的学习过程，也就是说没有训练阶段，数据集事先已有了分类和特征值，待收到新样本后直接进行处理。</a:t>
            </a:r>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endParaRPr kumimoji="0" lang="zh-CN" altLang="en-US"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KNN是通过测量不同特征值之间的距离进行分类。</a:t>
            </a:r>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endParaRPr kumimoji="0" lang="zh-CN" altLang="en-US"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思路：如果一个样本在本也划分为这个类别。KNN算法中，所选择的邻居都是已经正确分类的对象。该方法在定类决策上只依据最邻近的一个或者几个样本</a:t>
            </a:r>
            <a:r>
              <a:rPr kumimoji="0" lang="zh-CN" altLang="en-US"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sym typeface="+mn-ea"/>
              </a:rPr>
              <a:t>特征空间中的k个最邻近的样本中的大多数属于某一个类别，则该样</a:t>
            </a:r>
            <a:r>
              <a:rPr kumimoji="0" lang="zh-CN" altLang="en-US"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的类别来决定待分样本所属的类别。</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一、</a:t>
            </a:r>
            <a:r>
              <a:rPr lang="en-US" altLang="zh-CN" dirty="0">
                <a:latin typeface="微软雅黑" panose="020B0503020204020204" charset="-122"/>
                <a:ea typeface="微软雅黑" panose="020B0503020204020204" charset="-122"/>
                <a:sym typeface="+mn-ea"/>
              </a:rPr>
              <a:t>KNN</a:t>
            </a:r>
            <a:r>
              <a:rPr lang="zh-CN" altLang="en-US" dirty="0">
                <a:latin typeface="微软雅黑" panose="020B0503020204020204" charset="-122"/>
                <a:ea typeface="微软雅黑" panose="020B0503020204020204" charset="-122"/>
                <a:sym typeface="+mn-ea"/>
              </a:rPr>
              <a:t>算法</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原理</a:t>
            </a:r>
            <a:endParaRPr lang="zh-CN" altLang="en-US"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stretch>
            <a:fillRect/>
          </a:stretch>
        </p:blipFill>
        <p:spPr>
          <a:xfrm>
            <a:off x="838200" y="768985"/>
            <a:ext cx="2862580" cy="2591435"/>
          </a:xfrm>
          <a:prstGeom prst="rect">
            <a:avLst/>
          </a:prstGeom>
        </p:spPr>
      </p:pic>
      <p:sp>
        <p:nvSpPr>
          <p:cNvPr id="6" name="文本框 5"/>
          <p:cNvSpPr txBox="1"/>
          <p:nvPr/>
        </p:nvSpPr>
        <p:spPr>
          <a:xfrm>
            <a:off x="734695" y="3360420"/>
            <a:ext cx="10112375" cy="31692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1）计算测试数据与各个训练数据之间的距离；</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2）按照距离的递增关系进行排序；</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3）选取距离最小的K个点；</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4）确定前K个点所在类别的出现频率；</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5）返回前K个点中出现频率最高的类别作为测试数据的预测分类</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一、</a:t>
            </a:r>
            <a:r>
              <a:rPr lang="en-US" altLang="zh-CN" dirty="0">
                <a:latin typeface="微软雅黑" panose="020B0503020204020204" charset="-122"/>
                <a:ea typeface="微软雅黑" panose="020B0503020204020204" charset="-122"/>
                <a:sym typeface="+mn-ea"/>
              </a:rPr>
              <a:t>KNN</a:t>
            </a:r>
            <a:r>
              <a:rPr lang="zh-CN" altLang="en-US" dirty="0">
                <a:latin typeface="微软雅黑" panose="020B0503020204020204" charset="-122"/>
                <a:ea typeface="微软雅黑" panose="020B0503020204020204" charset="-122"/>
                <a:sym typeface="+mn-ea"/>
              </a:rPr>
              <a:t>算法</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原理</a:t>
            </a:r>
            <a:endParaRPr lang="zh-CN" altLang="en-US" dirty="0">
              <a:latin typeface="微软雅黑" panose="020B0503020204020204" charset="-122"/>
              <a:ea typeface="微软雅黑" panose="020B0503020204020204" charset="-122"/>
            </a:endParaRPr>
          </a:p>
        </p:txBody>
      </p:sp>
      <p:sp>
        <p:nvSpPr>
          <p:cNvPr id="4" name="文本框 3"/>
          <p:cNvSpPr txBox="1"/>
          <p:nvPr/>
        </p:nvSpPr>
        <p:spPr>
          <a:xfrm>
            <a:off x="1162050" y="1532255"/>
            <a:ext cx="5166995" cy="2214880"/>
          </a:xfrm>
          <a:prstGeom prst="rect">
            <a:avLst/>
          </a:prstGeom>
          <a:noFill/>
        </p:spPr>
        <p:txBody>
          <a:bodyPr wrap="square" rtlCol="0">
            <a:spAutoFit/>
          </a:bodyPr>
          <a:lstStyle/>
          <a:p>
            <a:r>
              <a:rPr lang="zh-CN" altLang="en-US" sz="2400">
                <a:solidFill>
                  <a:srgbClr val="FF0000"/>
                </a:solidFill>
              </a:rPr>
              <a:t>均值方差归一化 </a:t>
            </a:r>
            <a:r>
              <a:rPr lang="en-US" altLang="zh-CN" sz="2400">
                <a:solidFill>
                  <a:srgbClr val="FF0000"/>
                </a:solidFill>
              </a:rPr>
              <a:t>standardization</a:t>
            </a:r>
          </a:p>
          <a:p>
            <a:endParaRPr lang="en-US" altLang="zh-CN" sz="2400">
              <a:solidFill>
                <a:srgbClr val="FF0000"/>
              </a:solidFill>
            </a:endParaRPr>
          </a:p>
          <a:p>
            <a:endParaRPr lang="en-US" altLang="zh-CN"/>
          </a:p>
          <a:p>
            <a:r>
              <a:rPr lang="zh-CN" altLang="en-US"/>
              <a:t>数据分布没有明显的边界：有可能存在极端数据值</a:t>
            </a:r>
          </a:p>
          <a:p>
            <a:r>
              <a:rPr lang="zh-CN" altLang="en-US"/>
              <a:t>均值方差归一化：把所有数据归一到均值为</a:t>
            </a:r>
            <a:r>
              <a:rPr lang="en-US" altLang="zh-CN"/>
              <a:t>0</a:t>
            </a:r>
            <a:r>
              <a:rPr lang="zh-CN" altLang="en-US"/>
              <a:t>方差为</a:t>
            </a:r>
            <a:r>
              <a:rPr lang="en-US" altLang="zh-CN"/>
              <a:t>1</a:t>
            </a:r>
            <a:r>
              <a:rPr lang="zh-CN" altLang="en-US"/>
              <a:t>的分布中</a:t>
            </a:r>
          </a:p>
        </p:txBody>
      </p:sp>
      <p:sp>
        <p:nvSpPr>
          <p:cNvPr id="6" name="文本框 5"/>
          <p:cNvSpPr txBox="1"/>
          <p:nvPr/>
        </p:nvSpPr>
        <p:spPr>
          <a:xfrm>
            <a:off x="7084060" y="1532255"/>
            <a:ext cx="4170680" cy="1845310"/>
          </a:xfrm>
          <a:prstGeom prst="rect">
            <a:avLst/>
          </a:prstGeom>
          <a:noFill/>
        </p:spPr>
        <p:txBody>
          <a:bodyPr wrap="none" rtlCol="0">
            <a:spAutoFit/>
          </a:bodyPr>
          <a:lstStyle/>
          <a:p>
            <a:r>
              <a:rPr lang="zh-CN" altLang="en-US" sz="2400">
                <a:solidFill>
                  <a:srgbClr val="FF0000"/>
                </a:solidFill>
              </a:rPr>
              <a:t>最值归一化 </a:t>
            </a:r>
            <a:r>
              <a:rPr lang="en-US" altLang="zh-CN" sz="2400">
                <a:solidFill>
                  <a:srgbClr val="FF0000"/>
                </a:solidFill>
              </a:rPr>
              <a:t>normalization</a:t>
            </a:r>
          </a:p>
          <a:p>
            <a:endParaRPr lang="en-US" altLang="zh-CN"/>
          </a:p>
          <a:p>
            <a:endParaRPr lang="en-US" altLang="zh-CN"/>
          </a:p>
          <a:p>
            <a:r>
              <a:rPr lang="zh-CN" altLang="en-US"/>
              <a:t>适用于分布有明显边界的情况</a:t>
            </a:r>
          </a:p>
          <a:p>
            <a:endParaRPr lang="zh-CN" altLang="en-US"/>
          </a:p>
          <a:p>
            <a:r>
              <a:rPr lang="zh-CN" altLang="en-US"/>
              <a:t>最值归一化：把所有数据映射到</a:t>
            </a:r>
            <a:r>
              <a:rPr lang="en-US" altLang="zh-CN"/>
              <a:t>0-1</a:t>
            </a:r>
            <a:r>
              <a:rPr lang="zh-CN" altLang="en-US"/>
              <a:t>之间</a:t>
            </a:r>
          </a:p>
        </p:txBody>
      </p:sp>
      <p:graphicFrame>
        <p:nvGraphicFramePr>
          <p:cNvPr id="2" name="对象 1"/>
          <p:cNvGraphicFramePr/>
          <p:nvPr/>
        </p:nvGraphicFramePr>
        <p:xfrm>
          <a:off x="1162050" y="4030345"/>
          <a:ext cx="3078480" cy="1000760"/>
        </p:xfrm>
        <a:graphic>
          <a:graphicData uri="http://schemas.openxmlformats.org/presentationml/2006/ole">
            <mc:AlternateContent xmlns:mc="http://schemas.openxmlformats.org/markup-compatibility/2006">
              <mc:Choice xmlns:v="urn:schemas-microsoft-com:vml" Requires="v">
                <p:oleObj spid="_x0000_s1033" r:id="rId5" imgW="1346200" imgH="393700" progId="Equation.KSEE3">
                  <p:embed/>
                </p:oleObj>
              </mc:Choice>
              <mc:Fallback>
                <p:oleObj r:id="rId5" imgW="1346200" imgH="393700" progId="Equation.KSEE3">
                  <p:embed/>
                  <p:pic>
                    <p:nvPicPr>
                      <p:cNvPr id="0" name="图片 2"/>
                      <p:cNvPicPr/>
                      <p:nvPr/>
                    </p:nvPicPr>
                    <p:blipFill>
                      <a:blip r:embed="rId6"/>
                      <a:stretch>
                        <a:fillRect/>
                      </a:stretch>
                    </p:blipFill>
                    <p:spPr>
                      <a:xfrm>
                        <a:off x="1162050" y="4030345"/>
                        <a:ext cx="3078480" cy="1000760"/>
                      </a:xfrm>
                      <a:prstGeom prst="rect">
                        <a:avLst/>
                      </a:prstGeom>
                    </p:spPr>
                  </p:pic>
                </p:oleObj>
              </mc:Fallback>
            </mc:AlternateContent>
          </a:graphicData>
        </a:graphic>
      </p:graphicFrame>
      <p:graphicFrame>
        <p:nvGraphicFramePr>
          <p:cNvPr id="9" name="对象 8"/>
          <p:cNvGraphicFramePr/>
          <p:nvPr/>
        </p:nvGraphicFramePr>
        <p:xfrm>
          <a:off x="7084060" y="4030345"/>
          <a:ext cx="3572510" cy="1000760"/>
        </p:xfrm>
        <a:graphic>
          <a:graphicData uri="http://schemas.openxmlformats.org/presentationml/2006/ole">
            <mc:AlternateContent xmlns:mc="http://schemas.openxmlformats.org/markup-compatibility/2006">
              <mc:Choice xmlns:v="urn:schemas-microsoft-com:vml" Requires="v">
                <p:oleObj spid="_x0000_s1034" r:id="rId7" imgW="1562100" imgH="393700" progId="Equation.KSEE3">
                  <p:embed/>
                </p:oleObj>
              </mc:Choice>
              <mc:Fallback>
                <p:oleObj r:id="rId7" imgW="1562100" imgH="393700" progId="Equation.KSEE3">
                  <p:embed/>
                  <p:pic>
                    <p:nvPicPr>
                      <p:cNvPr id="0" name="图片 2"/>
                      <p:cNvPicPr/>
                      <p:nvPr/>
                    </p:nvPicPr>
                    <p:blipFill>
                      <a:blip r:embed="rId8"/>
                      <a:stretch>
                        <a:fillRect/>
                      </a:stretch>
                    </p:blipFill>
                    <p:spPr>
                      <a:xfrm>
                        <a:off x="7084060" y="4030345"/>
                        <a:ext cx="3572510" cy="1000760"/>
                      </a:xfrm>
                      <a:prstGeom prst="rect">
                        <a:avLst/>
                      </a:prstGeom>
                    </p:spPr>
                  </p:pic>
                </p:oleObj>
              </mc:Fallback>
            </mc:AlternateContent>
          </a:graphicData>
        </a:graphic>
      </p:graphicFrame>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一、</a:t>
            </a:r>
            <a:r>
              <a:rPr lang="en-US" altLang="zh-CN" dirty="0">
                <a:latin typeface="微软雅黑" panose="020B0503020204020204" charset="-122"/>
                <a:ea typeface="微软雅黑" panose="020B0503020204020204" charset="-122"/>
                <a:sym typeface="+mn-ea"/>
              </a:rPr>
              <a:t>KNN</a:t>
            </a:r>
            <a:r>
              <a:rPr lang="zh-CN" altLang="en-US" dirty="0">
                <a:latin typeface="微软雅黑" panose="020B0503020204020204" charset="-122"/>
                <a:ea typeface="微软雅黑" panose="020B0503020204020204" charset="-122"/>
                <a:sym typeface="+mn-ea"/>
              </a:rPr>
              <a:t>算法</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原理</a:t>
            </a:r>
            <a:endParaRPr lang="zh-CN" altLang="en-US" dirty="0">
              <a:latin typeface="微软雅黑" panose="020B0503020204020204" charset="-122"/>
              <a:ea typeface="微软雅黑" panose="020B0503020204020204" charset="-122"/>
            </a:endParaRPr>
          </a:p>
        </p:txBody>
      </p:sp>
      <p:sp>
        <p:nvSpPr>
          <p:cNvPr id="14" name="文本框 13"/>
          <p:cNvSpPr txBox="1"/>
          <p:nvPr/>
        </p:nvSpPr>
        <p:spPr>
          <a:xfrm>
            <a:off x="838200" y="1131570"/>
            <a:ext cx="7955280" cy="9220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欧几里得距离（Euclidean Distance）</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欧氏距离是最常见的距离度量，衡量的是多维空间中各个点之间的绝对距离。</a:t>
            </a:r>
          </a:p>
        </p:txBody>
      </p:sp>
      <p:sp>
        <p:nvSpPr>
          <p:cNvPr id="12" name="文本框 11"/>
          <p:cNvSpPr txBox="1"/>
          <p:nvPr/>
        </p:nvSpPr>
        <p:spPr>
          <a:xfrm>
            <a:off x="838200" y="3793490"/>
            <a:ext cx="7077075" cy="119888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曼哈顿距离（Manhattan Distance）</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曼哈顿距离来源于城市区块距离，是将多个维度上的距离进行求和后的结果，即当上面的明氏距离中p=1时得到的距离度量公式。</a:t>
            </a:r>
          </a:p>
        </p:txBody>
      </p:sp>
      <p:graphicFrame>
        <p:nvGraphicFramePr>
          <p:cNvPr id="2" name="对象 1"/>
          <p:cNvGraphicFramePr/>
          <p:nvPr/>
        </p:nvGraphicFramePr>
        <p:xfrm>
          <a:off x="838200" y="2258060"/>
          <a:ext cx="3789045" cy="1118870"/>
        </p:xfrm>
        <a:graphic>
          <a:graphicData uri="http://schemas.openxmlformats.org/presentationml/2006/ole">
            <mc:AlternateContent xmlns:mc="http://schemas.openxmlformats.org/markup-compatibility/2006">
              <mc:Choice xmlns:v="urn:schemas-microsoft-com:vml" Requires="v">
                <p:oleObj spid="_x0000_s2057" r:id="rId5" imgW="1765300" imgH="482600" progId="Equation.KSEE3">
                  <p:embed/>
                </p:oleObj>
              </mc:Choice>
              <mc:Fallback>
                <p:oleObj r:id="rId5" imgW="1765300" imgH="482600" progId="Equation.KSEE3">
                  <p:embed/>
                  <p:pic>
                    <p:nvPicPr>
                      <p:cNvPr id="0" name="图片 2"/>
                      <p:cNvPicPr/>
                      <p:nvPr/>
                    </p:nvPicPr>
                    <p:blipFill>
                      <a:blip r:embed="rId6"/>
                      <a:stretch>
                        <a:fillRect/>
                      </a:stretch>
                    </p:blipFill>
                    <p:spPr>
                      <a:xfrm>
                        <a:off x="838200" y="2258060"/>
                        <a:ext cx="3789045" cy="1118870"/>
                      </a:xfrm>
                      <a:prstGeom prst="rect">
                        <a:avLst/>
                      </a:prstGeom>
                    </p:spPr>
                  </p:pic>
                </p:oleObj>
              </mc:Fallback>
            </mc:AlternateContent>
          </a:graphicData>
        </a:graphic>
      </p:graphicFrame>
      <p:graphicFrame>
        <p:nvGraphicFramePr>
          <p:cNvPr id="4" name="对象 3"/>
          <p:cNvGraphicFramePr/>
          <p:nvPr/>
        </p:nvGraphicFramePr>
        <p:xfrm>
          <a:off x="838200" y="5219700"/>
          <a:ext cx="3189605" cy="1002030"/>
        </p:xfrm>
        <a:graphic>
          <a:graphicData uri="http://schemas.openxmlformats.org/presentationml/2006/ole">
            <mc:AlternateContent xmlns:mc="http://schemas.openxmlformats.org/markup-compatibility/2006">
              <mc:Choice xmlns:v="urn:schemas-microsoft-com:vml" Requires="v">
                <p:oleObj spid="_x0000_s2058" r:id="rId7" imgW="1485900" imgH="431800" progId="Equation.KSEE3">
                  <p:embed/>
                </p:oleObj>
              </mc:Choice>
              <mc:Fallback>
                <p:oleObj r:id="rId7" imgW="1485900" imgH="431800" progId="Equation.KSEE3">
                  <p:embed/>
                  <p:pic>
                    <p:nvPicPr>
                      <p:cNvPr id="0" name="图片 2"/>
                      <p:cNvPicPr/>
                      <p:nvPr/>
                    </p:nvPicPr>
                    <p:blipFill>
                      <a:blip r:embed="rId8"/>
                      <a:stretch>
                        <a:fillRect/>
                      </a:stretch>
                    </p:blipFill>
                    <p:spPr>
                      <a:xfrm>
                        <a:off x="838200" y="5219700"/>
                        <a:ext cx="3189605" cy="1002030"/>
                      </a:xfrm>
                      <a:prstGeom prst="rect">
                        <a:avLst/>
                      </a:prstGeom>
                    </p:spPr>
                  </p:pic>
                </p:oleObj>
              </mc:Fallback>
            </mc:AlternateContent>
          </a:graphicData>
        </a:graphic>
      </p:graphicFrame>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一、</a:t>
            </a:r>
            <a:r>
              <a:rPr lang="en-US" altLang="zh-CN" dirty="0">
                <a:latin typeface="微软雅黑" panose="020B0503020204020204" charset="-122"/>
                <a:ea typeface="微软雅黑" panose="020B0503020204020204" charset="-122"/>
                <a:sym typeface="+mn-ea"/>
              </a:rPr>
              <a:t>KNN</a:t>
            </a:r>
            <a:r>
              <a:rPr lang="zh-CN" altLang="en-US" dirty="0">
                <a:latin typeface="微软雅黑" panose="020B0503020204020204" charset="-122"/>
                <a:ea typeface="微软雅黑" panose="020B0503020204020204" charset="-122"/>
                <a:sym typeface="+mn-ea"/>
              </a:rPr>
              <a:t>算法</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原理</a:t>
            </a:r>
            <a:endParaRPr lang="zh-CN" altLang="en-US" dirty="0">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4"/>
          <a:stretch>
            <a:fillRect/>
          </a:stretch>
        </p:blipFill>
        <p:spPr>
          <a:xfrm>
            <a:off x="4552950" y="3820160"/>
            <a:ext cx="5382895" cy="671195"/>
          </a:xfrm>
          <a:prstGeom prst="rect">
            <a:avLst/>
          </a:prstGeom>
        </p:spPr>
      </p:pic>
      <p:pic>
        <p:nvPicPr>
          <p:cNvPr id="8" name="图片 7"/>
          <p:cNvPicPr>
            <a:picLocks noChangeAspect="1"/>
          </p:cNvPicPr>
          <p:nvPr/>
        </p:nvPicPr>
        <p:blipFill>
          <a:blip r:embed="rId5"/>
          <a:stretch>
            <a:fillRect/>
          </a:stretch>
        </p:blipFill>
        <p:spPr>
          <a:xfrm>
            <a:off x="4552950" y="2614295"/>
            <a:ext cx="3427095" cy="629920"/>
          </a:xfrm>
          <a:prstGeom prst="rect">
            <a:avLst/>
          </a:prstGeom>
        </p:spPr>
      </p:pic>
      <p:pic>
        <p:nvPicPr>
          <p:cNvPr id="9" name="图片 8"/>
          <p:cNvPicPr>
            <a:picLocks noChangeAspect="1"/>
          </p:cNvPicPr>
          <p:nvPr/>
        </p:nvPicPr>
        <p:blipFill>
          <a:blip r:embed="rId6"/>
          <a:stretch>
            <a:fillRect/>
          </a:stretch>
        </p:blipFill>
        <p:spPr>
          <a:xfrm>
            <a:off x="4429760" y="5067935"/>
            <a:ext cx="3332480" cy="607060"/>
          </a:xfrm>
          <a:prstGeom prst="rect">
            <a:avLst/>
          </a:prstGeom>
        </p:spPr>
      </p:pic>
      <p:sp>
        <p:nvSpPr>
          <p:cNvPr id="11" name="文本框 10"/>
          <p:cNvSpPr txBox="1"/>
          <p:nvPr/>
        </p:nvSpPr>
        <p:spPr>
          <a:xfrm>
            <a:off x="646430" y="1275080"/>
            <a:ext cx="5070475" cy="4399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更多的距离定义：</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向量空间余弦相似度：</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皮尔森相关系数：</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Jaccard</a:t>
            </a:r>
            <a:r>
              <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相似系数：</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内容摘要</a:t>
            </a:r>
          </a:p>
        </p:txBody>
      </p:sp>
      <p:sp>
        <p:nvSpPr>
          <p:cNvPr id="21" name="标题 1"/>
          <p:cNvSpPr txBox="1"/>
          <p:nvPr>
            <p:custDataLst>
              <p:tags r:id="rId1"/>
            </p:custDataLst>
          </p:nvPr>
        </p:nvSpPr>
        <p:spPr>
          <a:xfrm>
            <a:off x="5173004" y="1109109"/>
            <a:ext cx="5084445" cy="836295"/>
          </a:xfrm>
          <a:prstGeom prst="rect">
            <a:avLst/>
          </a:prstGeom>
          <a:noFill/>
        </p:spPr>
        <p:txBody>
          <a:bodyPr wrap="square" rtlCol="0">
            <a:noAutofit/>
          </a:bodyPr>
          <a:lstStyle>
            <a:defPPr>
              <a:defRPr lang="zh-CN"/>
            </a:defPPr>
            <a:lvl1pPr>
              <a:lnSpc>
                <a:spcPct val="130000"/>
              </a:lnSpc>
              <a:defRPr sz="1200"/>
            </a:lvl1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rPr>
              <a:t>机器学习的概述及研究意义</a:t>
            </a:r>
          </a:p>
        </p:txBody>
      </p:sp>
      <p:sp>
        <p:nvSpPr>
          <p:cNvPr id="5" name="椭圆 4"/>
          <p:cNvSpPr/>
          <p:nvPr>
            <p:custDataLst>
              <p:tags r:id="rId2"/>
            </p:custDataLst>
          </p:nvPr>
        </p:nvSpPr>
        <p:spPr>
          <a:xfrm>
            <a:off x="3864557" y="1048703"/>
            <a:ext cx="879347" cy="86643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70BE"/>
                </a:solidFill>
                <a:effectLst/>
                <a:uLnTx/>
                <a:uFillTx/>
                <a:latin typeface="Arial" panose="020B0604020202020204"/>
                <a:ea typeface="黑体" panose="02010609060101010101" pitchFamily="49" charset="-122"/>
                <a:cs typeface="+mn-cs"/>
                <a:sym typeface="Arial" panose="020B0604020202020204" pitchFamily="34" charset="0"/>
              </a:rPr>
              <a:t>01</a:t>
            </a:r>
          </a:p>
        </p:txBody>
      </p:sp>
      <p:sp>
        <p:nvSpPr>
          <p:cNvPr id="9" name="椭圆 8"/>
          <p:cNvSpPr/>
          <p:nvPr>
            <p:custDataLst>
              <p:tags r:id="rId3"/>
            </p:custDataLst>
          </p:nvPr>
        </p:nvSpPr>
        <p:spPr>
          <a:xfrm>
            <a:off x="3795351" y="969536"/>
            <a:ext cx="1001209" cy="98651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sym typeface="Arial" panose="020B0604020202020204" pitchFamily="34" charset="0"/>
            </a:endParaRPr>
          </a:p>
        </p:txBody>
      </p:sp>
      <p:cxnSp>
        <p:nvCxnSpPr>
          <p:cNvPr id="7" name="直接连接符 6"/>
          <p:cNvCxnSpPr>
            <a:stCxn id="9" idx="4"/>
            <a:endCxn id="16" idx="0"/>
          </p:cNvCxnSpPr>
          <p:nvPr>
            <p:custDataLst>
              <p:tags r:id="rId4"/>
            </p:custDataLst>
          </p:nvPr>
        </p:nvCxnSpPr>
        <p:spPr>
          <a:xfrm>
            <a:off x="4295956" y="1956047"/>
            <a:ext cx="24408" cy="516296"/>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5" name="椭圆 14"/>
          <p:cNvSpPr/>
          <p:nvPr>
            <p:custDataLst>
              <p:tags r:id="rId5"/>
            </p:custDataLst>
          </p:nvPr>
        </p:nvSpPr>
        <p:spPr>
          <a:xfrm>
            <a:off x="3864557" y="2532381"/>
            <a:ext cx="879347" cy="86643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0070BE"/>
                </a:solidFill>
                <a:effectLst/>
                <a:uLnTx/>
                <a:uFillTx/>
                <a:latin typeface="Arial" panose="020B0604020202020204"/>
                <a:ea typeface="黑体" panose="02010609060101010101" pitchFamily="49" charset="-122"/>
                <a:cs typeface="+mn-cs"/>
                <a:sym typeface="Arial" panose="020B0604020202020204" pitchFamily="34" charset="0"/>
              </a:rPr>
              <a:t>02</a:t>
            </a:r>
          </a:p>
        </p:txBody>
      </p:sp>
      <p:sp>
        <p:nvSpPr>
          <p:cNvPr id="16" name="椭圆 15"/>
          <p:cNvSpPr/>
          <p:nvPr>
            <p:custDataLst>
              <p:tags r:id="rId6"/>
            </p:custDataLst>
          </p:nvPr>
        </p:nvSpPr>
        <p:spPr>
          <a:xfrm>
            <a:off x="3819759" y="2472343"/>
            <a:ext cx="1001209" cy="98651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17" name="标题 1"/>
          <p:cNvSpPr txBox="1"/>
          <p:nvPr>
            <p:custDataLst>
              <p:tags r:id="rId7"/>
            </p:custDataLst>
          </p:nvPr>
        </p:nvSpPr>
        <p:spPr>
          <a:xfrm>
            <a:off x="5173004" y="2667918"/>
            <a:ext cx="5170170" cy="838200"/>
          </a:xfrm>
          <a:prstGeom prst="rect">
            <a:avLst/>
          </a:prstGeom>
          <a:noFill/>
        </p:spPr>
        <p:txBody>
          <a:bodyPr wrap="square" rtlCol="0">
            <a:normAutofit fontScale="97500"/>
          </a:bodyPr>
          <a:lstStyle>
            <a:defPPr>
              <a:defRPr lang="zh-CN"/>
            </a:defPPr>
            <a:lvl1pPr>
              <a:lnSpc>
                <a:spcPct val="130000"/>
              </a:lnSpc>
              <a:defRPr sz="1200"/>
            </a:lvl1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rPr>
              <a:t>机器学习的主要学习方式</a:t>
            </a:r>
          </a:p>
        </p:txBody>
      </p:sp>
      <p:cxnSp>
        <p:nvCxnSpPr>
          <p:cNvPr id="14" name="直接连接符 13"/>
          <p:cNvCxnSpPr/>
          <p:nvPr>
            <p:custDataLst>
              <p:tags r:id="rId8"/>
            </p:custDataLst>
          </p:nvPr>
        </p:nvCxnSpPr>
        <p:spPr>
          <a:xfrm>
            <a:off x="4320364" y="3425705"/>
            <a:ext cx="0" cy="70729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9" name="椭圆 18"/>
          <p:cNvSpPr/>
          <p:nvPr>
            <p:custDataLst>
              <p:tags r:id="rId9"/>
            </p:custDataLst>
          </p:nvPr>
        </p:nvSpPr>
        <p:spPr>
          <a:xfrm>
            <a:off x="3882298" y="4104268"/>
            <a:ext cx="879347" cy="86643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70BE"/>
                </a:solidFill>
                <a:effectLst/>
                <a:uLnTx/>
                <a:uFillTx/>
                <a:latin typeface="Arial" panose="020B0604020202020204"/>
                <a:ea typeface="黑体" panose="02010609060101010101" pitchFamily="49" charset="-122"/>
                <a:cs typeface="+mn-cs"/>
                <a:sym typeface="Arial" panose="020B0604020202020204" pitchFamily="34" charset="0"/>
              </a:rPr>
              <a:t>03</a:t>
            </a:r>
          </a:p>
        </p:txBody>
      </p:sp>
      <p:sp>
        <p:nvSpPr>
          <p:cNvPr id="20" name="椭圆 19"/>
          <p:cNvSpPr/>
          <p:nvPr>
            <p:custDataLst>
              <p:tags r:id="rId10"/>
            </p:custDataLst>
          </p:nvPr>
        </p:nvSpPr>
        <p:spPr>
          <a:xfrm>
            <a:off x="3819760" y="4044230"/>
            <a:ext cx="1001209" cy="98651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22" name="标题 1"/>
          <p:cNvSpPr txBox="1"/>
          <p:nvPr>
            <p:custDataLst>
              <p:tags r:id="rId11"/>
            </p:custDataLst>
          </p:nvPr>
        </p:nvSpPr>
        <p:spPr>
          <a:xfrm>
            <a:off x="5173004" y="4228632"/>
            <a:ext cx="5124450" cy="838200"/>
          </a:xfrm>
          <a:prstGeom prst="rect">
            <a:avLst/>
          </a:prstGeom>
          <a:noFill/>
        </p:spPr>
        <p:txBody>
          <a:bodyPr wrap="square" rtlCol="0">
            <a:normAutofit fontScale="97500"/>
          </a:bodyPr>
          <a:lstStyle>
            <a:defPPr>
              <a:defRPr lang="zh-CN"/>
            </a:defPPr>
            <a:lvl1pPr>
              <a:lnSpc>
                <a:spcPct val="130000"/>
              </a:lnSpc>
              <a:defRPr sz="1200"/>
            </a:lvl1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rPr>
              <a:t>机器学习的主要学习任务</a:t>
            </a:r>
          </a:p>
        </p:txBody>
      </p:sp>
      <p:sp>
        <p:nvSpPr>
          <p:cNvPr id="18" name="椭圆 17"/>
          <p:cNvSpPr/>
          <p:nvPr>
            <p:custDataLst>
              <p:tags r:id="rId12"/>
            </p:custDataLst>
          </p:nvPr>
        </p:nvSpPr>
        <p:spPr>
          <a:xfrm>
            <a:off x="3795350" y="5616117"/>
            <a:ext cx="1001209" cy="98651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23" name="椭圆 22"/>
          <p:cNvSpPr/>
          <p:nvPr>
            <p:custDataLst>
              <p:tags r:id="rId13"/>
            </p:custDataLst>
          </p:nvPr>
        </p:nvSpPr>
        <p:spPr>
          <a:xfrm>
            <a:off x="3892369" y="5653760"/>
            <a:ext cx="879347" cy="866437"/>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70BE"/>
                </a:solidFill>
                <a:effectLst/>
                <a:uLnTx/>
                <a:uFillTx/>
                <a:latin typeface="Arial" panose="020B0604020202020204"/>
                <a:ea typeface="黑体" panose="02010609060101010101" pitchFamily="49" charset="-122"/>
                <a:cs typeface="+mn-cs"/>
                <a:sym typeface="Arial" panose="020B0604020202020204" pitchFamily="34" charset="0"/>
              </a:rPr>
              <a:t>04</a:t>
            </a:r>
          </a:p>
        </p:txBody>
      </p:sp>
      <p:cxnSp>
        <p:nvCxnSpPr>
          <p:cNvPr id="24" name="直接连接符 13"/>
          <p:cNvCxnSpPr/>
          <p:nvPr>
            <p:custDataLst>
              <p:tags r:id="rId14"/>
            </p:custDataLst>
          </p:nvPr>
        </p:nvCxnSpPr>
        <p:spPr>
          <a:xfrm>
            <a:off x="4376727" y="5030741"/>
            <a:ext cx="0" cy="707295"/>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5" name="标题 1"/>
          <p:cNvSpPr txBox="1"/>
          <p:nvPr>
            <p:custDataLst>
              <p:tags r:id="rId15"/>
            </p:custDataLst>
          </p:nvPr>
        </p:nvSpPr>
        <p:spPr>
          <a:xfrm>
            <a:off x="5173004" y="5772883"/>
            <a:ext cx="5124450" cy="838200"/>
          </a:xfrm>
          <a:prstGeom prst="rect">
            <a:avLst/>
          </a:prstGeom>
          <a:noFill/>
        </p:spPr>
        <p:txBody>
          <a:bodyPr wrap="square" rtlCol="0">
            <a:normAutofit fontScale="97500"/>
          </a:bodyPr>
          <a:lstStyle>
            <a:defPPr>
              <a:defRPr lang="zh-CN"/>
            </a:defPPr>
            <a:lvl1pPr>
              <a:lnSpc>
                <a:spcPct val="130000"/>
              </a:lnSpc>
              <a:defRPr sz="1200"/>
            </a:lvl1p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rPr>
              <a:t>机器学习经典算法的原理及应用实现</a:t>
            </a:r>
          </a:p>
        </p:txBody>
      </p:sp>
      <p:sp>
        <p:nvSpPr>
          <p:cNvPr id="26" name="任意多边形 102"/>
          <p:cNvSpPr/>
          <p:nvPr>
            <p:custDataLst>
              <p:tags r:id="rId16"/>
            </p:custDataLst>
          </p:nvPr>
        </p:nvSpPr>
        <p:spPr>
          <a:xfrm>
            <a:off x="0" y="3072964"/>
            <a:ext cx="3819760" cy="3787467"/>
          </a:xfrm>
          <a:custGeom>
            <a:avLst/>
            <a:gdLst>
              <a:gd name="connsiteX0" fmla="*/ 0 w 3819760"/>
              <a:gd name="connsiteY0" fmla="*/ 60419 h 3787467"/>
              <a:gd name="connsiteX1" fmla="*/ 3727048 w 3819760"/>
              <a:gd name="connsiteY1" fmla="*/ 3787467 h 3787467"/>
              <a:gd name="connsiteX2" fmla="*/ 0 w 3819760"/>
              <a:gd name="connsiteY2" fmla="*/ 3787467 h 3787467"/>
              <a:gd name="connsiteX3" fmla="*/ 281032 w 3819760"/>
              <a:gd name="connsiteY3" fmla="*/ 0 h 3787467"/>
              <a:gd name="connsiteX4" fmla="*/ 3819760 w 3819760"/>
              <a:gd name="connsiteY4" fmla="*/ 3538728 h 3787467"/>
              <a:gd name="connsiteX5" fmla="*/ 3686653 w 3819760"/>
              <a:gd name="connsiteY5" fmla="*/ 3538728 h 3787467"/>
              <a:gd name="connsiteX6" fmla="*/ 281032 w 3819760"/>
              <a:gd name="connsiteY6" fmla="*/ 133107 h 37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9760" h="3787467">
                <a:moveTo>
                  <a:pt x="0" y="60419"/>
                </a:moveTo>
                <a:lnTo>
                  <a:pt x="3727048" y="3787467"/>
                </a:lnTo>
                <a:lnTo>
                  <a:pt x="0" y="3787467"/>
                </a:lnTo>
                <a:close/>
                <a:moveTo>
                  <a:pt x="281032" y="0"/>
                </a:moveTo>
                <a:lnTo>
                  <a:pt x="3819760" y="3538728"/>
                </a:lnTo>
                <a:lnTo>
                  <a:pt x="3686653" y="3538728"/>
                </a:lnTo>
                <a:lnTo>
                  <a:pt x="281032" y="1331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Tm="11686"/>
    </mc:Choice>
    <mc:Fallback xmlns="">
      <p:transition spd="slow" advTm="116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944163" y="1422873"/>
            <a:ext cx="4682153" cy="4815347"/>
            <a:chOff x="2523999" y="1830012"/>
            <a:chExt cx="4717565" cy="2686145"/>
          </a:xfrm>
        </p:grpSpPr>
        <p:sp>
          <p:nvSpPr>
            <p:cNvPr id="34" name="矩形 33"/>
            <p:cNvSpPr/>
            <p:nvPr>
              <p:custDataLst>
                <p:tags r:id="rId8"/>
              </p:custDataLst>
            </p:nvPr>
          </p:nvSpPr>
          <p:spPr>
            <a:xfrm>
              <a:off x="2647622" y="4318604"/>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36" name="任意多边形 35"/>
            <p:cNvSpPr/>
            <p:nvPr>
              <p:custDataLst>
                <p:tags r:id="rId9"/>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7" name="组合 6"/>
            <p:cNvGrpSpPr/>
            <p:nvPr/>
          </p:nvGrpSpPr>
          <p:grpSpPr>
            <a:xfrm>
              <a:off x="2523999" y="1830012"/>
              <a:ext cx="4717565" cy="439007"/>
              <a:chOff x="2712420" y="1830012"/>
              <a:chExt cx="2124498" cy="439007"/>
            </a:xfrm>
          </p:grpSpPr>
          <p:sp>
            <p:nvSpPr>
              <p:cNvPr id="35" name="任意多边形 34"/>
              <p:cNvSpPr/>
              <p:nvPr>
                <p:custDataLst>
                  <p:tags r:id="rId10"/>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37" name="平行四边形 36"/>
              <p:cNvSpPr/>
              <p:nvPr>
                <p:custDataLst>
                  <p:tags r:id="rId11"/>
                </p:custDataLst>
              </p:nvPr>
            </p:nvSpPr>
            <p:spPr>
              <a:xfrm>
                <a:off x="2712420" y="1830012"/>
                <a:ext cx="2124498"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r>
                  <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优点</a:t>
                </a: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p>
            </p:txBody>
          </p:sp>
        </p:grpSp>
      </p:grpSp>
      <p:grpSp>
        <p:nvGrpSpPr>
          <p:cNvPr id="38" name="组合 37"/>
          <p:cNvGrpSpPr/>
          <p:nvPr>
            <p:custDataLst>
              <p:tags r:id="rId3"/>
            </p:custDataLst>
          </p:nvPr>
        </p:nvGrpSpPr>
        <p:grpSpPr>
          <a:xfrm>
            <a:off x="6354577" y="1422872"/>
            <a:ext cx="4968970" cy="4815012"/>
            <a:chOff x="2309651" y="1830012"/>
            <a:chExt cx="5006553" cy="2685959"/>
          </a:xfrm>
        </p:grpSpPr>
        <p:sp>
          <p:nvSpPr>
            <p:cNvPr id="39" name="矩形 38"/>
            <p:cNvSpPr/>
            <p:nvPr>
              <p:custDataLst>
                <p:tags r:id="rId4"/>
              </p:custDataLst>
            </p:nvPr>
          </p:nvSpPr>
          <p:spPr>
            <a:xfrm>
              <a:off x="2479343" y="4318542"/>
              <a:ext cx="4544046" cy="197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40" name="任意多边形 39"/>
            <p:cNvSpPr/>
            <p:nvPr>
              <p:custDataLst>
                <p:tags r:id="rId5"/>
              </p:custDataLst>
            </p:nvPr>
          </p:nvSpPr>
          <p:spPr>
            <a:xfrm>
              <a:off x="2479343" y="2039097"/>
              <a:ext cx="4544046" cy="2421072"/>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41" name="组合 40"/>
            <p:cNvGrpSpPr/>
            <p:nvPr/>
          </p:nvGrpSpPr>
          <p:grpSpPr>
            <a:xfrm>
              <a:off x="2309651" y="1830012"/>
              <a:ext cx="5006553" cy="439008"/>
              <a:chOff x="2615891" y="1830012"/>
              <a:chExt cx="2254640" cy="439008"/>
            </a:xfrm>
          </p:grpSpPr>
          <p:sp>
            <p:nvSpPr>
              <p:cNvPr id="42" name="任意多边形 41"/>
              <p:cNvSpPr/>
              <p:nvPr>
                <p:custDataLst>
                  <p:tags r:id="rId6"/>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3" name="平行四边形 42"/>
              <p:cNvSpPr/>
              <p:nvPr>
                <p:custDataLst>
                  <p:tags r:id="rId7"/>
                </p:custDataLst>
              </p:nvPr>
            </p:nvSpPr>
            <p:spPr>
              <a:xfrm>
                <a:off x="2615891" y="1830013"/>
                <a:ext cx="2254640"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rPr>
                  <a:t>缺点</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mn-ea"/>
                </a:endParaRPr>
              </a:p>
            </p:txBody>
          </p:sp>
        </p:grpSp>
      </p:grpSp>
      <p:sp>
        <p:nvSpPr>
          <p:cNvPr id="2" name="标题 1"/>
          <p:cNvSpPr>
            <a:spLocks noGrp="1"/>
          </p:cNvSpPr>
          <p:nvPr>
            <p:ph type="title"/>
          </p:nvPr>
        </p:nvSpPr>
        <p:spPr/>
        <p:txBody>
          <a:bodyPr>
            <a:normAutofit/>
          </a:bodyPr>
          <a:lstStyle/>
          <a:p>
            <a:r>
              <a:rPr lang="zh-CN" altLang="en-US" dirty="0">
                <a:latin typeface="微软雅黑" panose="020B0503020204020204" charset="-122"/>
                <a:ea typeface="微软雅黑" panose="020B0503020204020204" charset="-122"/>
                <a:sym typeface="+mn-ea"/>
              </a:rPr>
              <a:t>一、</a:t>
            </a:r>
            <a:r>
              <a:rPr lang="en-US" altLang="zh-CN" dirty="0">
                <a:latin typeface="微软雅黑" panose="020B0503020204020204" charset="-122"/>
                <a:ea typeface="微软雅黑" panose="020B0503020204020204" charset="-122"/>
                <a:sym typeface="+mn-ea"/>
              </a:rPr>
              <a:t>KNN</a:t>
            </a:r>
            <a:r>
              <a:rPr lang="zh-CN" altLang="en-US" dirty="0">
                <a:latin typeface="微软雅黑" panose="020B0503020204020204" charset="-122"/>
                <a:ea typeface="微软雅黑" panose="020B0503020204020204" charset="-122"/>
                <a:sym typeface="+mn-ea"/>
              </a:rPr>
              <a:t>算法</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算法特点</a:t>
            </a:r>
            <a:endParaRPr lang="zh-CN" altLang="en-US" dirty="0"/>
          </a:p>
        </p:txBody>
      </p:sp>
      <p:sp>
        <p:nvSpPr>
          <p:cNvPr id="10" name="文本框 9"/>
          <p:cNvSpPr txBox="1"/>
          <p:nvPr/>
        </p:nvSpPr>
        <p:spPr>
          <a:xfrm>
            <a:off x="7045960" y="4851400"/>
            <a:ext cx="301244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维数灾难</a:t>
            </a:r>
          </a:p>
        </p:txBody>
      </p:sp>
      <p:sp>
        <p:nvSpPr>
          <p:cNvPr id="12" name="文本框 11"/>
          <p:cNvSpPr txBox="1"/>
          <p:nvPr/>
        </p:nvSpPr>
        <p:spPr>
          <a:xfrm>
            <a:off x="7045960" y="4006850"/>
            <a:ext cx="3063875"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预测结果不具有可解释性</a:t>
            </a:r>
          </a:p>
        </p:txBody>
      </p:sp>
      <p:sp>
        <p:nvSpPr>
          <p:cNvPr id="13" name="文本框 12"/>
          <p:cNvSpPr txBox="1"/>
          <p:nvPr/>
        </p:nvSpPr>
        <p:spPr>
          <a:xfrm>
            <a:off x="7045960" y="2509520"/>
            <a:ext cx="3684905"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微软雅黑" panose="020B0503020204020204" charset="-122"/>
              </a:rPr>
              <a:t>计算量较大，因为对每一个待分类的样本都要计算它到全体已知样本的距离，才能求得它的K个最近邻点</a:t>
            </a:r>
            <a:r>
              <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a:t>
            </a:r>
          </a:p>
        </p:txBody>
      </p:sp>
      <p:sp>
        <p:nvSpPr>
          <p:cNvPr id="4" name="文本框 3"/>
          <p:cNvSpPr txBox="1"/>
          <p:nvPr/>
        </p:nvSpPr>
        <p:spPr>
          <a:xfrm>
            <a:off x="1819275" y="2647950"/>
            <a:ext cx="2837815" cy="9220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简单，易于理解，易于实现，无需估计参数，无需训练。</a:t>
            </a: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4" name="文本框 13"/>
          <p:cNvSpPr txBox="1"/>
          <p:nvPr/>
        </p:nvSpPr>
        <p:spPr>
          <a:xfrm>
            <a:off x="1819275" y="4109085"/>
            <a:ext cx="246888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特别适合于多分类问题</a:t>
            </a: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929640" y="929005"/>
            <a:ext cx="6271895" cy="3159760"/>
          </a:xfrm>
          <a:prstGeom prst="rect">
            <a:avLst/>
          </a:prstGeom>
        </p:spPr>
      </p:pic>
      <p:sp>
        <p:nvSpPr>
          <p:cNvPr id="7" name="标题 6"/>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二、线性</a:t>
            </a:r>
            <a:r>
              <a:rPr lang="zh-CN" dirty="0">
                <a:latin typeface="微软雅黑" panose="020B0503020204020204" charset="-122"/>
                <a:ea typeface="微软雅黑" panose="020B0503020204020204" charset="-122"/>
                <a:sym typeface="+mn-ea"/>
              </a:rPr>
              <a:t>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简介</a:t>
            </a:r>
            <a:endParaRPr lang="zh-CN" altLang="en-US" dirty="0">
              <a:latin typeface="微软雅黑" panose="020B0503020204020204" charset="-122"/>
              <a:ea typeface="微软雅黑" panose="020B0503020204020204" charset="-122"/>
            </a:endParaRPr>
          </a:p>
        </p:txBody>
      </p:sp>
      <p:sp>
        <p:nvSpPr>
          <p:cNvPr id="8" name="文本框 7"/>
          <p:cNvSpPr txBox="1"/>
          <p:nvPr/>
        </p:nvSpPr>
        <p:spPr>
          <a:xfrm>
            <a:off x="929640" y="4088765"/>
            <a:ext cx="10052050" cy="230695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charset="0"/>
              <a:buNone/>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charset="0"/>
              <a:buChar char="l"/>
              <a:defRPr/>
            </a:pPr>
            <a:r>
              <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sym typeface="+mn-ea"/>
              </a:rPr>
              <a:t>线性回归分析是根据一个或一组自变量的变动情况预测与其相关关系的某随机变量的未来值的一种方法。回归分析需要建立描述变量间相关关系的回归方程。</a:t>
            </a:r>
            <a:endPar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 name="文本框 1"/>
          <p:cNvSpPr txBox="1"/>
          <p:nvPr/>
        </p:nvSpPr>
        <p:spPr>
          <a:xfrm>
            <a:off x="7653655" y="929005"/>
            <a:ext cx="2529840" cy="3138170"/>
          </a:xfrm>
          <a:prstGeom prst="rect">
            <a:avLst/>
          </a:prstGeom>
          <a:noFill/>
        </p:spPr>
        <p:txBody>
          <a:bodyPr wrap="square" rtlCol="0" anchor="t">
            <a:spAutoFit/>
          </a:bodyPr>
          <a:lstStyle/>
          <a:p>
            <a:pPr marL="0" marR="0" lvl="0" indent="0" algn="l" defTabSz="914400" rtl="0" eaLnBrk="1" fontAlgn="auto" latinLnBrk="0" hangingPunct="1">
              <a:lnSpc>
                <a:spcPct val="11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mn-ea"/>
              </a:rPr>
              <a:t>如果我们能够建立了回归背后的数学模型，我们便可以根据输入变量来预测输出量。这个数学模型就是回归方程，里面的系数就是回归系数。求解这些回归系数的过程就是回归。</a:t>
            </a:r>
            <a:endParaRPr kumimoji="0" lang="zh-CN" altLang="en-US" sz="2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二、线性</a:t>
            </a:r>
            <a:r>
              <a:rPr lang="zh-CN" dirty="0">
                <a:latin typeface="微软雅黑" panose="020B0503020204020204" charset="-122"/>
                <a:ea typeface="微软雅黑" panose="020B0503020204020204" charset="-122"/>
                <a:sym typeface="+mn-ea"/>
              </a:rPr>
              <a:t>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简介</a:t>
            </a:r>
            <a:endParaRPr lang="zh-CN" altLang="en-US" dirty="0">
              <a:latin typeface="微软雅黑" panose="020B0503020204020204" charset="-122"/>
              <a:ea typeface="微软雅黑" panose="020B0503020204020204" charset="-122"/>
            </a:endParaRPr>
          </a:p>
        </p:txBody>
      </p:sp>
      <p:sp>
        <p:nvSpPr>
          <p:cNvPr id="6" name="文本框 5"/>
          <p:cNvSpPr txBox="1"/>
          <p:nvPr/>
        </p:nvSpPr>
        <p:spPr>
          <a:xfrm>
            <a:off x="838200" y="1487170"/>
            <a:ext cx="4664075"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rPr>
              <a:t>分类问题与回归问题的对比：</a:t>
            </a:r>
          </a:p>
        </p:txBody>
      </p:sp>
      <p:pic>
        <p:nvPicPr>
          <p:cNvPr id="7" name="图片 6"/>
          <p:cNvPicPr>
            <a:picLocks noChangeAspect="1"/>
          </p:cNvPicPr>
          <p:nvPr/>
        </p:nvPicPr>
        <p:blipFill>
          <a:blip r:embed="rId4"/>
          <a:stretch>
            <a:fillRect/>
          </a:stretch>
        </p:blipFill>
        <p:spPr>
          <a:xfrm>
            <a:off x="588010" y="2432685"/>
            <a:ext cx="9556115" cy="3502660"/>
          </a:xfrm>
          <a:prstGeom prst="rect">
            <a:avLst/>
          </a:prstGeom>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二、线性</a:t>
            </a:r>
            <a:r>
              <a:rPr lang="zh-CN" dirty="0">
                <a:latin typeface="微软雅黑" panose="020B0503020204020204" charset="-122"/>
                <a:ea typeface="微软雅黑" panose="020B0503020204020204" charset="-122"/>
                <a:sym typeface="+mn-ea"/>
              </a:rPr>
              <a:t>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简介</a:t>
            </a:r>
            <a:endParaRPr lang="zh-CN" altLang="en-US" dirty="0">
              <a:latin typeface="微软雅黑" panose="020B0503020204020204" charset="-122"/>
              <a:ea typeface="微软雅黑" panose="020B0503020204020204" charset="-122"/>
            </a:endParaRPr>
          </a:p>
        </p:txBody>
      </p:sp>
      <p:sp>
        <p:nvSpPr>
          <p:cNvPr id="10" name="内容占位符 2"/>
          <p:cNvSpPr>
            <a:spLocks noGrp="1"/>
          </p:cNvSpPr>
          <p:nvPr>
            <p:ph idx="1"/>
          </p:nvPr>
        </p:nvSpPr>
        <p:spPr>
          <a:xfrm>
            <a:off x="536575" y="929005"/>
            <a:ext cx="11590655" cy="6054090"/>
          </a:xfrm>
        </p:spPr>
        <p:txBody>
          <a:bodyPr>
            <a:normAutofit/>
          </a:bodyPr>
          <a:lstStyle/>
          <a:p>
            <a:pPr marL="457200" lvl="2"/>
            <a:r>
              <a:rPr lang="zh-CN" altLang="en-US" sz="2400" dirty="0">
                <a:latin typeface="微软雅黑" panose="020B0503020204020204" charset="-122"/>
                <a:ea typeface="微软雅黑" panose="020B0503020204020204" charset="-122"/>
              </a:rPr>
              <a:t>线性回归的目标</a:t>
            </a:r>
            <a:endParaRPr lang="en-US" altLang="zh-CN" sz="2400" dirty="0">
              <a:latin typeface="宋体" panose="02010600030101010101" pitchFamily="2" charset="-122"/>
              <a:ea typeface="宋体" panose="02010600030101010101" pitchFamily="2" charset="-122"/>
            </a:endParaRPr>
          </a:p>
          <a:p>
            <a:pPr marL="914400" lvl="3"/>
            <a:r>
              <a:rPr lang="zh-CN" sz="2000" dirty="0">
                <a:latin typeface="宋体" panose="02010600030101010101" pitchFamily="2" charset="-122"/>
                <a:ea typeface="宋体" panose="02010600030101010101" pitchFamily="2" charset="-122"/>
              </a:rPr>
              <a:t>解决回归问题，建立输入变量和输出变量之间的回归模型。该模型既是参数的线性组合同时也是输入变量的线性组合。</a:t>
            </a:r>
          </a:p>
          <a:p>
            <a:pPr marL="914400" lvl="3"/>
            <a:r>
              <a:rPr lang="zh-CN" sz="2000" dirty="0">
                <a:latin typeface="宋体" panose="02010600030101010101" pitchFamily="2" charset="-122"/>
                <a:ea typeface="宋体" panose="02010600030101010101" pitchFamily="2" charset="-122"/>
              </a:rPr>
              <a:t>建立一个回归方程（函数）用来预测目标值，回归的求解就是求这个回归方程的回归系数。</a:t>
            </a:r>
          </a:p>
          <a:p>
            <a:pPr marL="457200" lvl="2"/>
            <a:r>
              <a:rPr lang="zh-CN" altLang="en-US" sz="2400" dirty="0">
                <a:latin typeface="微软雅黑" panose="020B0503020204020204" charset="-122"/>
                <a:ea typeface="微软雅黑" panose="020B0503020204020204" charset="-122"/>
              </a:rPr>
              <a:t>线性回归分析</a:t>
            </a:r>
            <a:endParaRPr lang="en-US" altLang="zh-CN" sz="2400" dirty="0">
              <a:latin typeface="宋体" panose="02010600030101010101" pitchFamily="2" charset="-122"/>
              <a:ea typeface="宋体" panose="02010600030101010101" pitchFamily="2" charset="-122"/>
            </a:endParaRPr>
          </a:p>
          <a:p>
            <a:pPr marL="914400" lvl="3"/>
            <a:r>
              <a:rPr lang="zh-CN" altLang="en-US" sz="2000" dirty="0">
                <a:latin typeface="宋体" panose="02010600030101010101" pitchFamily="2" charset="-122"/>
                <a:ea typeface="宋体" panose="02010600030101010101" pitchFamily="2" charset="-122"/>
                <a:sym typeface="+mn-ea"/>
              </a:rPr>
              <a:t>只包括一个因变量和一个自变量，且二者的关系可用一条直线近似表示，这种回归分析称为一元线性回归分析。</a:t>
            </a:r>
            <a:endParaRPr lang="zh-CN" altLang="en-US" sz="2000" dirty="0">
              <a:latin typeface="宋体" panose="02010600030101010101" pitchFamily="2" charset="-122"/>
              <a:ea typeface="宋体" panose="02010600030101010101" pitchFamily="2" charset="-122"/>
            </a:endParaRPr>
          </a:p>
          <a:p>
            <a:pPr marL="914400" lvl="3"/>
            <a:r>
              <a:rPr lang="zh-CN" altLang="en-US" sz="2000" dirty="0">
                <a:latin typeface="宋体" panose="02010600030101010101" pitchFamily="2" charset="-122"/>
                <a:ea typeface="宋体" panose="02010600030101010101" pitchFamily="2" charset="-122"/>
                <a:sym typeface="+mn-ea"/>
              </a:rPr>
              <a:t>如果回归分析中包括两个或两个以上的自变量，且因变量和自变量之间是线性关系，则称为多元线性回归分析。</a:t>
            </a:r>
            <a:endParaRPr lang="en-US" altLang="zh-CN" sz="2000" dirty="0">
              <a:latin typeface="Heiti SC Medium" pitchFamily="2" charset="-128"/>
              <a:ea typeface="Heiti SC Medium" pitchFamily="2" charset="-128"/>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二、简单线性回归</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原理</a:t>
            </a:r>
          </a:p>
        </p:txBody>
      </p:sp>
      <p:sp>
        <p:nvSpPr>
          <p:cNvPr id="6" name="内容占位符 5"/>
          <p:cNvSpPr>
            <a:spLocks noGrp="1"/>
          </p:cNvSpPr>
          <p:nvPr>
            <p:ph idx="1"/>
          </p:nvPr>
        </p:nvSpPr>
        <p:spPr>
          <a:xfrm>
            <a:off x="838200" y="1082675"/>
            <a:ext cx="7652385" cy="5695315"/>
          </a:xfrm>
        </p:spPr>
        <p:txBody>
          <a:bodyPr>
            <a:normAutofit/>
          </a:bodyPr>
          <a:lstStyle/>
          <a:p>
            <a:endParaRPr lang="en-US" altLang="zh-CN" sz="2600" dirty="0">
              <a:latin typeface="微软雅黑" panose="020B0503020204020204" charset="-122"/>
              <a:ea typeface="微软雅黑" panose="020B0503020204020204" charset="-122"/>
            </a:endParaRPr>
          </a:p>
          <a:p>
            <a:pPr marL="457200" lvl="1" indent="0">
              <a:buNone/>
            </a:pPr>
            <a:endParaRPr lang="zh-CN" altLang="en-US" dirty="0"/>
          </a:p>
          <a:p>
            <a:pPr marL="457200" lvl="1" indent="0">
              <a:buNone/>
            </a:pPr>
            <a:endParaRPr lang="zh-CN" altLang="en-US" dirty="0"/>
          </a:p>
          <a:p>
            <a:pPr marL="457200" lvl="1" indent="0">
              <a:buNone/>
            </a:pPr>
            <a:endParaRPr lang="zh-CN" altLang="en-US" dirty="0"/>
          </a:p>
          <a:p>
            <a:pPr lvl="1"/>
            <a:endParaRPr lang="zh-CN" altLang="en-US" sz="2400" dirty="0">
              <a:latin typeface="微软雅黑" panose="020B0503020204020204" charset="-122"/>
              <a:ea typeface="微软雅黑" panose="020B0503020204020204" charset="-122"/>
            </a:endParaRPr>
          </a:p>
          <a:p>
            <a:pPr marL="0" lvl="0" indent="0">
              <a:buNone/>
            </a:pPr>
            <a:endParaRPr lang="zh-CN" altLang="en-US" sz="2880" dirty="0">
              <a:latin typeface="微软雅黑" panose="020B0503020204020204" charset="-122"/>
              <a:ea typeface="微软雅黑" panose="020B0503020204020204" charset="-122"/>
            </a:endParaRPr>
          </a:p>
          <a:p>
            <a:pPr lvl="1"/>
            <a:endParaRPr lang="zh-CN" altLang="en-US" sz="2400"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4"/>
          <a:stretch>
            <a:fillRect/>
          </a:stretch>
        </p:blipFill>
        <p:spPr>
          <a:xfrm>
            <a:off x="398145" y="2113280"/>
            <a:ext cx="6969125" cy="3634105"/>
          </a:xfrm>
          <a:prstGeom prst="rect">
            <a:avLst/>
          </a:prstGeom>
        </p:spPr>
      </p:pic>
      <p:sp>
        <p:nvSpPr>
          <p:cNvPr id="11" name="文本框 10"/>
          <p:cNvSpPr txBox="1"/>
          <p:nvPr/>
        </p:nvSpPr>
        <p:spPr>
          <a:xfrm>
            <a:off x="838200" y="1222375"/>
            <a:ext cx="7637780" cy="521970"/>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最小二乘法估计模型中的参数并写出回归方程</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二、简单线性回归</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原理</a:t>
            </a:r>
          </a:p>
        </p:txBody>
      </p:sp>
      <p:pic>
        <p:nvPicPr>
          <p:cNvPr id="6" name="图片 5"/>
          <p:cNvPicPr>
            <a:picLocks noChangeAspect="1"/>
          </p:cNvPicPr>
          <p:nvPr/>
        </p:nvPicPr>
        <p:blipFill>
          <a:blip r:embed="rId4"/>
          <a:stretch>
            <a:fillRect/>
          </a:stretch>
        </p:blipFill>
        <p:spPr>
          <a:xfrm>
            <a:off x="311150" y="1073150"/>
            <a:ext cx="6218555" cy="3392170"/>
          </a:xfrm>
          <a:prstGeom prst="rect">
            <a:avLst/>
          </a:prstGeom>
        </p:spPr>
      </p:pic>
      <p:pic>
        <p:nvPicPr>
          <p:cNvPr id="7" name="图片 6"/>
          <p:cNvPicPr>
            <a:picLocks noChangeAspect="1"/>
          </p:cNvPicPr>
          <p:nvPr/>
        </p:nvPicPr>
        <p:blipFill>
          <a:blip r:embed="rId5"/>
          <a:stretch>
            <a:fillRect/>
          </a:stretch>
        </p:blipFill>
        <p:spPr>
          <a:xfrm>
            <a:off x="7733665" y="1295400"/>
            <a:ext cx="1104900" cy="485775"/>
          </a:xfrm>
          <a:prstGeom prst="rect">
            <a:avLst/>
          </a:prstGeom>
        </p:spPr>
      </p:pic>
      <p:pic>
        <p:nvPicPr>
          <p:cNvPr id="9" name="图片 8"/>
          <p:cNvPicPr>
            <a:picLocks noChangeAspect="1"/>
          </p:cNvPicPr>
          <p:nvPr/>
        </p:nvPicPr>
        <p:blipFill>
          <a:blip r:embed="rId6"/>
          <a:stretch>
            <a:fillRect/>
          </a:stretch>
        </p:blipFill>
        <p:spPr>
          <a:xfrm>
            <a:off x="7666990" y="2147570"/>
            <a:ext cx="1333500" cy="485775"/>
          </a:xfrm>
          <a:prstGeom prst="rect">
            <a:avLst/>
          </a:prstGeom>
        </p:spPr>
      </p:pic>
      <p:pic>
        <p:nvPicPr>
          <p:cNvPr id="10" name="图片 9"/>
          <p:cNvPicPr>
            <a:picLocks noChangeAspect="1"/>
          </p:cNvPicPr>
          <p:nvPr/>
        </p:nvPicPr>
        <p:blipFill>
          <a:blip r:embed="rId7"/>
          <a:stretch>
            <a:fillRect/>
          </a:stretch>
        </p:blipFill>
        <p:spPr>
          <a:xfrm>
            <a:off x="7571740" y="2990850"/>
            <a:ext cx="1428750" cy="523875"/>
          </a:xfrm>
          <a:prstGeom prst="rect">
            <a:avLst/>
          </a:prstGeom>
        </p:spPr>
      </p:pic>
      <p:pic>
        <p:nvPicPr>
          <p:cNvPr id="11" name="图片 10"/>
          <p:cNvPicPr>
            <a:picLocks noChangeAspect="1"/>
          </p:cNvPicPr>
          <p:nvPr/>
        </p:nvPicPr>
        <p:blipFill>
          <a:blip r:embed="rId8"/>
          <a:stretch>
            <a:fillRect/>
          </a:stretch>
        </p:blipFill>
        <p:spPr>
          <a:xfrm>
            <a:off x="838200" y="5512435"/>
            <a:ext cx="5505450" cy="781050"/>
          </a:xfrm>
          <a:prstGeom prst="rect">
            <a:avLst/>
          </a:prstGeom>
        </p:spPr>
      </p:pic>
      <p:pic>
        <p:nvPicPr>
          <p:cNvPr id="12" name="图片 11"/>
          <p:cNvPicPr>
            <a:picLocks noChangeAspect="1"/>
          </p:cNvPicPr>
          <p:nvPr/>
        </p:nvPicPr>
        <p:blipFill>
          <a:blip r:embed="rId9"/>
          <a:stretch>
            <a:fillRect/>
          </a:stretch>
        </p:blipFill>
        <p:spPr>
          <a:xfrm>
            <a:off x="6529705" y="4794250"/>
            <a:ext cx="4904740" cy="1499235"/>
          </a:xfrm>
          <a:prstGeom prst="rect">
            <a:avLst/>
          </a:prstGeom>
        </p:spPr>
      </p:pic>
      <p:pic>
        <p:nvPicPr>
          <p:cNvPr id="13" name="图片 12"/>
          <p:cNvPicPr>
            <a:picLocks noChangeAspect="1"/>
          </p:cNvPicPr>
          <p:nvPr/>
        </p:nvPicPr>
        <p:blipFill>
          <a:blip r:embed="rId10"/>
          <a:stretch>
            <a:fillRect/>
          </a:stretch>
        </p:blipFill>
        <p:spPr>
          <a:xfrm>
            <a:off x="838200" y="4711700"/>
            <a:ext cx="3543300" cy="676275"/>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二、简单线性回归</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评价</a:t>
            </a:r>
          </a:p>
        </p:txBody>
      </p:sp>
      <p:sp>
        <p:nvSpPr>
          <p:cNvPr id="15" name="文本框 14"/>
          <p:cNvSpPr txBox="1"/>
          <p:nvPr/>
        </p:nvSpPr>
        <p:spPr>
          <a:xfrm>
            <a:off x="838200" y="929005"/>
            <a:ext cx="5707380" cy="460375"/>
          </a:xfrm>
          <a:prstGeom prst="rect">
            <a:avLst/>
          </a:prstGeom>
          <a:noFill/>
        </p:spPr>
        <p:txBody>
          <a:bodyPr wrap="non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用分类的精准度来衡量回归算法的好坏</a:t>
            </a:r>
          </a:p>
        </p:txBody>
      </p:sp>
      <p:pic>
        <p:nvPicPr>
          <p:cNvPr id="19" name="图片 18"/>
          <p:cNvPicPr>
            <a:picLocks noChangeAspect="1"/>
          </p:cNvPicPr>
          <p:nvPr/>
        </p:nvPicPr>
        <p:blipFill>
          <a:blip r:embed="rId4"/>
          <a:stretch>
            <a:fillRect/>
          </a:stretch>
        </p:blipFill>
        <p:spPr>
          <a:xfrm>
            <a:off x="838200" y="5310505"/>
            <a:ext cx="3688715" cy="1019810"/>
          </a:xfrm>
          <a:prstGeom prst="rect">
            <a:avLst/>
          </a:prstGeom>
        </p:spPr>
      </p:pic>
      <p:pic>
        <p:nvPicPr>
          <p:cNvPr id="21" name="图片 20"/>
          <p:cNvPicPr>
            <a:picLocks noChangeAspect="1"/>
          </p:cNvPicPr>
          <p:nvPr/>
        </p:nvPicPr>
        <p:blipFill>
          <a:blip r:embed="rId5"/>
          <a:stretch>
            <a:fillRect/>
          </a:stretch>
        </p:blipFill>
        <p:spPr>
          <a:xfrm>
            <a:off x="351790" y="1565275"/>
            <a:ext cx="7964170" cy="3569335"/>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二、简单线性</a:t>
            </a:r>
            <a:r>
              <a:rPr lang="zh-CN" dirty="0">
                <a:latin typeface="微软雅黑" panose="020B0503020204020204" charset="-122"/>
                <a:ea typeface="微软雅黑" panose="020B0503020204020204" charset="-122"/>
                <a:sym typeface="+mn-ea"/>
              </a:rPr>
              <a:t>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评价</a:t>
            </a:r>
            <a:endParaRPr lang="zh-CN" altLang="en-US" dirty="0">
              <a:latin typeface="微软雅黑" panose="020B0503020204020204" charset="-122"/>
              <a:ea typeface="微软雅黑" panose="020B0503020204020204" charset="-122"/>
            </a:endParaRPr>
          </a:p>
        </p:txBody>
      </p:sp>
      <p:sp>
        <p:nvSpPr>
          <p:cNvPr id="18" name="文本框 17"/>
          <p:cNvSpPr txBox="1"/>
          <p:nvPr/>
        </p:nvSpPr>
        <p:spPr>
          <a:xfrm>
            <a:off x="838200" y="3312160"/>
            <a:ext cx="2942590"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均方误差 </a:t>
            </a:r>
            <a:r>
              <a:rPr kumimoji="0" lang="en-US" altLang="zh-CN"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MSE</a:t>
            </a: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衡量标准与测试样本量无关</a:t>
            </a:r>
          </a:p>
        </p:txBody>
      </p:sp>
      <p:sp>
        <p:nvSpPr>
          <p:cNvPr id="22" name="文本框 21"/>
          <p:cNvSpPr txBox="1"/>
          <p:nvPr/>
        </p:nvSpPr>
        <p:spPr>
          <a:xfrm>
            <a:off x="943610" y="5087620"/>
            <a:ext cx="9065895" cy="52197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评价算法的标准和训练模型最优化函数可以不一致</a:t>
            </a:r>
          </a:p>
        </p:txBody>
      </p:sp>
      <p:sp>
        <p:nvSpPr>
          <p:cNvPr id="23" name="文本框 22"/>
          <p:cNvSpPr txBox="1"/>
          <p:nvPr/>
        </p:nvSpPr>
        <p:spPr>
          <a:xfrm>
            <a:off x="4820920" y="3312160"/>
            <a:ext cx="2269490"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均方根误差</a:t>
            </a:r>
            <a:r>
              <a:rPr kumimoji="0" lang="en-US" altLang="zh-CN"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RMSE</a:t>
            </a: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解决数据量纲不一样</a:t>
            </a:r>
          </a:p>
        </p:txBody>
      </p:sp>
      <p:pic>
        <p:nvPicPr>
          <p:cNvPr id="3" name="图片 2"/>
          <p:cNvPicPr>
            <a:picLocks noChangeAspect="1"/>
          </p:cNvPicPr>
          <p:nvPr/>
        </p:nvPicPr>
        <p:blipFill>
          <a:blip r:embed="rId4"/>
          <a:stretch>
            <a:fillRect/>
          </a:stretch>
        </p:blipFill>
        <p:spPr>
          <a:xfrm>
            <a:off x="1485265" y="2115185"/>
            <a:ext cx="1850390" cy="891540"/>
          </a:xfrm>
          <a:prstGeom prst="rect">
            <a:avLst/>
          </a:prstGeom>
        </p:spPr>
      </p:pic>
      <p:pic>
        <p:nvPicPr>
          <p:cNvPr id="4" name="图片 3"/>
          <p:cNvPicPr>
            <a:picLocks noChangeAspect="1"/>
          </p:cNvPicPr>
          <p:nvPr/>
        </p:nvPicPr>
        <p:blipFill>
          <a:blip r:embed="rId5"/>
          <a:stretch>
            <a:fillRect/>
          </a:stretch>
        </p:blipFill>
        <p:spPr>
          <a:xfrm>
            <a:off x="4554220" y="2036445"/>
            <a:ext cx="3083560" cy="1145540"/>
          </a:xfrm>
          <a:prstGeom prst="rect">
            <a:avLst/>
          </a:prstGeom>
        </p:spPr>
      </p:pic>
      <p:pic>
        <p:nvPicPr>
          <p:cNvPr id="5" name="图片 4"/>
          <p:cNvPicPr>
            <a:picLocks noChangeAspect="1"/>
          </p:cNvPicPr>
          <p:nvPr/>
        </p:nvPicPr>
        <p:blipFill>
          <a:blip r:embed="rId6"/>
          <a:stretch>
            <a:fillRect/>
          </a:stretch>
        </p:blipFill>
        <p:spPr>
          <a:xfrm>
            <a:off x="8733790" y="2172335"/>
            <a:ext cx="2143125" cy="1009650"/>
          </a:xfrm>
          <a:prstGeom prst="rect">
            <a:avLst/>
          </a:prstGeom>
        </p:spPr>
      </p:pic>
      <p:sp>
        <p:nvSpPr>
          <p:cNvPr id="6" name="文本框 5"/>
          <p:cNvSpPr txBox="1"/>
          <p:nvPr/>
        </p:nvSpPr>
        <p:spPr>
          <a:xfrm>
            <a:off x="8634730" y="3450590"/>
            <a:ext cx="2341880" cy="368300"/>
          </a:xfrm>
          <a:prstGeom prst="rect">
            <a:avLst/>
          </a:prstGeom>
          <a:noFill/>
        </p:spPr>
        <p:txBody>
          <a:bodyPr wrap="none" rtlCol="0">
            <a:spAutoFit/>
          </a:bodyPr>
          <a:lstStyle/>
          <a:p>
            <a:r>
              <a:rPr lang="zh-CN" altLang="en-US"/>
              <a:t>平均绝对值误差 </a:t>
            </a:r>
            <a:r>
              <a:rPr lang="en-US" altLang="zh-CN"/>
              <a:t>MAE</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二、简单线性</a:t>
            </a:r>
            <a:r>
              <a:rPr lang="zh-CN" dirty="0">
                <a:latin typeface="微软雅黑" panose="020B0503020204020204" charset="-122"/>
                <a:ea typeface="微软雅黑" panose="020B0503020204020204" charset="-122"/>
                <a:sym typeface="+mn-ea"/>
              </a:rPr>
              <a:t>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评价</a:t>
            </a:r>
            <a:endParaRPr lang="zh-CN" altLang="en-US" dirty="0">
              <a:latin typeface="微软雅黑" panose="020B0503020204020204" charset="-122"/>
              <a:ea typeface="微软雅黑" panose="020B0503020204020204" charset="-122"/>
            </a:endParaRPr>
          </a:p>
        </p:txBody>
      </p:sp>
      <p:sp>
        <p:nvSpPr>
          <p:cNvPr id="7" name="文本框 6"/>
          <p:cNvSpPr txBox="1"/>
          <p:nvPr/>
        </p:nvSpPr>
        <p:spPr>
          <a:xfrm>
            <a:off x="838200" y="1077595"/>
            <a:ext cx="8212455" cy="521970"/>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最好的衡量线性回归算法的指标</a:t>
            </a:r>
            <a:r>
              <a:rPr kumimoji="0" lang="en-US" altLang="zh-CN" sz="2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———R Squared</a:t>
            </a:r>
          </a:p>
        </p:txBody>
      </p:sp>
      <p:pic>
        <p:nvPicPr>
          <p:cNvPr id="8" name="图片 7"/>
          <p:cNvPicPr>
            <a:picLocks noChangeAspect="1"/>
          </p:cNvPicPr>
          <p:nvPr/>
        </p:nvPicPr>
        <p:blipFill>
          <a:blip r:embed="rId4"/>
          <a:stretch>
            <a:fillRect/>
          </a:stretch>
        </p:blipFill>
        <p:spPr>
          <a:xfrm>
            <a:off x="838200" y="2146300"/>
            <a:ext cx="5191760" cy="1133475"/>
          </a:xfrm>
          <a:prstGeom prst="rect">
            <a:avLst/>
          </a:prstGeom>
        </p:spPr>
      </p:pic>
      <p:pic>
        <p:nvPicPr>
          <p:cNvPr id="9" name="图片 8"/>
          <p:cNvPicPr>
            <a:picLocks noChangeAspect="1"/>
          </p:cNvPicPr>
          <p:nvPr/>
        </p:nvPicPr>
        <p:blipFill>
          <a:blip r:embed="rId5"/>
          <a:stretch>
            <a:fillRect/>
          </a:stretch>
        </p:blipFill>
        <p:spPr>
          <a:xfrm>
            <a:off x="838200" y="3649345"/>
            <a:ext cx="6381750" cy="2095500"/>
          </a:xfrm>
          <a:prstGeom prst="rect">
            <a:avLst/>
          </a:prstGeom>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二、简单线性</a:t>
            </a:r>
            <a:r>
              <a:rPr lang="zh-CN" dirty="0">
                <a:latin typeface="微软雅黑" panose="020B0503020204020204" charset="-122"/>
                <a:ea typeface="微软雅黑" panose="020B0503020204020204" charset="-122"/>
                <a:sym typeface="+mn-ea"/>
              </a:rPr>
              <a:t>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评价</a:t>
            </a:r>
            <a:endParaRPr lang="zh-CN" altLang="en-US" dirty="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4"/>
          <a:stretch>
            <a:fillRect/>
          </a:stretch>
        </p:blipFill>
        <p:spPr>
          <a:xfrm>
            <a:off x="804545" y="1037590"/>
            <a:ext cx="5943600" cy="1657350"/>
          </a:xfrm>
          <a:prstGeom prst="rect">
            <a:avLst/>
          </a:prstGeom>
        </p:spPr>
      </p:pic>
      <p:pic>
        <p:nvPicPr>
          <p:cNvPr id="9" name="图片 8"/>
          <p:cNvPicPr>
            <a:picLocks noChangeAspect="1"/>
          </p:cNvPicPr>
          <p:nvPr/>
        </p:nvPicPr>
        <p:blipFill>
          <a:blip r:embed="rId5"/>
          <a:stretch>
            <a:fillRect/>
          </a:stretch>
        </p:blipFill>
        <p:spPr>
          <a:xfrm>
            <a:off x="6530975" y="1380490"/>
            <a:ext cx="2009775" cy="971550"/>
          </a:xfrm>
          <a:prstGeom prst="rect">
            <a:avLst/>
          </a:prstGeom>
        </p:spPr>
      </p:pic>
      <p:sp>
        <p:nvSpPr>
          <p:cNvPr id="3" name="文本框 2"/>
          <p:cNvSpPr txBox="1"/>
          <p:nvPr/>
        </p:nvSpPr>
        <p:spPr>
          <a:xfrm>
            <a:off x="960755" y="3330575"/>
            <a:ext cx="6221730" cy="3209290"/>
          </a:xfrm>
          <a:prstGeom prst="rect">
            <a:avLst/>
          </a:prstGeom>
          <a:noFill/>
        </p:spPr>
        <p:txBody>
          <a:bodyPr wrap="square" rtlCol="0">
            <a:spAutoFit/>
          </a:bodyPr>
          <a:lstStyle/>
          <a:p>
            <a:pPr marL="342900" indent="-342900" algn="l">
              <a:lnSpc>
                <a:spcPct val="110000"/>
              </a:lnSpc>
              <a:buFont typeface="Arial" panose="020B0604020202020204" pitchFamily="34" charset="0"/>
              <a:buChar char="•"/>
            </a:pPr>
            <a:r>
              <a:rPr lang="en-US" altLang="zh-CN" sz="2400">
                <a:latin typeface="微软雅黑" panose="020B0503020204020204" charset="-122"/>
                <a:ea typeface="微软雅黑" panose="020B0503020204020204" charset="-122"/>
                <a:cs typeface="微软雅黑" panose="020B0503020204020204" charset="-122"/>
              </a:rPr>
              <a:t>R^2&lt;=1</a:t>
            </a:r>
          </a:p>
          <a:p>
            <a:pPr marL="342900" indent="-342900" algn="l">
              <a:lnSpc>
                <a:spcPct val="110000"/>
              </a:lnSpc>
              <a:buFont typeface="Arial" panose="020B0604020202020204" pitchFamily="34" charset="0"/>
              <a:buChar char="•"/>
            </a:pPr>
            <a:r>
              <a:rPr lang="en-US" altLang="zh-CN" sz="2400">
                <a:latin typeface="微软雅黑" panose="020B0503020204020204" charset="-122"/>
                <a:ea typeface="微软雅黑" panose="020B0503020204020204" charset="-122"/>
                <a:cs typeface="微软雅黑" panose="020B0503020204020204" charset="-122"/>
                <a:sym typeface="+mn-ea"/>
              </a:rPr>
              <a:t>R^2</a:t>
            </a:r>
            <a:r>
              <a:rPr lang="zh-CN" altLang="en-US" sz="2400">
                <a:latin typeface="微软雅黑" panose="020B0503020204020204" charset="-122"/>
                <a:ea typeface="微软雅黑" panose="020B0503020204020204" charset="-122"/>
                <a:cs typeface="微软雅黑" panose="020B0503020204020204" charset="-122"/>
                <a:sym typeface="+mn-ea"/>
              </a:rPr>
              <a:t>越大越好，当我们的预测模型不犯任何错误时，</a:t>
            </a:r>
            <a:r>
              <a:rPr lang="en-US" altLang="zh-CN" sz="2400">
                <a:latin typeface="微软雅黑" panose="020B0503020204020204" charset="-122"/>
                <a:ea typeface="微软雅黑" panose="020B0503020204020204" charset="-122"/>
                <a:cs typeface="微软雅黑" panose="020B0503020204020204" charset="-122"/>
                <a:sym typeface="+mn-ea"/>
              </a:rPr>
              <a:t>R^2</a:t>
            </a:r>
            <a:r>
              <a:rPr lang="zh-CN" altLang="en-US" sz="2400">
                <a:latin typeface="微软雅黑" panose="020B0503020204020204" charset="-122"/>
                <a:ea typeface="微软雅黑" panose="020B0503020204020204" charset="-122"/>
                <a:cs typeface="微软雅黑" panose="020B0503020204020204" charset="-122"/>
                <a:sym typeface="+mn-ea"/>
              </a:rPr>
              <a:t>得到最大值</a:t>
            </a:r>
            <a:r>
              <a:rPr lang="en-US" altLang="zh-CN" sz="2400">
                <a:latin typeface="微软雅黑" panose="020B0503020204020204" charset="-122"/>
                <a:ea typeface="微软雅黑" panose="020B0503020204020204" charset="-122"/>
                <a:cs typeface="微软雅黑" panose="020B0503020204020204" charset="-122"/>
                <a:sym typeface="+mn-ea"/>
              </a:rPr>
              <a:t>1</a:t>
            </a:r>
            <a:r>
              <a:rPr lang="zh-CN" altLang="en-US" sz="2400">
                <a:latin typeface="微软雅黑" panose="020B0503020204020204" charset="-122"/>
                <a:ea typeface="微软雅黑" panose="020B0503020204020204" charset="-122"/>
                <a:cs typeface="微软雅黑" panose="020B0503020204020204" charset="-122"/>
                <a:sym typeface="+mn-ea"/>
              </a:rPr>
              <a:t>。</a:t>
            </a:r>
          </a:p>
          <a:p>
            <a:pPr marL="342900" indent="-342900" algn="l">
              <a:lnSpc>
                <a:spcPct val="110000"/>
              </a:lnSpc>
              <a:buFont typeface="Arial" panose="020B0604020202020204" pitchFamily="34" charset="0"/>
              <a:buChar char="•"/>
            </a:pPr>
            <a:r>
              <a:rPr lang="zh-CN" altLang="en-US" sz="2400">
                <a:latin typeface="微软雅黑" panose="020B0503020204020204" charset="-122"/>
                <a:ea typeface="微软雅黑" panose="020B0503020204020204" charset="-122"/>
                <a:cs typeface="微软雅黑" panose="020B0503020204020204" charset="-122"/>
                <a:sym typeface="+mn-ea"/>
              </a:rPr>
              <a:t>当我们的模型等于基准模型时，</a:t>
            </a:r>
            <a:r>
              <a:rPr lang="en-US" altLang="zh-CN" sz="2400">
                <a:latin typeface="微软雅黑" panose="020B0503020204020204" charset="-122"/>
                <a:ea typeface="微软雅黑" panose="020B0503020204020204" charset="-122"/>
                <a:cs typeface="微软雅黑" panose="020B0503020204020204" charset="-122"/>
                <a:sym typeface="+mn-ea"/>
              </a:rPr>
              <a:t>R^2</a:t>
            </a:r>
            <a:r>
              <a:rPr lang="zh-CN" altLang="en-US" sz="2400">
                <a:latin typeface="微软雅黑" panose="020B0503020204020204" charset="-122"/>
                <a:ea typeface="微软雅黑" panose="020B0503020204020204" charset="-122"/>
                <a:cs typeface="微软雅黑" panose="020B0503020204020204" charset="-122"/>
                <a:sym typeface="+mn-ea"/>
              </a:rPr>
              <a:t>为</a:t>
            </a:r>
            <a:r>
              <a:rPr lang="en-US" altLang="zh-CN" sz="2400">
                <a:latin typeface="微软雅黑" panose="020B0503020204020204" charset="-122"/>
                <a:ea typeface="微软雅黑" panose="020B0503020204020204" charset="-122"/>
                <a:cs typeface="微软雅黑" panose="020B0503020204020204" charset="-122"/>
                <a:sym typeface="+mn-ea"/>
              </a:rPr>
              <a:t>0</a:t>
            </a:r>
          </a:p>
          <a:p>
            <a:pPr marL="342900" indent="-342900" algn="l">
              <a:lnSpc>
                <a:spcPct val="110000"/>
              </a:lnSpc>
              <a:buFont typeface="Arial" panose="020B0604020202020204" pitchFamily="34" charset="0"/>
              <a:buChar char="•"/>
            </a:pPr>
            <a:r>
              <a:rPr lang="zh-CN" altLang="en-US" sz="2400">
                <a:latin typeface="微软雅黑" panose="020B0503020204020204" charset="-122"/>
                <a:ea typeface="微软雅黑" panose="020B0503020204020204" charset="-122"/>
                <a:cs typeface="微软雅黑" panose="020B0503020204020204" charset="-122"/>
                <a:sym typeface="+mn-ea"/>
              </a:rPr>
              <a:t>如果</a:t>
            </a:r>
            <a:r>
              <a:rPr lang="en-US" altLang="zh-CN" sz="2400">
                <a:latin typeface="微软雅黑" panose="020B0503020204020204" charset="-122"/>
                <a:ea typeface="微软雅黑" panose="020B0503020204020204" charset="-122"/>
                <a:cs typeface="微软雅黑" panose="020B0503020204020204" charset="-122"/>
                <a:sym typeface="+mn-ea"/>
              </a:rPr>
              <a:t>R^2&lt;0,</a:t>
            </a:r>
            <a:r>
              <a:rPr lang="zh-CN" altLang="en-US" sz="2400">
                <a:latin typeface="微软雅黑" panose="020B0503020204020204" charset="-122"/>
                <a:ea typeface="微软雅黑" panose="020B0503020204020204" charset="-122"/>
                <a:cs typeface="微软雅黑" panose="020B0503020204020204" charset="-122"/>
                <a:sym typeface="+mn-ea"/>
              </a:rPr>
              <a:t>说明我们学习到的模型还不如基准模型。此时，很有可能我们的数据不存在任何线性关系。</a:t>
            </a:r>
            <a:endParaRPr lang="en-US" altLang="zh-CN">
              <a:sym typeface="+mn-ea"/>
            </a:endParaRPr>
          </a:p>
          <a:p>
            <a:pPr algn="l"/>
            <a:endParaRPr lang="en-US" altLang="zh-CN">
              <a:sym typeface="+mn-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zh-CN" altLang="en-US" sz="4400" dirty="0">
                <a:latin typeface="微软雅黑" panose="020B0503020204020204" charset="-122"/>
                <a:ea typeface="微软雅黑" panose="020B0503020204020204" charset="-122"/>
              </a:rPr>
              <a:t>基本简介</a:t>
            </a:r>
          </a:p>
        </p:txBody>
      </p:sp>
    </p:spTree>
  </p:cSld>
  <p:clrMapOvr>
    <a:masterClrMapping/>
  </p:clrMapOvr>
  <mc:AlternateContent xmlns:mc="http://schemas.openxmlformats.org/markup-compatibility/2006" xmlns:p14="http://schemas.microsoft.com/office/powerpoint/2010/main">
    <mc:Choice Requires="p14">
      <p:transition spd="slow" p14:dur="2000" advTm="507"/>
    </mc:Choice>
    <mc:Fallback xmlns="">
      <p:transition spd="slow" advTm="50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二、多元线性</a:t>
            </a:r>
            <a:r>
              <a:rPr lang="zh-CN" dirty="0">
                <a:latin typeface="微软雅黑" panose="020B0503020204020204" charset="-122"/>
                <a:ea typeface="微软雅黑" panose="020B0503020204020204" charset="-122"/>
                <a:sym typeface="+mn-ea"/>
              </a:rPr>
              <a:t>回归</a:t>
            </a:r>
            <a:endParaRPr lang="zh-CN" altLang="en-US"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stretch>
            <a:fillRect/>
          </a:stretch>
        </p:blipFill>
        <p:spPr>
          <a:xfrm>
            <a:off x="838200" y="1511935"/>
            <a:ext cx="6248400" cy="3276600"/>
          </a:xfrm>
          <a:prstGeom prst="rect">
            <a:avLst/>
          </a:prstGeom>
        </p:spPr>
      </p:pic>
      <p:pic>
        <p:nvPicPr>
          <p:cNvPr id="6" name="图片 5"/>
          <p:cNvPicPr>
            <a:picLocks noChangeAspect="1"/>
          </p:cNvPicPr>
          <p:nvPr/>
        </p:nvPicPr>
        <p:blipFill>
          <a:blip r:embed="rId5"/>
          <a:stretch>
            <a:fillRect/>
          </a:stretch>
        </p:blipFill>
        <p:spPr>
          <a:xfrm>
            <a:off x="7280275" y="3614420"/>
            <a:ext cx="4293870" cy="1050290"/>
          </a:xfrm>
          <a:prstGeom prst="rect">
            <a:avLst/>
          </a:prstGeom>
        </p:spPr>
      </p:pic>
      <p:pic>
        <p:nvPicPr>
          <p:cNvPr id="8" name="图片 7"/>
          <p:cNvPicPr>
            <a:picLocks noChangeAspect="1"/>
          </p:cNvPicPr>
          <p:nvPr/>
        </p:nvPicPr>
        <p:blipFill>
          <a:blip r:embed="rId6"/>
          <a:stretch>
            <a:fillRect/>
          </a:stretch>
        </p:blipFill>
        <p:spPr>
          <a:xfrm>
            <a:off x="1407795" y="5242560"/>
            <a:ext cx="8122285" cy="1115060"/>
          </a:xfrm>
          <a:prstGeom prst="rect">
            <a:avLst/>
          </a:prstGeom>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二、多元线性</a:t>
            </a:r>
            <a:r>
              <a:rPr lang="zh-CN" dirty="0">
                <a:latin typeface="微软雅黑" panose="020B0503020204020204" charset="-122"/>
                <a:ea typeface="微软雅黑" panose="020B0503020204020204" charset="-122"/>
                <a:sym typeface="+mn-ea"/>
              </a:rPr>
              <a:t>回归</a:t>
            </a:r>
            <a:endParaRPr lang="zh-CN" altLang="en-US"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stretch>
            <a:fillRect/>
          </a:stretch>
        </p:blipFill>
        <p:spPr>
          <a:xfrm>
            <a:off x="641985" y="1183640"/>
            <a:ext cx="6105525" cy="3234690"/>
          </a:xfrm>
          <a:prstGeom prst="rect">
            <a:avLst/>
          </a:prstGeom>
        </p:spPr>
      </p:pic>
      <p:pic>
        <p:nvPicPr>
          <p:cNvPr id="6" name="图片 5"/>
          <p:cNvPicPr>
            <a:picLocks noChangeAspect="1"/>
          </p:cNvPicPr>
          <p:nvPr/>
        </p:nvPicPr>
        <p:blipFill>
          <a:blip r:embed="rId5"/>
          <a:stretch>
            <a:fillRect/>
          </a:stretch>
        </p:blipFill>
        <p:spPr>
          <a:xfrm>
            <a:off x="7428230" y="1017905"/>
            <a:ext cx="4098925" cy="1691640"/>
          </a:xfrm>
          <a:prstGeom prst="rect">
            <a:avLst/>
          </a:prstGeom>
        </p:spPr>
      </p:pic>
      <p:sp>
        <p:nvSpPr>
          <p:cNvPr id="9" name="文本框 8"/>
          <p:cNvSpPr txBox="1"/>
          <p:nvPr/>
        </p:nvSpPr>
        <p:spPr>
          <a:xfrm>
            <a:off x="641985" y="5352415"/>
            <a:ext cx="8122920" cy="1198880"/>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问题：时间复杂度高：</a:t>
            </a:r>
            <a:r>
              <a:rPr kumimoji="0" lang="en-US" altLang="zh-CN"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O</a:t>
            </a:r>
            <a:r>
              <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a:t>
            </a:r>
            <a:r>
              <a:rPr kumimoji="0" lang="en-US" altLang="zh-CN"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n^3</a:t>
            </a:r>
            <a:r>
              <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）（优化后</a:t>
            </a:r>
            <a:r>
              <a:rPr kumimoji="0" lang="en-US" altLang="zh-CN"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O</a:t>
            </a:r>
            <a:r>
              <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a:t>
            </a:r>
            <a:r>
              <a:rPr kumimoji="0" lang="en-US" altLang="zh-CN"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n^2.4</a:t>
            </a:r>
            <a:r>
              <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24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rPr>
              <a:t>优点：不需要对数据做归一化处理</a:t>
            </a:r>
          </a:p>
        </p:txBody>
      </p:sp>
      <p:pic>
        <p:nvPicPr>
          <p:cNvPr id="10" name="图片 9"/>
          <p:cNvPicPr>
            <a:picLocks noChangeAspect="1"/>
          </p:cNvPicPr>
          <p:nvPr/>
        </p:nvPicPr>
        <p:blipFill>
          <a:blip r:embed="rId6"/>
          <a:stretch>
            <a:fillRect/>
          </a:stretch>
        </p:blipFill>
        <p:spPr>
          <a:xfrm>
            <a:off x="7032625" y="2709545"/>
            <a:ext cx="4688840" cy="2314575"/>
          </a:xfrm>
          <a:prstGeom prst="rect">
            <a:avLst/>
          </a:prstGeom>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微软雅黑" panose="020B0503020204020204" charset="-122"/>
                <a:ea typeface="微软雅黑" panose="020B0503020204020204" charset="-122"/>
                <a:sym typeface="+mn-ea"/>
              </a:rPr>
              <a:t>二、线性</a:t>
            </a:r>
            <a:r>
              <a:rPr lang="zh-CN" altLang="en-US" dirty="0">
                <a:latin typeface="微软雅黑" panose="020B0503020204020204" charset="-122"/>
                <a:ea typeface="微软雅黑" panose="020B0503020204020204" charset="-122"/>
              </a:rPr>
              <a:t>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算法特点</a:t>
            </a:r>
            <a:endParaRPr lang="zh-CN" altLang="en-US" dirty="0"/>
          </a:p>
        </p:txBody>
      </p:sp>
      <p:grpSp>
        <p:nvGrpSpPr>
          <p:cNvPr id="6" name="组合 5"/>
          <p:cNvGrpSpPr/>
          <p:nvPr>
            <p:custDataLst>
              <p:tags r:id="rId2"/>
            </p:custDataLst>
          </p:nvPr>
        </p:nvGrpSpPr>
        <p:grpSpPr>
          <a:xfrm>
            <a:off x="1053383" y="1369014"/>
            <a:ext cx="4711059" cy="4845075"/>
            <a:chOff x="2523999" y="1830012"/>
            <a:chExt cx="4717565" cy="2686145"/>
          </a:xfrm>
        </p:grpSpPr>
        <p:sp>
          <p:nvSpPr>
            <p:cNvPr id="34" name="矩形 33"/>
            <p:cNvSpPr/>
            <p:nvPr>
              <p:custDataLst>
                <p:tags r:id="rId11"/>
              </p:custDataLst>
            </p:nvPr>
          </p:nvSpPr>
          <p:spPr>
            <a:xfrm>
              <a:off x="2647622" y="4318604"/>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36" name="任意多边形 35"/>
            <p:cNvSpPr/>
            <p:nvPr>
              <p:custDataLst>
                <p:tags r:id="rId12"/>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7" name="组合 6"/>
            <p:cNvGrpSpPr/>
            <p:nvPr/>
          </p:nvGrpSpPr>
          <p:grpSpPr>
            <a:xfrm>
              <a:off x="2523999" y="1830012"/>
              <a:ext cx="4717565" cy="439007"/>
              <a:chOff x="2712420" y="1830012"/>
              <a:chExt cx="2124498" cy="439007"/>
            </a:xfrm>
          </p:grpSpPr>
          <p:sp>
            <p:nvSpPr>
              <p:cNvPr id="35" name="任意多边形 34"/>
              <p:cNvSpPr/>
              <p:nvPr>
                <p:custDataLst>
                  <p:tags r:id="rId13"/>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37" name="平行四边形 36"/>
              <p:cNvSpPr/>
              <p:nvPr>
                <p:custDataLst>
                  <p:tags r:id="rId14"/>
                </p:custDataLst>
              </p:nvPr>
            </p:nvSpPr>
            <p:spPr>
              <a:xfrm>
                <a:off x="2712420" y="1830012"/>
                <a:ext cx="2124498"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l" defTabSz="914400" rtl="0" eaLnBrk="1" fontAlgn="base"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r>
                  <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优点</a:t>
                </a: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p>
            </p:txBody>
          </p:sp>
        </p:grpSp>
      </p:grpSp>
      <p:grpSp>
        <p:nvGrpSpPr>
          <p:cNvPr id="38" name="组合 37"/>
          <p:cNvGrpSpPr/>
          <p:nvPr>
            <p:custDataLst>
              <p:tags r:id="rId3"/>
            </p:custDataLst>
          </p:nvPr>
        </p:nvGrpSpPr>
        <p:grpSpPr>
          <a:xfrm>
            <a:off x="6364845" y="1333340"/>
            <a:ext cx="4999647" cy="4860027"/>
            <a:chOff x="2309651" y="1821536"/>
            <a:chExt cx="5006553" cy="2694435"/>
          </a:xfrm>
        </p:grpSpPr>
        <p:sp>
          <p:nvSpPr>
            <p:cNvPr id="39" name="矩形 38"/>
            <p:cNvSpPr/>
            <p:nvPr>
              <p:custDataLst>
                <p:tags r:id="rId7"/>
              </p:custDataLst>
            </p:nvPr>
          </p:nvSpPr>
          <p:spPr>
            <a:xfrm>
              <a:off x="2479343" y="4318542"/>
              <a:ext cx="4544046" cy="197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40" name="任意多边形 39"/>
            <p:cNvSpPr/>
            <p:nvPr>
              <p:custDataLst>
                <p:tags r:id="rId8"/>
              </p:custDataLst>
            </p:nvPr>
          </p:nvSpPr>
          <p:spPr>
            <a:xfrm>
              <a:off x="2479343" y="2039097"/>
              <a:ext cx="4544046" cy="2421072"/>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41" name="组合 40"/>
            <p:cNvGrpSpPr/>
            <p:nvPr/>
          </p:nvGrpSpPr>
          <p:grpSpPr>
            <a:xfrm>
              <a:off x="2309651" y="1821536"/>
              <a:ext cx="5006553" cy="439007"/>
              <a:chOff x="2615891" y="1821536"/>
              <a:chExt cx="2254640" cy="439007"/>
            </a:xfrm>
          </p:grpSpPr>
          <p:sp>
            <p:nvSpPr>
              <p:cNvPr id="42" name="任意多边形 41"/>
              <p:cNvSpPr/>
              <p:nvPr>
                <p:custDataLst>
                  <p:tags r:id="rId9"/>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3" name="平行四边形 42"/>
              <p:cNvSpPr/>
              <p:nvPr>
                <p:custDataLst>
                  <p:tags r:id="rId10"/>
                </p:custDataLst>
              </p:nvPr>
            </p:nvSpPr>
            <p:spPr>
              <a:xfrm>
                <a:off x="2615891" y="1821536"/>
                <a:ext cx="2254640"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rPr>
                  <a:t>缺点</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mn-ea"/>
                </a:endParaRPr>
              </a:p>
            </p:txBody>
          </p:sp>
        </p:grpSp>
      </p:grpSp>
      <p:sp>
        <p:nvSpPr>
          <p:cNvPr id="9" name="文本框 8"/>
          <p:cNvSpPr txBox="1"/>
          <p:nvPr>
            <p:custDataLst>
              <p:tags r:id="rId4"/>
            </p:custDataLst>
          </p:nvPr>
        </p:nvSpPr>
        <p:spPr>
          <a:xfrm>
            <a:off x="1514068" y="2675174"/>
            <a:ext cx="3256076" cy="1551271"/>
          </a:xfrm>
          <a:prstGeom prst="rect">
            <a:avLst/>
          </a:prstGeom>
          <a:noFill/>
        </p:spPr>
        <p:txBody>
          <a:bodyPr wrap="square" rtlCol="0" anchor="ctr" anchorCtr="0">
            <a:normAutofit/>
          </a:bodyPr>
          <a:lstStyle/>
          <a:p>
            <a:pPr marL="457200" marR="0" lvl="1" indent="0" algn="l"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许多强大的非线性模型的基础。思想简单，实现容易。</a:t>
            </a:r>
          </a:p>
          <a:p>
            <a:pPr marL="457200" marR="0" lvl="1"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4" name="文本框 43"/>
          <p:cNvSpPr txBox="1"/>
          <p:nvPr>
            <p:custDataLst>
              <p:tags r:id="rId5"/>
            </p:custDataLst>
          </p:nvPr>
        </p:nvSpPr>
        <p:spPr>
          <a:xfrm>
            <a:off x="6997985" y="2763727"/>
            <a:ext cx="3610288" cy="1013582"/>
          </a:xfrm>
          <a:prstGeom prst="rect">
            <a:avLst/>
          </a:prstGeom>
          <a:noFill/>
        </p:spPr>
        <p:txBody>
          <a:bodyPr wrap="square" rtlCol="0" anchor="ctr" anchorCtr="0">
            <a:noAutofit/>
          </a:bodyPr>
          <a:lstStyle/>
          <a:p>
            <a:pPr marL="457200" marR="0" lvl="1"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不能很好地拟合非线性数据。所以需要先判断变量之间是否是线性关系。</a:t>
            </a:r>
          </a:p>
        </p:txBody>
      </p:sp>
      <p:sp>
        <p:nvSpPr>
          <p:cNvPr id="19" name="文本框 18"/>
          <p:cNvSpPr txBox="1"/>
          <p:nvPr>
            <p:custDataLst>
              <p:tags r:id="rId6"/>
            </p:custDataLst>
          </p:nvPr>
        </p:nvSpPr>
        <p:spPr>
          <a:xfrm>
            <a:off x="1513899" y="3670755"/>
            <a:ext cx="3256286" cy="1226165"/>
          </a:xfrm>
          <a:prstGeom prst="rect">
            <a:avLst/>
          </a:prstGeom>
          <a:noFill/>
        </p:spPr>
        <p:txBody>
          <a:bodyPr wrap="square" rtlCol="0" anchor="ctr" anchorCtr="0">
            <a:normAutofit/>
          </a:bodyPr>
          <a:lstStyle/>
          <a:p>
            <a:pPr marL="457200" marR="0" lvl="1" indent="0" algn="l" defTabSz="914400" rtl="0" eaLnBrk="1" fontAlgn="auto" latinLnBrk="0" hangingPunct="1">
              <a:lnSpc>
                <a:spcPct val="11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可以根据系数给出每个变量的理解和解释</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 name="文本框 4"/>
          <p:cNvSpPr txBox="1"/>
          <p:nvPr/>
        </p:nvSpPr>
        <p:spPr>
          <a:xfrm>
            <a:off x="1978025" y="5097780"/>
            <a:ext cx="1554480"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解决回归问题</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
            <a:ext cx="10515600" cy="928913"/>
          </a:xfrm>
        </p:spPr>
        <p:txBody>
          <a:bodyPr/>
          <a:lstStyle/>
          <a:p>
            <a:r>
              <a:rPr lang="zh-CN" altLang="en-US" dirty="0">
                <a:latin typeface="微软雅黑" panose="020B0503020204020204" charset="-122"/>
                <a:ea typeface="微软雅黑" panose="020B0503020204020204" charset="-122"/>
                <a:sym typeface="+mn-ea"/>
              </a:rPr>
              <a:t>三、逻辑回归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简介</a:t>
            </a:r>
            <a:endParaRPr lang="zh-CN" altLang="en-US" dirty="0">
              <a:latin typeface="微软雅黑" panose="020B0503020204020204" charset="-122"/>
              <a:ea typeface="微软雅黑" panose="020B0503020204020204" charset="-122"/>
            </a:endParaRPr>
          </a:p>
        </p:txBody>
      </p:sp>
      <p:sp>
        <p:nvSpPr>
          <p:cNvPr id="10" name="内容占位符 2"/>
          <p:cNvSpPr>
            <a:spLocks noGrp="1"/>
          </p:cNvSpPr>
          <p:nvPr>
            <p:ph idx="1"/>
          </p:nvPr>
        </p:nvSpPr>
        <p:spPr>
          <a:xfrm>
            <a:off x="536575" y="928915"/>
            <a:ext cx="10702925" cy="4874986"/>
          </a:xfrm>
        </p:spPr>
        <p:txBody>
          <a:bodyPr>
            <a:normAutofit fontScale="92500"/>
          </a:bodyPr>
          <a:lstStyle/>
          <a:p>
            <a:pPr marL="457200" lvl="2"/>
            <a:r>
              <a:rPr lang="zh-CN" altLang="en-US" sz="2400" dirty="0">
                <a:latin typeface="宋体" panose="02010600030101010101" pitchFamily="2" charset="-122"/>
                <a:ea typeface="宋体" panose="02010600030101010101" pitchFamily="2" charset="-122"/>
              </a:rPr>
              <a:t>解决线性回归的问题 </a:t>
            </a:r>
            <a:endParaRPr lang="en-US" altLang="zh-CN" sz="2400" dirty="0">
              <a:latin typeface="宋体" panose="02010600030101010101" pitchFamily="2" charset="-122"/>
              <a:ea typeface="宋体" panose="02010600030101010101" pitchFamily="2" charset="-122"/>
            </a:endParaRPr>
          </a:p>
          <a:p>
            <a:pPr marL="914400" lvl="3"/>
            <a:r>
              <a:rPr lang="zh-CN" altLang="en-US" sz="2000" dirty="0">
                <a:latin typeface="宋体" panose="02010600030101010101" pitchFamily="2" charset="-122"/>
                <a:ea typeface="宋体" panose="02010600030101010101" pitchFamily="2" charset="-122"/>
              </a:rPr>
              <a:t>逻辑回归是广义的线性模型，就是在线性回归基础上加了一个非线性映射。将线性回归的连续无限的结果映射到</a:t>
            </a:r>
            <a:r>
              <a:rPr lang="en-US" altLang="zh-CN" sz="2000" dirty="0">
                <a:latin typeface="宋体" panose="02010600030101010101" pitchFamily="2" charset="-122"/>
                <a:ea typeface="宋体" panose="02010600030101010101" pitchFamily="2" charset="-122"/>
              </a:rPr>
              <a:t>(0,1)</a:t>
            </a:r>
            <a:r>
              <a:rPr lang="zh-CN" altLang="en-US" sz="2000" dirty="0">
                <a:latin typeface="宋体" panose="02010600030101010101" pitchFamily="2" charset="-122"/>
                <a:ea typeface="宋体" panose="02010600030101010101" pitchFamily="2" charset="-122"/>
              </a:rPr>
              <a:t>之间，并依据一定的大小关系判定实例所属的类别。</a:t>
            </a:r>
          </a:p>
          <a:p>
            <a:pPr marL="457200" lvl="2"/>
            <a:r>
              <a:rPr lang="zh-CN" altLang="en-US" sz="2400" dirty="0">
                <a:latin typeface="宋体" panose="02010600030101010101" pitchFamily="2" charset="-122"/>
                <a:ea typeface="宋体" panose="02010600030101010101" pitchFamily="2" charset="-122"/>
              </a:rPr>
              <a:t>逻辑回归的基本过程 </a:t>
            </a:r>
            <a:endParaRPr lang="en-US" altLang="zh-CN" sz="2400" dirty="0">
              <a:latin typeface="宋体" panose="02010600030101010101" pitchFamily="2" charset="-122"/>
              <a:ea typeface="宋体" panose="02010600030101010101" pitchFamily="2" charset="-122"/>
            </a:endParaRPr>
          </a:p>
          <a:p>
            <a:pPr marL="914400" lvl="3"/>
            <a:r>
              <a:rPr lang="zh-CN" altLang="en-US" sz="2000" dirty="0">
                <a:latin typeface="宋体" panose="02010600030101010101" pitchFamily="2" charset="-122"/>
                <a:ea typeface="宋体" panose="02010600030101010101" pitchFamily="2" charset="-122"/>
              </a:rPr>
              <a:t>面对一个回归或者分类问题，建立代价函数，然后通过优化方法迭代求解出最优的模型参数，然后测试验证我们这个求解的模型的好坏。</a:t>
            </a:r>
            <a:endParaRPr lang="en-US" altLang="zh-CN" sz="2000" dirty="0">
              <a:latin typeface="宋体" panose="02010600030101010101" pitchFamily="2" charset="-122"/>
              <a:ea typeface="宋体" panose="02010600030101010101" pitchFamily="2" charset="-122"/>
            </a:endParaRPr>
          </a:p>
          <a:p>
            <a:pPr marL="457200" lvl="2"/>
            <a:r>
              <a:rPr lang="zh-CN" altLang="en-US" sz="2400" dirty="0">
                <a:latin typeface="宋体" panose="02010600030101010101" pitchFamily="2" charset="-122"/>
                <a:ea typeface="宋体" panose="02010600030101010101" pitchFamily="2" charset="-122"/>
              </a:rPr>
              <a:t>逻辑回归应用实例</a:t>
            </a:r>
            <a:r>
              <a:rPr lang="en-US" altLang="zh-CN" sz="2400" dirty="0">
                <a:latin typeface="宋体" panose="02010600030101010101" pitchFamily="2" charset="-122"/>
                <a:ea typeface="宋体" panose="02010600030101010101" pitchFamily="2" charset="-122"/>
              </a:rPr>
              <a:t>		</a:t>
            </a:r>
            <a:endParaRPr lang="zh-CN" altLang="en-US" sz="2400" dirty="0">
              <a:latin typeface="宋体" panose="02010600030101010101" pitchFamily="2" charset="-122"/>
              <a:ea typeface="宋体" panose="02010600030101010101" pitchFamily="2" charset="-122"/>
            </a:endParaRPr>
          </a:p>
          <a:p>
            <a:pPr marL="914400" lvl="5"/>
            <a:r>
              <a:rPr lang="zh-CN" altLang="en-US" sz="2000" dirty="0">
                <a:latin typeface="宋体" panose="02010600030101010101" pitchFamily="2" charset="-122"/>
                <a:ea typeface="宋体" panose="02010600030101010101" pitchFamily="2" charset="-122"/>
              </a:rPr>
              <a:t>实际是一种分类方法，主要用于两分类问题，如判断癌细胞的良恶性、贷款是否逾期等。</a:t>
            </a:r>
            <a:endParaRPr lang="en-US" altLang="zh-CN" sz="2000" dirty="0">
              <a:latin typeface="宋体" panose="02010600030101010101" pitchFamily="2" charset="-122"/>
              <a:ea typeface="宋体" panose="02010600030101010101" pitchFamily="2" charset="-122"/>
            </a:endParaRPr>
          </a:p>
          <a:p>
            <a:pPr marL="914400" lvl="5"/>
            <a:r>
              <a:rPr lang="zh-CN" altLang="en-US" sz="2000" dirty="0">
                <a:latin typeface="宋体" panose="02010600030101010101" pitchFamily="2" charset="-122"/>
                <a:ea typeface="宋体" panose="02010600030101010101" pitchFamily="2" charset="-122"/>
              </a:rPr>
              <a:t>主要应用于研究某些事件发生的概率，如预测房价、股价。</a:t>
            </a:r>
            <a:endParaRPr lang="en-US" altLang="zh-CN" sz="2000" dirty="0">
              <a:latin typeface="宋体" panose="02010600030101010101" pitchFamily="2" charset="-122"/>
              <a:ea typeface="宋体" panose="02010600030101010101" pitchFamily="2" charset="-122"/>
            </a:endParaRPr>
          </a:p>
          <a:p>
            <a:pPr marL="914400" lvl="3"/>
            <a:endParaRPr lang="zh-CN" altLang="en-US" sz="2000" dirty="0">
              <a:latin typeface="宋体" panose="02010600030101010101" pitchFamily="2" charset="-122"/>
              <a:ea typeface="宋体" panose="02010600030101010101" pitchFamily="2" charset="-122"/>
            </a:endParaRPr>
          </a:p>
          <a:p>
            <a:pPr marL="457200" lvl="2"/>
            <a:endParaRPr lang="en-US" altLang="zh-CN" sz="2000" dirty="0">
              <a:latin typeface="宋体" panose="02010600030101010101" pitchFamily="2" charset="-122"/>
              <a:ea typeface="宋体" panose="02010600030101010101" pitchFamily="2" charset="-122"/>
            </a:endParaRPr>
          </a:p>
          <a:p>
            <a:pPr marL="457200" lvl="2"/>
            <a:endParaRPr lang="en-US" altLang="zh-CN" sz="2000" dirty="0">
              <a:latin typeface="宋体" panose="02010600030101010101" pitchFamily="2" charset="-122"/>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三</a:t>
            </a:r>
            <a:r>
              <a:rPr lang="zh-CN" altLang="en-US" dirty="0">
                <a:latin typeface="微软雅黑" panose="020B0503020204020204" charset="-122"/>
                <a:ea typeface="微软雅黑" panose="020B0503020204020204" charset="-122"/>
              </a:rPr>
              <a:t>、逻辑回归</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原理</a:t>
            </a:r>
          </a:p>
        </p:txBody>
      </p:sp>
      <p:sp>
        <p:nvSpPr>
          <p:cNvPr id="3" name="内容占位符 2"/>
          <p:cNvSpPr>
            <a:spLocks noGrp="1"/>
          </p:cNvSpPr>
          <p:nvPr>
            <p:ph idx="1"/>
          </p:nvPr>
        </p:nvSpPr>
        <p:spPr>
          <a:xfrm>
            <a:off x="346906" y="1049653"/>
            <a:ext cx="11349794" cy="4665347"/>
          </a:xfrm>
        </p:spPr>
        <p:txBody>
          <a:bodyPr>
            <a:normAutofit/>
          </a:bodyPr>
          <a:lstStyle/>
          <a:p>
            <a:r>
              <a:rPr lang="zh-CN" altLang="en-US" dirty="0"/>
              <a:t>线性回归完成的是回归拟合任务，而逻辑回归是将不同类别的样本区分开来</a:t>
            </a:r>
            <a:endParaRPr lang="zh-CN" altLang="zh-CN" dirty="0"/>
          </a:p>
          <a:p>
            <a:pPr marL="0" indent="0">
              <a:buNone/>
            </a:pPr>
            <a:endParaRPr lang="zh-CN" altLang="en-US" dirty="0"/>
          </a:p>
        </p:txBody>
      </p:sp>
      <p:pic>
        <p:nvPicPr>
          <p:cNvPr id="7" name="图片 6"/>
          <p:cNvPicPr>
            <a:picLocks noChangeAspect="1"/>
          </p:cNvPicPr>
          <p:nvPr/>
        </p:nvPicPr>
        <p:blipFill>
          <a:blip r:embed="rId3"/>
          <a:stretch>
            <a:fillRect/>
          </a:stretch>
        </p:blipFill>
        <p:spPr>
          <a:xfrm>
            <a:off x="2568990" y="2362200"/>
            <a:ext cx="6372225" cy="3352800"/>
          </a:xfrm>
          <a:prstGeom prst="rect">
            <a:avLst/>
          </a:prstGeom>
        </p:spPr>
      </p:pic>
      <p:sp>
        <p:nvSpPr>
          <p:cNvPr id="9" name="文本框 8"/>
          <p:cNvSpPr txBox="1"/>
          <p:nvPr/>
        </p:nvSpPr>
        <p:spPr>
          <a:xfrm>
            <a:off x="4851400" y="5732147"/>
            <a:ext cx="14097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逻辑回归</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三</a:t>
            </a:r>
            <a:r>
              <a:rPr lang="zh-CN" altLang="en-US" dirty="0">
                <a:latin typeface="微软雅黑" panose="020B0503020204020204" charset="-122"/>
                <a:ea typeface="微软雅黑" panose="020B0503020204020204" charset="-122"/>
              </a:rPr>
              <a:t>、逻辑回归</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原理</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46906" y="1049653"/>
                <a:ext cx="6053894" cy="5440047"/>
              </a:xfrm>
            </p:spPr>
            <p:txBody>
              <a:bodyPr>
                <a:normAutofit/>
              </a:bodyPr>
              <a:lstStyle/>
              <a:p>
                <a:r>
                  <a:rPr lang="en-US" altLang="zh-CN" sz="2600" dirty="0">
                    <a:latin typeface="微软雅黑" panose="020B0503020204020204" charset="-122"/>
                    <a:ea typeface="微软雅黑" panose="020B0503020204020204" charset="-122"/>
                  </a:rPr>
                  <a:t>Sigmoid</a:t>
                </a:r>
                <a:r>
                  <a:rPr lang="zh-CN" altLang="en-US" sz="2600" dirty="0">
                    <a:latin typeface="微软雅黑" panose="020B0503020204020204" charset="-122"/>
                    <a:ea typeface="微软雅黑" panose="020B0503020204020204" charset="-122"/>
                  </a:rPr>
                  <a:t>函数：</a:t>
                </a:r>
                <a:endParaRPr lang="en-US" altLang="zh-CN" sz="2600" dirty="0">
                  <a:latin typeface="微软雅黑" panose="020B0503020204020204" charset="-122"/>
                  <a:ea typeface="微软雅黑" panose="020B0503020204020204" charset="-122"/>
                </a:endParaRP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𝑔</m:t>
                      </m:r>
                      <m:d>
                        <m:dPr>
                          <m:ctrlPr>
                            <a:rPr lang="zh-CN" altLang="zh-CN" i="1">
                              <a:latin typeface="Cambria Math" panose="02040503050406030204" pitchFamily="18" charset="0"/>
                            </a:rPr>
                          </m:ctrlPr>
                        </m:dPr>
                        <m:e>
                          <m:r>
                            <a:rPr lang="en-US" altLang="zh-CN" i="1">
                              <a:latin typeface="Cambria Math" panose="02040503050406030204" pitchFamily="18" charset="0"/>
                            </a:rPr>
                            <m:t>𝑧</m:t>
                          </m:r>
                        </m:e>
                      </m:d>
                      <m:r>
                        <a:rPr lang="en-US" altLang="zh-CN" i="1">
                          <a:latin typeface="Cambria Math" panose="02040503050406030204" pitchFamily="18" charset="0"/>
                        </a:rPr>
                        <m:t>= </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1+</m:t>
                          </m:r>
                          <m:sSup>
                            <m:sSupPr>
                              <m:ctrlPr>
                                <a:rPr lang="zh-CN"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𝑧</m:t>
                              </m:r>
                            </m:sup>
                          </m:sSup>
                        </m:den>
                      </m:f>
                    </m:oMath>
                  </m:oMathPara>
                </a14:m>
                <a:endParaRPr lang="zh-CN" altLang="zh-CN"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46906" y="1034413"/>
                <a:ext cx="6053894" cy="5440047"/>
              </a:xfrm>
              <a:blipFill rotWithShape="1">
                <a:blip r:embed="rId3"/>
                <a:stretch>
                  <a:fillRect l="-1611"/>
                </a:stretch>
              </a:blipFill>
            </p:spPr>
            <p:txBody>
              <a:bodyPr/>
              <a:lstStyle/>
              <a:p>
                <a:r>
                  <a:rPr lang="zh-CN" altLang="en-US">
                    <a:noFill/>
                  </a:rPr>
                  <a:t> </a:t>
                </a:r>
                <a:endParaRPr lang="zh-CN" altLang="en-US">
                  <a:noFill/>
                </a:endParaRPr>
              </a:p>
            </p:txBody>
          </p:sp>
        </mc:Fallback>
      </mc:AlternateContent>
      <p:pic>
        <p:nvPicPr>
          <p:cNvPr id="8" name="图片 7"/>
          <p:cNvPicPr/>
          <p:nvPr/>
        </p:nvPicPr>
        <p:blipFill>
          <a:blip r:embed="rId4"/>
          <a:stretch>
            <a:fillRect/>
          </a:stretch>
        </p:blipFill>
        <p:spPr>
          <a:xfrm>
            <a:off x="1318753" y="3326902"/>
            <a:ext cx="3432493" cy="2341426"/>
          </a:xfrm>
          <a:prstGeom prst="rect">
            <a:avLst/>
          </a:prstGeom>
        </p:spPr>
      </p:pic>
      <mc:AlternateContent xmlns:mc="http://schemas.openxmlformats.org/markup-compatibility/2006" xmlns:a14="http://schemas.microsoft.com/office/drawing/2010/main">
        <mc:Choice Requires="a14">
          <p:sp>
            <p:nvSpPr>
              <p:cNvPr id="5" name="内容占位符 2">
                <a:extLst/>
              </p:cNvPr>
              <p:cNvSpPr txBox="1">
                <a:spLocks/>
              </p:cNvSpPr>
              <p:nvPr/>
            </p:nvSpPr>
            <p:spPr>
              <a:xfrm>
                <a:off x="5503106" y="1032506"/>
                <a:ext cx="6053894" cy="5440047"/>
              </a:xfrm>
              <a:prstGeom prst="rect">
                <a:avLst/>
              </a:prstGeom>
            </p:spPr>
            <p:txBody>
              <a:bodyPr vert="horz" lIns="91440" tIns="45720" rIns="91440" bIns="45720" rtlCol="0">
                <a:normAutofit fontScale="92500"/>
              </a:bodyPr>
              <a:lstStyle>
                <a:lvl1pPr marL="228600" indent="-228600" algn="just" defTabSz="914400" rtl="0" eaLnBrk="1" latinLnBrk="0" hangingPunct="1">
                  <a:lnSpc>
                    <a:spcPct val="15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黑体" panose="02010609060101010101" pitchFamily="49" charset="-122"/>
                    <a:cs typeface="Arial" panose="020B0604020202020204" pitchFamily="34" charset="0"/>
                  </a:defRPr>
                </a:lvl1pPr>
                <a:lvl2pPr marL="685800" indent="-228600" algn="just" defTabSz="914400" rtl="0" eaLnBrk="1" latinLnBrk="0" hangingPunct="1">
                  <a:lnSpc>
                    <a:spcPct val="15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黑体" panose="02010609060101010101" pitchFamily="49" charset="-122"/>
                    <a:cs typeface="Arial" panose="020B0604020202020204" pitchFamily="34" charset="0"/>
                  </a:defRPr>
                </a:lvl2pPr>
                <a:lvl3pPr marL="11430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3pPr>
                <a:lvl4pPr marL="16002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4pPr>
                <a:lvl5pPr marL="2057400" indent="-228600" algn="just" defTabSz="914400" rtl="0" eaLnBrk="1" latinLnBrk="0" hangingPunct="1">
                  <a:lnSpc>
                    <a:spcPct val="150000"/>
                  </a:lnSpc>
                  <a:spcBef>
                    <a:spcPts val="600"/>
                  </a:spcBef>
                  <a:spcAft>
                    <a:spcPts val="600"/>
                  </a:spcAft>
                  <a:buFont typeface="Arial" panose="020B0604020202020204" pitchFamily="34" charset="0"/>
                  <a:buChar char="•"/>
                  <a:defRPr sz="1800" kern="1200">
                    <a:solidFill>
                      <a:schemeClr val="tx1"/>
                    </a:solidFill>
                    <a:latin typeface="Arial" panose="020B0604020202020204" pitchFamily="34" charset="0"/>
                    <a:ea typeface="黑体" panose="02010609060101010101" pitchFamily="49" charset="-122"/>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rPr>
                  <a:t>逻辑回归的预测函数：</a:t>
                </a:r>
                <a:endParaRPr kumimoji="0" lang="en-US" altLang="zh-CN" sz="2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
                        <m:sSub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h</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𝜃</m:t>
                          </m:r>
                        </m:sub>
                      </m:sSub>
                      <m:d>
                        <m:d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𝑥</m:t>
                          </m:r>
                        </m:e>
                      </m:d>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𝑔</m:t>
                      </m:r>
                      <m:d>
                        <m:d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dPr>
                        <m:e>
                          <m:sSup>
                            <m:sSup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𝜃</m:t>
                              </m:r>
                            </m:e>
                            <m: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𝑇</m:t>
                              </m:r>
                            </m:sup>
                          </m:s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𝑥</m:t>
                          </m:r>
                        </m:e>
                      </m:d>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m:t>
                      </m:r>
                      <m:f>
                        <m:f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fPr>
                        <m:num>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1</m:t>
                          </m:r>
                        </m:num>
                        <m:den>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1+</m:t>
                          </m:r>
                          <m:sSup>
                            <m:sSup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𝑒</m:t>
                              </m:r>
                            </m:e>
                            <m: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m:t>
                              </m:r>
                              <m:sSup>
                                <m:sSup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sSup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𝜃</m:t>
                                  </m:r>
                                </m:e>
                                <m: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𝑇</m:t>
                                  </m:r>
                                </m:sup>
                              </m:sSup>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𝑥</m:t>
                              </m:r>
                            </m:sup>
                          </m:sSup>
                        </m:den>
                      </m:f>
                    </m:oMath>
                  </m:oMathPara>
                </a14:m>
                <a:endParaRPr kumimoji="0" lang="zh-CN" altLang="zh-CN"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其中</a:t>
                </a:r>
                <a14:m>
                  <m:oMath xmlns:m="http://schemas.openxmlformats.org/officeDocument/2006/math">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𝜃</m:t>
                    </m:r>
                  </m:oMath>
                </a14:m>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是参数向量，对于</a:t>
                </a:r>
                <a14:m>
                  <m:oMath xmlns:m="http://schemas.openxmlformats.org/officeDocument/2006/math">
                    <m:sSub>
                      <m:sSub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h</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𝜃</m:t>
                        </m:r>
                      </m:sub>
                    </m:sSub>
                    <m:d>
                      <m:d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𝑥</m:t>
                        </m:r>
                      </m:e>
                    </m:d>
                  </m:oMath>
                </a14:m>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的直观解释是：对于给定的输入</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x,</a:t>
                </a:r>
                <a:r>
                  <a:rPr kumimoji="0" lang="zh-CN" altLang="zh-CN"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 </a:t>
                </a:r>
                <a14:m>
                  <m:oMath xmlns:m="http://schemas.openxmlformats.org/officeDocument/2006/math">
                    <m:sSub>
                      <m:sSub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h</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𝜃</m:t>
                        </m:r>
                      </m:sub>
                    </m:sSub>
                    <m:d>
                      <m:d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rPr>
                        </m:ctrlPr>
                      </m:d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rPr>
                          <m:t>𝑥</m:t>
                        </m:r>
                      </m:e>
                    </m:d>
                  </m:oMath>
                </a14:m>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表示其对应的类标</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y=1(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rPr>
                  <a:t>即正类）的概率。</a:t>
                </a:r>
                <a:endParaRPr kumimoji="0" lang="zh-CN" altLang="zh-CN"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 typeface="Arial" panose="020B0604020202020204" pitchFamily="34" charset="0"/>
                  <a:buNone/>
                  <a:tabLst/>
                  <a:defRPr/>
                </a:pP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黑体" panose="02010609060101010101" pitchFamily="49" charset="-122"/>
                  <a:cs typeface="Arial" panose="020B0604020202020204" pitchFamily="34" charset="0"/>
                </a:endParaRPr>
              </a:p>
            </p:txBody>
          </p:sp>
        </mc:Choice>
        <mc:Fallback xmlns="">
          <p:sp>
            <p:nvSpPr>
              <p:cNvPr id="5" name="内容占位符 2"/>
              <p:cNvSpPr txBox="1">
                <a:spLocks noRot="1" noChangeAspect="1" noMove="1" noResize="1" noEditPoints="1" noAdjustHandles="1" noChangeArrowheads="1" noChangeShapeType="1" noTextEdit="1"/>
              </p:cNvSpPr>
              <p:nvPr/>
            </p:nvSpPr>
            <p:spPr>
              <a:xfrm>
                <a:off x="5503106" y="1047746"/>
                <a:ext cx="6053894" cy="5440047"/>
              </a:xfrm>
              <a:prstGeom prst="rect">
                <a:avLst/>
              </a:prstGeom>
              <a:blipFill rotWithShape="1">
                <a:blip r:embed="rId5"/>
                <a:stretch>
                  <a:fillRect l="-1611" r="-1309"/>
                </a:stretch>
              </a:blipFill>
            </p:spPr>
            <p:txBody>
              <a:bodyPr/>
              <a:lstStyle/>
              <a:p>
                <a:r>
                  <a:rPr lang="zh-CN" altLang="en-US">
                    <a:noFill/>
                  </a:rPr>
                  <a:t> </a:t>
                </a:r>
                <a:endParaRPr lang="zh-CN" altLang="en-US">
                  <a:noFill/>
                </a:endParaRP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三</a:t>
            </a:r>
            <a:r>
              <a:rPr lang="zh-CN" altLang="en-US" dirty="0">
                <a:latin typeface="微软雅黑" panose="020B0503020204020204" charset="-122"/>
                <a:ea typeface="微软雅黑" panose="020B0503020204020204" charset="-122"/>
              </a:rPr>
              <a:t>、逻辑回归</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原理</a:t>
            </a:r>
          </a:p>
        </p:txBody>
      </p:sp>
      <p:sp>
        <p:nvSpPr>
          <p:cNvPr id="3" name="内容占位符 2"/>
          <p:cNvSpPr>
            <a:spLocks noGrp="1"/>
          </p:cNvSpPr>
          <p:nvPr>
            <p:ph idx="1"/>
          </p:nvPr>
        </p:nvSpPr>
        <p:spPr>
          <a:xfrm>
            <a:off x="321506" y="846454"/>
            <a:ext cx="6274588" cy="6108137"/>
          </a:xfrm>
        </p:spPr>
        <p:txBody>
          <a:bodyPr>
            <a:normAutofit/>
          </a:bodyPr>
          <a:lstStyle/>
          <a:p>
            <a:r>
              <a:rPr lang="zh-CN" altLang="en-US" sz="2600" dirty="0">
                <a:latin typeface="微软雅黑" panose="020B0503020204020204" charset="-122"/>
                <a:ea typeface="微软雅黑" panose="020B0503020204020204" charset="-122"/>
              </a:rPr>
              <a:t>梯度下降求最小值</a:t>
            </a:r>
            <a:endParaRPr lang="zh-CN" altLang="en-US" dirty="0"/>
          </a:p>
        </p:txBody>
      </p:sp>
      <p:pic>
        <p:nvPicPr>
          <p:cNvPr id="5" name="图片 4"/>
          <p:cNvPicPr>
            <a:picLocks noChangeAspect="1"/>
          </p:cNvPicPr>
          <p:nvPr/>
        </p:nvPicPr>
        <p:blipFill>
          <a:blip r:embed="rId3"/>
          <a:stretch>
            <a:fillRect/>
          </a:stretch>
        </p:blipFill>
        <p:spPr>
          <a:xfrm>
            <a:off x="3123369" y="3089275"/>
            <a:ext cx="6534150" cy="3371850"/>
          </a:xfrm>
          <a:prstGeom prst="rect">
            <a:avLst/>
          </a:prstGeom>
        </p:spPr>
      </p:pic>
      <p:sp>
        <p:nvSpPr>
          <p:cNvPr id="6" name="文本框 5"/>
          <p:cNvSpPr txBox="1"/>
          <p:nvPr/>
        </p:nvSpPr>
        <p:spPr>
          <a:xfrm>
            <a:off x="977900" y="1742719"/>
            <a:ext cx="8407400"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Arial"/>
                <a:ea typeface="黑体"/>
                <a:cs typeface="+mn-cs"/>
              </a:rPr>
              <a:t>类似于寻找山谷最低点：</a:t>
            </a:r>
            <a:endParaRPr kumimoji="0" lang="en-US" altLang="zh-CN" sz="2400" b="0" i="0" u="none" strike="noStrike" kern="1200" cap="none" spc="0" normalizeH="0" baseline="0" noProof="0" dirty="0">
              <a:ln>
                <a:noFill/>
              </a:ln>
              <a:solidFill>
                <a:prstClr val="black"/>
              </a:solidFill>
              <a:effectLst/>
              <a:uLnTx/>
              <a:uFillTx/>
              <a:latin typeface="Arial"/>
              <a:ea typeface="黑体"/>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Arial"/>
                <a:ea typeface="黑体"/>
                <a:cs typeface="+mn-cs"/>
              </a:rPr>
              <a:t>找到最适合的方向（梯度的反方向）</a:t>
            </a:r>
            <a:endParaRPr kumimoji="0" lang="en-US" altLang="zh-CN" sz="2400" b="0" i="0" u="none" strike="noStrike" kern="1200" cap="none" spc="0" normalizeH="0" baseline="0" noProof="0" dirty="0">
              <a:ln>
                <a:noFill/>
              </a:ln>
              <a:solidFill>
                <a:prstClr val="black"/>
              </a:solidFill>
              <a:effectLst/>
              <a:uLnTx/>
              <a:uFillTx/>
              <a:latin typeface="Arial"/>
              <a:ea typeface="黑体"/>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solidFill>
                  <a:prstClr val="black"/>
                </a:solidFill>
                <a:effectLst/>
                <a:uLnTx/>
                <a:uFillTx/>
                <a:latin typeface="Arial"/>
                <a:ea typeface="黑体"/>
                <a:cs typeface="+mn-cs"/>
              </a:rPr>
              <a:t>最适合的步长（每次沿下降方向移动的步长）</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微软雅黑" panose="020B0503020204020204" charset="-122"/>
                <a:ea typeface="微软雅黑" panose="020B0503020204020204" charset="-122"/>
                <a:sym typeface="+mn-ea"/>
              </a:rPr>
              <a:t>三、</a:t>
            </a:r>
            <a:r>
              <a:rPr lang="zh-CN" altLang="en-US" dirty="0">
                <a:latin typeface="微软雅黑" panose="020B0503020204020204" charset="-122"/>
                <a:ea typeface="微软雅黑" panose="020B0503020204020204" charset="-122"/>
              </a:rPr>
              <a:t>逻辑回归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算法特点</a:t>
            </a:r>
            <a:endParaRPr lang="zh-CN" altLang="en-US" dirty="0"/>
          </a:p>
        </p:txBody>
      </p:sp>
      <p:grpSp>
        <p:nvGrpSpPr>
          <p:cNvPr id="6" name="组合 5"/>
          <p:cNvGrpSpPr/>
          <p:nvPr>
            <p:custDataLst>
              <p:tags r:id="rId1"/>
            </p:custDataLst>
          </p:nvPr>
        </p:nvGrpSpPr>
        <p:grpSpPr>
          <a:xfrm>
            <a:off x="1053383" y="1364453"/>
            <a:ext cx="4695736" cy="4829316"/>
            <a:chOff x="2523999" y="1830012"/>
            <a:chExt cx="4717565" cy="2686145"/>
          </a:xfrm>
        </p:grpSpPr>
        <p:sp>
          <p:nvSpPr>
            <p:cNvPr id="34" name="矩形 33"/>
            <p:cNvSpPr/>
            <p:nvPr>
              <p:custDataLst>
                <p:tags r:id="rId12"/>
              </p:custDataLst>
            </p:nvPr>
          </p:nvSpPr>
          <p:spPr>
            <a:xfrm>
              <a:off x="2647622" y="4318604"/>
              <a:ext cx="4375747" cy="1975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5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36" name="任意多边形 35"/>
            <p:cNvSpPr/>
            <p:nvPr>
              <p:custDataLst>
                <p:tags r:id="rId13"/>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7" name="组合 6"/>
            <p:cNvGrpSpPr/>
            <p:nvPr/>
          </p:nvGrpSpPr>
          <p:grpSpPr>
            <a:xfrm>
              <a:off x="2523999" y="1830012"/>
              <a:ext cx="4717565" cy="439007"/>
              <a:chOff x="2712420" y="1830012"/>
              <a:chExt cx="2124498" cy="439007"/>
            </a:xfrm>
          </p:grpSpPr>
          <p:sp>
            <p:nvSpPr>
              <p:cNvPr id="35" name="任意多边形 34"/>
              <p:cNvSpPr/>
              <p:nvPr>
                <p:custDataLst>
                  <p:tags r:id="rId14"/>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37" name="平行四边形 36"/>
              <p:cNvSpPr/>
              <p:nvPr>
                <p:custDataLst>
                  <p:tags r:id="rId15"/>
                </p:custDataLst>
              </p:nvPr>
            </p:nvSpPr>
            <p:spPr>
              <a:xfrm>
                <a:off x="2712420" y="1830012"/>
                <a:ext cx="2124498"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r>
                  <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优点</a:t>
                </a:r>
                <a:r>
                  <a:rPr kumimoji="0" lang="en-US" altLang="zh-CN"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rPr>
                  <a:t>		</a:t>
                </a:r>
              </a:p>
            </p:txBody>
          </p:sp>
        </p:grpSp>
      </p:grpSp>
      <p:grpSp>
        <p:nvGrpSpPr>
          <p:cNvPr id="38" name="组合 37"/>
          <p:cNvGrpSpPr/>
          <p:nvPr>
            <p:custDataLst>
              <p:tags r:id="rId2"/>
            </p:custDataLst>
          </p:nvPr>
        </p:nvGrpSpPr>
        <p:grpSpPr>
          <a:xfrm>
            <a:off x="6347569" y="1349215"/>
            <a:ext cx="4983385" cy="4844219"/>
            <a:chOff x="2309651" y="1821536"/>
            <a:chExt cx="5006553" cy="2694435"/>
          </a:xfrm>
        </p:grpSpPr>
        <p:sp>
          <p:nvSpPr>
            <p:cNvPr id="39" name="矩形 38"/>
            <p:cNvSpPr/>
            <p:nvPr>
              <p:custDataLst>
                <p:tags r:id="rId8"/>
              </p:custDataLst>
            </p:nvPr>
          </p:nvSpPr>
          <p:spPr>
            <a:xfrm>
              <a:off x="2479343" y="4318542"/>
              <a:ext cx="4544046" cy="1974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61972B"/>
                </a:solidFill>
                <a:effectLst/>
                <a:uLnTx/>
                <a:uFillTx/>
                <a:latin typeface="Arial" panose="020B0604020202020204"/>
                <a:ea typeface="黑体" panose="02010609060101010101" pitchFamily="49" charset="-122"/>
                <a:cs typeface="+mn-cs"/>
              </a:endParaRPr>
            </a:p>
          </p:txBody>
        </p:sp>
        <p:sp>
          <p:nvSpPr>
            <p:cNvPr id="40" name="任意多边形 39"/>
            <p:cNvSpPr/>
            <p:nvPr>
              <p:custDataLst>
                <p:tags r:id="rId9"/>
              </p:custDataLst>
            </p:nvPr>
          </p:nvSpPr>
          <p:spPr>
            <a:xfrm>
              <a:off x="2479343" y="2039097"/>
              <a:ext cx="4544046" cy="2421072"/>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altLang="zh-CN" sz="1800" b="0" i="0" u="none" strike="noStrike" kern="0" cap="none" spc="0" normalizeH="0" baseline="0" noProof="0" dirty="0">
                <a:ln>
                  <a:noFill/>
                </a:ln>
                <a:solidFill>
                  <a:srgbClr val="D34817"/>
                </a:solidFill>
                <a:effectLst/>
                <a:uLnTx/>
                <a:uFillTx/>
                <a:latin typeface="Arial" panose="020B0604020202020204"/>
                <a:ea typeface="黑体" panose="02010609060101010101" pitchFamily="49" charset="-122"/>
                <a:cs typeface="+mn-cs"/>
              </a:endParaRPr>
            </a:p>
          </p:txBody>
        </p:sp>
        <p:grpSp>
          <p:nvGrpSpPr>
            <p:cNvPr id="41" name="组合 40"/>
            <p:cNvGrpSpPr/>
            <p:nvPr/>
          </p:nvGrpSpPr>
          <p:grpSpPr>
            <a:xfrm>
              <a:off x="2309651" y="1821536"/>
              <a:ext cx="5006553" cy="439007"/>
              <a:chOff x="2615891" y="1821536"/>
              <a:chExt cx="2254640" cy="439007"/>
            </a:xfrm>
          </p:grpSpPr>
          <p:sp>
            <p:nvSpPr>
              <p:cNvPr id="42" name="任意多边形 41"/>
              <p:cNvSpPr/>
              <p:nvPr>
                <p:custDataLst>
                  <p:tags r:id="rId10"/>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3" name="平行四边形 42"/>
              <p:cNvSpPr/>
              <p:nvPr>
                <p:custDataLst>
                  <p:tags r:id="rId11"/>
                </p:custDataLst>
              </p:nvPr>
            </p:nvSpPr>
            <p:spPr>
              <a:xfrm>
                <a:off x="2615891" y="1821536"/>
                <a:ext cx="2254640" cy="439007"/>
              </a:xfrm>
              <a:prstGeom prst="parallelogram">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mn-ea"/>
                  </a:rPr>
                  <a:t>缺点</a:t>
                </a: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sym typeface="+mn-ea"/>
                </a:endParaRPr>
              </a:p>
            </p:txBody>
          </p:sp>
        </p:grpSp>
      </p:grpSp>
      <p:sp>
        <p:nvSpPr>
          <p:cNvPr id="8" name="文本框 7"/>
          <p:cNvSpPr txBox="1"/>
          <p:nvPr>
            <p:custDataLst>
              <p:tags r:id="rId3"/>
            </p:custDataLst>
          </p:nvPr>
        </p:nvSpPr>
        <p:spPr>
          <a:xfrm>
            <a:off x="1512401" y="2436044"/>
            <a:ext cx="3245695" cy="1222177"/>
          </a:xfrm>
          <a:prstGeom prst="rect">
            <a:avLst/>
          </a:prstGeom>
          <a:noFill/>
        </p:spPr>
        <p:txBody>
          <a:bodyPr wrap="square" rtlCol="0" anchor="ctr" anchorCtr="0">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计算代价不高，速度快，适于二分类</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4" name="文本框 43"/>
          <p:cNvSpPr txBox="1"/>
          <p:nvPr>
            <p:custDataLst>
              <p:tags r:id="rId4"/>
            </p:custDataLst>
          </p:nvPr>
        </p:nvSpPr>
        <p:spPr>
          <a:xfrm>
            <a:off x="6623595" y="2529632"/>
            <a:ext cx="4084412" cy="1010118"/>
          </a:xfrm>
          <a:prstGeom prst="rect">
            <a:avLst/>
          </a:prstGeom>
          <a:noFill/>
        </p:spPr>
        <p:txBody>
          <a:bodyPr wrap="square"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对数据的场景适应能力有局限性</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7" name="文本框 16"/>
          <p:cNvSpPr txBox="1"/>
          <p:nvPr>
            <p:custDataLst>
              <p:tags r:id="rId5"/>
            </p:custDataLst>
          </p:nvPr>
        </p:nvSpPr>
        <p:spPr>
          <a:xfrm>
            <a:off x="1489286" y="3465517"/>
            <a:ext cx="3245695" cy="1222177"/>
          </a:xfrm>
          <a:prstGeom prst="rect">
            <a:avLst/>
          </a:prstGeom>
          <a:noFill/>
        </p:spPr>
        <p:txBody>
          <a:bodyPr wrap="square" rtlCol="0" anchor="ctr" anchorCtr="0">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易于理解和实现</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8" name="文本框 17"/>
          <p:cNvSpPr txBox="1"/>
          <p:nvPr>
            <p:custDataLst>
              <p:tags r:id="rId6"/>
            </p:custDataLst>
          </p:nvPr>
        </p:nvSpPr>
        <p:spPr>
          <a:xfrm>
            <a:off x="6623595" y="3504710"/>
            <a:ext cx="3837069" cy="1222177"/>
          </a:xfrm>
          <a:prstGeom prst="rect">
            <a:avLst/>
          </a:prstGeom>
          <a:noFill/>
        </p:spPr>
        <p:txBody>
          <a:bodyPr wrap="square" rtlCol="0" anchor="ctr" anchorCtr="0">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分类精度不高</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19" name="文本框 18"/>
          <p:cNvSpPr txBox="1"/>
          <p:nvPr>
            <p:custDataLst>
              <p:tags r:id="rId7"/>
            </p:custDataLst>
          </p:nvPr>
        </p:nvSpPr>
        <p:spPr>
          <a:xfrm>
            <a:off x="1512401" y="4310217"/>
            <a:ext cx="3245695" cy="1222177"/>
          </a:xfrm>
          <a:prstGeom prst="rect">
            <a:avLst/>
          </a:prstGeom>
          <a:noFill/>
        </p:spPr>
        <p:txBody>
          <a:bodyPr wrap="square" rtlCol="0" anchor="ctr" anchorCtr="0">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更容易更新模型吸收新数据</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 name="矩形 2"/>
          <p:cNvSpPr/>
          <p:nvPr/>
        </p:nvSpPr>
        <p:spPr>
          <a:xfrm>
            <a:off x="6623595" y="4673560"/>
            <a:ext cx="1800493" cy="369332"/>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容易欠拟合</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微软雅黑" panose="020B0503020204020204" charset="-122"/>
                <a:ea typeface="微软雅黑" panose="020B0503020204020204" charset="-122"/>
                <a:sym typeface="+mn-ea"/>
              </a:rPr>
              <a:t>三、</a:t>
            </a:r>
            <a:r>
              <a:rPr lang="zh-CN" altLang="en-US" dirty="0">
                <a:latin typeface="微软雅黑" panose="020B0503020204020204" charset="-122"/>
                <a:ea typeface="微软雅黑" panose="020B0503020204020204" charset="-122"/>
              </a:rPr>
              <a:t>逻辑回归</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算法实现</a:t>
            </a:r>
            <a:endParaRPr lang="zh-CN" altLang="en-US" dirty="0"/>
          </a:p>
        </p:txBody>
      </p:sp>
      <p:pic>
        <p:nvPicPr>
          <p:cNvPr id="7" name="图片 6"/>
          <p:cNvPicPr/>
          <p:nvPr/>
        </p:nvPicPr>
        <p:blipFill>
          <a:blip r:embed="rId2">
            <a:extLst>
              <a:ext uri="{28A0092B-C50C-407E-A947-70E740481C1C}">
                <a14:useLocalDpi xmlns:a14="http://schemas.microsoft.com/office/drawing/2010/main" val="0"/>
              </a:ext>
            </a:extLst>
          </a:blip>
          <a:srcRect/>
          <a:stretch>
            <a:fillRect/>
          </a:stretch>
        </p:blipFill>
        <p:spPr bwMode="auto">
          <a:xfrm>
            <a:off x="1096645" y="1451927"/>
            <a:ext cx="5274310" cy="3954145"/>
          </a:xfrm>
          <a:prstGeom prst="rect">
            <a:avLst/>
          </a:prstGeom>
          <a:noFill/>
          <a:ln>
            <a:noFill/>
          </a:ln>
        </p:spPr>
      </p:pic>
      <p:pic>
        <p:nvPicPr>
          <p:cNvPr id="8" name="图片 7"/>
          <p:cNvPicPr/>
          <p:nvPr/>
        </p:nvPicPr>
        <p:blipFill>
          <a:blip r:embed="rId3">
            <a:extLst>
              <a:ext uri="{28A0092B-C50C-407E-A947-70E740481C1C}">
                <a14:useLocalDpi xmlns:a14="http://schemas.microsoft.com/office/drawing/2010/main" val="0"/>
              </a:ext>
            </a:extLst>
          </a:blip>
          <a:srcRect/>
          <a:stretch>
            <a:fillRect/>
          </a:stretch>
        </p:blipFill>
        <p:spPr bwMode="auto">
          <a:xfrm>
            <a:off x="6079490" y="1451926"/>
            <a:ext cx="5274310" cy="3954145"/>
          </a:xfrm>
          <a:prstGeom prst="rect">
            <a:avLst/>
          </a:prstGeom>
          <a:noFill/>
          <a:ln>
            <a:noFill/>
          </a:ln>
        </p:spPr>
      </p:pic>
      <p:sp>
        <p:nvSpPr>
          <p:cNvPr id="3" name="文本框 2"/>
          <p:cNvSpPr txBox="1"/>
          <p:nvPr/>
        </p:nvSpPr>
        <p:spPr>
          <a:xfrm>
            <a:off x="7734300" y="5559751"/>
            <a:ext cx="2463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a:ea typeface="黑体"/>
                <a:cs typeface="+mn-cs"/>
              </a:rPr>
              <a:t>训练数据的决策边界</a:t>
            </a:r>
          </a:p>
        </p:txBody>
      </p:sp>
      <p:sp>
        <p:nvSpPr>
          <p:cNvPr id="4" name="文本框 3"/>
          <p:cNvSpPr txBox="1"/>
          <p:nvPr/>
        </p:nvSpPr>
        <p:spPr>
          <a:xfrm>
            <a:off x="2527300" y="5559751"/>
            <a:ext cx="241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a:ea typeface="黑体"/>
                <a:cs typeface="+mn-cs"/>
              </a:rPr>
              <a:t>训练数据的散点图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78152"/>
            <a:ext cx="5761054" cy="2679848"/>
          </a:xfrm>
          <a:prstGeom prst="rect">
            <a:avLst/>
          </a:prstGeom>
        </p:spPr>
      </p:pic>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机器学习简介</a:t>
            </a:r>
          </a:p>
        </p:txBody>
      </p:sp>
      <p:sp>
        <p:nvSpPr>
          <p:cNvPr id="3" name="内容占位符 2"/>
          <p:cNvSpPr>
            <a:spLocks noGrp="1"/>
          </p:cNvSpPr>
          <p:nvPr>
            <p:ph idx="1"/>
          </p:nvPr>
        </p:nvSpPr>
        <p:spPr>
          <a:xfrm>
            <a:off x="147484" y="850256"/>
            <a:ext cx="11353800" cy="6172199"/>
          </a:xfrm>
        </p:spPr>
        <p:txBody>
          <a:bodyPr>
            <a:normAutofit/>
          </a:bodyPr>
          <a:lstStyle/>
          <a:p>
            <a:pPr marL="457200" lvl="2"/>
            <a:r>
              <a:rPr lang="zh-CN" altLang="en-US" sz="2400" dirty="0">
                <a:latin typeface="微软雅黑" panose="020B0503020204020204" charset="-122"/>
                <a:ea typeface="微软雅黑" panose="020B0503020204020204" charset="-122"/>
              </a:rPr>
              <a:t>尝试的定义</a:t>
            </a:r>
          </a:p>
          <a:p>
            <a:pPr marL="914400" lvl="3"/>
            <a:r>
              <a:rPr lang="zh-CN" altLang="en-US" sz="2000" dirty="0">
                <a:latin typeface="微软雅黑" panose="020B0503020204020204" charset="-122"/>
                <a:ea typeface="微软雅黑" panose="020B0503020204020204" charset="-122"/>
              </a:rPr>
              <a:t>是什么：机器学习（</a:t>
            </a:r>
            <a:r>
              <a:rPr lang="en-US" altLang="zh-CN" sz="2000" dirty="0">
                <a:latin typeface="微软雅黑" panose="020B0503020204020204" charset="-122"/>
                <a:ea typeface="微软雅黑" panose="020B0503020204020204" charset="-122"/>
              </a:rPr>
              <a:t>ML</a:t>
            </a:r>
            <a:r>
              <a:rPr lang="zh-CN" altLang="en-US" sz="2000" dirty="0">
                <a:latin typeface="微软雅黑" panose="020B0503020204020204" charset="-122"/>
                <a:ea typeface="微软雅黑" panose="020B0503020204020204" charset="-122"/>
              </a:rPr>
              <a:t>）是计算机科学的子领域，也是人工智能的一个分支和重要实现方式。</a:t>
            </a:r>
            <a:endParaRPr lang="en-US" altLang="zh-CN" sz="2000" dirty="0">
              <a:latin typeface="微软雅黑" panose="020B0503020204020204" charset="-122"/>
              <a:ea typeface="微软雅黑" panose="020B0503020204020204" charset="-122"/>
            </a:endParaRPr>
          </a:p>
          <a:p>
            <a:pPr marL="914400" lvl="3"/>
            <a:r>
              <a:rPr lang="zh-CN" altLang="en-US" sz="2000" dirty="0">
                <a:latin typeface="微软雅黑" panose="020B0503020204020204" charset="-122"/>
                <a:ea typeface="微软雅黑" panose="020B0503020204020204" charset="-122"/>
              </a:rPr>
              <a:t>目标：研究计算机怎样模拟或实现人类的学习行为，以获取新的知识或技能，重新组织已有的知识结构使之不断改善自身的性能。</a:t>
            </a:r>
            <a:endParaRPr lang="en-US" altLang="zh-CN" sz="2000" dirty="0">
              <a:latin typeface="微软雅黑" panose="020B0503020204020204" charset="-122"/>
              <a:ea typeface="微软雅黑" panose="020B0503020204020204" charset="-122"/>
            </a:endParaRPr>
          </a:p>
          <a:p>
            <a:pPr marL="914400" lvl="3"/>
            <a:r>
              <a:rPr lang="zh-CN" altLang="en-US" sz="2000" dirty="0">
                <a:latin typeface="微软雅黑" panose="020B0503020204020204" charset="-122"/>
                <a:ea typeface="微软雅黑" panose="020B0503020204020204" charset="-122"/>
              </a:rPr>
              <a:t>实现：从观测数据（样本）出发寻找规律，利用这些规律对未来数据或无法观测的数据进行预测。</a:t>
            </a:r>
            <a:endParaRPr lang="en-US" altLang="zh-CN" sz="2000" dirty="0">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微软雅黑" panose="020B0503020204020204" charset="-122"/>
                <a:ea typeface="微软雅黑" panose="020B0503020204020204" charset="-122"/>
                <a:sym typeface="+mn-ea"/>
              </a:rPr>
              <a:t>根据学习模式的</a:t>
            </a:r>
            <a:r>
              <a:rPr lang="zh-CN" altLang="en-US" dirty="0">
                <a:latin typeface="微软雅黑" panose="020B0503020204020204" charset="-122"/>
                <a:ea typeface="微软雅黑" panose="020B0503020204020204" charset="-122"/>
              </a:rPr>
              <a:t>分类</a:t>
            </a:r>
            <a:endParaRPr lang="zh-CN" altLang="en-US" dirty="0"/>
          </a:p>
        </p:txBody>
      </p:sp>
      <p:sp>
        <p:nvSpPr>
          <p:cNvPr id="18" name="任意多边形 17"/>
          <p:cNvSpPr/>
          <p:nvPr>
            <p:custDataLst>
              <p:tags r:id="rId1"/>
            </p:custDataLst>
          </p:nvPr>
        </p:nvSpPr>
        <p:spPr>
          <a:xfrm>
            <a:off x="7645118" y="3428999"/>
            <a:ext cx="2305859" cy="749934"/>
          </a:xfrm>
          <a:custGeom>
            <a:avLst/>
            <a:gdLst>
              <a:gd name="connsiteX0" fmla="*/ 0 w 1968449"/>
              <a:gd name="connsiteY0" fmla="*/ 0 h 885802"/>
              <a:gd name="connsiteX1" fmla="*/ 74168 w 1968449"/>
              <a:gd name="connsiteY1" fmla="*/ 0 h 885802"/>
              <a:gd name="connsiteX2" fmla="*/ 396493 w 1968449"/>
              <a:gd name="connsiteY2" fmla="*/ 815393 h 885802"/>
              <a:gd name="connsiteX3" fmla="*/ 1571956 w 1968449"/>
              <a:gd name="connsiteY3" fmla="*/ 815393 h 885802"/>
              <a:gd name="connsiteX4" fmla="*/ 1894281 w 1968449"/>
              <a:gd name="connsiteY4" fmla="*/ 0 h 885802"/>
              <a:gd name="connsiteX5" fmla="*/ 1968449 w 1968449"/>
              <a:gd name="connsiteY5" fmla="*/ 0 h 885802"/>
              <a:gd name="connsiteX6" fmla="*/ 1618292 w 1968449"/>
              <a:gd name="connsiteY6" fmla="*/ 885802 h 885802"/>
              <a:gd name="connsiteX7" fmla="*/ 350158 w 1968449"/>
              <a:gd name="connsiteY7" fmla="*/ 885802 h 88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449" h="885802">
                <a:moveTo>
                  <a:pt x="0" y="0"/>
                </a:moveTo>
                <a:lnTo>
                  <a:pt x="74168" y="0"/>
                </a:lnTo>
                <a:lnTo>
                  <a:pt x="396493" y="815393"/>
                </a:lnTo>
                <a:lnTo>
                  <a:pt x="1571956" y="815393"/>
                </a:lnTo>
                <a:lnTo>
                  <a:pt x="1894281" y="0"/>
                </a:lnTo>
                <a:lnTo>
                  <a:pt x="1968449" y="0"/>
                </a:lnTo>
                <a:lnTo>
                  <a:pt x="1618292" y="885802"/>
                </a:lnTo>
                <a:lnTo>
                  <a:pt x="350158" y="885802"/>
                </a:lnTo>
                <a:close/>
              </a:path>
            </a:pathLst>
          </a:custGeom>
          <a:solidFill>
            <a:schemeClr val="accent1"/>
          </a:solidFill>
        </p:spPr>
        <p:txBody>
          <a:bodyPr rot="0" spcFirstLastPara="0" vertOverflow="overflow" horzOverflow="overflow" vert="horz" wrap="square" lIns="288000" tIns="45720" rIns="288000" bIns="45720" numCol="1" spcCol="0" rtlCol="0" fromWordArt="0" anchor="ctr" anchorCtr="0" forceAA="0" compatLnSpc="1">
            <a:no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强化学习</a:t>
            </a:r>
            <a:endParaRPr kumimoji="0" lang="zh-CN" altLang="en-US" sz="2400" b="1" i="0" u="none" strike="noStrike" kern="0" cap="none" spc="0" normalizeH="0" baseline="0" noProof="0" dirty="0">
              <a:ln>
                <a:noFill/>
              </a:ln>
              <a:solidFill>
                <a:srgbClr val="0070BE">
                  <a:lumMod val="75000"/>
                </a:srgbClr>
              </a:solidFill>
              <a:effectLst/>
              <a:uLnTx/>
              <a:uFillTx/>
              <a:latin typeface="微软雅黑" panose="020B0503020204020204" charset="-122"/>
              <a:ea typeface="微软雅黑" panose="020B0503020204020204" charset="-122"/>
              <a:cs typeface="+mn-cs"/>
              <a:sym typeface="+mn-ea"/>
            </a:endParaRPr>
          </a:p>
        </p:txBody>
      </p:sp>
      <p:sp>
        <p:nvSpPr>
          <p:cNvPr id="6" name="任意多边形 5"/>
          <p:cNvSpPr/>
          <p:nvPr>
            <p:custDataLst>
              <p:tags r:id="rId2"/>
            </p:custDataLst>
          </p:nvPr>
        </p:nvSpPr>
        <p:spPr>
          <a:xfrm>
            <a:off x="1253070" y="2843100"/>
            <a:ext cx="2278151" cy="677278"/>
          </a:xfrm>
          <a:custGeom>
            <a:avLst/>
            <a:gdLst>
              <a:gd name="connsiteX0" fmla="*/ 391584 w 2201333"/>
              <a:gd name="connsiteY0" fmla="*/ 0 h 990600"/>
              <a:gd name="connsiteX1" fmla="*/ 1809749 w 2201333"/>
              <a:gd name="connsiteY1" fmla="*/ 0 h 990600"/>
              <a:gd name="connsiteX2" fmla="*/ 2201333 w 2201333"/>
              <a:gd name="connsiteY2" fmla="*/ 990600 h 990600"/>
              <a:gd name="connsiteX3" fmla="*/ 2118390 w 2201333"/>
              <a:gd name="connsiteY3" fmla="*/ 990600 h 990600"/>
              <a:gd name="connsiteX4" fmla="*/ 1757931 w 2201333"/>
              <a:gd name="connsiteY4" fmla="*/ 78739 h 990600"/>
              <a:gd name="connsiteX5" fmla="*/ 443401 w 2201333"/>
              <a:gd name="connsiteY5" fmla="*/ 78739 h 990600"/>
              <a:gd name="connsiteX6" fmla="*/ 82942 w 2201333"/>
              <a:gd name="connsiteY6" fmla="*/ 990600 h 990600"/>
              <a:gd name="connsiteX7" fmla="*/ 0 w 2201333"/>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3" h="990600">
                <a:moveTo>
                  <a:pt x="391584" y="0"/>
                </a:moveTo>
                <a:lnTo>
                  <a:pt x="1809749" y="0"/>
                </a:lnTo>
                <a:lnTo>
                  <a:pt x="2201333" y="990600"/>
                </a:lnTo>
                <a:lnTo>
                  <a:pt x="2118390" y="990600"/>
                </a:lnTo>
                <a:lnTo>
                  <a:pt x="1757931" y="78739"/>
                </a:lnTo>
                <a:lnTo>
                  <a:pt x="443401" y="78739"/>
                </a:lnTo>
                <a:lnTo>
                  <a:pt x="82942" y="990600"/>
                </a:lnTo>
                <a:lnTo>
                  <a:pt x="0" y="990600"/>
                </a:lnTo>
                <a:close/>
              </a:path>
            </a:pathLst>
          </a:custGeom>
          <a:solidFill>
            <a:schemeClr val="accent1"/>
          </a:solidFill>
        </p:spPr>
        <p:txBody>
          <a:bodyPr rot="0" spcFirstLastPara="0" vertOverflow="overflow" horzOverflow="overflow" vert="horz" wrap="square" lIns="288000" tIns="45720" rIns="288000" bIns="45720" numCol="1" spcCol="0" rtlCol="0" fromWordArt="0" anchor="ctr" anchorCtr="0" forceAA="0" compatLnSpc="1">
            <a:no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监督学习</a:t>
            </a:r>
            <a:endParaRPr kumimoji="0" lang="zh-CN" altLang="en-US" sz="2400" b="1" i="0" u="none" strike="noStrike" kern="0" cap="none" spc="0" normalizeH="0" baseline="0" noProof="0" dirty="0">
              <a:ln>
                <a:noFill/>
              </a:ln>
              <a:solidFill>
                <a:srgbClr val="0070BE">
                  <a:lumMod val="75000"/>
                </a:srgbClr>
              </a:solidFill>
              <a:effectLst/>
              <a:uLnTx/>
              <a:uFillTx/>
              <a:latin typeface="微软雅黑" panose="020B0503020204020204" charset="-122"/>
              <a:ea typeface="微软雅黑" panose="020B0503020204020204" charset="-122"/>
              <a:cs typeface="+mn-cs"/>
              <a:sym typeface="+mn-ea"/>
            </a:endParaRPr>
          </a:p>
        </p:txBody>
      </p:sp>
      <p:sp>
        <p:nvSpPr>
          <p:cNvPr id="8" name="任意多边形 7"/>
          <p:cNvSpPr/>
          <p:nvPr>
            <p:custDataLst>
              <p:tags r:id="rId3"/>
            </p:custDataLst>
          </p:nvPr>
        </p:nvSpPr>
        <p:spPr>
          <a:xfrm>
            <a:off x="5520330" y="2728203"/>
            <a:ext cx="2278151" cy="834251"/>
          </a:xfrm>
          <a:custGeom>
            <a:avLst/>
            <a:gdLst>
              <a:gd name="connsiteX0" fmla="*/ 391584 w 2201333"/>
              <a:gd name="connsiteY0" fmla="*/ 0 h 990600"/>
              <a:gd name="connsiteX1" fmla="*/ 1809749 w 2201333"/>
              <a:gd name="connsiteY1" fmla="*/ 0 h 990600"/>
              <a:gd name="connsiteX2" fmla="*/ 2201333 w 2201333"/>
              <a:gd name="connsiteY2" fmla="*/ 990600 h 990600"/>
              <a:gd name="connsiteX3" fmla="*/ 2118390 w 2201333"/>
              <a:gd name="connsiteY3" fmla="*/ 990600 h 990600"/>
              <a:gd name="connsiteX4" fmla="*/ 1757931 w 2201333"/>
              <a:gd name="connsiteY4" fmla="*/ 78739 h 990600"/>
              <a:gd name="connsiteX5" fmla="*/ 443401 w 2201333"/>
              <a:gd name="connsiteY5" fmla="*/ 78739 h 990600"/>
              <a:gd name="connsiteX6" fmla="*/ 82942 w 2201333"/>
              <a:gd name="connsiteY6" fmla="*/ 990600 h 990600"/>
              <a:gd name="connsiteX7" fmla="*/ 0 w 2201333"/>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1333" h="990600">
                <a:moveTo>
                  <a:pt x="391584" y="0"/>
                </a:moveTo>
                <a:lnTo>
                  <a:pt x="1809749" y="0"/>
                </a:lnTo>
                <a:lnTo>
                  <a:pt x="2201333" y="990600"/>
                </a:lnTo>
                <a:lnTo>
                  <a:pt x="2118390" y="990600"/>
                </a:lnTo>
                <a:lnTo>
                  <a:pt x="1757931" y="78739"/>
                </a:lnTo>
                <a:lnTo>
                  <a:pt x="443401" y="78739"/>
                </a:lnTo>
                <a:lnTo>
                  <a:pt x="82942" y="990600"/>
                </a:lnTo>
                <a:lnTo>
                  <a:pt x="0" y="990600"/>
                </a:lnTo>
                <a:close/>
              </a:path>
            </a:pathLst>
          </a:custGeom>
          <a:solidFill>
            <a:schemeClr val="accent1"/>
          </a:solidFill>
        </p:spPr>
        <p:txBody>
          <a:bodyPr rot="0" spcFirstLastPara="0" vertOverflow="overflow" horzOverflow="overflow" vert="horz" wrap="square" lIns="288000" tIns="45720" rIns="288000" bIns="45720" numCol="1" spcCol="0" rtlCol="0" fromWordArt="0" anchor="ctr" anchorCtr="0" forceAA="0" compatLnSpc="1">
            <a:no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半监督学习</a:t>
            </a:r>
          </a:p>
        </p:txBody>
      </p:sp>
      <p:sp>
        <p:nvSpPr>
          <p:cNvPr id="17" name="任意多边形 16"/>
          <p:cNvSpPr/>
          <p:nvPr>
            <p:custDataLst>
              <p:tags r:id="rId4"/>
            </p:custDataLst>
          </p:nvPr>
        </p:nvSpPr>
        <p:spPr>
          <a:xfrm>
            <a:off x="3401680" y="3428999"/>
            <a:ext cx="2278151" cy="749935"/>
          </a:xfrm>
          <a:custGeom>
            <a:avLst/>
            <a:gdLst>
              <a:gd name="connsiteX0" fmla="*/ 0 w 1968449"/>
              <a:gd name="connsiteY0" fmla="*/ 0 h 885802"/>
              <a:gd name="connsiteX1" fmla="*/ 74168 w 1968449"/>
              <a:gd name="connsiteY1" fmla="*/ 0 h 885802"/>
              <a:gd name="connsiteX2" fmla="*/ 396493 w 1968449"/>
              <a:gd name="connsiteY2" fmla="*/ 815393 h 885802"/>
              <a:gd name="connsiteX3" fmla="*/ 1571956 w 1968449"/>
              <a:gd name="connsiteY3" fmla="*/ 815393 h 885802"/>
              <a:gd name="connsiteX4" fmla="*/ 1894281 w 1968449"/>
              <a:gd name="connsiteY4" fmla="*/ 0 h 885802"/>
              <a:gd name="connsiteX5" fmla="*/ 1968449 w 1968449"/>
              <a:gd name="connsiteY5" fmla="*/ 0 h 885802"/>
              <a:gd name="connsiteX6" fmla="*/ 1618292 w 1968449"/>
              <a:gd name="connsiteY6" fmla="*/ 885802 h 885802"/>
              <a:gd name="connsiteX7" fmla="*/ 350158 w 1968449"/>
              <a:gd name="connsiteY7" fmla="*/ 885802 h 88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8449" h="885802">
                <a:moveTo>
                  <a:pt x="0" y="0"/>
                </a:moveTo>
                <a:lnTo>
                  <a:pt x="74168" y="0"/>
                </a:lnTo>
                <a:lnTo>
                  <a:pt x="396493" y="815393"/>
                </a:lnTo>
                <a:lnTo>
                  <a:pt x="1571956" y="815393"/>
                </a:lnTo>
                <a:lnTo>
                  <a:pt x="1894281" y="0"/>
                </a:lnTo>
                <a:lnTo>
                  <a:pt x="1968449" y="0"/>
                </a:lnTo>
                <a:lnTo>
                  <a:pt x="1618292" y="885802"/>
                </a:lnTo>
                <a:lnTo>
                  <a:pt x="350158" y="885802"/>
                </a:lnTo>
                <a:close/>
              </a:path>
            </a:pathLst>
          </a:custGeom>
          <a:solidFill>
            <a:schemeClr val="accent1"/>
          </a:solidFill>
        </p:spPr>
        <p:txBody>
          <a:bodyPr rot="0" spcFirstLastPara="0" vertOverflow="overflow" horzOverflow="overflow" vert="horz" wrap="square" lIns="288000" tIns="45720" rIns="288000" bIns="45720" numCol="1" spcCol="0" rtlCol="0" fromWordArt="0" anchor="ctr" anchorCtr="0" forceAA="0" compatLnSpc="1">
            <a:no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无监督学习</a:t>
            </a:r>
          </a:p>
        </p:txBody>
      </p:sp>
      <p:sp>
        <p:nvSpPr>
          <p:cNvPr id="20" name="矩形 19"/>
          <p:cNvSpPr/>
          <p:nvPr>
            <p:custDataLst>
              <p:tags r:id="rId5"/>
            </p:custDataLst>
          </p:nvPr>
        </p:nvSpPr>
        <p:spPr>
          <a:xfrm>
            <a:off x="1258887" y="1385642"/>
            <a:ext cx="2592144" cy="1432929"/>
          </a:xfrm>
          <a:prstGeom prst="rect">
            <a:avLst/>
          </a:prstGeom>
        </p:spPr>
        <p:txBody>
          <a:bodyPr wrap="square" anchor="b">
            <a:norm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学习输入到输出的映射的统计规律</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21" name="矩形 20"/>
          <p:cNvSpPr/>
          <p:nvPr>
            <p:custDataLst>
              <p:tags r:id="rId6"/>
            </p:custDataLst>
          </p:nvPr>
        </p:nvSpPr>
        <p:spPr>
          <a:xfrm>
            <a:off x="5091160" y="795460"/>
            <a:ext cx="3450786" cy="1914186"/>
          </a:xfrm>
          <a:prstGeom prst="rect">
            <a:avLst/>
          </a:prstGeom>
        </p:spPr>
        <p:txBody>
          <a:bodyPr wrap="square" anchor="b">
            <a:noAutofit/>
          </a:bodyPr>
          <a:lstStyle/>
          <a:p>
            <a:pPr marL="0" marR="0" lvl="2" indent="0" algn="just"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利用未标注数据中的信息，辅助标注数据，进行监督学习，以较低的成本达到较好的学习效果。</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23" name="矩形 22"/>
          <p:cNvSpPr/>
          <p:nvPr>
            <p:custDataLst>
              <p:tags r:id="rId7"/>
            </p:custDataLst>
          </p:nvPr>
        </p:nvSpPr>
        <p:spPr>
          <a:xfrm>
            <a:off x="2922294" y="4281807"/>
            <a:ext cx="3323102" cy="1796116"/>
          </a:xfrm>
          <a:prstGeom prst="rect">
            <a:avLst/>
          </a:prstGeom>
        </p:spPr>
        <p:txBody>
          <a:bodyPr wrap="square" anchor="t">
            <a:normAutofit/>
          </a:bodyPr>
          <a:lstStyle/>
          <a:p>
            <a:pPr marL="0" marR="0" lvl="2" indent="0" algn="just"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学习数据中的统计规律或潜在结构。</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sym typeface="Arial" panose="020B0604020202020204" pitchFamily="34" charset="0"/>
            </a:endParaRPr>
          </a:p>
        </p:txBody>
      </p:sp>
      <p:sp>
        <p:nvSpPr>
          <p:cNvPr id="24" name="矩形 23"/>
          <p:cNvSpPr/>
          <p:nvPr>
            <p:custDataLst>
              <p:tags r:id="rId8"/>
            </p:custDataLst>
          </p:nvPr>
        </p:nvSpPr>
        <p:spPr>
          <a:xfrm>
            <a:off x="8079741" y="4281807"/>
            <a:ext cx="1937385" cy="1170305"/>
          </a:xfrm>
          <a:prstGeom prst="rect">
            <a:avLst/>
          </a:prstGeom>
        </p:spPr>
        <p:txBody>
          <a:bodyPr wrap="square" anchor="t">
            <a:normAutofit/>
          </a:bodyPr>
          <a:lstStyle/>
          <a:p>
            <a:pPr marL="0" marR="0" lvl="2" indent="0" algn="just" defTabSz="914400" rtl="0" eaLnBrk="1" fontAlgn="auto" latinLnBrk="0" hangingPunct="1">
              <a:lnSpc>
                <a:spcPct val="13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学习最优的序贯决策。</a:t>
            </a:r>
            <a:endParaRPr kumimoji="0" lang="en-US" altLang="zh-CN" sz="20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sym typeface="+mn-ea"/>
              </a:rPr>
              <a:t>根据学习方法的</a:t>
            </a:r>
            <a:r>
              <a:rPr lang="zh-CN" altLang="en-US" dirty="0">
                <a:latin typeface="微软雅黑" panose="020B0503020204020204" charset="-122"/>
                <a:ea typeface="微软雅黑" panose="020B0503020204020204" charset="-122"/>
              </a:rPr>
              <a:t>分类</a:t>
            </a:r>
          </a:p>
        </p:txBody>
      </p:sp>
      <p:sp>
        <p:nvSpPr>
          <p:cNvPr id="3" name="内容占位符 2"/>
          <p:cNvSpPr>
            <a:spLocks noGrp="1"/>
          </p:cNvSpPr>
          <p:nvPr>
            <p:ph idx="1"/>
          </p:nvPr>
        </p:nvSpPr>
        <p:spPr>
          <a:xfrm>
            <a:off x="147484" y="850256"/>
            <a:ext cx="11353800" cy="6172199"/>
          </a:xfrm>
        </p:spPr>
        <p:txBody>
          <a:bodyPr>
            <a:normAutofit/>
          </a:bodyPr>
          <a:lstStyle/>
          <a:p>
            <a:pPr marL="457200" lvl="2"/>
            <a:r>
              <a:rPr lang="zh-CN" altLang="en-US" sz="2400" dirty="0">
                <a:latin typeface="微软雅黑" panose="020B0503020204020204" charset="-122"/>
                <a:ea typeface="微软雅黑" panose="020B0503020204020204" charset="-122"/>
              </a:rPr>
              <a:t>传统机器学习</a:t>
            </a:r>
          </a:p>
          <a:p>
            <a:pPr marL="914400" lvl="3"/>
            <a:r>
              <a:rPr lang="zh-CN" altLang="en-US" sz="2000" dirty="0">
                <a:latin typeface="微软雅黑" panose="020B0503020204020204" charset="-122"/>
                <a:ea typeface="微软雅黑" panose="020B0503020204020204" charset="-122"/>
              </a:rPr>
              <a:t>从一些观测（训练）样本出发，试图发现不能通过原理分析获得的规律，实现对未来数据行为或趋势的准确预测。平衡了学习结果的有效性与学习模型的可解释性，为解决有限样本的学习问题提供了一种框架。</a:t>
            </a:r>
            <a:endParaRPr lang="en-US" altLang="zh-CN" sz="2000" dirty="0">
              <a:latin typeface="微软雅黑" panose="020B0503020204020204" charset="-122"/>
              <a:ea typeface="微软雅黑" panose="020B0503020204020204" charset="-122"/>
            </a:endParaRPr>
          </a:p>
          <a:p>
            <a:pPr marL="914400" lvl="3"/>
            <a:r>
              <a:rPr lang="zh-CN" altLang="en-US" sz="2000" dirty="0">
                <a:latin typeface="微软雅黑" panose="020B0503020204020204" charset="-122"/>
                <a:ea typeface="微软雅黑" panose="020B0503020204020204" charset="-122"/>
              </a:rPr>
              <a:t>应用：主要用于有限样本情况下的模式分类、回归分析、概率密度估计等。在自然语言处理、语音识别、图像识别、信息检索和生物信息等许多计算机领域获得了广泛应用。</a:t>
            </a:r>
            <a:endParaRPr lang="en-US" altLang="zh-CN" sz="2000" dirty="0">
              <a:latin typeface="微软雅黑" panose="020B0503020204020204" charset="-122"/>
              <a:ea typeface="微软雅黑" panose="020B0503020204020204" charset="-122"/>
            </a:endParaRPr>
          </a:p>
          <a:p>
            <a:pPr marL="457200" lvl="2"/>
            <a:r>
              <a:rPr lang="zh-CN" altLang="en-US" sz="2400" dirty="0">
                <a:latin typeface="微软雅黑" panose="020B0503020204020204" charset="-122"/>
                <a:ea typeface="微软雅黑" panose="020B0503020204020204" charset="-122"/>
              </a:rPr>
              <a:t>深度学习</a:t>
            </a:r>
            <a:endParaRPr lang="en-US" altLang="zh-CN" sz="2400" dirty="0">
              <a:latin typeface="微软雅黑" panose="020B0503020204020204" charset="-122"/>
              <a:ea typeface="微软雅黑" panose="020B0503020204020204" charset="-122"/>
            </a:endParaRPr>
          </a:p>
          <a:p>
            <a:pPr marL="914400" lvl="3"/>
            <a:r>
              <a:rPr lang="zh-CN" altLang="en-US" sz="2000" dirty="0">
                <a:latin typeface="微软雅黑" panose="020B0503020204020204" charset="-122"/>
                <a:ea typeface="微软雅黑" panose="020B0503020204020204" charset="-122"/>
              </a:rPr>
              <a:t>深度学习又称为深度神经网络，特点是放弃了可解释性，单纯追求学习的有效性。</a:t>
            </a:r>
            <a:endParaRPr lang="en-US" altLang="zh-CN" sz="2000" dirty="0">
              <a:latin typeface="微软雅黑" panose="020B0503020204020204" charset="-122"/>
              <a:ea typeface="微软雅黑" panose="020B0503020204020204" charset="-122"/>
            </a:endParaRPr>
          </a:p>
          <a:p>
            <a:pPr marL="914400" lvl="3"/>
            <a:r>
              <a:rPr lang="zh-CN" altLang="en-US" sz="2000" dirty="0">
                <a:latin typeface="微软雅黑" panose="020B0503020204020204" charset="-122"/>
                <a:ea typeface="微软雅黑" panose="020B0503020204020204" charset="-122"/>
              </a:rPr>
              <a:t>经过多年的尝试和研究，已经产生了诸多深度神经网络的模型，如卷积神经网络、循环神经网络等。</a:t>
            </a:r>
            <a:endParaRPr lang="en-US" altLang="zh-CN" sz="2000" dirty="0">
              <a:latin typeface="微软雅黑" panose="020B0503020204020204" charset="-122"/>
              <a:ea typeface="微软雅黑" panose="020B0503020204020204" charset="-122"/>
            </a:endParaRPr>
          </a:p>
          <a:p>
            <a:pPr marL="914400" lvl="3"/>
            <a:endParaRPr lang="en-US" altLang="zh-CN" sz="2000" dirty="0">
              <a:latin typeface="微软雅黑" panose="020B0503020204020204" charset="-122"/>
              <a:ea typeface="微软雅黑" panose="020B0503020204020204" charset="-122"/>
            </a:endParaRPr>
          </a:p>
          <a:p>
            <a:pPr marL="914400" lvl="5"/>
            <a:endParaRPr lang="en-US" altLang="zh-CN" sz="2000" dirty="0">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其他机器学习常用学习方法</a:t>
            </a:r>
          </a:p>
        </p:txBody>
      </p:sp>
      <p:sp>
        <p:nvSpPr>
          <p:cNvPr id="3" name="内容占位符 2"/>
          <p:cNvSpPr>
            <a:spLocks noGrp="1"/>
          </p:cNvSpPr>
          <p:nvPr>
            <p:ph idx="1"/>
          </p:nvPr>
        </p:nvSpPr>
        <p:spPr>
          <a:xfrm>
            <a:off x="147484" y="850256"/>
            <a:ext cx="11353800" cy="6172199"/>
          </a:xfrm>
        </p:spPr>
        <p:txBody>
          <a:bodyPr>
            <a:normAutofit/>
          </a:bodyPr>
          <a:lstStyle/>
          <a:p>
            <a:pPr marL="914400" lvl="3"/>
            <a:r>
              <a:rPr lang="zh-CN" altLang="en-US" sz="2000" b="1" dirty="0">
                <a:latin typeface="微软雅黑" panose="020B0503020204020204" charset="-122"/>
                <a:ea typeface="微软雅黑" panose="020B0503020204020204" charset="-122"/>
              </a:rPr>
              <a:t>迁移学习 </a:t>
            </a:r>
            <a:r>
              <a:rPr lang="zh-CN" altLang="en-US" sz="2000" dirty="0">
                <a:latin typeface="微软雅黑" panose="020B0503020204020204" charset="-122"/>
                <a:ea typeface="微软雅黑" panose="020B0503020204020204" charset="-122"/>
              </a:rPr>
              <a:t>迁移学习是指当在某些领域无法取得足够多的数据进行模型训练时，利用另一领域数据获得的关系进行的学习。迁移学习可以把已训练好的模型参数迁移到 新的模型指导新模型训练，可以更有效的学习底层规则、减少数据量。</a:t>
            </a:r>
            <a:endParaRPr lang="en-US" altLang="zh-CN" sz="2000" dirty="0">
              <a:latin typeface="微软雅黑" panose="020B0503020204020204" charset="-122"/>
              <a:ea typeface="微软雅黑" panose="020B0503020204020204" charset="-122"/>
            </a:endParaRPr>
          </a:p>
          <a:p>
            <a:pPr marL="914400" lvl="3"/>
            <a:r>
              <a:rPr lang="zh-CN" altLang="en-US" sz="2000" b="1" dirty="0">
                <a:latin typeface="微软雅黑" panose="020B0503020204020204" charset="-122"/>
                <a:ea typeface="微软雅黑" panose="020B0503020204020204" charset="-122"/>
              </a:rPr>
              <a:t>主动学习 </a:t>
            </a:r>
            <a:r>
              <a:rPr lang="zh-CN" altLang="en-US" sz="2000" dirty="0">
                <a:latin typeface="微软雅黑" panose="020B0503020204020204" charset="-122"/>
                <a:ea typeface="微软雅黑" panose="020B0503020204020204" charset="-122"/>
              </a:rPr>
              <a:t>主动学习通过一定的算法查询最有用的未标记样本，并交由专家进行标记， 然后用查询到的样本训练分类模型来提高模型的精度。主动学习能够选择性地获取知识，通过较少的训练样本获得高性能的模型。</a:t>
            </a:r>
            <a:endParaRPr lang="en-US" altLang="zh-CN" sz="2000" dirty="0">
              <a:latin typeface="微软雅黑" panose="020B0503020204020204" charset="-122"/>
              <a:ea typeface="微软雅黑" panose="020B0503020204020204" charset="-122"/>
            </a:endParaRPr>
          </a:p>
          <a:p>
            <a:pPr marL="914400" lvl="3"/>
            <a:r>
              <a:rPr lang="zh-CN" altLang="en-US" sz="2000" b="1" dirty="0">
                <a:latin typeface="微软雅黑" panose="020B0503020204020204" charset="-122"/>
                <a:ea typeface="微软雅黑" panose="020B0503020204020204" charset="-122"/>
              </a:rPr>
              <a:t>演化学习 </a:t>
            </a:r>
            <a:r>
              <a:rPr lang="zh-CN" altLang="en-US" sz="2000" dirty="0">
                <a:latin typeface="微软雅黑" panose="020B0503020204020204" charset="-122"/>
                <a:ea typeface="微软雅黑" panose="020B0503020204020204" charset="-122"/>
              </a:rPr>
              <a:t>演化学习对优化问题性质要求极少，只需能够评估解的好坏即可，适用于求解复杂的优化问题，也能直接用于多目标优化。演化算法包括粒子群优化算法、多目标演化算法等。目前针对演化学习的研究主要集中在演化数据聚类、对演化 数据更有效的分类，以及提供某种自适应机制以确定演化机制的影响等。</a:t>
            </a:r>
            <a:endParaRPr lang="en-US" altLang="zh-CN" sz="2000" dirty="0">
              <a:latin typeface="微软雅黑" panose="020B0503020204020204" charset="-122"/>
              <a:ea typeface="微软雅黑" panose="020B050302020402020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微软雅黑" panose="020B0503020204020204" charset="-122"/>
                <a:ea typeface="微软雅黑" panose="020B0503020204020204" charset="-122"/>
                <a:sym typeface="+mn-ea"/>
              </a:rPr>
              <a:t>机器学习主要解决的问题</a:t>
            </a:r>
            <a:endParaRPr lang="zh-CN" altLang="en-US" dirty="0"/>
          </a:p>
        </p:txBody>
      </p:sp>
      <p:grpSp>
        <p:nvGrpSpPr>
          <p:cNvPr id="4" name="组合 3"/>
          <p:cNvGrpSpPr/>
          <p:nvPr>
            <p:custDataLst>
              <p:tags r:id="rId1"/>
            </p:custDataLst>
          </p:nvPr>
        </p:nvGrpSpPr>
        <p:grpSpPr>
          <a:xfrm>
            <a:off x="680585" y="1897291"/>
            <a:ext cx="4949337" cy="808583"/>
            <a:chOff x="2382662" y="2408760"/>
            <a:chExt cx="3687072" cy="646331"/>
          </a:xfrm>
        </p:grpSpPr>
        <p:sp>
          <p:nvSpPr>
            <p:cNvPr id="5" name="TextBox 20"/>
            <p:cNvSpPr txBox="1"/>
            <p:nvPr>
              <p:custDataLst>
                <p:tags r:id="rId19"/>
              </p:custDataLst>
            </p:nvPr>
          </p:nvSpPr>
          <p:spPr>
            <a:xfrm>
              <a:off x="2990787" y="2408760"/>
              <a:ext cx="3078947" cy="646331"/>
            </a:xfrm>
            <a:prstGeom prst="rect">
              <a:avLst/>
            </a:prstGeom>
            <a:noFill/>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分类问题</a:t>
              </a:r>
              <a:r>
                <a:rPr kumimoji="0" lang="zh-CN" altLang="en-GB"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r>
                <a:rPr kumimoji="0" lang="en-GB" altLang="zh-CN"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classification</a:t>
              </a:r>
              <a:r>
                <a:rPr kumimoji="0" lang="zh-CN" altLang="en-GB"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endParaRPr kumimoji="0" lang="zh-CN" altLang="en-US" sz="2400" b="0" i="0" u="none" strike="noStrike" kern="1200" cap="none" spc="0" normalizeH="0" baseline="0" noProof="0" dirty="0">
                <a:ln>
                  <a:noFill/>
                </a:ln>
                <a:solidFill>
                  <a:srgbClr val="0070BE"/>
                </a:solidFill>
                <a:effectLst/>
                <a:uLnTx/>
                <a:uFillTx/>
                <a:latin typeface="微软雅黑" panose="020B0503020204020204" charset="-122"/>
                <a:ea typeface="微软雅黑" panose="020B0503020204020204" charset="-122"/>
                <a:cs typeface="+mn-cs"/>
                <a:sym typeface="+mn-ea"/>
              </a:endParaRPr>
            </a:p>
          </p:txBody>
        </p:sp>
        <p:sp>
          <p:nvSpPr>
            <p:cNvPr id="6" name="矩形 8"/>
            <p:cNvSpPr/>
            <p:nvPr>
              <p:custDataLst>
                <p:tags r:id="rId20"/>
              </p:custDataLst>
            </p:nvPr>
          </p:nvSpPr>
          <p:spPr>
            <a:xfrm>
              <a:off x="2382662" y="2408760"/>
              <a:ext cx="478941" cy="38893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70BE">
                      <a:lumMod val="75000"/>
                    </a:srgbClr>
                  </a:solidFill>
                  <a:effectLst/>
                  <a:uLnTx/>
                  <a:uFillTx/>
                  <a:latin typeface="微软雅黑" panose="020B0503020204020204" charset="-122"/>
                  <a:ea typeface="微软雅黑" panose="020B0503020204020204" charset="-122"/>
                  <a:cs typeface="+mn-cs"/>
                  <a:sym typeface="Arial" panose="020B0604020202020204" pitchFamily="34" charset="0"/>
                </a:rPr>
                <a:t>01</a:t>
              </a:r>
            </a:p>
          </p:txBody>
        </p:sp>
      </p:grpSp>
      <p:grpSp>
        <p:nvGrpSpPr>
          <p:cNvPr id="7" name="组合 6"/>
          <p:cNvGrpSpPr/>
          <p:nvPr>
            <p:custDataLst>
              <p:tags r:id="rId2"/>
            </p:custDataLst>
          </p:nvPr>
        </p:nvGrpSpPr>
        <p:grpSpPr>
          <a:xfrm>
            <a:off x="680585" y="2983003"/>
            <a:ext cx="4949337" cy="1019551"/>
            <a:chOff x="2382662" y="2542361"/>
            <a:chExt cx="3687072" cy="814966"/>
          </a:xfrm>
        </p:grpSpPr>
        <p:sp>
          <p:nvSpPr>
            <p:cNvPr id="8" name="TextBox 20"/>
            <p:cNvSpPr txBox="1"/>
            <p:nvPr>
              <p:custDataLst>
                <p:tags r:id="rId17"/>
              </p:custDataLst>
            </p:nvPr>
          </p:nvSpPr>
          <p:spPr>
            <a:xfrm>
              <a:off x="2990946" y="2542361"/>
              <a:ext cx="3078788" cy="814966"/>
            </a:xfrm>
            <a:prstGeom prst="rect">
              <a:avLst/>
            </a:prstGeom>
            <a:noFill/>
            <a:effectLst/>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回归问题</a:t>
              </a:r>
              <a:r>
                <a:rPr kumimoji="0" lang="zh-CN" altLang="en-GB"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r>
                <a:rPr kumimoji="0" lang="en-GB" altLang="zh-CN"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regression</a:t>
              </a:r>
              <a:r>
                <a:rPr kumimoji="0" lang="zh-CN" altLang="en-GB"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p:txBody>
        </p:sp>
        <p:sp>
          <p:nvSpPr>
            <p:cNvPr id="9" name="矩形 8"/>
            <p:cNvSpPr/>
            <p:nvPr>
              <p:custDataLst>
                <p:tags r:id="rId18"/>
              </p:custDataLst>
            </p:nvPr>
          </p:nvSpPr>
          <p:spPr>
            <a:xfrm>
              <a:off x="2382662" y="2542361"/>
              <a:ext cx="478941" cy="38893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70BE">
                      <a:lumMod val="75000"/>
                    </a:srgbClr>
                  </a:solidFill>
                  <a:effectLst/>
                  <a:uLnTx/>
                  <a:uFillTx/>
                  <a:latin typeface="微软雅黑" panose="020B0503020204020204" charset="-122"/>
                  <a:ea typeface="微软雅黑" panose="020B0503020204020204" charset="-122"/>
                  <a:cs typeface="+mn-cs"/>
                  <a:sym typeface="Arial" panose="020B0604020202020204" pitchFamily="34" charset="0"/>
                </a:rPr>
                <a:t>02</a:t>
              </a:r>
            </a:p>
          </p:txBody>
        </p:sp>
      </p:grpSp>
      <p:grpSp>
        <p:nvGrpSpPr>
          <p:cNvPr id="10" name="组合 9"/>
          <p:cNvGrpSpPr/>
          <p:nvPr>
            <p:custDataLst>
              <p:tags r:id="rId3"/>
            </p:custDataLst>
          </p:nvPr>
        </p:nvGrpSpPr>
        <p:grpSpPr>
          <a:xfrm>
            <a:off x="680585" y="4178745"/>
            <a:ext cx="4949528" cy="808583"/>
            <a:chOff x="2382662" y="2542361"/>
            <a:chExt cx="3687214" cy="646331"/>
          </a:xfrm>
        </p:grpSpPr>
        <p:sp>
          <p:nvSpPr>
            <p:cNvPr id="11" name="TextBox 20"/>
            <p:cNvSpPr txBox="1"/>
            <p:nvPr>
              <p:custDataLst>
                <p:tags r:id="rId15"/>
              </p:custDataLst>
            </p:nvPr>
          </p:nvSpPr>
          <p:spPr>
            <a:xfrm>
              <a:off x="2990929" y="2542361"/>
              <a:ext cx="3078947" cy="646331"/>
            </a:xfrm>
            <a:prstGeom prst="rect">
              <a:avLst/>
            </a:prstGeom>
            <a:noFill/>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聚类问题</a:t>
              </a:r>
              <a:r>
                <a:rPr kumimoji="0" lang="zh-CN" altLang="en-GB"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r>
                <a:rPr kumimoji="0" lang="en-GB" altLang="zh-CN"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clustering</a:t>
              </a:r>
              <a:r>
                <a:rPr kumimoji="0" lang="zh-CN" altLang="en-GB"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p:txBody>
        </p:sp>
        <p:sp>
          <p:nvSpPr>
            <p:cNvPr id="12" name="矩形 8"/>
            <p:cNvSpPr/>
            <p:nvPr>
              <p:custDataLst>
                <p:tags r:id="rId16"/>
              </p:custDataLst>
            </p:nvPr>
          </p:nvSpPr>
          <p:spPr>
            <a:xfrm>
              <a:off x="2382662" y="2542361"/>
              <a:ext cx="478941" cy="38893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70BE">
                      <a:lumMod val="75000"/>
                    </a:srgbClr>
                  </a:solidFill>
                  <a:effectLst/>
                  <a:uLnTx/>
                  <a:uFillTx/>
                  <a:latin typeface="微软雅黑" panose="020B0503020204020204" charset="-122"/>
                  <a:ea typeface="微软雅黑" panose="020B0503020204020204" charset="-122"/>
                  <a:cs typeface="+mn-cs"/>
                  <a:sym typeface="Arial" panose="020B0604020202020204" pitchFamily="34" charset="0"/>
                </a:rPr>
                <a:t>03</a:t>
              </a:r>
            </a:p>
          </p:txBody>
        </p:sp>
      </p:grpSp>
      <p:grpSp>
        <p:nvGrpSpPr>
          <p:cNvPr id="19" name="组合 18"/>
          <p:cNvGrpSpPr/>
          <p:nvPr>
            <p:custDataLst>
              <p:tags r:id="rId4"/>
            </p:custDataLst>
          </p:nvPr>
        </p:nvGrpSpPr>
        <p:grpSpPr>
          <a:xfrm>
            <a:off x="5803332" y="1933180"/>
            <a:ext cx="6230180" cy="589916"/>
            <a:chOff x="2382662" y="2525610"/>
            <a:chExt cx="4641252" cy="471542"/>
          </a:xfrm>
        </p:grpSpPr>
        <p:sp>
          <p:nvSpPr>
            <p:cNvPr id="20" name="TextBox 20"/>
            <p:cNvSpPr txBox="1"/>
            <p:nvPr>
              <p:custDataLst>
                <p:tags r:id="rId13"/>
              </p:custDataLst>
            </p:nvPr>
          </p:nvSpPr>
          <p:spPr>
            <a:xfrm>
              <a:off x="2990930" y="2525610"/>
              <a:ext cx="4032984" cy="471542"/>
            </a:xfrm>
            <a:prstGeom prst="rect">
              <a:avLst/>
            </a:prstGeom>
            <a:noFill/>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rPr>
                <a:t>使用数据来预测类别</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r>
                <a:rPr kumimoji="0" lang="zh-CN" altLang="en-US"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手写数字的自动识别、判断垃圾邮件</a:t>
              </a:r>
              <a:r>
                <a:rPr kumimoji="0" lang="en-US" altLang="zh-CN"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a:t>
              </a:r>
              <a:endParaRPr kumimoji="0" lang="zh-CN" altLang="en-US" sz="2400" b="0" i="0" u="none" strike="noStrike" kern="1200" cap="none" spc="0" normalizeH="0" baseline="0" noProof="0" dirty="0">
                <a:ln>
                  <a:noFill/>
                </a:ln>
                <a:solidFill>
                  <a:srgbClr val="0070BE"/>
                </a:solidFill>
                <a:effectLst/>
                <a:uLnTx/>
                <a:uFillTx/>
                <a:latin typeface="微软雅黑" panose="020B0503020204020204" charset="-122"/>
                <a:ea typeface="微软雅黑" panose="020B0503020204020204" charset="-122"/>
                <a:cs typeface="+mn-cs"/>
                <a:sym typeface="+mn-ea"/>
              </a:endParaRPr>
            </a:p>
          </p:txBody>
        </p:sp>
        <p:sp>
          <p:nvSpPr>
            <p:cNvPr id="21" name="矩形 8"/>
            <p:cNvSpPr/>
            <p:nvPr>
              <p:custDataLst>
                <p:tags r:id="rId14"/>
              </p:custDataLst>
            </p:nvPr>
          </p:nvSpPr>
          <p:spPr>
            <a:xfrm>
              <a:off x="2382662" y="2542361"/>
              <a:ext cx="478941" cy="38893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70BE">
                      <a:lumMod val="75000"/>
                    </a:srgbClr>
                  </a:solidFill>
                  <a:effectLst/>
                  <a:uLnTx/>
                  <a:uFillTx/>
                  <a:latin typeface="微软雅黑" panose="020B0503020204020204" charset="-122"/>
                  <a:ea typeface="微软雅黑" panose="020B0503020204020204" charset="-122"/>
                  <a:cs typeface="+mn-cs"/>
                  <a:sym typeface="Arial" panose="020B0604020202020204" pitchFamily="34" charset="0"/>
                </a:rPr>
                <a:t>01</a:t>
              </a:r>
            </a:p>
          </p:txBody>
        </p:sp>
      </p:grpSp>
      <p:grpSp>
        <p:nvGrpSpPr>
          <p:cNvPr id="22" name="组合 21"/>
          <p:cNvGrpSpPr/>
          <p:nvPr>
            <p:custDataLst>
              <p:tags r:id="rId5"/>
            </p:custDataLst>
          </p:nvPr>
        </p:nvGrpSpPr>
        <p:grpSpPr>
          <a:xfrm>
            <a:off x="5803332" y="2876792"/>
            <a:ext cx="4949528" cy="808583"/>
            <a:chOff x="2382662" y="2413661"/>
            <a:chExt cx="3687214" cy="646331"/>
          </a:xfrm>
        </p:grpSpPr>
        <p:sp>
          <p:nvSpPr>
            <p:cNvPr id="23" name="TextBox 20"/>
            <p:cNvSpPr txBox="1"/>
            <p:nvPr>
              <p:custDataLst>
                <p:tags r:id="rId11"/>
              </p:custDataLst>
            </p:nvPr>
          </p:nvSpPr>
          <p:spPr>
            <a:xfrm>
              <a:off x="2990929" y="2413661"/>
              <a:ext cx="3078947" cy="646331"/>
            </a:xfrm>
            <a:prstGeom prst="rect">
              <a:avLst/>
            </a:prstGeom>
            <a:noFill/>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要预测数值时</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比如预测股价、房屋价格</a:t>
              </a: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a:t>
              </a:r>
              <a:endParaRPr kumimoji="0" lang="zh-CN" altLang="en-US" sz="2400" b="0" i="0" u="none" strike="noStrike" kern="1200" cap="none" spc="0" normalizeH="0" baseline="0" noProof="0" dirty="0">
                <a:ln>
                  <a:noFill/>
                </a:ln>
                <a:solidFill>
                  <a:srgbClr val="0070BE"/>
                </a:solidFill>
                <a:effectLst/>
                <a:uLnTx/>
                <a:uFillTx/>
                <a:latin typeface="黑体" panose="02010609060101010101" pitchFamily="49" charset="-122"/>
                <a:ea typeface="黑体" panose="02010609060101010101" pitchFamily="49" charset="-122"/>
                <a:cs typeface="+mn-cs"/>
                <a:sym typeface="+mn-ea"/>
              </a:endParaRPr>
            </a:p>
          </p:txBody>
        </p:sp>
        <p:sp>
          <p:nvSpPr>
            <p:cNvPr id="24" name="矩形 8"/>
            <p:cNvSpPr/>
            <p:nvPr>
              <p:custDataLst>
                <p:tags r:id="rId12"/>
              </p:custDataLst>
            </p:nvPr>
          </p:nvSpPr>
          <p:spPr>
            <a:xfrm>
              <a:off x="2382662" y="2542361"/>
              <a:ext cx="478941" cy="38893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70BE">
                      <a:lumMod val="75000"/>
                    </a:srgbClr>
                  </a:solidFill>
                  <a:effectLst/>
                  <a:uLnTx/>
                  <a:uFillTx/>
                  <a:latin typeface="微软雅黑" panose="020B0503020204020204" charset="-122"/>
                  <a:ea typeface="微软雅黑" panose="020B0503020204020204" charset="-122"/>
                  <a:cs typeface="+mn-cs"/>
                  <a:sym typeface="Arial" panose="020B0604020202020204" pitchFamily="34" charset="0"/>
                </a:rPr>
                <a:t>02</a:t>
              </a:r>
            </a:p>
          </p:txBody>
        </p:sp>
      </p:grpSp>
      <p:grpSp>
        <p:nvGrpSpPr>
          <p:cNvPr id="18" name="组合 17"/>
          <p:cNvGrpSpPr/>
          <p:nvPr>
            <p:custDataLst>
              <p:tags r:id="rId6"/>
            </p:custDataLst>
          </p:nvPr>
        </p:nvGrpSpPr>
        <p:grpSpPr>
          <a:xfrm>
            <a:off x="5803332" y="3940786"/>
            <a:ext cx="6350691" cy="1449049"/>
            <a:chOff x="2382662" y="2295202"/>
            <a:chExt cx="4731028" cy="1158280"/>
          </a:xfrm>
        </p:grpSpPr>
        <p:sp>
          <p:nvSpPr>
            <p:cNvPr id="25" name="TextBox 20"/>
            <p:cNvSpPr txBox="1"/>
            <p:nvPr>
              <p:custDataLst>
                <p:tags r:id="rId9"/>
              </p:custDataLst>
            </p:nvPr>
          </p:nvSpPr>
          <p:spPr>
            <a:xfrm>
              <a:off x="2990929" y="2295202"/>
              <a:ext cx="4122761" cy="1158280"/>
            </a:xfrm>
            <a:prstGeom prst="rect">
              <a:avLst/>
            </a:prstGeom>
            <a:noFill/>
            <a:effectLst/>
          </p:spPr>
          <p:txBody>
            <a:bodyPr wrap="square" rtlCol="0">
              <a:noAutofit/>
            </a:bodyPr>
            <a:lstStyle/>
            <a:p>
              <a:pPr marL="0" marR="0" lvl="2"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将对象以某种方式分组，使得同一组中的数据比不同组的数据有更多的相似性</a:t>
              </a:r>
              <a:endPar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2"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a:t>
              </a:r>
              <a:r>
                <a:rPr kumimoji="0" lang="zh-CN" altLang="en-US" sz="240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rPr>
                <a:t>相似用户挖掘、社区发现、新闻聚类</a:t>
              </a:r>
              <a:r>
                <a:rPr kumimoji="0" lang="en-US" altLang="zh-CN"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rPr>
                <a:t>)</a:t>
              </a:r>
              <a:endParaRPr kumimoji="0" lang="zh-CN" altLang="en-US" sz="24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sym typeface="+mn-ea"/>
              </a:endParaRPr>
            </a:p>
          </p:txBody>
        </p:sp>
        <p:sp>
          <p:nvSpPr>
            <p:cNvPr id="26" name="矩形 8"/>
            <p:cNvSpPr/>
            <p:nvPr>
              <p:custDataLst>
                <p:tags r:id="rId10"/>
              </p:custDataLst>
            </p:nvPr>
          </p:nvSpPr>
          <p:spPr>
            <a:xfrm>
              <a:off x="2382662" y="2542361"/>
              <a:ext cx="478941" cy="38893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70BE">
                      <a:lumMod val="75000"/>
                    </a:srgbClr>
                  </a:solidFill>
                  <a:effectLst/>
                  <a:uLnTx/>
                  <a:uFillTx/>
                  <a:latin typeface="微软雅黑" panose="020B0503020204020204" charset="-122"/>
                  <a:ea typeface="微软雅黑" panose="020B0503020204020204" charset="-122"/>
                  <a:cs typeface="+mn-cs"/>
                  <a:sym typeface="Arial" panose="020B0604020202020204" pitchFamily="34" charset="0"/>
                </a:rPr>
                <a:t>03</a:t>
              </a:r>
            </a:p>
          </p:txBody>
        </p:sp>
      </p:grpSp>
      <p:sp>
        <p:nvSpPr>
          <p:cNvPr id="27" name="矩形 26"/>
          <p:cNvSpPr/>
          <p:nvPr>
            <p:custDataLst>
              <p:tags r:id="rId7"/>
            </p:custDataLst>
          </p:nvPr>
        </p:nvSpPr>
        <p:spPr>
          <a:xfrm>
            <a:off x="454742" y="1046122"/>
            <a:ext cx="4931410" cy="589915"/>
          </a:xfrm>
          <a:prstGeom prst="rect">
            <a:avLst/>
          </a:prstGeom>
        </p:spPr>
        <p:txBody>
          <a:bodyPr wrap="squar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BE"/>
                </a:solidFill>
                <a:effectLst/>
                <a:uLnTx/>
                <a:uFillTx/>
                <a:latin typeface="微软雅黑" panose="020B0503020204020204" charset="-122"/>
                <a:ea typeface="微软雅黑" panose="020B0503020204020204" charset="-122"/>
                <a:cs typeface="+mn-cs"/>
                <a:sym typeface="Arial" panose="020B0604020202020204" pitchFamily="34" charset="0"/>
              </a:rPr>
              <a:t>问题类型</a:t>
            </a:r>
          </a:p>
        </p:txBody>
      </p:sp>
      <p:sp>
        <p:nvSpPr>
          <p:cNvPr id="13" name="矩形 12"/>
          <p:cNvSpPr/>
          <p:nvPr>
            <p:custDataLst>
              <p:tags r:id="rId8"/>
            </p:custDataLst>
          </p:nvPr>
        </p:nvSpPr>
        <p:spPr>
          <a:xfrm>
            <a:off x="6106383" y="1049087"/>
            <a:ext cx="4931410" cy="589915"/>
          </a:xfrm>
          <a:prstGeom prst="rect">
            <a:avLst/>
          </a:prstGeom>
        </p:spPr>
        <p:txBody>
          <a:bodyPr wrap="square">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70BE"/>
                </a:solidFill>
                <a:effectLst/>
                <a:uLnTx/>
                <a:uFillTx/>
                <a:latin typeface="微软雅黑" panose="020B0503020204020204" charset="-122"/>
                <a:ea typeface="微软雅黑" panose="020B0503020204020204" charset="-122"/>
                <a:cs typeface="+mn-cs"/>
                <a:sym typeface="Arial" panose="020B0604020202020204" pitchFamily="34" charset="0"/>
              </a:rPr>
              <a:t>问题描述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典型机器学习应用领域</a:t>
            </a:r>
          </a:p>
        </p:txBody>
      </p:sp>
      <p:sp>
        <p:nvSpPr>
          <p:cNvPr id="3" name="内容占位符 2"/>
          <p:cNvSpPr>
            <a:spLocks noGrp="1"/>
          </p:cNvSpPr>
          <p:nvPr>
            <p:ph idx="1"/>
          </p:nvPr>
        </p:nvSpPr>
        <p:spPr>
          <a:xfrm>
            <a:off x="961292" y="928914"/>
            <a:ext cx="9747738" cy="4188209"/>
          </a:xfrm>
        </p:spPr>
        <p:txBody>
          <a:bodyPr>
            <a:noAutofit/>
          </a:bodyPr>
          <a:lstStyle/>
          <a:p>
            <a:r>
              <a:rPr lang="zh-CN" altLang="en-US" sz="2000" dirty="0">
                <a:latin typeface="微软雅黑" panose="020B0503020204020204" charset="-122"/>
                <a:ea typeface="微软雅黑" panose="020B0503020204020204" charset="-122"/>
              </a:rPr>
              <a:t>艺术创作：图片生成，美化，修复，场景描述，艺术作品生成等。</a:t>
            </a:r>
            <a:endParaRPr lang="en-US" altLang="zh-CN" sz="2000" dirty="0">
              <a:latin typeface="微软雅黑" panose="020B0503020204020204" charset="-122"/>
              <a:ea typeface="微软雅黑" panose="020B0503020204020204" charset="-122"/>
            </a:endParaRPr>
          </a:p>
          <a:p>
            <a:r>
              <a:rPr lang="zh-CN" altLang="en-US" sz="2000" dirty="0">
                <a:latin typeface="微软雅黑" panose="020B0503020204020204" charset="-122"/>
                <a:ea typeface="微软雅黑" panose="020B0503020204020204" charset="-122"/>
              </a:rPr>
              <a:t>金融：股票预测，信用评分，风险评估等。</a:t>
            </a:r>
            <a:endParaRPr lang="en-US" altLang="zh-CN" sz="2000" dirty="0">
              <a:latin typeface="微软雅黑" panose="020B0503020204020204" charset="-122"/>
              <a:ea typeface="微软雅黑" panose="020B0503020204020204" charset="-122"/>
            </a:endParaRPr>
          </a:p>
          <a:p>
            <a:r>
              <a:rPr lang="zh-CN" altLang="en-US" sz="2000" dirty="0">
                <a:latin typeface="微软雅黑" panose="020B0503020204020204" charset="-122"/>
                <a:ea typeface="微软雅黑" panose="020B0503020204020204" charset="-122"/>
              </a:rPr>
              <a:t>医学：用于诊断结果预测，肿瘤检测，药物发现和</a:t>
            </a:r>
            <a:r>
              <a:rPr lang="en-GB" altLang="zh-CN" sz="2000" dirty="0">
                <a:latin typeface="微软雅黑" panose="020B0503020204020204" charset="-122"/>
                <a:ea typeface="微软雅黑" panose="020B0503020204020204" charset="-122"/>
              </a:rPr>
              <a:t>DNA</a:t>
            </a:r>
            <a:r>
              <a:rPr lang="zh-CN" altLang="en-US" sz="2000" dirty="0">
                <a:latin typeface="微软雅黑" panose="020B0503020204020204" charset="-122"/>
                <a:ea typeface="微软雅黑" panose="020B0503020204020204" charset="-122"/>
              </a:rPr>
              <a:t>顺序分析等</a:t>
            </a:r>
          </a:p>
          <a:p>
            <a:r>
              <a:rPr lang="zh-CN" altLang="en-US" sz="2000" dirty="0">
                <a:latin typeface="微软雅黑" panose="020B0503020204020204" charset="-122"/>
                <a:ea typeface="微软雅黑" panose="020B0503020204020204" charset="-122"/>
              </a:rPr>
              <a:t>网络安全：反垃圾邮件，反诈骗，防范攻击，内容过滤，密码破解等。</a:t>
            </a:r>
            <a:endParaRPr lang="en-US" altLang="zh-CN" sz="2000" dirty="0">
              <a:latin typeface="微软雅黑" panose="020B0503020204020204" charset="-122"/>
              <a:ea typeface="微软雅黑" panose="020B0503020204020204" charset="-122"/>
            </a:endParaRPr>
          </a:p>
          <a:p>
            <a:r>
              <a:rPr lang="zh-CN" altLang="en-US" sz="2000" dirty="0">
                <a:latin typeface="微软雅黑" panose="020B0503020204020204" charset="-122"/>
                <a:ea typeface="微软雅黑" panose="020B0503020204020204" charset="-122"/>
              </a:rPr>
              <a:t>工业领域：质量管理，灾害预测，缺陷预测，工业分拣，故障感知等。</a:t>
            </a:r>
          </a:p>
          <a:p>
            <a:r>
              <a:rPr lang="zh-CN" altLang="en-US" sz="2000" dirty="0">
                <a:latin typeface="微软雅黑" panose="020B0503020204020204" charset="-122"/>
                <a:ea typeface="微软雅黑" panose="020B0503020204020204" charset="-122"/>
              </a:rPr>
              <a:t>搜索引擎，产品推荐，自动驾驶，图像识别，语音识别，自然语言处理等。</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937131"/>
            <a:ext cx="10293349" cy="1920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162"/>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i"/>
  <p:tag name="KSO_WM_UNIT_INDEX" val="1_2"/>
  <p:tag name="KSO_WM_UNIT_ID" val="diagram160052_3*l_i*1_2"/>
  <p:tag name="KSO_WM_UNIT_CLEAR" val="1"/>
  <p:tag name="KSO_WM_UNIT_LAYERLEVEL" val="1_1"/>
  <p:tag name="KSO_WM_DIAGRAM_GROUP_CODE" val="l1-1"/>
</p:tagLst>
</file>

<file path=ppt/tags/tag100.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59*r_i*1_2"/>
  <p:tag name="KSO_WM_UNIT_CLEAR" val="1"/>
  <p:tag name="KSO_WM_UNIT_LAYERLEVEL" val="1_1"/>
  <p:tag name="KSO_WM_BEAUTIFY_FLAG" val="#wm#"/>
  <p:tag name="KSO_WM_TAG_VERSION" val="1.0"/>
  <p:tag name="KSO_WM_DIAGRAM_GROUP_CODE" val="r1-1"/>
</p:tagLst>
</file>

<file path=ppt/tags/tag10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3"/>
  <p:tag name="KSO_WM_UNIT_ID" val="259*r_i*1_3"/>
  <p:tag name="KSO_WM_UNIT_CLEAR" val="1"/>
  <p:tag name="KSO_WM_UNIT_LAYERLEVEL" val="1_1"/>
  <p:tag name="KSO_WM_BEAUTIFY_FLAG" val="#wm#"/>
  <p:tag name="KSO_WM_TAG_VERSION" val="1.0"/>
  <p:tag name="KSO_WM_DIAGRAM_GROUP_CODE" val="r1-1"/>
</p:tagLst>
</file>

<file path=ppt/tags/tag10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1"/>
  <p:tag name="KSO_WM_UNIT_ID" val="259*r_t*1_1"/>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
  <p:tag name="KSO_WM_TEMPLATE_CATEGORY" val="diagram"/>
  <p:tag name="KSO_WM_TEMPLATE_INDEX" val="160813"/>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0"/>
  <p:tag name="KSO_WM_TEMPLATE_CATEGORY" val="diagram"/>
  <p:tag name="KSO_WM_TEMPLATE_INDEX" val="160813"/>
</p:tagLst>
</file>

<file path=ppt/tags/tag10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1"/>
  <p:tag name="KSO_WM_UNIT_ID" val="259*r_v*1_1"/>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10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2"/>
  <p:tag name="KSO_WM_UNIT_ID" val="259*r_v*1_2"/>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10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3"/>
  <p:tag name="KSO_WM_UNIT_ID" val="259*r_v*1_3"/>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10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4"/>
  <p:tag name="KSO_WM_UNIT_ID" val="259*r_v*1_4"/>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10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3"/>
  <p:tag name="KSO_WM_UNIT_ID" val="259*r_v*1_3"/>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2_1"/>
  <p:tag name="KSO_WM_UNIT_ID" val="diagram160052_3*l_h_a*1_2_1"/>
  <p:tag name="KSO_WM_UNIT_CLEAR" val="1"/>
  <p:tag name="KSO_WM_UNIT_LAYERLEVEL" val="1_1_1"/>
  <p:tag name="KSO_WM_UNIT_VALUE" val="4"/>
  <p:tag name="KSO_WM_UNIT_HIGHLIGHT" val="0"/>
  <p:tag name="KSO_WM_UNIT_COMPATIBLE" val="0"/>
  <p:tag name="KSO_WM_DIAGRAM_GROUP_CODE" val="l1-1"/>
  <p:tag name="KSO_WM_UNIT_PRESET_TEXT" val="02"/>
</p:tagLst>
</file>

<file path=ppt/tags/tag1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4"/>
  <p:tag name="KSO_WM_UNIT_ID" val="259*r_i*1_4"/>
  <p:tag name="KSO_WM_UNIT_CLEAR" val="1"/>
  <p:tag name="KSO_WM_UNIT_LAYERLEVEL" val="1_1"/>
  <p:tag name="KSO_WM_BEAUTIFY_FLAG" val="#wm#"/>
  <p:tag name="KSO_WM_TAG_VERSION" val="1.0"/>
  <p:tag name="KSO_WM_DIAGRAM_GROUP_CODE" val="r1-1"/>
</p:tagLst>
</file>

<file path=ppt/tags/tag111.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5"/>
  <p:tag name="KSO_WM_UNIT_ID" val="259*r_i*1_5"/>
  <p:tag name="KSO_WM_UNIT_CLEAR" val="1"/>
  <p:tag name="KSO_WM_UNIT_LAYERLEVEL" val="1_1"/>
  <p:tag name="KSO_WM_BEAUTIFY_FLAG" val="#wm#"/>
  <p:tag name="KSO_WM_TAG_VERSION" val="1.0"/>
  <p:tag name="KSO_WM_DIAGRAM_GROUP_CODE" val="r1-1"/>
</p:tagLst>
</file>

<file path=ppt/tags/tag11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6"/>
  <p:tag name="KSO_WM_UNIT_ID" val="259*r_i*1_6"/>
  <p:tag name="KSO_WM_UNIT_CLEAR" val="1"/>
  <p:tag name="KSO_WM_UNIT_LAYERLEVEL" val="1_1"/>
  <p:tag name="KSO_WM_BEAUTIFY_FLAG" val="#wm#"/>
  <p:tag name="KSO_WM_TAG_VERSION" val="1.0"/>
  <p:tag name="KSO_WM_DIAGRAM_GROUP_CODE" val="r1-1"/>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2"/>
  <p:tag name="KSO_WM_UNIT_ID" val="259*r_t*1_2"/>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1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1"/>
  <p:tag name="KSO_WM_UNIT_ID" val="259*r_i*1_1"/>
  <p:tag name="KSO_WM_UNIT_CLEAR" val="1"/>
  <p:tag name="KSO_WM_UNIT_LAYERLEVEL" val="1_1"/>
  <p:tag name="KSO_WM_BEAUTIFY_FLAG" val="#wm#"/>
  <p:tag name="KSO_WM_TAG_VERSION" val="1.0"/>
  <p:tag name="KSO_WM_DIAGRAM_GROUP_CODE" val="r1-1"/>
</p:tagLst>
</file>

<file path=ppt/tags/tag115.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59*r_i*1_2"/>
  <p:tag name="KSO_WM_UNIT_CLEAR" val="1"/>
  <p:tag name="KSO_WM_UNIT_LAYERLEVEL" val="1_1"/>
  <p:tag name="KSO_WM_BEAUTIFY_FLAG" val="#wm#"/>
  <p:tag name="KSO_WM_TAG_VERSION" val="1.0"/>
  <p:tag name="KSO_WM_DIAGRAM_GROUP_CODE" val="r1-1"/>
</p:tagLst>
</file>

<file path=ppt/tags/tag11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3"/>
  <p:tag name="KSO_WM_UNIT_ID" val="259*r_i*1_3"/>
  <p:tag name="KSO_WM_UNIT_CLEAR" val="1"/>
  <p:tag name="KSO_WM_UNIT_LAYERLEVEL" val="1_1"/>
  <p:tag name="KSO_WM_BEAUTIFY_FLAG" val="#wm#"/>
  <p:tag name="KSO_WM_TAG_VERSION" val="1.0"/>
  <p:tag name="KSO_WM_DIAGRAM_GROUP_CODE" val="r1-1"/>
</p:tagLst>
</file>

<file path=ppt/tags/tag11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1"/>
  <p:tag name="KSO_WM_UNIT_ID" val="259*r_t*1_1"/>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i"/>
  <p:tag name="KSO_WM_UNIT_INDEX" val="1_3"/>
  <p:tag name="KSO_WM_UNIT_ID" val="diagram160052_3*l_i*1_3"/>
  <p:tag name="KSO_WM_UNIT_CLEAR" val="1"/>
  <p:tag name="KSO_WM_UNIT_LAYERLEVEL" val="1_1"/>
  <p:tag name="KSO_WM_DIAGRAM_GROUP_CODE" val="l1-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h_f"/>
  <p:tag name="KSO_WM_UNIT_INDEX" val="1_2_1"/>
  <p:tag name="KSO_WM_UNIT_ID" val="diagram160052_3*l_h_f*1_2_1"/>
  <p:tag name="KSO_WM_UNIT_CLEAR" val="1"/>
  <p:tag name="KSO_WM_UNIT_LAYERLEVEL" val="1_1_1"/>
  <p:tag name="KSO_WM_UNIT_VALUE" val="40"/>
  <p:tag name="KSO_WM_UNIT_HIGHLIGHT" val="0"/>
  <p:tag name="KSO_WM_UNIT_COMPATIBLE" val="0"/>
  <p:tag name="KSO_WM_UNIT_PRESET_TEXT_INDEX" val="4"/>
  <p:tag name="KSO_WM_UNIT_PRESET_TEXT_LEN" val="57"/>
  <p:tag name="KSO_WM_DIAGRAM_GROUP_CODE" val="l1-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i"/>
  <p:tag name="KSO_WM_UNIT_INDEX" val="1_4"/>
  <p:tag name="KSO_WM_UNIT_ID" val="diagram160052_3*l_i*1_4"/>
  <p:tag name="KSO_WM_UNIT_CLEAR" val="1"/>
  <p:tag name="KSO_WM_UNIT_LAYERLEVEL" val="1_1"/>
  <p:tag name="KSO_WM_DIAGRAM_GROUP_CODE" val="l1-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3_1"/>
  <p:tag name="KSO_WM_UNIT_ID" val="diagram160052_3*l_h_a*1_3_1"/>
  <p:tag name="KSO_WM_UNIT_CLEAR" val="1"/>
  <p:tag name="KSO_WM_UNIT_LAYERLEVEL" val="1_1_1"/>
  <p:tag name="KSO_WM_UNIT_VALUE" val="4"/>
  <p:tag name="KSO_WM_UNIT_HIGHLIGHT" val="0"/>
  <p:tag name="KSO_WM_UNIT_COMPATIBLE" val="0"/>
  <p:tag name="KSO_WM_DIAGRAM_GROUP_CODE" val="l1-1"/>
  <p:tag name="KSO_WM_UNIT_PRESET_TEXT" val="03"/>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i"/>
  <p:tag name="KSO_WM_UNIT_INDEX" val="1_5"/>
  <p:tag name="KSO_WM_UNIT_ID" val="diagram160052_3*l_i*1_5"/>
  <p:tag name="KSO_WM_UNIT_CLEAR" val="1"/>
  <p:tag name="KSO_WM_UNIT_LAYERLEVEL" val="1_1"/>
  <p:tag name="KSO_WM_DIAGRAM_GROUP_CODE" val="l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h_f"/>
  <p:tag name="KSO_WM_UNIT_INDEX" val="1_3_1"/>
  <p:tag name="KSO_WM_UNIT_ID" val="diagram160052_3*l_h_f*1_3_1"/>
  <p:tag name="KSO_WM_UNIT_CLEAR" val="1"/>
  <p:tag name="KSO_WM_UNIT_LAYERLEVEL" val="1_1_1"/>
  <p:tag name="KSO_WM_UNIT_VALUE" val="40"/>
  <p:tag name="KSO_WM_UNIT_HIGHLIGHT" val="0"/>
  <p:tag name="KSO_WM_UNIT_COMPATIBLE" val="0"/>
  <p:tag name="KSO_WM_UNIT_PRESET_TEXT_INDEX" val="4"/>
  <p:tag name="KSO_WM_UNIT_PRESET_TEXT_LEN" val="57"/>
  <p:tag name="KSO_WM_DIAGRAM_GROUP_CODE" val="l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i"/>
  <p:tag name="KSO_WM_UNIT_INDEX" val="1_5"/>
  <p:tag name="KSO_WM_UNIT_ID" val="diagram160052_3*l_i*1_5"/>
  <p:tag name="KSO_WM_UNIT_CLEAR" val="1"/>
  <p:tag name="KSO_WM_UNIT_LAYERLEVEL" val="1_1"/>
  <p:tag name="KSO_WM_DIAGRAM_GROUP_CODE" val="l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2_1"/>
  <p:tag name="KSO_WM_UNIT_ID" val="diagram160052_3*l_h_a*1_2_1"/>
  <p:tag name="KSO_WM_UNIT_CLEAR" val="1"/>
  <p:tag name="KSO_WM_UNIT_LAYERLEVEL" val="1_1_1"/>
  <p:tag name="KSO_WM_UNIT_VALUE" val="4"/>
  <p:tag name="KSO_WM_UNIT_HIGHLIGHT" val="0"/>
  <p:tag name="KSO_WM_UNIT_COMPATIBLE" val="0"/>
  <p:tag name="KSO_WM_DIAGRAM_GROUP_CODE" val="l1-1"/>
  <p:tag name="KSO_WM_UNIT_PRESET_TEXT" val="02"/>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162"/>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i"/>
  <p:tag name="KSO_WM_UNIT_INDEX" val="1_4"/>
  <p:tag name="KSO_WM_UNIT_ID" val="diagram160052_3*l_i*1_4"/>
  <p:tag name="KSO_WM_UNIT_CLEAR" val="1"/>
  <p:tag name="KSO_WM_UNIT_LAYERLEVEL" val="1_1"/>
  <p:tag name="KSO_WM_DIAGRAM_GROUP_CODE" val="l1-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h_f"/>
  <p:tag name="KSO_WM_UNIT_INDEX" val="1_3_1"/>
  <p:tag name="KSO_WM_UNIT_ID" val="diagram160052_3*l_h_f*1_3_1"/>
  <p:tag name="KSO_WM_UNIT_CLEAR" val="1"/>
  <p:tag name="KSO_WM_UNIT_LAYERLEVEL" val="1_1_1"/>
  <p:tag name="KSO_WM_UNIT_VALUE" val="40"/>
  <p:tag name="KSO_WM_UNIT_HIGHLIGHT" val="0"/>
  <p:tag name="KSO_WM_UNIT_COMPATIBLE" val="0"/>
  <p:tag name="KSO_WM_UNIT_PRESET_TEXT_INDEX" val="4"/>
  <p:tag name="KSO_WM_UNIT_PRESET_TEXT_LEN" val="57"/>
  <p:tag name="KSO_WM_DIAGRAM_GROUP_CODE" val="l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162_11*i*0"/>
  <p:tag name="KSO_WM_TEMPLATE_CATEGORY" val="custom"/>
  <p:tag name="KSO_WM_TEMPLATE_INDEX" val="160162"/>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8"/>
  <p:tag name="KSO_WM_UNIT_TYPE" val="m_h_a"/>
  <p:tag name="KSO_WM_UNIT_INDEX" val="1_4_1"/>
  <p:tag name="KSO_WM_UNIT_ID" val="diagram678_2*m_h_a*1_4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8"/>
  <p:tag name="KSO_WM_UNIT_TYPE" val="m_h_a"/>
  <p:tag name="KSO_WM_UNIT_INDEX" val="1_1_1"/>
  <p:tag name="KSO_WM_UNIT_ID" val="diagram678_2*m_h_a*1_1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8"/>
  <p:tag name="KSO_WM_UNIT_TYPE" val="m_h_a"/>
  <p:tag name="KSO_WM_UNIT_INDEX" val="1_3_1"/>
  <p:tag name="KSO_WM_UNIT_ID" val="diagram678_2*m_h_a*1_3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8"/>
  <p:tag name="KSO_WM_UNIT_TYPE" val="m_h_a"/>
  <p:tag name="KSO_WM_UNIT_INDEX" val="1_2_1"/>
  <p:tag name="KSO_WM_UNIT_ID" val="diagram678_2*m_h_a*1_2_1"/>
  <p:tag name="KSO_WM_UNIT_CLEAR" val="1"/>
  <p:tag name="KSO_WM_UNIT_LAYERLEVEL" val="1_1_1"/>
  <p:tag name="KSO_WM_UNIT_VALUE" val="12"/>
  <p:tag name="KSO_WM_UNIT_HIGHLIGHT" val="0"/>
  <p:tag name="KSO_WM_UNIT_COMPATIBLE" val="0"/>
  <p:tag name="KSO_WM_UNIT_PRESET_TEXT_INDEX" val="4"/>
  <p:tag name="KSO_WM_UNIT_PRESET_TEXT_LEN" val="12"/>
  <p:tag name="KSO_WM_DIAGRAM_GROUP_CODE" val="m1-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8"/>
  <p:tag name="KSO_WM_UNIT_TYPE" val="m_h_f"/>
  <p:tag name="KSO_WM_UNIT_INDEX" val="1_1_1"/>
  <p:tag name="KSO_WM_UNIT_ID" val="diagram678_2*m_h_f*1_1_1"/>
  <p:tag name="KSO_WM_UNIT_CLEAR" val="1"/>
  <p:tag name="KSO_WM_UNIT_LAYERLEVEL" val="1_1_1"/>
  <p:tag name="KSO_WM_UNIT_VALUE" val="21"/>
  <p:tag name="KSO_WM_UNIT_HIGHLIGHT" val="0"/>
  <p:tag name="KSO_WM_UNIT_COMPATIBLE" val="0"/>
  <p:tag name="KSO_WM_UNIT_PRESET_TEXT_INDEX" val="4"/>
  <p:tag name="KSO_WM_UNIT_PRESET_TEXT_LEN" val="40"/>
  <p:tag name="KSO_WM_DIAGRAM_GROUP_CODE" val="m1-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8"/>
  <p:tag name="KSO_WM_UNIT_TYPE" val="m_h_f"/>
  <p:tag name="KSO_WM_UNIT_INDEX" val="1_3_1"/>
  <p:tag name="KSO_WM_UNIT_ID" val="diagram678_2*m_h_f*1_3_1"/>
  <p:tag name="KSO_WM_UNIT_CLEAR" val="1"/>
  <p:tag name="KSO_WM_UNIT_LAYERLEVEL" val="1_1_1"/>
  <p:tag name="KSO_WM_UNIT_VALUE" val="21"/>
  <p:tag name="KSO_WM_UNIT_HIGHLIGHT" val="0"/>
  <p:tag name="KSO_WM_UNIT_COMPATIBLE" val="0"/>
  <p:tag name="KSO_WM_UNIT_PRESET_TEXT_INDEX" val="4"/>
  <p:tag name="KSO_WM_UNIT_PRESET_TEXT_LEN" val="40"/>
  <p:tag name="KSO_WM_DIAGRAM_GROUP_CODE" val="m1-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8"/>
  <p:tag name="KSO_WM_UNIT_TYPE" val="m_h_f"/>
  <p:tag name="KSO_WM_UNIT_INDEX" val="1_2_1"/>
  <p:tag name="KSO_WM_UNIT_ID" val="diagram678_2*m_h_f*1_2_1"/>
  <p:tag name="KSO_WM_UNIT_CLEAR" val="1"/>
  <p:tag name="KSO_WM_UNIT_LAYERLEVEL" val="1_1_1"/>
  <p:tag name="KSO_WM_UNIT_VALUE" val="21"/>
  <p:tag name="KSO_WM_UNIT_HIGHLIGHT" val="0"/>
  <p:tag name="KSO_WM_UNIT_COMPATIBLE" val="0"/>
  <p:tag name="KSO_WM_UNIT_PRESET_TEXT_INDEX" val="4"/>
  <p:tag name="KSO_WM_UNIT_PRESET_TEXT_LEN" val="40"/>
  <p:tag name="KSO_WM_DIAGRAM_GROUP_CODE" val="m1-1"/>
</p:tagLst>
</file>

<file path=ppt/tags/tag3.xml><?xml version="1.0" encoding="utf-8"?>
<p:tagLst xmlns:a="http://schemas.openxmlformats.org/drawingml/2006/main" xmlns:r="http://schemas.openxmlformats.org/officeDocument/2006/relationships" xmlns:p="http://schemas.openxmlformats.org/presentationml/2006/main">
  <p:tag name="KSO_WM_TEMPLATE_THUMBS_INDEX" val="1、4、5、10、12、15、22、25、26、27、29"/>
  <p:tag name="KSO_WM_TEMPLATE_CATEGORY" val="custom"/>
  <p:tag name="KSO_WM_TEMPLATE_INDEX" val="160162"/>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678"/>
  <p:tag name="KSO_WM_UNIT_TYPE" val="m_h_f"/>
  <p:tag name="KSO_WM_UNIT_INDEX" val="1_4_1"/>
  <p:tag name="KSO_WM_UNIT_ID" val="diagram678_2*m_h_f*1_4_1"/>
  <p:tag name="KSO_WM_UNIT_CLEAR" val="1"/>
  <p:tag name="KSO_WM_UNIT_LAYERLEVEL" val="1_1_1"/>
  <p:tag name="KSO_WM_UNIT_VALUE" val="21"/>
  <p:tag name="KSO_WM_UNIT_HIGHLIGHT" val="0"/>
  <p:tag name="KSO_WM_UNIT_COMPATIBLE" val="0"/>
  <p:tag name="KSO_WM_UNIT_PRESET_TEXT_INDEX" val="4"/>
  <p:tag name="KSO_WM_UNIT_PRESET_TEXT_LEN" val="40"/>
  <p:tag name="KSO_WM_DIAGRAM_GROUP_CODE" val="m1-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1_6*i*0"/>
  <p:tag name="KSO_WM_TEMPLATE_CATEGORY" val="diagram"/>
  <p:tag name="KSO_WM_TEMPLATE_INDEX" val="16000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1_6*i*5"/>
  <p:tag name="KSO_WM_TEMPLATE_CATEGORY" val="diagram"/>
  <p:tag name="KSO_WM_TEMPLATE_INDEX" val="16000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1_6*i*10"/>
  <p:tag name="KSO_WM_TEMPLATE_CATEGORY" val="diagram"/>
  <p:tag name="KSO_WM_TEMPLATE_INDEX" val="16000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1_6*i*15"/>
  <p:tag name="KSO_WM_TEMPLATE_CATEGORY" val="diagram"/>
  <p:tag name="KSO_WM_TEMPLATE_INDEX" val="16000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1_6*i*20"/>
  <p:tag name="KSO_WM_TEMPLATE_CATEGORY" val="diagram"/>
  <p:tag name="KSO_WM_TEMPLATE_INDEX" val="16000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001_6*i*25"/>
  <p:tag name="KSO_WM_TEMPLATE_CATEGORY" val="diagram"/>
  <p:tag name="KSO_WM_TEMPLATE_INDEX" val="16000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g"/>
  <p:tag name="KSO_WM_UNIT_INDEX" val="1"/>
  <p:tag name="KSO_WM_UNIT_ID" val="diagram160001_6*g*1"/>
  <p:tag name="KSO_WM_UNIT_CLEAR" val="1"/>
  <p:tag name="KSO_WM_UNIT_LAYERLEVEL" val="1"/>
  <p:tag name="KSO_WM_UNIT_VALUE" val="13"/>
  <p:tag name="KSO_WM_UNIT_HIGHLIGHT" val="0"/>
  <p:tag name="KSO_WM_UNIT_COMPATIBLE" val="1"/>
  <p:tag name="KSO_WM_UNIT_RELATE_UNITID" val="diagram160001_6*l*1"/>
  <p:tag name="KSO_WM_UNIT_PRESET_TEXT_INDEX" val="3"/>
  <p:tag name="KSO_WM_UNIT_PRESET_TEXT_LEN" val="17"/>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g"/>
  <p:tag name="KSO_WM_UNIT_INDEX" val="1"/>
  <p:tag name="KSO_WM_UNIT_ID" val="diagram160001_6*g*1"/>
  <p:tag name="KSO_WM_UNIT_CLEAR" val="1"/>
  <p:tag name="KSO_WM_UNIT_LAYERLEVEL" val="1"/>
  <p:tag name="KSO_WM_UNIT_VALUE" val="13"/>
  <p:tag name="KSO_WM_UNIT_HIGHLIGHT" val="0"/>
  <p:tag name="KSO_WM_UNIT_COMPATIBLE" val="1"/>
  <p:tag name="KSO_WM_UNIT_RELATE_UNITID" val="diagram160001_6*l*1"/>
  <p:tag name="KSO_WM_UNIT_PRESET_TEXT_INDEX" val="3"/>
  <p:tag name="KSO_WM_UNIT_PRESET_TEXT_LEN" val="17"/>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h_f"/>
  <p:tag name="KSO_WM_UNIT_INDEX" val="1_6_1"/>
  <p:tag name="KSO_WM_UNIT_ID" val="diagram160001_6*l_h_f*1_6_1"/>
  <p:tag name="KSO_WM_UNIT_CLEAR" val="1"/>
  <p:tag name="KSO_WM_UNIT_LAYERLEVEL" val="1_1_1"/>
  <p:tag name="KSO_WM_UNIT_VALUE" val="28"/>
  <p:tag name="KSO_WM_UNIT_HIGHLIGHT" val="0"/>
  <p:tag name="KSO_WM_UNIT_COMPATIBLE" val="0"/>
  <p:tag name="KSO_WM_DIAGRAM_GROUP_CODE" val="l1-1"/>
  <p:tag name="KSO_WM_UNIT_PRESET_TEXT" val="LOREM IPSUM DOLOR SIT AMET, CONSECTETUR"/>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6、8、12、20、21、22、23、25"/>
  <p:tag name="KSO_WM_TEMPLATE_CATEGORY" val="custom"/>
  <p:tag name="KSO_WM_TEMPLATE_INDEX" val="160162"/>
  <p:tag name="KSO_WM_TAG_VERSION" val="1.0"/>
  <p:tag name="KSO_WM_SLIDE_ID" val="custom160162_1"/>
  <p:tag name="KSO_WM_SLIDE_INDEX" val="1"/>
  <p:tag name="KSO_WM_SLIDE_ITEM_CNT" val="2"/>
  <p:tag name="KSO_WM_SLIDE_LAYOUT" val="a_b"/>
  <p:tag name="KSO_WM_SLIDE_LAYOUT_CNT" val="1_1"/>
  <p:tag name="KSO_WM_SLIDE_TYPE" val="title"/>
  <p:tag name="KSO_WM_BEAUTIFY_FLAG" val="#wm#"/>
  <p:tag name="KSO_WM_SLIDE_MODEL_TYPE" val="cover"/>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i"/>
  <p:tag name="KSO_WM_UNIT_INDEX" val="1_6"/>
  <p:tag name="KSO_WM_UNIT_ID" val="diagram160001_6*l_i*1_6"/>
  <p:tag name="KSO_WM_UNIT_CLEAR" val="1"/>
  <p:tag name="KSO_WM_UNIT_LAYERLEVEL" val="1_1"/>
  <p:tag name="KSO_WM_DIAGRAM_GROUP_CODE" val="l1-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h_f"/>
  <p:tag name="KSO_WM_UNIT_INDEX" val="1_5_1"/>
  <p:tag name="KSO_WM_UNIT_ID" val="diagram160001_6*l_h_f*1_5_1"/>
  <p:tag name="KSO_WM_UNIT_CLEAR" val="1"/>
  <p:tag name="KSO_WM_UNIT_LAYERLEVEL" val="1_1_1"/>
  <p:tag name="KSO_WM_UNIT_VALUE" val="28"/>
  <p:tag name="KSO_WM_UNIT_HIGHLIGHT" val="0"/>
  <p:tag name="KSO_WM_UNIT_COMPATIBLE" val="0"/>
  <p:tag name="KSO_WM_DIAGRAM_GROUP_CODE" val="l1-1"/>
  <p:tag name="KSO_WM_UNIT_PRESET_TEXT" val="LOREM IPSUM DOLOR SIT AMET, CONSECTETUR"/>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i"/>
  <p:tag name="KSO_WM_UNIT_INDEX" val="1_5"/>
  <p:tag name="KSO_WM_UNIT_ID" val="diagram160001_6*l_i*1_5"/>
  <p:tag name="KSO_WM_UNIT_CLEAR" val="1"/>
  <p:tag name="KSO_WM_UNIT_LAYERLEVEL" val="1_1"/>
  <p:tag name="KSO_WM_DIAGRAM_GROUP_CODE" val="l1-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h_f"/>
  <p:tag name="KSO_WM_UNIT_INDEX" val="1_4_1"/>
  <p:tag name="KSO_WM_UNIT_ID" val="diagram160001_6*l_h_f*1_4_1"/>
  <p:tag name="KSO_WM_UNIT_CLEAR" val="1"/>
  <p:tag name="KSO_WM_UNIT_LAYERLEVEL" val="1_1_1"/>
  <p:tag name="KSO_WM_UNIT_VALUE" val="28"/>
  <p:tag name="KSO_WM_UNIT_HIGHLIGHT" val="0"/>
  <p:tag name="KSO_WM_UNIT_COMPATIBLE" val="0"/>
  <p:tag name="KSO_WM_DIAGRAM_GROUP_CODE" val="l1-1"/>
  <p:tag name="KSO_WM_UNIT_PRESET_TEXT" val="LOREM IPSUM DOLOR SIT AMET, CONSECTETUR"/>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i"/>
  <p:tag name="KSO_WM_UNIT_INDEX" val="1_4"/>
  <p:tag name="KSO_WM_UNIT_ID" val="diagram160001_6*l_i*1_4"/>
  <p:tag name="KSO_WM_UNIT_CLEAR" val="1"/>
  <p:tag name="KSO_WM_UNIT_LAYERLEVEL" val="1_1"/>
  <p:tag name="KSO_WM_DIAGRAM_GROUP_CODE" val="l1-1"/>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h_f"/>
  <p:tag name="KSO_WM_UNIT_INDEX" val="1_3_1"/>
  <p:tag name="KSO_WM_UNIT_ID" val="diagram160001_6*l_h_f*1_3_1"/>
  <p:tag name="KSO_WM_UNIT_CLEAR" val="1"/>
  <p:tag name="KSO_WM_UNIT_LAYERLEVEL" val="1_1_1"/>
  <p:tag name="KSO_WM_UNIT_VALUE" val="28"/>
  <p:tag name="KSO_WM_UNIT_HIGHLIGHT" val="0"/>
  <p:tag name="KSO_WM_UNIT_COMPATIBLE" val="0"/>
  <p:tag name="KSO_WM_DIAGRAM_GROUP_CODE" val="l1-1"/>
  <p:tag name="KSO_WM_UNIT_PRESET_TEXT" val="LOREM IPSUM DOLOR SIT AMET, CONSECTETUR"/>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i"/>
  <p:tag name="KSO_WM_UNIT_INDEX" val="1_3"/>
  <p:tag name="KSO_WM_UNIT_ID" val="diagram160001_6*l_i*1_3"/>
  <p:tag name="KSO_WM_UNIT_CLEAR" val="1"/>
  <p:tag name="KSO_WM_UNIT_LAYERLEVEL" val="1_1"/>
  <p:tag name="KSO_WM_DIAGRAM_GROUP_CODE" val="l1-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h_f"/>
  <p:tag name="KSO_WM_UNIT_INDEX" val="1_2_1"/>
  <p:tag name="KSO_WM_UNIT_ID" val="diagram160001_6*l_h_f*1_2_1"/>
  <p:tag name="KSO_WM_UNIT_CLEAR" val="1"/>
  <p:tag name="KSO_WM_UNIT_LAYERLEVEL" val="1_1_1"/>
  <p:tag name="KSO_WM_UNIT_VALUE" val="28"/>
  <p:tag name="KSO_WM_UNIT_HIGHLIGHT" val="0"/>
  <p:tag name="KSO_WM_UNIT_COMPATIBLE" val="0"/>
  <p:tag name="KSO_WM_DIAGRAM_GROUP_CODE" val="l1-1"/>
  <p:tag name="KSO_WM_UNIT_PRESET_TEXT" val="LOREM IPSUM DOLOR SIT AMET, CONSECTETUR"/>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i"/>
  <p:tag name="KSO_WM_UNIT_INDEX" val="1_2"/>
  <p:tag name="KSO_WM_UNIT_ID" val="diagram160001_6*l_i*1_2"/>
  <p:tag name="KSO_WM_UNIT_CLEAR" val="1"/>
  <p:tag name="KSO_WM_UNIT_LAYERLEVEL" val="1_1"/>
  <p:tag name="KSO_WM_DIAGRAM_GROUP_CODE" val="l1-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h_f"/>
  <p:tag name="KSO_WM_UNIT_INDEX" val="1_1_1"/>
  <p:tag name="KSO_WM_UNIT_ID" val="diagram160001_6*l_h_f*1_1_1"/>
  <p:tag name="KSO_WM_UNIT_CLEAR" val="1"/>
  <p:tag name="KSO_WM_UNIT_LAYERLEVEL" val="1_1_1"/>
  <p:tag name="KSO_WM_UNIT_VALUE" val="28"/>
  <p:tag name="KSO_WM_UNIT_HIGHLIGHT" val="0"/>
  <p:tag name="KSO_WM_UNIT_COMPATIBLE" val="0"/>
  <p:tag name="KSO_WM_DIAGRAM_GROUP_CODE" val="l1-1"/>
  <p:tag name="KSO_WM_UNIT_PRESET_TEXT" val="LOREM IPSUM DOLOR SIT AMET, CONSECTETUR"/>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a"/>
  <p:tag name="KSO_WM_UNIT_INDEX" val="1"/>
  <p:tag name="KSO_WM_UNIT_ID" val="custom160162_1*a*1"/>
  <p:tag name="KSO_WM_UNIT_CLEAR" val="1"/>
  <p:tag name="KSO_WM_UNIT_LAYERLEVEL" val="1"/>
  <p:tag name="KSO_WM_UNIT_VALUE" val="28"/>
  <p:tag name="KSO_WM_UNIT_ISCONTENTSTITLE" val="0"/>
  <p:tag name="KSO_WM_UNIT_HIGHLIGHT" val="0"/>
  <p:tag name="KSO_WM_UNIT_COMPATIBLE" val="0"/>
  <p:tag name="KSO_WM_UNIT_PRESET_TEXT_INDEX" val="3"/>
  <p:tag name="KSO_WM_UNIT_PRESET_TEXT_LEN" val="17"/>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01"/>
  <p:tag name="KSO_WM_UNIT_TYPE" val="l_i"/>
  <p:tag name="KSO_WM_UNIT_INDEX" val="1_1"/>
  <p:tag name="KSO_WM_UNIT_ID" val="diagram160001_6*l_i*1_1"/>
  <p:tag name="KSO_WM_UNIT_CLEAR" val="1"/>
  <p:tag name="KSO_WM_UNIT_LAYERLEVEL" val="1_1"/>
  <p:tag name="KSO_WM_DIAGRAM_GROUP_CODE" val="l1-1"/>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11"/>
  <p:tag name="KSO_WM_SLIDE_INDEX" val="11"/>
  <p:tag name="KSO_WM_SLIDE_ITEM_CNT" val="6"/>
  <p:tag name="KSO_WM_SLIDE_LAYOUT" val="a_b_l"/>
  <p:tag name="KSO_WM_SLIDE_LAYOUT_CNT" val="1_1_1"/>
  <p:tag name="KSO_WM_SLIDE_TYPE" val="contents"/>
  <p:tag name="KSO_WM_BEAUTIFY_FLAG" val="#wm#"/>
  <p:tag name="KSO_WM_DIAGRAM_GROUP_CODE" val="l1-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h_f"/>
  <p:tag name="KSO_WM_UNIT_INDEX" val="1_1_1"/>
  <p:tag name="KSO_WM_UNIT_ID" val="custom160162_11*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i"/>
  <p:tag name="KSO_WM_UNIT_INDEX" val="1_3"/>
  <p:tag name="KSO_WM_UNIT_ID" val="custom160162_11*l_i*1_3"/>
  <p:tag name="KSO_WM_UNIT_CLEAR" val="1"/>
  <p:tag name="KSO_WM_UNIT_LAYERLEVEL" val="1_1"/>
  <p:tag name="KSO_WM_DIAGRAM_GROUP_CODE" val="l1-1"/>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h_f"/>
  <p:tag name="KSO_WM_UNIT_INDEX" val="1_2_1"/>
  <p:tag name="KSO_WM_UNIT_ID" val="custom160162_11*l_h_f*1_2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i"/>
  <p:tag name="KSO_WM_UNIT_INDEX" val="1_6"/>
  <p:tag name="KSO_WM_UNIT_ID" val="custom160162_11*l_i*1_6"/>
  <p:tag name="KSO_WM_UNIT_CLEAR" val="1"/>
  <p:tag name="KSO_WM_UNIT_LAYERLEVEL" val="1_1"/>
  <p:tag name="KSO_WM_DIAGRAM_GROUP_CODE" val="l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h_f"/>
  <p:tag name="KSO_WM_UNIT_INDEX" val="1_3_1"/>
  <p:tag name="KSO_WM_UNIT_ID" val="custom160162_11*l_h_f*1_3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i"/>
  <p:tag name="KSO_WM_UNIT_INDEX" val="1_9"/>
  <p:tag name="KSO_WM_UNIT_ID" val="custom160162_11*l_i*1_9"/>
  <p:tag name="KSO_WM_UNIT_CLEAR" val="1"/>
  <p:tag name="KSO_WM_UNIT_LAYERLEVEL" val="1_1"/>
  <p:tag name="KSO_WM_DIAGRAM_GROUP_CODE" val="l1-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h_f"/>
  <p:tag name="KSO_WM_UNIT_INDEX" val="1_4_1"/>
  <p:tag name="KSO_WM_UNIT_ID" val="custom160162_11*l_h_f*1_4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i"/>
  <p:tag name="KSO_WM_UNIT_INDEX" val="1_12"/>
  <p:tag name="KSO_WM_UNIT_ID" val="custom160162_11*l_i*1_12"/>
  <p:tag name="KSO_WM_UNIT_CLEAR" val="1"/>
  <p:tag name="KSO_WM_UNIT_LAYERLEVEL" val="1_1"/>
  <p:tag name="KSO_WM_DIAGRAM_GROUP_CODE" val="l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b"/>
  <p:tag name="KSO_WM_UNIT_INDEX" val="1"/>
  <p:tag name="KSO_WM_UNIT_ID" val="custom160162_1*b*1"/>
  <p:tag name="KSO_WM_UNIT_CLEAR" val="1"/>
  <p:tag name="KSO_WM_UNIT_LAYERLEVEL" val="1"/>
  <p:tag name="KSO_WM_UNIT_VALUE" val="111"/>
  <p:tag name="KSO_WM_UNIT_ISCONTENTSTITLE" val="0"/>
  <p:tag name="KSO_WM_UNIT_HIGHLIGHT" val="0"/>
  <p:tag name="KSO_WM_UNIT_COMPATIBLE" val="0"/>
  <p:tag name="KSO_WM_UNIT_PRESET_TEXT_INDEX" val="3"/>
  <p:tag name="KSO_WM_UNIT_PRESET_TEXT_LEN" val="17"/>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h_f"/>
  <p:tag name="KSO_WM_UNIT_INDEX" val="1_5_1"/>
  <p:tag name="KSO_WM_UNIT_ID" val="custom160162_11*l_h_f*1_5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162"/>
  <p:tag name="KSO_WM_UNIT_TYPE" val="l_i"/>
  <p:tag name="KSO_WM_UNIT_INDEX" val="1_15"/>
  <p:tag name="KSO_WM_UNIT_ID" val="custom160162_11*l_i*1_15"/>
  <p:tag name="KSO_WM_UNIT_CLEAR" val="1"/>
  <p:tag name="KSO_WM_UNIT_LAYERLEVEL" val="1_1"/>
  <p:tag name="KSO_WM_DIAGRAM_GROUP_CODE" val="l1-1"/>
</p:tagLst>
</file>

<file path=ppt/tags/tag6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6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
  <p:tag name="KSO_WM_TEMPLATE_CATEGORY" val="diagram"/>
  <p:tag name="KSO_WM_TEMPLATE_INDEX" val="160813"/>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0"/>
  <p:tag name="KSO_WM_TEMPLATE_CATEGORY" val="diagram"/>
  <p:tag name="KSO_WM_TEMPLATE_INDEX" val="160813"/>
</p:tagLst>
</file>

<file path=ppt/tags/tag7.xml><?xml version="1.0" encoding="utf-8"?>
<p:tagLst xmlns:a="http://schemas.openxmlformats.org/drawingml/2006/main" xmlns:r="http://schemas.openxmlformats.org/officeDocument/2006/relationships" xmlns:p="http://schemas.openxmlformats.org/presentationml/2006/main">
  <p:tag name="KSO_WM_UNIT_INDEX" val="0"/>
  <p:tag name="KSO_WM_UNIT_CLEAR" val="1"/>
  <p:tag name="KSO_WM_UNIT_LAYERLEVEL" val="1_1_1"/>
  <p:tag name="KSO_WM_UNIT_VALUE" val="40"/>
  <p:tag name="KSO_WM_UNIT_HIGHLIGHT" val="0"/>
  <p:tag name="KSO_WM_UNIT_COMPATIBLE" val="0"/>
  <p:tag name="KSO_WM_UNIT_PRESET_TEXT_INDEX" val="4"/>
  <p:tag name="KSO_WM_UNIT_PRESET_TEXT_LEN" val="57"/>
  <p:tag name="KSO_WM_TAG_VERSION" val="1.0"/>
  <p:tag name="KSO_WM_BEAUTIFY_FLAG" val="#wm#"/>
  <p:tag name="KSO_WM_UNIT_TYPE" val="i"/>
  <p:tag name="KSO_WM_UNIT_ID" val="diagram160052_3*i*0"/>
  <p:tag name="KSO_WM_TEMPLATE_CATEGORY" val="diagram"/>
  <p:tag name="KSO_WM_TEMPLATE_INDEX" val="160052"/>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4"/>
  <p:tag name="KSO_WM_UNIT_ID" val="259*r_i*1_4"/>
  <p:tag name="KSO_WM_UNIT_CLEAR" val="1"/>
  <p:tag name="KSO_WM_UNIT_LAYERLEVEL" val="1_1"/>
  <p:tag name="KSO_WM_BEAUTIFY_FLAG" val="#wm#"/>
  <p:tag name="KSO_WM_TAG_VERSION" val="1.0"/>
  <p:tag name="KSO_WM_DIAGRAM_GROUP_CODE" val="r1-1"/>
</p:tagLst>
</file>

<file path=ppt/tags/tag71.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5"/>
  <p:tag name="KSO_WM_UNIT_ID" val="259*r_i*1_5"/>
  <p:tag name="KSO_WM_UNIT_CLEAR" val="1"/>
  <p:tag name="KSO_WM_UNIT_LAYERLEVEL" val="1_1"/>
  <p:tag name="KSO_WM_BEAUTIFY_FLAG" val="#wm#"/>
  <p:tag name="KSO_WM_TAG_VERSION" val="1.0"/>
  <p:tag name="KSO_WM_DIAGRAM_GROUP_CODE" val="r1-1"/>
</p:tagLst>
</file>

<file path=ppt/tags/tag7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6"/>
  <p:tag name="KSO_WM_UNIT_ID" val="259*r_i*1_6"/>
  <p:tag name="KSO_WM_UNIT_CLEAR" val="1"/>
  <p:tag name="KSO_WM_UNIT_LAYERLEVEL" val="1_1"/>
  <p:tag name="KSO_WM_BEAUTIFY_FLAG" val="#wm#"/>
  <p:tag name="KSO_WM_TAG_VERSION" val="1.0"/>
  <p:tag name="KSO_WM_DIAGRAM_GROUP_CODE" val="r1-1"/>
</p:tagLst>
</file>

<file path=ppt/tags/tag7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2"/>
  <p:tag name="KSO_WM_UNIT_ID" val="259*r_t*1_2"/>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1"/>
  <p:tag name="KSO_WM_UNIT_ID" val="259*r_i*1_1"/>
  <p:tag name="KSO_WM_UNIT_CLEAR" val="1"/>
  <p:tag name="KSO_WM_UNIT_LAYERLEVEL" val="1_1"/>
  <p:tag name="KSO_WM_BEAUTIFY_FLAG" val="#wm#"/>
  <p:tag name="KSO_WM_TAG_VERSION" val="1.0"/>
  <p:tag name="KSO_WM_DIAGRAM_GROUP_CODE" val="r1-1"/>
</p:tagLst>
</file>

<file path=ppt/tags/tag75.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2"/>
  <p:tag name="KSO_WM_UNIT_ID" val="259*r_i*1_2"/>
  <p:tag name="KSO_WM_UNIT_CLEAR" val="1"/>
  <p:tag name="KSO_WM_UNIT_LAYERLEVEL" val="1_1"/>
  <p:tag name="KSO_WM_BEAUTIFY_FLAG" val="#wm#"/>
  <p:tag name="KSO_WM_TAG_VERSION" val="1.0"/>
  <p:tag name="KSO_WM_DIAGRAM_GROUP_CODE" val="r1-1"/>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3"/>
  <p:tag name="KSO_WM_UNIT_ID" val="259*r_i*1_3"/>
  <p:tag name="KSO_WM_UNIT_CLEAR" val="1"/>
  <p:tag name="KSO_WM_UNIT_LAYERLEVEL" val="1_1"/>
  <p:tag name="KSO_WM_BEAUTIFY_FLAG" val="#wm#"/>
  <p:tag name="KSO_WM_TAG_VERSION" val="1.0"/>
  <p:tag name="KSO_WM_DIAGRAM_GROUP_CODE" val="r1-1"/>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1"/>
  <p:tag name="KSO_WM_UNIT_ID" val="259*r_t*1_1"/>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7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h_a"/>
  <p:tag name="KSO_WM_UNIT_INDEX" val="1_1_1"/>
  <p:tag name="KSO_WM_UNIT_ID" val="diagram160052_3*l_h_a*1_1_1"/>
  <p:tag name="KSO_WM_UNIT_CLEAR" val="1"/>
  <p:tag name="KSO_WM_UNIT_LAYERLEVEL" val="1_1_1"/>
  <p:tag name="KSO_WM_UNIT_VALUE" val="4"/>
  <p:tag name="KSO_WM_UNIT_HIGHLIGHT" val="0"/>
  <p:tag name="KSO_WM_UNIT_COMPATIBLE" val="0"/>
  <p:tag name="KSO_WM_DIAGRAM_GROUP_CODE" val="l1-1"/>
  <p:tag name="KSO_WM_UNIT_PRESET_TEXT" val="01"/>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8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 name="KSO_WM_TAG_VERSION" val="1.0"/>
  <p:tag name="KSO_WM_SLIDE_ID" val="custom160162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52"/>
  <p:tag name="KSO_WM_UNIT_TYPE" val="l_i"/>
  <p:tag name="KSO_WM_UNIT_INDEX" val="1_1"/>
  <p:tag name="KSO_WM_UNIT_ID" val="diagram160052_3*l_i*1_1"/>
  <p:tag name="KSO_WM_UNIT_CLEAR" val="1"/>
  <p:tag name="KSO_WM_UNIT_LAYERLEVEL" val="1_1"/>
  <p:tag name="KSO_WM_DIAGRAM_GROUP_CODE" val="l1-1"/>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
  <p:tag name="KSO_WM_TEMPLATE_CATEGORY" val="diagram"/>
  <p:tag name="KSO_WM_TEMPLATE_INDEX" val="160813"/>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2*i*10"/>
  <p:tag name="KSO_WM_TEMPLATE_CATEGORY" val="diagram"/>
  <p:tag name="KSO_WM_TEMPLATE_INDEX" val="160813"/>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1"/>
  <p:tag name="KSO_WM_UNIT_ID" val="259*r_v*1_1"/>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9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2"/>
  <p:tag name="KSO_WM_UNIT_ID" val="259*r_v*1_2"/>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9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v"/>
  <p:tag name="KSO_WM_UNIT_INDEX" val="1_3"/>
  <p:tag name="KSO_WM_UNIT_ID" val="259*r_v*1_3"/>
  <p:tag name="KSO_WM_UNIT_CLEAR" val="1"/>
  <p:tag name="KSO_WM_UNIT_LAYERLEVEL" val="1_1"/>
  <p:tag name="KSO_WM_UNIT_DIAGRAM_CONTRAST_TITLE_CNT" val="2"/>
  <p:tag name="KSO_WM_UNIT_DIAGRAM_DIMENSION_TITLE_CNT" val="2"/>
  <p:tag name="KSO_WM_UNIT_VALUE" val="33"/>
  <p:tag name="KSO_WM_UNIT_HIGHLIGHT" val="0"/>
  <p:tag name="KSO_WM_UNIT_COMPATIBLE" val="0"/>
  <p:tag name="KSO_WM_UNIT_PRESET_TEXT_INDEX" val="3"/>
  <p:tag name="KSO_WM_UNIT_PRESET_TEXT_LEN" val="35"/>
  <p:tag name="KSO_WM_BEAUTIFY_FLAG" val="#wm#"/>
  <p:tag name="KSO_WM_TAG_VERSION" val="1.0"/>
  <p:tag name="KSO_WM_DIAGRAM_GROUP_CODE" val="r1-1"/>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4"/>
  <p:tag name="KSO_WM_UNIT_ID" val="259*r_i*1_4"/>
  <p:tag name="KSO_WM_UNIT_CLEAR" val="1"/>
  <p:tag name="KSO_WM_UNIT_LAYERLEVEL" val="1_1"/>
  <p:tag name="KSO_WM_BEAUTIFY_FLAG" val="#wm#"/>
  <p:tag name="KSO_WM_TAG_VERSION" val="1.0"/>
  <p:tag name="KSO_WM_DIAGRAM_GROUP_CODE" val="r1-1"/>
</p:tagLst>
</file>

<file path=ppt/tags/tag96.xml><?xml version="1.0" encoding="utf-8"?>
<p:tagLst xmlns:a="http://schemas.openxmlformats.org/drawingml/2006/main" xmlns:r="http://schemas.openxmlformats.org/officeDocument/2006/relationships" xmlns:p="http://schemas.openxmlformats.org/presentationml/2006/main">
  <p:tag name="KSO_WM_UNIT_VALUE" val="72"/>
  <p:tag name="KSO_WM_UNIT_HIGHLIGHT" val="0"/>
  <p:tag name="KSO_WM_UNIT_COMPATIBLE" val="0"/>
  <p:tag name="KSO_WM_UNIT_PRESET_TEXT_INDEX" val="3"/>
  <p:tag name="KSO_WM_UNIT_PRESET_TEXT_LEN" val="17"/>
  <p:tag name="KSO_WM_TEMPLATE_CATEGORY" val="diagram"/>
  <p:tag name="KSO_WM_TEMPLATE_INDEX" val="160813"/>
  <p:tag name="KSO_WM_UNIT_TYPE" val="r_i"/>
  <p:tag name="KSO_WM_UNIT_INDEX" val="1_5"/>
  <p:tag name="KSO_WM_UNIT_ID" val="259*r_i*1_5"/>
  <p:tag name="KSO_WM_UNIT_CLEAR" val="1"/>
  <p:tag name="KSO_WM_UNIT_LAYERLEVEL" val="1_1"/>
  <p:tag name="KSO_WM_BEAUTIFY_FLAG" val="#wm#"/>
  <p:tag name="KSO_WM_TAG_VERSION" val="1.0"/>
  <p:tag name="KSO_WM_DIAGRAM_GROUP_CODE" val="r1-1"/>
</p:tagLst>
</file>

<file path=ppt/tags/tag9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6"/>
  <p:tag name="KSO_WM_UNIT_ID" val="259*r_i*1_6"/>
  <p:tag name="KSO_WM_UNIT_CLEAR" val="1"/>
  <p:tag name="KSO_WM_UNIT_LAYERLEVEL" val="1_1"/>
  <p:tag name="KSO_WM_BEAUTIFY_FLAG" val="#wm#"/>
  <p:tag name="KSO_WM_TAG_VERSION" val="1.0"/>
  <p:tag name="KSO_WM_DIAGRAM_GROUP_CODE" val="r1-1"/>
</p:tagLst>
</file>

<file path=ppt/tags/tag9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t"/>
  <p:tag name="KSO_WM_UNIT_INDEX" val="1_2"/>
  <p:tag name="KSO_WM_UNIT_ID" val="259*r_t*1_2"/>
  <p:tag name="KSO_WM_UNIT_CLEAR" val="1"/>
  <p:tag name="KSO_WM_UNIT_LAYERLEVEL" val="1_1"/>
  <p:tag name="KSO_WM_UNIT_DIAGRAM_CONTRAST_TITLE_CNT" val="2"/>
  <p:tag name="KSO_WM_UNIT_DIAGRAM_DIMENSION_TITLE_CNT" val="2"/>
  <p:tag name="KSO_WM_UNIT_VALUE" val="26"/>
  <p:tag name="KSO_WM_UNIT_HIGHLIGHT" val="0"/>
  <p:tag name="KSO_WM_UNIT_COMPATIBLE" val="0"/>
  <p:tag name="KSO_WM_UNIT_PRESET_TEXT_INDEX" val="3"/>
  <p:tag name="KSO_WM_UNIT_PRESET_TEXT_LEN" val="5"/>
  <p:tag name="KSO_WM_BEAUTIFY_FLAG" val="#wm#"/>
  <p:tag name="KSO_WM_TAG_VERSION" val="1.0"/>
  <p:tag name="KSO_WM_DIAGRAM_GROUP_CODE" val="r1-1"/>
</p:tagLst>
</file>

<file path=ppt/tags/tag9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UNIT_TYPE" val="r_i"/>
  <p:tag name="KSO_WM_UNIT_INDEX" val="1_1"/>
  <p:tag name="KSO_WM_UNIT_ID" val="259*r_i*1_1"/>
  <p:tag name="KSO_WM_UNIT_CLEAR" val="1"/>
  <p:tag name="KSO_WM_UNIT_LAYERLEVEL" val="1_1"/>
  <p:tag name="KSO_WM_BEAUTIFY_FLAG" val="#wm#"/>
  <p:tag name="KSO_WM_TAG_VERSION" val="1.0"/>
  <p:tag name="KSO_WM_DIAGRAM_GROUP_CODE" val="r1-1"/>
</p:tagLst>
</file>

<file path=ppt/theme/theme1.xml><?xml version="1.0" encoding="utf-8"?>
<a:theme xmlns:a="http://schemas.openxmlformats.org/drawingml/2006/main" name="1_Office 主题">
  <a:themeElements>
    <a:clrScheme name="自定义 125">
      <a:dk1>
        <a:sysClr val="windowText" lastClr="000000"/>
      </a:dk1>
      <a:lt1>
        <a:sysClr val="window" lastClr="FFFFFF"/>
      </a:lt1>
      <a:dk2>
        <a:srgbClr val="44546A"/>
      </a:dk2>
      <a:lt2>
        <a:srgbClr val="E7E6E6"/>
      </a:lt2>
      <a:accent1>
        <a:srgbClr val="0070BE"/>
      </a:accent1>
      <a:accent2>
        <a:srgbClr val="7F7F7F"/>
      </a:accent2>
      <a:accent3>
        <a:srgbClr val="A5A5A5"/>
      </a:accent3>
      <a:accent4>
        <a:srgbClr val="FFC000"/>
      </a:accent4>
      <a:accent5>
        <a:srgbClr val="4472C4"/>
      </a:accent5>
      <a:accent6>
        <a:srgbClr val="70AD47"/>
      </a:accent6>
      <a:hlink>
        <a:srgbClr val="0563C1"/>
      </a:hlink>
      <a:folHlink>
        <a:srgbClr val="954F72"/>
      </a:folHlink>
    </a:clrScheme>
    <a:fontScheme name="自定义 50">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25">
      <a:dk1>
        <a:sysClr val="windowText" lastClr="000000"/>
      </a:dk1>
      <a:lt1>
        <a:sysClr val="window" lastClr="FFFFFF"/>
      </a:lt1>
      <a:dk2>
        <a:srgbClr val="44546A"/>
      </a:dk2>
      <a:lt2>
        <a:srgbClr val="E7E6E6"/>
      </a:lt2>
      <a:accent1>
        <a:srgbClr val="0070BE"/>
      </a:accent1>
      <a:accent2>
        <a:srgbClr val="7F7F7F"/>
      </a:accent2>
      <a:accent3>
        <a:srgbClr val="A5A5A5"/>
      </a:accent3>
      <a:accent4>
        <a:srgbClr val="FFC000"/>
      </a:accent4>
      <a:accent5>
        <a:srgbClr val="4472C4"/>
      </a:accent5>
      <a:accent6>
        <a:srgbClr val="70AD47"/>
      </a:accent6>
      <a:hlink>
        <a:srgbClr val="0563C1"/>
      </a:hlink>
      <a:folHlink>
        <a:srgbClr val="954F72"/>
      </a:folHlink>
    </a:clrScheme>
    <a:fontScheme name="自定义 50">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2500</Words>
  <Application>Microsoft Office PowerPoint</Application>
  <PresentationFormat>宽屏</PresentationFormat>
  <Paragraphs>275</Paragraphs>
  <Slides>38</Slides>
  <Notes>35</Notes>
  <HiddenSlides>2</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1</vt:i4>
      </vt:variant>
      <vt:variant>
        <vt:lpstr>幻灯片标题</vt:lpstr>
      </vt:variant>
      <vt:variant>
        <vt:i4>38</vt:i4>
      </vt:variant>
    </vt:vector>
  </HeadingPairs>
  <TitlesOfParts>
    <vt:vector size="50" baseType="lpstr">
      <vt:lpstr>Heiti SC Medium</vt:lpstr>
      <vt:lpstr>等线</vt:lpstr>
      <vt:lpstr>黑体</vt:lpstr>
      <vt:lpstr>宋体</vt:lpstr>
      <vt:lpstr>微软雅黑</vt:lpstr>
      <vt:lpstr>Arial</vt:lpstr>
      <vt:lpstr>Calibri</vt:lpstr>
      <vt:lpstr>Cambria Math</vt:lpstr>
      <vt:lpstr>Wingdings</vt:lpstr>
      <vt:lpstr>1_Office 主题</vt:lpstr>
      <vt:lpstr>2_Office 主题</vt:lpstr>
      <vt:lpstr>Equation.KSEE3</vt:lpstr>
      <vt:lpstr>机器学习经典算法</vt:lpstr>
      <vt:lpstr>内容摘要</vt:lpstr>
      <vt:lpstr>基本简介</vt:lpstr>
      <vt:lpstr>机器学习简介</vt:lpstr>
      <vt:lpstr>根据学习模式的分类</vt:lpstr>
      <vt:lpstr>根据学习方法的分类</vt:lpstr>
      <vt:lpstr>其他机器学习常用学习方法</vt:lpstr>
      <vt:lpstr>机器学习主要解决的问题</vt:lpstr>
      <vt:lpstr>典型机器学习应用领域</vt:lpstr>
      <vt:lpstr>机器学习一般流程</vt:lpstr>
      <vt:lpstr>机器学习一般流程</vt:lpstr>
      <vt:lpstr>机器学习三要素</vt:lpstr>
      <vt:lpstr>经典算法</vt:lpstr>
      <vt:lpstr>算法</vt:lpstr>
      <vt:lpstr>一、KNN算法——简介</vt:lpstr>
      <vt:lpstr>一、KNN算法——原理</vt:lpstr>
      <vt:lpstr>一、KNN算法——原理</vt:lpstr>
      <vt:lpstr>一、KNN算法——原理</vt:lpstr>
      <vt:lpstr>一、KNN算法——原理</vt:lpstr>
      <vt:lpstr>一、KNN算法——算法特点</vt:lpstr>
      <vt:lpstr>二、线性回归——简介</vt:lpstr>
      <vt:lpstr>二、线性回归——简介</vt:lpstr>
      <vt:lpstr>二、线性回归——简介</vt:lpstr>
      <vt:lpstr>二、简单线性回归——原理</vt:lpstr>
      <vt:lpstr>二、简单线性回归——原理</vt:lpstr>
      <vt:lpstr>二、简单线性回归——评价</vt:lpstr>
      <vt:lpstr>二、简单线性回归——评价</vt:lpstr>
      <vt:lpstr>二、简单线性回归——评价</vt:lpstr>
      <vt:lpstr>二、简单线性回归——评价</vt:lpstr>
      <vt:lpstr>二、多元线性回归</vt:lpstr>
      <vt:lpstr>二、多元线性回归</vt:lpstr>
      <vt:lpstr>二、线性回归——算法特点</vt:lpstr>
      <vt:lpstr>三、逻辑回归——简介</vt:lpstr>
      <vt:lpstr>三、逻辑回归——原理</vt:lpstr>
      <vt:lpstr>三、逻辑回归——原理</vt:lpstr>
      <vt:lpstr>三、逻辑回归——原理</vt:lpstr>
      <vt:lpstr>三、逻辑回归——算法特点</vt:lpstr>
      <vt:lpstr>三、逻辑回归——算法实现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机器学习经典算法</dc:title>
  <dc:creator>XingMu</dc:creator>
  <cp:lastModifiedBy>XingMu</cp:lastModifiedBy>
  <cp:revision>52</cp:revision>
  <dcterms:created xsi:type="dcterms:W3CDTF">2019-10-14T13:11:00Z</dcterms:created>
  <dcterms:modified xsi:type="dcterms:W3CDTF">2019-10-16T12:04:40Z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