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59" r:id="rId4"/>
    <p:sldId id="260" r:id="rId5"/>
    <p:sldId id="262" r:id="rId6"/>
    <p:sldId id="263" r:id="rId7"/>
    <p:sldId id="264" r:id="rId8"/>
    <p:sldId id="265" r:id="rId9"/>
    <p:sldId id="267" r:id="rId10"/>
    <p:sldId id="268" r:id="rId11"/>
    <p:sldId id="269" r:id="rId12"/>
    <p:sldId id="270" r:id="rId13"/>
    <p:sldId id="271"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0147D7-9ABF-4146-9357-721BE0F29341}" type="datetimeFigureOut">
              <a:rPr lang="zh-CN" altLang="en-US" smtClean="0"/>
              <a:t>2019/10/30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829EE8-06E5-4E89-A708-1FB460C911B2}" type="slidenum">
              <a:rPr lang="zh-CN" altLang="en-US" smtClean="0"/>
              <a:t>‹#›</a:t>
            </a:fld>
            <a:endParaRPr lang="zh-CN" altLang="en-US"/>
          </a:p>
        </p:txBody>
      </p:sp>
    </p:spTree>
    <p:extLst>
      <p:ext uri="{BB962C8B-B14F-4D97-AF65-F5344CB8AC3E}">
        <p14:creationId xmlns:p14="http://schemas.microsoft.com/office/powerpoint/2010/main" val="2075806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D7A2CCA-E5D5-4859-8035-B358016F08F8}" type="slidenum">
              <a:rPr kumimoji="0" lang="zh-CN" altLang="en-US" sz="1200" b="0" i="0" u="none" strike="noStrike" kern="1200" cap="none" spc="0" normalizeH="0" baseline="0" noProof="0" smtClean="0">
                <a:ln>
                  <a:noFill/>
                </a:ln>
                <a:solidFill>
                  <a:prstClr val="black"/>
                </a:solidFill>
                <a:effectLst/>
                <a:uLnTx/>
                <a:uFillTx/>
                <a:latin typeface="微软雅黑" panose="020B0503020204020204" pitchFamily="34" charset="-122"/>
                <a:ea typeface="微软雅黑" panose="020B0503020204020204" pitchFamily="3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Tree>
    <p:extLst>
      <p:ext uri="{BB962C8B-B14F-4D97-AF65-F5344CB8AC3E}">
        <p14:creationId xmlns:p14="http://schemas.microsoft.com/office/powerpoint/2010/main" val="2172189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CD7A2CCA-E5D5-4859-8035-B358016F08F8}" type="slidenum">
              <a:rPr lang="zh-CN" altLang="en-US" smtClean="0"/>
              <a:pPr>
                <a:defRPr/>
              </a:pPr>
              <a:t>4</a:t>
            </a:fld>
            <a:endParaRPr lang="zh-CN" altLang="en-US" dirty="0"/>
          </a:p>
        </p:txBody>
      </p:sp>
    </p:spTree>
    <p:extLst>
      <p:ext uri="{BB962C8B-B14F-4D97-AF65-F5344CB8AC3E}">
        <p14:creationId xmlns:p14="http://schemas.microsoft.com/office/powerpoint/2010/main" val="278469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D7A2CCA-E5D5-4859-8035-B358016F08F8}" type="slidenum">
              <a:rPr kumimoji="0" lang="zh-CN" altLang="en-US" sz="1200" b="0" i="0" u="none" strike="noStrike" kern="1200" cap="none" spc="0" normalizeH="0" baseline="0" noProof="0" smtClean="0">
                <a:ln>
                  <a:noFill/>
                </a:ln>
                <a:solidFill>
                  <a:prstClr val="black"/>
                </a:solidFill>
                <a:effectLst/>
                <a:uLnTx/>
                <a:uFillTx/>
                <a:latin typeface="微软雅黑" panose="020B0503020204020204" pitchFamily="34" charset="-122"/>
                <a:ea typeface="微软雅黑" panose="020B0503020204020204" pitchFamily="3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Tree>
    <p:extLst>
      <p:ext uri="{BB962C8B-B14F-4D97-AF65-F5344CB8AC3E}">
        <p14:creationId xmlns:p14="http://schemas.microsoft.com/office/powerpoint/2010/main" val="894723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CD7A2CCA-E5D5-4859-8035-B358016F08F8}" type="slidenum">
              <a:rPr lang="zh-CN" altLang="en-US" smtClean="0"/>
              <a:pPr>
                <a:defRPr/>
              </a:pPr>
              <a:t>13</a:t>
            </a:fld>
            <a:endParaRPr lang="zh-CN" altLang="en-US" dirty="0"/>
          </a:p>
        </p:txBody>
      </p:sp>
    </p:spTree>
    <p:extLst>
      <p:ext uri="{BB962C8B-B14F-4D97-AF65-F5344CB8AC3E}">
        <p14:creationId xmlns:p14="http://schemas.microsoft.com/office/powerpoint/2010/main" val="229985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4204683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162803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768827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内页样式5-常规">
    <p:spTree>
      <p:nvGrpSpPr>
        <p:cNvPr id="1" name=""/>
        <p:cNvGrpSpPr/>
        <p:nvPr/>
      </p:nvGrpSpPr>
      <p:grpSpPr>
        <a:xfrm>
          <a:off x="0" y="0"/>
          <a:ext cx="0" cy="0"/>
          <a:chOff x="0" y="0"/>
          <a:chExt cx="0" cy="0"/>
        </a:xfrm>
      </p:grpSpPr>
      <p:sp>
        <p:nvSpPr>
          <p:cNvPr id="12" name="标题 11"/>
          <p:cNvSpPr>
            <a:spLocks noGrp="1"/>
          </p:cNvSpPr>
          <p:nvPr>
            <p:ph type="title"/>
          </p:nvPr>
        </p:nvSpPr>
        <p:spPr>
          <a:xfrm>
            <a:off x="749863" y="249067"/>
            <a:ext cx="8643848" cy="48013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lang="zh-CN" altLang="en-US" sz="2800" b="1" baseline="0">
                <a:latin typeface="微软雅黑" panose="020B0503020204020204" pitchFamily="34" charset="-122"/>
                <a:ea typeface="微软雅黑" panose="020B0503020204020204" pitchFamily="34" charset="-122"/>
                <a:cs typeface="+mn-cs"/>
              </a:defRPr>
            </a:lvl1pPr>
          </a:lstStyle>
          <a:p>
            <a:pPr lvl="0" eaLnBrk="1" hangingPunct="1"/>
            <a:r>
              <a:rPr lang="zh-CN" altLang="en-US" dirty="0"/>
              <a:t>单击此处编辑母版标题样式</a:t>
            </a:r>
          </a:p>
        </p:txBody>
      </p:sp>
      <p:sp>
        <p:nvSpPr>
          <p:cNvPr id="6" name="文本框 5"/>
          <p:cNvSpPr txBox="1">
            <a:spLocks noChangeArrowheads="1"/>
          </p:cNvSpPr>
          <p:nvPr userDrawn="1"/>
        </p:nvSpPr>
        <p:spPr bwMode="auto">
          <a:xfrm>
            <a:off x="11233150" y="6353175"/>
            <a:ext cx="55086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0">
            <a:spAutoFit/>
          </a:bodyPr>
          <a:lstStyle>
            <a:lvl1pPr>
              <a:defRPr>
                <a:solidFill>
                  <a:schemeClr val="tx1"/>
                </a:solidFill>
                <a:latin typeface="Century Gothic" panose="020B0502020202020204" pitchFamily="34" charset="0"/>
                <a:ea typeface="微软雅黑" panose="020B0503020204020204" pitchFamily="34" charset="-122"/>
              </a:defRPr>
            </a:lvl1pPr>
            <a:lvl2pPr marL="742950" indent="-285750">
              <a:defRPr>
                <a:solidFill>
                  <a:schemeClr val="tx1"/>
                </a:solidFill>
                <a:latin typeface="Century Gothic" panose="020B0502020202020204" pitchFamily="34" charset="0"/>
                <a:ea typeface="微软雅黑" panose="020B0503020204020204" pitchFamily="34" charset="-122"/>
              </a:defRPr>
            </a:lvl2pPr>
            <a:lvl3pPr marL="1143000" indent="-228600">
              <a:defRPr>
                <a:solidFill>
                  <a:schemeClr val="tx1"/>
                </a:solidFill>
                <a:latin typeface="Century Gothic" panose="020B0502020202020204" pitchFamily="34" charset="0"/>
                <a:ea typeface="微软雅黑" panose="020B0503020204020204" pitchFamily="34" charset="-122"/>
              </a:defRPr>
            </a:lvl3pPr>
            <a:lvl4pPr marL="1600200" indent="-228600">
              <a:defRPr>
                <a:solidFill>
                  <a:schemeClr val="tx1"/>
                </a:solidFill>
                <a:latin typeface="Century Gothic" panose="020B0502020202020204" pitchFamily="34" charset="0"/>
                <a:ea typeface="微软雅黑" panose="020B0503020204020204" pitchFamily="34" charset="-122"/>
              </a:defRPr>
            </a:lvl4pPr>
            <a:lvl5pPr marL="2057400" indent="-228600">
              <a:defRPr>
                <a:solidFill>
                  <a:schemeClr val="tx1"/>
                </a:solidFill>
                <a:latin typeface="Century Gothic" panose="020B0502020202020204" pitchFamily="34" charset="0"/>
                <a:ea typeface="微软雅黑" panose="020B0503020204020204" pitchFamily="34" charset="-122"/>
              </a:defRPr>
            </a:lvl5pPr>
            <a:lvl6pPr marL="2514600" indent="-228600" fontAlgn="base">
              <a:spcBef>
                <a:spcPct val="0"/>
              </a:spcBef>
              <a:spcAft>
                <a:spcPct val="0"/>
              </a:spcAft>
              <a:defRPr>
                <a:solidFill>
                  <a:schemeClr val="tx1"/>
                </a:solidFill>
                <a:latin typeface="Century Gothic" panose="020B0502020202020204" pitchFamily="34" charset="0"/>
                <a:ea typeface="微软雅黑" panose="020B0503020204020204" pitchFamily="34" charset="-122"/>
              </a:defRPr>
            </a:lvl6pPr>
            <a:lvl7pPr marL="2971800" indent="-228600" fontAlgn="base">
              <a:spcBef>
                <a:spcPct val="0"/>
              </a:spcBef>
              <a:spcAft>
                <a:spcPct val="0"/>
              </a:spcAft>
              <a:defRPr>
                <a:solidFill>
                  <a:schemeClr val="tx1"/>
                </a:solidFill>
                <a:latin typeface="Century Gothic" panose="020B0502020202020204" pitchFamily="34" charset="0"/>
                <a:ea typeface="微软雅黑" panose="020B0503020204020204" pitchFamily="34" charset="-122"/>
              </a:defRPr>
            </a:lvl7pPr>
            <a:lvl8pPr marL="3429000" indent="-228600" fontAlgn="base">
              <a:spcBef>
                <a:spcPct val="0"/>
              </a:spcBef>
              <a:spcAft>
                <a:spcPct val="0"/>
              </a:spcAft>
              <a:defRPr>
                <a:solidFill>
                  <a:schemeClr val="tx1"/>
                </a:solidFill>
                <a:latin typeface="Century Gothic" panose="020B0502020202020204" pitchFamily="34" charset="0"/>
                <a:ea typeface="微软雅黑" panose="020B0503020204020204" pitchFamily="34" charset="-122"/>
              </a:defRPr>
            </a:lvl8pPr>
            <a:lvl9pPr marL="3886200" indent="-228600" fontAlgn="base">
              <a:spcBef>
                <a:spcPct val="0"/>
              </a:spcBef>
              <a:spcAft>
                <a:spcPct val="0"/>
              </a:spcAft>
              <a:defRPr>
                <a:solidFill>
                  <a:schemeClr val="tx1"/>
                </a:solidFill>
                <a:latin typeface="Century Gothic" panose="020B0502020202020204" pitchFamily="34" charset="0"/>
                <a:ea typeface="微软雅黑" panose="020B0503020204020204" pitchFamily="34" charset="-122"/>
              </a:defRPr>
            </a:lvl9pPr>
          </a:lstStyle>
          <a:p>
            <a:pPr algn="ctr" eaLnBrk="1" hangingPunct="1">
              <a:defRPr/>
            </a:pPr>
            <a:fld id="{4CE2CC6A-3CD6-4EB2-A6B9-76993E7CF1F2}" type="slidenum">
              <a:rPr lang="zh-CN" altLang="en-US" sz="1600" smtClean="0">
                <a:solidFill>
                  <a:schemeClr val="accent3"/>
                </a:solidFill>
                <a:latin typeface="微软雅黑" panose="020B0503020204020204" pitchFamily="34" charset="-122"/>
              </a:rPr>
              <a:pPr algn="ctr" eaLnBrk="1" hangingPunct="1">
                <a:defRPr/>
              </a:pPr>
              <a:t>‹#›</a:t>
            </a:fld>
            <a:endParaRPr lang="zh-CN" altLang="en-US" sz="1600" dirty="0">
              <a:solidFill>
                <a:schemeClr val="accent3"/>
              </a:solidFill>
              <a:latin typeface="微软雅黑" panose="020B0503020204020204" pitchFamily="34" charset="-122"/>
            </a:endParaRPr>
          </a:p>
        </p:txBody>
      </p:sp>
      <p:pic>
        <p:nvPicPr>
          <p:cNvPr id="57" name="图片 56"/>
          <p:cNvPicPr>
            <a:picLocks noChangeAspect="1"/>
          </p:cNvPicPr>
          <p:nvPr userDrawn="1"/>
        </p:nvPicPr>
        <p:blipFill rotWithShape="1">
          <a:blip r:embed="rId2" cstate="print">
            <a:extLst>
              <a:ext uri="{28A0092B-C50C-407E-A947-70E740481C1C}">
                <a14:useLocalDpi xmlns:a14="http://schemas.microsoft.com/office/drawing/2010/main"/>
              </a:ext>
            </a:extLst>
          </a:blip>
          <a:srcRect l="-333"/>
          <a:stretch/>
        </p:blipFill>
        <p:spPr>
          <a:xfrm>
            <a:off x="11282579" y="252089"/>
            <a:ext cx="432990" cy="432990"/>
          </a:xfrm>
          <a:prstGeom prst="rect">
            <a:avLst/>
          </a:prstGeom>
        </p:spPr>
      </p:pic>
      <p:cxnSp>
        <p:nvCxnSpPr>
          <p:cNvPr id="87" name="直接连接符 86">
            <a:extLst>
              <a:ext uri="{FF2B5EF4-FFF2-40B4-BE49-F238E27FC236}">
                <a16:creationId xmlns:a16="http://schemas.microsoft.com/office/drawing/2014/main" id="{1375EC85-F9E6-44D2-9F15-53B5B6F75476}"/>
              </a:ext>
            </a:extLst>
          </p:cNvPr>
          <p:cNvCxnSpPr>
            <a:cxnSpLocks/>
          </p:cNvCxnSpPr>
          <p:nvPr userDrawn="1"/>
        </p:nvCxnSpPr>
        <p:spPr>
          <a:xfrm>
            <a:off x="442913" y="821731"/>
            <a:ext cx="11306175"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0" name="直接连接符 89">
            <a:extLst>
              <a:ext uri="{FF2B5EF4-FFF2-40B4-BE49-F238E27FC236}">
                <a16:creationId xmlns:a16="http://schemas.microsoft.com/office/drawing/2014/main" id="{70DEE229-ACC1-4297-A1E3-DEA16F9B9C28}"/>
              </a:ext>
            </a:extLst>
          </p:cNvPr>
          <p:cNvCxnSpPr>
            <a:cxnSpLocks/>
          </p:cNvCxnSpPr>
          <p:nvPr userDrawn="1"/>
        </p:nvCxnSpPr>
        <p:spPr>
          <a:xfrm>
            <a:off x="442913" y="6264275"/>
            <a:ext cx="11306175"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 name="组合 3"/>
          <p:cNvGrpSpPr/>
          <p:nvPr userDrawn="1"/>
        </p:nvGrpSpPr>
        <p:grpSpPr>
          <a:xfrm>
            <a:off x="-511603" y="253621"/>
            <a:ext cx="1221064" cy="438825"/>
            <a:chOff x="-529708" y="381991"/>
            <a:chExt cx="1221064" cy="438825"/>
          </a:xfrm>
        </p:grpSpPr>
        <p:sp>
          <p:nvSpPr>
            <p:cNvPr id="58" name="梯形 57">
              <a:extLst>
                <a:ext uri="{FF2B5EF4-FFF2-40B4-BE49-F238E27FC236}">
                  <a16:creationId xmlns:a16="http://schemas.microsoft.com/office/drawing/2014/main" id="{5065A524-15E6-4769-B9ED-7868E19ADB1E}"/>
                </a:ext>
              </a:extLst>
            </p:cNvPr>
            <p:cNvSpPr/>
            <p:nvPr userDrawn="1"/>
          </p:nvSpPr>
          <p:spPr>
            <a:xfrm rot="16200000">
              <a:off x="-107121" y="-40596"/>
              <a:ext cx="375890" cy="1221064"/>
            </a:xfrm>
            <a:prstGeom prst="trapezoid">
              <a:avLst>
                <a:gd name="adj" fmla="val 7230"/>
              </a:avLst>
            </a:prstGeom>
            <a:gradFill>
              <a:gsLst>
                <a:gs pos="100000">
                  <a:schemeClr val="accent1"/>
                </a:gs>
                <a:gs pos="0">
                  <a:schemeClr val="accent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梯形 58">
              <a:extLst>
                <a:ext uri="{FF2B5EF4-FFF2-40B4-BE49-F238E27FC236}">
                  <a16:creationId xmlns:a16="http://schemas.microsoft.com/office/drawing/2014/main" id="{AC403C93-604F-4B72-B919-463ACA49C29B}"/>
                </a:ext>
              </a:extLst>
            </p:cNvPr>
            <p:cNvSpPr/>
            <p:nvPr userDrawn="1"/>
          </p:nvSpPr>
          <p:spPr>
            <a:xfrm rot="16200000">
              <a:off x="-79397" y="146495"/>
              <a:ext cx="267255" cy="1058332"/>
            </a:xfrm>
            <a:prstGeom prst="trapezoid">
              <a:avLst>
                <a:gd name="adj" fmla="val 72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梯形 59">
              <a:extLst>
                <a:ext uri="{FF2B5EF4-FFF2-40B4-BE49-F238E27FC236}">
                  <a16:creationId xmlns:a16="http://schemas.microsoft.com/office/drawing/2014/main" id="{AC403C93-604F-4B72-B919-463ACA49C29B}"/>
                </a:ext>
              </a:extLst>
            </p:cNvPr>
            <p:cNvSpPr/>
            <p:nvPr userDrawn="1"/>
          </p:nvSpPr>
          <p:spPr>
            <a:xfrm rot="16200000">
              <a:off x="-95133" y="158023"/>
              <a:ext cx="267255" cy="1058332"/>
            </a:xfrm>
            <a:prstGeom prst="trapezoid">
              <a:avLst>
                <a:gd name="adj" fmla="val 7230"/>
              </a:avLst>
            </a:prstGeom>
            <a:gradFill flip="none" rotWithShape="1">
              <a:gsLst>
                <a:gs pos="100000">
                  <a:schemeClr val="accent4"/>
                </a:gs>
                <a:gs pos="0">
                  <a:schemeClr val="accent4">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userDrawn="1"/>
        </p:nvGrpSpPr>
        <p:grpSpPr>
          <a:xfrm>
            <a:off x="587288" y="6381747"/>
            <a:ext cx="2479573" cy="304965"/>
            <a:chOff x="671368" y="6061309"/>
            <a:chExt cx="2479573" cy="304965"/>
          </a:xfrm>
          <a:solidFill>
            <a:schemeClr val="accent3"/>
          </a:solidFill>
        </p:grpSpPr>
        <p:grpSp>
          <p:nvGrpSpPr>
            <p:cNvPr id="62" name="组合 61"/>
            <p:cNvGrpSpPr/>
            <p:nvPr userDrawn="1"/>
          </p:nvGrpSpPr>
          <p:grpSpPr>
            <a:xfrm>
              <a:off x="2098445" y="6064781"/>
              <a:ext cx="1052496" cy="298683"/>
              <a:chOff x="2373567" y="1096524"/>
              <a:chExt cx="2578404" cy="731714"/>
            </a:xfrm>
            <a:grpFill/>
          </p:grpSpPr>
          <p:sp>
            <p:nvSpPr>
              <p:cNvPr id="77" name="Freeform 5">
                <a:extLst>
                  <a:ext uri="{FF2B5EF4-FFF2-40B4-BE49-F238E27FC236}">
                    <a16:creationId xmlns:a16="http://schemas.microsoft.com/office/drawing/2014/main" id="{7EF8326A-A460-4F1F-A35E-22F6C0E02782}"/>
                  </a:ext>
                </a:extLst>
              </p:cNvPr>
              <p:cNvSpPr>
                <a:spLocks/>
              </p:cNvSpPr>
              <p:nvPr/>
            </p:nvSpPr>
            <p:spPr bwMode="auto">
              <a:xfrm>
                <a:off x="3797881" y="1143043"/>
                <a:ext cx="576140" cy="649652"/>
              </a:xfrm>
              <a:custGeom>
                <a:avLst/>
                <a:gdLst>
                  <a:gd name="T0" fmla="*/ 41 w 125"/>
                  <a:gd name="T1" fmla="*/ 16 h 142"/>
                  <a:gd name="T2" fmla="*/ 49 w 125"/>
                  <a:gd name="T3" fmla="*/ 3 h 142"/>
                  <a:gd name="T4" fmla="*/ 62 w 125"/>
                  <a:gd name="T5" fmla="*/ 20 h 142"/>
                  <a:gd name="T6" fmla="*/ 64 w 125"/>
                  <a:gd name="T7" fmla="*/ 33 h 142"/>
                  <a:gd name="T8" fmla="*/ 50 w 125"/>
                  <a:gd name="T9" fmla="*/ 34 h 142"/>
                  <a:gd name="T10" fmla="*/ 58 w 125"/>
                  <a:gd name="T11" fmla="*/ 58 h 142"/>
                  <a:gd name="T12" fmla="*/ 75 w 125"/>
                  <a:gd name="T13" fmla="*/ 59 h 142"/>
                  <a:gd name="T14" fmla="*/ 71 w 125"/>
                  <a:gd name="T15" fmla="*/ 50 h 142"/>
                  <a:gd name="T16" fmla="*/ 81 w 125"/>
                  <a:gd name="T17" fmla="*/ 47 h 142"/>
                  <a:gd name="T18" fmla="*/ 65 w 125"/>
                  <a:gd name="T19" fmla="*/ 42 h 142"/>
                  <a:gd name="T20" fmla="*/ 63 w 125"/>
                  <a:gd name="T21" fmla="*/ 37 h 142"/>
                  <a:gd name="T22" fmla="*/ 85 w 125"/>
                  <a:gd name="T23" fmla="*/ 27 h 142"/>
                  <a:gd name="T24" fmla="*/ 93 w 125"/>
                  <a:gd name="T25" fmla="*/ 2 h 142"/>
                  <a:gd name="T26" fmla="*/ 99 w 125"/>
                  <a:gd name="T27" fmla="*/ 5 h 142"/>
                  <a:gd name="T28" fmla="*/ 111 w 125"/>
                  <a:gd name="T29" fmla="*/ 30 h 142"/>
                  <a:gd name="T30" fmla="*/ 102 w 125"/>
                  <a:gd name="T31" fmla="*/ 34 h 142"/>
                  <a:gd name="T32" fmla="*/ 95 w 125"/>
                  <a:gd name="T33" fmla="*/ 59 h 142"/>
                  <a:gd name="T34" fmla="*/ 123 w 125"/>
                  <a:gd name="T35" fmla="*/ 61 h 142"/>
                  <a:gd name="T36" fmla="*/ 110 w 125"/>
                  <a:gd name="T37" fmla="*/ 71 h 142"/>
                  <a:gd name="T38" fmla="*/ 104 w 125"/>
                  <a:gd name="T39" fmla="*/ 82 h 142"/>
                  <a:gd name="T40" fmla="*/ 112 w 125"/>
                  <a:gd name="T41" fmla="*/ 134 h 142"/>
                  <a:gd name="T42" fmla="*/ 102 w 125"/>
                  <a:gd name="T43" fmla="*/ 140 h 142"/>
                  <a:gd name="T44" fmla="*/ 89 w 125"/>
                  <a:gd name="T45" fmla="*/ 123 h 142"/>
                  <a:gd name="T46" fmla="*/ 101 w 125"/>
                  <a:gd name="T47" fmla="*/ 128 h 142"/>
                  <a:gd name="T48" fmla="*/ 101 w 125"/>
                  <a:gd name="T49" fmla="*/ 92 h 142"/>
                  <a:gd name="T50" fmla="*/ 97 w 125"/>
                  <a:gd name="T51" fmla="*/ 99 h 142"/>
                  <a:gd name="T52" fmla="*/ 90 w 125"/>
                  <a:gd name="T53" fmla="*/ 103 h 142"/>
                  <a:gd name="T54" fmla="*/ 86 w 125"/>
                  <a:gd name="T55" fmla="*/ 110 h 142"/>
                  <a:gd name="T56" fmla="*/ 81 w 125"/>
                  <a:gd name="T57" fmla="*/ 120 h 142"/>
                  <a:gd name="T58" fmla="*/ 88 w 125"/>
                  <a:gd name="T59" fmla="*/ 71 h 142"/>
                  <a:gd name="T60" fmla="*/ 60 w 125"/>
                  <a:gd name="T61" fmla="*/ 87 h 142"/>
                  <a:gd name="T62" fmla="*/ 53 w 125"/>
                  <a:gd name="T63" fmla="*/ 89 h 142"/>
                  <a:gd name="T64" fmla="*/ 51 w 125"/>
                  <a:gd name="T65" fmla="*/ 128 h 142"/>
                  <a:gd name="T66" fmla="*/ 43 w 125"/>
                  <a:gd name="T67" fmla="*/ 134 h 142"/>
                  <a:gd name="T68" fmla="*/ 39 w 125"/>
                  <a:gd name="T69" fmla="*/ 107 h 142"/>
                  <a:gd name="T70" fmla="*/ 33 w 125"/>
                  <a:gd name="T71" fmla="*/ 114 h 142"/>
                  <a:gd name="T72" fmla="*/ 17 w 125"/>
                  <a:gd name="T73" fmla="*/ 108 h 142"/>
                  <a:gd name="T74" fmla="*/ 5 w 125"/>
                  <a:gd name="T75" fmla="*/ 81 h 142"/>
                  <a:gd name="T76" fmla="*/ 34 w 125"/>
                  <a:gd name="T77" fmla="*/ 56 h 142"/>
                  <a:gd name="T78" fmla="*/ 38 w 125"/>
                  <a:gd name="T79" fmla="*/ 33 h 142"/>
                  <a:gd name="T80" fmla="*/ 22 w 125"/>
                  <a:gd name="T81" fmla="*/ 55 h 142"/>
                  <a:gd name="T82" fmla="*/ 14 w 125"/>
                  <a:gd name="T83" fmla="*/ 55 h 142"/>
                  <a:gd name="T84" fmla="*/ 11 w 125"/>
                  <a:gd name="T85" fmla="*/ 36 h 142"/>
                  <a:gd name="T86" fmla="*/ 32 w 125"/>
                  <a:gd name="T87" fmla="*/ 22 h 142"/>
                  <a:gd name="T88" fmla="*/ 28 w 125"/>
                  <a:gd name="T89" fmla="*/ 33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5" h="142">
                    <a:moveTo>
                      <a:pt x="28" y="33"/>
                    </a:moveTo>
                    <a:cubicBezTo>
                      <a:pt x="35" y="29"/>
                      <a:pt x="41" y="25"/>
                      <a:pt x="41" y="16"/>
                    </a:cubicBezTo>
                    <a:cubicBezTo>
                      <a:pt x="41" y="13"/>
                      <a:pt x="43" y="9"/>
                      <a:pt x="44" y="6"/>
                    </a:cubicBezTo>
                    <a:cubicBezTo>
                      <a:pt x="45" y="5"/>
                      <a:pt x="48" y="3"/>
                      <a:pt x="49" y="3"/>
                    </a:cubicBezTo>
                    <a:cubicBezTo>
                      <a:pt x="54" y="4"/>
                      <a:pt x="59" y="9"/>
                      <a:pt x="59" y="15"/>
                    </a:cubicBezTo>
                    <a:cubicBezTo>
                      <a:pt x="59" y="18"/>
                      <a:pt x="60" y="19"/>
                      <a:pt x="62" y="20"/>
                    </a:cubicBezTo>
                    <a:cubicBezTo>
                      <a:pt x="65" y="22"/>
                      <a:pt x="68" y="25"/>
                      <a:pt x="69" y="28"/>
                    </a:cubicBezTo>
                    <a:cubicBezTo>
                      <a:pt x="71" y="32"/>
                      <a:pt x="68" y="34"/>
                      <a:pt x="64" y="33"/>
                    </a:cubicBezTo>
                    <a:cubicBezTo>
                      <a:pt x="62" y="32"/>
                      <a:pt x="60" y="31"/>
                      <a:pt x="57" y="30"/>
                    </a:cubicBezTo>
                    <a:cubicBezTo>
                      <a:pt x="53" y="28"/>
                      <a:pt x="51" y="29"/>
                      <a:pt x="50" y="34"/>
                    </a:cubicBezTo>
                    <a:cubicBezTo>
                      <a:pt x="48" y="45"/>
                      <a:pt x="46" y="56"/>
                      <a:pt x="52" y="66"/>
                    </a:cubicBezTo>
                    <a:cubicBezTo>
                      <a:pt x="54" y="64"/>
                      <a:pt x="56" y="62"/>
                      <a:pt x="58" y="58"/>
                    </a:cubicBezTo>
                    <a:cubicBezTo>
                      <a:pt x="61" y="62"/>
                      <a:pt x="63" y="65"/>
                      <a:pt x="65" y="69"/>
                    </a:cubicBezTo>
                    <a:cubicBezTo>
                      <a:pt x="68" y="66"/>
                      <a:pt x="72" y="62"/>
                      <a:pt x="75" y="59"/>
                    </a:cubicBezTo>
                    <a:cubicBezTo>
                      <a:pt x="76" y="58"/>
                      <a:pt x="75" y="56"/>
                      <a:pt x="75" y="55"/>
                    </a:cubicBezTo>
                    <a:cubicBezTo>
                      <a:pt x="74" y="53"/>
                      <a:pt x="71" y="51"/>
                      <a:pt x="71" y="50"/>
                    </a:cubicBezTo>
                    <a:cubicBezTo>
                      <a:pt x="72" y="47"/>
                      <a:pt x="75" y="46"/>
                      <a:pt x="78" y="47"/>
                    </a:cubicBezTo>
                    <a:cubicBezTo>
                      <a:pt x="79" y="47"/>
                      <a:pt x="80" y="47"/>
                      <a:pt x="81" y="47"/>
                    </a:cubicBezTo>
                    <a:cubicBezTo>
                      <a:pt x="81" y="44"/>
                      <a:pt x="82" y="40"/>
                      <a:pt x="83" y="35"/>
                    </a:cubicBezTo>
                    <a:cubicBezTo>
                      <a:pt x="76" y="38"/>
                      <a:pt x="71" y="40"/>
                      <a:pt x="65" y="42"/>
                    </a:cubicBezTo>
                    <a:cubicBezTo>
                      <a:pt x="61" y="44"/>
                      <a:pt x="60" y="44"/>
                      <a:pt x="57" y="40"/>
                    </a:cubicBezTo>
                    <a:cubicBezTo>
                      <a:pt x="59" y="39"/>
                      <a:pt x="61" y="38"/>
                      <a:pt x="63" y="37"/>
                    </a:cubicBezTo>
                    <a:cubicBezTo>
                      <a:pt x="69" y="35"/>
                      <a:pt x="75" y="33"/>
                      <a:pt x="81" y="30"/>
                    </a:cubicBezTo>
                    <a:cubicBezTo>
                      <a:pt x="83" y="30"/>
                      <a:pt x="84" y="28"/>
                      <a:pt x="85" y="27"/>
                    </a:cubicBezTo>
                    <a:cubicBezTo>
                      <a:pt x="87" y="21"/>
                      <a:pt x="88" y="14"/>
                      <a:pt x="90" y="8"/>
                    </a:cubicBezTo>
                    <a:cubicBezTo>
                      <a:pt x="90" y="6"/>
                      <a:pt x="92" y="3"/>
                      <a:pt x="93" y="2"/>
                    </a:cubicBezTo>
                    <a:cubicBezTo>
                      <a:pt x="94" y="0"/>
                      <a:pt x="96" y="0"/>
                      <a:pt x="98" y="0"/>
                    </a:cubicBezTo>
                    <a:cubicBezTo>
                      <a:pt x="98" y="1"/>
                      <a:pt x="99" y="4"/>
                      <a:pt x="99" y="5"/>
                    </a:cubicBezTo>
                    <a:cubicBezTo>
                      <a:pt x="93" y="12"/>
                      <a:pt x="94" y="20"/>
                      <a:pt x="92" y="28"/>
                    </a:cubicBezTo>
                    <a:cubicBezTo>
                      <a:pt x="98" y="31"/>
                      <a:pt x="105" y="25"/>
                      <a:pt x="111" y="30"/>
                    </a:cubicBezTo>
                    <a:cubicBezTo>
                      <a:pt x="109" y="33"/>
                      <a:pt x="107" y="36"/>
                      <a:pt x="103" y="35"/>
                    </a:cubicBezTo>
                    <a:cubicBezTo>
                      <a:pt x="103" y="34"/>
                      <a:pt x="102" y="34"/>
                      <a:pt x="102" y="34"/>
                    </a:cubicBezTo>
                    <a:cubicBezTo>
                      <a:pt x="92" y="34"/>
                      <a:pt x="88" y="39"/>
                      <a:pt x="90" y="49"/>
                    </a:cubicBezTo>
                    <a:cubicBezTo>
                      <a:pt x="91" y="52"/>
                      <a:pt x="93" y="55"/>
                      <a:pt x="95" y="59"/>
                    </a:cubicBezTo>
                    <a:cubicBezTo>
                      <a:pt x="99" y="59"/>
                      <a:pt x="104" y="58"/>
                      <a:pt x="109" y="57"/>
                    </a:cubicBezTo>
                    <a:cubicBezTo>
                      <a:pt x="114" y="56"/>
                      <a:pt x="119" y="58"/>
                      <a:pt x="123" y="61"/>
                    </a:cubicBezTo>
                    <a:cubicBezTo>
                      <a:pt x="125" y="63"/>
                      <a:pt x="125" y="66"/>
                      <a:pt x="122" y="67"/>
                    </a:cubicBezTo>
                    <a:cubicBezTo>
                      <a:pt x="118" y="69"/>
                      <a:pt x="114" y="71"/>
                      <a:pt x="110" y="71"/>
                    </a:cubicBezTo>
                    <a:cubicBezTo>
                      <a:pt x="103" y="70"/>
                      <a:pt x="99" y="75"/>
                      <a:pt x="95" y="79"/>
                    </a:cubicBezTo>
                    <a:cubicBezTo>
                      <a:pt x="98" y="80"/>
                      <a:pt x="102" y="80"/>
                      <a:pt x="104" y="82"/>
                    </a:cubicBezTo>
                    <a:cubicBezTo>
                      <a:pt x="106" y="83"/>
                      <a:pt x="108" y="86"/>
                      <a:pt x="109" y="88"/>
                    </a:cubicBezTo>
                    <a:cubicBezTo>
                      <a:pt x="110" y="104"/>
                      <a:pt x="111" y="119"/>
                      <a:pt x="112" y="134"/>
                    </a:cubicBezTo>
                    <a:cubicBezTo>
                      <a:pt x="112" y="137"/>
                      <a:pt x="110" y="140"/>
                      <a:pt x="110" y="142"/>
                    </a:cubicBezTo>
                    <a:cubicBezTo>
                      <a:pt x="107" y="141"/>
                      <a:pt x="104" y="141"/>
                      <a:pt x="102" y="140"/>
                    </a:cubicBezTo>
                    <a:cubicBezTo>
                      <a:pt x="97" y="136"/>
                      <a:pt x="93" y="131"/>
                      <a:pt x="90" y="127"/>
                    </a:cubicBezTo>
                    <a:cubicBezTo>
                      <a:pt x="89" y="126"/>
                      <a:pt x="89" y="124"/>
                      <a:pt x="89" y="123"/>
                    </a:cubicBezTo>
                    <a:cubicBezTo>
                      <a:pt x="92" y="125"/>
                      <a:pt x="96" y="127"/>
                      <a:pt x="100" y="130"/>
                    </a:cubicBezTo>
                    <a:cubicBezTo>
                      <a:pt x="100" y="129"/>
                      <a:pt x="101" y="129"/>
                      <a:pt x="101" y="128"/>
                    </a:cubicBezTo>
                    <a:cubicBezTo>
                      <a:pt x="101" y="121"/>
                      <a:pt x="101" y="113"/>
                      <a:pt x="101" y="105"/>
                    </a:cubicBezTo>
                    <a:cubicBezTo>
                      <a:pt x="101" y="101"/>
                      <a:pt x="101" y="96"/>
                      <a:pt x="101" y="92"/>
                    </a:cubicBezTo>
                    <a:cubicBezTo>
                      <a:pt x="99" y="85"/>
                      <a:pt x="96" y="84"/>
                      <a:pt x="90" y="90"/>
                    </a:cubicBezTo>
                    <a:cubicBezTo>
                      <a:pt x="92" y="93"/>
                      <a:pt x="97" y="93"/>
                      <a:pt x="97" y="99"/>
                    </a:cubicBezTo>
                    <a:cubicBezTo>
                      <a:pt x="94" y="98"/>
                      <a:pt x="91" y="97"/>
                      <a:pt x="88" y="96"/>
                    </a:cubicBezTo>
                    <a:cubicBezTo>
                      <a:pt x="84" y="100"/>
                      <a:pt x="84" y="101"/>
                      <a:pt x="90" y="103"/>
                    </a:cubicBezTo>
                    <a:cubicBezTo>
                      <a:pt x="95" y="106"/>
                      <a:pt x="98" y="111"/>
                      <a:pt x="96" y="112"/>
                    </a:cubicBezTo>
                    <a:cubicBezTo>
                      <a:pt x="92" y="115"/>
                      <a:pt x="89" y="112"/>
                      <a:pt x="86" y="110"/>
                    </a:cubicBezTo>
                    <a:cubicBezTo>
                      <a:pt x="85" y="110"/>
                      <a:pt x="84" y="109"/>
                      <a:pt x="83" y="108"/>
                    </a:cubicBezTo>
                    <a:cubicBezTo>
                      <a:pt x="82" y="112"/>
                      <a:pt x="82" y="116"/>
                      <a:pt x="81" y="120"/>
                    </a:cubicBezTo>
                    <a:cubicBezTo>
                      <a:pt x="74" y="118"/>
                      <a:pt x="72" y="114"/>
                      <a:pt x="73" y="108"/>
                    </a:cubicBezTo>
                    <a:cubicBezTo>
                      <a:pt x="76" y="95"/>
                      <a:pt x="81" y="83"/>
                      <a:pt x="88" y="71"/>
                    </a:cubicBezTo>
                    <a:cubicBezTo>
                      <a:pt x="84" y="74"/>
                      <a:pt x="80" y="76"/>
                      <a:pt x="76" y="78"/>
                    </a:cubicBezTo>
                    <a:cubicBezTo>
                      <a:pt x="71" y="81"/>
                      <a:pt x="65" y="84"/>
                      <a:pt x="60" y="87"/>
                    </a:cubicBezTo>
                    <a:cubicBezTo>
                      <a:pt x="60" y="87"/>
                      <a:pt x="60" y="87"/>
                      <a:pt x="59" y="87"/>
                    </a:cubicBezTo>
                    <a:cubicBezTo>
                      <a:pt x="57" y="88"/>
                      <a:pt x="54" y="88"/>
                      <a:pt x="53" y="89"/>
                    </a:cubicBezTo>
                    <a:cubicBezTo>
                      <a:pt x="51" y="93"/>
                      <a:pt x="49" y="97"/>
                      <a:pt x="49" y="101"/>
                    </a:cubicBezTo>
                    <a:cubicBezTo>
                      <a:pt x="49" y="110"/>
                      <a:pt x="50" y="119"/>
                      <a:pt x="51" y="128"/>
                    </a:cubicBezTo>
                    <a:cubicBezTo>
                      <a:pt x="51" y="131"/>
                      <a:pt x="51" y="134"/>
                      <a:pt x="51" y="137"/>
                    </a:cubicBezTo>
                    <a:cubicBezTo>
                      <a:pt x="48" y="136"/>
                      <a:pt x="45" y="136"/>
                      <a:pt x="43" y="134"/>
                    </a:cubicBezTo>
                    <a:cubicBezTo>
                      <a:pt x="40" y="132"/>
                      <a:pt x="37" y="130"/>
                      <a:pt x="38" y="125"/>
                    </a:cubicBezTo>
                    <a:cubicBezTo>
                      <a:pt x="40" y="119"/>
                      <a:pt x="39" y="113"/>
                      <a:pt x="39" y="107"/>
                    </a:cubicBezTo>
                    <a:cubicBezTo>
                      <a:pt x="38" y="107"/>
                      <a:pt x="38" y="107"/>
                      <a:pt x="37" y="106"/>
                    </a:cubicBezTo>
                    <a:cubicBezTo>
                      <a:pt x="36" y="109"/>
                      <a:pt x="34" y="111"/>
                      <a:pt x="33" y="114"/>
                    </a:cubicBezTo>
                    <a:cubicBezTo>
                      <a:pt x="30" y="120"/>
                      <a:pt x="25" y="122"/>
                      <a:pt x="21" y="120"/>
                    </a:cubicBezTo>
                    <a:cubicBezTo>
                      <a:pt x="16" y="118"/>
                      <a:pt x="15" y="113"/>
                      <a:pt x="17" y="108"/>
                    </a:cubicBezTo>
                    <a:cubicBezTo>
                      <a:pt x="20" y="99"/>
                      <a:pt x="23" y="91"/>
                      <a:pt x="26" y="81"/>
                    </a:cubicBezTo>
                    <a:cubicBezTo>
                      <a:pt x="19" y="90"/>
                      <a:pt x="12" y="85"/>
                      <a:pt x="5" y="81"/>
                    </a:cubicBezTo>
                    <a:cubicBezTo>
                      <a:pt x="0" y="79"/>
                      <a:pt x="0" y="76"/>
                      <a:pt x="5" y="73"/>
                    </a:cubicBezTo>
                    <a:cubicBezTo>
                      <a:pt x="15" y="68"/>
                      <a:pt x="25" y="62"/>
                      <a:pt x="34" y="56"/>
                    </a:cubicBezTo>
                    <a:cubicBezTo>
                      <a:pt x="35" y="55"/>
                      <a:pt x="37" y="54"/>
                      <a:pt x="37" y="52"/>
                    </a:cubicBezTo>
                    <a:cubicBezTo>
                      <a:pt x="38" y="46"/>
                      <a:pt x="38" y="39"/>
                      <a:pt x="38" y="33"/>
                    </a:cubicBezTo>
                    <a:cubicBezTo>
                      <a:pt x="38" y="32"/>
                      <a:pt x="38" y="32"/>
                      <a:pt x="37" y="32"/>
                    </a:cubicBezTo>
                    <a:cubicBezTo>
                      <a:pt x="32" y="40"/>
                      <a:pt x="27" y="48"/>
                      <a:pt x="22" y="55"/>
                    </a:cubicBezTo>
                    <a:cubicBezTo>
                      <a:pt x="22" y="56"/>
                      <a:pt x="22" y="56"/>
                      <a:pt x="23" y="57"/>
                    </a:cubicBezTo>
                    <a:cubicBezTo>
                      <a:pt x="20" y="56"/>
                      <a:pt x="17" y="56"/>
                      <a:pt x="14" y="55"/>
                    </a:cubicBezTo>
                    <a:cubicBezTo>
                      <a:pt x="9" y="53"/>
                      <a:pt x="7" y="49"/>
                      <a:pt x="9" y="44"/>
                    </a:cubicBezTo>
                    <a:cubicBezTo>
                      <a:pt x="10" y="42"/>
                      <a:pt x="10" y="39"/>
                      <a:pt x="11" y="36"/>
                    </a:cubicBezTo>
                    <a:cubicBezTo>
                      <a:pt x="13" y="28"/>
                      <a:pt x="18" y="23"/>
                      <a:pt x="26" y="20"/>
                    </a:cubicBezTo>
                    <a:cubicBezTo>
                      <a:pt x="27" y="19"/>
                      <a:pt x="30" y="20"/>
                      <a:pt x="32" y="22"/>
                    </a:cubicBezTo>
                    <a:cubicBezTo>
                      <a:pt x="34" y="23"/>
                      <a:pt x="32" y="25"/>
                      <a:pt x="31" y="27"/>
                    </a:cubicBezTo>
                    <a:cubicBezTo>
                      <a:pt x="29" y="28"/>
                      <a:pt x="29" y="31"/>
                      <a:pt x="28" y="33"/>
                    </a:cubicBez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78" name="Freeform 6">
                <a:extLst>
                  <a:ext uri="{FF2B5EF4-FFF2-40B4-BE49-F238E27FC236}">
                    <a16:creationId xmlns:a16="http://schemas.microsoft.com/office/drawing/2014/main" id="{CC1FA68D-3307-481A-8E89-D3CB2E8693F4}"/>
                  </a:ext>
                </a:extLst>
              </p:cNvPr>
              <p:cNvSpPr>
                <a:spLocks/>
              </p:cNvSpPr>
              <p:nvPr/>
            </p:nvSpPr>
            <p:spPr bwMode="auto">
              <a:xfrm>
                <a:off x="4620305" y="1241947"/>
                <a:ext cx="331666" cy="499206"/>
              </a:xfrm>
              <a:custGeom>
                <a:avLst/>
                <a:gdLst>
                  <a:gd name="T0" fmla="*/ 33 w 72"/>
                  <a:gd name="T1" fmla="*/ 76 h 109"/>
                  <a:gd name="T2" fmla="*/ 44 w 72"/>
                  <a:gd name="T3" fmla="*/ 73 h 109"/>
                  <a:gd name="T4" fmla="*/ 59 w 72"/>
                  <a:gd name="T5" fmla="*/ 71 h 109"/>
                  <a:gd name="T6" fmla="*/ 69 w 72"/>
                  <a:gd name="T7" fmla="*/ 92 h 109"/>
                  <a:gd name="T8" fmla="*/ 66 w 72"/>
                  <a:gd name="T9" fmla="*/ 94 h 109"/>
                  <a:gd name="T10" fmla="*/ 49 w 72"/>
                  <a:gd name="T11" fmla="*/ 96 h 109"/>
                  <a:gd name="T12" fmla="*/ 28 w 72"/>
                  <a:gd name="T13" fmla="*/ 106 h 109"/>
                  <a:gd name="T14" fmla="*/ 16 w 72"/>
                  <a:gd name="T15" fmla="*/ 106 h 109"/>
                  <a:gd name="T16" fmla="*/ 1 w 72"/>
                  <a:gd name="T17" fmla="*/ 80 h 109"/>
                  <a:gd name="T18" fmla="*/ 2 w 72"/>
                  <a:gd name="T19" fmla="*/ 74 h 109"/>
                  <a:gd name="T20" fmla="*/ 23 w 72"/>
                  <a:gd name="T21" fmla="*/ 31 h 109"/>
                  <a:gd name="T22" fmla="*/ 22 w 72"/>
                  <a:gd name="T23" fmla="*/ 26 h 109"/>
                  <a:gd name="T24" fmla="*/ 12 w 72"/>
                  <a:gd name="T25" fmla="*/ 16 h 109"/>
                  <a:gd name="T26" fmla="*/ 15 w 72"/>
                  <a:gd name="T27" fmla="*/ 10 h 109"/>
                  <a:gd name="T28" fmla="*/ 32 w 72"/>
                  <a:gd name="T29" fmla="*/ 5 h 109"/>
                  <a:gd name="T30" fmla="*/ 60 w 72"/>
                  <a:gd name="T31" fmla="*/ 18 h 109"/>
                  <a:gd name="T32" fmla="*/ 59 w 72"/>
                  <a:gd name="T33" fmla="*/ 26 h 109"/>
                  <a:gd name="T34" fmla="*/ 52 w 72"/>
                  <a:gd name="T35" fmla="*/ 36 h 109"/>
                  <a:gd name="T36" fmla="*/ 34 w 72"/>
                  <a:gd name="T37" fmla="*/ 72 h 109"/>
                  <a:gd name="T38" fmla="*/ 33 w 72"/>
                  <a:gd name="T39" fmla="*/ 76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2" h="109">
                    <a:moveTo>
                      <a:pt x="33" y="76"/>
                    </a:moveTo>
                    <a:cubicBezTo>
                      <a:pt x="37" y="74"/>
                      <a:pt x="40" y="73"/>
                      <a:pt x="44" y="73"/>
                    </a:cubicBezTo>
                    <a:cubicBezTo>
                      <a:pt x="49" y="72"/>
                      <a:pt x="54" y="71"/>
                      <a:pt x="59" y="71"/>
                    </a:cubicBezTo>
                    <a:cubicBezTo>
                      <a:pt x="66" y="72"/>
                      <a:pt x="72" y="85"/>
                      <a:pt x="69" y="92"/>
                    </a:cubicBezTo>
                    <a:cubicBezTo>
                      <a:pt x="68" y="93"/>
                      <a:pt x="67" y="94"/>
                      <a:pt x="66" y="94"/>
                    </a:cubicBezTo>
                    <a:cubicBezTo>
                      <a:pt x="60" y="95"/>
                      <a:pt x="54" y="94"/>
                      <a:pt x="49" y="96"/>
                    </a:cubicBezTo>
                    <a:cubicBezTo>
                      <a:pt x="42" y="99"/>
                      <a:pt x="35" y="102"/>
                      <a:pt x="28" y="106"/>
                    </a:cubicBezTo>
                    <a:cubicBezTo>
                      <a:pt x="24" y="108"/>
                      <a:pt x="21" y="109"/>
                      <a:pt x="16" y="106"/>
                    </a:cubicBezTo>
                    <a:cubicBezTo>
                      <a:pt x="7" y="100"/>
                      <a:pt x="3" y="90"/>
                      <a:pt x="1" y="80"/>
                    </a:cubicBezTo>
                    <a:cubicBezTo>
                      <a:pt x="0" y="78"/>
                      <a:pt x="1" y="76"/>
                      <a:pt x="2" y="74"/>
                    </a:cubicBezTo>
                    <a:cubicBezTo>
                      <a:pt x="9" y="60"/>
                      <a:pt x="16" y="45"/>
                      <a:pt x="23" y="31"/>
                    </a:cubicBezTo>
                    <a:cubicBezTo>
                      <a:pt x="23" y="30"/>
                      <a:pt x="23" y="28"/>
                      <a:pt x="22" y="26"/>
                    </a:cubicBezTo>
                    <a:cubicBezTo>
                      <a:pt x="19" y="23"/>
                      <a:pt x="15" y="20"/>
                      <a:pt x="12" y="16"/>
                    </a:cubicBezTo>
                    <a:cubicBezTo>
                      <a:pt x="10" y="13"/>
                      <a:pt x="11" y="11"/>
                      <a:pt x="15" y="10"/>
                    </a:cubicBezTo>
                    <a:cubicBezTo>
                      <a:pt x="21" y="9"/>
                      <a:pt x="26" y="7"/>
                      <a:pt x="32" y="5"/>
                    </a:cubicBezTo>
                    <a:cubicBezTo>
                      <a:pt x="44" y="0"/>
                      <a:pt x="57" y="6"/>
                      <a:pt x="60" y="18"/>
                    </a:cubicBezTo>
                    <a:cubicBezTo>
                      <a:pt x="61" y="21"/>
                      <a:pt x="60" y="24"/>
                      <a:pt x="59" y="26"/>
                    </a:cubicBezTo>
                    <a:cubicBezTo>
                      <a:pt x="57" y="29"/>
                      <a:pt x="54" y="33"/>
                      <a:pt x="52" y="36"/>
                    </a:cubicBezTo>
                    <a:cubicBezTo>
                      <a:pt x="46" y="48"/>
                      <a:pt x="40" y="60"/>
                      <a:pt x="34" y="72"/>
                    </a:cubicBezTo>
                    <a:cubicBezTo>
                      <a:pt x="34" y="72"/>
                      <a:pt x="34" y="74"/>
                      <a:pt x="33" y="76"/>
                    </a:cubicBez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grpSp>
            <p:nvGrpSpPr>
              <p:cNvPr id="79" name="组合 78">
                <a:extLst>
                  <a:ext uri="{FF2B5EF4-FFF2-40B4-BE49-F238E27FC236}">
                    <a16:creationId xmlns:a16="http://schemas.microsoft.com/office/drawing/2014/main" id="{C7A6E3E5-9A1F-4E06-9E71-F1D7E5C11C32}"/>
                  </a:ext>
                </a:extLst>
              </p:cNvPr>
              <p:cNvGrpSpPr/>
              <p:nvPr/>
            </p:nvGrpSpPr>
            <p:grpSpPr>
              <a:xfrm>
                <a:off x="2373567" y="1096524"/>
                <a:ext cx="589817" cy="731714"/>
                <a:chOff x="5548313" y="2084388"/>
                <a:chExt cx="547688" cy="679451"/>
              </a:xfrm>
              <a:grpFill/>
            </p:grpSpPr>
            <p:sp>
              <p:nvSpPr>
                <p:cNvPr id="84" name="Freeform 7">
                  <a:extLst>
                    <a:ext uri="{FF2B5EF4-FFF2-40B4-BE49-F238E27FC236}">
                      <a16:creationId xmlns:a16="http://schemas.microsoft.com/office/drawing/2014/main" id="{02368C72-9CA0-44B0-93EC-F396645A3423}"/>
                    </a:ext>
                  </a:extLst>
                </p:cNvPr>
                <p:cNvSpPr>
                  <a:spLocks/>
                </p:cNvSpPr>
                <p:nvPr/>
              </p:nvSpPr>
              <p:spPr bwMode="auto">
                <a:xfrm>
                  <a:off x="5548313" y="2084388"/>
                  <a:ext cx="547688" cy="446088"/>
                </a:xfrm>
                <a:custGeom>
                  <a:avLst/>
                  <a:gdLst>
                    <a:gd name="T0" fmla="*/ 101 w 128"/>
                    <a:gd name="T1" fmla="*/ 58 h 105"/>
                    <a:gd name="T2" fmla="*/ 74 w 128"/>
                    <a:gd name="T3" fmla="*/ 56 h 105"/>
                    <a:gd name="T4" fmla="*/ 68 w 128"/>
                    <a:gd name="T5" fmla="*/ 57 h 105"/>
                    <a:gd name="T6" fmla="*/ 51 w 128"/>
                    <a:gd name="T7" fmla="*/ 59 h 105"/>
                    <a:gd name="T8" fmla="*/ 36 w 128"/>
                    <a:gd name="T9" fmla="*/ 65 h 105"/>
                    <a:gd name="T10" fmla="*/ 28 w 128"/>
                    <a:gd name="T11" fmla="*/ 73 h 105"/>
                    <a:gd name="T12" fmla="*/ 16 w 128"/>
                    <a:gd name="T13" fmla="*/ 102 h 105"/>
                    <a:gd name="T14" fmla="*/ 13 w 128"/>
                    <a:gd name="T15" fmla="*/ 104 h 105"/>
                    <a:gd name="T16" fmla="*/ 1 w 128"/>
                    <a:gd name="T17" fmla="*/ 98 h 105"/>
                    <a:gd name="T18" fmla="*/ 0 w 128"/>
                    <a:gd name="T19" fmla="*/ 93 h 105"/>
                    <a:gd name="T20" fmla="*/ 15 w 128"/>
                    <a:gd name="T21" fmla="*/ 60 h 105"/>
                    <a:gd name="T22" fmla="*/ 16 w 128"/>
                    <a:gd name="T23" fmla="*/ 58 h 105"/>
                    <a:gd name="T24" fmla="*/ 20 w 128"/>
                    <a:gd name="T25" fmla="*/ 52 h 105"/>
                    <a:gd name="T26" fmla="*/ 32 w 128"/>
                    <a:gd name="T27" fmla="*/ 54 h 105"/>
                    <a:gd name="T28" fmla="*/ 39 w 128"/>
                    <a:gd name="T29" fmla="*/ 55 h 105"/>
                    <a:gd name="T30" fmla="*/ 72 w 128"/>
                    <a:gd name="T31" fmla="*/ 21 h 105"/>
                    <a:gd name="T32" fmla="*/ 74 w 128"/>
                    <a:gd name="T33" fmla="*/ 16 h 105"/>
                    <a:gd name="T34" fmla="*/ 74 w 128"/>
                    <a:gd name="T35" fmla="*/ 11 h 105"/>
                    <a:gd name="T36" fmla="*/ 71 w 128"/>
                    <a:gd name="T37" fmla="*/ 11 h 105"/>
                    <a:gd name="T38" fmla="*/ 68 w 128"/>
                    <a:gd name="T39" fmla="*/ 15 h 105"/>
                    <a:gd name="T40" fmla="*/ 68 w 128"/>
                    <a:gd name="T41" fmla="*/ 21 h 105"/>
                    <a:gd name="T42" fmla="*/ 59 w 128"/>
                    <a:gd name="T43" fmla="*/ 29 h 105"/>
                    <a:gd name="T44" fmla="*/ 53 w 128"/>
                    <a:gd name="T45" fmla="*/ 27 h 105"/>
                    <a:gd name="T46" fmla="*/ 47 w 128"/>
                    <a:gd name="T47" fmla="*/ 24 h 105"/>
                    <a:gd name="T48" fmla="*/ 47 w 128"/>
                    <a:gd name="T49" fmla="*/ 32 h 105"/>
                    <a:gd name="T50" fmla="*/ 47 w 128"/>
                    <a:gd name="T51" fmla="*/ 34 h 105"/>
                    <a:gd name="T52" fmla="*/ 43 w 128"/>
                    <a:gd name="T53" fmla="*/ 45 h 105"/>
                    <a:gd name="T54" fmla="*/ 31 w 128"/>
                    <a:gd name="T55" fmla="*/ 39 h 105"/>
                    <a:gd name="T56" fmla="*/ 29 w 128"/>
                    <a:gd name="T57" fmla="*/ 23 h 105"/>
                    <a:gd name="T58" fmla="*/ 33 w 128"/>
                    <a:gd name="T59" fmla="*/ 14 h 105"/>
                    <a:gd name="T60" fmla="*/ 36 w 128"/>
                    <a:gd name="T61" fmla="*/ 9 h 105"/>
                    <a:gd name="T62" fmla="*/ 42 w 128"/>
                    <a:gd name="T63" fmla="*/ 13 h 105"/>
                    <a:gd name="T64" fmla="*/ 44 w 128"/>
                    <a:gd name="T65" fmla="*/ 16 h 105"/>
                    <a:gd name="T66" fmla="*/ 57 w 128"/>
                    <a:gd name="T67" fmla="*/ 14 h 105"/>
                    <a:gd name="T68" fmla="*/ 62 w 128"/>
                    <a:gd name="T69" fmla="*/ 11 h 105"/>
                    <a:gd name="T70" fmla="*/ 84 w 128"/>
                    <a:gd name="T71" fmla="*/ 0 h 105"/>
                    <a:gd name="T72" fmla="*/ 96 w 128"/>
                    <a:gd name="T73" fmla="*/ 7 h 105"/>
                    <a:gd name="T74" fmla="*/ 96 w 128"/>
                    <a:gd name="T75" fmla="*/ 20 h 105"/>
                    <a:gd name="T76" fmla="*/ 83 w 128"/>
                    <a:gd name="T77" fmla="*/ 43 h 105"/>
                    <a:gd name="T78" fmla="*/ 94 w 128"/>
                    <a:gd name="T79" fmla="*/ 44 h 105"/>
                    <a:gd name="T80" fmla="*/ 122 w 128"/>
                    <a:gd name="T81" fmla="*/ 59 h 105"/>
                    <a:gd name="T82" fmla="*/ 120 w 128"/>
                    <a:gd name="T83" fmla="*/ 73 h 105"/>
                    <a:gd name="T84" fmla="*/ 98 w 128"/>
                    <a:gd name="T85" fmla="*/ 73 h 105"/>
                    <a:gd name="T86" fmla="*/ 97 w 128"/>
                    <a:gd name="T87" fmla="*/ 66 h 105"/>
                    <a:gd name="T88" fmla="*/ 101 w 128"/>
                    <a:gd name="T89" fmla="*/ 58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8" h="105">
                      <a:moveTo>
                        <a:pt x="101" y="58"/>
                      </a:moveTo>
                      <a:cubicBezTo>
                        <a:pt x="94" y="52"/>
                        <a:pt x="81" y="52"/>
                        <a:pt x="74" y="56"/>
                      </a:cubicBezTo>
                      <a:cubicBezTo>
                        <a:pt x="73" y="57"/>
                        <a:pt x="70" y="58"/>
                        <a:pt x="68" y="57"/>
                      </a:cubicBezTo>
                      <a:cubicBezTo>
                        <a:pt x="62" y="56"/>
                        <a:pt x="57" y="57"/>
                        <a:pt x="51" y="59"/>
                      </a:cubicBezTo>
                      <a:cubicBezTo>
                        <a:pt x="46" y="61"/>
                        <a:pt x="41" y="63"/>
                        <a:pt x="36" y="65"/>
                      </a:cubicBezTo>
                      <a:cubicBezTo>
                        <a:pt x="32" y="67"/>
                        <a:pt x="29" y="69"/>
                        <a:pt x="28" y="73"/>
                      </a:cubicBezTo>
                      <a:cubicBezTo>
                        <a:pt x="24" y="82"/>
                        <a:pt x="20" y="92"/>
                        <a:pt x="16" y="102"/>
                      </a:cubicBezTo>
                      <a:cubicBezTo>
                        <a:pt x="16" y="103"/>
                        <a:pt x="14" y="105"/>
                        <a:pt x="13" y="104"/>
                      </a:cubicBezTo>
                      <a:cubicBezTo>
                        <a:pt x="9" y="103"/>
                        <a:pt x="5" y="100"/>
                        <a:pt x="1" y="98"/>
                      </a:cubicBezTo>
                      <a:cubicBezTo>
                        <a:pt x="0" y="97"/>
                        <a:pt x="0" y="95"/>
                        <a:pt x="0" y="93"/>
                      </a:cubicBezTo>
                      <a:cubicBezTo>
                        <a:pt x="5" y="82"/>
                        <a:pt x="10" y="71"/>
                        <a:pt x="15" y="60"/>
                      </a:cubicBezTo>
                      <a:cubicBezTo>
                        <a:pt x="15" y="59"/>
                        <a:pt x="16" y="59"/>
                        <a:pt x="16" y="58"/>
                      </a:cubicBezTo>
                      <a:cubicBezTo>
                        <a:pt x="18" y="56"/>
                        <a:pt x="19" y="52"/>
                        <a:pt x="20" y="52"/>
                      </a:cubicBezTo>
                      <a:cubicBezTo>
                        <a:pt x="24" y="52"/>
                        <a:pt x="29" y="52"/>
                        <a:pt x="32" y="54"/>
                      </a:cubicBezTo>
                      <a:cubicBezTo>
                        <a:pt x="35" y="55"/>
                        <a:pt x="36" y="56"/>
                        <a:pt x="39" y="55"/>
                      </a:cubicBezTo>
                      <a:cubicBezTo>
                        <a:pt x="57" y="50"/>
                        <a:pt x="66" y="37"/>
                        <a:pt x="72" y="21"/>
                      </a:cubicBezTo>
                      <a:cubicBezTo>
                        <a:pt x="72" y="20"/>
                        <a:pt x="73" y="18"/>
                        <a:pt x="74" y="16"/>
                      </a:cubicBezTo>
                      <a:cubicBezTo>
                        <a:pt x="74" y="14"/>
                        <a:pt x="74" y="13"/>
                        <a:pt x="74" y="11"/>
                      </a:cubicBezTo>
                      <a:cubicBezTo>
                        <a:pt x="74" y="11"/>
                        <a:pt x="72" y="10"/>
                        <a:pt x="71" y="11"/>
                      </a:cubicBezTo>
                      <a:cubicBezTo>
                        <a:pt x="70" y="12"/>
                        <a:pt x="68" y="13"/>
                        <a:pt x="68" y="15"/>
                      </a:cubicBezTo>
                      <a:cubicBezTo>
                        <a:pt x="67" y="17"/>
                        <a:pt x="68" y="19"/>
                        <a:pt x="68" y="21"/>
                      </a:cubicBezTo>
                      <a:cubicBezTo>
                        <a:pt x="69" y="28"/>
                        <a:pt x="68" y="30"/>
                        <a:pt x="59" y="29"/>
                      </a:cubicBezTo>
                      <a:cubicBezTo>
                        <a:pt x="57" y="29"/>
                        <a:pt x="55" y="28"/>
                        <a:pt x="53" y="27"/>
                      </a:cubicBezTo>
                      <a:cubicBezTo>
                        <a:pt x="51" y="26"/>
                        <a:pt x="49" y="25"/>
                        <a:pt x="47" y="24"/>
                      </a:cubicBezTo>
                      <a:cubicBezTo>
                        <a:pt x="47" y="27"/>
                        <a:pt x="47" y="29"/>
                        <a:pt x="47" y="32"/>
                      </a:cubicBezTo>
                      <a:cubicBezTo>
                        <a:pt x="47" y="33"/>
                        <a:pt x="47" y="33"/>
                        <a:pt x="47" y="34"/>
                      </a:cubicBezTo>
                      <a:cubicBezTo>
                        <a:pt x="47" y="38"/>
                        <a:pt x="48" y="43"/>
                        <a:pt x="43" y="45"/>
                      </a:cubicBezTo>
                      <a:cubicBezTo>
                        <a:pt x="39" y="46"/>
                        <a:pt x="34" y="44"/>
                        <a:pt x="31" y="39"/>
                      </a:cubicBezTo>
                      <a:cubicBezTo>
                        <a:pt x="28" y="34"/>
                        <a:pt x="25" y="29"/>
                        <a:pt x="29" y="23"/>
                      </a:cubicBezTo>
                      <a:cubicBezTo>
                        <a:pt x="31" y="20"/>
                        <a:pt x="31" y="17"/>
                        <a:pt x="33" y="14"/>
                      </a:cubicBezTo>
                      <a:cubicBezTo>
                        <a:pt x="34" y="12"/>
                        <a:pt x="35" y="9"/>
                        <a:pt x="36" y="9"/>
                      </a:cubicBezTo>
                      <a:cubicBezTo>
                        <a:pt x="38" y="10"/>
                        <a:pt x="40" y="11"/>
                        <a:pt x="42" y="13"/>
                      </a:cubicBezTo>
                      <a:cubicBezTo>
                        <a:pt x="42" y="13"/>
                        <a:pt x="43" y="15"/>
                        <a:pt x="44" y="16"/>
                      </a:cubicBezTo>
                      <a:cubicBezTo>
                        <a:pt x="48" y="13"/>
                        <a:pt x="52" y="11"/>
                        <a:pt x="57" y="14"/>
                      </a:cubicBezTo>
                      <a:cubicBezTo>
                        <a:pt x="58" y="15"/>
                        <a:pt x="61" y="13"/>
                        <a:pt x="62" y="11"/>
                      </a:cubicBezTo>
                      <a:cubicBezTo>
                        <a:pt x="69" y="5"/>
                        <a:pt x="75" y="0"/>
                        <a:pt x="84" y="0"/>
                      </a:cubicBezTo>
                      <a:cubicBezTo>
                        <a:pt x="89" y="0"/>
                        <a:pt x="93" y="2"/>
                        <a:pt x="96" y="7"/>
                      </a:cubicBezTo>
                      <a:cubicBezTo>
                        <a:pt x="99" y="11"/>
                        <a:pt x="98" y="15"/>
                        <a:pt x="96" y="20"/>
                      </a:cubicBezTo>
                      <a:cubicBezTo>
                        <a:pt x="91" y="27"/>
                        <a:pt x="87" y="35"/>
                        <a:pt x="83" y="43"/>
                      </a:cubicBezTo>
                      <a:cubicBezTo>
                        <a:pt x="88" y="43"/>
                        <a:pt x="91" y="44"/>
                        <a:pt x="94" y="44"/>
                      </a:cubicBezTo>
                      <a:cubicBezTo>
                        <a:pt x="105" y="46"/>
                        <a:pt x="115" y="50"/>
                        <a:pt x="122" y="59"/>
                      </a:cubicBezTo>
                      <a:cubicBezTo>
                        <a:pt x="128" y="65"/>
                        <a:pt x="127" y="68"/>
                        <a:pt x="120" y="73"/>
                      </a:cubicBezTo>
                      <a:cubicBezTo>
                        <a:pt x="113" y="77"/>
                        <a:pt x="105" y="77"/>
                        <a:pt x="98" y="73"/>
                      </a:cubicBezTo>
                      <a:cubicBezTo>
                        <a:pt x="95" y="71"/>
                        <a:pt x="95" y="69"/>
                        <a:pt x="97" y="66"/>
                      </a:cubicBezTo>
                      <a:cubicBezTo>
                        <a:pt x="98" y="64"/>
                        <a:pt x="100" y="61"/>
                        <a:pt x="101" y="5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5" name="Freeform 8">
                  <a:extLst>
                    <a:ext uri="{FF2B5EF4-FFF2-40B4-BE49-F238E27FC236}">
                      <a16:creationId xmlns:a16="http://schemas.microsoft.com/office/drawing/2014/main" id="{68AB8704-3F31-41E0-B209-31D0A83BAA2E}"/>
                    </a:ext>
                  </a:extLst>
                </p:cNvPr>
                <p:cNvSpPr>
                  <a:spLocks/>
                </p:cNvSpPr>
                <p:nvPr/>
              </p:nvSpPr>
              <p:spPr bwMode="auto">
                <a:xfrm>
                  <a:off x="5664200" y="2355851"/>
                  <a:ext cx="341313" cy="407988"/>
                </a:xfrm>
                <a:custGeom>
                  <a:avLst/>
                  <a:gdLst>
                    <a:gd name="T0" fmla="*/ 46 w 80"/>
                    <a:gd name="T1" fmla="*/ 29 h 96"/>
                    <a:gd name="T2" fmla="*/ 65 w 80"/>
                    <a:gd name="T3" fmla="*/ 29 h 96"/>
                    <a:gd name="T4" fmla="*/ 79 w 80"/>
                    <a:gd name="T5" fmla="*/ 41 h 96"/>
                    <a:gd name="T6" fmla="*/ 74 w 80"/>
                    <a:gd name="T7" fmla="*/ 43 h 96"/>
                    <a:gd name="T8" fmla="*/ 60 w 80"/>
                    <a:gd name="T9" fmla="*/ 43 h 96"/>
                    <a:gd name="T10" fmla="*/ 52 w 80"/>
                    <a:gd name="T11" fmla="*/ 50 h 96"/>
                    <a:gd name="T12" fmla="*/ 49 w 80"/>
                    <a:gd name="T13" fmla="*/ 87 h 96"/>
                    <a:gd name="T14" fmla="*/ 37 w 80"/>
                    <a:gd name="T15" fmla="*/ 95 h 96"/>
                    <a:gd name="T16" fmla="*/ 21 w 80"/>
                    <a:gd name="T17" fmla="*/ 68 h 96"/>
                    <a:gd name="T18" fmla="*/ 22 w 80"/>
                    <a:gd name="T19" fmla="*/ 62 h 96"/>
                    <a:gd name="T20" fmla="*/ 30 w 80"/>
                    <a:gd name="T21" fmla="*/ 72 h 96"/>
                    <a:gd name="T22" fmla="*/ 40 w 80"/>
                    <a:gd name="T23" fmla="*/ 70 h 96"/>
                    <a:gd name="T24" fmla="*/ 43 w 80"/>
                    <a:gd name="T25" fmla="*/ 46 h 96"/>
                    <a:gd name="T26" fmla="*/ 24 w 80"/>
                    <a:gd name="T27" fmla="*/ 52 h 96"/>
                    <a:gd name="T28" fmla="*/ 19 w 80"/>
                    <a:gd name="T29" fmla="*/ 54 h 96"/>
                    <a:gd name="T30" fmla="*/ 6 w 80"/>
                    <a:gd name="T31" fmla="*/ 54 h 96"/>
                    <a:gd name="T32" fmla="*/ 2 w 80"/>
                    <a:gd name="T33" fmla="*/ 40 h 96"/>
                    <a:gd name="T34" fmla="*/ 6 w 80"/>
                    <a:gd name="T35" fmla="*/ 37 h 96"/>
                    <a:gd name="T36" fmla="*/ 28 w 80"/>
                    <a:gd name="T37" fmla="*/ 33 h 96"/>
                    <a:gd name="T38" fmla="*/ 33 w 80"/>
                    <a:gd name="T39" fmla="*/ 32 h 96"/>
                    <a:gd name="T40" fmla="*/ 36 w 80"/>
                    <a:gd name="T41" fmla="*/ 22 h 96"/>
                    <a:gd name="T42" fmla="*/ 46 w 80"/>
                    <a:gd name="T43" fmla="*/ 12 h 96"/>
                    <a:gd name="T44" fmla="*/ 45 w 80"/>
                    <a:gd name="T45" fmla="*/ 10 h 96"/>
                    <a:gd name="T46" fmla="*/ 26 w 80"/>
                    <a:gd name="T47" fmla="*/ 17 h 96"/>
                    <a:gd name="T48" fmla="*/ 15 w 80"/>
                    <a:gd name="T49" fmla="*/ 24 h 96"/>
                    <a:gd name="T50" fmla="*/ 5 w 80"/>
                    <a:gd name="T51" fmla="*/ 22 h 96"/>
                    <a:gd name="T52" fmla="*/ 1 w 80"/>
                    <a:gd name="T53" fmla="*/ 17 h 96"/>
                    <a:gd name="T54" fmla="*/ 36 w 80"/>
                    <a:gd name="T55" fmla="*/ 2 h 96"/>
                    <a:gd name="T56" fmla="*/ 55 w 80"/>
                    <a:gd name="T57" fmla="*/ 0 h 96"/>
                    <a:gd name="T58" fmla="*/ 61 w 80"/>
                    <a:gd name="T59" fmla="*/ 6 h 96"/>
                    <a:gd name="T60" fmla="*/ 59 w 80"/>
                    <a:gd name="T61" fmla="*/ 13 h 96"/>
                    <a:gd name="T62" fmla="*/ 46 w 80"/>
                    <a:gd name="T63" fmla="*/ 2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0" h="96">
                      <a:moveTo>
                        <a:pt x="46" y="29"/>
                      </a:moveTo>
                      <a:cubicBezTo>
                        <a:pt x="53" y="30"/>
                        <a:pt x="59" y="31"/>
                        <a:pt x="65" y="29"/>
                      </a:cubicBezTo>
                      <a:cubicBezTo>
                        <a:pt x="71" y="27"/>
                        <a:pt x="80" y="34"/>
                        <a:pt x="79" y="41"/>
                      </a:cubicBezTo>
                      <a:cubicBezTo>
                        <a:pt x="79" y="42"/>
                        <a:pt x="76" y="43"/>
                        <a:pt x="74" y="43"/>
                      </a:cubicBezTo>
                      <a:cubicBezTo>
                        <a:pt x="70" y="43"/>
                        <a:pt x="65" y="43"/>
                        <a:pt x="60" y="43"/>
                      </a:cubicBezTo>
                      <a:cubicBezTo>
                        <a:pt x="53" y="42"/>
                        <a:pt x="52" y="44"/>
                        <a:pt x="52" y="50"/>
                      </a:cubicBezTo>
                      <a:cubicBezTo>
                        <a:pt x="51" y="62"/>
                        <a:pt x="51" y="75"/>
                        <a:pt x="49" y="87"/>
                      </a:cubicBezTo>
                      <a:cubicBezTo>
                        <a:pt x="48" y="95"/>
                        <a:pt x="45" y="96"/>
                        <a:pt x="37" y="95"/>
                      </a:cubicBezTo>
                      <a:cubicBezTo>
                        <a:pt x="25" y="92"/>
                        <a:pt x="15" y="82"/>
                        <a:pt x="21" y="68"/>
                      </a:cubicBezTo>
                      <a:cubicBezTo>
                        <a:pt x="21" y="66"/>
                        <a:pt x="21" y="64"/>
                        <a:pt x="22" y="62"/>
                      </a:cubicBezTo>
                      <a:cubicBezTo>
                        <a:pt x="24" y="65"/>
                        <a:pt x="27" y="69"/>
                        <a:pt x="30" y="72"/>
                      </a:cubicBezTo>
                      <a:cubicBezTo>
                        <a:pt x="33" y="76"/>
                        <a:pt x="39" y="75"/>
                        <a:pt x="40" y="70"/>
                      </a:cubicBezTo>
                      <a:cubicBezTo>
                        <a:pt x="41" y="62"/>
                        <a:pt x="42" y="54"/>
                        <a:pt x="43" y="46"/>
                      </a:cubicBezTo>
                      <a:cubicBezTo>
                        <a:pt x="35" y="45"/>
                        <a:pt x="30" y="49"/>
                        <a:pt x="24" y="52"/>
                      </a:cubicBezTo>
                      <a:cubicBezTo>
                        <a:pt x="22" y="52"/>
                        <a:pt x="21" y="54"/>
                        <a:pt x="19" y="54"/>
                      </a:cubicBezTo>
                      <a:cubicBezTo>
                        <a:pt x="14" y="58"/>
                        <a:pt x="11" y="57"/>
                        <a:pt x="6" y="54"/>
                      </a:cubicBezTo>
                      <a:cubicBezTo>
                        <a:pt x="3" y="51"/>
                        <a:pt x="0" y="44"/>
                        <a:pt x="2" y="40"/>
                      </a:cubicBezTo>
                      <a:cubicBezTo>
                        <a:pt x="2" y="39"/>
                        <a:pt x="5" y="37"/>
                        <a:pt x="6" y="37"/>
                      </a:cubicBezTo>
                      <a:cubicBezTo>
                        <a:pt x="14" y="39"/>
                        <a:pt x="20" y="35"/>
                        <a:pt x="28" y="33"/>
                      </a:cubicBezTo>
                      <a:cubicBezTo>
                        <a:pt x="29" y="33"/>
                        <a:pt x="31" y="32"/>
                        <a:pt x="33" y="32"/>
                      </a:cubicBezTo>
                      <a:cubicBezTo>
                        <a:pt x="31" y="27"/>
                        <a:pt x="31" y="24"/>
                        <a:pt x="36" y="22"/>
                      </a:cubicBezTo>
                      <a:cubicBezTo>
                        <a:pt x="39" y="19"/>
                        <a:pt x="42" y="15"/>
                        <a:pt x="46" y="12"/>
                      </a:cubicBezTo>
                      <a:cubicBezTo>
                        <a:pt x="45" y="11"/>
                        <a:pt x="45" y="11"/>
                        <a:pt x="45" y="10"/>
                      </a:cubicBezTo>
                      <a:cubicBezTo>
                        <a:pt x="38" y="13"/>
                        <a:pt x="32" y="15"/>
                        <a:pt x="26" y="17"/>
                      </a:cubicBezTo>
                      <a:cubicBezTo>
                        <a:pt x="22" y="19"/>
                        <a:pt x="18" y="22"/>
                        <a:pt x="15" y="24"/>
                      </a:cubicBezTo>
                      <a:cubicBezTo>
                        <a:pt x="11" y="26"/>
                        <a:pt x="7" y="27"/>
                        <a:pt x="5" y="22"/>
                      </a:cubicBezTo>
                      <a:cubicBezTo>
                        <a:pt x="4" y="20"/>
                        <a:pt x="3" y="19"/>
                        <a:pt x="1" y="17"/>
                      </a:cubicBezTo>
                      <a:cubicBezTo>
                        <a:pt x="13" y="12"/>
                        <a:pt x="25" y="6"/>
                        <a:pt x="36" y="2"/>
                      </a:cubicBezTo>
                      <a:cubicBezTo>
                        <a:pt x="42" y="0"/>
                        <a:pt x="49" y="0"/>
                        <a:pt x="55" y="0"/>
                      </a:cubicBezTo>
                      <a:cubicBezTo>
                        <a:pt x="57" y="0"/>
                        <a:pt x="60" y="4"/>
                        <a:pt x="61" y="6"/>
                      </a:cubicBezTo>
                      <a:cubicBezTo>
                        <a:pt x="62" y="8"/>
                        <a:pt x="61" y="11"/>
                        <a:pt x="59" y="13"/>
                      </a:cubicBezTo>
                      <a:cubicBezTo>
                        <a:pt x="55" y="18"/>
                        <a:pt x="51" y="23"/>
                        <a:pt x="4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80" name="组合 79">
                <a:extLst>
                  <a:ext uri="{FF2B5EF4-FFF2-40B4-BE49-F238E27FC236}">
                    <a16:creationId xmlns:a16="http://schemas.microsoft.com/office/drawing/2014/main" id="{B92E7EB9-3312-4310-B5FA-50F0FA6CFB99}"/>
                  </a:ext>
                </a:extLst>
              </p:cNvPr>
              <p:cNvGrpSpPr/>
              <p:nvPr/>
            </p:nvGrpSpPr>
            <p:grpSpPr>
              <a:xfrm>
                <a:off x="3194779" y="1296598"/>
                <a:ext cx="356817" cy="382445"/>
                <a:chOff x="3792874" y="3156423"/>
                <a:chExt cx="331330" cy="355128"/>
              </a:xfrm>
              <a:grpFill/>
            </p:grpSpPr>
            <p:sp>
              <p:nvSpPr>
                <p:cNvPr id="81" name="Freeform 15">
                  <a:extLst>
                    <a:ext uri="{FF2B5EF4-FFF2-40B4-BE49-F238E27FC236}">
                      <a16:creationId xmlns:a16="http://schemas.microsoft.com/office/drawing/2014/main" id="{4A24723D-38DD-4916-B1AF-76A903317407}"/>
                    </a:ext>
                  </a:extLst>
                </p:cNvPr>
                <p:cNvSpPr>
                  <a:spLocks/>
                </p:cNvSpPr>
                <p:nvPr/>
              </p:nvSpPr>
              <p:spPr bwMode="auto">
                <a:xfrm>
                  <a:off x="3792874" y="3235325"/>
                  <a:ext cx="152877" cy="246063"/>
                </a:xfrm>
                <a:custGeom>
                  <a:avLst/>
                  <a:gdLst>
                    <a:gd name="T0" fmla="*/ 16 w 39"/>
                    <a:gd name="T1" fmla="*/ 29 h 58"/>
                    <a:gd name="T2" fmla="*/ 27 w 39"/>
                    <a:gd name="T3" fmla="*/ 7 h 58"/>
                    <a:gd name="T4" fmla="*/ 31 w 39"/>
                    <a:gd name="T5" fmla="*/ 1 h 58"/>
                    <a:gd name="T6" fmla="*/ 34 w 39"/>
                    <a:gd name="T7" fmla="*/ 6 h 58"/>
                    <a:gd name="T8" fmla="*/ 35 w 39"/>
                    <a:gd name="T9" fmla="*/ 26 h 58"/>
                    <a:gd name="T10" fmla="*/ 20 w 39"/>
                    <a:gd name="T11" fmla="*/ 52 h 58"/>
                    <a:gd name="T12" fmla="*/ 9 w 39"/>
                    <a:gd name="T13" fmla="*/ 57 h 58"/>
                    <a:gd name="T14" fmla="*/ 1 w 39"/>
                    <a:gd name="T15" fmla="*/ 43 h 58"/>
                    <a:gd name="T16" fmla="*/ 4 w 39"/>
                    <a:gd name="T17" fmla="*/ 6 h 58"/>
                    <a:gd name="T18" fmla="*/ 8 w 39"/>
                    <a:gd name="T19" fmla="*/ 0 h 58"/>
                    <a:gd name="T20" fmla="*/ 15 w 39"/>
                    <a:gd name="T21" fmla="*/ 6 h 58"/>
                    <a:gd name="T22" fmla="*/ 14 w 39"/>
                    <a:gd name="T23" fmla="*/ 20 h 58"/>
                    <a:gd name="T24" fmla="*/ 14 w 39"/>
                    <a:gd name="T25" fmla="*/ 28 h 58"/>
                    <a:gd name="T26" fmla="*/ 16 w 39"/>
                    <a:gd name="T27"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58">
                      <a:moveTo>
                        <a:pt x="16" y="29"/>
                      </a:moveTo>
                      <a:cubicBezTo>
                        <a:pt x="19" y="21"/>
                        <a:pt x="23" y="14"/>
                        <a:pt x="27" y="7"/>
                      </a:cubicBezTo>
                      <a:cubicBezTo>
                        <a:pt x="28" y="5"/>
                        <a:pt x="29" y="3"/>
                        <a:pt x="31" y="1"/>
                      </a:cubicBezTo>
                      <a:cubicBezTo>
                        <a:pt x="32" y="3"/>
                        <a:pt x="33" y="4"/>
                        <a:pt x="34" y="6"/>
                      </a:cubicBezTo>
                      <a:cubicBezTo>
                        <a:pt x="37" y="12"/>
                        <a:pt x="39" y="19"/>
                        <a:pt x="35" y="26"/>
                      </a:cubicBezTo>
                      <a:cubicBezTo>
                        <a:pt x="30" y="34"/>
                        <a:pt x="25" y="43"/>
                        <a:pt x="20" y="52"/>
                      </a:cubicBezTo>
                      <a:cubicBezTo>
                        <a:pt x="18" y="56"/>
                        <a:pt x="12" y="58"/>
                        <a:pt x="9" y="57"/>
                      </a:cubicBezTo>
                      <a:cubicBezTo>
                        <a:pt x="2" y="54"/>
                        <a:pt x="0" y="50"/>
                        <a:pt x="1" y="43"/>
                      </a:cubicBezTo>
                      <a:cubicBezTo>
                        <a:pt x="2" y="31"/>
                        <a:pt x="3" y="18"/>
                        <a:pt x="4" y="6"/>
                      </a:cubicBezTo>
                      <a:cubicBezTo>
                        <a:pt x="4" y="4"/>
                        <a:pt x="4" y="0"/>
                        <a:pt x="8" y="0"/>
                      </a:cubicBezTo>
                      <a:cubicBezTo>
                        <a:pt x="11" y="0"/>
                        <a:pt x="15" y="1"/>
                        <a:pt x="15" y="6"/>
                      </a:cubicBezTo>
                      <a:cubicBezTo>
                        <a:pt x="15" y="10"/>
                        <a:pt x="14" y="15"/>
                        <a:pt x="14" y="20"/>
                      </a:cubicBezTo>
                      <a:cubicBezTo>
                        <a:pt x="14" y="23"/>
                        <a:pt x="14" y="25"/>
                        <a:pt x="14" y="28"/>
                      </a:cubicBezTo>
                      <a:cubicBezTo>
                        <a:pt x="14" y="28"/>
                        <a:pt x="15" y="28"/>
                        <a:pt x="1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2" name="Freeform 16">
                  <a:extLst>
                    <a:ext uri="{FF2B5EF4-FFF2-40B4-BE49-F238E27FC236}">
                      <a16:creationId xmlns:a16="http://schemas.microsoft.com/office/drawing/2014/main" id="{FB4C6AFE-87EF-4FB7-829C-F7529116EE44}"/>
                    </a:ext>
                  </a:extLst>
                </p:cNvPr>
                <p:cNvSpPr>
                  <a:spLocks/>
                </p:cNvSpPr>
                <p:nvPr/>
              </p:nvSpPr>
              <p:spPr bwMode="auto">
                <a:xfrm>
                  <a:off x="3957518" y="3164747"/>
                  <a:ext cx="166686" cy="346804"/>
                </a:xfrm>
                <a:custGeom>
                  <a:avLst/>
                  <a:gdLst>
                    <a:gd name="T0" fmla="*/ 9 w 47"/>
                    <a:gd name="T1" fmla="*/ 73 h 88"/>
                    <a:gd name="T2" fmla="*/ 3 w 47"/>
                    <a:gd name="T3" fmla="*/ 67 h 88"/>
                    <a:gd name="T4" fmla="*/ 3 w 47"/>
                    <a:gd name="T5" fmla="*/ 57 h 88"/>
                    <a:gd name="T6" fmla="*/ 20 w 47"/>
                    <a:gd name="T7" fmla="*/ 38 h 88"/>
                    <a:gd name="T8" fmla="*/ 33 w 47"/>
                    <a:gd name="T9" fmla="*/ 20 h 88"/>
                    <a:gd name="T10" fmla="*/ 33 w 47"/>
                    <a:gd name="T11" fmla="*/ 4 h 88"/>
                    <a:gd name="T12" fmla="*/ 32 w 47"/>
                    <a:gd name="T13" fmla="*/ 1 h 88"/>
                    <a:gd name="T14" fmla="*/ 33 w 47"/>
                    <a:gd name="T15" fmla="*/ 0 h 88"/>
                    <a:gd name="T16" fmla="*/ 41 w 47"/>
                    <a:gd name="T17" fmla="*/ 6 h 88"/>
                    <a:gd name="T18" fmla="*/ 43 w 47"/>
                    <a:gd name="T19" fmla="*/ 26 h 88"/>
                    <a:gd name="T20" fmla="*/ 29 w 47"/>
                    <a:gd name="T21" fmla="*/ 48 h 88"/>
                    <a:gd name="T22" fmla="*/ 30 w 47"/>
                    <a:gd name="T23" fmla="*/ 52 h 88"/>
                    <a:gd name="T24" fmla="*/ 40 w 47"/>
                    <a:gd name="T25" fmla="*/ 73 h 88"/>
                    <a:gd name="T26" fmla="*/ 41 w 47"/>
                    <a:gd name="T27" fmla="*/ 84 h 88"/>
                    <a:gd name="T28" fmla="*/ 37 w 47"/>
                    <a:gd name="T29" fmla="*/ 86 h 88"/>
                    <a:gd name="T30" fmla="*/ 31 w 47"/>
                    <a:gd name="T31" fmla="*/ 75 h 88"/>
                    <a:gd name="T32" fmla="*/ 28 w 47"/>
                    <a:gd name="T33" fmla="*/ 60 h 88"/>
                    <a:gd name="T34" fmla="*/ 22 w 47"/>
                    <a:gd name="T35" fmla="*/ 59 h 88"/>
                    <a:gd name="T36" fmla="*/ 9 w 47"/>
                    <a:gd name="T37" fmla="*/ 73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7" h="88">
                      <a:moveTo>
                        <a:pt x="9" y="73"/>
                      </a:moveTo>
                      <a:cubicBezTo>
                        <a:pt x="7" y="71"/>
                        <a:pt x="5" y="69"/>
                        <a:pt x="3" y="67"/>
                      </a:cubicBezTo>
                      <a:cubicBezTo>
                        <a:pt x="1" y="64"/>
                        <a:pt x="0" y="61"/>
                        <a:pt x="3" y="57"/>
                      </a:cubicBezTo>
                      <a:cubicBezTo>
                        <a:pt x="9" y="51"/>
                        <a:pt x="14" y="45"/>
                        <a:pt x="20" y="38"/>
                      </a:cubicBezTo>
                      <a:cubicBezTo>
                        <a:pt x="24" y="32"/>
                        <a:pt x="28" y="26"/>
                        <a:pt x="33" y="20"/>
                      </a:cubicBezTo>
                      <a:cubicBezTo>
                        <a:pt x="36" y="15"/>
                        <a:pt x="36" y="9"/>
                        <a:pt x="33" y="4"/>
                      </a:cubicBezTo>
                      <a:cubicBezTo>
                        <a:pt x="32" y="3"/>
                        <a:pt x="32" y="2"/>
                        <a:pt x="32" y="1"/>
                      </a:cubicBezTo>
                      <a:cubicBezTo>
                        <a:pt x="32" y="1"/>
                        <a:pt x="33" y="0"/>
                        <a:pt x="33" y="0"/>
                      </a:cubicBezTo>
                      <a:cubicBezTo>
                        <a:pt x="36" y="2"/>
                        <a:pt x="39" y="4"/>
                        <a:pt x="41" y="6"/>
                      </a:cubicBezTo>
                      <a:cubicBezTo>
                        <a:pt x="46" y="11"/>
                        <a:pt x="47" y="20"/>
                        <a:pt x="43" y="26"/>
                      </a:cubicBezTo>
                      <a:cubicBezTo>
                        <a:pt x="39" y="33"/>
                        <a:pt x="34" y="40"/>
                        <a:pt x="29" y="48"/>
                      </a:cubicBezTo>
                      <a:cubicBezTo>
                        <a:pt x="29" y="49"/>
                        <a:pt x="29" y="52"/>
                        <a:pt x="30" y="52"/>
                      </a:cubicBezTo>
                      <a:cubicBezTo>
                        <a:pt x="38" y="57"/>
                        <a:pt x="38" y="65"/>
                        <a:pt x="40" y="73"/>
                      </a:cubicBezTo>
                      <a:cubicBezTo>
                        <a:pt x="41" y="76"/>
                        <a:pt x="41" y="80"/>
                        <a:pt x="41" y="84"/>
                      </a:cubicBezTo>
                      <a:cubicBezTo>
                        <a:pt x="41" y="87"/>
                        <a:pt x="39" y="88"/>
                        <a:pt x="37" y="86"/>
                      </a:cubicBezTo>
                      <a:cubicBezTo>
                        <a:pt x="33" y="83"/>
                        <a:pt x="31" y="81"/>
                        <a:pt x="31" y="75"/>
                      </a:cubicBezTo>
                      <a:cubicBezTo>
                        <a:pt x="31" y="70"/>
                        <a:pt x="30" y="65"/>
                        <a:pt x="28" y="60"/>
                      </a:cubicBezTo>
                      <a:cubicBezTo>
                        <a:pt x="27" y="55"/>
                        <a:pt x="25" y="56"/>
                        <a:pt x="22" y="59"/>
                      </a:cubicBezTo>
                      <a:cubicBezTo>
                        <a:pt x="18" y="64"/>
                        <a:pt x="14" y="68"/>
                        <a:pt x="9"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3" name="Freeform 17">
                  <a:extLst>
                    <a:ext uri="{FF2B5EF4-FFF2-40B4-BE49-F238E27FC236}">
                      <a16:creationId xmlns:a16="http://schemas.microsoft.com/office/drawing/2014/main" id="{7BBE01C1-D3BA-489E-BE5E-C63059DA7AF9}"/>
                    </a:ext>
                  </a:extLst>
                </p:cNvPr>
                <p:cNvSpPr>
                  <a:spLocks/>
                </p:cNvSpPr>
                <p:nvPr/>
              </p:nvSpPr>
              <p:spPr bwMode="auto">
                <a:xfrm>
                  <a:off x="3879593" y="3156423"/>
                  <a:ext cx="109753" cy="63837"/>
                </a:xfrm>
                <a:custGeom>
                  <a:avLst/>
                  <a:gdLst>
                    <a:gd name="T0" fmla="*/ 0 w 26"/>
                    <a:gd name="T1" fmla="*/ 0 h 19"/>
                    <a:gd name="T2" fmla="*/ 20 w 26"/>
                    <a:gd name="T3" fmla="*/ 1 h 19"/>
                    <a:gd name="T4" fmla="*/ 23 w 26"/>
                    <a:gd name="T5" fmla="*/ 12 h 19"/>
                    <a:gd name="T6" fmla="*/ 12 w 26"/>
                    <a:gd name="T7" fmla="*/ 18 h 19"/>
                    <a:gd name="T8" fmla="*/ 3 w 26"/>
                    <a:gd name="T9" fmla="*/ 11 h 19"/>
                    <a:gd name="T10" fmla="*/ 0 w 26"/>
                    <a:gd name="T11" fmla="*/ 0 h 19"/>
                  </a:gdLst>
                  <a:ahLst/>
                  <a:cxnLst>
                    <a:cxn ang="0">
                      <a:pos x="T0" y="T1"/>
                    </a:cxn>
                    <a:cxn ang="0">
                      <a:pos x="T2" y="T3"/>
                    </a:cxn>
                    <a:cxn ang="0">
                      <a:pos x="T4" y="T5"/>
                    </a:cxn>
                    <a:cxn ang="0">
                      <a:pos x="T6" y="T7"/>
                    </a:cxn>
                    <a:cxn ang="0">
                      <a:pos x="T8" y="T9"/>
                    </a:cxn>
                    <a:cxn ang="0">
                      <a:pos x="T10" y="T11"/>
                    </a:cxn>
                  </a:cxnLst>
                  <a:rect l="0" t="0" r="r" b="b"/>
                  <a:pathLst>
                    <a:path w="26" h="19">
                      <a:moveTo>
                        <a:pt x="0" y="0"/>
                      </a:moveTo>
                      <a:cubicBezTo>
                        <a:pt x="8" y="1"/>
                        <a:pt x="14" y="1"/>
                        <a:pt x="20" y="1"/>
                      </a:cubicBezTo>
                      <a:cubicBezTo>
                        <a:pt x="24" y="1"/>
                        <a:pt x="26" y="8"/>
                        <a:pt x="23" y="12"/>
                      </a:cubicBezTo>
                      <a:cubicBezTo>
                        <a:pt x="21" y="16"/>
                        <a:pt x="17" y="19"/>
                        <a:pt x="12" y="18"/>
                      </a:cubicBezTo>
                      <a:cubicBezTo>
                        <a:pt x="8" y="18"/>
                        <a:pt x="5" y="15"/>
                        <a:pt x="3" y="11"/>
                      </a:cubicBezTo>
                      <a:cubicBezTo>
                        <a:pt x="2" y="8"/>
                        <a:pt x="1" y="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grpSp>
          <p:nvGrpSpPr>
            <p:cNvPr id="63" name="组合 62"/>
            <p:cNvGrpSpPr/>
            <p:nvPr userDrawn="1"/>
          </p:nvGrpSpPr>
          <p:grpSpPr>
            <a:xfrm>
              <a:off x="671368" y="6061309"/>
              <a:ext cx="1100339" cy="304965"/>
              <a:chOff x="2372715" y="161759"/>
              <a:chExt cx="2695608" cy="747103"/>
            </a:xfrm>
            <a:grpFill/>
          </p:grpSpPr>
          <p:grpSp>
            <p:nvGrpSpPr>
              <p:cNvPr id="64" name="组合 63">
                <a:extLst>
                  <a:ext uri="{FF2B5EF4-FFF2-40B4-BE49-F238E27FC236}">
                    <a16:creationId xmlns:a16="http://schemas.microsoft.com/office/drawing/2014/main" id="{4EB45816-40C4-4065-9181-C29D2BECD84E}"/>
                  </a:ext>
                </a:extLst>
              </p:cNvPr>
              <p:cNvGrpSpPr/>
              <p:nvPr/>
            </p:nvGrpSpPr>
            <p:grpSpPr>
              <a:xfrm>
                <a:off x="3804781" y="283376"/>
                <a:ext cx="521428" cy="548788"/>
                <a:chOff x="6113463" y="3541713"/>
                <a:chExt cx="484188" cy="509588"/>
              </a:xfrm>
              <a:grpFill/>
            </p:grpSpPr>
            <p:sp>
              <p:nvSpPr>
                <p:cNvPr id="75" name="Freeform 9">
                  <a:extLst>
                    <a:ext uri="{FF2B5EF4-FFF2-40B4-BE49-F238E27FC236}">
                      <a16:creationId xmlns:a16="http://schemas.microsoft.com/office/drawing/2014/main" id="{70888479-5294-457A-8111-462CE4F104F2}"/>
                    </a:ext>
                  </a:extLst>
                </p:cNvPr>
                <p:cNvSpPr>
                  <a:spLocks noEditPoints="1"/>
                </p:cNvSpPr>
                <p:nvPr/>
              </p:nvSpPr>
              <p:spPr bwMode="auto">
                <a:xfrm>
                  <a:off x="6113463" y="3579813"/>
                  <a:ext cx="252413" cy="428625"/>
                </a:xfrm>
                <a:custGeom>
                  <a:avLst/>
                  <a:gdLst>
                    <a:gd name="T0" fmla="*/ 39 w 59"/>
                    <a:gd name="T1" fmla="*/ 78 h 101"/>
                    <a:gd name="T2" fmla="*/ 17 w 59"/>
                    <a:gd name="T3" fmla="*/ 94 h 101"/>
                    <a:gd name="T4" fmla="*/ 8 w 59"/>
                    <a:gd name="T5" fmla="*/ 94 h 101"/>
                    <a:gd name="T6" fmla="*/ 0 w 59"/>
                    <a:gd name="T7" fmla="*/ 79 h 101"/>
                    <a:gd name="T8" fmla="*/ 17 w 59"/>
                    <a:gd name="T9" fmla="*/ 73 h 101"/>
                    <a:gd name="T10" fmla="*/ 10 w 59"/>
                    <a:gd name="T11" fmla="*/ 68 h 101"/>
                    <a:gd name="T12" fmla="*/ 8 w 59"/>
                    <a:gd name="T13" fmla="*/ 60 h 101"/>
                    <a:gd name="T14" fmla="*/ 18 w 59"/>
                    <a:gd name="T15" fmla="*/ 23 h 101"/>
                    <a:gd name="T16" fmla="*/ 26 w 59"/>
                    <a:gd name="T17" fmla="*/ 17 h 101"/>
                    <a:gd name="T18" fmla="*/ 36 w 59"/>
                    <a:gd name="T19" fmla="*/ 26 h 101"/>
                    <a:gd name="T20" fmla="*/ 36 w 59"/>
                    <a:gd name="T21" fmla="*/ 27 h 101"/>
                    <a:gd name="T22" fmla="*/ 43 w 59"/>
                    <a:gd name="T23" fmla="*/ 40 h 101"/>
                    <a:gd name="T24" fmla="*/ 42 w 59"/>
                    <a:gd name="T25" fmla="*/ 12 h 101"/>
                    <a:gd name="T26" fmla="*/ 21 w 59"/>
                    <a:gd name="T27" fmla="*/ 5 h 101"/>
                    <a:gd name="T28" fmla="*/ 44 w 59"/>
                    <a:gd name="T29" fmla="*/ 1 h 101"/>
                    <a:gd name="T30" fmla="*/ 57 w 59"/>
                    <a:gd name="T31" fmla="*/ 17 h 101"/>
                    <a:gd name="T32" fmla="*/ 56 w 59"/>
                    <a:gd name="T33" fmla="*/ 48 h 101"/>
                    <a:gd name="T34" fmla="*/ 57 w 59"/>
                    <a:gd name="T35" fmla="*/ 55 h 101"/>
                    <a:gd name="T36" fmla="*/ 55 w 59"/>
                    <a:gd name="T37" fmla="*/ 64 h 101"/>
                    <a:gd name="T38" fmla="*/ 54 w 59"/>
                    <a:gd name="T39" fmla="*/ 71 h 101"/>
                    <a:gd name="T40" fmla="*/ 52 w 59"/>
                    <a:gd name="T41" fmla="*/ 95 h 101"/>
                    <a:gd name="T42" fmla="*/ 49 w 59"/>
                    <a:gd name="T43" fmla="*/ 101 h 101"/>
                    <a:gd name="T44" fmla="*/ 43 w 59"/>
                    <a:gd name="T45" fmla="*/ 98 h 101"/>
                    <a:gd name="T46" fmla="*/ 38 w 59"/>
                    <a:gd name="T47" fmla="*/ 86 h 101"/>
                    <a:gd name="T48" fmla="*/ 39 w 59"/>
                    <a:gd name="T49" fmla="*/ 78 h 101"/>
                    <a:gd name="T50" fmla="*/ 42 w 59"/>
                    <a:gd name="T51" fmla="*/ 47 h 101"/>
                    <a:gd name="T52" fmla="*/ 32 w 59"/>
                    <a:gd name="T53" fmla="*/ 44 h 101"/>
                    <a:gd name="T54" fmla="*/ 29 w 59"/>
                    <a:gd name="T55" fmla="*/ 64 h 101"/>
                    <a:gd name="T56" fmla="*/ 42 w 59"/>
                    <a:gd name="T57" fmla="*/ 47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9" h="101">
                      <a:moveTo>
                        <a:pt x="39" y="78"/>
                      </a:moveTo>
                      <a:cubicBezTo>
                        <a:pt x="31" y="84"/>
                        <a:pt x="24" y="89"/>
                        <a:pt x="17" y="94"/>
                      </a:cubicBezTo>
                      <a:cubicBezTo>
                        <a:pt x="14" y="97"/>
                        <a:pt x="11" y="96"/>
                        <a:pt x="8" y="94"/>
                      </a:cubicBezTo>
                      <a:cubicBezTo>
                        <a:pt x="4" y="90"/>
                        <a:pt x="0" y="86"/>
                        <a:pt x="0" y="79"/>
                      </a:cubicBezTo>
                      <a:cubicBezTo>
                        <a:pt x="6" y="82"/>
                        <a:pt x="12" y="80"/>
                        <a:pt x="17" y="73"/>
                      </a:cubicBezTo>
                      <a:cubicBezTo>
                        <a:pt x="15" y="72"/>
                        <a:pt x="13" y="70"/>
                        <a:pt x="10" y="68"/>
                      </a:cubicBezTo>
                      <a:cubicBezTo>
                        <a:pt x="7" y="66"/>
                        <a:pt x="7" y="63"/>
                        <a:pt x="8" y="60"/>
                      </a:cubicBezTo>
                      <a:cubicBezTo>
                        <a:pt x="11" y="48"/>
                        <a:pt x="15" y="36"/>
                        <a:pt x="18" y="23"/>
                      </a:cubicBezTo>
                      <a:cubicBezTo>
                        <a:pt x="19" y="20"/>
                        <a:pt x="20" y="16"/>
                        <a:pt x="26" y="17"/>
                      </a:cubicBezTo>
                      <a:cubicBezTo>
                        <a:pt x="32" y="18"/>
                        <a:pt x="36" y="21"/>
                        <a:pt x="36" y="26"/>
                      </a:cubicBezTo>
                      <a:cubicBezTo>
                        <a:pt x="36" y="26"/>
                        <a:pt x="36" y="27"/>
                        <a:pt x="36" y="27"/>
                      </a:cubicBezTo>
                      <a:cubicBezTo>
                        <a:pt x="35" y="33"/>
                        <a:pt x="38" y="37"/>
                        <a:pt x="43" y="40"/>
                      </a:cubicBezTo>
                      <a:cubicBezTo>
                        <a:pt x="43" y="31"/>
                        <a:pt x="42" y="22"/>
                        <a:pt x="42" y="12"/>
                      </a:cubicBezTo>
                      <a:cubicBezTo>
                        <a:pt x="30" y="16"/>
                        <a:pt x="20" y="12"/>
                        <a:pt x="21" y="5"/>
                      </a:cubicBezTo>
                      <a:cubicBezTo>
                        <a:pt x="29" y="3"/>
                        <a:pt x="36" y="1"/>
                        <a:pt x="44" y="1"/>
                      </a:cubicBezTo>
                      <a:cubicBezTo>
                        <a:pt x="54" y="0"/>
                        <a:pt x="59" y="8"/>
                        <a:pt x="57" y="17"/>
                      </a:cubicBezTo>
                      <a:cubicBezTo>
                        <a:pt x="56" y="27"/>
                        <a:pt x="56" y="38"/>
                        <a:pt x="56" y="48"/>
                      </a:cubicBezTo>
                      <a:cubicBezTo>
                        <a:pt x="56" y="50"/>
                        <a:pt x="57" y="52"/>
                        <a:pt x="57" y="55"/>
                      </a:cubicBezTo>
                      <a:cubicBezTo>
                        <a:pt x="57" y="58"/>
                        <a:pt x="56" y="61"/>
                        <a:pt x="55" y="64"/>
                      </a:cubicBezTo>
                      <a:cubicBezTo>
                        <a:pt x="55" y="66"/>
                        <a:pt x="54" y="68"/>
                        <a:pt x="54" y="71"/>
                      </a:cubicBezTo>
                      <a:cubicBezTo>
                        <a:pt x="53" y="79"/>
                        <a:pt x="53" y="87"/>
                        <a:pt x="52" y="95"/>
                      </a:cubicBezTo>
                      <a:cubicBezTo>
                        <a:pt x="52" y="97"/>
                        <a:pt x="51" y="100"/>
                        <a:pt x="49" y="101"/>
                      </a:cubicBezTo>
                      <a:cubicBezTo>
                        <a:pt x="47" y="101"/>
                        <a:pt x="44" y="100"/>
                        <a:pt x="43" y="98"/>
                      </a:cubicBezTo>
                      <a:cubicBezTo>
                        <a:pt x="39" y="95"/>
                        <a:pt x="36" y="92"/>
                        <a:pt x="38" y="86"/>
                      </a:cubicBezTo>
                      <a:cubicBezTo>
                        <a:pt x="39" y="84"/>
                        <a:pt x="39" y="81"/>
                        <a:pt x="39" y="78"/>
                      </a:cubicBezTo>
                      <a:close/>
                      <a:moveTo>
                        <a:pt x="42" y="47"/>
                      </a:moveTo>
                      <a:cubicBezTo>
                        <a:pt x="39" y="46"/>
                        <a:pt x="36" y="45"/>
                        <a:pt x="32" y="44"/>
                      </a:cubicBezTo>
                      <a:cubicBezTo>
                        <a:pt x="31" y="51"/>
                        <a:pt x="30" y="57"/>
                        <a:pt x="29" y="64"/>
                      </a:cubicBezTo>
                      <a:cubicBezTo>
                        <a:pt x="39" y="61"/>
                        <a:pt x="42" y="57"/>
                        <a:pt x="42" y="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10">
                  <a:extLst>
                    <a:ext uri="{FF2B5EF4-FFF2-40B4-BE49-F238E27FC236}">
                      <a16:creationId xmlns:a16="http://schemas.microsoft.com/office/drawing/2014/main" id="{3C581795-C09D-460E-9472-8181F266F0EF}"/>
                    </a:ext>
                  </a:extLst>
                </p:cNvPr>
                <p:cNvSpPr>
                  <a:spLocks noEditPoints="1"/>
                </p:cNvSpPr>
                <p:nvPr/>
              </p:nvSpPr>
              <p:spPr bwMode="auto">
                <a:xfrm>
                  <a:off x="6361113" y="3541713"/>
                  <a:ext cx="236538" cy="509588"/>
                </a:xfrm>
                <a:custGeom>
                  <a:avLst/>
                  <a:gdLst>
                    <a:gd name="T0" fmla="*/ 11 w 55"/>
                    <a:gd name="T1" fmla="*/ 89 h 120"/>
                    <a:gd name="T2" fmla="*/ 10 w 55"/>
                    <a:gd name="T3" fmla="*/ 100 h 120"/>
                    <a:gd name="T4" fmla="*/ 6 w 55"/>
                    <a:gd name="T5" fmla="*/ 104 h 120"/>
                    <a:gd name="T6" fmla="*/ 1 w 55"/>
                    <a:gd name="T7" fmla="*/ 99 h 120"/>
                    <a:gd name="T8" fmla="*/ 3 w 55"/>
                    <a:gd name="T9" fmla="*/ 84 h 120"/>
                    <a:gd name="T10" fmla="*/ 14 w 55"/>
                    <a:gd name="T11" fmla="*/ 37 h 120"/>
                    <a:gd name="T12" fmla="*/ 22 w 55"/>
                    <a:gd name="T13" fmla="*/ 11 h 120"/>
                    <a:gd name="T14" fmla="*/ 26 w 55"/>
                    <a:gd name="T15" fmla="*/ 19 h 120"/>
                    <a:gd name="T16" fmla="*/ 20 w 55"/>
                    <a:gd name="T17" fmla="*/ 40 h 120"/>
                    <a:gd name="T18" fmla="*/ 27 w 55"/>
                    <a:gd name="T19" fmla="*/ 35 h 120"/>
                    <a:gd name="T20" fmla="*/ 35 w 55"/>
                    <a:gd name="T21" fmla="*/ 30 h 120"/>
                    <a:gd name="T22" fmla="*/ 33 w 55"/>
                    <a:gd name="T23" fmla="*/ 9 h 120"/>
                    <a:gd name="T24" fmla="*/ 28 w 55"/>
                    <a:gd name="T25" fmla="*/ 8 h 120"/>
                    <a:gd name="T26" fmla="*/ 19 w 55"/>
                    <a:gd name="T27" fmla="*/ 12 h 120"/>
                    <a:gd name="T28" fmla="*/ 12 w 55"/>
                    <a:gd name="T29" fmla="*/ 15 h 120"/>
                    <a:gd name="T30" fmla="*/ 9 w 55"/>
                    <a:gd name="T31" fmla="*/ 11 h 120"/>
                    <a:gd name="T32" fmla="*/ 11 w 55"/>
                    <a:gd name="T33" fmla="*/ 8 h 120"/>
                    <a:gd name="T34" fmla="*/ 31 w 55"/>
                    <a:gd name="T35" fmla="*/ 0 h 120"/>
                    <a:gd name="T36" fmla="*/ 45 w 55"/>
                    <a:gd name="T37" fmla="*/ 15 h 120"/>
                    <a:gd name="T38" fmla="*/ 44 w 55"/>
                    <a:gd name="T39" fmla="*/ 46 h 120"/>
                    <a:gd name="T40" fmla="*/ 48 w 55"/>
                    <a:gd name="T41" fmla="*/ 54 h 120"/>
                    <a:gd name="T42" fmla="*/ 48 w 55"/>
                    <a:gd name="T43" fmla="*/ 71 h 120"/>
                    <a:gd name="T44" fmla="*/ 44 w 55"/>
                    <a:gd name="T45" fmla="*/ 77 h 120"/>
                    <a:gd name="T46" fmla="*/ 44 w 55"/>
                    <a:gd name="T47" fmla="*/ 110 h 120"/>
                    <a:gd name="T48" fmla="*/ 44 w 55"/>
                    <a:gd name="T49" fmla="*/ 114 h 120"/>
                    <a:gd name="T50" fmla="*/ 41 w 55"/>
                    <a:gd name="T51" fmla="*/ 120 h 120"/>
                    <a:gd name="T52" fmla="*/ 32 w 55"/>
                    <a:gd name="T53" fmla="*/ 118 h 120"/>
                    <a:gd name="T54" fmla="*/ 13 w 55"/>
                    <a:gd name="T55" fmla="*/ 91 h 120"/>
                    <a:gd name="T56" fmla="*/ 12 w 55"/>
                    <a:gd name="T57" fmla="*/ 89 h 120"/>
                    <a:gd name="T58" fmla="*/ 11 w 55"/>
                    <a:gd name="T59" fmla="*/ 89 h 120"/>
                    <a:gd name="T60" fmla="*/ 24 w 55"/>
                    <a:gd name="T61" fmla="*/ 76 h 120"/>
                    <a:gd name="T62" fmla="*/ 23 w 55"/>
                    <a:gd name="T63" fmla="*/ 74 h 120"/>
                    <a:gd name="T64" fmla="*/ 27 w 55"/>
                    <a:gd name="T65" fmla="*/ 71 h 120"/>
                    <a:gd name="T66" fmla="*/ 33 w 55"/>
                    <a:gd name="T67" fmla="*/ 67 h 120"/>
                    <a:gd name="T68" fmla="*/ 32 w 55"/>
                    <a:gd name="T69" fmla="*/ 63 h 120"/>
                    <a:gd name="T70" fmla="*/ 22 w 55"/>
                    <a:gd name="T71" fmla="*/ 52 h 120"/>
                    <a:gd name="T72" fmla="*/ 18 w 55"/>
                    <a:gd name="T73" fmla="*/ 89 h 120"/>
                    <a:gd name="T74" fmla="*/ 33 w 55"/>
                    <a:gd name="T75" fmla="*/ 107 h 120"/>
                    <a:gd name="T76" fmla="*/ 35 w 55"/>
                    <a:gd name="T77" fmla="*/ 77 h 120"/>
                    <a:gd name="T78" fmla="*/ 31 w 55"/>
                    <a:gd name="T79" fmla="*/ 75 h 120"/>
                    <a:gd name="T80" fmla="*/ 24 w 55"/>
                    <a:gd name="T81" fmla="*/ 7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5" h="120">
                      <a:moveTo>
                        <a:pt x="11" y="89"/>
                      </a:moveTo>
                      <a:cubicBezTo>
                        <a:pt x="10" y="93"/>
                        <a:pt x="10" y="96"/>
                        <a:pt x="10" y="100"/>
                      </a:cubicBezTo>
                      <a:cubicBezTo>
                        <a:pt x="9" y="102"/>
                        <a:pt x="9" y="104"/>
                        <a:pt x="6" y="104"/>
                      </a:cubicBezTo>
                      <a:cubicBezTo>
                        <a:pt x="3" y="104"/>
                        <a:pt x="0" y="103"/>
                        <a:pt x="1" y="99"/>
                      </a:cubicBezTo>
                      <a:cubicBezTo>
                        <a:pt x="2" y="94"/>
                        <a:pt x="2" y="89"/>
                        <a:pt x="3" y="84"/>
                      </a:cubicBezTo>
                      <a:cubicBezTo>
                        <a:pt x="7" y="68"/>
                        <a:pt x="10" y="53"/>
                        <a:pt x="14" y="37"/>
                      </a:cubicBezTo>
                      <a:cubicBezTo>
                        <a:pt x="16" y="29"/>
                        <a:pt x="19" y="20"/>
                        <a:pt x="22" y="11"/>
                      </a:cubicBezTo>
                      <a:cubicBezTo>
                        <a:pt x="26" y="13"/>
                        <a:pt x="27" y="15"/>
                        <a:pt x="26" y="19"/>
                      </a:cubicBezTo>
                      <a:cubicBezTo>
                        <a:pt x="24" y="25"/>
                        <a:pt x="22" y="32"/>
                        <a:pt x="20" y="40"/>
                      </a:cubicBezTo>
                      <a:cubicBezTo>
                        <a:pt x="23" y="37"/>
                        <a:pt x="25" y="36"/>
                        <a:pt x="27" y="35"/>
                      </a:cubicBezTo>
                      <a:cubicBezTo>
                        <a:pt x="30" y="33"/>
                        <a:pt x="34" y="32"/>
                        <a:pt x="35" y="30"/>
                      </a:cubicBezTo>
                      <a:cubicBezTo>
                        <a:pt x="36" y="23"/>
                        <a:pt x="37" y="16"/>
                        <a:pt x="33" y="9"/>
                      </a:cubicBezTo>
                      <a:cubicBezTo>
                        <a:pt x="33" y="8"/>
                        <a:pt x="30" y="7"/>
                        <a:pt x="28" y="8"/>
                      </a:cubicBezTo>
                      <a:cubicBezTo>
                        <a:pt x="25" y="9"/>
                        <a:pt x="22" y="11"/>
                        <a:pt x="19" y="12"/>
                      </a:cubicBezTo>
                      <a:cubicBezTo>
                        <a:pt x="17" y="13"/>
                        <a:pt x="15" y="15"/>
                        <a:pt x="12" y="15"/>
                      </a:cubicBezTo>
                      <a:cubicBezTo>
                        <a:pt x="11" y="15"/>
                        <a:pt x="9" y="13"/>
                        <a:pt x="9" y="11"/>
                      </a:cubicBezTo>
                      <a:cubicBezTo>
                        <a:pt x="8" y="11"/>
                        <a:pt x="10" y="9"/>
                        <a:pt x="11" y="8"/>
                      </a:cubicBezTo>
                      <a:cubicBezTo>
                        <a:pt x="17" y="4"/>
                        <a:pt x="23" y="0"/>
                        <a:pt x="31" y="0"/>
                      </a:cubicBezTo>
                      <a:cubicBezTo>
                        <a:pt x="41" y="1"/>
                        <a:pt x="46" y="5"/>
                        <a:pt x="45" y="15"/>
                      </a:cubicBezTo>
                      <a:cubicBezTo>
                        <a:pt x="45" y="25"/>
                        <a:pt x="45" y="36"/>
                        <a:pt x="44" y="46"/>
                      </a:cubicBezTo>
                      <a:cubicBezTo>
                        <a:pt x="44" y="50"/>
                        <a:pt x="45" y="52"/>
                        <a:pt x="48" y="54"/>
                      </a:cubicBezTo>
                      <a:cubicBezTo>
                        <a:pt x="55" y="60"/>
                        <a:pt x="55" y="66"/>
                        <a:pt x="48" y="71"/>
                      </a:cubicBezTo>
                      <a:cubicBezTo>
                        <a:pt x="45" y="72"/>
                        <a:pt x="44" y="74"/>
                        <a:pt x="44" y="77"/>
                      </a:cubicBezTo>
                      <a:cubicBezTo>
                        <a:pt x="45" y="88"/>
                        <a:pt x="44" y="99"/>
                        <a:pt x="44" y="110"/>
                      </a:cubicBezTo>
                      <a:cubicBezTo>
                        <a:pt x="44" y="112"/>
                        <a:pt x="45" y="113"/>
                        <a:pt x="44" y="114"/>
                      </a:cubicBezTo>
                      <a:cubicBezTo>
                        <a:pt x="43" y="116"/>
                        <a:pt x="42" y="120"/>
                        <a:pt x="41" y="120"/>
                      </a:cubicBezTo>
                      <a:cubicBezTo>
                        <a:pt x="38" y="120"/>
                        <a:pt x="34" y="120"/>
                        <a:pt x="32" y="118"/>
                      </a:cubicBezTo>
                      <a:cubicBezTo>
                        <a:pt x="25" y="109"/>
                        <a:pt x="19" y="100"/>
                        <a:pt x="13" y="91"/>
                      </a:cubicBezTo>
                      <a:cubicBezTo>
                        <a:pt x="12" y="90"/>
                        <a:pt x="12" y="90"/>
                        <a:pt x="12" y="89"/>
                      </a:cubicBezTo>
                      <a:cubicBezTo>
                        <a:pt x="11" y="89"/>
                        <a:pt x="11" y="89"/>
                        <a:pt x="11" y="89"/>
                      </a:cubicBezTo>
                      <a:close/>
                      <a:moveTo>
                        <a:pt x="24" y="76"/>
                      </a:moveTo>
                      <a:cubicBezTo>
                        <a:pt x="23" y="75"/>
                        <a:pt x="23" y="75"/>
                        <a:pt x="23" y="74"/>
                      </a:cubicBezTo>
                      <a:cubicBezTo>
                        <a:pt x="24" y="73"/>
                        <a:pt x="26" y="72"/>
                        <a:pt x="27" y="71"/>
                      </a:cubicBezTo>
                      <a:cubicBezTo>
                        <a:pt x="29" y="70"/>
                        <a:pt x="31" y="69"/>
                        <a:pt x="33" y="67"/>
                      </a:cubicBezTo>
                      <a:cubicBezTo>
                        <a:pt x="35" y="66"/>
                        <a:pt x="35" y="63"/>
                        <a:pt x="32" y="63"/>
                      </a:cubicBezTo>
                      <a:cubicBezTo>
                        <a:pt x="27" y="61"/>
                        <a:pt x="24" y="58"/>
                        <a:pt x="22" y="52"/>
                      </a:cubicBezTo>
                      <a:cubicBezTo>
                        <a:pt x="17" y="65"/>
                        <a:pt x="13" y="77"/>
                        <a:pt x="18" y="89"/>
                      </a:cubicBezTo>
                      <a:cubicBezTo>
                        <a:pt x="21" y="97"/>
                        <a:pt x="27" y="101"/>
                        <a:pt x="33" y="107"/>
                      </a:cubicBezTo>
                      <a:cubicBezTo>
                        <a:pt x="34" y="97"/>
                        <a:pt x="34" y="87"/>
                        <a:pt x="35" y="77"/>
                      </a:cubicBezTo>
                      <a:cubicBezTo>
                        <a:pt x="35" y="77"/>
                        <a:pt x="32" y="75"/>
                        <a:pt x="31" y="75"/>
                      </a:cubicBezTo>
                      <a:cubicBezTo>
                        <a:pt x="29" y="75"/>
                        <a:pt x="26" y="76"/>
                        <a:pt x="24"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5" name="组合 64">
                <a:extLst>
                  <a:ext uri="{FF2B5EF4-FFF2-40B4-BE49-F238E27FC236}">
                    <a16:creationId xmlns:a16="http://schemas.microsoft.com/office/drawing/2014/main" id="{C43281D5-D15F-4210-8FEF-5D0B83A54FD6}"/>
                  </a:ext>
                </a:extLst>
              </p:cNvPr>
              <p:cNvGrpSpPr/>
              <p:nvPr/>
            </p:nvGrpSpPr>
            <p:grpSpPr>
              <a:xfrm>
                <a:off x="2372715" y="161759"/>
                <a:ext cx="591521" cy="747103"/>
                <a:chOff x="6108700" y="2066926"/>
                <a:chExt cx="549275" cy="693738"/>
              </a:xfrm>
              <a:grpFill/>
            </p:grpSpPr>
            <p:sp>
              <p:nvSpPr>
                <p:cNvPr id="73" name="Freeform 13">
                  <a:extLst>
                    <a:ext uri="{FF2B5EF4-FFF2-40B4-BE49-F238E27FC236}">
                      <a16:creationId xmlns:a16="http://schemas.microsoft.com/office/drawing/2014/main" id="{0965091B-D712-42AC-844D-24578409DB9A}"/>
                    </a:ext>
                  </a:extLst>
                </p:cNvPr>
                <p:cNvSpPr>
                  <a:spLocks noEditPoints="1"/>
                </p:cNvSpPr>
                <p:nvPr/>
              </p:nvSpPr>
              <p:spPr bwMode="auto">
                <a:xfrm>
                  <a:off x="6108700" y="2066926"/>
                  <a:ext cx="549275" cy="655638"/>
                </a:xfrm>
                <a:custGeom>
                  <a:avLst/>
                  <a:gdLst>
                    <a:gd name="T0" fmla="*/ 54 w 128"/>
                    <a:gd name="T1" fmla="*/ 76 h 154"/>
                    <a:gd name="T2" fmla="*/ 66 w 128"/>
                    <a:gd name="T3" fmla="*/ 53 h 154"/>
                    <a:gd name="T4" fmla="*/ 49 w 128"/>
                    <a:gd name="T5" fmla="*/ 47 h 154"/>
                    <a:gd name="T6" fmla="*/ 64 w 128"/>
                    <a:gd name="T7" fmla="*/ 44 h 154"/>
                    <a:gd name="T8" fmla="*/ 83 w 128"/>
                    <a:gd name="T9" fmla="*/ 6 h 154"/>
                    <a:gd name="T10" fmla="*/ 91 w 128"/>
                    <a:gd name="T11" fmla="*/ 11 h 154"/>
                    <a:gd name="T12" fmla="*/ 96 w 128"/>
                    <a:gd name="T13" fmla="*/ 36 h 154"/>
                    <a:gd name="T14" fmla="*/ 106 w 128"/>
                    <a:gd name="T15" fmla="*/ 41 h 154"/>
                    <a:gd name="T16" fmla="*/ 82 w 128"/>
                    <a:gd name="T17" fmla="*/ 50 h 154"/>
                    <a:gd name="T18" fmla="*/ 71 w 128"/>
                    <a:gd name="T19" fmla="*/ 65 h 154"/>
                    <a:gd name="T20" fmla="*/ 110 w 128"/>
                    <a:gd name="T21" fmla="*/ 74 h 154"/>
                    <a:gd name="T22" fmla="*/ 101 w 128"/>
                    <a:gd name="T23" fmla="*/ 87 h 154"/>
                    <a:gd name="T24" fmla="*/ 111 w 128"/>
                    <a:gd name="T25" fmla="*/ 98 h 154"/>
                    <a:gd name="T26" fmla="*/ 92 w 128"/>
                    <a:gd name="T27" fmla="*/ 104 h 154"/>
                    <a:gd name="T28" fmla="*/ 86 w 128"/>
                    <a:gd name="T29" fmla="*/ 116 h 154"/>
                    <a:gd name="T30" fmla="*/ 124 w 128"/>
                    <a:gd name="T31" fmla="*/ 112 h 154"/>
                    <a:gd name="T32" fmla="*/ 120 w 128"/>
                    <a:gd name="T33" fmla="*/ 122 h 154"/>
                    <a:gd name="T34" fmla="*/ 111 w 128"/>
                    <a:gd name="T35" fmla="*/ 144 h 154"/>
                    <a:gd name="T36" fmla="*/ 105 w 128"/>
                    <a:gd name="T37" fmla="*/ 153 h 154"/>
                    <a:gd name="T38" fmla="*/ 55 w 128"/>
                    <a:gd name="T39" fmla="*/ 129 h 154"/>
                    <a:gd name="T40" fmla="*/ 53 w 128"/>
                    <a:gd name="T41" fmla="*/ 121 h 154"/>
                    <a:gd name="T42" fmla="*/ 61 w 128"/>
                    <a:gd name="T43" fmla="*/ 125 h 154"/>
                    <a:gd name="T44" fmla="*/ 94 w 128"/>
                    <a:gd name="T45" fmla="*/ 140 h 154"/>
                    <a:gd name="T46" fmla="*/ 85 w 128"/>
                    <a:gd name="T47" fmla="*/ 127 h 154"/>
                    <a:gd name="T48" fmla="*/ 71 w 128"/>
                    <a:gd name="T49" fmla="*/ 108 h 154"/>
                    <a:gd name="T50" fmla="*/ 52 w 128"/>
                    <a:gd name="T51" fmla="*/ 113 h 154"/>
                    <a:gd name="T52" fmla="*/ 38 w 128"/>
                    <a:gd name="T53" fmla="*/ 97 h 154"/>
                    <a:gd name="T54" fmla="*/ 51 w 128"/>
                    <a:gd name="T55" fmla="*/ 97 h 154"/>
                    <a:gd name="T56" fmla="*/ 34 w 128"/>
                    <a:gd name="T57" fmla="*/ 93 h 154"/>
                    <a:gd name="T58" fmla="*/ 35 w 128"/>
                    <a:gd name="T59" fmla="*/ 105 h 154"/>
                    <a:gd name="T60" fmla="*/ 26 w 128"/>
                    <a:gd name="T61" fmla="*/ 154 h 154"/>
                    <a:gd name="T62" fmla="*/ 20 w 128"/>
                    <a:gd name="T63" fmla="*/ 118 h 154"/>
                    <a:gd name="T64" fmla="*/ 0 w 128"/>
                    <a:gd name="T65" fmla="*/ 103 h 154"/>
                    <a:gd name="T66" fmla="*/ 19 w 128"/>
                    <a:gd name="T67" fmla="*/ 72 h 154"/>
                    <a:gd name="T68" fmla="*/ 25 w 128"/>
                    <a:gd name="T69" fmla="*/ 51 h 154"/>
                    <a:gd name="T70" fmla="*/ 39 w 128"/>
                    <a:gd name="T71" fmla="*/ 14 h 154"/>
                    <a:gd name="T72" fmla="*/ 51 w 128"/>
                    <a:gd name="T73" fmla="*/ 24 h 154"/>
                    <a:gd name="T74" fmla="*/ 39 w 128"/>
                    <a:gd name="T75" fmla="*/ 44 h 154"/>
                    <a:gd name="T76" fmla="*/ 48 w 128"/>
                    <a:gd name="T77" fmla="*/ 73 h 154"/>
                    <a:gd name="T78" fmla="*/ 81 w 128"/>
                    <a:gd name="T79" fmla="*/ 90 h 154"/>
                    <a:gd name="T80" fmla="*/ 92 w 128"/>
                    <a:gd name="T81" fmla="*/ 71 h 154"/>
                    <a:gd name="T82" fmla="*/ 81 w 128"/>
                    <a:gd name="T83" fmla="*/ 80 h 154"/>
                    <a:gd name="T84" fmla="*/ 76 w 128"/>
                    <a:gd name="T85" fmla="*/ 73 h 154"/>
                    <a:gd name="T86" fmla="*/ 67 w 128"/>
                    <a:gd name="T87" fmla="*/ 79 h 154"/>
                    <a:gd name="T88" fmla="*/ 76 w 128"/>
                    <a:gd name="T89" fmla="*/ 73 h 154"/>
                    <a:gd name="T90" fmla="*/ 56 w 128"/>
                    <a:gd name="T91" fmla="*/ 88 h 154"/>
                    <a:gd name="T92" fmla="*/ 63 w 128"/>
                    <a:gd name="T93" fmla="*/ 8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8" h="154">
                      <a:moveTo>
                        <a:pt x="48" y="73"/>
                      </a:moveTo>
                      <a:cubicBezTo>
                        <a:pt x="50" y="74"/>
                        <a:pt x="52" y="75"/>
                        <a:pt x="54" y="76"/>
                      </a:cubicBezTo>
                      <a:cubicBezTo>
                        <a:pt x="57" y="74"/>
                        <a:pt x="60" y="72"/>
                        <a:pt x="63" y="70"/>
                      </a:cubicBezTo>
                      <a:cubicBezTo>
                        <a:pt x="58" y="63"/>
                        <a:pt x="65" y="59"/>
                        <a:pt x="66" y="53"/>
                      </a:cubicBezTo>
                      <a:cubicBezTo>
                        <a:pt x="63" y="53"/>
                        <a:pt x="59" y="53"/>
                        <a:pt x="56" y="52"/>
                      </a:cubicBezTo>
                      <a:cubicBezTo>
                        <a:pt x="54" y="51"/>
                        <a:pt x="51" y="49"/>
                        <a:pt x="49" y="47"/>
                      </a:cubicBezTo>
                      <a:cubicBezTo>
                        <a:pt x="49" y="46"/>
                        <a:pt x="50" y="46"/>
                        <a:pt x="50" y="46"/>
                      </a:cubicBezTo>
                      <a:cubicBezTo>
                        <a:pt x="55" y="45"/>
                        <a:pt x="59" y="45"/>
                        <a:pt x="64" y="44"/>
                      </a:cubicBezTo>
                      <a:cubicBezTo>
                        <a:pt x="68" y="44"/>
                        <a:pt x="70" y="42"/>
                        <a:pt x="71" y="38"/>
                      </a:cubicBezTo>
                      <a:cubicBezTo>
                        <a:pt x="75" y="27"/>
                        <a:pt x="79" y="16"/>
                        <a:pt x="83" y="6"/>
                      </a:cubicBezTo>
                      <a:cubicBezTo>
                        <a:pt x="84" y="3"/>
                        <a:pt x="84" y="0"/>
                        <a:pt x="88" y="2"/>
                      </a:cubicBezTo>
                      <a:cubicBezTo>
                        <a:pt x="92" y="4"/>
                        <a:pt x="94" y="9"/>
                        <a:pt x="91" y="11"/>
                      </a:cubicBezTo>
                      <a:cubicBezTo>
                        <a:pt x="83" y="19"/>
                        <a:pt x="83" y="30"/>
                        <a:pt x="80" y="41"/>
                      </a:cubicBezTo>
                      <a:cubicBezTo>
                        <a:pt x="85" y="39"/>
                        <a:pt x="91" y="37"/>
                        <a:pt x="96" y="36"/>
                      </a:cubicBezTo>
                      <a:cubicBezTo>
                        <a:pt x="98" y="35"/>
                        <a:pt x="101" y="35"/>
                        <a:pt x="102" y="36"/>
                      </a:cubicBezTo>
                      <a:cubicBezTo>
                        <a:pt x="104" y="37"/>
                        <a:pt x="106" y="39"/>
                        <a:pt x="106" y="41"/>
                      </a:cubicBezTo>
                      <a:cubicBezTo>
                        <a:pt x="106" y="42"/>
                        <a:pt x="105" y="44"/>
                        <a:pt x="103" y="44"/>
                      </a:cubicBezTo>
                      <a:cubicBezTo>
                        <a:pt x="96" y="46"/>
                        <a:pt x="89" y="48"/>
                        <a:pt x="82" y="50"/>
                      </a:cubicBezTo>
                      <a:cubicBezTo>
                        <a:pt x="78" y="50"/>
                        <a:pt x="77" y="51"/>
                        <a:pt x="76" y="54"/>
                      </a:cubicBezTo>
                      <a:cubicBezTo>
                        <a:pt x="74" y="58"/>
                        <a:pt x="73" y="61"/>
                        <a:pt x="71" y="65"/>
                      </a:cubicBezTo>
                      <a:cubicBezTo>
                        <a:pt x="82" y="63"/>
                        <a:pt x="92" y="62"/>
                        <a:pt x="102" y="66"/>
                      </a:cubicBezTo>
                      <a:cubicBezTo>
                        <a:pt x="106" y="67"/>
                        <a:pt x="110" y="69"/>
                        <a:pt x="110" y="74"/>
                      </a:cubicBezTo>
                      <a:cubicBezTo>
                        <a:pt x="111" y="79"/>
                        <a:pt x="109" y="83"/>
                        <a:pt x="104" y="85"/>
                      </a:cubicBezTo>
                      <a:cubicBezTo>
                        <a:pt x="103" y="85"/>
                        <a:pt x="102" y="86"/>
                        <a:pt x="101" y="87"/>
                      </a:cubicBezTo>
                      <a:cubicBezTo>
                        <a:pt x="103" y="88"/>
                        <a:pt x="105" y="88"/>
                        <a:pt x="106" y="89"/>
                      </a:cubicBezTo>
                      <a:cubicBezTo>
                        <a:pt x="110" y="91"/>
                        <a:pt x="112" y="94"/>
                        <a:pt x="111" y="98"/>
                      </a:cubicBezTo>
                      <a:cubicBezTo>
                        <a:pt x="110" y="102"/>
                        <a:pt x="107" y="103"/>
                        <a:pt x="104" y="103"/>
                      </a:cubicBezTo>
                      <a:cubicBezTo>
                        <a:pt x="100" y="103"/>
                        <a:pt x="96" y="104"/>
                        <a:pt x="92" y="104"/>
                      </a:cubicBezTo>
                      <a:cubicBezTo>
                        <a:pt x="86" y="105"/>
                        <a:pt x="81" y="111"/>
                        <a:pt x="82" y="117"/>
                      </a:cubicBezTo>
                      <a:cubicBezTo>
                        <a:pt x="83" y="117"/>
                        <a:pt x="85" y="117"/>
                        <a:pt x="86" y="116"/>
                      </a:cubicBezTo>
                      <a:cubicBezTo>
                        <a:pt x="95" y="111"/>
                        <a:pt x="104" y="109"/>
                        <a:pt x="114" y="109"/>
                      </a:cubicBezTo>
                      <a:cubicBezTo>
                        <a:pt x="118" y="110"/>
                        <a:pt x="121" y="111"/>
                        <a:pt x="124" y="112"/>
                      </a:cubicBezTo>
                      <a:cubicBezTo>
                        <a:pt x="128" y="114"/>
                        <a:pt x="128" y="117"/>
                        <a:pt x="126" y="120"/>
                      </a:cubicBezTo>
                      <a:cubicBezTo>
                        <a:pt x="125" y="123"/>
                        <a:pt x="122" y="123"/>
                        <a:pt x="120" y="122"/>
                      </a:cubicBezTo>
                      <a:cubicBezTo>
                        <a:pt x="111" y="118"/>
                        <a:pt x="104" y="120"/>
                        <a:pt x="97" y="123"/>
                      </a:cubicBezTo>
                      <a:cubicBezTo>
                        <a:pt x="101" y="130"/>
                        <a:pt x="106" y="137"/>
                        <a:pt x="111" y="144"/>
                      </a:cubicBezTo>
                      <a:cubicBezTo>
                        <a:pt x="112" y="146"/>
                        <a:pt x="112" y="150"/>
                        <a:pt x="111" y="152"/>
                      </a:cubicBezTo>
                      <a:cubicBezTo>
                        <a:pt x="111" y="153"/>
                        <a:pt x="107" y="153"/>
                        <a:pt x="105" y="153"/>
                      </a:cubicBezTo>
                      <a:cubicBezTo>
                        <a:pt x="91" y="150"/>
                        <a:pt x="77" y="146"/>
                        <a:pt x="66" y="138"/>
                      </a:cubicBezTo>
                      <a:cubicBezTo>
                        <a:pt x="62" y="135"/>
                        <a:pt x="59" y="132"/>
                        <a:pt x="55" y="129"/>
                      </a:cubicBezTo>
                      <a:cubicBezTo>
                        <a:pt x="54" y="128"/>
                        <a:pt x="53" y="127"/>
                        <a:pt x="53" y="126"/>
                      </a:cubicBezTo>
                      <a:cubicBezTo>
                        <a:pt x="53" y="124"/>
                        <a:pt x="53" y="122"/>
                        <a:pt x="53" y="121"/>
                      </a:cubicBezTo>
                      <a:cubicBezTo>
                        <a:pt x="55" y="121"/>
                        <a:pt x="57" y="121"/>
                        <a:pt x="58" y="121"/>
                      </a:cubicBezTo>
                      <a:cubicBezTo>
                        <a:pt x="59" y="122"/>
                        <a:pt x="60" y="123"/>
                        <a:pt x="61" y="125"/>
                      </a:cubicBezTo>
                      <a:cubicBezTo>
                        <a:pt x="70" y="134"/>
                        <a:pt x="80" y="139"/>
                        <a:pt x="92" y="140"/>
                      </a:cubicBezTo>
                      <a:cubicBezTo>
                        <a:pt x="93" y="140"/>
                        <a:pt x="93" y="140"/>
                        <a:pt x="94" y="140"/>
                      </a:cubicBezTo>
                      <a:cubicBezTo>
                        <a:pt x="92" y="136"/>
                        <a:pt x="90" y="132"/>
                        <a:pt x="88" y="128"/>
                      </a:cubicBezTo>
                      <a:cubicBezTo>
                        <a:pt x="88" y="128"/>
                        <a:pt x="86" y="127"/>
                        <a:pt x="85" y="127"/>
                      </a:cubicBezTo>
                      <a:cubicBezTo>
                        <a:pt x="71" y="126"/>
                        <a:pt x="70" y="124"/>
                        <a:pt x="71" y="111"/>
                      </a:cubicBezTo>
                      <a:cubicBezTo>
                        <a:pt x="71" y="110"/>
                        <a:pt x="71" y="109"/>
                        <a:pt x="71" y="108"/>
                      </a:cubicBezTo>
                      <a:cubicBezTo>
                        <a:pt x="68" y="109"/>
                        <a:pt x="65" y="109"/>
                        <a:pt x="62" y="110"/>
                      </a:cubicBezTo>
                      <a:cubicBezTo>
                        <a:pt x="59" y="111"/>
                        <a:pt x="55" y="112"/>
                        <a:pt x="52" y="113"/>
                      </a:cubicBezTo>
                      <a:cubicBezTo>
                        <a:pt x="48" y="114"/>
                        <a:pt x="44" y="115"/>
                        <a:pt x="41" y="111"/>
                      </a:cubicBezTo>
                      <a:cubicBezTo>
                        <a:pt x="37" y="107"/>
                        <a:pt x="37" y="102"/>
                        <a:pt x="38" y="97"/>
                      </a:cubicBezTo>
                      <a:cubicBezTo>
                        <a:pt x="38" y="96"/>
                        <a:pt x="40" y="96"/>
                        <a:pt x="42" y="96"/>
                      </a:cubicBezTo>
                      <a:cubicBezTo>
                        <a:pt x="45" y="96"/>
                        <a:pt x="48" y="96"/>
                        <a:pt x="51" y="97"/>
                      </a:cubicBezTo>
                      <a:cubicBezTo>
                        <a:pt x="48" y="90"/>
                        <a:pt x="46" y="84"/>
                        <a:pt x="43" y="78"/>
                      </a:cubicBezTo>
                      <a:cubicBezTo>
                        <a:pt x="40" y="83"/>
                        <a:pt x="37" y="88"/>
                        <a:pt x="34" y="93"/>
                      </a:cubicBezTo>
                      <a:cubicBezTo>
                        <a:pt x="33" y="94"/>
                        <a:pt x="33" y="96"/>
                        <a:pt x="34" y="98"/>
                      </a:cubicBezTo>
                      <a:cubicBezTo>
                        <a:pt x="34" y="100"/>
                        <a:pt x="35" y="103"/>
                        <a:pt x="35" y="105"/>
                      </a:cubicBezTo>
                      <a:cubicBezTo>
                        <a:pt x="32" y="121"/>
                        <a:pt x="29" y="136"/>
                        <a:pt x="27" y="151"/>
                      </a:cubicBezTo>
                      <a:cubicBezTo>
                        <a:pt x="26" y="152"/>
                        <a:pt x="26" y="153"/>
                        <a:pt x="26" y="154"/>
                      </a:cubicBezTo>
                      <a:cubicBezTo>
                        <a:pt x="17" y="153"/>
                        <a:pt x="14" y="149"/>
                        <a:pt x="15" y="141"/>
                      </a:cubicBezTo>
                      <a:cubicBezTo>
                        <a:pt x="17" y="134"/>
                        <a:pt x="18" y="126"/>
                        <a:pt x="20" y="118"/>
                      </a:cubicBezTo>
                      <a:cubicBezTo>
                        <a:pt x="15" y="123"/>
                        <a:pt x="12" y="122"/>
                        <a:pt x="7" y="118"/>
                      </a:cubicBezTo>
                      <a:cubicBezTo>
                        <a:pt x="3" y="114"/>
                        <a:pt x="0" y="109"/>
                        <a:pt x="0" y="103"/>
                      </a:cubicBezTo>
                      <a:cubicBezTo>
                        <a:pt x="0" y="102"/>
                        <a:pt x="1" y="101"/>
                        <a:pt x="1" y="100"/>
                      </a:cubicBezTo>
                      <a:cubicBezTo>
                        <a:pt x="7" y="91"/>
                        <a:pt x="14" y="82"/>
                        <a:pt x="19" y="72"/>
                      </a:cubicBezTo>
                      <a:cubicBezTo>
                        <a:pt x="22" y="67"/>
                        <a:pt x="24" y="61"/>
                        <a:pt x="26" y="55"/>
                      </a:cubicBezTo>
                      <a:cubicBezTo>
                        <a:pt x="27" y="54"/>
                        <a:pt x="25" y="53"/>
                        <a:pt x="25" y="51"/>
                      </a:cubicBezTo>
                      <a:cubicBezTo>
                        <a:pt x="18" y="43"/>
                        <a:pt x="18" y="39"/>
                        <a:pt x="23" y="30"/>
                      </a:cubicBezTo>
                      <a:cubicBezTo>
                        <a:pt x="27" y="23"/>
                        <a:pt x="32" y="17"/>
                        <a:pt x="39" y="14"/>
                      </a:cubicBezTo>
                      <a:cubicBezTo>
                        <a:pt x="45" y="11"/>
                        <a:pt x="50" y="12"/>
                        <a:pt x="53" y="16"/>
                      </a:cubicBezTo>
                      <a:cubicBezTo>
                        <a:pt x="56" y="20"/>
                        <a:pt x="56" y="22"/>
                        <a:pt x="51" y="24"/>
                      </a:cubicBezTo>
                      <a:cubicBezTo>
                        <a:pt x="44" y="26"/>
                        <a:pt x="41" y="31"/>
                        <a:pt x="37" y="36"/>
                      </a:cubicBezTo>
                      <a:cubicBezTo>
                        <a:pt x="36" y="39"/>
                        <a:pt x="36" y="42"/>
                        <a:pt x="39" y="44"/>
                      </a:cubicBezTo>
                      <a:cubicBezTo>
                        <a:pt x="41" y="45"/>
                        <a:pt x="42" y="47"/>
                        <a:pt x="43" y="48"/>
                      </a:cubicBezTo>
                      <a:cubicBezTo>
                        <a:pt x="52" y="58"/>
                        <a:pt x="54" y="62"/>
                        <a:pt x="48" y="73"/>
                      </a:cubicBezTo>
                      <a:close/>
                      <a:moveTo>
                        <a:pt x="79" y="89"/>
                      </a:moveTo>
                      <a:cubicBezTo>
                        <a:pt x="80" y="89"/>
                        <a:pt x="80" y="90"/>
                        <a:pt x="81" y="90"/>
                      </a:cubicBezTo>
                      <a:cubicBezTo>
                        <a:pt x="85" y="86"/>
                        <a:pt x="90" y="81"/>
                        <a:pt x="95" y="76"/>
                      </a:cubicBezTo>
                      <a:cubicBezTo>
                        <a:pt x="97" y="73"/>
                        <a:pt x="95" y="71"/>
                        <a:pt x="92" y="71"/>
                      </a:cubicBezTo>
                      <a:cubicBezTo>
                        <a:pt x="88" y="71"/>
                        <a:pt x="85" y="71"/>
                        <a:pt x="81" y="71"/>
                      </a:cubicBezTo>
                      <a:cubicBezTo>
                        <a:pt x="81" y="75"/>
                        <a:pt x="81" y="77"/>
                        <a:pt x="81" y="80"/>
                      </a:cubicBezTo>
                      <a:cubicBezTo>
                        <a:pt x="81" y="83"/>
                        <a:pt x="80" y="86"/>
                        <a:pt x="79" y="89"/>
                      </a:cubicBezTo>
                      <a:close/>
                      <a:moveTo>
                        <a:pt x="76" y="73"/>
                      </a:moveTo>
                      <a:cubicBezTo>
                        <a:pt x="73" y="74"/>
                        <a:pt x="71" y="75"/>
                        <a:pt x="69" y="77"/>
                      </a:cubicBezTo>
                      <a:cubicBezTo>
                        <a:pt x="68" y="77"/>
                        <a:pt x="67" y="78"/>
                        <a:pt x="67" y="79"/>
                      </a:cubicBezTo>
                      <a:cubicBezTo>
                        <a:pt x="67" y="84"/>
                        <a:pt x="68" y="88"/>
                        <a:pt x="68" y="92"/>
                      </a:cubicBezTo>
                      <a:cubicBezTo>
                        <a:pt x="74" y="91"/>
                        <a:pt x="77" y="83"/>
                        <a:pt x="76" y="73"/>
                      </a:cubicBezTo>
                      <a:close/>
                      <a:moveTo>
                        <a:pt x="63" y="81"/>
                      </a:moveTo>
                      <a:cubicBezTo>
                        <a:pt x="55" y="84"/>
                        <a:pt x="54" y="85"/>
                        <a:pt x="56" y="88"/>
                      </a:cubicBezTo>
                      <a:cubicBezTo>
                        <a:pt x="58" y="94"/>
                        <a:pt x="60" y="95"/>
                        <a:pt x="65" y="93"/>
                      </a:cubicBezTo>
                      <a:cubicBezTo>
                        <a:pt x="64" y="89"/>
                        <a:pt x="63" y="85"/>
                        <a:pt x="63" y="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4" name="Freeform 14">
                  <a:extLst>
                    <a:ext uri="{FF2B5EF4-FFF2-40B4-BE49-F238E27FC236}">
                      <a16:creationId xmlns:a16="http://schemas.microsoft.com/office/drawing/2014/main" id="{EDF1A89C-87D3-4066-B020-1AF4B9A41344}"/>
                    </a:ext>
                  </a:extLst>
                </p:cNvPr>
                <p:cNvSpPr>
                  <a:spLocks/>
                </p:cNvSpPr>
                <p:nvPr/>
              </p:nvSpPr>
              <p:spPr bwMode="auto">
                <a:xfrm>
                  <a:off x="6259513" y="2578101"/>
                  <a:ext cx="68263" cy="182563"/>
                </a:xfrm>
                <a:custGeom>
                  <a:avLst/>
                  <a:gdLst>
                    <a:gd name="T0" fmla="*/ 9 w 16"/>
                    <a:gd name="T1" fmla="*/ 0 h 43"/>
                    <a:gd name="T2" fmla="*/ 15 w 16"/>
                    <a:gd name="T3" fmla="*/ 11 h 43"/>
                    <a:gd name="T4" fmla="*/ 9 w 16"/>
                    <a:gd name="T5" fmla="*/ 43 h 43"/>
                    <a:gd name="T6" fmla="*/ 2 w 16"/>
                    <a:gd name="T7" fmla="*/ 39 h 43"/>
                    <a:gd name="T8" fmla="*/ 0 w 16"/>
                    <a:gd name="T9" fmla="*/ 35 h 43"/>
                    <a:gd name="T10" fmla="*/ 9 w 16"/>
                    <a:gd name="T11" fmla="*/ 0 h 43"/>
                  </a:gdLst>
                  <a:ahLst/>
                  <a:cxnLst>
                    <a:cxn ang="0">
                      <a:pos x="T0" y="T1"/>
                    </a:cxn>
                    <a:cxn ang="0">
                      <a:pos x="T2" y="T3"/>
                    </a:cxn>
                    <a:cxn ang="0">
                      <a:pos x="T4" y="T5"/>
                    </a:cxn>
                    <a:cxn ang="0">
                      <a:pos x="T6" y="T7"/>
                    </a:cxn>
                    <a:cxn ang="0">
                      <a:pos x="T8" y="T9"/>
                    </a:cxn>
                    <a:cxn ang="0">
                      <a:pos x="T10" y="T11"/>
                    </a:cxn>
                  </a:cxnLst>
                  <a:rect l="0" t="0" r="r" b="b"/>
                  <a:pathLst>
                    <a:path w="16" h="43">
                      <a:moveTo>
                        <a:pt x="9" y="0"/>
                      </a:moveTo>
                      <a:cubicBezTo>
                        <a:pt x="15" y="3"/>
                        <a:pt x="16" y="6"/>
                        <a:pt x="15" y="11"/>
                      </a:cubicBezTo>
                      <a:cubicBezTo>
                        <a:pt x="12" y="21"/>
                        <a:pt x="11" y="32"/>
                        <a:pt x="9" y="43"/>
                      </a:cubicBezTo>
                      <a:cubicBezTo>
                        <a:pt x="6" y="41"/>
                        <a:pt x="4" y="40"/>
                        <a:pt x="2" y="39"/>
                      </a:cubicBezTo>
                      <a:cubicBezTo>
                        <a:pt x="1" y="38"/>
                        <a:pt x="0" y="37"/>
                        <a:pt x="0" y="35"/>
                      </a:cubicBezTo>
                      <a:cubicBezTo>
                        <a:pt x="3" y="24"/>
                        <a:pt x="6" y="12"/>
                        <a:pt x="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6" name="组合 65">
                <a:extLst>
                  <a:ext uri="{FF2B5EF4-FFF2-40B4-BE49-F238E27FC236}">
                    <a16:creationId xmlns:a16="http://schemas.microsoft.com/office/drawing/2014/main" id="{CD1C2EA2-DECB-4C4E-997D-8417E76BE944}"/>
                  </a:ext>
                </a:extLst>
              </p:cNvPr>
              <p:cNvGrpSpPr/>
              <p:nvPr/>
            </p:nvGrpSpPr>
            <p:grpSpPr>
              <a:xfrm>
                <a:off x="3173775" y="375308"/>
                <a:ext cx="396626" cy="341923"/>
                <a:chOff x="6186488" y="2930526"/>
                <a:chExt cx="368300" cy="317500"/>
              </a:xfrm>
              <a:grpFill/>
            </p:grpSpPr>
            <p:sp>
              <p:nvSpPr>
                <p:cNvPr id="70" name="Freeform 18">
                  <a:extLst>
                    <a:ext uri="{FF2B5EF4-FFF2-40B4-BE49-F238E27FC236}">
                      <a16:creationId xmlns:a16="http://schemas.microsoft.com/office/drawing/2014/main" id="{58E0037C-7932-4788-ADA9-47256329EEB7}"/>
                    </a:ext>
                  </a:extLst>
                </p:cNvPr>
                <p:cNvSpPr>
                  <a:spLocks/>
                </p:cNvSpPr>
                <p:nvPr/>
              </p:nvSpPr>
              <p:spPr bwMode="auto">
                <a:xfrm>
                  <a:off x="6310313" y="2930526"/>
                  <a:ext cx="244475" cy="317500"/>
                </a:xfrm>
                <a:custGeom>
                  <a:avLst/>
                  <a:gdLst>
                    <a:gd name="T0" fmla="*/ 49 w 57"/>
                    <a:gd name="T1" fmla="*/ 74 h 75"/>
                    <a:gd name="T2" fmla="*/ 40 w 57"/>
                    <a:gd name="T3" fmla="*/ 67 h 75"/>
                    <a:gd name="T4" fmla="*/ 33 w 57"/>
                    <a:gd name="T5" fmla="*/ 48 h 75"/>
                    <a:gd name="T6" fmla="*/ 27 w 57"/>
                    <a:gd name="T7" fmla="*/ 46 h 75"/>
                    <a:gd name="T8" fmla="*/ 11 w 57"/>
                    <a:gd name="T9" fmla="*/ 60 h 75"/>
                    <a:gd name="T10" fmla="*/ 5 w 57"/>
                    <a:gd name="T11" fmla="*/ 60 h 75"/>
                    <a:gd name="T12" fmla="*/ 6 w 57"/>
                    <a:gd name="T13" fmla="*/ 46 h 75"/>
                    <a:gd name="T14" fmla="*/ 27 w 57"/>
                    <a:gd name="T15" fmla="*/ 26 h 75"/>
                    <a:gd name="T16" fmla="*/ 40 w 57"/>
                    <a:gd name="T17" fmla="*/ 10 h 75"/>
                    <a:gd name="T18" fmla="*/ 41 w 57"/>
                    <a:gd name="T19" fmla="*/ 6 h 75"/>
                    <a:gd name="T20" fmla="*/ 45 w 57"/>
                    <a:gd name="T21" fmla="*/ 0 h 75"/>
                    <a:gd name="T22" fmla="*/ 53 w 57"/>
                    <a:gd name="T23" fmla="*/ 3 h 75"/>
                    <a:gd name="T24" fmla="*/ 53 w 57"/>
                    <a:gd name="T25" fmla="*/ 20 h 75"/>
                    <a:gd name="T26" fmla="*/ 37 w 57"/>
                    <a:gd name="T27" fmla="*/ 38 h 75"/>
                    <a:gd name="T28" fmla="*/ 49 w 57"/>
                    <a:gd name="T29" fmla="*/ 74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7" h="75">
                      <a:moveTo>
                        <a:pt x="49" y="74"/>
                      </a:moveTo>
                      <a:cubicBezTo>
                        <a:pt x="43" y="75"/>
                        <a:pt x="41" y="72"/>
                        <a:pt x="40" y="67"/>
                      </a:cubicBezTo>
                      <a:cubicBezTo>
                        <a:pt x="38" y="61"/>
                        <a:pt x="35" y="54"/>
                        <a:pt x="33" y="48"/>
                      </a:cubicBezTo>
                      <a:cubicBezTo>
                        <a:pt x="32" y="45"/>
                        <a:pt x="30" y="44"/>
                        <a:pt x="27" y="46"/>
                      </a:cubicBezTo>
                      <a:cubicBezTo>
                        <a:pt x="22" y="51"/>
                        <a:pt x="16" y="55"/>
                        <a:pt x="11" y="60"/>
                      </a:cubicBezTo>
                      <a:cubicBezTo>
                        <a:pt x="8" y="63"/>
                        <a:pt x="7" y="62"/>
                        <a:pt x="5" y="60"/>
                      </a:cubicBezTo>
                      <a:cubicBezTo>
                        <a:pt x="0" y="54"/>
                        <a:pt x="0" y="51"/>
                        <a:pt x="6" y="46"/>
                      </a:cubicBezTo>
                      <a:cubicBezTo>
                        <a:pt x="13" y="39"/>
                        <a:pt x="20" y="33"/>
                        <a:pt x="27" y="26"/>
                      </a:cubicBezTo>
                      <a:cubicBezTo>
                        <a:pt x="32" y="21"/>
                        <a:pt x="36" y="15"/>
                        <a:pt x="40" y="10"/>
                      </a:cubicBezTo>
                      <a:cubicBezTo>
                        <a:pt x="40" y="9"/>
                        <a:pt x="41" y="7"/>
                        <a:pt x="41" y="6"/>
                      </a:cubicBezTo>
                      <a:cubicBezTo>
                        <a:pt x="40" y="3"/>
                        <a:pt x="42" y="0"/>
                        <a:pt x="45" y="0"/>
                      </a:cubicBezTo>
                      <a:cubicBezTo>
                        <a:pt x="48" y="0"/>
                        <a:pt x="51" y="1"/>
                        <a:pt x="53" y="3"/>
                      </a:cubicBezTo>
                      <a:cubicBezTo>
                        <a:pt x="57" y="6"/>
                        <a:pt x="57" y="16"/>
                        <a:pt x="53" y="20"/>
                      </a:cubicBezTo>
                      <a:cubicBezTo>
                        <a:pt x="48" y="26"/>
                        <a:pt x="42" y="32"/>
                        <a:pt x="37" y="38"/>
                      </a:cubicBezTo>
                      <a:cubicBezTo>
                        <a:pt x="44" y="49"/>
                        <a:pt x="49" y="61"/>
                        <a:pt x="4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Freeform 19">
                  <a:extLst>
                    <a:ext uri="{FF2B5EF4-FFF2-40B4-BE49-F238E27FC236}">
                      <a16:creationId xmlns:a16="http://schemas.microsoft.com/office/drawing/2014/main" id="{B78F413E-1D51-491F-A6EC-02810949F837}"/>
                    </a:ext>
                  </a:extLst>
                </p:cNvPr>
                <p:cNvSpPr>
                  <a:spLocks/>
                </p:cNvSpPr>
                <p:nvPr/>
              </p:nvSpPr>
              <p:spPr bwMode="auto">
                <a:xfrm>
                  <a:off x="6186488" y="3009901"/>
                  <a:ext cx="123825" cy="234950"/>
                </a:xfrm>
                <a:custGeom>
                  <a:avLst/>
                  <a:gdLst>
                    <a:gd name="T0" fmla="*/ 12 w 29"/>
                    <a:gd name="T1" fmla="*/ 30 h 55"/>
                    <a:gd name="T2" fmla="*/ 20 w 29"/>
                    <a:gd name="T3" fmla="*/ 7 h 55"/>
                    <a:gd name="T4" fmla="*/ 25 w 29"/>
                    <a:gd name="T5" fmla="*/ 1 h 55"/>
                    <a:gd name="T6" fmla="*/ 26 w 29"/>
                    <a:gd name="T7" fmla="*/ 9 h 55"/>
                    <a:gd name="T8" fmla="*/ 16 w 29"/>
                    <a:gd name="T9" fmla="*/ 39 h 55"/>
                    <a:gd name="T10" fmla="*/ 13 w 29"/>
                    <a:gd name="T11" fmla="*/ 52 h 55"/>
                    <a:gd name="T12" fmla="*/ 7 w 29"/>
                    <a:gd name="T13" fmla="*/ 54 h 55"/>
                    <a:gd name="T14" fmla="*/ 2 w 29"/>
                    <a:gd name="T15" fmla="*/ 41 h 55"/>
                    <a:gd name="T16" fmla="*/ 3 w 29"/>
                    <a:gd name="T17" fmla="*/ 32 h 55"/>
                    <a:gd name="T18" fmla="*/ 2 w 29"/>
                    <a:gd name="T19" fmla="*/ 6 h 55"/>
                    <a:gd name="T20" fmla="*/ 6 w 29"/>
                    <a:gd name="T21" fmla="*/ 5 h 55"/>
                    <a:gd name="T22" fmla="*/ 10 w 29"/>
                    <a:gd name="T23" fmla="*/ 14 h 55"/>
                    <a:gd name="T24" fmla="*/ 11 w 29"/>
                    <a:gd name="T25" fmla="*/ 30 h 55"/>
                    <a:gd name="T26" fmla="*/ 12 w 29"/>
                    <a:gd name="T27" fmla="*/ 3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 h="55">
                      <a:moveTo>
                        <a:pt x="12" y="30"/>
                      </a:moveTo>
                      <a:cubicBezTo>
                        <a:pt x="15" y="23"/>
                        <a:pt x="17" y="15"/>
                        <a:pt x="20" y="7"/>
                      </a:cubicBezTo>
                      <a:cubicBezTo>
                        <a:pt x="21" y="5"/>
                        <a:pt x="21" y="0"/>
                        <a:pt x="25" y="1"/>
                      </a:cubicBezTo>
                      <a:cubicBezTo>
                        <a:pt x="29" y="2"/>
                        <a:pt x="27" y="6"/>
                        <a:pt x="26" y="9"/>
                      </a:cubicBezTo>
                      <a:cubicBezTo>
                        <a:pt x="23" y="19"/>
                        <a:pt x="19" y="29"/>
                        <a:pt x="16" y="39"/>
                      </a:cubicBezTo>
                      <a:cubicBezTo>
                        <a:pt x="15" y="43"/>
                        <a:pt x="14" y="48"/>
                        <a:pt x="13" y="52"/>
                      </a:cubicBezTo>
                      <a:cubicBezTo>
                        <a:pt x="12" y="55"/>
                        <a:pt x="10" y="55"/>
                        <a:pt x="7" y="54"/>
                      </a:cubicBezTo>
                      <a:cubicBezTo>
                        <a:pt x="1" y="50"/>
                        <a:pt x="0" y="49"/>
                        <a:pt x="2" y="41"/>
                      </a:cubicBezTo>
                      <a:cubicBezTo>
                        <a:pt x="3" y="38"/>
                        <a:pt x="3" y="35"/>
                        <a:pt x="3" y="32"/>
                      </a:cubicBezTo>
                      <a:cubicBezTo>
                        <a:pt x="3" y="23"/>
                        <a:pt x="2" y="15"/>
                        <a:pt x="2" y="6"/>
                      </a:cubicBezTo>
                      <a:cubicBezTo>
                        <a:pt x="2" y="3"/>
                        <a:pt x="5" y="3"/>
                        <a:pt x="6" y="5"/>
                      </a:cubicBezTo>
                      <a:cubicBezTo>
                        <a:pt x="8" y="7"/>
                        <a:pt x="10" y="11"/>
                        <a:pt x="10" y="14"/>
                      </a:cubicBezTo>
                      <a:cubicBezTo>
                        <a:pt x="11" y="19"/>
                        <a:pt x="11" y="25"/>
                        <a:pt x="11" y="30"/>
                      </a:cubicBezTo>
                      <a:cubicBezTo>
                        <a:pt x="11" y="30"/>
                        <a:pt x="12" y="30"/>
                        <a:pt x="12"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Freeform 20">
                  <a:extLst>
                    <a:ext uri="{FF2B5EF4-FFF2-40B4-BE49-F238E27FC236}">
                      <a16:creationId xmlns:a16="http://schemas.microsoft.com/office/drawing/2014/main" id="{28D425C4-CE02-4413-BBE1-2E9FA0CC0E90}"/>
                    </a:ext>
                  </a:extLst>
                </p:cNvPr>
                <p:cNvSpPr>
                  <a:spLocks/>
                </p:cNvSpPr>
                <p:nvPr/>
              </p:nvSpPr>
              <p:spPr bwMode="auto">
                <a:xfrm>
                  <a:off x="6259513" y="2933701"/>
                  <a:ext cx="114300" cy="73025"/>
                </a:xfrm>
                <a:custGeom>
                  <a:avLst/>
                  <a:gdLst>
                    <a:gd name="T0" fmla="*/ 27 w 27"/>
                    <a:gd name="T1" fmla="*/ 1 h 17"/>
                    <a:gd name="T2" fmla="*/ 16 w 27"/>
                    <a:gd name="T3" fmla="*/ 14 h 17"/>
                    <a:gd name="T4" fmla="*/ 5 w 27"/>
                    <a:gd name="T5" fmla="*/ 13 h 17"/>
                    <a:gd name="T6" fmla="*/ 0 w 27"/>
                    <a:gd name="T7" fmla="*/ 4 h 17"/>
                    <a:gd name="T8" fmla="*/ 9 w 27"/>
                    <a:gd name="T9" fmla="*/ 2 h 17"/>
                    <a:gd name="T10" fmla="*/ 27 w 27"/>
                    <a:gd name="T11" fmla="*/ 0 h 17"/>
                    <a:gd name="T12" fmla="*/ 27 w 27"/>
                    <a:gd name="T13" fmla="*/ 1 h 17"/>
                  </a:gdLst>
                  <a:ahLst/>
                  <a:cxnLst>
                    <a:cxn ang="0">
                      <a:pos x="T0" y="T1"/>
                    </a:cxn>
                    <a:cxn ang="0">
                      <a:pos x="T2" y="T3"/>
                    </a:cxn>
                    <a:cxn ang="0">
                      <a:pos x="T4" y="T5"/>
                    </a:cxn>
                    <a:cxn ang="0">
                      <a:pos x="T6" y="T7"/>
                    </a:cxn>
                    <a:cxn ang="0">
                      <a:pos x="T8" y="T9"/>
                    </a:cxn>
                    <a:cxn ang="0">
                      <a:pos x="T10" y="T11"/>
                    </a:cxn>
                    <a:cxn ang="0">
                      <a:pos x="T12" y="T13"/>
                    </a:cxn>
                  </a:cxnLst>
                  <a:rect l="0" t="0" r="r" b="b"/>
                  <a:pathLst>
                    <a:path w="27" h="17">
                      <a:moveTo>
                        <a:pt x="27" y="1"/>
                      </a:moveTo>
                      <a:cubicBezTo>
                        <a:pt x="24" y="6"/>
                        <a:pt x="20" y="10"/>
                        <a:pt x="16" y="14"/>
                      </a:cubicBezTo>
                      <a:cubicBezTo>
                        <a:pt x="14" y="17"/>
                        <a:pt x="8" y="16"/>
                        <a:pt x="5" y="13"/>
                      </a:cubicBezTo>
                      <a:cubicBezTo>
                        <a:pt x="3" y="10"/>
                        <a:pt x="1" y="7"/>
                        <a:pt x="0" y="4"/>
                      </a:cubicBezTo>
                      <a:cubicBezTo>
                        <a:pt x="3" y="3"/>
                        <a:pt x="6" y="2"/>
                        <a:pt x="9" y="2"/>
                      </a:cubicBezTo>
                      <a:cubicBezTo>
                        <a:pt x="15" y="1"/>
                        <a:pt x="21" y="1"/>
                        <a:pt x="27" y="0"/>
                      </a:cubicBezTo>
                      <a:cubicBezTo>
                        <a:pt x="27" y="1"/>
                        <a:pt x="27" y="1"/>
                        <a:pt x="27"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7" name="组合 66"/>
              <p:cNvGrpSpPr/>
              <p:nvPr/>
            </p:nvGrpSpPr>
            <p:grpSpPr>
              <a:xfrm>
                <a:off x="4613362" y="313351"/>
                <a:ext cx="454961" cy="453362"/>
                <a:chOff x="11893465" y="1994536"/>
                <a:chExt cx="274986" cy="274018"/>
              </a:xfrm>
              <a:grpFill/>
            </p:grpSpPr>
            <p:sp>
              <p:nvSpPr>
                <p:cNvPr id="68" name="Freeform 11">
                  <a:extLst>
                    <a:ext uri="{FF2B5EF4-FFF2-40B4-BE49-F238E27FC236}">
                      <a16:creationId xmlns:a16="http://schemas.microsoft.com/office/drawing/2014/main" id="{9E7CBDC3-9BA0-4307-8967-3267E5966ED9}"/>
                    </a:ext>
                  </a:extLst>
                </p:cNvPr>
                <p:cNvSpPr>
                  <a:spLocks noEditPoints="1"/>
                </p:cNvSpPr>
                <p:nvPr/>
              </p:nvSpPr>
              <p:spPr bwMode="auto">
                <a:xfrm>
                  <a:off x="11976100" y="1994536"/>
                  <a:ext cx="192351" cy="269291"/>
                </a:xfrm>
                <a:custGeom>
                  <a:avLst/>
                  <a:gdLst>
                    <a:gd name="T0" fmla="*/ 29 w 72"/>
                    <a:gd name="T1" fmla="*/ 49 h 102"/>
                    <a:gd name="T2" fmla="*/ 15 w 72"/>
                    <a:gd name="T3" fmla="*/ 43 h 102"/>
                    <a:gd name="T4" fmla="*/ 10 w 72"/>
                    <a:gd name="T5" fmla="*/ 21 h 102"/>
                    <a:gd name="T6" fmla="*/ 13 w 72"/>
                    <a:gd name="T7" fmla="*/ 15 h 102"/>
                    <a:gd name="T8" fmla="*/ 19 w 72"/>
                    <a:gd name="T9" fmla="*/ 18 h 102"/>
                    <a:gd name="T10" fmla="*/ 20 w 72"/>
                    <a:gd name="T11" fmla="*/ 26 h 102"/>
                    <a:gd name="T12" fmla="*/ 35 w 72"/>
                    <a:gd name="T13" fmla="*/ 22 h 102"/>
                    <a:gd name="T14" fmla="*/ 40 w 72"/>
                    <a:gd name="T15" fmla="*/ 16 h 102"/>
                    <a:gd name="T16" fmla="*/ 43 w 72"/>
                    <a:gd name="T17" fmla="*/ 14 h 102"/>
                    <a:gd name="T18" fmla="*/ 44 w 72"/>
                    <a:gd name="T19" fmla="*/ 19 h 102"/>
                    <a:gd name="T20" fmla="*/ 43 w 72"/>
                    <a:gd name="T21" fmla="*/ 28 h 102"/>
                    <a:gd name="T22" fmla="*/ 36 w 72"/>
                    <a:gd name="T23" fmla="*/ 40 h 102"/>
                    <a:gd name="T24" fmla="*/ 37 w 72"/>
                    <a:gd name="T25" fmla="*/ 42 h 102"/>
                    <a:gd name="T26" fmla="*/ 44 w 72"/>
                    <a:gd name="T27" fmla="*/ 38 h 102"/>
                    <a:gd name="T28" fmla="*/ 56 w 72"/>
                    <a:gd name="T29" fmla="*/ 20 h 102"/>
                    <a:gd name="T30" fmla="*/ 49 w 72"/>
                    <a:gd name="T31" fmla="*/ 9 h 102"/>
                    <a:gd name="T32" fmla="*/ 28 w 72"/>
                    <a:gd name="T33" fmla="*/ 14 h 102"/>
                    <a:gd name="T34" fmla="*/ 20 w 72"/>
                    <a:gd name="T35" fmla="*/ 13 h 102"/>
                    <a:gd name="T36" fmla="*/ 22 w 72"/>
                    <a:gd name="T37" fmla="*/ 6 h 102"/>
                    <a:gd name="T38" fmla="*/ 50 w 72"/>
                    <a:gd name="T39" fmla="*/ 1 h 102"/>
                    <a:gd name="T40" fmla="*/ 68 w 72"/>
                    <a:gd name="T41" fmla="*/ 12 h 102"/>
                    <a:gd name="T42" fmla="*/ 67 w 72"/>
                    <a:gd name="T43" fmla="*/ 24 h 102"/>
                    <a:gd name="T44" fmla="*/ 49 w 72"/>
                    <a:gd name="T45" fmla="*/ 48 h 102"/>
                    <a:gd name="T46" fmla="*/ 42 w 72"/>
                    <a:gd name="T47" fmla="*/ 49 h 102"/>
                    <a:gd name="T48" fmla="*/ 37 w 72"/>
                    <a:gd name="T49" fmla="*/ 47 h 102"/>
                    <a:gd name="T50" fmla="*/ 35 w 72"/>
                    <a:gd name="T51" fmla="*/ 52 h 102"/>
                    <a:gd name="T52" fmla="*/ 41 w 72"/>
                    <a:gd name="T53" fmla="*/ 58 h 102"/>
                    <a:gd name="T54" fmla="*/ 48 w 72"/>
                    <a:gd name="T55" fmla="*/ 57 h 102"/>
                    <a:gd name="T56" fmla="*/ 53 w 72"/>
                    <a:gd name="T57" fmla="*/ 59 h 102"/>
                    <a:gd name="T58" fmla="*/ 53 w 72"/>
                    <a:gd name="T59" fmla="*/ 66 h 102"/>
                    <a:gd name="T60" fmla="*/ 48 w 72"/>
                    <a:gd name="T61" fmla="*/ 70 h 102"/>
                    <a:gd name="T62" fmla="*/ 37 w 72"/>
                    <a:gd name="T63" fmla="*/ 81 h 102"/>
                    <a:gd name="T64" fmla="*/ 45 w 72"/>
                    <a:gd name="T65" fmla="*/ 81 h 102"/>
                    <a:gd name="T66" fmla="*/ 57 w 72"/>
                    <a:gd name="T67" fmla="*/ 89 h 102"/>
                    <a:gd name="T68" fmla="*/ 51 w 72"/>
                    <a:gd name="T69" fmla="*/ 98 h 102"/>
                    <a:gd name="T70" fmla="*/ 26 w 72"/>
                    <a:gd name="T71" fmla="*/ 101 h 102"/>
                    <a:gd name="T72" fmla="*/ 17 w 72"/>
                    <a:gd name="T73" fmla="*/ 96 h 102"/>
                    <a:gd name="T74" fmla="*/ 15 w 72"/>
                    <a:gd name="T75" fmla="*/ 94 h 102"/>
                    <a:gd name="T76" fmla="*/ 19 w 72"/>
                    <a:gd name="T77" fmla="*/ 77 h 102"/>
                    <a:gd name="T78" fmla="*/ 27 w 72"/>
                    <a:gd name="T79" fmla="*/ 70 h 102"/>
                    <a:gd name="T80" fmla="*/ 27 w 72"/>
                    <a:gd name="T81" fmla="*/ 69 h 102"/>
                    <a:gd name="T82" fmla="*/ 21 w 72"/>
                    <a:gd name="T83" fmla="*/ 71 h 102"/>
                    <a:gd name="T84" fmla="*/ 9 w 72"/>
                    <a:gd name="T85" fmla="*/ 76 h 102"/>
                    <a:gd name="T86" fmla="*/ 3 w 72"/>
                    <a:gd name="T87" fmla="*/ 75 h 102"/>
                    <a:gd name="T88" fmla="*/ 4 w 72"/>
                    <a:gd name="T89" fmla="*/ 69 h 102"/>
                    <a:gd name="T90" fmla="*/ 26 w 72"/>
                    <a:gd name="T91" fmla="*/ 60 h 102"/>
                    <a:gd name="T92" fmla="*/ 28 w 72"/>
                    <a:gd name="T93" fmla="*/ 57 h 102"/>
                    <a:gd name="T94" fmla="*/ 29 w 72"/>
                    <a:gd name="T95" fmla="*/ 49 h 102"/>
                    <a:gd name="T96" fmla="*/ 34 w 72"/>
                    <a:gd name="T97" fmla="*/ 29 h 102"/>
                    <a:gd name="T98" fmla="*/ 33 w 72"/>
                    <a:gd name="T99" fmla="*/ 28 h 102"/>
                    <a:gd name="T100" fmla="*/ 26 w 72"/>
                    <a:gd name="T101" fmla="*/ 32 h 102"/>
                    <a:gd name="T102" fmla="*/ 23 w 72"/>
                    <a:gd name="T103" fmla="*/ 36 h 102"/>
                    <a:gd name="T104" fmla="*/ 26 w 72"/>
                    <a:gd name="T105" fmla="*/ 42 h 102"/>
                    <a:gd name="T106" fmla="*/ 31 w 72"/>
                    <a:gd name="T107" fmla="*/ 40 h 102"/>
                    <a:gd name="T108" fmla="*/ 34 w 72"/>
                    <a:gd name="T109" fmla="*/ 29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2" h="102">
                      <a:moveTo>
                        <a:pt x="29" y="49"/>
                      </a:moveTo>
                      <a:cubicBezTo>
                        <a:pt x="19" y="52"/>
                        <a:pt x="18" y="52"/>
                        <a:pt x="15" y="43"/>
                      </a:cubicBezTo>
                      <a:cubicBezTo>
                        <a:pt x="13" y="36"/>
                        <a:pt x="11" y="28"/>
                        <a:pt x="10" y="21"/>
                      </a:cubicBezTo>
                      <a:cubicBezTo>
                        <a:pt x="9" y="19"/>
                        <a:pt x="11" y="16"/>
                        <a:pt x="13" y="15"/>
                      </a:cubicBezTo>
                      <a:cubicBezTo>
                        <a:pt x="16" y="13"/>
                        <a:pt x="18" y="16"/>
                        <a:pt x="19" y="18"/>
                      </a:cubicBezTo>
                      <a:cubicBezTo>
                        <a:pt x="19" y="21"/>
                        <a:pt x="20" y="23"/>
                        <a:pt x="20" y="26"/>
                      </a:cubicBezTo>
                      <a:cubicBezTo>
                        <a:pt x="26" y="25"/>
                        <a:pt x="31" y="24"/>
                        <a:pt x="35" y="22"/>
                      </a:cubicBezTo>
                      <a:cubicBezTo>
                        <a:pt x="37" y="21"/>
                        <a:pt x="38" y="18"/>
                        <a:pt x="40" y="16"/>
                      </a:cubicBezTo>
                      <a:cubicBezTo>
                        <a:pt x="41" y="15"/>
                        <a:pt x="42" y="14"/>
                        <a:pt x="43" y="14"/>
                      </a:cubicBezTo>
                      <a:cubicBezTo>
                        <a:pt x="44" y="15"/>
                        <a:pt x="44" y="17"/>
                        <a:pt x="44" y="19"/>
                      </a:cubicBezTo>
                      <a:cubicBezTo>
                        <a:pt x="44" y="22"/>
                        <a:pt x="43" y="25"/>
                        <a:pt x="43" y="28"/>
                      </a:cubicBezTo>
                      <a:cubicBezTo>
                        <a:pt x="37" y="29"/>
                        <a:pt x="39" y="36"/>
                        <a:pt x="36" y="40"/>
                      </a:cubicBezTo>
                      <a:cubicBezTo>
                        <a:pt x="36" y="41"/>
                        <a:pt x="37" y="41"/>
                        <a:pt x="37" y="42"/>
                      </a:cubicBezTo>
                      <a:cubicBezTo>
                        <a:pt x="39" y="41"/>
                        <a:pt x="42" y="40"/>
                        <a:pt x="44" y="38"/>
                      </a:cubicBezTo>
                      <a:cubicBezTo>
                        <a:pt x="48" y="32"/>
                        <a:pt x="52" y="26"/>
                        <a:pt x="56" y="20"/>
                      </a:cubicBezTo>
                      <a:cubicBezTo>
                        <a:pt x="59" y="15"/>
                        <a:pt x="56" y="9"/>
                        <a:pt x="49" y="9"/>
                      </a:cubicBezTo>
                      <a:cubicBezTo>
                        <a:pt x="42" y="8"/>
                        <a:pt x="34" y="10"/>
                        <a:pt x="28" y="14"/>
                      </a:cubicBezTo>
                      <a:cubicBezTo>
                        <a:pt x="25" y="16"/>
                        <a:pt x="22" y="15"/>
                        <a:pt x="20" y="13"/>
                      </a:cubicBezTo>
                      <a:cubicBezTo>
                        <a:pt x="17" y="9"/>
                        <a:pt x="17" y="7"/>
                        <a:pt x="22" y="6"/>
                      </a:cubicBezTo>
                      <a:cubicBezTo>
                        <a:pt x="31" y="3"/>
                        <a:pt x="40" y="0"/>
                        <a:pt x="50" y="1"/>
                      </a:cubicBezTo>
                      <a:cubicBezTo>
                        <a:pt x="58" y="1"/>
                        <a:pt x="63" y="7"/>
                        <a:pt x="68" y="12"/>
                      </a:cubicBezTo>
                      <a:cubicBezTo>
                        <a:pt x="72" y="15"/>
                        <a:pt x="70" y="20"/>
                        <a:pt x="67" y="24"/>
                      </a:cubicBezTo>
                      <a:cubicBezTo>
                        <a:pt x="61" y="32"/>
                        <a:pt x="55" y="40"/>
                        <a:pt x="49" y="48"/>
                      </a:cubicBezTo>
                      <a:cubicBezTo>
                        <a:pt x="47" y="51"/>
                        <a:pt x="45" y="52"/>
                        <a:pt x="42" y="49"/>
                      </a:cubicBezTo>
                      <a:cubicBezTo>
                        <a:pt x="41" y="48"/>
                        <a:pt x="38" y="47"/>
                        <a:pt x="37" y="47"/>
                      </a:cubicBezTo>
                      <a:cubicBezTo>
                        <a:pt x="36" y="48"/>
                        <a:pt x="35" y="50"/>
                        <a:pt x="35" y="52"/>
                      </a:cubicBezTo>
                      <a:cubicBezTo>
                        <a:pt x="34" y="59"/>
                        <a:pt x="34" y="59"/>
                        <a:pt x="41" y="58"/>
                      </a:cubicBezTo>
                      <a:cubicBezTo>
                        <a:pt x="43" y="57"/>
                        <a:pt x="46" y="56"/>
                        <a:pt x="48" y="57"/>
                      </a:cubicBezTo>
                      <a:cubicBezTo>
                        <a:pt x="50" y="57"/>
                        <a:pt x="53" y="58"/>
                        <a:pt x="53" y="59"/>
                      </a:cubicBezTo>
                      <a:cubicBezTo>
                        <a:pt x="54" y="61"/>
                        <a:pt x="54" y="64"/>
                        <a:pt x="53" y="66"/>
                      </a:cubicBezTo>
                      <a:cubicBezTo>
                        <a:pt x="52" y="68"/>
                        <a:pt x="50" y="69"/>
                        <a:pt x="48" y="70"/>
                      </a:cubicBezTo>
                      <a:cubicBezTo>
                        <a:pt x="44" y="73"/>
                        <a:pt x="39" y="75"/>
                        <a:pt x="37" y="81"/>
                      </a:cubicBezTo>
                      <a:cubicBezTo>
                        <a:pt x="40" y="81"/>
                        <a:pt x="43" y="81"/>
                        <a:pt x="45" y="81"/>
                      </a:cubicBezTo>
                      <a:cubicBezTo>
                        <a:pt x="51" y="81"/>
                        <a:pt x="56" y="84"/>
                        <a:pt x="57" y="89"/>
                      </a:cubicBezTo>
                      <a:cubicBezTo>
                        <a:pt x="58" y="93"/>
                        <a:pt x="55" y="97"/>
                        <a:pt x="51" y="98"/>
                      </a:cubicBezTo>
                      <a:cubicBezTo>
                        <a:pt x="43" y="99"/>
                        <a:pt x="35" y="100"/>
                        <a:pt x="26" y="101"/>
                      </a:cubicBezTo>
                      <a:cubicBezTo>
                        <a:pt x="22" y="102"/>
                        <a:pt x="19" y="100"/>
                        <a:pt x="17" y="96"/>
                      </a:cubicBezTo>
                      <a:cubicBezTo>
                        <a:pt x="16" y="96"/>
                        <a:pt x="16" y="95"/>
                        <a:pt x="15" y="94"/>
                      </a:cubicBezTo>
                      <a:cubicBezTo>
                        <a:pt x="11" y="84"/>
                        <a:pt x="11" y="84"/>
                        <a:pt x="19" y="77"/>
                      </a:cubicBezTo>
                      <a:cubicBezTo>
                        <a:pt x="22" y="75"/>
                        <a:pt x="24" y="72"/>
                        <a:pt x="27" y="70"/>
                      </a:cubicBezTo>
                      <a:cubicBezTo>
                        <a:pt x="27" y="70"/>
                        <a:pt x="27" y="69"/>
                        <a:pt x="27" y="69"/>
                      </a:cubicBezTo>
                      <a:cubicBezTo>
                        <a:pt x="25" y="69"/>
                        <a:pt x="23" y="70"/>
                        <a:pt x="21" y="71"/>
                      </a:cubicBezTo>
                      <a:cubicBezTo>
                        <a:pt x="17" y="72"/>
                        <a:pt x="13" y="74"/>
                        <a:pt x="9" y="76"/>
                      </a:cubicBezTo>
                      <a:cubicBezTo>
                        <a:pt x="7" y="76"/>
                        <a:pt x="5" y="76"/>
                        <a:pt x="3" y="75"/>
                      </a:cubicBezTo>
                      <a:cubicBezTo>
                        <a:pt x="0" y="72"/>
                        <a:pt x="0" y="71"/>
                        <a:pt x="4" y="69"/>
                      </a:cubicBezTo>
                      <a:cubicBezTo>
                        <a:pt x="12" y="66"/>
                        <a:pt x="19" y="63"/>
                        <a:pt x="26" y="60"/>
                      </a:cubicBezTo>
                      <a:cubicBezTo>
                        <a:pt x="27" y="60"/>
                        <a:pt x="28" y="58"/>
                        <a:pt x="28" y="57"/>
                      </a:cubicBezTo>
                      <a:cubicBezTo>
                        <a:pt x="29" y="55"/>
                        <a:pt x="29" y="52"/>
                        <a:pt x="29" y="49"/>
                      </a:cubicBezTo>
                      <a:close/>
                      <a:moveTo>
                        <a:pt x="34" y="29"/>
                      </a:moveTo>
                      <a:cubicBezTo>
                        <a:pt x="34" y="29"/>
                        <a:pt x="34" y="29"/>
                        <a:pt x="33" y="28"/>
                      </a:cubicBezTo>
                      <a:cubicBezTo>
                        <a:pt x="31" y="29"/>
                        <a:pt x="28" y="30"/>
                        <a:pt x="26" y="32"/>
                      </a:cubicBezTo>
                      <a:cubicBezTo>
                        <a:pt x="24" y="32"/>
                        <a:pt x="22" y="34"/>
                        <a:pt x="23" y="36"/>
                      </a:cubicBezTo>
                      <a:cubicBezTo>
                        <a:pt x="23" y="38"/>
                        <a:pt x="25" y="40"/>
                        <a:pt x="26" y="42"/>
                      </a:cubicBezTo>
                      <a:cubicBezTo>
                        <a:pt x="27" y="42"/>
                        <a:pt x="30" y="41"/>
                        <a:pt x="31" y="40"/>
                      </a:cubicBezTo>
                      <a:cubicBezTo>
                        <a:pt x="32" y="37"/>
                        <a:pt x="33" y="33"/>
                        <a:pt x="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69" name="Freeform 12">
                  <a:extLst>
                    <a:ext uri="{FF2B5EF4-FFF2-40B4-BE49-F238E27FC236}">
                      <a16:creationId xmlns:a16="http://schemas.microsoft.com/office/drawing/2014/main" id="{D88D9717-3185-4A77-8E18-2A8659D441F7}"/>
                    </a:ext>
                  </a:extLst>
                </p:cNvPr>
                <p:cNvSpPr>
                  <a:spLocks/>
                </p:cNvSpPr>
                <p:nvPr/>
              </p:nvSpPr>
              <p:spPr bwMode="auto">
                <a:xfrm>
                  <a:off x="11893465" y="2009127"/>
                  <a:ext cx="103574" cy="259427"/>
                </a:xfrm>
                <a:custGeom>
                  <a:avLst/>
                  <a:gdLst>
                    <a:gd name="T0" fmla="*/ 30 w 39"/>
                    <a:gd name="T1" fmla="*/ 44 h 98"/>
                    <a:gd name="T2" fmla="*/ 36 w 39"/>
                    <a:gd name="T3" fmla="*/ 34 h 98"/>
                    <a:gd name="T4" fmla="*/ 37 w 39"/>
                    <a:gd name="T5" fmla="*/ 51 h 98"/>
                    <a:gd name="T6" fmla="*/ 25 w 39"/>
                    <a:gd name="T7" fmla="*/ 82 h 98"/>
                    <a:gd name="T8" fmla="*/ 21 w 39"/>
                    <a:gd name="T9" fmla="*/ 98 h 98"/>
                    <a:gd name="T10" fmla="*/ 13 w 39"/>
                    <a:gd name="T11" fmla="*/ 96 h 98"/>
                    <a:gd name="T12" fmla="*/ 5 w 39"/>
                    <a:gd name="T13" fmla="*/ 83 h 98"/>
                    <a:gd name="T14" fmla="*/ 11 w 39"/>
                    <a:gd name="T15" fmla="*/ 62 h 98"/>
                    <a:gd name="T16" fmla="*/ 9 w 39"/>
                    <a:gd name="T17" fmla="*/ 43 h 98"/>
                    <a:gd name="T18" fmla="*/ 12 w 39"/>
                    <a:gd name="T19" fmla="*/ 38 h 98"/>
                    <a:gd name="T20" fmla="*/ 18 w 39"/>
                    <a:gd name="T21" fmla="*/ 33 h 98"/>
                    <a:gd name="T22" fmla="*/ 23 w 39"/>
                    <a:gd name="T23" fmla="*/ 12 h 98"/>
                    <a:gd name="T24" fmla="*/ 11 w 39"/>
                    <a:gd name="T25" fmla="*/ 16 h 98"/>
                    <a:gd name="T26" fmla="*/ 2 w 39"/>
                    <a:gd name="T27" fmla="*/ 16 h 98"/>
                    <a:gd name="T28" fmla="*/ 0 w 39"/>
                    <a:gd name="T29" fmla="*/ 12 h 98"/>
                    <a:gd name="T30" fmla="*/ 3 w 39"/>
                    <a:gd name="T31" fmla="*/ 10 h 98"/>
                    <a:gd name="T32" fmla="*/ 16 w 39"/>
                    <a:gd name="T33" fmla="*/ 7 h 98"/>
                    <a:gd name="T34" fmla="*/ 26 w 39"/>
                    <a:gd name="T35" fmla="*/ 2 h 98"/>
                    <a:gd name="T36" fmla="*/ 32 w 39"/>
                    <a:gd name="T37" fmla="*/ 1 h 98"/>
                    <a:gd name="T38" fmla="*/ 35 w 39"/>
                    <a:gd name="T39" fmla="*/ 9 h 98"/>
                    <a:gd name="T40" fmla="*/ 34 w 39"/>
                    <a:gd name="T41" fmla="*/ 11 h 98"/>
                    <a:gd name="T42" fmla="*/ 27 w 39"/>
                    <a:gd name="T43" fmla="*/ 38 h 98"/>
                    <a:gd name="T44" fmla="*/ 28 w 39"/>
                    <a:gd name="T45" fmla="*/ 44 h 98"/>
                    <a:gd name="T46" fmla="*/ 30 w 39"/>
                    <a:gd name="T47" fmla="*/ 44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9" h="98">
                      <a:moveTo>
                        <a:pt x="30" y="44"/>
                      </a:moveTo>
                      <a:cubicBezTo>
                        <a:pt x="32" y="41"/>
                        <a:pt x="34" y="38"/>
                        <a:pt x="36" y="34"/>
                      </a:cubicBezTo>
                      <a:cubicBezTo>
                        <a:pt x="37" y="40"/>
                        <a:pt x="39" y="45"/>
                        <a:pt x="37" y="51"/>
                      </a:cubicBezTo>
                      <a:cubicBezTo>
                        <a:pt x="33" y="61"/>
                        <a:pt x="29" y="72"/>
                        <a:pt x="25" y="82"/>
                      </a:cubicBezTo>
                      <a:cubicBezTo>
                        <a:pt x="23" y="87"/>
                        <a:pt x="23" y="92"/>
                        <a:pt x="21" y="98"/>
                      </a:cubicBezTo>
                      <a:cubicBezTo>
                        <a:pt x="18" y="97"/>
                        <a:pt x="15" y="97"/>
                        <a:pt x="13" y="96"/>
                      </a:cubicBezTo>
                      <a:cubicBezTo>
                        <a:pt x="7" y="94"/>
                        <a:pt x="3" y="89"/>
                        <a:pt x="5" y="83"/>
                      </a:cubicBezTo>
                      <a:cubicBezTo>
                        <a:pt x="7" y="76"/>
                        <a:pt x="9" y="69"/>
                        <a:pt x="11" y="62"/>
                      </a:cubicBezTo>
                      <a:cubicBezTo>
                        <a:pt x="13" y="56"/>
                        <a:pt x="14" y="49"/>
                        <a:pt x="9" y="43"/>
                      </a:cubicBezTo>
                      <a:cubicBezTo>
                        <a:pt x="7" y="39"/>
                        <a:pt x="9" y="38"/>
                        <a:pt x="12" y="38"/>
                      </a:cubicBezTo>
                      <a:cubicBezTo>
                        <a:pt x="17" y="39"/>
                        <a:pt x="17" y="37"/>
                        <a:pt x="18" y="33"/>
                      </a:cubicBezTo>
                      <a:cubicBezTo>
                        <a:pt x="19" y="26"/>
                        <a:pt x="21" y="20"/>
                        <a:pt x="23" y="12"/>
                      </a:cubicBezTo>
                      <a:cubicBezTo>
                        <a:pt x="19" y="13"/>
                        <a:pt x="15" y="15"/>
                        <a:pt x="11" y="16"/>
                      </a:cubicBezTo>
                      <a:cubicBezTo>
                        <a:pt x="8" y="17"/>
                        <a:pt x="5" y="16"/>
                        <a:pt x="2" y="16"/>
                      </a:cubicBezTo>
                      <a:cubicBezTo>
                        <a:pt x="1" y="15"/>
                        <a:pt x="0" y="13"/>
                        <a:pt x="0" y="12"/>
                      </a:cubicBezTo>
                      <a:cubicBezTo>
                        <a:pt x="1" y="11"/>
                        <a:pt x="2" y="10"/>
                        <a:pt x="3" y="10"/>
                      </a:cubicBezTo>
                      <a:cubicBezTo>
                        <a:pt x="7" y="8"/>
                        <a:pt x="12" y="8"/>
                        <a:pt x="16" y="7"/>
                      </a:cubicBezTo>
                      <a:cubicBezTo>
                        <a:pt x="19" y="5"/>
                        <a:pt x="22" y="3"/>
                        <a:pt x="26" y="2"/>
                      </a:cubicBezTo>
                      <a:cubicBezTo>
                        <a:pt x="28" y="1"/>
                        <a:pt x="32" y="0"/>
                        <a:pt x="32" y="1"/>
                      </a:cubicBezTo>
                      <a:cubicBezTo>
                        <a:pt x="34" y="3"/>
                        <a:pt x="35" y="6"/>
                        <a:pt x="35" y="9"/>
                      </a:cubicBezTo>
                      <a:cubicBezTo>
                        <a:pt x="36" y="9"/>
                        <a:pt x="35" y="10"/>
                        <a:pt x="34" y="11"/>
                      </a:cubicBezTo>
                      <a:cubicBezTo>
                        <a:pt x="27" y="19"/>
                        <a:pt x="28" y="29"/>
                        <a:pt x="27" y="38"/>
                      </a:cubicBezTo>
                      <a:cubicBezTo>
                        <a:pt x="27" y="40"/>
                        <a:pt x="28" y="42"/>
                        <a:pt x="28" y="44"/>
                      </a:cubicBezTo>
                      <a:cubicBezTo>
                        <a:pt x="29" y="44"/>
                        <a:pt x="29" y="44"/>
                        <a:pt x="30" y="44"/>
                      </a:cubicBez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grpSp>
        </p:grpSp>
      </p:grpSp>
    </p:spTree>
    <p:extLst>
      <p:ext uri="{BB962C8B-B14F-4D97-AF65-F5344CB8AC3E}">
        <p14:creationId xmlns:p14="http://schemas.microsoft.com/office/powerpoint/2010/main" val="3994182668"/>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2986009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3197611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143140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2208075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1039325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4187403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3975805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C5A0EBDC-C9FA-4A15-8E02-2ED4196D3767}" type="datetimeFigureOut">
              <a:rPr lang="zh-CN" altLang="en-US" smtClean="0"/>
              <a:t>2019/10/30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2706217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A0EBDC-C9FA-4A15-8E02-2ED4196D3767}" type="datetimeFigureOut">
              <a:rPr lang="zh-CN" altLang="en-US" smtClean="0"/>
              <a:t>2019/10/30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5CB03C-06DB-4FF3-8F45-D807F65F62A8}" type="slidenum">
              <a:rPr lang="zh-CN" altLang="en-US" smtClean="0"/>
              <a:t>‹#›</a:t>
            </a:fld>
            <a:endParaRPr lang="zh-CN" altLang="en-US"/>
          </a:p>
        </p:txBody>
      </p:sp>
    </p:spTree>
    <p:extLst>
      <p:ext uri="{BB962C8B-B14F-4D97-AF65-F5344CB8AC3E}">
        <p14:creationId xmlns:p14="http://schemas.microsoft.com/office/powerpoint/2010/main" val="16568965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image" Target="../media/image10.tmp"/><Relationship Id="rId1" Type="http://schemas.openxmlformats.org/officeDocument/2006/relationships/slideLayout" Target="../slideLayouts/slideLayout12.xml"/><Relationship Id="rId5" Type="http://schemas.openxmlformats.org/officeDocument/2006/relationships/image" Target="../media/image13.tmp"/><Relationship Id="rId4" Type="http://schemas.openxmlformats.org/officeDocument/2006/relationships/image" Target="../media/image12.tmp"/></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4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9"/>
          <p:cNvSpPr>
            <a:spLocks noGrp="1"/>
          </p:cNvSpPr>
          <p:nvPr>
            <p:ph type="title"/>
          </p:nvPr>
        </p:nvSpPr>
        <p:spPr>
          <a:xfrm>
            <a:off x="749863" y="249067"/>
            <a:ext cx="8643848" cy="480131"/>
          </a:xfrm>
        </p:spPr>
        <p:txBody>
          <a:bodyPr/>
          <a:lstStyle/>
          <a:p>
            <a:r>
              <a:rPr lang="en-US" altLang="zh-CN" b="0" dirty="0"/>
              <a:t>arc-standard</a:t>
            </a:r>
            <a:r>
              <a:rPr lang="zh-CN" altLang="en-US" dirty="0"/>
              <a:t>算法（</a:t>
            </a:r>
            <a:r>
              <a:rPr lang="en-US" altLang="zh-CN" dirty="0"/>
              <a:t>Oracle</a:t>
            </a:r>
            <a:r>
              <a:rPr lang="zh-CN" altLang="en-US" dirty="0"/>
              <a:t>函数训练过程）</a:t>
            </a:r>
          </a:p>
        </p:txBody>
      </p:sp>
      <p:sp>
        <p:nvSpPr>
          <p:cNvPr id="2" name="矩形 1">
            <a:extLst>
              <a:ext uri="{FF2B5EF4-FFF2-40B4-BE49-F238E27FC236}">
                <a16:creationId xmlns:a16="http://schemas.microsoft.com/office/drawing/2014/main" id="{272B6A89-B3FC-4F6B-A33E-7FBE51822D5E}"/>
              </a:ext>
            </a:extLst>
          </p:cNvPr>
          <p:cNvSpPr/>
          <p:nvPr/>
        </p:nvSpPr>
        <p:spPr>
          <a:xfrm>
            <a:off x="749863" y="1403297"/>
            <a:ext cx="6096000" cy="4198393"/>
          </a:xfrm>
          <a:prstGeom prst="rect">
            <a:avLst/>
          </a:prstGeom>
        </p:spPr>
        <p:txBody>
          <a:bodyPr>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给定一个配置和一个正确的依存树，我们根据如下的原则来选择正确的操作：</a:t>
            </a:r>
          </a:p>
          <a:p>
            <a:pPr marL="285750" marR="0" lvl="0" indent="-285750" algn="just" defTabSz="914400" rtl="0" eaLnBrk="1" fontAlgn="auto" latinLnBrk="0" hangingPunct="1">
              <a:lnSpc>
                <a:spcPct val="150000"/>
              </a:lnSpc>
              <a:spcBef>
                <a:spcPts val="0"/>
              </a:spcBef>
              <a:spcAft>
                <a:spcPts val="0"/>
              </a:spcAft>
              <a:buClr>
                <a:srgbClr val="006C39"/>
              </a:buClr>
              <a:buSzTx/>
              <a:buFont typeface="Wingdings" panose="05000000000000000000" pitchFamily="2" charset="2"/>
              <a:buChar char="l"/>
              <a:tabLst/>
              <a:defRPr/>
            </a:pP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如果栈顶的两个元素执行</a:t>
            </a:r>
            <a:r>
              <a:rPr kumimoji="0" lang="en-US" altLang="zh-CN" b="0" i="0" u="none" strike="noStrike" kern="1200" cap="none" spc="100" normalizeH="0" baseline="0" noProof="0" dirty="0">
                <a:ln>
                  <a:noFill/>
                </a:ln>
                <a:solidFill>
                  <a:prstClr val="black"/>
                </a:solidFill>
                <a:effectLst/>
                <a:uLnTx/>
                <a:uFillTx/>
                <a:latin typeface="微软雅黑"/>
                <a:ea typeface="微软雅黑"/>
                <a:cs typeface="+mn-cs"/>
              </a:rPr>
              <a:t>LEFT-ARC</a:t>
            </a: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之后得到的关系在包含在正确的依存树里，那么我们就选择</a:t>
            </a:r>
            <a:r>
              <a:rPr kumimoji="0" lang="en-US" altLang="zh-CN" b="0" i="0" u="none" strike="noStrike" kern="1200" cap="none" spc="100" normalizeH="0" baseline="0" noProof="0" dirty="0">
                <a:ln>
                  <a:noFill/>
                </a:ln>
                <a:solidFill>
                  <a:prstClr val="black"/>
                </a:solidFill>
                <a:effectLst/>
                <a:uLnTx/>
                <a:uFillTx/>
                <a:latin typeface="微软雅黑"/>
                <a:ea typeface="微软雅黑"/>
                <a:cs typeface="+mn-cs"/>
              </a:rPr>
              <a:t>LEFT-ARC</a:t>
            </a:r>
          </a:p>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l"/>
              <a:tabLst/>
              <a:defRPr/>
            </a:pP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如果栈顶的两个运算执行</a:t>
            </a:r>
            <a:r>
              <a:rPr kumimoji="0" lang="en-US" altLang="zh-CN" b="0" i="0" u="none" strike="noStrike" kern="1200" cap="none" spc="100" normalizeH="0" baseline="0" noProof="0" dirty="0">
                <a:ln>
                  <a:noFill/>
                </a:ln>
                <a:solidFill>
                  <a:prstClr val="black"/>
                </a:solidFill>
                <a:effectLst/>
                <a:uLnTx/>
                <a:uFillTx/>
                <a:latin typeface="微软雅黑"/>
                <a:ea typeface="微软雅黑"/>
                <a:cs typeface="+mn-cs"/>
              </a:rPr>
              <a:t>RIGHT-ARC</a:t>
            </a: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得到的关系包含在正确的依存树里，并且栈顶这个词的所有依赖都已经包含在已经处理好的关系列表里，那么就选择</a:t>
            </a:r>
            <a:r>
              <a:rPr kumimoji="0" lang="en-US" altLang="zh-CN" b="0" i="0" u="none" strike="noStrike" kern="1200" cap="none" spc="100" normalizeH="0" baseline="0" noProof="0" dirty="0">
                <a:ln>
                  <a:noFill/>
                </a:ln>
                <a:solidFill>
                  <a:prstClr val="black"/>
                </a:solidFill>
                <a:effectLst/>
                <a:uLnTx/>
                <a:uFillTx/>
                <a:latin typeface="微软雅黑"/>
                <a:ea typeface="微软雅黑"/>
                <a:cs typeface="+mn-cs"/>
              </a:rPr>
              <a:t>RIGHT-ARC</a:t>
            </a:r>
          </a:p>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l"/>
              <a:tabLst/>
              <a:defRPr/>
            </a:pP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否则选择</a:t>
            </a:r>
            <a:r>
              <a:rPr kumimoji="0" lang="en-US" altLang="zh-CN" b="0" i="0" u="none" strike="noStrike" kern="1200" cap="none" spc="100" normalizeH="0" baseline="0" noProof="0" dirty="0">
                <a:ln>
                  <a:noFill/>
                </a:ln>
                <a:solidFill>
                  <a:prstClr val="black"/>
                </a:solidFill>
                <a:effectLst/>
                <a:uLnTx/>
                <a:uFillTx/>
                <a:latin typeface="微软雅黑"/>
                <a:ea typeface="微软雅黑"/>
                <a:cs typeface="+mn-cs"/>
              </a:rPr>
              <a:t>SHIFT</a:t>
            </a:r>
          </a:p>
        </p:txBody>
      </p:sp>
      <p:pic>
        <p:nvPicPr>
          <p:cNvPr id="9" name="图片 8">
            <a:extLst>
              <a:ext uri="{FF2B5EF4-FFF2-40B4-BE49-F238E27FC236}">
                <a16:creationId xmlns:a16="http://schemas.microsoft.com/office/drawing/2014/main" id="{19EC26B4-5925-41CD-B553-83C1E982EEBE}"/>
              </a:ext>
            </a:extLst>
          </p:cNvPr>
          <p:cNvPicPr/>
          <p:nvPr/>
        </p:nvPicPr>
        <p:blipFill>
          <a:blip r:embed="rId2">
            <a:extLst>
              <a:ext uri="{28A0092B-C50C-407E-A947-70E740481C1C}">
                <a14:useLocalDpi xmlns:a14="http://schemas.microsoft.com/office/drawing/2010/main" val="0"/>
              </a:ext>
            </a:extLst>
          </a:blip>
          <a:stretch>
            <a:fillRect/>
          </a:stretch>
        </p:blipFill>
        <p:spPr>
          <a:xfrm>
            <a:off x="7809915" y="2159045"/>
            <a:ext cx="3167591" cy="2381250"/>
          </a:xfrm>
          <a:prstGeom prst="rect">
            <a:avLst/>
          </a:prstGeom>
        </p:spPr>
      </p:pic>
    </p:spTree>
    <p:extLst>
      <p:ext uri="{BB962C8B-B14F-4D97-AF65-F5344CB8AC3E}">
        <p14:creationId xmlns:p14="http://schemas.microsoft.com/office/powerpoint/2010/main" val="2389744776"/>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定义</a:t>
            </a:r>
          </a:p>
        </p:txBody>
      </p:sp>
      <p:sp>
        <p:nvSpPr>
          <p:cNvPr id="3" name="矩形 2">
            <a:extLst>
              <a:ext uri="{FF2B5EF4-FFF2-40B4-BE49-F238E27FC236}">
                <a16:creationId xmlns:a16="http://schemas.microsoft.com/office/drawing/2014/main" id="{03A2DB49-A34F-415C-BDCB-6167DF90484C}"/>
              </a:ext>
            </a:extLst>
          </p:cNvPr>
          <p:cNvSpPr/>
          <p:nvPr/>
        </p:nvSpPr>
        <p:spPr>
          <a:xfrm>
            <a:off x="660400" y="1026788"/>
            <a:ext cx="10858500" cy="5003800"/>
          </a:xfrm>
          <a:prstGeom prst="rect">
            <a:avLst/>
          </a:prstGeom>
          <a:solidFill>
            <a:schemeClr val="bg1"/>
          </a:solidFill>
          <a:ln>
            <a:noFill/>
          </a:ln>
          <a:effectLst>
            <a:outerShdw blurRad="165100" sx="101000" sy="101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C2457B09-2A81-4FFF-9951-35E416A8BC33}"/>
              </a:ext>
            </a:extLst>
          </p:cNvPr>
          <p:cNvSpPr txBox="1"/>
          <p:nvPr/>
        </p:nvSpPr>
        <p:spPr>
          <a:xfrm>
            <a:off x="660400" y="1026788"/>
            <a:ext cx="10357648" cy="3391313"/>
          </a:xfrm>
          <a:prstGeom prst="rect">
            <a:avLst/>
          </a:prstGeom>
          <a:noFill/>
        </p:spPr>
        <p:txBody>
          <a:bodyPr wrap="square" rtlCol="0">
            <a:spAutoFit/>
          </a:bodyPr>
          <a:lstStyle/>
          <a:p>
            <a:pPr algn="just">
              <a:lnSpc>
                <a:spcPct val="130000"/>
              </a:lnSpc>
              <a:spcBef>
                <a:spcPts val="600"/>
              </a:spcBef>
              <a:spcAft>
                <a:spcPts val="600"/>
              </a:spcAft>
              <a:buClr>
                <a:schemeClr val="tx2"/>
              </a:buClr>
            </a:pPr>
            <a:r>
              <a:rPr lang="zh-CN" altLang="en-US" sz="1600" dirty="0">
                <a:latin typeface="+mn-ea"/>
              </a:rPr>
              <a:t>五个条件：</a:t>
            </a:r>
            <a:endParaRPr lang="en-US" altLang="zh-CN" sz="1600" dirty="0">
              <a:latin typeface="+mn-ea"/>
            </a:endParaRPr>
          </a:p>
          <a:p>
            <a:pPr marL="342900" indent="-342900" algn="just">
              <a:lnSpc>
                <a:spcPct val="130000"/>
              </a:lnSpc>
              <a:spcBef>
                <a:spcPts val="600"/>
              </a:spcBef>
              <a:spcAft>
                <a:spcPts val="600"/>
              </a:spcAft>
              <a:buClr>
                <a:schemeClr val="tx2"/>
              </a:buClr>
              <a:buFont typeface="Wingdings" panose="05000000000000000000" pitchFamily="2" charset="2"/>
              <a:buChar char="n"/>
            </a:pPr>
            <a:r>
              <a:rPr lang="zh-CN" altLang="en-US" sz="1600" dirty="0">
                <a:latin typeface="+mn-ea"/>
              </a:rPr>
              <a:t>一个句子中</a:t>
            </a:r>
            <a:r>
              <a:rPr lang="zh-CN" altLang="en-US" sz="1600" dirty="0">
                <a:solidFill>
                  <a:srgbClr val="FF0000"/>
                </a:solidFill>
                <a:latin typeface="+mn-ea"/>
              </a:rPr>
              <a:t>只有一个</a:t>
            </a:r>
            <a:r>
              <a:rPr lang="zh-CN" altLang="en-US" sz="1600" dirty="0">
                <a:latin typeface="+mn-ea"/>
              </a:rPr>
              <a:t>成分是独立的，即核心成分；</a:t>
            </a:r>
            <a:endParaRPr lang="en-US" altLang="zh-CN" sz="1600" dirty="0">
              <a:latin typeface="+mn-ea"/>
            </a:endParaRPr>
          </a:p>
          <a:p>
            <a:pPr marL="342900" indent="-342900" algn="just">
              <a:lnSpc>
                <a:spcPct val="130000"/>
              </a:lnSpc>
              <a:spcBef>
                <a:spcPts val="600"/>
              </a:spcBef>
              <a:spcAft>
                <a:spcPts val="600"/>
              </a:spcAft>
              <a:buClr>
                <a:schemeClr val="tx2"/>
              </a:buClr>
              <a:buFont typeface="Wingdings" panose="05000000000000000000" pitchFamily="2" charset="2"/>
              <a:buChar char="n"/>
            </a:pPr>
            <a:r>
              <a:rPr lang="zh-CN" altLang="en-US" sz="1600" dirty="0">
                <a:latin typeface="+mn-ea"/>
              </a:rPr>
              <a:t>句子的其他成分都</a:t>
            </a:r>
            <a:r>
              <a:rPr lang="zh-CN" altLang="en-US" sz="1600" dirty="0">
                <a:solidFill>
                  <a:srgbClr val="FF0000"/>
                </a:solidFill>
                <a:latin typeface="+mn-ea"/>
              </a:rPr>
              <a:t>从属于</a:t>
            </a:r>
            <a:r>
              <a:rPr lang="zh-CN" altLang="en-US" sz="1600" dirty="0">
                <a:latin typeface="+mn-ea"/>
              </a:rPr>
              <a:t>某一成分，即除了核心成分外的部分；</a:t>
            </a:r>
            <a:endParaRPr lang="en-US" altLang="zh-CN" sz="1600" dirty="0">
              <a:latin typeface="+mn-ea"/>
            </a:endParaRPr>
          </a:p>
          <a:p>
            <a:pPr marL="342900" indent="-342900" algn="just">
              <a:lnSpc>
                <a:spcPct val="130000"/>
              </a:lnSpc>
              <a:spcBef>
                <a:spcPts val="600"/>
              </a:spcBef>
              <a:spcAft>
                <a:spcPts val="600"/>
              </a:spcAft>
              <a:buClr>
                <a:schemeClr val="tx2"/>
              </a:buClr>
              <a:buFont typeface="Wingdings" panose="05000000000000000000" pitchFamily="2" charset="2"/>
              <a:buChar char="n"/>
            </a:pPr>
            <a:r>
              <a:rPr lang="zh-CN" altLang="en-US" sz="1600" dirty="0">
                <a:latin typeface="+mn-ea"/>
              </a:rPr>
              <a:t>任何一个成分都</a:t>
            </a:r>
            <a:r>
              <a:rPr lang="zh-CN" altLang="en-US" sz="1600" dirty="0">
                <a:solidFill>
                  <a:srgbClr val="FF0000"/>
                </a:solidFill>
                <a:latin typeface="+mn-ea"/>
              </a:rPr>
              <a:t>不能依存于两个及以上</a:t>
            </a:r>
            <a:r>
              <a:rPr lang="zh-CN" altLang="en-US" sz="1600" dirty="0">
                <a:latin typeface="+mn-ea"/>
              </a:rPr>
              <a:t>的成分；</a:t>
            </a:r>
            <a:endParaRPr lang="en-US" altLang="zh-CN" sz="1600" dirty="0">
              <a:latin typeface="+mn-ea"/>
            </a:endParaRPr>
          </a:p>
          <a:p>
            <a:pPr marL="342900" indent="-342900" algn="just">
              <a:lnSpc>
                <a:spcPct val="130000"/>
              </a:lnSpc>
              <a:spcBef>
                <a:spcPts val="600"/>
              </a:spcBef>
              <a:spcAft>
                <a:spcPts val="600"/>
              </a:spcAft>
              <a:buClr>
                <a:schemeClr val="tx2"/>
              </a:buClr>
              <a:buFont typeface="Wingdings" panose="05000000000000000000" pitchFamily="2" charset="2"/>
              <a:buChar char="n"/>
            </a:pPr>
            <a:r>
              <a:rPr lang="zh-CN" altLang="en-US" sz="1600" dirty="0">
                <a:latin typeface="+mn-ea"/>
              </a:rPr>
              <a:t>如果成分</a:t>
            </a:r>
            <a:r>
              <a:rPr lang="en-US" altLang="zh-CN" sz="1600" dirty="0">
                <a:latin typeface="+mn-ea"/>
              </a:rPr>
              <a:t>A</a:t>
            </a:r>
            <a:r>
              <a:rPr lang="zh-CN" altLang="en-US" sz="1600" dirty="0">
                <a:latin typeface="+mn-ea"/>
              </a:rPr>
              <a:t>直接从属成分</a:t>
            </a:r>
            <a:r>
              <a:rPr lang="en-US" altLang="zh-CN" sz="1600" dirty="0">
                <a:latin typeface="+mn-ea"/>
              </a:rPr>
              <a:t>B</a:t>
            </a:r>
            <a:r>
              <a:rPr lang="zh-CN" altLang="en-US" sz="1600" dirty="0">
                <a:latin typeface="+mn-ea"/>
              </a:rPr>
              <a:t>，而成分</a:t>
            </a:r>
            <a:r>
              <a:rPr lang="en-US" altLang="zh-CN" sz="1600" dirty="0">
                <a:latin typeface="+mn-ea"/>
              </a:rPr>
              <a:t>C</a:t>
            </a:r>
            <a:r>
              <a:rPr lang="zh-CN" altLang="en-US" sz="1600" dirty="0">
                <a:latin typeface="+mn-ea"/>
              </a:rPr>
              <a:t>在句子中位于</a:t>
            </a:r>
            <a:r>
              <a:rPr lang="en-US" altLang="zh-CN" sz="1600" dirty="0">
                <a:latin typeface="+mn-ea"/>
              </a:rPr>
              <a:t>A</a:t>
            </a:r>
            <a:r>
              <a:rPr lang="zh-CN" altLang="en-US" sz="1600" dirty="0">
                <a:latin typeface="+mn-ea"/>
              </a:rPr>
              <a:t>和</a:t>
            </a:r>
            <a:r>
              <a:rPr lang="en-US" altLang="zh-CN" sz="1600" dirty="0">
                <a:latin typeface="+mn-ea"/>
              </a:rPr>
              <a:t>B</a:t>
            </a:r>
            <a:r>
              <a:rPr lang="zh-CN" altLang="en-US" sz="1600" dirty="0">
                <a:latin typeface="+mn-ea"/>
              </a:rPr>
              <a:t>之间，那么，成分</a:t>
            </a:r>
            <a:r>
              <a:rPr lang="en-US" altLang="zh-CN" sz="1600" dirty="0">
                <a:latin typeface="+mn-ea"/>
              </a:rPr>
              <a:t>C</a:t>
            </a:r>
            <a:r>
              <a:rPr lang="zh-CN" altLang="en-US" sz="1600" dirty="0">
                <a:latin typeface="+mn-ea"/>
              </a:rPr>
              <a:t>或者从属于</a:t>
            </a:r>
            <a:r>
              <a:rPr lang="en-US" altLang="zh-CN" sz="1600" dirty="0">
                <a:latin typeface="+mn-ea"/>
              </a:rPr>
              <a:t>A</a:t>
            </a:r>
            <a:r>
              <a:rPr lang="zh-CN" altLang="en-US" sz="1600" dirty="0">
                <a:latin typeface="+mn-ea"/>
              </a:rPr>
              <a:t>，或者从属于</a:t>
            </a:r>
            <a:r>
              <a:rPr lang="en-US" altLang="zh-CN" sz="1600" dirty="0">
                <a:latin typeface="+mn-ea"/>
              </a:rPr>
              <a:t>B</a:t>
            </a:r>
            <a:r>
              <a:rPr lang="zh-CN" altLang="en-US" sz="1600" dirty="0">
                <a:latin typeface="+mn-ea"/>
              </a:rPr>
              <a:t>，或者从属于</a:t>
            </a:r>
            <a:r>
              <a:rPr lang="en-US" altLang="zh-CN" sz="1600" dirty="0">
                <a:latin typeface="+mn-ea"/>
              </a:rPr>
              <a:t>A</a:t>
            </a:r>
            <a:r>
              <a:rPr lang="zh-CN" altLang="en-US" sz="1600" dirty="0">
                <a:latin typeface="+mn-ea"/>
              </a:rPr>
              <a:t>和</a:t>
            </a:r>
            <a:r>
              <a:rPr lang="en-US" altLang="zh-CN" sz="1600" dirty="0">
                <a:latin typeface="+mn-ea"/>
              </a:rPr>
              <a:t>B</a:t>
            </a:r>
            <a:r>
              <a:rPr lang="zh-CN" altLang="en-US" sz="1600" dirty="0">
                <a:latin typeface="+mn-ea"/>
              </a:rPr>
              <a:t>之间的某一成分（即</a:t>
            </a:r>
            <a:r>
              <a:rPr lang="zh-CN" altLang="en-US" sz="1600" dirty="0">
                <a:solidFill>
                  <a:srgbClr val="FF0000"/>
                </a:solidFill>
                <a:latin typeface="+mn-ea"/>
              </a:rPr>
              <a:t>夹逼定理</a:t>
            </a:r>
            <a:r>
              <a:rPr lang="zh-CN" altLang="en-US" sz="1600" dirty="0">
                <a:latin typeface="+mn-ea"/>
              </a:rPr>
              <a:t>）；</a:t>
            </a:r>
            <a:endParaRPr lang="en-US" altLang="zh-CN" sz="1600" dirty="0">
              <a:latin typeface="+mn-ea"/>
            </a:endParaRPr>
          </a:p>
          <a:p>
            <a:pPr marL="342900" indent="-342900" algn="just">
              <a:lnSpc>
                <a:spcPct val="130000"/>
              </a:lnSpc>
              <a:spcBef>
                <a:spcPts val="600"/>
              </a:spcBef>
              <a:spcAft>
                <a:spcPts val="600"/>
              </a:spcAft>
              <a:buClr>
                <a:schemeClr val="tx2"/>
              </a:buClr>
              <a:buFont typeface="Wingdings" panose="05000000000000000000" pitchFamily="2" charset="2"/>
              <a:buChar char="n"/>
            </a:pPr>
            <a:r>
              <a:rPr lang="zh-CN" altLang="en-US" sz="1600" dirty="0">
                <a:latin typeface="+mn-ea"/>
              </a:rPr>
              <a:t>核心成分</a:t>
            </a:r>
            <a:r>
              <a:rPr lang="zh-CN" altLang="en-US" sz="1600" dirty="0">
                <a:solidFill>
                  <a:srgbClr val="FF0000"/>
                </a:solidFill>
                <a:latin typeface="+mn-ea"/>
              </a:rPr>
              <a:t>左右两边</a:t>
            </a:r>
            <a:r>
              <a:rPr lang="zh-CN" altLang="en-US" sz="1600" dirty="0">
                <a:latin typeface="+mn-ea"/>
              </a:rPr>
              <a:t>的其他成分</a:t>
            </a:r>
            <a:r>
              <a:rPr lang="zh-CN" altLang="en-US" sz="1600" dirty="0">
                <a:solidFill>
                  <a:srgbClr val="FF0000"/>
                </a:solidFill>
                <a:latin typeface="+mn-ea"/>
              </a:rPr>
              <a:t>相互不发生关系</a:t>
            </a:r>
            <a:r>
              <a:rPr lang="zh-CN" altLang="en-US" sz="1600" dirty="0">
                <a:latin typeface="+mn-ea"/>
              </a:rPr>
              <a:t>，相当于核心成分是一条界线，左右两边的部分不再发生支配关系。</a:t>
            </a:r>
            <a:endParaRPr lang="en-US" altLang="zh-CN" sz="1600" dirty="0">
              <a:latin typeface="+mn-ea"/>
            </a:endParaRPr>
          </a:p>
        </p:txBody>
      </p:sp>
      <p:pic>
        <p:nvPicPr>
          <p:cNvPr id="10" name="图片 9">
            <a:extLst>
              <a:ext uri="{FF2B5EF4-FFF2-40B4-BE49-F238E27FC236}">
                <a16:creationId xmlns:a16="http://schemas.microsoft.com/office/drawing/2014/main" id="{8685C443-78EE-425B-BD6A-DC16578784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3850" y="4035402"/>
            <a:ext cx="5804198" cy="2032104"/>
          </a:xfrm>
          <a:prstGeom prst="rect">
            <a:avLst/>
          </a:prstGeom>
        </p:spPr>
      </p:pic>
      <p:pic>
        <p:nvPicPr>
          <p:cNvPr id="9" name="图片 8">
            <a:extLst>
              <a:ext uri="{FF2B5EF4-FFF2-40B4-BE49-F238E27FC236}">
                <a16:creationId xmlns:a16="http://schemas.microsoft.com/office/drawing/2014/main" id="{30EBFBE4-2DF1-43F9-BC23-96C35E4C85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91586" y="1026788"/>
            <a:ext cx="3608828" cy="5040718"/>
          </a:xfrm>
          <a:prstGeom prst="rect">
            <a:avLst/>
          </a:prstGeom>
        </p:spPr>
      </p:pic>
    </p:spTree>
    <p:extLst>
      <p:ext uri="{BB962C8B-B14F-4D97-AF65-F5344CB8AC3E}">
        <p14:creationId xmlns:p14="http://schemas.microsoft.com/office/powerpoint/2010/main" val="109580139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50"/>
                                        <p:tgtEl>
                                          <p:spTgt spid="9"/>
                                        </p:tgtEl>
                                      </p:cBhvr>
                                    </p:animEffect>
                                    <p:anim calcmode="lin" valueType="num">
                                      <p:cBhvr>
                                        <p:cTn id="8" dur="250" fill="hold"/>
                                        <p:tgtEl>
                                          <p:spTgt spid="9"/>
                                        </p:tgtEl>
                                        <p:attrNameLst>
                                          <p:attrName>ppt_x</p:attrName>
                                        </p:attrNameLst>
                                      </p:cBhvr>
                                      <p:tavLst>
                                        <p:tav tm="0">
                                          <p:val>
                                            <p:strVal val="#ppt_x"/>
                                          </p:val>
                                        </p:tav>
                                        <p:tav tm="100000">
                                          <p:val>
                                            <p:strVal val="#ppt_x"/>
                                          </p:val>
                                        </p:tav>
                                      </p:tavLst>
                                    </p:anim>
                                    <p:anim calcmode="lin" valueType="num">
                                      <p:cBhvr>
                                        <p:cTn id="9" dur="25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内容占位符 1">
            <a:extLst>
              <a:ext uri="{FF2B5EF4-FFF2-40B4-BE49-F238E27FC236}">
                <a16:creationId xmlns:a16="http://schemas.microsoft.com/office/drawing/2014/main" id="{9220699B-30D4-4073-91F7-02313840C09E}"/>
              </a:ext>
            </a:extLst>
          </p:cNvPr>
          <p:cNvSpPr txBox="1">
            <a:spLocks/>
          </p:cNvSpPr>
          <p:nvPr/>
        </p:nvSpPr>
        <p:spPr>
          <a:xfrm>
            <a:off x="1539631" y="1700198"/>
            <a:ext cx="9100038" cy="1167375"/>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800" kern="1200" spc="3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spc="3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spc="3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spc="3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spc="3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US" altLang="zh-CN" sz="2000" b="1" i="1" u="none" strike="noStrike" kern="1200" cap="none" spc="300" normalizeH="0" baseline="0" noProof="0" dirty="0">
                <a:ln>
                  <a:noFill/>
                </a:ln>
                <a:solidFill>
                  <a:srgbClr val="000000"/>
                </a:solidFill>
                <a:effectLst/>
                <a:uLnTx/>
                <a:uFillTx/>
                <a:latin typeface="微软雅黑"/>
                <a:ea typeface="微软雅黑"/>
                <a:cs typeface="+mn-cs"/>
              </a:rPr>
              <a:t>Query A:</a:t>
            </a:r>
            <a:r>
              <a:rPr kumimoji="0" lang="zh-CN" altLang="en-US" sz="2000" b="0" i="0" u="none" strike="noStrike" kern="1200" cap="none" spc="300" normalizeH="0" baseline="0" noProof="0" dirty="0">
                <a:ln>
                  <a:noFill/>
                </a:ln>
                <a:solidFill>
                  <a:srgbClr val="000000"/>
                </a:solidFill>
                <a:effectLst/>
                <a:uLnTx/>
                <a:uFillTx/>
                <a:latin typeface="微软雅黑"/>
                <a:ea typeface="微软雅黑"/>
                <a:cs typeface="+mn-cs"/>
              </a:rPr>
              <a:t>古天乐是谁的粉丝？</a:t>
            </a:r>
            <a:endParaRPr kumimoji="0" lang="en-US" altLang="zh-CN" sz="2000" b="0" i="0" u="none" strike="noStrike" kern="1200" cap="none" spc="300" normalizeH="0" baseline="0" noProof="0" dirty="0">
              <a:ln>
                <a:noFill/>
              </a:ln>
              <a:solidFill>
                <a:srgbClr val="000000"/>
              </a:solidFill>
              <a:effectLst/>
              <a:uLnTx/>
              <a:uFillTx/>
              <a:latin typeface="微软雅黑"/>
              <a:ea typeface="微软雅黑"/>
              <a:cs typeface="+mn-cs"/>
            </a:endParaRP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US" altLang="zh-CN" sz="2000" b="1" i="1" u="none" strike="noStrike" kern="1200" cap="none" spc="300" normalizeH="0" baseline="0" noProof="0" dirty="0">
                <a:ln>
                  <a:noFill/>
                </a:ln>
                <a:solidFill>
                  <a:srgbClr val="000000"/>
                </a:solidFill>
                <a:effectLst/>
                <a:uLnTx/>
                <a:uFillTx/>
                <a:latin typeface="微软雅黑"/>
                <a:ea typeface="微软雅黑"/>
                <a:cs typeface="+mn-cs"/>
              </a:rPr>
              <a:t>Query B:</a:t>
            </a:r>
            <a:r>
              <a:rPr kumimoji="0" lang="zh-CN" altLang="en-US" sz="2000" b="0" i="0" u="none" strike="noStrike" kern="1200" cap="none" spc="300" normalizeH="0" baseline="0" noProof="0" dirty="0">
                <a:ln>
                  <a:noFill/>
                </a:ln>
                <a:solidFill>
                  <a:srgbClr val="000000"/>
                </a:solidFill>
                <a:effectLst/>
                <a:uLnTx/>
                <a:uFillTx/>
                <a:latin typeface="微软雅黑"/>
                <a:ea typeface="微软雅黑"/>
                <a:cs typeface="+mn-cs"/>
              </a:rPr>
              <a:t>古天乐的粉丝是谁？</a:t>
            </a:r>
          </a:p>
        </p:txBody>
      </p:sp>
      <p:sp>
        <p:nvSpPr>
          <p:cNvPr id="12" name="半闭框 11">
            <a:extLst>
              <a:ext uri="{FF2B5EF4-FFF2-40B4-BE49-F238E27FC236}">
                <a16:creationId xmlns:a16="http://schemas.microsoft.com/office/drawing/2014/main" id="{0D90A06A-B605-4CDB-9B13-1BB6C4658928}"/>
              </a:ext>
            </a:extLst>
          </p:cNvPr>
          <p:cNvSpPr/>
          <p:nvPr/>
        </p:nvSpPr>
        <p:spPr>
          <a:xfrm>
            <a:off x="1058985" y="1459875"/>
            <a:ext cx="480646" cy="407134"/>
          </a:xfrm>
          <a:prstGeom prst="halfFrame">
            <a:avLst>
              <a:gd name="adj1" fmla="val 17948"/>
              <a:gd name="adj2" fmla="val 17949"/>
            </a:avLst>
          </a:prstGeom>
          <a:solidFill>
            <a:schemeClr val="accent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rgbClr val="000000"/>
              </a:solidFill>
              <a:effectLst/>
              <a:uLnTx/>
              <a:uFillTx/>
              <a:latin typeface="微软雅黑"/>
              <a:ea typeface="微软雅黑"/>
              <a:cs typeface="+mn-cs"/>
            </a:endParaRPr>
          </a:p>
        </p:txBody>
      </p:sp>
      <p:sp>
        <p:nvSpPr>
          <p:cNvPr id="13" name="半闭框 12">
            <a:extLst>
              <a:ext uri="{FF2B5EF4-FFF2-40B4-BE49-F238E27FC236}">
                <a16:creationId xmlns:a16="http://schemas.microsoft.com/office/drawing/2014/main" id="{F77F212D-4F59-4957-9187-E73A42BE8E9D}"/>
              </a:ext>
            </a:extLst>
          </p:cNvPr>
          <p:cNvSpPr/>
          <p:nvPr/>
        </p:nvSpPr>
        <p:spPr>
          <a:xfrm flipH="1" flipV="1">
            <a:off x="10639669" y="5185859"/>
            <a:ext cx="480646" cy="407134"/>
          </a:xfrm>
          <a:prstGeom prst="halfFrame">
            <a:avLst>
              <a:gd name="adj1" fmla="val 17948"/>
              <a:gd name="adj2" fmla="val 17949"/>
            </a:avLst>
          </a:prstGeom>
          <a:solidFill>
            <a:schemeClr val="accent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rgbClr val="000000"/>
              </a:solidFill>
              <a:effectLst/>
              <a:uLnTx/>
              <a:uFillTx/>
              <a:latin typeface="微软雅黑"/>
              <a:ea typeface="微软雅黑"/>
              <a:cs typeface="+mn-cs"/>
            </a:endParaRPr>
          </a:p>
        </p:txBody>
      </p:sp>
      <p:sp>
        <p:nvSpPr>
          <p:cNvPr id="6" name="矩形 5">
            <a:extLst>
              <a:ext uri="{FF2B5EF4-FFF2-40B4-BE49-F238E27FC236}">
                <a16:creationId xmlns:a16="http://schemas.microsoft.com/office/drawing/2014/main" id="{375BBBBE-EFEC-4964-811B-B6B27AC79DE2}"/>
              </a:ext>
            </a:extLst>
          </p:cNvPr>
          <p:cNvSpPr/>
          <p:nvPr/>
        </p:nvSpPr>
        <p:spPr>
          <a:xfrm>
            <a:off x="2712613" y="5068253"/>
            <a:ext cx="1379224" cy="369332"/>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800" b="1" i="0" u="none" strike="noStrike" kern="1200" cap="none" spc="300" normalizeH="0" baseline="0" noProof="0" dirty="0">
                <a:ln>
                  <a:noFill/>
                </a:ln>
                <a:solidFill>
                  <a:srgbClr val="000000"/>
                </a:solidFill>
                <a:effectLst/>
                <a:uLnTx/>
                <a:uFillTx/>
                <a:latin typeface="微软雅黑"/>
                <a:ea typeface="微软雅黑"/>
                <a:cs typeface="+mn-cs"/>
              </a:rPr>
              <a:t>Query 1</a:t>
            </a:r>
            <a:endParaRPr kumimoji="0" lang="zh-CN" altLang="en-US" sz="18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endParaRPr>
          </a:p>
        </p:txBody>
      </p:sp>
      <p:sp>
        <p:nvSpPr>
          <p:cNvPr id="14" name="矩形 13">
            <a:extLst>
              <a:ext uri="{FF2B5EF4-FFF2-40B4-BE49-F238E27FC236}">
                <a16:creationId xmlns:a16="http://schemas.microsoft.com/office/drawing/2014/main" id="{88758B72-6AA6-417D-9F9B-460EEAB0347B}"/>
              </a:ext>
            </a:extLst>
          </p:cNvPr>
          <p:cNvSpPr/>
          <p:nvPr/>
        </p:nvSpPr>
        <p:spPr>
          <a:xfrm>
            <a:off x="8267264" y="5078387"/>
            <a:ext cx="1379224" cy="369332"/>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800" b="1" i="0" u="none" strike="noStrike" kern="1200" cap="none" spc="300" normalizeH="0" baseline="0" noProof="0" dirty="0">
                <a:ln>
                  <a:noFill/>
                </a:ln>
                <a:solidFill>
                  <a:srgbClr val="000000"/>
                </a:solidFill>
                <a:effectLst/>
                <a:uLnTx/>
                <a:uFillTx/>
                <a:latin typeface="微软雅黑"/>
                <a:ea typeface="微软雅黑"/>
                <a:cs typeface="+mn-cs"/>
              </a:rPr>
              <a:t>Query 2</a:t>
            </a:r>
            <a:endParaRPr kumimoji="0" lang="zh-CN" altLang="en-US" sz="18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endParaRPr>
          </a:p>
        </p:txBody>
      </p:sp>
      <p:sp>
        <p:nvSpPr>
          <p:cNvPr id="16" name="标题 8">
            <a:extLst>
              <a:ext uri="{FF2B5EF4-FFF2-40B4-BE49-F238E27FC236}">
                <a16:creationId xmlns:a16="http://schemas.microsoft.com/office/drawing/2014/main" id="{DEAC7B66-6812-45C8-A61D-3A512DB8285C}"/>
              </a:ext>
            </a:extLst>
          </p:cNvPr>
          <p:cNvSpPr>
            <a:spLocks noGrp="1"/>
          </p:cNvSpPr>
          <p:nvPr>
            <p:ph type="title"/>
          </p:nvPr>
        </p:nvSpPr>
        <p:spPr>
          <a:xfrm>
            <a:off x="749863" y="249067"/>
            <a:ext cx="8643848" cy="480131"/>
          </a:xfrm>
        </p:spPr>
        <p:txBody>
          <a:bodyPr/>
          <a:lstStyle/>
          <a:p>
            <a:r>
              <a:rPr lang="zh-CN" altLang="en-US" dirty="0"/>
              <a:t>依存句法应用</a:t>
            </a:r>
          </a:p>
        </p:txBody>
      </p:sp>
      <p:pic>
        <p:nvPicPr>
          <p:cNvPr id="10" name="图片 9">
            <a:extLst>
              <a:ext uri="{FF2B5EF4-FFF2-40B4-BE49-F238E27FC236}">
                <a16:creationId xmlns:a16="http://schemas.microsoft.com/office/drawing/2014/main" id="{A391384E-8B3D-4AED-A668-381646EBF9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9308" y="3032132"/>
            <a:ext cx="4205835" cy="1871562"/>
          </a:xfrm>
          <a:prstGeom prst="rect">
            <a:avLst/>
          </a:prstGeom>
        </p:spPr>
      </p:pic>
      <p:pic>
        <p:nvPicPr>
          <p:cNvPr id="17" name="图片 16">
            <a:extLst>
              <a:ext uri="{FF2B5EF4-FFF2-40B4-BE49-F238E27FC236}">
                <a16:creationId xmlns:a16="http://schemas.microsoft.com/office/drawing/2014/main" id="{4C84F7DB-DC80-49B0-9EC5-FF9470AB57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0060" y="2972105"/>
            <a:ext cx="4269932" cy="2036645"/>
          </a:xfrm>
          <a:prstGeom prst="rect">
            <a:avLst/>
          </a:prstGeom>
        </p:spPr>
      </p:pic>
      <p:graphicFrame>
        <p:nvGraphicFramePr>
          <p:cNvPr id="3" name="表格 3">
            <a:extLst>
              <a:ext uri="{FF2B5EF4-FFF2-40B4-BE49-F238E27FC236}">
                <a16:creationId xmlns:a16="http://schemas.microsoft.com/office/drawing/2014/main" id="{9976D8C8-73E6-4F5F-8A51-E9EABE50BB7C}"/>
              </a:ext>
            </a:extLst>
          </p:cNvPr>
          <p:cNvGraphicFramePr>
            <a:graphicFrameLocks noGrp="1"/>
          </p:cNvGraphicFramePr>
          <p:nvPr>
            <p:extLst/>
          </p:nvPr>
        </p:nvGraphicFramePr>
        <p:xfrm>
          <a:off x="5882276" y="1535639"/>
          <a:ext cx="5725500" cy="1112520"/>
        </p:xfrm>
        <a:graphic>
          <a:graphicData uri="http://schemas.openxmlformats.org/drawingml/2006/table">
            <a:tbl>
              <a:tblPr firstRow="1" bandRow="1">
                <a:tableStyleId>{5C22544A-7EE6-4342-B048-85BDC9FD1C3A}</a:tableStyleId>
              </a:tblPr>
              <a:tblGrid>
                <a:gridCol w="954250">
                  <a:extLst>
                    <a:ext uri="{9D8B030D-6E8A-4147-A177-3AD203B41FA5}">
                      <a16:colId xmlns:a16="http://schemas.microsoft.com/office/drawing/2014/main" val="1836942378"/>
                    </a:ext>
                  </a:extLst>
                </a:gridCol>
                <a:gridCol w="954250">
                  <a:extLst>
                    <a:ext uri="{9D8B030D-6E8A-4147-A177-3AD203B41FA5}">
                      <a16:colId xmlns:a16="http://schemas.microsoft.com/office/drawing/2014/main" val="4073549852"/>
                    </a:ext>
                  </a:extLst>
                </a:gridCol>
                <a:gridCol w="954250">
                  <a:extLst>
                    <a:ext uri="{9D8B030D-6E8A-4147-A177-3AD203B41FA5}">
                      <a16:colId xmlns:a16="http://schemas.microsoft.com/office/drawing/2014/main" val="652178726"/>
                    </a:ext>
                  </a:extLst>
                </a:gridCol>
                <a:gridCol w="954250">
                  <a:extLst>
                    <a:ext uri="{9D8B030D-6E8A-4147-A177-3AD203B41FA5}">
                      <a16:colId xmlns:a16="http://schemas.microsoft.com/office/drawing/2014/main" val="2875686202"/>
                    </a:ext>
                  </a:extLst>
                </a:gridCol>
                <a:gridCol w="954250">
                  <a:extLst>
                    <a:ext uri="{9D8B030D-6E8A-4147-A177-3AD203B41FA5}">
                      <a16:colId xmlns:a16="http://schemas.microsoft.com/office/drawing/2014/main" val="944815170"/>
                    </a:ext>
                  </a:extLst>
                </a:gridCol>
                <a:gridCol w="954250">
                  <a:extLst>
                    <a:ext uri="{9D8B030D-6E8A-4147-A177-3AD203B41FA5}">
                      <a16:colId xmlns:a16="http://schemas.microsoft.com/office/drawing/2014/main" val="95591626"/>
                    </a:ext>
                  </a:extLst>
                </a:gridCol>
              </a:tblGrid>
              <a:tr h="370840">
                <a:tc>
                  <a:txBody>
                    <a:bodyPr/>
                    <a:lstStyle/>
                    <a:p>
                      <a:pPr algn="ctr"/>
                      <a:r>
                        <a:rPr lang="en-US" altLang="zh-CN" dirty="0"/>
                        <a:t>Query</a:t>
                      </a:r>
                      <a:endParaRPr lang="zh-CN" altLang="en-US" dirty="0"/>
                    </a:p>
                  </a:txBody>
                  <a:tcPr/>
                </a:tc>
                <a:tc>
                  <a:txBody>
                    <a:bodyPr/>
                    <a:lstStyle/>
                    <a:p>
                      <a:pPr algn="ctr"/>
                      <a:r>
                        <a:rPr lang="zh-CN" altLang="en-US" dirty="0"/>
                        <a:t>古天乐</a:t>
                      </a:r>
                    </a:p>
                  </a:txBody>
                  <a:tcPr/>
                </a:tc>
                <a:tc>
                  <a:txBody>
                    <a:bodyPr/>
                    <a:lstStyle/>
                    <a:p>
                      <a:pPr algn="ctr"/>
                      <a:r>
                        <a:rPr lang="zh-CN" altLang="en-US" dirty="0"/>
                        <a:t>是</a:t>
                      </a:r>
                    </a:p>
                  </a:txBody>
                  <a:tcPr/>
                </a:tc>
                <a:tc>
                  <a:txBody>
                    <a:bodyPr/>
                    <a:lstStyle/>
                    <a:p>
                      <a:pPr algn="ctr"/>
                      <a:r>
                        <a:rPr lang="zh-CN" altLang="en-US" dirty="0"/>
                        <a:t>谁</a:t>
                      </a:r>
                    </a:p>
                  </a:txBody>
                  <a:tcPr/>
                </a:tc>
                <a:tc>
                  <a:txBody>
                    <a:bodyPr/>
                    <a:lstStyle/>
                    <a:p>
                      <a:pPr algn="ctr"/>
                      <a:r>
                        <a:rPr lang="zh-CN" altLang="en-US" dirty="0"/>
                        <a:t>的</a:t>
                      </a:r>
                    </a:p>
                  </a:txBody>
                  <a:tcPr/>
                </a:tc>
                <a:tc>
                  <a:txBody>
                    <a:bodyPr/>
                    <a:lstStyle/>
                    <a:p>
                      <a:pPr algn="ctr"/>
                      <a:r>
                        <a:rPr lang="zh-CN" altLang="en-US" dirty="0"/>
                        <a:t>粉丝</a:t>
                      </a:r>
                    </a:p>
                  </a:txBody>
                  <a:tcPr/>
                </a:tc>
                <a:extLst>
                  <a:ext uri="{0D108BD9-81ED-4DB2-BD59-A6C34878D82A}">
                    <a16:rowId xmlns:a16="http://schemas.microsoft.com/office/drawing/2014/main" val="142609638"/>
                  </a:ext>
                </a:extLst>
              </a:tr>
              <a:tr h="370840">
                <a:tc>
                  <a:txBody>
                    <a:bodyPr/>
                    <a:lstStyle/>
                    <a:p>
                      <a:pPr algn="ctr"/>
                      <a:r>
                        <a:rPr lang="en-US" altLang="zh-CN" dirty="0"/>
                        <a:t>A</a:t>
                      </a:r>
                      <a:endParaRPr lang="zh-CN" altLang="en-US" dirty="0"/>
                    </a:p>
                  </a:txBody>
                  <a:tcPr/>
                </a:tc>
                <a:tc>
                  <a:txBody>
                    <a:bodyPr/>
                    <a:lstStyle/>
                    <a:p>
                      <a:pPr algn="ctr"/>
                      <a:r>
                        <a:rPr lang="en-US" altLang="zh-CN" dirty="0"/>
                        <a:t>1</a:t>
                      </a:r>
                      <a:endParaRPr lang="zh-CN" altLang="en-US" dirty="0"/>
                    </a:p>
                  </a:txBody>
                  <a:tcPr/>
                </a:tc>
                <a:tc>
                  <a:txBody>
                    <a:bodyPr/>
                    <a:lstStyle/>
                    <a:p>
                      <a:pPr algn="ctr"/>
                      <a:r>
                        <a:rPr lang="en-US" altLang="zh-CN" dirty="0"/>
                        <a:t>1</a:t>
                      </a:r>
                      <a:endParaRPr lang="zh-CN" altLang="en-US" dirty="0"/>
                    </a:p>
                  </a:txBody>
                  <a:tcPr/>
                </a:tc>
                <a:tc>
                  <a:txBody>
                    <a:bodyPr/>
                    <a:lstStyle/>
                    <a:p>
                      <a:pPr algn="ctr"/>
                      <a:r>
                        <a:rPr lang="en-US" altLang="zh-CN" dirty="0"/>
                        <a:t>1</a:t>
                      </a:r>
                      <a:endParaRPr lang="zh-CN" altLang="en-US" dirty="0"/>
                    </a:p>
                  </a:txBody>
                  <a:tcPr/>
                </a:tc>
                <a:tc>
                  <a:txBody>
                    <a:bodyPr/>
                    <a:lstStyle/>
                    <a:p>
                      <a:pPr algn="ctr"/>
                      <a:r>
                        <a:rPr lang="en-US" altLang="zh-CN" dirty="0"/>
                        <a:t>1</a:t>
                      </a:r>
                      <a:endParaRPr lang="zh-CN" altLang="en-US" dirty="0"/>
                    </a:p>
                  </a:txBody>
                  <a:tcPr/>
                </a:tc>
                <a:tc>
                  <a:txBody>
                    <a:bodyPr/>
                    <a:lstStyle/>
                    <a:p>
                      <a:pPr algn="ctr"/>
                      <a:r>
                        <a:rPr lang="en-US" altLang="zh-CN" dirty="0"/>
                        <a:t>1</a:t>
                      </a:r>
                      <a:endParaRPr lang="zh-CN" altLang="en-US" dirty="0"/>
                    </a:p>
                  </a:txBody>
                  <a:tcPr/>
                </a:tc>
                <a:extLst>
                  <a:ext uri="{0D108BD9-81ED-4DB2-BD59-A6C34878D82A}">
                    <a16:rowId xmlns:a16="http://schemas.microsoft.com/office/drawing/2014/main" val="2972121783"/>
                  </a:ext>
                </a:extLst>
              </a:tr>
              <a:tr h="370840">
                <a:tc>
                  <a:txBody>
                    <a:bodyPr/>
                    <a:lstStyle/>
                    <a:p>
                      <a:pPr algn="ctr"/>
                      <a:r>
                        <a:rPr lang="en-US" altLang="zh-CN" dirty="0"/>
                        <a:t>B</a:t>
                      </a:r>
                      <a:endParaRPr lang="zh-CN" altLang="en-US" dirty="0"/>
                    </a:p>
                  </a:txBody>
                  <a:tcPr/>
                </a:tc>
                <a:tc>
                  <a:txBody>
                    <a:bodyPr/>
                    <a:lstStyle/>
                    <a:p>
                      <a:pPr algn="ctr"/>
                      <a:r>
                        <a:rPr lang="en-US" altLang="zh-CN" dirty="0"/>
                        <a:t>1</a:t>
                      </a:r>
                      <a:endParaRPr lang="zh-CN" altLang="en-US" dirty="0"/>
                    </a:p>
                  </a:txBody>
                  <a:tcPr/>
                </a:tc>
                <a:tc>
                  <a:txBody>
                    <a:bodyPr/>
                    <a:lstStyle/>
                    <a:p>
                      <a:pPr algn="ctr"/>
                      <a:r>
                        <a:rPr lang="en-US" altLang="zh-CN" dirty="0"/>
                        <a:t>1</a:t>
                      </a:r>
                      <a:endParaRPr lang="zh-CN" altLang="en-US" dirty="0"/>
                    </a:p>
                  </a:txBody>
                  <a:tcPr/>
                </a:tc>
                <a:tc>
                  <a:txBody>
                    <a:bodyPr/>
                    <a:lstStyle/>
                    <a:p>
                      <a:pPr algn="ctr"/>
                      <a:r>
                        <a:rPr lang="en-US" altLang="zh-CN" dirty="0"/>
                        <a:t>1</a:t>
                      </a:r>
                      <a:endParaRPr lang="zh-CN" altLang="en-US" dirty="0"/>
                    </a:p>
                  </a:txBody>
                  <a:tcPr/>
                </a:tc>
                <a:tc>
                  <a:txBody>
                    <a:bodyPr/>
                    <a:lstStyle/>
                    <a:p>
                      <a:pPr algn="ctr"/>
                      <a:r>
                        <a:rPr lang="en-US" altLang="zh-CN" dirty="0"/>
                        <a:t>1</a:t>
                      </a:r>
                      <a:endParaRPr lang="zh-CN" altLang="en-US" dirty="0"/>
                    </a:p>
                  </a:txBody>
                  <a:tcPr/>
                </a:tc>
                <a:tc>
                  <a:txBody>
                    <a:bodyPr/>
                    <a:lstStyle/>
                    <a:p>
                      <a:pPr algn="ctr"/>
                      <a:r>
                        <a:rPr lang="en-US" altLang="zh-CN" dirty="0"/>
                        <a:t>1</a:t>
                      </a:r>
                      <a:endParaRPr lang="zh-CN" altLang="en-US" dirty="0"/>
                    </a:p>
                  </a:txBody>
                  <a:tcPr/>
                </a:tc>
                <a:extLst>
                  <a:ext uri="{0D108BD9-81ED-4DB2-BD59-A6C34878D82A}">
                    <a16:rowId xmlns:a16="http://schemas.microsoft.com/office/drawing/2014/main" val="2751681165"/>
                  </a:ext>
                </a:extLst>
              </a:tr>
            </a:tbl>
          </a:graphicData>
        </a:graphic>
      </p:graphicFrame>
      <p:sp>
        <p:nvSpPr>
          <p:cNvPr id="5" name="文本框 4">
            <a:extLst>
              <a:ext uri="{FF2B5EF4-FFF2-40B4-BE49-F238E27FC236}">
                <a16:creationId xmlns:a16="http://schemas.microsoft.com/office/drawing/2014/main" id="{3102E8AF-138A-4400-A1BF-592AF2E7AEF6}"/>
              </a:ext>
            </a:extLst>
          </p:cNvPr>
          <p:cNvSpPr txBox="1"/>
          <p:nvPr/>
        </p:nvSpPr>
        <p:spPr>
          <a:xfrm>
            <a:off x="7903523" y="1126510"/>
            <a:ext cx="2106706" cy="369332"/>
          </a:xfrm>
          <a:prstGeom prst="rect">
            <a:avLst/>
          </a:prstGeom>
          <a:noFill/>
        </p:spPr>
        <p:txBody>
          <a:bodyPr wrap="square" rtlCol="0">
            <a:spAutoFit/>
          </a:bodyPr>
          <a:lstStyle/>
          <a:p>
            <a:r>
              <a:rPr lang="en-US" altLang="zh-CN" b="1" dirty="0">
                <a:latin typeface="+mn-ea"/>
                <a:ea typeface="+mn-ea"/>
              </a:rPr>
              <a:t>Bag of word</a:t>
            </a:r>
            <a:endParaRPr lang="zh-CN" altLang="en-US" b="1" dirty="0">
              <a:latin typeface="+mn-ea"/>
              <a:ea typeface="+mn-ea"/>
            </a:endParaRPr>
          </a:p>
        </p:txBody>
      </p:sp>
      <p:sp>
        <p:nvSpPr>
          <p:cNvPr id="2" name="矩形 1">
            <a:extLst>
              <a:ext uri="{FF2B5EF4-FFF2-40B4-BE49-F238E27FC236}">
                <a16:creationId xmlns:a16="http://schemas.microsoft.com/office/drawing/2014/main" id="{5A6480FA-760D-4435-A54F-3C4A6D3EA200}"/>
              </a:ext>
            </a:extLst>
          </p:cNvPr>
          <p:cNvSpPr/>
          <p:nvPr/>
        </p:nvSpPr>
        <p:spPr>
          <a:xfrm>
            <a:off x="1837765" y="4616824"/>
            <a:ext cx="3744176" cy="286870"/>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矩形 14">
            <a:extLst>
              <a:ext uri="{FF2B5EF4-FFF2-40B4-BE49-F238E27FC236}">
                <a16:creationId xmlns:a16="http://schemas.microsoft.com/office/drawing/2014/main" id="{86D16971-5EE5-4EA1-8356-C232C6314041}"/>
              </a:ext>
            </a:extLst>
          </p:cNvPr>
          <p:cNvSpPr/>
          <p:nvPr/>
        </p:nvSpPr>
        <p:spPr>
          <a:xfrm>
            <a:off x="8731624" y="4721880"/>
            <a:ext cx="2161068" cy="286870"/>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pic>
        <p:nvPicPr>
          <p:cNvPr id="7" name="图片 6">
            <a:extLst>
              <a:ext uri="{FF2B5EF4-FFF2-40B4-BE49-F238E27FC236}">
                <a16:creationId xmlns:a16="http://schemas.microsoft.com/office/drawing/2014/main" id="{08FD8F93-CAAA-45A2-8CFF-32223E8C00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8895" y="2812718"/>
            <a:ext cx="5263381" cy="3276686"/>
          </a:xfrm>
          <a:prstGeom prst="rect">
            <a:avLst/>
          </a:prstGeom>
        </p:spPr>
      </p:pic>
      <p:pic>
        <p:nvPicPr>
          <p:cNvPr id="9" name="图片 8">
            <a:extLst>
              <a:ext uri="{FF2B5EF4-FFF2-40B4-BE49-F238E27FC236}">
                <a16:creationId xmlns:a16="http://schemas.microsoft.com/office/drawing/2014/main" id="{17C0B88E-B222-438C-B7BF-F4BB9108D36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85789" y="2812718"/>
            <a:ext cx="5252495" cy="3510735"/>
          </a:xfrm>
          <a:prstGeom prst="rect">
            <a:avLst/>
          </a:prstGeom>
        </p:spPr>
      </p:pic>
    </p:spTree>
    <p:extLst>
      <p:ext uri="{BB962C8B-B14F-4D97-AF65-F5344CB8AC3E}">
        <p14:creationId xmlns:p14="http://schemas.microsoft.com/office/powerpoint/2010/main" val="404125071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nodeType="clickEffect">
                                  <p:stCondLst>
                                    <p:cond delay="0"/>
                                  </p:stCondLst>
                                  <p:childTnLst>
                                    <p:animEffect transition="out" filter="fade">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par>
                                <p:cTn id="26" presetID="10" presetClass="exit" presetSubtype="0" fill="hold" nodeType="withEffect">
                                  <p:stCondLst>
                                    <p:cond delay="0"/>
                                  </p:stCondLst>
                                  <p:childTnLst>
                                    <p:animEffect transition="out" filter="fade">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fade">
                                      <p:cBhvr>
                                        <p:cTn id="36" dur="500"/>
                                        <p:tgtEl>
                                          <p:spTgt spid="6"/>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par>
                                <p:cTn id="40" presetID="10" presetClass="entr" presetSubtype="0" fill="hold" nodeType="with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fade">
                                      <p:cBhvr>
                                        <p:cTn id="47" dur="500"/>
                                        <p:tgtEl>
                                          <p:spTgt spid="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p:bldP spid="5" grpId="0"/>
      <p:bldP spid="2"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9"/>
          <p:cNvSpPr>
            <a:spLocks noGrp="1"/>
          </p:cNvSpPr>
          <p:nvPr>
            <p:ph type="title"/>
          </p:nvPr>
        </p:nvSpPr>
        <p:spPr/>
        <p:txBody>
          <a:bodyPr/>
          <a:lstStyle/>
          <a:p>
            <a:r>
              <a:rPr lang="zh-CN" altLang="en-US" dirty="0"/>
              <a:t>分析方法</a:t>
            </a:r>
          </a:p>
        </p:txBody>
      </p:sp>
      <p:grpSp>
        <p:nvGrpSpPr>
          <p:cNvPr id="11" name="组合 10">
            <a:extLst>
              <a:ext uri="{FF2B5EF4-FFF2-40B4-BE49-F238E27FC236}">
                <a16:creationId xmlns:a16="http://schemas.microsoft.com/office/drawing/2014/main" id="{FBBDEF9D-09E4-4787-8D18-54BA435A6872}"/>
              </a:ext>
            </a:extLst>
          </p:cNvPr>
          <p:cNvGrpSpPr/>
          <p:nvPr/>
        </p:nvGrpSpPr>
        <p:grpSpPr>
          <a:xfrm>
            <a:off x="641792" y="1607291"/>
            <a:ext cx="2336537" cy="3952450"/>
            <a:chOff x="678857" y="2153074"/>
            <a:chExt cx="2336537" cy="3952450"/>
          </a:xfrm>
        </p:grpSpPr>
        <p:sp>
          <p:nvSpPr>
            <p:cNvPr id="12" name="矩形 11">
              <a:extLst>
                <a:ext uri="{FF2B5EF4-FFF2-40B4-BE49-F238E27FC236}">
                  <a16:creationId xmlns:a16="http://schemas.microsoft.com/office/drawing/2014/main" id="{C26FDF4B-DF2A-42A0-AC9A-44EB3A58DC57}"/>
                </a:ext>
              </a:extLst>
            </p:cNvPr>
            <p:cNvSpPr/>
            <p:nvPr/>
          </p:nvSpPr>
          <p:spPr>
            <a:xfrm>
              <a:off x="678857" y="2819802"/>
              <a:ext cx="720000" cy="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zh-CN" altLang="en-US" sz="2000" b="0" i="0" u="none" strike="noStrike" kern="1200" cap="none" spc="0" normalizeH="0" baseline="0" noProof="0">
                <a:ln>
                  <a:noFill/>
                </a:ln>
                <a:solidFill>
                  <a:prstClr val="white"/>
                </a:solidFill>
                <a:effectLst/>
                <a:uLnTx/>
                <a:uFillTx/>
                <a:latin typeface="微软雅黑"/>
                <a:ea typeface="微软雅黑"/>
                <a:cs typeface="+mn-cs"/>
              </a:endParaRPr>
            </a:p>
          </p:txBody>
        </p:sp>
        <p:sp>
          <p:nvSpPr>
            <p:cNvPr id="13" name="文本框 12">
              <a:extLst>
                <a:ext uri="{FF2B5EF4-FFF2-40B4-BE49-F238E27FC236}">
                  <a16:creationId xmlns:a16="http://schemas.microsoft.com/office/drawing/2014/main" id="{BD6F4000-594E-40D3-940D-643B631BB399}"/>
                </a:ext>
              </a:extLst>
            </p:cNvPr>
            <p:cNvSpPr txBox="1"/>
            <p:nvPr/>
          </p:nvSpPr>
          <p:spPr>
            <a:xfrm>
              <a:off x="680222" y="2153074"/>
              <a:ext cx="2015936" cy="461665"/>
            </a:xfrm>
            <a:prstGeom prst="rect">
              <a:avLst/>
            </a:prstGeom>
            <a:noFill/>
          </p:spPr>
          <p:txBody>
            <a:bodyPr wrap="none" lIns="0"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2400" b="1" i="0" u="none" strike="noStrike" kern="1200" cap="none" spc="100" normalizeH="0" baseline="0" noProof="0" dirty="0">
                  <a:ln>
                    <a:noFill/>
                  </a:ln>
                  <a:solidFill>
                    <a:srgbClr val="006C39"/>
                  </a:solidFill>
                  <a:effectLst/>
                  <a:uLnTx/>
                  <a:uFillTx/>
                  <a:latin typeface="Century Gothic" panose="020B0502020202020204" pitchFamily="34" charset="0"/>
                  <a:ea typeface="微软雅黑" panose="020B0503020204020204" pitchFamily="34" charset="-122"/>
                  <a:cs typeface="+mn-cs"/>
                </a:rPr>
                <a:t>基于图的方法</a:t>
              </a:r>
            </a:p>
          </p:txBody>
        </p:sp>
        <p:sp>
          <p:nvSpPr>
            <p:cNvPr id="14" name="文本框 13">
              <a:extLst>
                <a:ext uri="{FF2B5EF4-FFF2-40B4-BE49-F238E27FC236}">
                  <a16:creationId xmlns:a16="http://schemas.microsoft.com/office/drawing/2014/main" id="{D3C07288-9E2C-41A0-9BD8-FC6941580CF1}"/>
                </a:ext>
              </a:extLst>
            </p:cNvPr>
            <p:cNvSpPr txBox="1"/>
            <p:nvPr/>
          </p:nvSpPr>
          <p:spPr>
            <a:xfrm>
              <a:off x="678858" y="3123177"/>
              <a:ext cx="2336536" cy="2982347"/>
            </a:xfrm>
            <a:prstGeom prst="rect">
              <a:avLst/>
            </a:prstGeom>
            <a:noFill/>
          </p:spPr>
          <p:txBody>
            <a:bodyPr wrap="square" lIns="0" rtlCol="0">
              <a:noAutofit/>
            </a:bodyPr>
            <a:lstStyle/>
            <a:p>
              <a:pPr lvl="0" algn="just">
                <a:lnSpc>
                  <a:spcPct val="150000"/>
                </a:lnSpc>
                <a:defRPr/>
              </a:pPr>
              <a:r>
                <a:rPr lang="zh-CN" altLang="en-US" dirty="0"/>
                <a:t>将依存句法分析问题看成从完全有向图中寻找最小生成树的问题</a:t>
              </a:r>
              <a:endParaRPr lang="en-US" altLang="zh-CN" dirty="0"/>
            </a:p>
            <a:p>
              <a:pPr algn="just">
                <a:lnSpc>
                  <a:spcPct val="150000"/>
                </a:lnSpc>
                <a:defRPr/>
              </a:pPr>
              <a:r>
                <a:rPr lang="zh-CN" altLang="en-US" spc="300" dirty="0">
                  <a:solidFill>
                    <a:srgbClr val="000000"/>
                  </a:solidFill>
                  <a:latin typeface="+mn-ea"/>
                  <a:ea typeface="+mn-ea"/>
                </a:rPr>
                <a:t>代表：</a:t>
              </a:r>
              <a:r>
                <a:rPr lang="en-US" altLang="zh-CN" spc="300" dirty="0">
                  <a:solidFill>
                    <a:srgbClr val="000000"/>
                  </a:solidFill>
                  <a:latin typeface="+mn-ea"/>
                  <a:ea typeface="+mn-ea"/>
                </a:rPr>
                <a:t>Biaffine</a:t>
              </a:r>
              <a:endParaRPr lang="zh-CN" altLang="en-US" spc="100" dirty="0">
                <a:solidFill>
                  <a:prstClr val="black"/>
                </a:solidFill>
                <a:latin typeface="+mn-ea"/>
                <a:ea typeface="+mn-ea"/>
              </a:endParaRPr>
            </a:p>
            <a:p>
              <a:pPr lvl="0" algn="just">
                <a:lnSpc>
                  <a:spcPct val="150000"/>
                </a:lnSpc>
                <a:defRPr/>
              </a:pPr>
              <a:endParaRPr kumimoji="0" lang="zh-CN" altLang="en-US" sz="1800" b="0" i="0" u="none" strike="noStrike" kern="1200" cap="none" spc="10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endParaRPr>
            </a:p>
          </p:txBody>
        </p:sp>
      </p:grpSp>
      <p:grpSp>
        <p:nvGrpSpPr>
          <p:cNvPr id="15" name="组合 14">
            <a:extLst>
              <a:ext uri="{FF2B5EF4-FFF2-40B4-BE49-F238E27FC236}">
                <a16:creationId xmlns:a16="http://schemas.microsoft.com/office/drawing/2014/main" id="{3AE1C27E-AAD5-4AEE-8661-FB2A1F7F7CEF}"/>
              </a:ext>
            </a:extLst>
          </p:cNvPr>
          <p:cNvGrpSpPr/>
          <p:nvPr/>
        </p:nvGrpSpPr>
        <p:grpSpPr>
          <a:xfrm>
            <a:off x="4378008" y="1607291"/>
            <a:ext cx="2336537" cy="734263"/>
            <a:chOff x="4389967" y="2188316"/>
            <a:chExt cx="2336537" cy="734263"/>
          </a:xfrm>
        </p:grpSpPr>
        <p:sp>
          <p:nvSpPr>
            <p:cNvPr id="16" name="矩形 15">
              <a:extLst>
                <a:ext uri="{FF2B5EF4-FFF2-40B4-BE49-F238E27FC236}">
                  <a16:creationId xmlns:a16="http://schemas.microsoft.com/office/drawing/2014/main" id="{678EE4BB-86C1-4632-85D4-AFD8DA732254}"/>
                </a:ext>
              </a:extLst>
            </p:cNvPr>
            <p:cNvSpPr/>
            <p:nvPr/>
          </p:nvSpPr>
          <p:spPr>
            <a:xfrm>
              <a:off x="4389967" y="2850579"/>
              <a:ext cx="720000" cy="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zh-CN" altLang="en-US" sz="2000" b="0" i="0" u="none" strike="noStrike" kern="1200" cap="none" spc="0" normalizeH="0" baseline="0" noProof="0">
                <a:ln>
                  <a:noFill/>
                </a:ln>
                <a:solidFill>
                  <a:prstClr val="white"/>
                </a:solidFill>
                <a:effectLst/>
                <a:uLnTx/>
                <a:uFillTx/>
                <a:latin typeface="微软雅黑"/>
                <a:ea typeface="微软雅黑"/>
                <a:cs typeface="+mn-cs"/>
              </a:endParaRPr>
            </a:p>
          </p:txBody>
        </p:sp>
        <p:sp>
          <p:nvSpPr>
            <p:cNvPr id="17" name="文本框 16">
              <a:extLst>
                <a:ext uri="{FF2B5EF4-FFF2-40B4-BE49-F238E27FC236}">
                  <a16:creationId xmlns:a16="http://schemas.microsoft.com/office/drawing/2014/main" id="{7E57FC14-8070-4F3F-87EA-DA88182E25E6}"/>
                </a:ext>
              </a:extLst>
            </p:cNvPr>
            <p:cNvSpPr txBox="1"/>
            <p:nvPr/>
          </p:nvSpPr>
          <p:spPr>
            <a:xfrm>
              <a:off x="4389967" y="2188316"/>
              <a:ext cx="2336537" cy="461665"/>
            </a:xfrm>
            <a:prstGeom prst="rect">
              <a:avLst/>
            </a:prstGeom>
            <a:noFill/>
          </p:spPr>
          <p:txBody>
            <a:bodyPr wrap="none" lIns="0"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2400" b="1" i="0" u="none" strike="noStrike" kern="1200" cap="none" spc="100" normalizeH="0" baseline="0" noProof="0" dirty="0">
                  <a:ln>
                    <a:noFill/>
                  </a:ln>
                  <a:solidFill>
                    <a:srgbClr val="006C39"/>
                  </a:solidFill>
                  <a:effectLst/>
                  <a:uLnTx/>
                  <a:uFillTx/>
                  <a:latin typeface="Century Gothic" panose="020B0502020202020204" pitchFamily="34" charset="0"/>
                  <a:ea typeface="微软雅黑" panose="020B0503020204020204" pitchFamily="34" charset="-122"/>
                  <a:cs typeface="+mn-cs"/>
                </a:rPr>
                <a:t>基于转移的方法</a:t>
              </a:r>
            </a:p>
          </p:txBody>
        </p:sp>
      </p:grpSp>
      <p:grpSp>
        <p:nvGrpSpPr>
          <p:cNvPr id="19" name="组合 18">
            <a:extLst>
              <a:ext uri="{FF2B5EF4-FFF2-40B4-BE49-F238E27FC236}">
                <a16:creationId xmlns:a16="http://schemas.microsoft.com/office/drawing/2014/main" id="{03F5CACD-F12D-428A-A85B-BA5C6607B6E8}"/>
              </a:ext>
            </a:extLst>
          </p:cNvPr>
          <p:cNvGrpSpPr/>
          <p:nvPr/>
        </p:nvGrpSpPr>
        <p:grpSpPr>
          <a:xfrm>
            <a:off x="8464437" y="1607291"/>
            <a:ext cx="3085770" cy="3917207"/>
            <a:chOff x="9278015" y="2188316"/>
            <a:chExt cx="3085770" cy="3917207"/>
          </a:xfrm>
        </p:grpSpPr>
        <p:sp>
          <p:nvSpPr>
            <p:cNvPr id="20" name="矩形 19">
              <a:extLst>
                <a:ext uri="{FF2B5EF4-FFF2-40B4-BE49-F238E27FC236}">
                  <a16:creationId xmlns:a16="http://schemas.microsoft.com/office/drawing/2014/main" id="{51C959A8-76C0-4A27-9E4F-5CFAEA1EFF4D}"/>
                </a:ext>
              </a:extLst>
            </p:cNvPr>
            <p:cNvSpPr/>
            <p:nvPr/>
          </p:nvSpPr>
          <p:spPr>
            <a:xfrm>
              <a:off x="9279050" y="2814579"/>
              <a:ext cx="720000" cy="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zh-CN" altLang="en-US" sz="2000" b="0" i="0" u="none" strike="noStrike" kern="1200" cap="none" spc="0" normalizeH="0" baseline="0" noProof="0">
                <a:ln>
                  <a:noFill/>
                </a:ln>
                <a:solidFill>
                  <a:prstClr val="white"/>
                </a:solidFill>
                <a:effectLst/>
                <a:uLnTx/>
                <a:uFillTx/>
                <a:latin typeface="微软雅黑"/>
                <a:ea typeface="微软雅黑"/>
                <a:cs typeface="+mn-cs"/>
              </a:endParaRPr>
            </a:p>
          </p:txBody>
        </p:sp>
        <p:sp>
          <p:nvSpPr>
            <p:cNvPr id="21" name="文本框 20">
              <a:extLst>
                <a:ext uri="{FF2B5EF4-FFF2-40B4-BE49-F238E27FC236}">
                  <a16:creationId xmlns:a16="http://schemas.microsoft.com/office/drawing/2014/main" id="{B9932CB4-01A3-450C-AFF8-986CBEAA454C}"/>
                </a:ext>
              </a:extLst>
            </p:cNvPr>
            <p:cNvSpPr txBox="1"/>
            <p:nvPr/>
          </p:nvSpPr>
          <p:spPr>
            <a:xfrm>
              <a:off x="9279050" y="2188316"/>
              <a:ext cx="2977738" cy="461665"/>
            </a:xfrm>
            <a:prstGeom prst="rect">
              <a:avLst/>
            </a:prstGeom>
            <a:noFill/>
          </p:spPr>
          <p:txBody>
            <a:bodyPr wrap="none" lIns="0"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2400" b="1" i="0" u="none" strike="noStrike" kern="1200" cap="none" spc="100" normalizeH="0" baseline="0" noProof="0" dirty="0">
                  <a:ln>
                    <a:noFill/>
                  </a:ln>
                  <a:solidFill>
                    <a:srgbClr val="006C39"/>
                  </a:solidFill>
                  <a:effectLst/>
                  <a:uLnTx/>
                  <a:uFillTx/>
                  <a:latin typeface="Century Gothic" panose="020B0502020202020204" pitchFamily="34" charset="0"/>
                  <a:ea typeface="微软雅黑" panose="020B0503020204020204" pitchFamily="34" charset="-122"/>
                  <a:cs typeface="+mn-cs"/>
                </a:rPr>
                <a:t>基于深度学习的方法</a:t>
              </a:r>
            </a:p>
          </p:txBody>
        </p:sp>
        <p:sp>
          <p:nvSpPr>
            <p:cNvPr id="22" name="文本框 21">
              <a:extLst>
                <a:ext uri="{FF2B5EF4-FFF2-40B4-BE49-F238E27FC236}">
                  <a16:creationId xmlns:a16="http://schemas.microsoft.com/office/drawing/2014/main" id="{49CC292C-EC56-4CA9-B3DF-337A59B88AC3}"/>
                </a:ext>
              </a:extLst>
            </p:cNvPr>
            <p:cNvSpPr txBox="1"/>
            <p:nvPr/>
          </p:nvSpPr>
          <p:spPr>
            <a:xfrm>
              <a:off x="9278015" y="3123177"/>
              <a:ext cx="3085770" cy="2982346"/>
            </a:xfrm>
            <a:prstGeom prst="rect">
              <a:avLst/>
            </a:prstGeom>
            <a:noFill/>
          </p:spPr>
          <p:txBody>
            <a:bodyPr wrap="square" lIns="0" rtlCol="0">
              <a:noAutofit/>
            </a:bodyPr>
            <a:lstStyle/>
            <a:p>
              <a:pPr lvl="0" algn="just">
                <a:lnSpc>
                  <a:spcPct val="150000"/>
                </a:lnSpc>
                <a:defRPr/>
              </a:pPr>
              <a:r>
                <a:rPr kumimoji="0" lang="zh-CN" altLang="en-US" sz="18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近年来，</a:t>
              </a:r>
              <a:r>
                <a:rPr lang="zh-CN" altLang="en-US" dirty="0">
                  <a:solidFill>
                    <a:prstClr val="black"/>
                  </a:solidFill>
                </a:rPr>
                <a:t>句法分析逐渐开始</a:t>
              </a:r>
              <a:r>
                <a:rPr kumimoji="0" lang="zh-CN" altLang="en-US" sz="18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结合深度学习成为研究热点，主要研究工作集中在特征表示方面。深度学习则把原子特征</a:t>
              </a:r>
              <a:r>
                <a:rPr kumimoji="0" lang="en-US" altLang="zh-CN" sz="18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a:t>
              </a:r>
              <a:r>
                <a:rPr kumimoji="0" lang="zh-CN" altLang="en-US" sz="18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词、词性、类别标签</a:t>
              </a:r>
              <a:r>
                <a:rPr kumimoji="0" lang="en-US" altLang="zh-CN" sz="18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a:t>
              </a:r>
              <a:r>
                <a:rPr kumimoji="0" lang="zh-CN" altLang="en-US" sz="18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进行向量化，在利用多层神经元网络提取特征。</a:t>
              </a:r>
              <a:endParaRPr kumimoji="0" lang="en-US" altLang="zh-CN" sz="18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endParaRPr>
            </a:p>
            <a:p>
              <a:pPr lvl="0" algn="just">
                <a:lnSpc>
                  <a:spcPct val="150000"/>
                </a:lnSpc>
                <a:defRPr/>
              </a:pPr>
              <a:r>
                <a:rPr lang="zh-CN" altLang="en-US" dirty="0">
                  <a:solidFill>
                    <a:prstClr val="black"/>
                  </a:solidFill>
                  <a:latin typeface="+mn-ea"/>
                  <a:ea typeface="+mn-ea"/>
                </a:rPr>
                <a:t>代表：</a:t>
              </a:r>
              <a:r>
                <a:rPr lang="en-US" altLang="zh-CN" dirty="0">
                  <a:solidFill>
                    <a:srgbClr val="1A1A1A"/>
                  </a:solidFill>
                  <a:latin typeface="微软雅黑"/>
                  <a:ea typeface="微软雅黑"/>
                </a:rPr>
                <a:t> DNN</a:t>
              </a:r>
              <a:r>
                <a:rPr lang="zh-CN" altLang="en-US" dirty="0">
                  <a:solidFill>
                    <a:srgbClr val="1A1A1A"/>
                  </a:solidFill>
                  <a:latin typeface="微软雅黑"/>
                  <a:ea typeface="微软雅黑"/>
                </a:rPr>
                <a:t>，</a:t>
              </a:r>
              <a:r>
                <a:rPr lang="en-US" altLang="zh-CN" dirty="0">
                  <a:solidFill>
                    <a:srgbClr val="1A1A1A"/>
                  </a:solidFill>
                  <a:latin typeface="微软雅黑"/>
                  <a:ea typeface="微软雅黑"/>
                </a:rPr>
                <a:t>Stack LSTM</a:t>
              </a:r>
              <a:endParaRPr kumimoji="0" lang="zh-CN" altLang="en-US" sz="1800" b="0" i="0" u="none" strike="noStrike" kern="1200" cap="none" spc="100" normalizeH="0" baseline="0" noProof="0" dirty="0">
                <a:ln>
                  <a:noFill/>
                </a:ln>
                <a:solidFill>
                  <a:prstClr val="black"/>
                </a:solidFill>
                <a:effectLst/>
                <a:uLnTx/>
                <a:uFillTx/>
                <a:latin typeface="+mn-ea"/>
                <a:ea typeface="+mn-ea"/>
                <a:cs typeface="+mn-cs"/>
              </a:endParaRPr>
            </a:p>
          </p:txBody>
        </p:sp>
      </p:grpSp>
      <p:sp>
        <p:nvSpPr>
          <p:cNvPr id="25" name="文本框 24">
            <a:extLst>
              <a:ext uri="{FF2B5EF4-FFF2-40B4-BE49-F238E27FC236}">
                <a16:creationId xmlns:a16="http://schemas.microsoft.com/office/drawing/2014/main" id="{57DBAC5E-C913-498E-95CC-E300D304C44F}"/>
              </a:ext>
            </a:extLst>
          </p:cNvPr>
          <p:cNvSpPr txBox="1"/>
          <p:nvPr/>
        </p:nvSpPr>
        <p:spPr>
          <a:xfrm>
            <a:off x="4324041" y="2509112"/>
            <a:ext cx="2794683" cy="3118909"/>
          </a:xfrm>
          <a:prstGeom prst="rect">
            <a:avLst/>
          </a:prstGeom>
          <a:noFill/>
        </p:spPr>
        <p:txBody>
          <a:bodyPr wrap="square" lIns="0" rtlCol="0">
            <a:noAutofit/>
          </a:bodyPr>
          <a:lstStyle/>
          <a:p>
            <a:pPr lvl="0" algn="just">
              <a:lnSpc>
                <a:spcPct val="150000"/>
              </a:lnSpc>
              <a:defRPr/>
            </a:pPr>
            <a:r>
              <a:rPr lang="zh-CN" altLang="en-US" spc="300" dirty="0">
                <a:solidFill>
                  <a:srgbClr val="000000"/>
                </a:solidFill>
              </a:rPr>
              <a:t>基于转移的方法将依存树的构成过程建模为一个操作序列，将依存分析问题转化为寻找最优动作序列的问题</a:t>
            </a:r>
            <a:endParaRPr lang="en-US" altLang="zh-CN" spc="300" dirty="0">
              <a:solidFill>
                <a:srgbClr val="000000"/>
              </a:solidFill>
            </a:endParaRPr>
          </a:p>
          <a:p>
            <a:pPr lvl="0" algn="just">
              <a:lnSpc>
                <a:spcPct val="150000"/>
              </a:lnSpc>
              <a:defRPr/>
            </a:pPr>
            <a:r>
              <a:rPr lang="zh-CN" altLang="en-US" spc="300" dirty="0">
                <a:solidFill>
                  <a:srgbClr val="000000"/>
                </a:solidFill>
              </a:rPr>
              <a:t>代表</a:t>
            </a:r>
            <a:r>
              <a:rPr lang="zh-CN" altLang="en-US" spc="300" dirty="0">
                <a:solidFill>
                  <a:srgbClr val="000000"/>
                </a:solidFill>
                <a:latin typeface="+mn-ea"/>
                <a:ea typeface="+mn-ea"/>
              </a:rPr>
              <a:t>：</a:t>
            </a:r>
            <a:r>
              <a:rPr lang="en-US" altLang="zh-CN" dirty="0">
                <a:latin typeface="+mn-ea"/>
                <a:ea typeface="+mn-ea"/>
              </a:rPr>
              <a:t>  shift-reduce</a:t>
            </a:r>
            <a:endParaRPr lang="en-US" altLang="zh-CN" spc="300" dirty="0">
              <a:solidFill>
                <a:srgbClr val="000000"/>
              </a:solidFill>
              <a:latin typeface="+mn-ea"/>
              <a:ea typeface="+mn-ea"/>
            </a:endParaRPr>
          </a:p>
        </p:txBody>
      </p:sp>
    </p:spTree>
    <p:extLst>
      <p:ext uri="{BB962C8B-B14F-4D97-AF65-F5344CB8AC3E}">
        <p14:creationId xmlns:p14="http://schemas.microsoft.com/office/powerpoint/2010/main" val="1080973253"/>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分析方法</a:t>
            </a:r>
          </a:p>
        </p:txBody>
      </p:sp>
      <p:sp>
        <p:nvSpPr>
          <p:cNvPr id="5" name="文本框 4">
            <a:extLst>
              <a:ext uri="{FF2B5EF4-FFF2-40B4-BE49-F238E27FC236}">
                <a16:creationId xmlns:a16="http://schemas.microsoft.com/office/drawing/2014/main" id="{783EB24E-FE0D-4498-8616-DAE4D7B97315}"/>
              </a:ext>
            </a:extLst>
          </p:cNvPr>
          <p:cNvSpPr txBox="1"/>
          <p:nvPr/>
        </p:nvSpPr>
        <p:spPr>
          <a:xfrm>
            <a:off x="879905" y="1131952"/>
            <a:ext cx="3104953" cy="433324"/>
          </a:xfrm>
          <a:prstGeom prst="rect">
            <a:avLst/>
          </a:prstGeom>
          <a:noFill/>
        </p:spPr>
        <p:txBody>
          <a:bodyPr wrap="square" lIns="0" tIns="0" rIns="0" bIns="0" rtlCol="0">
            <a:spAutoFit/>
          </a:bodyPr>
          <a:lstStyle/>
          <a:p>
            <a:pPr>
              <a:lnSpc>
                <a:spcPct val="130000"/>
              </a:lnSpc>
            </a:pPr>
            <a:r>
              <a:rPr lang="zh-CN" altLang="en-US" sz="2400" b="1" spc="300" dirty="0">
                <a:solidFill>
                  <a:schemeClr val="accent1"/>
                </a:solidFill>
                <a:latin typeface="微软雅黑" panose="020B0503020204020204" pitchFamily="34" charset="-122"/>
                <a:ea typeface="微软雅黑" panose="020B0503020204020204" pitchFamily="34" charset="-122"/>
              </a:rPr>
              <a:t>基于图的依存句法</a:t>
            </a:r>
          </a:p>
        </p:txBody>
      </p:sp>
      <p:sp>
        <p:nvSpPr>
          <p:cNvPr id="6" name="文本框 5">
            <a:extLst>
              <a:ext uri="{FF2B5EF4-FFF2-40B4-BE49-F238E27FC236}">
                <a16:creationId xmlns:a16="http://schemas.microsoft.com/office/drawing/2014/main" id="{4EB6D056-BA36-4095-8BCC-5DBB420ACAD9}"/>
              </a:ext>
            </a:extLst>
          </p:cNvPr>
          <p:cNvSpPr txBox="1"/>
          <p:nvPr/>
        </p:nvSpPr>
        <p:spPr>
          <a:xfrm>
            <a:off x="879906" y="1768098"/>
            <a:ext cx="2960574" cy="1561453"/>
          </a:xfrm>
          <a:prstGeom prst="rect">
            <a:avLst/>
          </a:prstGeom>
          <a:noFill/>
        </p:spPr>
        <p:txBody>
          <a:bodyPr wrap="square" lIns="0" tIns="0" rIns="0" bIns="0" rtlCol="0">
            <a:spAutoFit/>
          </a:bodyPr>
          <a:lstStyle/>
          <a:p>
            <a:pPr marL="457200" indent="-457200">
              <a:lnSpc>
                <a:spcPct val="130000"/>
              </a:lnSpc>
              <a:buAutoNum type="arabicPeriod"/>
            </a:pPr>
            <a:r>
              <a:rPr lang="zh-CN" altLang="en-US" sz="2000" dirty="0">
                <a:solidFill>
                  <a:srgbClr val="000000"/>
                </a:solidFill>
                <a:latin typeface="+mn-ea"/>
              </a:rPr>
              <a:t>生成完全有向图</a:t>
            </a:r>
            <a:endParaRPr lang="en-US" altLang="zh-CN" sz="2000" dirty="0">
              <a:solidFill>
                <a:srgbClr val="000000"/>
              </a:solidFill>
              <a:latin typeface="+mn-ea"/>
            </a:endParaRPr>
          </a:p>
          <a:p>
            <a:pPr marL="457200" indent="-457200">
              <a:lnSpc>
                <a:spcPct val="130000"/>
              </a:lnSpc>
              <a:buAutoNum type="arabicPeriod"/>
            </a:pPr>
            <a:r>
              <a:rPr lang="zh-CN" altLang="en-US" sz="2000" dirty="0">
                <a:solidFill>
                  <a:srgbClr val="000000"/>
                </a:solidFill>
                <a:latin typeface="+mn-ea"/>
              </a:rPr>
              <a:t>计算各边权值</a:t>
            </a:r>
            <a:endParaRPr lang="en-US" altLang="zh-CN" sz="2000" dirty="0">
              <a:solidFill>
                <a:srgbClr val="000000"/>
              </a:solidFill>
              <a:latin typeface="+mn-ea"/>
            </a:endParaRPr>
          </a:p>
          <a:p>
            <a:pPr marL="457200" indent="-457200">
              <a:lnSpc>
                <a:spcPct val="130000"/>
              </a:lnSpc>
              <a:buAutoNum type="arabicPeriod"/>
            </a:pPr>
            <a:r>
              <a:rPr lang="zh-CN" altLang="en-US" sz="2000" dirty="0">
                <a:solidFill>
                  <a:srgbClr val="000000"/>
                </a:solidFill>
                <a:latin typeface="+mn-ea"/>
              </a:rPr>
              <a:t>获取最小生成树</a:t>
            </a:r>
            <a:endParaRPr lang="en-US" altLang="zh-CN" sz="2000" dirty="0">
              <a:solidFill>
                <a:srgbClr val="000000"/>
              </a:solidFill>
              <a:latin typeface="+mn-ea"/>
            </a:endParaRPr>
          </a:p>
          <a:p>
            <a:pPr marL="457200" indent="-457200">
              <a:lnSpc>
                <a:spcPct val="130000"/>
              </a:lnSpc>
              <a:buAutoNum type="arabicPeriod"/>
            </a:pPr>
            <a:r>
              <a:rPr lang="zh-CN" altLang="en-US" sz="2000" dirty="0">
                <a:solidFill>
                  <a:srgbClr val="000000"/>
                </a:solidFill>
                <a:latin typeface="+mn-ea"/>
              </a:rPr>
              <a:t>输出依存句法树</a:t>
            </a:r>
            <a:endParaRPr lang="zh-CN" altLang="zh-CN" dirty="0">
              <a:solidFill>
                <a:srgbClr val="006C39"/>
              </a:solidFill>
              <a:latin typeface="+mn-ea"/>
            </a:endParaRPr>
          </a:p>
        </p:txBody>
      </p:sp>
      <p:cxnSp>
        <p:nvCxnSpPr>
          <p:cNvPr id="7" name="直接连接符 6">
            <a:extLst>
              <a:ext uri="{FF2B5EF4-FFF2-40B4-BE49-F238E27FC236}">
                <a16:creationId xmlns:a16="http://schemas.microsoft.com/office/drawing/2014/main" id="{6DAE3BEC-0D40-461A-A5E2-07A3B7AD813B}"/>
              </a:ext>
            </a:extLst>
          </p:cNvPr>
          <p:cNvCxnSpPr>
            <a:cxnSpLocks/>
          </p:cNvCxnSpPr>
          <p:nvPr/>
        </p:nvCxnSpPr>
        <p:spPr>
          <a:xfrm>
            <a:off x="862041" y="1624750"/>
            <a:ext cx="3441687"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4" name="组合 3">
            <a:extLst>
              <a:ext uri="{FF2B5EF4-FFF2-40B4-BE49-F238E27FC236}">
                <a16:creationId xmlns:a16="http://schemas.microsoft.com/office/drawing/2014/main" id="{7D0B7D8B-3A22-40F2-A14A-A1603F14CF19}"/>
              </a:ext>
            </a:extLst>
          </p:cNvPr>
          <p:cNvGrpSpPr/>
          <p:nvPr/>
        </p:nvGrpSpPr>
        <p:grpSpPr>
          <a:xfrm>
            <a:off x="5378824" y="1131952"/>
            <a:ext cx="3272693" cy="1965662"/>
            <a:chOff x="5378824" y="1131952"/>
            <a:chExt cx="3272693" cy="1965662"/>
          </a:xfrm>
        </p:grpSpPr>
        <p:pic>
          <p:nvPicPr>
            <p:cNvPr id="13" name="图片 12">
              <a:extLst>
                <a:ext uri="{FF2B5EF4-FFF2-40B4-BE49-F238E27FC236}">
                  <a16:creationId xmlns:a16="http://schemas.microsoft.com/office/drawing/2014/main" id="{18680164-5328-42FF-AD07-C93CC114E9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46573" y="1131952"/>
              <a:ext cx="3104944" cy="1965662"/>
            </a:xfrm>
            <a:prstGeom prst="rect">
              <a:avLst/>
            </a:prstGeom>
          </p:spPr>
        </p:pic>
        <p:sp>
          <p:nvSpPr>
            <p:cNvPr id="14" name="椭圆 13" descr="1&#10;">
              <a:extLst>
                <a:ext uri="{FF2B5EF4-FFF2-40B4-BE49-F238E27FC236}">
                  <a16:creationId xmlns:a16="http://schemas.microsoft.com/office/drawing/2014/main" id="{B55A5087-C6E5-45FE-A7D4-0556E02C831B}"/>
                </a:ext>
              </a:extLst>
            </p:cNvPr>
            <p:cNvSpPr/>
            <p:nvPr/>
          </p:nvSpPr>
          <p:spPr>
            <a:xfrm>
              <a:off x="5378824" y="1324135"/>
              <a:ext cx="374475" cy="3744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FF0000"/>
                  </a:solidFill>
                </a:rPr>
                <a:t>1</a:t>
              </a:r>
              <a:endParaRPr lang="zh-CN" altLang="en-US" dirty="0">
                <a:solidFill>
                  <a:srgbClr val="FF0000"/>
                </a:solidFill>
              </a:endParaRPr>
            </a:p>
          </p:txBody>
        </p:sp>
      </p:grpSp>
      <p:grpSp>
        <p:nvGrpSpPr>
          <p:cNvPr id="11" name="组合 10">
            <a:extLst>
              <a:ext uri="{FF2B5EF4-FFF2-40B4-BE49-F238E27FC236}">
                <a16:creationId xmlns:a16="http://schemas.microsoft.com/office/drawing/2014/main" id="{808BFC93-DC47-4FA0-80F3-C0F373794ABA}"/>
              </a:ext>
            </a:extLst>
          </p:cNvPr>
          <p:cNvGrpSpPr/>
          <p:nvPr/>
        </p:nvGrpSpPr>
        <p:grpSpPr>
          <a:xfrm>
            <a:off x="3267681" y="3240211"/>
            <a:ext cx="7327236" cy="646331"/>
            <a:chOff x="3267681" y="3240211"/>
            <a:chExt cx="7327236" cy="646331"/>
          </a:xfrm>
        </p:grpSpPr>
        <mc:AlternateContent xmlns:mc="http://schemas.openxmlformats.org/markup-compatibility/2006" xmlns:a14="http://schemas.microsoft.com/office/drawing/2010/main">
          <mc:Choice Requires="a14">
            <p:sp>
              <p:nvSpPr>
                <p:cNvPr id="8" name="文本框 7">
                  <a:extLst>
                    <a:ext uri="{FF2B5EF4-FFF2-40B4-BE49-F238E27FC236}">
                      <a16:creationId xmlns:a16="http://schemas.microsoft.com/office/drawing/2014/main" id="{CC7C2963-082E-4826-AB6E-79A272F1008D}"/>
                    </a:ext>
                  </a:extLst>
                </p:cNvPr>
                <p:cNvSpPr txBox="1"/>
                <p:nvPr/>
              </p:nvSpPr>
              <p:spPr>
                <a:xfrm>
                  <a:off x="3732105" y="3240211"/>
                  <a:ext cx="6862812" cy="646331"/>
                </a:xfrm>
                <a:prstGeom prst="rect">
                  <a:avLst/>
                </a:prstGeom>
                <a:noFill/>
              </p:spPr>
              <p:txBody>
                <a:bodyPr wrap="square" rtlCol="0">
                  <a:spAutoFit/>
                </a:bodyPr>
                <a:lstStyle/>
                <a:p>
                  <a:r>
                    <a:rPr lang="zh-CN" altLang="en-US" dirty="0">
                      <a:latin typeface="+mn-ea"/>
                      <a:ea typeface="+mn-ea"/>
                    </a:rPr>
                    <a:t>假设词</a:t>
                  </a:r>
                  <a:r>
                    <a:rPr lang="en-US" altLang="zh-CN" dirty="0">
                      <a:latin typeface="+mn-ea"/>
                      <a:ea typeface="+mn-ea"/>
                    </a:rPr>
                    <a:t>A: </a:t>
                  </a:r>
                  <a:r>
                    <a:rPr lang="en-US" altLang="zh-CN" dirty="0" err="1">
                      <a:latin typeface="+mn-ea"/>
                      <a:ea typeface="+mn-ea"/>
                    </a:rPr>
                    <a:t>wordA</a:t>
                  </a:r>
                  <a:r>
                    <a:rPr lang="zh-CN" altLang="en-US" dirty="0">
                      <a:latin typeface="+mn-ea"/>
                      <a:ea typeface="+mn-ea"/>
                    </a:rPr>
                    <a:t>，词</a:t>
                  </a:r>
                  <a:r>
                    <a:rPr lang="en-US" altLang="zh-CN" dirty="0">
                      <a:latin typeface="+mn-ea"/>
                      <a:ea typeface="+mn-ea"/>
                    </a:rPr>
                    <a:t>B: </a:t>
                  </a:r>
                  <a:r>
                    <a:rPr lang="en-US" altLang="zh-CN" dirty="0" err="1">
                      <a:latin typeface="+mn-ea"/>
                      <a:ea typeface="+mn-ea"/>
                    </a:rPr>
                    <a:t>wordB</a:t>
                  </a:r>
                  <a:endParaRPr lang="en-US" altLang="zh-CN" dirty="0">
                    <a:latin typeface="+mn-ea"/>
                    <a:ea typeface="+mn-ea"/>
                  </a:endParaRPr>
                </a:p>
                <a:p>
                  <a14:m>
                    <m:oMath xmlns:m="http://schemas.openxmlformats.org/officeDocument/2006/math">
                      <m:sSub>
                        <m:sSubPr>
                          <m:ctrlPr>
                            <a:rPr lang="en-US" altLang="zh-CN" i="1" dirty="0" smtClean="0">
                              <a:latin typeface="Cambria Math" panose="02040503050406030204" pitchFamily="18" charset="0"/>
                              <a:ea typeface="+mn-ea"/>
                            </a:rPr>
                          </m:ctrlPr>
                        </m:sSubPr>
                        <m:e>
                          <m:r>
                            <a:rPr lang="en-US" altLang="zh-CN" i="1" dirty="0" smtClean="0">
                              <a:latin typeface="Cambria Math" panose="02040503050406030204" pitchFamily="18" charset="0"/>
                              <a:ea typeface="+mn-ea"/>
                            </a:rPr>
                            <m:t>𝑊</m:t>
                          </m:r>
                        </m:e>
                        <m:sub>
                          <m:r>
                            <a:rPr lang="en-US" altLang="zh-CN" i="1" dirty="0" smtClean="0">
                              <a:latin typeface="Cambria Math" panose="02040503050406030204" pitchFamily="18" charset="0"/>
                              <a:ea typeface="+mn-ea"/>
                            </a:rPr>
                            <m:t>𝐴𝑡𝑜𝐵</m:t>
                          </m:r>
                        </m:sub>
                      </m:sSub>
                    </m:oMath>
                  </a14:m>
                  <a:r>
                    <a:rPr lang="en-US" altLang="zh-CN" dirty="0">
                      <a:latin typeface="+mn-ea"/>
                      <a:ea typeface="+mn-ea"/>
                    </a:rPr>
                    <a:t>​ =−log(</a:t>
                  </a:r>
                  <a:r>
                    <a:rPr lang="en-US" altLang="zh-CN" dirty="0" err="1">
                      <a:latin typeface="+mn-ea"/>
                      <a:ea typeface="+mn-ea"/>
                    </a:rPr>
                    <a:t>wordA</a:t>
                  </a:r>
                  <a:r>
                    <a:rPr lang="en-US" altLang="zh-CN" dirty="0">
                      <a:latin typeface="+mn-ea"/>
                      <a:ea typeface="+mn-ea"/>
                    </a:rPr>
                    <a:t> to </a:t>
                  </a:r>
                  <a:r>
                    <a:rPr lang="en-US" altLang="zh-CN" dirty="0" err="1">
                      <a:latin typeface="+mn-ea"/>
                      <a:ea typeface="+mn-ea"/>
                    </a:rPr>
                    <a:t>wordB</a:t>
                  </a:r>
                  <a:r>
                    <a:rPr lang="en-US" altLang="zh-CN" dirty="0">
                      <a:latin typeface="+mn-ea"/>
                      <a:ea typeface="+mn-ea"/>
                    </a:rPr>
                    <a:t> </a:t>
                  </a:r>
                  <a:r>
                    <a:rPr lang="zh-CN" altLang="en-US" dirty="0">
                      <a:latin typeface="+mn-ea"/>
                      <a:ea typeface="+mn-ea"/>
                    </a:rPr>
                    <a:t>依存关系数 </a:t>
                  </a:r>
                  <a:r>
                    <a:rPr lang="en-US" altLang="zh-CN" dirty="0">
                      <a:latin typeface="+mn-ea"/>
                      <a:ea typeface="+mn-ea"/>
                    </a:rPr>
                    <a:t>/ </a:t>
                  </a:r>
                  <a:r>
                    <a:rPr lang="zh-CN" altLang="en-US" dirty="0">
                      <a:latin typeface="+mn-ea"/>
                      <a:ea typeface="+mn-ea"/>
                    </a:rPr>
                    <a:t>总数</a:t>
                  </a:r>
                  <a:r>
                    <a:rPr lang="en-US" altLang="zh-CN" dirty="0">
                      <a:latin typeface="+mn-ea"/>
                      <a:ea typeface="+mn-ea"/>
                    </a:rPr>
                    <a:t>)</a:t>
                  </a:r>
                </a:p>
              </p:txBody>
            </p:sp>
          </mc:Choice>
          <mc:Fallback xmlns="">
            <p:sp>
              <p:nvSpPr>
                <p:cNvPr id="8" name="文本框 7">
                  <a:extLst>
                    <a:ext uri="{FF2B5EF4-FFF2-40B4-BE49-F238E27FC236}">
                      <a16:creationId xmlns:a16="http://schemas.microsoft.com/office/drawing/2014/main" id="{CC7C2963-082E-4826-AB6E-79A272F1008D}"/>
                    </a:ext>
                  </a:extLst>
                </p:cNvPr>
                <p:cNvSpPr txBox="1">
                  <a:spLocks noRot="1" noChangeAspect="1" noMove="1" noResize="1" noEditPoints="1" noAdjustHandles="1" noChangeArrowheads="1" noChangeShapeType="1" noTextEdit="1"/>
                </p:cNvSpPr>
                <p:nvPr/>
              </p:nvSpPr>
              <p:spPr>
                <a:xfrm>
                  <a:off x="3732105" y="3240211"/>
                  <a:ext cx="6862812" cy="646331"/>
                </a:xfrm>
                <a:prstGeom prst="rect">
                  <a:avLst/>
                </a:prstGeom>
                <a:blipFill>
                  <a:blip r:embed="rId4"/>
                  <a:stretch>
                    <a:fillRect l="-710" t="-5660" b="-15094"/>
                  </a:stretch>
                </a:blipFill>
              </p:spPr>
              <p:txBody>
                <a:bodyPr/>
                <a:lstStyle/>
                <a:p>
                  <a:r>
                    <a:rPr lang="zh-CN" altLang="en-US">
                      <a:noFill/>
                    </a:rPr>
                    <a:t> </a:t>
                  </a:r>
                </a:p>
              </p:txBody>
            </p:sp>
          </mc:Fallback>
        </mc:AlternateContent>
        <p:sp>
          <p:nvSpPr>
            <p:cNvPr id="16" name="椭圆 15" descr="1&#10;">
              <a:extLst>
                <a:ext uri="{FF2B5EF4-FFF2-40B4-BE49-F238E27FC236}">
                  <a16:creationId xmlns:a16="http://schemas.microsoft.com/office/drawing/2014/main" id="{DCA46FA9-4AC7-4D1A-8423-7AE5759A32A8}"/>
                </a:ext>
              </a:extLst>
            </p:cNvPr>
            <p:cNvSpPr/>
            <p:nvPr/>
          </p:nvSpPr>
          <p:spPr>
            <a:xfrm>
              <a:off x="3267681" y="3372449"/>
              <a:ext cx="374475" cy="3744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FF0000"/>
                  </a:solidFill>
                </a:rPr>
                <a:t>2</a:t>
              </a:r>
              <a:endParaRPr lang="zh-CN" altLang="en-US" dirty="0">
                <a:solidFill>
                  <a:srgbClr val="FF0000"/>
                </a:solidFill>
              </a:endParaRPr>
            </a:p>
          </p:txBody>
        </p:sp>
      </p:grpSp>
      <p:grpSp>
        <p:nvGrpSpPr>
          <p:cNvPr id="12" name="组合 11">
            <a:extLst>
              <a:ext uri="{FF2B5EF4-FFF2-40B4-BE49-F238E27FC236}">
                <a16:creationId xmlns:a16="http://schemas.microsoft.com/office/drawing/2014/main" id="{78CE2058-B78D-457E-8283-9AD85BC875DE}"/>
              </a:ext>
            </a:extLst>
          </p:cNvPr>
          <p:cNvGrpSpPr/>
          <p:nvPr/>
        </p:nvGrpSpPr>
        <p:grpSpPr>
          <a:xfrm>
            <a:off x="3267681" y="4029139"/>
            <a:ext cx="3423682" cy="2213513"/>
            <a:chOff x="3267681" y="4029139"/>
            <a:chExt cx="3423682" cy="2213513"/>
          </a:xfrm>
        </p:grpSpPr>
        <p:pic>
          <p:nvPicPr>
            <p:cNvPr id="9" name="图片 8">
              <a:extLst>
                <a:ext uri="{FF2B5EF4-FFF2-40B4-BE49-F238E27FC236}">
                  <a16:creationId xmlns:a16="http://schemas.microsoft.com/office/drawing/2014/main" id="{1E079A77-E61F-422C-BF28-09F89387FC93}"/>
                </a:ext>
              </a:extLst>
            </p:cNvPr>
            <p:cNvPicPr>
              <a:picLocks noChangeAspect="1"/>
            </p:cNvPicPr>
            <p:nvPr/>
          </p:nvPicPr>
          <p:blipFill>
            <a:blip r:embed="rId5"/>
            <a:stretch>
              <a:fillRect/>
            </a:stretch>
          </p:blipFill>
          <p:spPr>
            <a:xfrm>
              <a:off x="3730789" y="4029139"/>
              <a:ext cx="2960574" cy="2213513"/>
            </a:xfrm>
            <a:prstGeom prst="rect">
              <a:avLst/>
            </a:prstGeom>
          </p:spPr>
        </p:pic>
        <p:sp>
          <p:nvSpPr>
            <p:cNvPr id="17" name="椭圆 16" descr="1&#10;">
              <a:extLst>
                <a:ext uri="{FF2B5EF4-FFF2-40B4-BE49-F238E27FC236}">
                  <a16:creationId xmlns:a16="http://schemas.microsoft.com/office/drawing/2014/main" id="{24F7CC30-FD57-4328-A838-FE1A9407581B}"/>
                </a:ext>
              </a:extLst>
            </p:cNvPr>
            <p:cNvSpPr/>
            <p:nvPr/>
          </p:nvSpPr>
          <p:spPr>
            <a:xfrm>
              <a:off x="3267681" y="4948657"/>
              <a:ext cx="374475" cy="3744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FF0000"/>
                  </a:solidFill>
                </a:rPr>
                <a:t>3</a:t>
              </a:r>
              <a:endParaRPr lang="zh-CN" altLang="en-US" dirty="0">
                <a:solidFill>
                  <a:srgbClr val="FF0000"/>
                </a:solidFill>
              </a:endParaRPr>
            </a:p>
          </p:txBody>
        </p:sp>
      </p:grpSp>
      <p:grpSp>
        <p:nvGrpSpPr>
          <p:cNvPr id="19" name="组合 18">
            <a:extLst>
              <a:ext uri="{FF2B5EF4-FFF2-40B4-BE49-F238E27FC236}">
                <a16:creationId xmlns:a16="http://schemas.microsoft.com/office/drawing/2014/main" id="{9BD03235-71CA-4631-A420-D67D61ADE550}"/>
              </a:ext>
            </a:extLst>
          </p:cNvPr>
          <p:cNvGrpSpPr/>
          <p:nvPr/>
        </p:nvGrpSpPr>
        <p:grpSpPr>
          <a:xfrm>
            <a:off x="7597672" y="4097643"/>
            <a:ext cx="2496587" cy="1933601"/>
            <a:chOff x="7597672" y="4097643"/>
            <a:chExt cx="2496587" cy="1933601"/>
          </a:xfrm>
        </p:grpSpPr>
        <p:pic>
          <p:nvPicPr>
            <p:cNvPr id="10" name="图片 9">
              <a:extLst>
                <a:ext uri="{FF2B5EF4-FFF2-40B4-BE49-F238E27FC236}">
                  <a16:creationId xmlns:a16="http://schemas.microsoft.com/office/drawing/2014/main" id="{DE5D30AB-19BF-45DE-9DCD-74EB74604C8C}"/>
                </a:ext>
              </a:extLst>
            </p:cNvPr>
            <p:cNvPicPr>
              <a:picLocks noChangeAspect="1"/>
            </p:cNvPicPr>
            <p:nvPr/>
          </p:nvPicPr>
          <p:blipFill>
            <a:blip r:embed="rId6"/>
            <a:stretch>
              <a:fillRect/>
            </a:stretch>
          </p:blipFill>
          <p:spPr>
            <a:xfrm>
              <a:off x="8170943" y="4097643"/>
              <a:ext cx="1923316" cy="1933601"/>
            </a:xfrm>
            <a:prstGeom prst="rect">
              <a:avLst/>
            </a:prstGeom>
          </p:spPr>
        </p:pic>
        <p:sp>
          <p:nvSpPr>
            <p:cNvPr id="18" name="椭圆 17" descr="1&#10;">
              <a:extLst>
                <a:ext uri="{FF2B5EF4-FFF2-40B4-BE49-F238E27FC236}">
                  <a16:creationId xmlns:a16="http://schemas.microsoft.com/office/drawing/2014/main" id="{3E567F44-8A5B-4163-8A70-31F8C055D509}"/>
                </a:ext>
              </a:extLst>
            </p:cNvPr>
            <p:cNvSpPr/>
            <p:nvPr/>
          </p:nvSpPr>
          <p:spPr>
            <a:xfrm>
              <a:off x="7597672" y="4948657"/>
              <a:ext cx="374475" cy="3744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FF0000"/>
                  </a:solidFill>
                </a:rPr>
                <a:t>4</a:t>
              </a:r>
              <a:endParaRPr lang="zh-CN" altLang="en-US" dirty="0">
                <a:solidFill>
                  <a:srgbClr val="FF0000"/>
                </a:solidFill>
              </a:endParaRPr>
            </a:p>
          </p:txBody>
        </p:sp>
      </p:grpSp>
      <p:sp>
        <p:nvSpPr>
          <p:cNvPr id="15" name="文本框 14">
            <a:extLst>
              <a:ext uri="{FF2B5EF4-FFF2-40B4-BE49-F238E27FC236}">
                <a16:creationId xmlns:a16="http://schemas.microsoft.com/office/drawing/2014/main" id="{C5C44A9B-AA4C-4627-9696-3836763B79AF}"/>
              </a:ext>
            </a:extLst>
          </p:cNvPr>
          <p:cNvSpPr txBox="1"/>
          <p:nvPr/>
        </p:nvSpPr>
        <p:spPr>
          <a:xfrm>
            <a:off x="8375205" y="1565276"/>
            <a:ext cx="3676054" cy="923330"/>
          </a:xfrm>
          <a:prstGeom prst="rect">
            <a:avLst/>
          </a:prstGeom>
          <a:noFill/>
        </p:spPr>
        <p:txBody>
          <a:bodyPr wrap="square" rtlCol="0">
            <a:spAutoFit/>
          </a:bodyPr>
          <a:lstStyle/>
          <a:p>
            <a:r>
              <a:rPr lang="en-US" altLang="zh-CN" dirty="0">
                <a:solidFill>
                  <a:srgbClr val="FF0000"/>
                </a:solidFill>
                <a:latin typeface="+mn-ea"/>
                <a:ea typeface="+mn-ea"/>
              </a:rPr>
              <a:t>The state of art</a:t>
            </a:r>
            <a:r>
              <a:rPr lang="en-US" altLang="zh-CN" dirty="0">
                <a:latin typeface="+mn-ea"/>
                <a:ea typeface="+mn-ea"/>
              </a:rPr>
              <a:t> </a:t>
            </a:r>
          </a:p>
          <a:p>
            <a:r>
              <a:rPr lang="en-US" altLang="zh-CN" b="1" dirty="0">
                <a:latin typeface="+mn-ea"/>
                <a:ea typeface="+mn-ea"/>
              </a:rPr>
              <a:t>Deep biaffine attention for neutral dependency parsing</a:t>
            </a:r>
            <a:endParaRPr lang="zh-CN" altLang="en-US" b="1" dirty="0">
              <a:latin typeface="+mn-ea"/>
              <a:ea typeface="+mn-ea"/>
            </a:endParaRPr>
          </a:p>
        </p:txBody>
      </p:sp>
    </p:spTree>
    <p:extLst>
      <p:ext uri="{BB962C8B-B14F-4D97-AF65-F5344CB8AC3E}">
        <p14:creationId xmlns:p14="http://schemas.microsoft.com/office/powerpoint/2010/main" val="214694266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9"/>
          <p:cNvSpPr>
            <a:spLocks noGrp="1"/>
          </p:cNvSpPr>
          <p:nvPr>
            <p:ph type="title"/>
          </p:nvPr>
        </p:nvSpPr>
        <p:spPr/>
        <p:txBody>
          <a:bodyPr/>
          <a:lstStyle/>
          <a:p>
            <a:r>
              <a:rPr lang="en-US" altLang="zh-CN" b="0" dirty="0"/>
              <a:t>arc-standard</a:t>
            </a:r>
            <a:r>
              <a:rPr lang="zh-CN" altLang="en-US" dirty="0"/>
              <a:t>算法</a:t>
            </a:r>
          </a:p>
        </p:txBody>
      </p:sp>
      <p:sp>
        <p:nvSpPr>
          <p:cNvPr id="11" name="文本框 10">
            <a:extLst>
              <a:ext uri="{FF2B5EF4-FFF2-40B4-BE49-F238E27FC236}">
                <a16:creationId xmlns:a16="http://schemas.microsoft.com/office/drawing/2014/main" id="{A639B993-B302-488A-A400-EF81B253EE3B}"/>
              </a:ext>
            </a:extLst>
          </p:cNvPr>
          <p:cNvSpPr txBox="1"/>
          <p:nvPr/>
        </p:nvSpPr>
        <p:spPr>
          <a:xfrm>
            <a:off x="749862" y="1488694"/>
            <a:ext cx="10273271" cy="4014483"/>
          </a:xfrm>
          <a:prstGeom prst="rect">
            <a:avLst/>
          </a:prstGeom>
          <a:noFill/>
        </p:spPr>
        <p:txBody>
          <a:bodyPr wrap="square" lIns="0" rtlCol="0">
            <a:no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解析依据的三种操作序列：</a:t>
            </a:r>
            <a:endParaRPr kumimoji="0" lang="en-US" altLang="zh-CN" b="0" i="0" u="none" strike="noStrike" kern="1200" cap="none" spc="100" normalizeH="0" baseline="0" noProof="0" dirty="0">
              <a:ln>
                <a:noFill/>
              </a:ln>
              <a:solidFill>
                <a:prstClr val="black"/>
              </a:solidFill>
              <a:effectLst/>
              <a:uLnTx/>
              <a:uFillTx/>
              <a:latin typeface="微软雅黑"/>
              <a:ea typeface="微软雅黑"/>
              <a:cs typeface="+mn-cs"/>
            </a:endParaRPr>
          </a:p>
          <a:p>
            <a:pPr marL="285750" marR="0" lvl="0" indent="-285750" algn="just" defTabSz="914400" rtl="0" eaLnBrk="1" fontAlgn="auto" latinLnBrk="0" hangingPunct="1">
              <a:lnSpc>
                <a:spcPct val="150000"/>
              </a:lnSpc>
              <a:spcBef>
                <a:spcPts val="0"/>
              </a:spcBef>
              <a:spcAft>
                <a:spcPts val="0"/>
              </a:spcAft>
              <a:buClr>
                <a:srgbClr val="006C39"/>
              </a:buClr>
              <a:buSzTx/>
              <a:buFont typeface="Wingdings" panose="05000000000000000000" pitchFamily="2" charset="2"/>
              <a:buChar char="l"/>
              <a:tabLst/>
              <a:defRPr/>
            </a:pPr>
            <a:r>
              <a:rPr kumimoji="0" lang="en-US" altLang="zh-CN" b="0" i="0" u="none" strike="noStrike" kern="1200" cap="none" spc="100" normalizeH="0" baseline="0" noProof="0" dirty="0">
                <a:ln>
                  <a:noFill/>
                </a:ln>
                <a:solidFill>
                  <a:prstClr val="black"/>
                </a:solidFill>
                <a:effectLst/>
                <a:uLnTx/>
                <a:uFillTx/>
                <a:latin typeface="微软雅黑"/>
                <a:ea typeface="微软雅黑"/>
                <a:cs typeface="+mn-cs"/>
              </a:rPr>
              <a:t>LEFT-ARC </a:t>
            </a: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栈顶和它下面的词构成依存关系，并且中心词是栈顶元素，把这两个词从栈中弹出，把这个依存关系加入到已</a:t>
            </a:r>
            <a:r>
              <a:rPr kumimoji="0" lang="en-US" altLang="zh-CN" b="0" i="0" u="none" strike="noStrike" kern="1200" cap="none" spc="100" normalizeH="0" baseline="0" noProof="0" dirty="0">
                <a:ln>
                  <a:noFill/>
                </a:ln>
                <a:solidFill>
                  <a:prstClr val="black"/>
                </a:solidFill>
                <a:effectLst/>
                <a:uLnTx/>
                <a:uFillTx/>
                <a:latin typeface="微软雅黑"/>
                <a:ea typeface="微软雅黑"/>
                <a:cs typeface="+mn-cs"/>
              </a:rPr>
              <a:t>parse</a:t>
            </a: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的数据结构里，最后把中心词再加到栈中</a:t>
            </a:r>
          </a:p>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l"/>
              <a:tabLst/>
              <a:defRPr/>
            </a:pPr>
            <a:r>
              <a:rPr kumimoji="0" lang="en-US" altLang="zh-CN" b="0" i="0" u="none" strike="noStrike" kern="1200" cap="none" spc="100" normalizeH="0" baseline="0" noProof="0" dirty="0">
                <a:ln>
                  <a:noFill/>
                </a:ln>
                <a:solidFill>
                  <a:prstClr val="black"/>
                </a:solidFill>
                <a:effectLst/>
                <a:uLnTx/>
                <a:uFillTx/>
                <a:latin typeface="微软雅黑"/>
                <a:ea typeface="微软雅黑"/>
                <a:cs typeface="+mn-cs"/>
              </a:rPr>
              <a:t>RIGHT-ARC </a:t>
            </a: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栈顶和它下面的词构成依存关系，中心词是下面的元素，把这两个词从栈中弹出，把这个依存关系加入到已</a:t>
            </a:r>
            <a:r>
              <a:rPr kumimoji="0" lang="en-US" altLang="zh-CN" b="0" i="0" u="none" strike="noStrike" kern="1200" cap="none" spc="100" normalizeH="0" baseline="0" noProof="0" dirty="0">
                <a:ln>
                  <a:noFill/>
                </a:ln>
                <a:solidFill>
                  <a:prstClr val="black"/>
                </a:solidFill>
                <a:effectLst/>
                <a:uLnTx/>
                <a:uFillTx/>
                <a:latin typeface="微软雅黑"/>
                <a:ea typeface="微软雅黑"/>
                <a:cs typeface="+mn-cs"/>
              </a:rPr>
              <a:t>parse</a:t>
            </a: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的数据结构里，最后把中心词再加到栈中</a:t>
            </a:r>
          </a:p>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l"/>
              <a:tabLst/>
              <a:defRPr/>
            </a:pPr>
            <a:r>
              <a:rPr kumimoji="0" lang="en-US" altLang="zh-CN" b="0" i="0" u="none" strike="noStrike" kern="1200" cap="none" spc="100" normalizeH="0" baseline="0" noProof="0" dirty="0">
                <a:ln>
                  <a:noFill/>
                </a:ln>
                <a:solidFill>
                  <a:prstClr val="black"/>
                </a:solidFill>
                <a:effectLst/>
                <a:uLnTx/>
                <a:uFillTx/>
                <a:latin typeface="微软雅黑"/>
                <a:ea typeface="微软雅黑"/>
                <a:cs typeface="+mn-cs"/>
              </a:rPr>
              <a:t>SHIFT </a:t>
            </a:r>
            <a:r>
              <a:rPr kumimoji="0" lang="zh-CN" altLang="en-US" b="0" i="0" u="none" strike="noStrike" kern="1200" cap="none" spc="100" normalizeH="0" baseline="0" noProof="0" dirty="0">
                <a:ln>
                  <a:noFill/>
                </a:ln>
                <a:solidFill>
                  <a:prstClr val="black"/>
                </a:solidFill>
                <a:effectLst/>
                <a:uLnTx/>
                <a:uFillTx/>
                <a:latin typeface="微软雅黑"/>
                <a:ea typeface="微软雅黑"/>
                <a:cs typeface="+mn-cs"/>
              </a:rPr>
              <a:t>把队列中的一个词加入到栈顶</a:t>
            </a: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zh-CN" altLang="en-US" sz="1800" b="0" i="0" u="none" strike="noStrike" kern="1200" cap="none" spc="100" normalizeH="0" baseline="0" noProof="0" dirty="0">
              <a:ln>
                <a:noFill/>
              </a:ln>
              <a:solidFill>
                <a:prstClr val="black"/>
              </a:solidFill>
              <a:effectLst/>
              <a:uLnTx/>
              <a:uFillTx/>
              <a:latin typeface="微软雅黑"/>
              <a:ea typeface="微软雅黑"/>
              <a:cs typeface="+mn-cs"/>
            </a:endParaRPr>
          </a:p>
        </p:txBody>
      </p:sp>
    </p:spTree>
    <p:extLst>
      <p:ext uri="{BB962C8B-B14F-4D97-AF65-F5344CB8AC3E}">
        <p14:creationId xmlns:p14="http://schemas.microsoft.com/office/powerpoint/2010/main" val="2460282461"/>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5891815" y="3000270"/>
            <a:ext cx="5314067" cy="857460"/>
            <a:chOff x="5588007" y="1590635"/>
            <a:chExt cx="5314067" cy="857460"/>
          </a:xfrm>
        </p:grpSpPr>
        <p:sp>
          <p:nvSpPr>
            <p:cNvPr id="19" name="文本框 18">
              <a:extLst>
                <a:ext uri="{FF2B5EF4-FFF2-40B4-BE49-F238E27FC236}">
                  <a16:creationId xmlns:a16="http://schemas.microsoft.com/office/drawing/2014/main" id="{41B256AE-680D-4CCC-B51F-B69BF45F0365}"/>
                </a:ext>
              </a:extLst>
            </p:cNvPr>
            <p:cNvSpPr txBox="1"/>
            <p:nvPr/>
          </p:nvSpPr>
          <p:spPr>
            <a:xfrm>
              <a:off x="6549853" y="1696200"/>
              <a:ext cx="4352221" cy="646331"/>
            </a:xfrm>
            <a:prstGeom prst="rect">
              <a:avLst/>
            </a:prstGeom>
            <a:noFill/>
          </p:spPr>
          <p:txBody>
            <a:bodyPr wrap="square">
              <a:spAutoFit/>
            </a:bodyPr>
            <a:lstStyle/>
            <a:p>
              <a:pPr lvl="0" eaLnBrk="1" fontAlgn="auto" hangingPunct="1">
                <a:spcBef>
                  <a:spcPts val="0"/>
                </a:spcBef>
                <a:spcAft>
                  <a:spcPts val="0"/>
                </a:spcAft>
                <a:defRPr/>
              </a:pPr>
              <a:r>
                <a:rPr lang="zh-CN" altLang="en-US" sz="3600" b="1" dirty="0">
                  <a:solidFill>
                    <a:prstClr val="black"/>
                  </a:solidFill>
                  <a:sym typeface="+mn-lt"/>
                </a:rPr>
                <a:t>实例</a:t>
              </a:r>
              <a:r>
                <a:rPr lang="en-US" altLang="zh-CN" sz="3600" b="1" dirty="0">
                  <a:solidFill>
                    <a:prstClr val="black"/>
                  </a:solidFill>
                  <a:sym typeface="+mn-lt"/>
                </a:rPr>
                <a:t>-</a:t>
              </a:r>
              <a:r>
                <a:rPr lang="zh-CN" altLang="en-US" sz="3600" b="1" dirty="0">
                  <a:solidFill>
                    <a:prstClr val="black"/>
                  </a:solidFill>
                  <a:sym typeface="+mn-lt"/>
                </a:rPr>
                <a:t>成分</a:t>
              </a:r>
              <a:r>
                <a:rPr kumimoji="0" lang="zh-CN" altLang="en-US" sz="3600" b="1"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sym typeface="+mn-lt"/>
                </a:rPr>
                <a:t>句法分析</a:t>
              </a:r>
            </a:p>
          </p:txBody>
        </p:sp>
        <p:sp>
          <p:nvSpPr>
            <p:cNvPr id="20" name="椭圆 19">
              <a:extLst>
                <a:ext uri="{FF2B5EF4-FFF2-40B4-BE49-F238E27FC236}">
                  <a16:creationId xmlns:a16="http://schemas.microsoft.com/office/drawing/2014/main" id="{4CD969C8-E62F-446D-85AA-293C5C9F7396}"/>
                </a:ext>
              </a:extLst>
            </p:cNvPr>
            <p:cNvSpPr/>
            <p:nvPr/>
          </p:nvSpPr>
          <p:spPr>
            <a:xfrm>
              <a:off x="5588007" y="1590635"/>
              <a:ext cx="857459" cy="85746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white"/>
                  </a:solidFill>
                  <a:effectLst/>
                  <a:uLnTx/>
                  <a:uFillTx/>
                  <a:latin typeface="Century Gothic" panose="020B0502020202020204" pitchFamily="34" charset="0"/>
                  <a:ea typeface="微软雅黑"/>
                  <a:cs typeface="+mn-cs"/>
                </a:rPr>
                <a:t>5</a:t>
              </a:r>
              <a:endParaRPr kumimoji="0" lang="zh-CN" altLang="en-US" sz="4000" b="1" i="0" u="none" strike="noStrike" kern="1200" cap="none" spc="0" normalizeH="0" baseline="0" noProof="0" dirty="0">
                <a:ln>
                  <a:noFill/>
                </a:ln>
                <a:solidFill>
                  <a:prstClr val="white"/>
                </a:solidFill>
                <a:effectLst/>
                <a:uLnTx/>
                <a:uFillTx/>
                <a:latin typeface="Century Gothic" panose="020B0502020202020204" pitchFamily="34" charset="0"/>
                <a:ea typeface="微软雅黑"/>
                <a:cs typeface="+mn-cs"/>
              </a:endParaRPr>
            </a:p>
          </p:txBody>
        </p:sp>
      </p:grpSp>
      <p:sp>
        <p:nvSpPr>
          <p:cNvPr id="6" name="矩形 5">
            <a:extLst>
              <a:ext uri="{FF2B5EF4-FFF2-40B4-BE49-F238E27FC236}">
                <a16:creationId xmlns:a16="http://schemas.microsoft.com/office/drawing/2014/main" id="{0ED91387-79FD-4D9C-B959-315FCF7F67D9}"/>
              </a:ext>
            </a:extLst>
          </p:cNvPr>
          <p:cNvSpPr/>
          <p:nvPr/>
        </p:nvSpPr>
        <p:spPr>
          <a:xfrm>
            <a:off x="6853661" y="3970475"/>
            <a:ext cx="1800493" cy="369332"/>
          </a:xfrm>
          <a:prstGeom prst="rect">
            <a:avLst/>
          </a:prstGeom>
        </p:spPr>
        <p:txBody>
          <a:bodyPr wrap="none">
            <a:spAutoFit/>
          </a:bodyPr>
          <a:lstStyle/>
          <a:p>
            <a:r>
              <a:rPr lang="zh-CN" altLang="en-US" dirty="0"/>
              <a:t>主讲人：梁雨欣</a:t>
            </a:r>
          </a:p>
        </p:txBody>
      </p:sp>
    </p:spTree>
    <p:extLst>
      <p:ext uri="{BB962C8B-B14F-4D97-AF65-F5344CB8AC3E}">
        <p14:creationId xmlns:p14="http://schemas.microsoft.com/office/powerpoint/2010/main" val="3970258148"/>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文本框 54">
            <a:extLst>
              <a:ext uri="{FF2B5EF4-FFF2-40B4-BE49-F238E27FC236}">
                <a16:creationId xmlns:a16="http://schemas.microsoft.com/office/drawing/2014/main" id="{CA1CEE3D-035F-4E62-BD42-714E40B67217}"/>
              </a:ext>
            </a:extLst>
          </p:cNvPr>
          <p:cNvSpPr txBox="1"/>
          <p:nvPr/>
        </p:nvSpPr>
        <p:spPr>
          <a:xfrm>
            <a:off x="442913" y="1285128"/>
            <a:ext cx="11240224" cy="688541"/>
          </a:xfrm>
          <a:prstGeom prst="rect">
            <a:avLst/>
          </a:prstGeom>
          <a:solidFill>
            <a:srgbClr val="FFFFFF">
              <a:lumMod val="85000"/>
              <a:alpha val="10000"/>
            </a:srgbClr>
          </a:solidFill>
          <a:ln>
            <a:solidFill>
              <a:srgbClr val="FFFFFF">
                <a:lumMod val="85000"/>
                <a:alpha val="50000"/>
              </a:srgbClr>
            </a:solidFill>
          </a:ln>
        </p:spPr>
        <p:txBody>
          <a:bodyPr wrap="square" lIns="180000" tIns="180000" rIns="180000" bIns="180000" rtlCol="0">
            <a:spAutoFit/>
          </a:bodyPr>
          <a:lstStyle/>
          <a:p>
            <a:pPr marL="0" marR="0" lvl="0" indent="457200" algn="just" defTabSz="914400" eaLnBrk="1" fontAlgn="auto" latinLnBrk="0" hangingPunct="1">
              <a:lnSpc>
                <a:spcPct val="130000"/>
              </a:lnSpc>
              <a:spcBef>
                <a:spcPts val="0"/>
              </a:spcBef>
              <a:spcAft>
                <a:spcPts val="0"/>
              </a:spcAft>
              <a:buClrTx/>
              <a:buSzTx/>
              <a:buFontTx/>
              <a:buNone/>
              <a:tabLst/>
              <a:defRPr/>
            </a:pPr>
            <a:r>
              <a:rPr kumimoji="0" lang="zh-CN" altLang="en-US" b="0" i="0" u="none" strike="noStrike" kern="0" cap="none" spc="100" normalizeH="0" baseline="0" noProof="0" dirty="0">
                <a:ln>
                  <a:noFill/>
                </a:ln>
                <a:solidFill>
                  <a:srgbClr val="000000">
                    <a:lumMod val="75000"/>
                    <a:lumOff val="25000"/>
                  </a:srgbClr>
                </a:solidFill>
                <a:effectLst/>
                <a:uLnTx/>
                <a:uFillTx/>
                <a:latin typeface="+mn-ea"/>
                <a:ea typeface="+mn-ea"/>
              </a:rPr>
              <a:t>使用</a:t>
            </a:r>
            <a:r>
              <a:rPr kumimoji="0" lang="en-US" altLang="zh-CN" b="0" i="0" u="none" strike="noStrike" kern="0" cap="none" spc="100" normalizeH="0" baseline="0" noProof="0" dirty="0">
                <a:ln>
                  <a:noFill/>
                </a:ln>
                <a:solidFill>
                  <a:srgbClr val="000000">
                    <a:lumMod val="75000"/>
                    <a:lumOff val="25000"/>
                  </a:srgbClr>
                </a:solidFill>
                <a:effectLst/>
                <a:uLnTx/>
                <a:uFillTx/>
                <a:latin typeface="+mn-ea"/>
                <a:ea typeface="+mn-ea"/>
              </a:rPr>
              <a:t>Transformer</a:t>
            </a:r>
            <a:r>
              <a:rPr kumimoji="0" lang="zh-CN" altLang="en-US" b="0" i="0" u="none" strike="noStrike" kern="0" cap="none" spc="100" normalizeH="0" baseline="0" noProof="0" dirty="0">
                <a:ln>
                  <a:noFill/>
                </a:ln>
                <a:solidFill>
                  <a:srgbClr val="000000">
                    <a:lumMod val="75000"/>
                    <a:lumOff val="25000"/>
                  </a:srgbClr>
                </a:solidFill>
                <a:effectLst/>
                <a:uLnTx/>
                <a:uFillTx/>
                <a:latin typeface="+mn-ea"/>
                <a:ea typeface="+mn-ea"/>
              </a:rPr>
              <a:t>模型，将一种语言的句子翻译输出到另一种语言中。</a:t>
            </a:r>
          </a:p>
        </p:txBody>
      </p:sp>
      <p:sp>
        <p:nvSpPr>
          <p:cNvPr id="2" name="标题 1"/>
          <p:cNvSpPr>
            <a:spLocks noGrp="1"/>
          </p:cNvSpPr>
          <p:nvPr>
            <p:ph type="title"/>
          </p:nvPr>
        </p:nvSpPr>
        <p:spPr/>
        <p:txBody>
          <a:bodyPr/>
          <a:lstStyle/>
          <a:p>
            <a:r>
              <a:rPr lang="en-US" altLang="zh-CN" dirty="0"/>
              <a:t>Transformer</a:t>
            </a:r>
            <a:endParaRPr lang="zh-CN" altLang="en-US" dirty="0"/>
          </a:p>
        </p:txBody>
      </p:sp>
      <p:sp>
        <p:nvSpPr>
          <p:cNvPr id="56" name="矩形: 圆角 55">
            <a:extLst>
              <a:ext uri="{FF2B5EF4-FFF2-40B4-BE49-F238E27FC236}">
                <a16:creationId xmlns:a16="http://schemas.microsoft.com/office/drawing/2014/main" id="{C7680011-A633-457F-B329-22FD85C47045}"/>
              </a:ext>
            </a:extLst>
          </p:cNvPr>
          <p:cNvSpPr/>
          <p:nvPr/>
        </p:nvSpPr>
        <p:spPr>
          <a:xfrm>
            <a:off x="508864" y="1013251"/>
            <a:ext cx="3032502" cy="543754"/>
          </a:xfrm>
          <a:prstGeom prst="roundRect">
            <a:avLst>
              <a:gd name="adj" fmla="val 0"/>
            </a:avLst>
          </a:prstGeom>
          <a:noFill/>
          <a:ln w="12700" cap="flat" cmpd="sng" algn="ctr">
            <a:noFill/>
            <a:prstDash val="solid"/>
            <a:miter lim="800000"/>
          </a:ln>
          <a:effectLst/>
        </p:spPr>
        <p:txBody>
          <a:bodyPr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2400" b="1" i="0" u="none" strike="noStrike" kern="0" cap="none" spc="100" normalizeH="0" baseline="0" noProof="0" dirty="0">
                <a:ln>
                  <a:noFill/>
                </a:ln>
                <a:solidFill>
                  <a:schemeClr val="accent4"/>
                </a:solidFill>
                <a:effectLst/>
                <a:uLnTx/>
                <a:uFillTx/>
                <a:latin typeface="微软雅黑" panose="020B0503020204020204" pitchFamily="34" charset="-122"/>
                <a:cs typeface="+mn-cs"/>
                <a:sym typeface="Wingdings 3" panose="05040102010807070707" pitchFamily="18" charset="2"/>
              </a:rPr>
              <a:t>句法分析应用</a:t>
            </a:r>
            <a:r>
              <a:rPr kumimoji="0" lang="zh-CN" altLang="en-US" sz="2400" b="1" i="0" u="none" strike="noStrike" kern="0" cap="none" spc="0" normalizeH="0" baseline="0" noProof="0" dirty="0">
                <a:ln>
                  <a:noFill/>
                </a:ln>
                <a:solidFill>
                  <a:srgbClr val="0079BA"/>
                </a:solidFill>
                <a:effectLst/>
                <a:uLnTx/>
                <a:uFillTx/>
                <a:latin typeface="微软雅黑" panose="020B0503020204020204" pitchFamily="34" charset="-122"/>
                <a:cs typeface="+mn-cs"/>
              </a:rPr>
              <a:t>  </a:t>
            </a:r>
          </a:p>
        </p:txBody>
      </p:sp>
      <p:grpSp>
        <p:nvGrpSpPr>
          <p:cNvPr id="57" name="组合 56">
            <a:extLst>
              <a:ext uri="{FF2B5EF4-FFF2-40B4-BE49-F238E27FC236}">
                <a16:creationId xmlns:a16="http://schemas.microsoft.com/office/drawing/2014/main" id="{529E9890-00B7-4A3B-8719-9AC4F5CA3BC0}"/>
              </a:ext>
            </a:extLst>
          </p:cNvPr>
          <p:cNvGrpSpPr/>
          <p:nvPr/>
        </p:nvGrpSpPr>
        <p:grpSpPr>
          <a:xfrm>
            <a:off x="11452963" y="4186123"/>
            <a:ext cx="280608" cy="155700"/>
            <a:chOff x="11787685" y="2589881"/>
            <a:chExt cx="280608" cy="155700"/>
          </a:xfrm>
        </p:grpSpPr>
        <p:grpSp>
          <p:nvGrpSpPr>
            <p:cNvPr id="58" name="组合 57">
              <a:extLst>
                <a:ext uri="{FF2B5EF4-FFF2-40B4-BE49-F238E27FC236}">
                  <a16:creationId xmlns:a16="http://schemas.microsoft.com/office/drawing/2014/main" id="{58AC9937-C45B-4C0C-BE8C-331626E9BCDD}"/>
                </a:ext>
              </a:extLst>
            </p:cNvPr>
            <p:cNvGrpSpPr/>
            <p:nvPr/>
          </p:nvGrpSpPr>
          <p:grpSpPr>
            <a:xfrm>
              <a:off x="11787685" y="2589881"/>
              <a:ext cx="124788" cy="155700"/>
              <a:chOff x="11749088" y="2541722"/>
              <a:chExt cx="201981" cy="397394"/>
            </a:xfrm>
          </p:grpSpPr>
          <p:cxnSp>
            <p:nvCxnSpPr>
              <p:cNvPr id="65" name="直接连接符 64">
                <a:extLst>
                  <a:ext uri="{FF2B5EF4-FFF2-40B4-BE49-F238E27FC236}">
                    <a16:creationId xmlns:a16="http://schemas.microsoft.com/office/drawing/2014/main" id="{E0B28B6F-983B-4035-8FA4-FBF7A69BFA6E}"/>
                  </a:ext>
                </a:extLst>
              </p:cNvPr>
              <p:cNvCxnSpPr/>
              <p:nvPr/>
            </p:nvCxnSpPr>
            <p:spPr>
              <a:xfrm>
                <a:off x="11749088" y="2541722"/>
                <a:ext cx="201981" cy="201981"/>
              </a:xfrm>
              <a:prstGeom prst="line">
                <a:avLst/>
              </a:prstGeom>
              <a:noFill/>
              <a:ln w="6350" cap="flat" cmpd="sng" algn="ctr">
                <a:solidFill>
                  <a:schemeClr val="accent1"/>
                </a:solidFill>
                <a:prstDash val="solid"/>
                <a:miter lim="800000"/>
              </a:ln>
              <a:effectLst/>
            </p:spPr>
          </p:cxnSp>
          <p:cxnSp>
            <p:nvCxnSpPr>
              <p:cNvPr id="66" name="直接连接符 65">
                <a:extLst>
                  <a:ext uri="{FF2B5EF4-FFF2-40B4-BE49-F238E27FC236}">
                    <a16:creationId xmlns:a16="http://schemas.microsoft.com/office/drawing/2014/main" id="{BB1A5A27-9A98-48F1-A9E7-95476C5750DD}"/>
                  </a:ext>
                </a:extLst>
              </p:cNvPr>
              <p:cNvCxnSpPr>
                <a:cxnSpLocks/>
              </p:cNvCxnSpPr>
              <p:nvPr/>
            </p:nvCxnSpPr>
            <p:spPr>
              <a:xfrm flipH="1">
                <a:off x="11749088" y="2737135"/>
                <a:ext cx="201981" cy="201981"/>
              </a:xfrm>
              <a:prstGeom prst="line">
                <a:avLst/>
              </a:prstGeom>
              <a:noFill/>
              <a:ln w="6350" cap="flat" cmpd="sng" algn="ctr">
                <a:solidFill>
                  <a:schemeClr val="accent1"/>
                </a:solidFill>
                <a:prstDash val="solid"/>
                <a:miter lim="800000"/>
              </a:ln>
              <a:effectLst/>
            </p:spPr>
          </p:cxnSp>
        </p:grpSp>
        <p:grpSp>
          <p:nvGrpSpPr>
            <p:cNvPr id="59" name="组合 58">
              <a:extLst>
                <a:ext uri="{FF2B5EF4-FFF2-40B4-BE49-F238E27FC236}">
                  <a16:creationId xmlns:a16="http://schemas.microsoft.com/office/drawing/2014/main" id="{015E5671-166C-4094-9811-B422880223B1}"/>
                </a:ext>
              </a:extLst>
            </p:cNvPr>
            <p:cNvGrpSpPr/>
            <p:nvPr/>
          </p:nvGrpSpPr>
          <p:grpSpPr>
            <a:xfrm>
              <a:off x="11865595" y="2589881"/>
              <a:ext cx="124788" cy="155700"/>
              <a:chOff x="11749088" y="2541722"/>
              <a:chExt cx="201981" cy="397394"/>
            </a:xfrm>
          </p:grpSpPr>
          <p:cxnSp>
            <p:nvCxnSpPr>
              <p:cNvPr id="63" name="直接连接符 62">
                <a:extLst>
                  <a:ext uri="{FF2B5EF4-FFF2-40B4-BE49-F238E27FC236}">
                    <a16:creationId xmlns:a16="http://schemas.microsoft.com/office/drawing/2014/main" id="{103B67DB-9D4D-48BE-AD15-BDC6105ACA14}"/>
                  </a:ext>
                </a:extLst>
              </p:cNvPr>
              <p:cNvCxnSpPr/>
              <p:nvPr/>
            </p:nvCxnSpPr>
            <p:spPr>
              <a:xfrm>
                <a:off x="11749088" y="2541722"/>
                <a:ext cx="201981" cy="201981"/>
              </a:xfrm>
              <a:prstGeom prst="line">
                <a:avLst/>
              </a:prstGeom>
              <a:noFill/>
              <a:ln w="6350" cap="flat" cmpd="sng" algn="ctr">
                <a:solidFill>
                  <a:schemeClr val="accent1"/>
                </a:solidFill>
                <a:prstDash val="solid"/>
                <a:miter lim="800000"/>
              </a:ln>
              <a:effectLst/>
            </p:spPr>
          </p:cxnSp>
          <p:cxnSp>
            <p:nvCxnSpPr>
              <p:cNvPr id="64" name="直接连接符 63">
                <a:extLst>
                  <a:ext uri="{FF2B5EF4-FFF2-40B4-BE49-F238E27FC236}">
                    <a16:creationId xmlns:a16="http://schemas.microsoft.com/office/drawing/2014/main" id="{35F7421C-E822-4DCE-82D3-3CF43AFABCCA}"/>
                  </a:ext>
                </a:extLst>
              </p:cNvPr>
              <p:cNvCxnSpPr>
                <a:cxnSpLocks/>
              </p:cNvCxnSpPr>
              <p:nvPr/>
            </p:nvCxnSpPr>
            <p:spPr>
              <a:xfrm flipH="1">
                <a:off x="11749088" y="2737135"/>
                <a:ext cx="201981" cy="201981"/>
              </a:xfrm>
              <a:prstGeom prst="line">
                <a:avLst/>
              </a:prstGeom>
              <a:noFill/>
              <a:ln w="6350" cap="flat" cmpd="sng" algn="ctr">
                <a:solidFill>
                  <a:schemeClr val="accent1"/>
                </a:solidFill>
                <a:prstDash val="solid"/>
                <a:miter lim="800000"/>
              </a:ln>
              <a:effectLst/>
            </p:spPr>
          </p:cxnSp>
        </p:grpSp>
        <p:grpSp>
          <p:nvGrpSpPr>
            <p:cNvPr id="60" name="组合 59">
              <a:extLst>
                <a:ext uri="{FF2B5EF4-FFF2-40B4-BE49-F238E27FC236}">
                  <a16:creationId xmlns:a16="http://schemas.microsoft.com/office/drawing/2014/main" id="{8DEEA52F-6F65-4BA0-AC00-94FCCC1EF76D}"/>
                </a:ext>
              </a:extLst>
            </p:cNvPr>
            <p:cNvGrpSpPr/>
            <p:nvPr/>
          </p:nvGrpSpPr>
          <p:grpSpPr>
            <a:xfrm>
              <a:off x="11943505" y="2589881"/>
              <a:ext cx="124788" cy="155700"/>
              <a:chOff x="11749088" y="2541722"/>
              <a:chExt cx="201981" cy="397394"/>
            </a:xfrm>
          </p:grpSpPr>
          <p:cxnSp>
            <p:nvCxnSpPr>
              <p:cNvPr id="61" name="直接连接符 60">
                <a:extLst>
                  <a:ext uri="{FF2B5EF4-FFF2-40B4-BE49-F238E27FC236}">
                    <a16:creationId xmlns:a16="http://schemas.microsoft.com/office/drawing/2014/main" id="{D35F1FDA-2B32-44A6-A020-8332B685BBEF}"/>
                  </a:ext>
                </a:extLst>
              </p:cNvPr>
              <p:cNvCxnSpPr/>
              <p:nvPr/>
            </p:nvCxnSpPr>
            <p:spPr>
              <a:xfrm>
                <a:off x="11749088" y="2541722"/>
                <a:ext cx="201981" cy="201981"/>
              </a:xfrm>
              <a:prstGeom prst="line">
                <a:avLst/>
              </a:prstGeom>
              <a:noFill/>
              <a:ln w="6350" cap="flat" cmpd="sng" algn="ctr">
                <a:solidFill>
                  <a:schemeClr val="accent1"/>
                </a:solidFill>
                <a:prstDash val="solid"/>
                <a:miter lim="800000"/>
              </a:ln>
              <a:effectLst/>
            </p:spPr>
          </p:cxnSp>
          <p:cxnSp>
            <p:nvCxnSpPr>
              <p:cNvPr id="62" name="直接连接符 61">
                <a:extLst>
                  <a:ext uri="{FF2B5EF4-FFF2-40B4-BE49-F238E27FC236}">
                    <a16:creationId xmlns:a16="http://schemas.microsoft.com/office/drawing/2014/main" id="{F6C09B7C-0F5F-4396-B0D8-460D78533EEC}"/>
                  </a:ext>
                </a:extLst>
              </p:cNvPr>
              <p:cNvCxnSpPr>
                <a:cxnSpLocks/>
              </p:cNvCxnSpPr>
              <p:nvPr/>
            </p:nvCxnSpPr>
            <p:spPr>
              <a:xfrm flipH="1">
                <a:off x="11749088" y="2737135"/>
                <a:ext cx="201981" cy="201981"/>
              </a:xfrm>
              <a:prstGeom prst="line">
                <a:avLst/>
              </a:prstGeom>
              <a:noFill/>
              <a:ln w="6350" cap="flat" cmpd="sng" algn="ctr">
                <a:solidFill>
                  <a:schemeClr val="accent1"/>
                </a:solidFill>
                <a:prstDash val="solid"/>
                <a:miter lim="800000"/>
              </a:ln>
              <a:effectLst/>
            </p:spPr>
          </p:cxnSp>
        </p:grpSp>
      </p:grpSp>
      <p:grpSp>
        <p:nvGrpSpPr>
          <p:cNvPr id="67" name="组合 66">
            <a:extLst>
              <a:ext uri="{FF2B5EF4-FFF2-40B4-BE49-F238E27FC236}">
                <a16:creationId xmlns:a16="http://schemas.microsoft.com/office/drawing/2014/main" id="{09AFE782-0092-4D33-AC60-ADD3AC609660}"/>
              </a:ext>
            </a:extLst>
          </p:cNvPr>
          <p:cNvGrpSpPr/>
          <p:nvPr/>
        </p:nvGrpSpPr>
        <p:grpSpPr>
          <a:xfrm flipH="1">
            <a:off x="442913" y="4186123"/>
            <a:ext cx="280608" cy="155700"/>
            <a:chOff x="11787685" y="2589881"/>
            <a:chExt cx="280608" cy="155700"/>
          </a:xfrm>
        </p:grpSpPr>
        <p:grpSp>
          <p:nvGrpSpPr>
            <p:cNvPr id="68" name="组合 67">
              <a:extLst>
                <a:ext uri="{FF2B5EF4-FFF2-40B4-BE49-F238E27FC236}">
                  <a16:creationId xmlns:a16="http://schemas.microsoft.com/office/drawing/2014/main" id="{9DB16C06-177D-402F-B72C-ECA971C441B2}"/>
                </a:ext>
              </a:extLst>
            </p:cNvPr>
            <p:cNvGrpSpPr/>
            <p:nvPr/>
          </p:nvGrpSpPr>
          <p:grpSpPr>
            <a:xfrm>
              <a:off x="11787685" y="2589881"/>
              <a:ext cx="124788" cy="155700"/>
              <a:chOff x="11749088" y="2541722"/>
              <a:chExt cx="201981" cy="397394"/>
            </a:xfrm>
          </p:grpSpPr>
          <p:cxnSp>
            <p:nvCxnSpPr>
              <p:cNvPr id="75" name="直接连接符 74">
                <a:extLst>
                  <a:ext uri="{FF2B5EF4-FFF2-40B4-BE49-F238E27FC236}">
                    <a16:creationId xmlns:a16="http://schemas.microsoft.com/office/drawing/2014/main" id="{AF6E8A11-2F25-49D0-93F6-94D7C748DCE4}"/>
                  </a:ext>
                </a:extLst>
              </p:cNvPr>
              <p:cNvCxnSpPr/>
              <p:nvPr/>
            </p:nvCxnSpPr>
            <p:spPr>
              <a:xfrm>
                <a:off x="11749088" y="2541722"/>
                <a:ext cx="201981" cy="201981"/>
              </a:xfrm>
              <a:prstGeom prst="line">
                <a:avLst/>
              </a:prstGeom>
              <a:noFill/>
              <a:ln w="6350" cap="flat" cmpd="sng" algn="ctr">
                <a:solidFill>
                  <a:schemeClr val="accent1"/>
                </a:solidFill>
                <a:prstDash val="solid"/>
                <a:miter lim="800000"/>
              </a:ln>
              <a:effectLst/>
            </p:spPr>
          </p:cxnSp>
          <p:cxnSp>
            <p:nvCxnSpPr>
              <p:cNvPr id="76" name="直接连接符 75">
                <a:extLst>
                  <a:ext uri="{FF2B5EF4-FFF2-40B4-BE49-F238E27FC236}">
                    <a16:creationId xmlns:a16="http://schemas.microsoft.com/office/drawing/2014/main" id="{5CCA3629-BFEA-44D4-8C2A-3D912923C359}"/>
                  </a:ext>
                </a:extLst>
              </p:cNvPr>
              <p:cNvCxnSpPr>
                <a:cxnSpLocks/>
              </p:cNvCxnSpPr>
              <p:nvPr/>
            </p:nvCxnSpPr>
            <p:spPr>
              <a:xfrm flipH="1">
                <a:off x="11749088" y="2737135"/>
                <a:ext cx="201981" cy="201981"/>
              </a:xfrm>
              <a:prstGeom prst="line">
                <a:avLst/>
              </a:prstGeom>
              <a:noFill/>
              <a:ln w="6350" cap="flat" cmpd="sng" algn="ctr">
                <a:solidFill>
                  <a:schemeClr val="accent1"/>
                </a:solidFill>
                <a:prstDash val="solid"/>
                <a:miter lim="800000"/>
              </a:ln>
              <a:effectLst/>
            </p:spPr>
          </p:cxnSp>
        </p:grpSp>
        <p:grpSp>
          <p:nvGrpSpPr>
            <p:cNvPr id="69" name="组合 68">
              <a:extLst>
                <a:ext uri="{FF2B5EF4-FFF2-40B4-BE49-F238E27FC236}">
                  <a16:creationId xmlns:a16="http://schemas.microsoft.com/office/drawing/2014/main" id="{9EC21708-2372-4F0E-8391-B48AA263F56F}"/>
                </a:ext>
              </a:extLst>
            </p:cNvPr>
            <p:cNvGrpSpPr/>
            <p:nvPr/>
          </p:nvGrpSpPr>
          <p:grpSpPr>
            <a:xfrm>
              <a:off x="11865595" y="2589881"/>
              <a:ext cx="124788" cy="155700"/>
              <a:chOff x="11749088" y="2541722"/>
              <a:chExt cx="201981" cy="397394"/>
            </a:xfrm>
          </p:grpSpPr>
          <p:cxnSp>
            <p:nvCxnSpPr>
              <p:cNvPr id="73" name="直接连接符 72">
                <a:extLst>
                  <a:ext uri="{FF2B5EF4-FFF2-40B4-BE49-F238E27FC236}">
                    <a16:creationId xmlns:a16="http://schemas.microsoft.com/office/drawing/2014/main" id="{65CCA464-B438-4DBC-8F80-A686F0F79F55}"/>
                  </a:ext>
                </a:extLst>
              </p:cNvPr>
              <p:cNvCxnSpPr/>
              <p:nvPr/>
            </p:nvCxnSpPr>
            <p:spPr>
              <a:xfrm>
                <a:off x="11749088" y="2541722"/>
                <a:ext cx="201981" cy="201981"/>
              </a:xfrm>
              <a:prstGeom prst="line">
                <a:avLst/>
              </a:prstGeom>
              <a:noFill/>
              <a:ln w="6350" cap="flat" cmpd="sng" algn="ctr">
                <a:solidFill>
                  <a:schemeClr val="accent1"/>
                </a:solidFill>
                <a:prstDash val="solid"/>
                <a:miter lim="800000"/>
              </a:ln>
              <a:effectLst/>
            </p:spPr>
          </p:cxnSp>
          <p:cxnSp>
            <p:nvCxnSpPr>
              <p:cNvPr id="74" name="直接连接符 73">
                <a:extLst>
                  <a:ext uri="{FF2B5EF4-FFF2-40B4-BE49-F238E27FC236}">
                    <a16:creationId xmlns:a16="http://schemas.microsoft.com/office/drawing/2014/main" id="{374DCC8E-59FC-44A8-A11C-3CA63E519A62}"/>
                  </a:ext>
                </a:extLst>
              </p:cNvPr>
              <p:cNvCxnSpPr>
                <a:cxnSpLocks/>
              </p:cNvCxnSpPr>
              <p:nvPr/>
            </p:nvCxnSpPr>
            <p:spPr>
              <a:xfrm flipH="1">
                <a:off x="11749088" y="2737135"/>
                <a:ext cx="201981" cy="201981"/>
              </a:xfrm>
              <a:prstGeom prst="line">
                <a:avLst/>
              </a:prstGeom>
              <a:noFill/>
              <a:ln w="6350" cap="flat" cmpd="sng" algn="ctr">
                <a:solidFill>
                  <a:schemeClr val="accent1"/>
                </a:solidFill>
                <a:prstDash val="solid"/>
                <a:miter lim="800000"/>
              </a:ln>
              <a:effectLst/>
            </p:spPr>
          </p:cxnSp>
        </p:grpSp>
        <p:grpSp>
          <p:nvGrpSpPr>
            <p:cNvPr id="70" name="组合 69">
              <a:extLst>
                <a:ext uri="{FF2B5EF4-FFF2-40B4-BE49-F238E27FC236}">
                  <a16:creationId xmlns:a16="http://schemas.microsoft.com/office/drawing/2014/main" id="{5B238AA7-F7BE-4C1B-994C-A951C21D320D}"/>
                </a:ext>
              </a:extLst>
            </p:cNvPr>
            <p:cNvGrpSpPr/>
            <p:nvPr/>
          </p:nvGrpSpPr>
          <p:grpSpPr>
            <a:xfrm>
              <a:off x="11943505" y="2589881"/>
              <a:ext cx="124788" cy="155700"/>
              <a:chOff x="11749088" y="2541722"/>
              <a:chExt cx="201981" cy="397394"/>
            </a:xfrm>
          </p:grpSpPr>
          <p:cxnSp>
            <p:nvCxnSpPr>
              <p:cNvPr id="71" name="直接连接符 70">
                <a:extLst>
                  <a:ext uri="{FF2B5EF4-FFF2-40B4-BE49-F238E27FC236}">
                    <a16:creationId xmlns:a16="http://schemas.microsoft.com/office/drawing/2014/main" id="{A7FDF2E1-BA0A-4570-8EDF-D7C8EDBF89C1}"/>
                  </a:ext>
                </a:extLst>
              </p:cNvPr>
              <p:cNvCxnSpPr/>
              <p:nvPr/>
            </p:nvCxnSpPr>
            <p:spPr>
              <a:xfrm>
                <a:off x="11749088" y="2541722"/>
                <a:ext cx="201981" cy="201981"/>
              </a:xfrm>
              <a:prstGeom prst="line">
                <a:avLst/>
              </a:prstGeom>
              <a:noFill/>
              <a:ln w="6350" cap="flat" cmpd="sng" algn="ctr">
                <a:solidFill>
                  <a:schemeClr val="accent1"/>
                </a:solidFill>
                <a:prstDash val="solid"/>
                <a:miter lim="800000"/>
              </a:ln>
              <a:effectLst/>
            </p:spPr>
          </p:cxnSp>
          <p:cxnSp>
            <p:nvCxnSpPr>
              <p:cNvPr id="72" name="直接连接符 71">
                <a:extLst>
                  <a:ext uri="{FF2B5EF4-FFF2-40B4-BE49-F238E27FC236}">
                    <a16:creationId xmlns:a16="http://schemas.microsoft.com/office/drawing/2014/main" id="{9A7890E3-5C54-4052-A7AD-16279E0971D8}"/>
                  </a:ext>
                </a:extLst>
              </p:cNvPr>
              <p:cNvCxnSpPr>
                <a:cxnSpLocks/>
              </p:cNvCxnSpPr>
              <p:nvPr/>
            </p:nvCxnSpPr>
            <p:spPr>
              <a:xfrm flipH="1">
                <a:off x="11749088" y="2737135"/>
                <a:ext cx="201981" cy="201981"/>
              </a:xfrm>
              <a:prstGeom prst="line">
                <a:avLst/>
              </a:prstGeom>
              <a:noFill/>
              <a:ln w="6350" cap="flat" cmpd="sng" algn="ctr">
                <a:solidFill>
                  <a:schemeClr val="accent1"/>
                </a:solidFill>
                <a:prstDash val="solid"/>
                <a:miter lim="800000"/>
              </a:ln>
              <a:effectLst/>
            </p:spPr>
          </p:cxnSp>
        </p:grpSp>
      </p:grpSp>
      <p:pic>
        <p:nvPicPr>
          <p:cNvPr id="10" name="图片 9">
            <a:extLst>
              <a:ext uri="{FF2B5EF4-FFF2-40B4-BE49-F238E27FC236}">
                <a16:creationId xmlns:a16="http://schemas.microsoft.com/office/drawing/2014/main" id="{C929684F-7C71-4FB1-A93E-00545797CAC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2167084" y="2761176"/>
            <a:ext cx="1840337" cy="2620794"/>
          </a:xfrm>
          <a:prstGeom prst="rect">
            <a:avLst/>
          </a:prstGeom>
        </p:spPr>
      </p:pic>
      <p:sp>
        <p:nvSpPr>
          <p:cNvPr id="11" name="箭头: 右 10">
            <a:extLst>
              <a:ext uri="{FF2B5EF4-FFF2-40B4-BE49-F238E27FC236}">
                <a16:creationId xmlns:a16="http://schemas.microsoft.com/office/drawing/2014/main" id="{A9C5FC11-1F65-4720-BCC0-39A6361FDE66}"/>
              </a:ext>
            </a:extLst>
          </p:cNvPr>
          <p:cNvSpPr/>
          <p:nvPr/>
        </p:nvSpPr>
        <p:spPr>
          <a:xfrm rot="10800000">
            <a:off x="4285746" y="3897364"/>
            <a:ext cx="416603" cy="122003"/>
          </a:xfrm>
          <a:prstGeom prst="rightArrow">
            <a:avLst/>
          </a:prstGeom>
          <a:ln>
            <a:solidFill>
              <a:srgbClr val="A13F0B"/>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zh-CN" altLang="en-US"/>
          </a:p>
        </p:txBody>
      </p:sp>
      <p:grpSp>
        <p:nvGrpSpPr>
          <p:cNvPr id="6" name="组合 5">
            <a:extLst>
              <a:ext uri="{FF2B5EF4-FFF2-40B4-BE49-F238E27FC236}">
                <a16:creationId xmlns:a16="http://schemas.microsoft.com/office/drawing/2014/main" id="{DFB14466-B03A-401B-8ED8-D9723E63D57D}"/>
              </a:ext>
            </a:extLst>
          </p:cNvPr>
          <p:cNvGrpSpPr/>
          <p:nvPr/>
        </p:nvGrpSpPr>
        <p:grpSpPr>
          <a:xfrm>
            <a:off x="4752909" y="2209446"/>
            <a:ext cx="5280325" cy="3497838"/>
            <a:chOff x="851566" y="2346911"/>
            <a:chExt cx="5280325" cy="3497838"/>
          </a:xfrm>
        </p:grpSpPr>
        <p:pic>
          <p:nvPicPr>
            <p:cNvPr id="8" name="图片 7">
              <a:extLst>
                <a:ext uri="{FF2B5EF4-FFF2-40B4-BE49-F238E27FC236}">
                  <a16:creationId xmlns:a16="http://schemas.microsoft.com/office/drawing/2014/main" id="{D6C4484E-C086-4D35-852F-E05E75BF5EB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51566" y="2461022"/>
              <a:ext cx="4534837" cy="3205065"/>
            </a:xfrm>
            <a:prstGeom prst="rect">
              <a:avLst/>
            </a:prstGeom>
          </p:spPr>
        </p:pic>
        <p:sp>
          <p:nvSpPr>
            <p:cNvPr id="5" name="矩形: 圆角 4">
              <a:extLst>
                <a:ext uri="{FF2B5EF4-FFF2-40B4-BE49-F238E27FC236}">
                  <a16:creationId xmlns:a16="http://schemas.microsoft.com/office/drawing/2014/main" id="{D3253F20-6C7B-44C6-BC6E-E74CDC2E4A30}"/>
                </a:ext>
              </a:extLst>
            </p:cNvPr>
            <p:cNvSpPr/>
            <p:nvPr/>
          </p:nvSpPr>
          <p:spPr>
            <a:xfrm>
              <a:off x="851566" y="5176007"/>
              <a:ext cx="2294306" cy="668742"/>
            </a:xfrm>
            <a:prstGeom prst="round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dirty="0">
                  <a:solidFill>
                    <a:schemeClr val="tx1"/>
                  </a:solidFill>
                </a:rPr>
                <a:t>句法分析现在主要应用在于中文信息处理中，如机器翻译</a:t>
              </a:r>
            </a:p>
          </p:txBody>
        </p:sp>
        <p:sp>
          <p:nvSpPr>
            <p:cNvPr id="35" name="矩形: 圆角 34">
              <a:extLst>
                <a:ext uri="{FF2B5EF4-FFF2-40B4-BE49-F238E27FC236}">
                  <a16:creationId xmlns:a16="http://schemas.microsoft.com/office/drawing/2014/main" id="{56761CF2-7E29-472D-BD85-FDC4DD9C55D9}"/>
                </a:ext>
              </a:extLst>
            </p:cNvPr>
            <p:cNvSpPr/>
            <p:nvPr/>
          </p:nvSpPr>
          <p:spPr>
            <a:xfrm>
              <a:off x="2529079" y="2346911"/>
              <a:ext cx="3602812" cy="668742"/>
            </a:xfrm>
            <a:prstGeom prst="roundRect">
              <a:avLst/>
            </a:prstGeom>
            <a:ln w="28575"/>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zh-CN" sz="1200" dirty="0">
                  <a:solidFill>
                    <a:schemeClr val="tx1"/>
                  </a:solidFill>
                </a:rPr>
                <a:t>[‘</a:t>
              </a:r>
              <a:r>
                <a:rPr lang="zh-CN" altLang="en-US" sz="1200" dirty="0">
                  <a:solidFill>
                    <a:schemeClr val="tx1"/>
                  </a:solidFill>
                </a:rPr>
                <a:t>句</a:t>
              </a:r>
              <a:r>
                <a:rPr lang="en-US" altLang="zh-CN" sz="1200" dirty="0">
                  <a:solidFill>
                    <a:schemeClr val="tx1"/>
                  </a:solidFill>
                </a:rPr>
                <a:t>’,’</a:t>
              </a:r>
              <a:r>
                <a:rPr lang="zh-CN" altLang="en-US" sz="1200" dirty="0">
                  <a:solidFill>
                    <a:schemeClr val="tx1"/>
                  </a:solidFill>
                </a:rPr>
                <a:t>法</a:t>
              </a:r>
              <a:r>
                <a:rPr lang="en-US" altLang="zh-CN" sz="1200" dirty="0">
                  <a:solidFill>
                    <a:schemeClr val="tx1"/>
                  </a:solidFill>
                </a:rPr>
                <a:t>’,’</a:t>
              </a:r>
              <a:r>
                <a:rPr lang="zh-CN" altLang="en-US" sz="1200" dirty="0">
                  <a:solidFill>
                    <a:schemeClr val="tx1"/>
                  </a:solidFill>
                </a:rPr>
                <a:t>分析</a:t>
              </a:r>
              <a:r>
                <a:rPr lang="en-US" altLang="zh-CN" sz="1200" dirty="0">
                  <a:solidFill>
                    <a:schemeClr val="tx1"/>
                  </a:solidFill>
                </a:rPr>
                <a:t>’,’</a:t>
              </a:r>
              <a:r>
                <a:rPr lang="zh-CN" altLang="en-US" sz="1200" dirty="0">
                  <a:solidFill>
                    <a:schemeClr val="tx1"/>
                  </a:solidFill>
                </a:rPr>
                <a:t>现在</a:t>
              </a:r>
              <a:r>
                <a:rPr lang="en-US" altLang="zh-CN" sz="1200" dirty="0">
                  <a:solidFill>
                    <a:schemeClr val="tx1"/>
                  </a:solidFill>
                </a:rPr>
                <a:t>’,’</a:t>
              </a:r>
              <a:r>
                <a:rPr lang="zh-CN" altLang="en-US" sz="1200" dirty="0">
                  <a:solidFill>
                    <a:schemeClr val="tx1"/>
                  </a:solidFill>
                </a:rPr>
                <a:t>主要</a:t>
              </a:r>
              <a:r>
                <a:rPr lang="en-US" altLang="zh-CN" sz="1200" dirty="0">
                  <a:solidFill>
                    <a:schemeClr val="tx1"/>
                  </a:solidFill>
                </a:rPr>
                <a:t>’,’</a:t>
              </a:r>
              <a:r>
                <a:rPr lang="zh-CN" altLang="en-US" sz="1200" dirty="0">
                  <a:solidFill>
                    <a:schemeClr val="tx1"/>
                  </a:solidFill>
                </a:rPr>
                <a:t>应用</a:t>
              </a:r>
              <a:r>
                <a:rPr lang="en-US" altLang="zh-CN" sz="1200" dirty="0">
                  <a:solidFill>
                    <a:schemeClr val="tx1"/>
                  </a:solidFill>
                </a:rPr>
                <a:t>’,’</a:t>
              </a:r>
              <a:r>
                <a:rPr lang="zh-CN" altLang="en-US" sz="1200" dirty="0">
                  <a:solidFill>
                    <a:schemeClr val="tx1"/>
                  </a:solidFill>
                </a:rPr>
                <a:t>在于</a:t>
              </a:r>
              <a:r>
                <a:rPr lang="en-US" altLang="zh-CN" sz="1200" dirty="0">
                  <a:solidFill>
                    <a:schemeClr val="tx1"/>
                  </a:solidFill>
                </a:rPr>
                <a:t>’,’</a:t>
              </a:r>
              <a:r>
                <a:rPr lang="zh-CN" altLang="en-US" sz="1200" dirty="0">
                  <a:solidFill>
                    <a:schemeClr val="tx1"/>
                  </a:solidFill>
                </a:rPr>
                <a:t>中文</a:t>
              </a:r>
              <a:r>
                <a:rPr lang="en-US" altLang="zh-CN" sz="1200" dirty="0">
                  <a:solidFill>
                    <a:schemeClr val="tx1"/>
                  </a:solidFill>
                </a:rPr>
                <a:t>’,’</a:t>
              </a:r>
              <a:r>
                <a:rPr lang="zh-CN" altLang="en-US" sz="1200" dirty="0">
                  <a:solidFill>
                    <a:schemeClr val="tx1"/>
                  </a:solidFill>
                </a:rPr>
                <a:t>信息处理</a:t>
              </a:r>
              <a:r>
                <a:rPr lang="en-US" altLang="zh-CN" sz="1200" dirty="0">
                  <a:solidFill>
                    <a:schemeClr val="tx1"/>
                  </a:solidFill>
                </a:rPr>
                <a:t>’,’</a:t>
              </a:r>
              <a:r>
                <a:rPr lang="zh-CN" altLang="en-US" sz="1200" dirty="0">
                  <a:solidFill>
                    <a:schemeClr val="tx1"/>
                  </a:solidFill>
                </a:rPr>
                <a:t>中</a:t>
              </a:r>
              <a:r>
                <a:rPr lang="en-US" altLang="zh-CN" sz="1200" dirty="0">
                  <a:solidFill>
                    <a:schemeClr val="tx1"/>
                  </a:solidFill>
                </a:rPr>
                <a:t>’,’</a:t>
              </a:r>
              <a:r>
                <a:rPr lang="zh-CN" altLang="en-US" sz="1200" dirty="0">
                  <a:solidFill>
                    <a:schemeClr val="tx1"/>
                  </a:solidFill>
                </a:rPr>
                <a:t>，</a:t>
              </a:r>
              <a:r>
                <a:rPr lang="en-US" altLang="zh-CN" sz="1200" dirty="0">
                  <a:solidFill>
                    <a:schemeClr val="tx1"/>
                  </a:solidFill>
                </a:rPr>
                <a:t>’,’</a:t>
              </a:r>
              <a:r>
                <a:rPr lang="zh-CN" altLang="en-US" sz="1200" dirty="0">
                  <a:solidFill>
                    <a:schemeClr val="tx1"/>
                  </a:solidFill>
                </a:rPr>
                <a:t>如</a:t>
              </a:r>
              <a:r>
                <a:rPr lang="en-US" altLang="zh-CN" sz="1200" dirty="0">
                  <a:solidFill>
                    <a:schemeClr val="tx1"/>
                  </a:solidFill>
                </a:rPr>
                <a:t>’,’</a:t>
              </a:r>
              <a:r>
                <a:rPr lang="zh-CN" altLang="en-US" sz="1200" dirty="0">
                  <a:solidFill>
                    <a:schemeClr val="tx1"/>
                  </a:solidFill>
                </a:rPr>
                <a:t>机器</a:t>
              </a:r>
              <a:r>
                <a:rPr lang="en-US" altLang="zh-CN" sz="1200" dirty="0">
                  <a:solidFill>
                    <a:schemeClr val="tx1"/>
                  </a:solidFill>
                </a:rPr>
                <a:t>’,’</a:t>
              </a:r>
              <a:r>
                <a:rPr lang="zh-CN" altLang="en-US" sz="1200" dirty="0">
                  <a:solidFill>
                    <a:schemeClr val="tx1"/>
                  </a:solidFill>
                </a:rPr>
                <a:t>翻译</a:t>
              </a:r>
              <a:r>
                <a:rPr lang="en-US" altLang="zh-CN" sz="1200" dirty="0">
                  <a:solidFill>
                    <a:schemeClr val="tx1"/>
                  </a:solidFill>
                </a:rPr>
                <a:t>’]</a:t>
              </a:r>
            </a:p>
          </p:txBody>
        </p:sp>
      </p:grpSp>
      <p:pic>
        <p:nvPicPr>
          <p:cNvPr id="13" name="图片 12">
            <a:extLst>
              <a:ext uri="{FF2B5EF4-FFF2-40B4-BE49-F238E27FC236}">
                <a16:creationId xmlns:a16="http://schemas.microsoft.com/office/drawing/2014/main" id="{AC898744-1313-4CDF-9A50-E43EC82E9D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55639" y="2136313"/>
            <a:ext cx="4382667" cy="1997542"/>
          </a:xfrm>
          <a:prstGeom prst="rect">
            <a:avLst/>
          </a:prstGeom>
          <a:ln>
            <a:noFill/>
          </a:ln>
          <a:effectLst>
            <a:outerShdw blurRad="190500" algn="tl" rotWithShape="0">
              <a:srgbClr val="000000">
                <a:alpha val="70000"/>
              </a:srgbClr>
            </a:outerShdw>
          </a:effectLst>
        </p:spPr>
      </p:pic>
      <p:sp>
        <p:nvSpPr>
          <p:cNvPr id="14" name="箭头: 左 13">
            <a:extLst>
              <a:ext uri="{FF2B5EF4-FFF2-40B4-BE49-F238E27FC236}">
                <a16:creationId xmlns:a16="http://schemas.microsoft.com/office/drawing/2014/main" id="{01026149-C607-413A-ABC5-E9A074175155}"/>
              </a:ext>
            </a:extLst>
          </p:cNvPr>
          <p:cNvSpPr/>
          <p:nvPr/>
        </p:nvSpPr>
        <p:spPr>
          <a:xfrm rot="9641164">
            <a:off x="4020314" y="3139669"/>
            <a:ext cx="963714" cy="137716"/>
          </a:xfrm>
          <a:prstGeom prst="leftArrow">
            <a:avLst/>
          </a:prstGeom>
          <a:ln>
            <a:solidFill>
              <a:srgbClr val="A13F0B"/>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26716000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par>
                          <p:cTn id="8" fill="hold">
                            <p:stCondLst>
                              <p:cond delay="500"/>
                            </p:stCondLst>
                            <p:childTnLst>
                              <p:par>
                                <p:cTn id="9" presetID="6" presetClass="entr" presetSubtype="16"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circle(in)">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right)">
                                      <p:cBhvr>
                                        <p:cTn id="16" dur="500"/>
                                        <p:tgtEl>
                                          <p:spTgt spid="14"/>
                                        </p:tgtEl>
                                      </p:cBhvr>
                                    </p:animEffect>
                                  </p:childTnLst>
                                </p:cTn>
                              </p:par>
                            </p:childTnLst>
                          </p:cTn>
                        </p:par>
                        <p:par>
                          <p:cTn id="17" fill="hold">
                            <p:stCondLst>
                              <p:cond delay="500"/>
                            </p:stCondLst>
                            <p:childTnLst>
                              <p:par>
                                <p:cTn id="18" presetID="6" presetClass="entr" presetSubtype="16" fill="hold"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circle(in)">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5891815" y="3000270"/>
            <a:ext cx="5314067" cy="857460"/>
            <a:chOff x="5588007" y="1590635"/>
            <a:chExt cx="5314067" cy="857460"/>
          </a:xfrm>
        </p:grpSpPr>
        <p:sp>
          <p:nvSpPr>
            <p:cNvPr id="19" name="文本框 18">
              <a:extLst>
                <a:ext uri="{FF2B5EF4-FFF2-40B4-BE49-F238E27FC236}">
                  <a16:creationId xmlns:a16="http://schemas.microsoft.com/office/drawing/2014/main" id="{41B256AE-680D-4CCC-B51F-B69BF45F0365}"/>
                </a:ext>
              </a:extLst>
            </p:cNvPr>
            <p:cNvSpPr txBox="1"/>
            <p:nvPr/>
          </p:nvSpPr>
          <p:spPr>
            <a:xfrm>
              <a:off x="6549853" y="1696200"/>
              <a:ext cx="4352221"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600" b="1"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sym typeface="+mn-lt"/>
                </a:rPr>
                <a:t>句法分析概念及意义</a:t>
              </a:r>
            </a:p>
          </p:txBody>
        </p:sp>
        <p:sp>
          <p:nvSpPr>
            <p:cNvPr id="20" name="椭圆 19">
              <a:extLst>
                <a:ext uri="{FF2B5EF4-FFF2-40B4-BE49-F238E27FC236}">
                  <a16:creationId xmlns:a16="http://schemas.microsoft.com/office/drawing/2014/main" id="{4CD969C8-E62F-446D-85AA-293C5C9F7396}"/>
                </a:ext>
              </a:extLst>
            </p:cNvPr>
            <p:cNvSpPr/>
            <p:nvPr/>
          </p:nvSpPr>
          <p:spPr>
            <a:xfrm>
              <a:off x="5588007" y="1590635"/>
              <a:ext cx="857459" cy="85746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white"/>
                  </a:solidFill>
                  <a:effectLst/>
                  <a:uLnTx/>
                  <a:uFillTx/>
                  <a:latin typeface="Century Gothic" panose="020B0502020202020204" pitchFamily="34" charset="0"/>
                  <a:ea typeface="微软雅黑"/>
                  <a:cs typeface="+mn-cs"/>
                </a:rPr>
                <a:t>1</a:t>
              </a:r>
              <a:endParaRPr kumimoji="0" lang="zh-CN" altLang="en-US" sz="4000" b="1" i="0" u="none" strike="noStrike" kern="1200" cap="none" spc="0" normalizeH="0" baseline="0" noProof="0" dirty="0">
                <a:ln>
                  <a:noFill/>
                </a:ln>
                <a:solidFill>
                  <a:prstClr val="white"/>
                </a:solidFill>
                <a:effectLst/>
                <a:uLnTx/>
                <a:uFillTx/>
                <a:latin typeface="Century Gothic" panose="020B0502020202020204" pitchFamily="34" charset="0"/>
                <a:ea typeface="微软雅黑"/>
                <a:cs typeface="+mn-cs"/>
              </a:endParaRPr>
            </a:p>
          </p:txBody>
        </p:sp>
      </p:grpSp>
    </p:spTree>
    <p:extLst>
      <p:ext uri="{BB962C8B-B14F-4D97-AF65-F5344CB8AC3E}">
        <p14:creationId xmlns:p14="http://schemas.microsoft.com/office/powerpoint/2010/main" val="1413310400"/>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46826" y="1673522"/>
            <a:ext cx="10627998" cy="3420873"/>
          </a:xfrm>
          <a:prstGeom prst="rect">
            <a:avLst/>
          </a:prstGeom>
          <a:noFill/>
        </p:spPr>
        <p:txBody>
          <a:bodyPr wrap="square" rtlCol="0">
            <a:spAutoFit/>
          </a:bodyPr>
          <a:lstStyle/>
          <a:p>
            <a:pPr marL="0" marR="0" lvl="0" indent="0" algn="just" defTabSz="914400" rtl="0" eaLnBrk="1" fontAlgn="base" latinLnBrk="0" hangingPunct="0">
              <a:lnSpc>
                <a:spcPct val="130000"/>
              </a:lnSpc>
              <a:spcBef>
                <a:spcPts val="600"/>
              </a:spcBef>
              <a:spcAft>
                <a:spcPts val="600"/>
              </a:spcAft>
              <a:buClr>
                <a:srgbClr val="006C39"/>
              </a:buClr>
              <a:buSzTx/>
              <a:buFontTx/>
              <a:buNone/>
              <a:tabLst/>
              <a:defRPr/>
            </a:pPr>
            <a:r>
              <a:rPr kumimoji="0" lang="zh-CN" altLang="en-US" sz="24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句子是具有一个特定语调，能够表达一个相对完整意思的语言运用单位，必须具备以下条件：</a:t>
            </a:r>
            <a:endParaRPr kumimoji="0" lang="en-US" altLang="zh-CN" sz="24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endParaRPr>
          </a:p>
          <a:p>
            <a:pPr marL="342900" marR="0" lvl="0" indent="-342900" algn="just" defTabSz="914400" rtl="0" eaLnBrk="1" fontAlgn="base" latinLnBrk="0" hangingPunct="0">
              <a:lnSpc>
                <a:spcPct val="130000"/>
              </a:lnSpc>
              <a:spcBef>
                <a:spcPts val="600"/>
              </a:spcBef>
              <a:spcAft>
                <a:spcPts val="600"/>
              </a:spcAft>
              <a:buClr>
                <a:srgbClr val="006C39"/>
              </a:buClr>
              <a:buSzTx/>
              <a:buFont typeface="Wingdings" panose="05000000000000000000" pitchFamily="2" charset="2"/>
              <a:buChar char="n"/>
              <a:tabLst/>
              <a:defRPr/>
            </a:pPr>
            <a:r>
              <a:rPr kumimoji="0" lang="zh-CN" altLang="en-US" sz="2200" b="0" i="0" u="none" strike="noStrike" kern="1200" cap="none" spc="0" normalizeH="0" baseline="0" noProof="0" dirty="0">
                <a:ln>
                  <a:noFill/>
                </a:ln>
                <a:solidFill>
                  <a:prstClr val="black"/>
                </a:solidFill>
                <a:effectLst/>
                <a:uLnTx/>
                <a:uFillTx/>
                <a:latin typeface="微软雅黑"/>
                <a:ea typeface="微软雅黑"/>
                <a:cs typeface="+mn-cs"/>
              </a:rPr>
              <a:t>能够单独使用；</a:t>
            </a:r>
            <a:endParaRPr kumimoji="0" lang="en-US" altLang="zh-CN" sz="2200" b="0" i="0" u="none" strike="noStrike" kern="1200" cap="none" spc="0" normalizeH="0" baseline="0" noProof="0" dirty="0">
              <a:ln>
                <a:noFill/>
              </a:ln>
              <a:solidFill>
                <a:prstClr val="black"/>
              </a:solidFill>
              <a:effectLst/>
              <a:uLnTx/>
              <a:uFillTx/>
              <a:latin typeface="微软雅黑"/>
              <a:ea typeface="微软雅黑"/>
              <a:cs typeface="+mn-cs"/>
            </a:endParaRPr>
          </a:p>
          <a:p>
            <a:pPr marL="342900" marR="0" lvl="0" indent="-342900" algn="just" defTabSz="914400" rtl="0" eaLnBrk="1" fontAlgn="base" latinLnBrk="0" hangingPunct="0">
              <a:lnSpc>
                <a:spcPct val="130000"/>
              </a:lnSpc>
              <a:spcBef>
                <a:spcPts val="600"/>
              </a:spcBef>
              <a:spcAft>
                <a:spcPts val="600"/>
              </a:spcAft>
              <a:buClr>
                <a:srgbClr val="006C39"/>
              </a:buClr>
              <a:buSzTx/>
              <a:buFont typeface="Wingdings" panose="05000000000000000000" pitchFamily="2" charset="2"/>
              <a:buChar char="n"/>
              <a:tabLst/>
              <a:defRPr/>
            </a:pPr>
            <a:r>
              <a:rPr kumimoji="0" lang="zh-CN" altLang="en-US" sz="2200" b="0" i="0" u="none" strike="noStrike" kern="1200" cap="none" spc="0" normalizeH="0" baseline="0" noProof="0" dirty="0">
                <a:ln>
                  <a:noFill/>
                </a:ln>
                <a:solidFill>
                  <a:prstClr val="black"/>
                </a:solidFill>
                <a:effectLst/>
                <a:uLnTx/>
                <a:uFillTx/>
                <a:latin typeface="微软雅黑"/>
                <a:ea typeface="微软雅黑"/>
                <a:cs typeface="+mn-cs"/>
              </a:rPr>
              <a:t>能够表达相对完整的语义；</a:t>
            </a:r>
            <a:endParaRPr kumimoji="0" lang="en-US" altLang="zh-CN" sz="2200" b="0" i="0" u="none" strike="noStrike" kern="1200" cap="none" spc="0" normalizeH="0" baseline="0" noProof="0" dirty="0">
              <a:ln>
                <a:noFill/>
              </a:ln>
              <a:solidFill>
                <a:prstClr val="black"/>
              </a:solidFill>
              <a:effectLst/>
              <a:uLnTx/>
              <a:uFillTx/>
              <a:latin typeface="微软雅黑"/>
              <a:ea typeface="微软雅黑"/>
              <a:cs typeface="+mn-cs"/>
            </a:endParaRPr>
          </a:p>
          <a:p>
            <a:pPr marL="342900" marR="0" lvl="0" indent="-342900" algn="just" defTabSz="914400" rtl="0" eaLnBrk="1" fontAlgn="base" latinLnBrk="0" hangingPunct="0">
              <a:lnSpc>
                <a:spcPct val="130000"/>
              </a:lnSpc>
              <a:spcBef>
                <a:spcPts val="600"/>
              </a:spcBef>
              <a:spcAft>
                <a:spcPts val="600"/>
              </a:spcAft>
              <a:buClr>
                <a:srgbClr val="006C39"/>
              </a:buClr>
              <a:buSzTx/>
              <a:buFont typeface="Wingdings" panose="05000000000000000000" pitchFamily="2" charset="2"/>
              <a:buChar char="n"/>
              <a:tabLst/>
              <a:defRPr/>
            </a:pPr>
            <a:r>
              <a:rPr kumimoji="0" lang="zh-CN" altLang="en-US" sz="2200" b="0" i="0" u="none" strike="noStrike" kern="1200" cap="none" spc="0" normalizeH="0" baseline="0" noProof="0" dirty="0">
                <a:ln>
                  <a:noFill/>
                </a:ln>
                <a:solidFill>
                  <a:prstClr val="black"/>
                </a:solidFill>
                <a:effectLst/>
                <a:uLnTx/>
                <a:uFillTx/>
                <a:latin typeface="微软雅黑"/>
                <a:ea typeface="微软雅黑"/>
                <a:cs typeface="+mn-cs"/>
              </a:rPr>
              <a:t>具有特定的语调；</a:t>
            </a:r>
            <a:endParaRPr kumimoji="0" lang="en-US" altLang="zh-CN" sz="2200" b="0" i="0" u="none" strike="noStrike" kern="1200" cap="none" spc="0" normalizeH="0" baseline="0" noProof="0" dirty="0">
              <a:ln>
                <a:noFill/>
              </a:ln>
              <a:solidFill>
                <a:prstClr val="black"/>
              </a:solidFill>
              <a:effectLst/>
              <a:uLnTx/>
              <a:uFillTx/>
              <a:latin typeface="微软雅黑"/>
              <a:ea typeface="微软雅黑"/>
              <a:cs typeface="+mn-cs"/>
            </a:endParaRPr>
          </a:p>
          <a:p>
            <a:pPr marL="0" marR="0" lvl="0" indent="0" algn="just" defTabSz="914400" rtl="0" eaLnBrk="1" fontAlgn="base" latinLnBrk="0" hangingPunct="0">
              <a:lnSpc>
                <a:spcPct val="130000"/>
              </a:lnSpc>
              <a:spcBef>
                <a:spcPts val="600"/>
              </a:spcBef>
              <a:spcAft>
                <a:spcPts val="600"/>
              </a:spcAft>
              <a:buClr>
                <a:srgbClr val="006C39"/>
              </a:buClr>
              <a:buSzTx/>
              <a:buFontTx/>
              <a:buNone/>
              <a:tabLst/>
              <a:defRPr/>
            </a:pPr>
            <a:r>
              <a:rPr kumimoji="0" lang="zh-CN" altLang="en-US" sz="24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句子的组成部分</a:t>
            </a:r>
            <a:r>
              <a:rPr kumimoji="0" lang="en-US" altLang="zh-CN" sz="24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a:t>
            </a:r>
            <a:r>
              <a:rPr kumimoji="0" lang="zh-CN" altLang="en-US" sz="24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包括主、谓、宾、定、状、补六种</a:t>
            </a:r>
            <a:endParaRPr kumimoji="0" lang="en-US" altLang="zh-CN" sz="20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endParaRPr>
          </a:p>
        </p:txBody>
      </p:sp>
      <p:sp>
        <p:nvSpPr>
          <p:cNvPr id="9" name="标题 8"/>
          <p:cNvSpPr>
            <a:spLocks noGrp="1"/>
          </p:cNvSpPr>
          <p:nvPr>
            <p:ph type="title"/>
          </p:nvPr>
        </p:nvSpPr>
        <p:spPr/>
        <p:txBody>
          <a:bodyPr/>
          <a:lstStyle/>
          <a:p>
            <a:r>
              <a:rPr lang="zh-CN" altLang="en-US" dirty="0"/>
              <a:t>什么是句子</a:t>
            </a:r>
          </a:p>
        </p:txBody>
      </p:sp>
    </p:spTree>
    <p:extLst>
      <p:ext uri="{BB962C8B-B14F-4D97-AF65-F5344CB8AC3E}">
        <p14:creationId xmlns:p14="http://schemas.microsoft.com/office/powerpoint/2010/main" val="1002349613"/>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46826" y="1673522"/>
            <a:ext cx="10498347" cy="3271858"/>
          </a:xfrm>
          <a:prstGeom prst="rect">
            <a:avLst/>
          </a:prstGeom>
          <a:noFill/>
        </p:spPr>
        <p:txBody>
          <a:bodyPr wrap="square" rtlCol="0">
            <a:spAutoFit/>
          </a:bodyPr>
          <a:lstStyle/>
          <a:p>
            <a:pPr marL="0" marR="0" lvl="0" indent="0" algn="just" defTabSz="914400" rtl="0" eaLnBrk="1" fontAlgn="base" latinLnBrk="0" hangingPunct="0">
              <a:lnSpc>
                <a:spcPct val="130000"/>
              </a:lnSpc>
              <a:spcBef>
                <a:spcPts val="600"/>
              </a:spcBef>
              <a:spcAft>
                <a:spcPts val="600"/>
              </a:spcAft>
              <a:buClr>
                <a:srgbClr val="006C39"/>
              </a:buClr>
              <a:buSzTx/>
              <a:buFontTx/>
              <a:buNone/>
              <a:tabLst/>
              <a:defRPr/>
            </a:pPr>
            <a:r>
              <a:rPr kumimoji="0" lang="zh-CN" altLang="en-US" sz="24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句法结构分析是指对输入的单词序列（一般为句子）判断其构成是否合乎给定的语法，分析出合乎语法的句子的句法结构。它</a:t>
            </a:r>
            <a:r>
              <a:rPr kumimoji="0" lang="zh-CN" altLang="en-US" sz="2400" b="0" i="0" u="none" strike="noStrike" kern="1200" cap="none" spc="0" normalizeH="0" baseline="0" noProof="0" dirty="0">
                <a:ln>
                  <a:noFill/>
                </a:ln>
                <a:solidFill>
                  <a:srgbClr val="FF0000"/>
                </a:solidFill>
                <a:effectLst/>
                <a:uLnTx/>
                <a:uFillTx/>
                <a:latin typeface="Century Gothic" panose="020B0502020202020204" pitchFamily="34" charset="0"/>
                <a:ea typeface="微软雅黑" panose="020B0503020204020204" pitchFamily="34" charset="-122"/>
                <a:cs typeface="+mn-cs"/>
              </a:rPr>
              <a:t>不是</a:t>
            </a:r>
            <a:r>
              <a:rPr kumimoji="0" lang="zh-CN" altLang="en-US" sz="24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一个自然语言处理任务的</a:t>
            </a:r>
            <a:r>
              <a:rPr kumimoji="0" lang="zh-CN" altLang="en-US" sz="2400" b="0" i="0" u="none" strike="noStrike" kern="1200" cap="none" spc="0" normalizeH="0" baseline="0" noProof="0" dirty="0">
                <a:ln>
                  <a:noFill/>
                </a:ln>
                <a:solidFill>
                  <a:srgbClr val="FF0000"/>
                </a:solidFill>
                <a:effectLst/>
                <a:uLnTx/>
                <a:uFillTx/>
                <a:latin typeface="Century Gothic" panose="020B0502020202020204" pitchFamily="34" charset="0"/>
                <a:ea typeface="微软雅黑" panose="020B0503020204020204" pitchFamily="34" charset="-122"/>
                <a:cs typeface="+mn-cs"/>
              </a:rPr>
              <a:t>最终目标</a:t>
            </a:r>
            <a:r>
              <a:rPr kumimoji="0" lang="zh-CN" altLang="en-US" sz="24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，但它往往是实现最终目标的</a:t>
            </a:r>
            <a:r>
              <a:rPr kumimoji="0" lang="zh-CN" altLang="en-US" sz="2400" b="0" i="0" u="none" strike="noStrike" kern="1200" cap="none" spc="0" normalizeH="0" baseline="0" noProof="0" dirty="0">
                <a:ln>
                  <a:noFill/>
                </a:ln>
                <a:solidFill>
                  <a:srgbClr val="FF0000"/>
                </a:solidFill>
                <a:effectLst/>
                <a:uLnTx/>
                <a:uFillTx/>
                <a:latin typeface="Century Gothic" panose="020B0502020202020204" pitchFamily="34" charset="0"/>
                <a:ea typeface="微软雅黑" panose="020B0503020204020204" pitchFamily="34" charset="-122"/>
                <a:cs typeface="+mn-cs"/>
              </a:rPr>
              <a:t>关键环节</a:t>
            </a:r>
            <a:r>
              <a:rPr kumimoji="0" lang="zh-CN" altLang="en-US" sz="24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a:t>
            </a:r>
            <a:endParaRPr kumimoji="0" lang="en-US" altLang="zh-CN" sz="2400" b="0" i="0" u="none" strike="noStrike" kern="1200" cap="none" spc="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endParaRPr>
          </a:p>
          <a:p>
            <a:pPr marL="342900" marR="0" lvl="0" indent="-342900" algn="just" defTabSz="914400" rtl="0" eaLnBrk="1" fontAlgn="base" latinLnBrk="0" hangingPunct="0">
              <a:lnSpc>
                <a:spcPct val="130000"/>
              </a:lnSpc>
              <a:spcBef>
                <a:spcPts val="600"/>
              </a:spcBef>
              <a:spcAft>
                <a:spcPts val="600"/>
              </a:spcAft>
              <a:buClr>
                <a:srgbClr val="006C39"/>
              </a:buClr>
              <a:buSzTx/>
              <a:buFont typeface="Wingdings" panose="05000000000000000000" pitchFamily="2" charset="2"/>
              <a:buChar char="n"/>
              <a:tabLst/>
              <a:defRPr/>
            </a:pPr>
            <a:r>
              <a:rPr kumimoji="0" lang="zh-CN" altLang="en-US" sz="2200" b="0" i="0" u="none" strike="noStrike" kern="1200" cap="none" spc="0" normalizeH="0" baseline="0" noProof="0" dirty="0">
                <a:ln>
                  <a:noFill/>
                </a:ln>
                <a:solidFill>
                  <a:prstClr val="black"/>
                </a:solidFill>
                <a:effectLst/>
                <a:uLnTx/>
                <a:uFillTx/>
                <a:latin typeface="微软雅黑"/>
                <a:ea typeface="微软雅黑"/>
                <a:cs typeface="+mn-cs"/>
              </a:rPr>
              <a:t>判断输入的字符串是否属于某种语言</a:t>
            </a:r>
          </a:p>
          <a:p>
            <a:pPr marL="342900" marR="0" lvl="0" indent="-342900" algn="just" defTabSz="914400" rtl="0" eaLnBrk="1" fontAlgn="base" latinLnBrk="0" hangingPunct="0">
              <a:lnSpc>
                <a:spcPct val="130000"/>
              </a:lnSpc>
              <a:spcBef>
                <a:spcPts val="600"/>
              </a:spcBef>
              <a:spcAft>
                <a:spcPts val="600"/>
              </a:spcAft>
              <a:buClr>
                <a:srgbClr val="006C39"/>
              </a:buClr>
              <a:buSzTx/>
              <a:buFont typeface="Wingdings" panose="05000000000000000000" pitchFamily="2" charset="2"/>
              <a:buChar char="n"/>
              <a:tabLst/>
              <a:defRPr/>
            </a:pPr>
            <a:r>
              <a:rPr kumimoji="0" lang="zh-CN" altLang="en-US" sz="2200" b="0" i="0" u="none" strike="noStrike" kern="1200" cap="none" spc="0" normalizeH="0" baseline="0" noProof="0" dirty="0">
                <a:ln>
                  <a:noFill/>
                </a:ln>
                <a:solidFill>
                  <a:prstClr val="black"/>
                </a:solidFill>
                <a:effectLst/>
                <a:uLnTx/>
                <a:uFillTx/>
                <a:latin typeface="微软雅黑"/>
                <a:ea typeface="微软雅黑"/>
                <a:cs typeface="+mn-cs"/>
              </a:rPr>
              <a:t>消除输入句子中词法和结构等方面的歧义</a:t>
            </a:r>
          </a:p>
          <a:p>
            <a:pPr marL="342900" marR="0" lvl="0" indent="-342900" algn="just" defTabSz="914400" rtl="0" eaLnBrk="1" fontAlgn="base" latinLnBrk="0" hangingPunct="0">
              <a:lnSpc>
                <a:spcPct val="130000"/>
              </a:lnSpc>
              <a:spcBef>
                <a:spcPts val="600"/>
              </a:spcBef>
              <a:spcAft>
                <a:spcPts val="600"/>
              </a:spcAft>
              <a:buClr>
                <a:srgbClr val="006C39"/>
              </a:buClr>
              <a:buSzTx/>
              <a:buFont typeface="Wingdings" panose="05000000000000000000" pitchFamily="2" charset="2"/>
              <a:buChar char="n"/>
              <a:tabLst/>
              <a:defRPr/>
            </a:pPr>
            <a:r>
              <a:rPr kumimoji="0" lang="zh-CN" altLang="en-US" sz="2200" b="0" i="0" u="none" strike="noStrike" kern="1200" cap="none" spc="0" normalizeH="0" baseline="0" noProof="0" dirty="0">
                <a:ln>
                  <a:noFill/>
                </a:ln>
                <a:solidFill>
                  <a:prstClr val="black"/>
                </a:solidFill>
                <a:effectLst/>
                <a:uLnTx/>
                <a:uFillTx/>
                <a:latin typeface="微软雅黑"/>
                <a:ea typeface="微软雅黑"/>
                <a:cs typeface="+mn-cs"/>
              </a:rPr>
              <a:t>分析输入句子的内部结构，如成分构成、上下文关系等</a:t>
            </a:r>
            <a:endParaRPr kumimoji="0" lang="en-US" altLang="zh-CN" sz="2200" b="0" i="0" u="none" strike="noStrike" kern="1200" cap="none" spc="0" normalizeH="0" baseline="0" noProof="0" dirty="0">
              <a:ln>
                <a:noFill/>
              </a:ln>
              <a:solidFill>
                <a:prstClr val="black"/>
              </a:solidFill>
              <a:effectLst/>
              <a:uLnTx/>
              <a:uFillTx/>
              <a:latin typeface="微软雅黑"/>
              <a:ea typeface="微软雅黑" panose="020B0503020204020204" pitchFamily="34" charset="-122"/>
              <a:cs typeface="+mn-cs"/>
            </a:endParaRPr>
          </a:p>
        </p:txBody>
      </p:sp>
      <p:sp>
        <p:nvSpPr>
          <p:cNvPr id="9" name="标题 8"/>
          <p:cNvSpPr>
            <a:spLocks noGrp="1"/>
          </p:cNvSpPr>
          <p:nvPr>
            <p:ph type="title"/>
          </p:nvPr>
        </p:nvSpPr>
        <p:spPr/>
        <p:txBody>
          <a:bodyPr/>
          <a:lstStyle/>
          <a:p>
            <a:r>
              <a:rPr lang="zh-CN" altLang="en-US" dirty="0"/>
              <a:t>句法分析</a:t>
            </a:r>
          </a:p>
        </p:txBody>
      </p:sp>
    </p:spTree>
    <p:extLst>
      <p:ext uri="{BB962C8B-B14F-4D97-AF65-F5344CB8AC3E}">
        <p14:creationId xmlns:p14="http://schemas.microsoft.com/office/powerpoint/2010/main" val="3457849510"/>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标题 8"/>
          <p:cNvSpPr>
            <a:spLocks noGrp="1"/>
          </p:cNvSpPr>
          <p:nvPr>
            <p:ph type="title"/>
          </p:nvPr>
        </p:nvSpPr>
        <p:spPr/>
        <p:txBody>
          <a:bodyPr/>
          <a:lstStyle/>
          <a:p>
            <a:r>
              <a:rPr lang="zh-CN" altLang="en-US" dirty="0"/>
              <a:t>句法分析</a:t>
            </a:r>
          </a:p>
        </p:txBody>
      </p:sp>
      <p:sp>
        <p:nvSpPr>
          <p:cNvPr id="11" name="矩形 10">
            <a:extLst>
              <a:ext uri="{FF2B5EF4-FFF2-40B4-BE49-F238E27FC236}">
                <a16:creationId xmlns:a16="http://schemas.microsoft.com/office/drawing/2014/main" id="{D6071237-C3EE-4688-8160-8EF44A8B0EF4}"/>
              </a:ext>
            </a:extLst>
          </p:cNvPr>
          <p:cNvSpPr/>
          <p:nvPr/>
        </p:nvSpPr>
        <p:spPr>
          <a:xfrm>
            <a:off x="1041400" y="1293252"/>
            <a:ext cx="10109200" cy="4847572"/>
          </a:xfrm>
          <a:prstGeom prst="rect">
            <a:avLst/>
          </a:prstGeom>
          <a:noFill/>
          <a:ln w="31750">
            <a:gradFill>
              <a:gsLst>
                <a:gs pos="13000">
                  <a:schemeClr val="accent1">
                    <a:alpha val="0"/>
                  </a:schemeClr>
                </a:gs>
                <a:gs pos="100000">
                  <a:schemeClr val="accent1"/>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微软雅黑"/>
              <a:ea typeface="微软雅黑"/>
              <a:cs typeface="+mn-cs"/>
            </a:endParaRPr>
          </a:p>
        </p:txBody>
      </p:sp>
      <p:sp>
        <p:nvSpPr>
          <p:cNvPr id="12" name="文本框 11">
            <a:extLst>
              <a:ext uri="{FF2B5EF4-FFF2-40B4-BE49-F238E27FC236}">
                <a16:creationId xmlns:a16="http://schemas.microsoft.com/office/drawing/2014/main" id="{91C132B9-7816-40DF-A75A-76D084D56CCC}"/>
              </a:ext>
            </a:extLst>
          </p:cNvPr>
          <p:cNvSpPr txBox="1"/>
          <p:nvPr/>
        </p:nvSpPr>
        <p:spPr>
          <a:xfrm>
            <a:off x="255307" y="717176"/>
            <a:ext cx="2487168" cy="2554545"/>
          </a:xfrm>
          <a:prstGeom prst="rect">
            <a:avLst/>
          </a:prstGeom>
          <a:noFill/>
        </p:spPr>
        <p:txBody>
          <a:bodyPr wrap="square" lIns="0" tIns="0" rIns="0" bIns="0"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16600" b="0" i="0" u="none" strike="noStrike" kern="1200" cap="none" spc="300" normalizeH="0" baseline="0" noProof="0" dirty="0">
                <a:ln>
                  <a:noFill/>
                </a:ln>
                <a:solidFill>
                  <a:srgbClr val="006C39"/>
                </a:solidFill>
                <a:effectLst/>
                <a:uLnTx/>
                <a:uFillTx/>
                <a:latin typeface="黑体" panose="02010609060101010101" pitchFamily="49" charset="-122"/>
                <a:ea typeface="黑体" panose="02010609060101010101" pitchFamily="49" charset="-122"/>
                <a:cs typeface="+mn-cs"/>
              </a:rPr>
              <a:t>“</a:t>
            </a:r>
          </a:p>
        </p:txBody>
      </p:sp>
      <p:sp>
        <p:nvSpPr>
          <p:cNvPr id="13" name="文本框 12">
            <a:extLst>
              <a:ext uri="{FF2B5EF4-FFF2-40B4-BE49-F238E27FC236}">
                <a16:creationId xmlns:a16="http://schemas.microsoft.com/office/drawing/2014/main" id="{9FD59AEA-A8DA-4FD6-95B0-1014104036C0}"/>
              </a:ext>
            </a:extLst>
          </p:cNvPr>
          <p:cNvSpPr txBox="1"/>
          <p:nvPr/>
        </p:nvSpPr>
        <p:spPr>
          <a:xfrm>
            <a:off x="1534193" y="1994448"/>
            <a:ext cx="9067800" cy="1960730"/>
          </a:xfrm>
          <a:prstGeom prst="rect">
            <a:avLst/>
          </a:prstGeom>
          <a:noFill/>
        </p:spPr>
        <p:txBody>
          <a:bodyPr wrap="square" lIns="0" tIns="0" rIns="0" bIns="0" rtlCol="0">
            <a:spAutoFit/>
          </a:bodyPr>
          <a:lstStyle>
            <a:defPPr>
              <a:defRPr lang="zh-CN"/>
            </a:defPPr>
            <a:lvl1pPr>
              <a:lnSpc>
                <a:spcPct val="130000"/>
              </a:lnSpc>
              <a:defRPr sz="1200" spc="300">
                <a:solidFill>
                  <a:schemeClr val="tx1">
                    <a:lumMod val="85000"/>
                    <a:lumOff val="15000"/>
                  </a:schemeClr>
                </a:solidFill>
              </a:defRPr>
            </a:lvl1pPr>
          </a:lstStyle>
          <a:p>
            <a:pPr marL="0" marR="0" lvl="0" indent="0" algn="just" defTabSz="914400" rtl="0" eaLnBrk="0" fontAlgn="base" latinLnBrk="0" hangingPunct="0">
              <a:lnSpc>
                <a:spcPct val="130000"/>
              </a:lnSpc>
              <a:spcBef>
                <a:spcPct val="0"/>
              </a:spcBef>
              <a:spcAft>
                <a:spcPct val="0"/>
              </a:spcAft>
              <a:buClr>
                <a:srgbClr val="006C39"/>
              </a:buClr>
              <a:buSzTx/>
              <a:buFontTx/>
              <a:buNone/>
              <a:tabLst/>
              <a:defRPr/>
            </a:pPr>
            <a:r>
              <a:rPr kumimoji="0" lang="zh-CN" altLang="en-US" sz="2000" b="0" i="0" u="none" strike="noStrike" kern="1200" cap="none" spc="300" normalizeH="0" baseline="0" noProof="0" dirty="0">
                <a:ln>
                  <a:noFill/>
                </a:ln>
                <a:solidFill>
                  <a:prstClr val="black">
                    <a:lumMod val="85000"/>
                    <a:lumOff val="15000"/>
                  </a:prstClr>
                </a:solidFill>
                <a:effectLst/>
                <a:uLnTx/>
                <a:uFillTx/>
                <a:latin typeface="Century Gothic" panose="020B0502020202020204" pitchFamily="34" charset="0"/>
                <a:ea typeface="微软雅黑" panose="020B0503020204020204" pitchFamily="34" charset="-122"/>
                <a:cs typeface="+mn-cs"/>
              </a:rPr>
              <a:t>句法分析的任务是确定句子的句法结构或句子中词汇之间的依存关系，主要包括三种：</a:t>
            </a:r>
            <a:r>
              <a:rPr kumimoji="0" lang="zh-CN" altLang="en-US" sz="2000" b="1" i="0" u="none" strike="noStrike" kern="1200" cap="none" spc="300" normalizeH="0" baseline="0" noProof="0" dirty="0">
                <a:ln>
                  <a:noFill/>
                </a:ln>
                <a:solidFill>
                  <a:prstClr val="black">
                    <a:lumMod val="85000"/>
                    <a:lumOff val="15000"/>
                  </a:prstClr>
                </a:solidFill>
                <a:effectLst/>
                <a:uLnTx/>
                <a:uFillTx/>
                <a:latin typeface="Century Gothic" panose="020B0502020202020204" pitchFamily="34" charset="0"/>
                <a:ea typeface="微软雅黑" panose="020B0503020204020204" pitchFamily="34" charset="-122"/>
                <a:cs typeface="+mn-cs"/>
              </a:rPr>
              <a:t>完全句法分析</a:t>
            </a:r>
            <a:r>
              <a:rPr kumimoji="0" lang="zh-CN" altLang="en-US" sz="2000" b="0" i="0" u="none" strike="noStrike" kern="1200" cap="none" spc="300" normalizeH="0" baseline="0" noProof="0" dirty="0">
                <a:ln>
                  <a:noFill/>
                </a:ln>
                <a:solidFill>
                  <a:prstClr val="black">
                    <a:lumMod val="85000"/>
                    <a:lumOff val="15000"/>
                  </a:prstClr>
                </a:solidFill>
                <a:effectLst/>
                <a:uLnTx/>
                <a:uFillTx/>
                <a:latin typeface="Century Gothic" panose="020B0502020202020204" pitchFamily="34" charset="0"/>
                <a:ea typeface="微软雅黑" panose="020B0503020204020204" pitchFamily="34" charset="-122"/>
                <a:cs typeface="+mn-cs"/>
              </a:rPr>
              <a:t>、</a:t>
            </a:r>
            <a:r>
              <a:rPr kumimoji="0" lang="zh-CN" altLang="en-US" sz="2000" b="1" i="0" u="none" strike="noStrike" kern="1200" cap="none" spc="300" normalizeH="0" baseline="0" noProof="0" dirty="0">
                <a:ln>
                  <a:noFill/>
                </a:ln>
                <a:solidFill>
                  <a:prstClr val="black">
                    <a:lumMod val="85000"/>
                    <a:lumOff val="15000"/>
                  </a:prstClr>
                </a:solidFill>
                <a:effectLst/>
                <a:uLnTx/>
                <a:uFillTx/>
                <a:latin typeface="Century Gothic" panose="020B0502020202020204" pitchFamily="34" charset="0"/>
                <a:ea typeface="微软雅黑" panose="020B0503020204020204" pitchFamily="34" charset="-122"/>
                <a:cs typeface="+mn-cs"/>
              </a:rPr>
              <a:t>浅层句法分析</a:t>
            </a:r>
            <a:r>
              <a:rPr kumimoji="0" lang="zh-CN" altLang="en-US" sz="2000" b="0" i="0" u="none" strike="noStrike" kern="1200" cap="none" spc="300" normalizeH="0" baseline="0" noProof="0" dirty="0">
                <a:ln>
                  <a:noFill/>
                </a:ln>
                <a:solidFill>
                  <a:prstClr val="black">
                    <a:lumMod val="85000"/>
                    <a:lumOff val="15000"/>
                  </a:prstClr>
                </a:solidFill>
                <a:effectLst/>
                <a:uLnTx/>
                <a:uFillTx/>
                <a:latin typeface="Century Gothic" panose="020B0502020202020204" pitchFamily="34" charset="0"/>
                <a:ea typeface="微软雅黑" panose="020B0503020204020204" pitchFamily="34" charset="-122"/>
                <a:cs typeface="+mn-cs"/>
              </a:rPr>
              <a:t>、</a:t>
            </a:r>
            <a:r>
              <a:rPr kumimoji="0" lang="zh-CN" altLang="en-US" sz="2000" b="1" i="0" u="none" strike="noStrike" kern="1200" cap="none" spc="300" normalizeH="0" baseline="0" noProof="0" dirty="0">
                <a:ln>
                  <a:noFill/>
                </a:ln>
                <a:solidFill>
                  <a:prstClr val="black">
                    <a:lumMod val="85000"/>
                    <a:lumOff val="15000"/>
                  </a:prstClr>
                </a:solidFill>
                <a:effectLst/>
                <a:uLnTx/>
                <a:uFillTx/>
                <a:latin typeface="Century Gothic" panose="020B0502020202020204" pitchFamily="34" charset="0"/>
                <a:ea typeface="微软雅黑" panose="020B0503020204020204" pitchFamily="34" charset="-122"/>
                <a:cs typeface="+mn-cs"/>
              </a:rPr>
              <a:t>依存关系分析</a:t>
            </a:r>
            <a:endParaRPr kumimoji="0" lang="en-US" altLang="zh-CN" sz="2000" b="1" i="0" u="none" strike="noStrike" kern="1200" cap="none" spc="300" normalizeH="0" baseline="0" noProof="0" dirty="0">
              <a:ln>
                <a:noFill/>
              </a:ln>
              <a:solidFill>
                <a:prstClr val="black">
                  <a:lumMod val="85000"/>
                  <a:lumOff val="15000"/>
                </a:prstClr>
              </a:solidFill>
              <a:effectLst/>
              <a:uLnTx/>
              <a:uFillTx/>
              <a:latin typeface="Century Gothic" panose="020B0502020202020204" pitchFamily="34" charset="0"/>
              <a:ea typeface="微软雅黑" panose="020B0503020204020204" pitchFamily="34" charset="-122"/>
              <a:cs typeface="+mn-cs"/>
            </a:endParaRPr>
          </a:p>
          <a:p>
            <a:pPr marL="342900" marR="0" lvl="0" indent="-342900" algn="just" defTabSz="914400" rtl="0" eaLnBrk="0" fontAlgn="base" latinLnBrk="0" hangingPunct="0">
              <a:lnSpc>
                <a:spcPct val="130000"/>
              </a:lnSpc>
              <a:spcBef>
                <a:spcPct val="0"/>
              </a:spcBef>
              <a:spcAft>
                <a:spcPct val="0"/>
              </a:spcAft>
              <a:buClr>
                <a:srgbClr val="006C39"/>
              </a:buClr>
              <a:buSzTx/>
              <a:buFont typeface="Wingdings" panose="05000000000000000000" pitchFamily="2" charset="2"/>
              <a:buChar char="n"/>
              <a:tabLst/>
              <a:defRPr/>
            </a:pPr>
            <a:r>
              <a:rPr kumimoji="0" lang="zh-CN" altLang="en-US" sz="2000" b="0" i="0" u="none" strike="noStrike" kern="1200" cap="none" spc="300" normalizeH="0" baseline="0" noProof="0" dirty="0">
                <a:ln>
                  <a:noFill/>
                </a:ln>
                <a:solidFill>
                  <a:prstClr val="black">
                    <a:lumMod val="85000"/>
                    <a:lumOff val="15000"/>
                  </a:prstClr>
                </a:solidFill>
                <a:effectLst/>
                <a:uLnTx/>
                <a:uFillTx/>
                <a:latin typeface="Century Gothic" panose="020B0502020202020204" pitchFamily="34" charset="0"/>
                <a:ea typeface="微软雅黑" panose="020B0503020204020204" pitchFamily="34" charset="-122"/>
                <a:cs typeface="+mn-cs"/>
              </a:rPr>
              <a:t>以获取整个句子的句法结构或者完全短语结构为目的的句法分析，被称为</a:t>
            </a:r>
            <a:r>
              <a:rPr kumimoji="0" lang="zh-CN" altLang="en-US" sz="2000" b="0" i="0" u="none" strike="noStrike" kern="1200" cap="none" spc="30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rPr>
              <a:t>句法结构分析或者</a:t>
            </a:r>
            <a:r>
              <a:rPr kumimoji="0" lang="zh-CN" altLang="en-US" sz="2000" b="0" i="0" u="none" strike="noStrike" kern="1200" cap="none" spc="300" normalizeH="0" baseline="0" noProof="0" dirty="0">
                <a:ln>
                  <a:noFill/>
                </a:ln>
                <a:solidFill>
                  <a:srgbClr val="A13F0B"/>
                </a:solidFill>
                <a:effectLst/>
                <a:uLnTx/>
                <a:uFillTx/>
                <a:latin typeface="Century Gothic" panose="020B0502020202020204" pitchFamily="34" charset="0"/>
                <a:ea typeface="微软雅黑" panose="020B0503020204020204" pitchFamily="34" charset="-122"/>
                <a:cs typeface="+mn-cs"/>
              </a:rPr>
              <a:t>成分结构分析</a:t>
            </a:r>
            <a:endParaRPr kumimoji="0" lang="en-US" altLang="zh-CN" sz="2000" b="0" i="0" u="none" strike="noStrike" kern="1200" cap="none" spc="300" normalizeH="0" baseline="0" noProof="0" dirty="0">
              <a:ln>
                <a:noFill/>
              </a:ln>
              <a:solidFill>
                <a:prstClr val="black"/>
              </a:solidFill>
              <a:effectLst/>
              <a:uLnTx/>
              <a:uFillTx/>
              <a:latin typeface="Century Gothic" panose="020B0502020202020204" pitchFamily="34" charset="0"/>
              <a:ea typeface="微软雅黑" panose="020B0503020204020204" pitchFamily="34" charset="-122"/>
              <a:cs typeface="+mn-cs"/>
            </a:endParaRPr>
          </a:p>
          <a:p>
            <a:pPr marL="342900" marR="0" lvl="0" indent="-342900" algn="just" defTabSz="914400" rtl="0" eaLnBrk="0" fontAlgn="base" latinLnBrk="0" hangingPunct="0">
              <a:lnSpc>
                <a:spcPct val="130000"/>
              </a:lnSpc>
              <a:spcBef>
                <a:spcPct val="0"/>
              </a:spcBef>
              <a:spcAft>
                <a:spcPct val="0"/>
              </a:spcAft>
              <a:buClr>
                <a:srgbClr val="006C39"/>
              </a:buClr>
              <a:buSzTx/>
              <a:buFont typeface="Wingdings" panose="05000000000000000000" pitchFamily="2" charset="2"/>
              <a:buChar char="n"/>
              <a:tabLst/>
              <a:defRPr/>
            </a:pPr>
            <a:r>
              <a:rPr kumimoji="0" lang="zh-CN" altLang="en-US" sz="2000" b="0" i="0" u="none" strike="noStrike" kern="1200" cap="none" spc="300" normalizeH="0" baseline="0" noProof="0" dirty="0">
                <a:ln>
                  <a:noFill/>
                </a:ln>
                <a:solidFill>
                  <a:prstClr val="black">
                    <a:lumMod val="85000"/>
                    <a:lumOff val="15000"/>
                  </a:prstClr>
                </a:solidFill>
                <a:effectLst/>
                <a:uLnTx/>
                <a:uFillTx/>
                <a:latin typeface="Century Gothic" panose="020B0502020202020204" pitchFamily="34" charset="0"/>
                <a:ea typeface="微软雅黑" panose="020B0503020204020204" pitchFamily="34" charset="-122"/>
                <a:cs typeface="+mn-cs"/>
              </a:rPr>
              <a:t>以分析语言单位内成分之间的依存关系，被称为</a:t>
            </a:r>
            <a:r>
              <a:rPr kumimoji="0" lang="zh-CN" altLang="en-US" sz="2000" b="0" i="0" u="none" strike="noStrike" kern="1200" cap="none" spc="300" normalizeH="0" baseline="0" noProof="0" dirty="0">
                <a:ln>
                  <a:noFill/>
                </a:ln>
                <a:solidFill>
                  <a:srgbClr val="A13F0B"/>
                </a:solidFill>
                <a:effectLst/>
                <a:uLnTx/>
                <a:uFillTx/>
                <a:latin typeface="Century Gothic" panose="020B0502020202020204" pitchFamily="34" charset="0"/>
                <a:ea typeface="微软雅黑" panose="020B0503020204020204" pitchFamily="34" charset="-122"/>
                <a:cs typeface="+mn-cs"/>
              </a:rPr>
              <a:t>依存句法分析</a:t>
            </a:r>
          </a:p>
        </p:txBody>
      </p:sp>
      <p:sp>
        <p:nvSpPr>
          <p:cNvPr id="17" name="文本框 16">
            <a:extLst>
              <a:ext uri="{FF2B5EF4-FFF2-40B4-BE49-F238E27FC236}">
                <a16:creationId xmlns:a16="http://schemas.microsoft.com/office/drawing/2014/main" id="{A5296328-ABAD-4B6D-8595-28952E950CFA}"/>
              </a:ext>
            </a:extLst>
          </p:cNvPr>
          <p:cNvSpPr txBox="1"/>
          <p:nvPr/>
        </p:nvSpPr>
        <p:spPr>
          <a:xfrm>
            <a:off x="4385343" y="1103728"/>
            <a:ext cx="3365500" cy="743665"/>
          </a:xfrm>
          <a:prstGeom prst="rect">
            <a:avLst/>
          </a:prstGeom>
          <a:noFill/>
        </p:spPr>
        <p:txBody>
          <a:bodyPr wrap="square" lIns="0" tIns="0" rIns="0" bIns="0" rtlCol="0">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zh-CN" altLang="en-US" sz="4400" b="1" i="0" u="none" strike="noStrike" kern="1200" cap="none" spc="300" normalizeH="0" baseline="0" noProof="0" dirty="0">
                <a:ln>
                  <a:noFill/>
                </a:ln>
                <a:solidFill>
                  <a:srgbClr val="A13F0B"/>
                </a:solidFill>
                <a:effectLst/>
                <a:uLnTx/>
                <a:uFillTx/>
                <a:latin typeface="微软雅黑"/>
                <a:ea typeface="微软雅黑" panose="020B0503020204020204" pitchFamily="34" charset="-122"/>
                <a:cs typeface="+mn-cs"/>
              </a:rPr>
              <a:t>句法分析</a:t>
            </a:r>
          </a:p>
        </p:txBody>
      </p:sp>
      <p:pic>
        <p:nvPicPr>
          <p:cNvPr id="1026" name="Picture 2">
            <a:extLst>
              <a:ext uri="{FF2B5EF4-FFF2-40B4-BE49-F238E27FC236}">
                <a16:creationId xmlns:a16="http://schemas.microsoft.com/office/drawing/2014/main" id="{3FD684DC-6B57-409D-8E31-FF9AB11459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9197" y="4102233"/>
            <a:ext cx="4388269" cy="1882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2682951"/>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标题 8"/>
          <p:cNvSpPr>
            <a:spLocks noGrp="1"/>
          </p:cNvSpPr>
          <p:nvPr>
            <p:ph type="title"/>
          </p:nvPr>
        </p:nvSpPr>
        <p:spPr/>
        <p:txBody>
          <a:bodyPr/>
          <a:lstStyle/>
          <a:p>
            <a:r>
              <a:rPr lang="zh-CN" altLang="en-US" dirty="0"/>
              <a:t>定义</a:t>
            </a:r>
          </a:p>
        </p:txBody>
      </p:sp>
      <p:sp>
        <p:nvSpPr>
          <p:cNvPr id="11" name="内容占位符 1">
            <a:extLst>
              <a:ext uri="{FF2B5EF4-FFF2-40B4-BE49-F238E27FC236}">
                <a16:creationId xmlns:a16="http://schemas.microsoft.com/office/drawing/2014/main" id="{9220699B-30D4-4073-91F7-02313840C09E}"/>
              </a:ext>
            </a:extLst>
          </p:cNvPr>
          <p:cNvSpPr txBox="1">
            <a:spLocks/>
          </p:cNvSpPr>
          <p:nvPr/>
        </p:nvSpPr>
        <p:spPr>
          <a:xfrm>
            <a:off x="1539631" y="1700198"/>
            <a:ext cx="9100038" cy="361070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800" kern="1200" spc="3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spc="3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spc="3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spc="3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spc="3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defRPr/>
            </a:pPr>
            <a:r>
              <a:rPr lang="zh-CN" altLang="en-US" dirty="0">
                <a:solidFill>
                  <a:srgbClr val="FF0000"/>
                </a:solidFill>
              </a:rPr>
              <a:t>依存句法</a:t>
            </a:r>
            <a:r>
              <a:rPr lang="zh-CN" altLang="en-US" dirty="0">
                <a:solidFill>
                  <a:srgbClr val="000000"/>
                </a:solidFill>
              </a:rPr>
              <a:t>是由法国语言学家</a:t>
            </a:r>
            <a:r>
              <a:rPr lang="en-US" altLang="zh-CN" dirty="0" err="1">
                <a:solidFill>
                  <a:srgbClr val="000000"/>
                </a:solidFill>
              </a:rPr>
              <a:t>L.Tesniere</a:t>
            </a:r>
            <a:r>
              <a:rPr lang="zh-CN" altLang="en-US" dirty="0">
                <a:solidFill>
                  <a:srgbClr val="000000"/>
                </a:solidFill>
              </a:rPr>
              <a:t>最先提出。</a:t>
            </a:r>
            <a:endParaRPr lang="en-US" altLang="zh-CN" dirty="0">
              <a:solidFill>
                <a:srgbClr val="000000"/>
              </a:solidFill>
            </a:endParaRPr>
          </a:p>
          <a:p>
            <a:pPr marL="0" lvl="0" indent="0">
              <a:buNone/>
              <a:defRPr/>
            </a:pPr>
            <a:r>
              <a:rPr lang="zh-CN" altLang="en-US" dirty="0">
                <a:solidFill>
                  <a:srgbClr val="000000"/>
                </a:solidFill>
              </a:rPr>
              <a:t>它将句子分析成一颗依存句法树，描述出各个词语之间的依存关系。也即指出了词语之间在句法上的搭配关系，这种搭配关系是和语义相关联的。</a:t>
            </a:r>
            <a:endParaRPr lang="en-US" altLang="zh-CN" dirty="0">
              <a:solidFill>
                <a:srgbClr val="000000"/>
              </a:solidFill>
            </a:endParaRPr>
          </a:p>
        </p:txBody>
      </p:sp>
      <p:sp>
        <p:nvSpPr>
          <p:cNvPr id="12" name="半闭框 11">
            <a:extLst>
              <a:ext uri="{FF2B5EF4-FFF2-40B4-BE49-F238E27FC236}">
                <a16:creationId xmlns:a16="http://schemas.microsoft.com/office/drawing/2014/main" id="{0D90A06A-B605-4CDB-9B13-1BB6C4658928}"/>
              </a:ext>
            </a:extLst>
          </p:cNvPr>
          <p:cNvSpPr/>
          <p:nvPr/>
        </p:nvSpPr>
        <p:spPr>
          <a:xfrm>
            <a:off x="1058985" y="1459875"/>
            <a:ext cx="480646" cy="480646"/>
          </a:xfrm>
          <a:prstGeom prst="halfFrame">
            <a:avLst>
              <a:gd name="adj1" fmla="val 17948"/>
              <a:gd name="adj2" fmla="val 17949"/>
            </a:avLst>
          </a:prstGeom>
          <a:solidFill>
            <a:schemeClr val="accent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rgbClr val="000000"/>
              </a:solidFill>
              <a:effectLst/>
              <a:uLnTx/>
              <a:uFillTx/>
              <a:latin typeface="微软雅黑"/>
              <a:ea typeface="微软雅黑"/>
              <a:cs typeface="+mn-cs"/>
            </a:endParaRPr>
          </a:p>
        </p:txBody>
      </p:sp>
      <p:sp>
        <p:nvSpPr>
          <p:cNvPr id="13" name="半闭框 12">
            <a:extLst>
              <a:ext uri="{FF2B5EF4-FFF2-40B4-BE49-F238E27FC236}">
                <a16:creationId xmlns:a16="http://schemas.microsoft.com/office/drawing/2014/main" id="{F77F212D-4F59-4957-9187-E73A42BE8E9D}"/>
              </a:ext>
            </a:extLst>
          </p:cNvPr>
          <p:cNvSpPr/>
          <p:nvPr/>
        </p:nvSpPr>
        <p:spPr>
          <a:xfrm flipH="1" flipV="1">
            <a:off x="10639669" y="5185859"/>
            <a:ext cx="480646" cy="480646"/>
          </a:xfrm>
          <a:prstGeom prst="halfFrame">
            <a:avLst>
              <a:gd name="adj1" fmla="val 17948"/>
              <a:gd name="adj2" fmla="val 17949"/>
            </a:avLst>
          </a:prstGeom>
          <a:solidFill>
            <a:schemeClr val="accent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rgbClr val="000000"/>
              </a:solidFill>
              <a:effectLst/>
              <a:uLnTx/>
              <a:uFillTx/>
              <a:latin typeface="微软雅黑"/>
              <a:ea typeface="微软雅黑"/>
              <a:cs typeface="+mn-cs"/>
            </a:endParaRPr>
          </a:p>
        </p:txBody>
      </p:sp>
      <p:pic>
        <p:nvPicPr>
          <p:cNvPr id="7" name="Picture 2" descr="ltp依存句法分析">
            <a:extLst>
              <a:ext uri="{FF2B5EF4-FFF2-40B4-BE49-F238E27FC236}">
                <a16:creationId xmlns:a16="http://schemas.microsoft.com/office/drawing/2014/main" id="{724F2AD7-2D6F-4183-89E8-51A7039E9C1C}"/>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1058985" y="4001322"/>
            <a:ext cx="9967188" cy="15499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2157725"/>
      </p:ext>
    </p:extLst>
  </p:cSld>
  <p:clrMapOvr>
    <a:masterClrMapping/>
  </p:clrMapOvr>
  <p:transition spd="med">
    <p:pull/>
  </p:transition>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1441</Words>
  <Application>Microsoft Office PowerPoint</Application>
  <PresentationFormat>宽屏</PresentationFormat>
  <Paragraphs>99</Paragraphs>
  <Slides>13</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等线</vt:lpstr>
      <vt:lpstr>等线 Light</vt:lpstr>
      <vt:lpstr>Arial</vt:lpstr>
      <vt:lpstr>Cambria Math</vt:lpstr>
      <vt:lpstr>Century Gothic</vt:lpstr>
      <vt:lpstr>Wingdings</vt:lpstr>
      <vt:lpstr>Wingdings 3</vt:lpstr>
      <vt:lpstr>黑体</vt:lpstr>
      <vt:lpstr>微软雅黑</vt:lpstr>
      <vt:lpstr>Office 主题​​</vt:lpstr>
      <vt:lpstr>arc-standard算法（Oracle函数训练过程）</vt:lpstr>
      <vt:lpstr>arc-standard算法</vt:lpstr>
      <vt:lpstr>PowerPoint 演示文稿</vt:lpstr>
      <vt:lpstr>Transformer</vt:lpstr>
      <vt:lpstr>PowerPoint 演示文稿</vt:lpstr>
      <vt:lpstr>什么是句子</vt:lpstr>
      <vt:lpstr>句法分析</vt:lpstr>
      <vt:lpstr>句法分析</vt:lpstr>
      <vt:lpstr>定义</vt:lpstr>
      <vt:lpstr>定义</vt:lpstr>
      <vt:lpstr>依存句法应用</vt:lpstr>
      <vt:lpstr>分析方法</vt:lpstr>
      <vt:lpstr>分析方法</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arc-standard算法（Oracle函数训练过程）</dc:title>
  <dc:creator>Windows 用户</dc:creator>
  <cp:lastModifiedBy>Windows 用户</cp:lastModifiedBy>
  <cp:revision>3</cp:revision>
  <dcterms:created xsi:type="dcterms:W3CDTF">2019-10-30T14:49:57Z</dcterms:created>
  <dcterms:modified xsi:type="dcterms:W3CDTF">2019-10-30T14:50:55Z</dcterms:modified>
</cp:coreProperties>
</file>