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1" r:id="rId1"/>
  </p:sldMasterIdLst>
  <p:notesMasterIdLst>
    <p:notesMasterId r:id="rId39"/>
  </p:notesMasterIdLst>
  <p:sldIdLst>
    <p:sldId id="495" r:id="rId2"/>
    <p:sldId id="533" r:id="rId3"/>
    <p:sldId id="499" r:id="rId4"/>
    <p:sldId id="500" r:id="rId5"/>
    <p:sldId id="501" r:id="rId6"/>
    <p:sldId id="502" r:id="rId7"/>
    <p:sldId id="503" r:id="rId8"/>
    <p:sldId id="504" r:id="rId9"/>
    <p:sldId id="505" r:id="rId10"/>
    <p:sldId id="506" r:id="rId11"/>
    <p:sldId id="507" r:id="rId12"/>
    <p:sldId id="508" r:id="rId13"/>
    <p:sldId id="509" r:id="rId14"/>
    <p:sldId id="510" r:id="rId15"/>
    <p:sldId id="511" r:id="rId16"/>
    <p:sldId id="512" r:id="rId17"/>
    <p:sldId id="513" r:id="rId18"/>
    <p:sldId id="514" r:id="rId19"/>
    <p:sldId id="515" r:id="rId20"/>
    <p:sldId id="516" r:id="rId21"/>
    <p:sldId id="517" r:id="rId22"/>
    <p:sldId id="518" r:id="rId23"/>
    <p:sldId id="519" r:id="rId24"/>
    <p:sldId id="520" r:id="rId25"/>
    <p:sldId id="521" r:id="rId26"/>
    <p:sldId id="522" r:id="rId27"/>
    <p:sldId id="523" r:id="rId28"/>
    <p:sldId id="524" r:id="rId29"/>
    <p:sldId id="525" r:id="rId30"/>
    <p:sldId id="526" r:id="rId31"/>
    <p:sldId id="527" r:id="rId32"/>
    <p:sldId id="528" r:id="rId33"/>
    <p:sldId id="529" r:id="rId34"/>
    <p:sldId id="530" r:id="rId35"/>
    <p:sldId id="531" r:id="rId36"/>
    <p:sldId id="532" r:id="rId37"/>
    <p:sldId id="497" r:id="rId38"/>
  </p:sldIdLst>
  <p:sldSz cx="12192000" cy="6858000"/>
  <p:notesSz cx="7099300" cy="10234613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5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3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920843"/>
    <a:srgbClr val="FF0D0D"/>
    <a:srgbClr val="CCFF66"/>
    <a:srgbClr val="FFCC66"/>
    <a:srgbClr val="3399FF"/>
    <a:srgbClr val="000066"/>
    <a:srgbClr val="808080"/>
    <a:srgbClr val="99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13" autoAdjust="0"/>
    <p:restoredTop sz="94660"/>
  </p:normalViewPr>
  <p:slideViewPr>
    <p:cSldViewPr>
      <p:cViewPr varScale="1">
        <p:scale>
          <a:sx n="89" d="100"/>
          <a:sy n="89" d="100"/>
        </p:scale>
        <p:origin x="68" y="324"/>
      </p:cViewPr>
      <p:guideLst>
        <p:guide orient="horz" pos="2160"/>
        <p:guide pos="385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46" d="100"/>
          <a:sy n="46" d="100"/>
        </p:scale>
        <p:origin x="-2800" y="-68"/>
      </p:cViewPr>
      <p:guideLst>
        <p:guide orient="horz" pos="3223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60" tIns="47430" rIns="94860" bIns="47430" numCol="1" anchor="t" anchorCtr="0" compatLnSpc="1">
            <a:prstTxWarp prst="textNoShape">
              <a:avLst/>
            </a:prstTxWarp>
          </a:bodyPr>
          <a:lstStyle>
            <a:lvl1pPr algn="l" defTabSz="949325" eaLnBrk="1" hangingPunct="1">
              <a:buFont typeface="Arial" panose="020B0604020202020204" pitchFamily="34" charset="0"/>
              <a:buNone/>
              <a:defRPr sz="1200" b="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725" y="0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60" tIns="47430" rIns="94860" bIns="47430" numCol="1" anchor="t" anchorCtr="0" compatLnSpc="1">
            <a:prstTxWarp prst="textNoShape">
              <a:avLst/>
            </a:prstTxWarp>
          </a:bodyPr>
          <a:lstStyle>
            <a:lvl1pPr algn="r" defTabSz="949325" eaLnBrk="1" hangingPunct="1">
              <a:buFont typeface="Arial" panose="020B0604020202020204" pitchFamily="34" charset="0"/>
              <a:buNone/>
              <a:defRPr sz="1200" b="0"/>
            </a:lvl1pPr>
          </a:lstStyle>
          <a:p>
            <a:pPr>
              <a:defRPr/>
            </a:pPr>
            <a:fld id="{239CD35D-6AC0-48BD-A904-3CE65F1CF367}" type="datetime1">
              <a:rPr lang="zh-CN" altLang="en-US"/>
              <a:pPr>
                <a:defRPr/>
              </a:pPr>
              <a:t>2019/5/13</a:t>
            </a:fld>
            <a:endParaRPr lang="zh-CN" altLang="en-US"/>
          </a:p>
        </p:txBody>
      </p:sp>
      <p:sp>
        <p:nvSpPr>
          <p:cNvPr id="2052" name="Rectangle 4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141288" y="768350"/>
            <a:ext cx="6818312" cy="383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7738" y="4860925"/>
            <a:ext cx="5203825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60" tIns="47430" rIns="94860" bIns="4743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noProof="0" smtClean="0"/>
              <a:t>单击此处编辑母版文本样式</a:t>
            </a:r>
          </a:p>
          <a:p>
            <a:pPr lvl="1"/>
            <a:r>
              <a:rPr lang="zh-CN" noProof="0" smtClean="0"/>
              <a:t>第二级</a:t>
            </a:r>
          </a:p>
          <a:p>
            <a:pPr lvl="2"/>
            <a:r>
              <a:rPr lang="zh-CN" noProof="0" smtClean="0"/>
              <a:t>第三级</a:t>
            </a:r>
          </a:p>
          <a:p>
            <a:pPr lvl="3"/>
            <a:r>
              <a:rPr lang="zh-CN" noProof="0" smtClean="0"/>
              <a:t>第四级</a:t>
            </a:r>
          </a:p>
          <a:p>
            <a:pPr lvl="4"/>
            <a:r>
              <a:rPr lang="zh-CN" noProof="0" smtClean="0"/>
              <a:t>第五级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60" tIns="47430" rIns="94860" bIns="47430" numCol="1" anchor="b" anchorCtr="0" compatLnSpc="1">
            <a:prstTxWarp prst="textNoShape">
              <a:avLst/>
            </a:prstTxWarp>
          </a:bodyPr>
          <a:lstStyle>
            <a:lvl1pPr algn="l" defTabSz="949325" eaLnBrk="1" hangingPunct="1">
              <a:buFont typeface="Arial" panose="020B0604020202020204" pitchFamily="34" charset="0"/>
              <a:buNone/>
              <a:defRPr sz="1200" b="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725" y="9721850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60" tIns="47430" rIns="94860" bIns="47430" numCol="1" anchor="b" anchorCtr="0" compatLnSpc="1">
            <a:prstTxWarp prst="textNoShape">
              <a:avLst/>
            </a:prstTxWarp>
          </a:bodyPr>
          <a:lstStyle>
            <a:lvl1pPr algn="r" defTabSz="949325" eaLnBrk="1" hangingPunct="1">
              <a:buFont typeface="Arial" panose="020B0604020202020204" pitchFamily="34" charset="0"/>
              <a:buNone/>
              <a:defRPr sz="1200" b="0"/>
            </a:lvl1pPr>
          </a:lstStyle>
          <a:p>
            <a:pPr>
              <a:defRPr/>
            </a:pPr>
            <a:fld id="{32501C0A-F5AC-4D9A-A84D-077E383E90E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 smtClean="0"/>
          </a:p>
        </p:txBody>
      </p:sp>
      <p:sp>
        <p:nvSpPr>
          <p:cNvPr id="614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99182826-DD56-4C3D-9C34-42F031D8B1FC}" type="slidenum">
              <a:rPr lang="zh-CN" altLang="en-US" smtClean="0"/>
              <a:pPr/>
              <a:t>3</a:t>
            </a:fld>
            <a:endParaRPr lang="zh-CN" altLang="en-US" smtClean="0"/>
          </a:p>
        </p:txBody>
      </p:sp>
    </p:spTree>
    <p:extLst>
      <p:ext uri="{BB962C8B-B14F-4D97-AF65-F5344CB8AC3E}">
        <p14:creationId xmlns:p14="http://schemas.microsoft.com/office/powerpoint/2010/main" val="20012172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1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9D82E6-B2A9-4B78-A863-BFDA5AC1B053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8337013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1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F4D863-E711-4AD7-A93C-FE8CFA21B13A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5289780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902700" y="160339"/>
            <a:ext cx="2762251" cy="59658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1" y="160339"/>
            <a:ext cx="8089900" cy="59658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1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338DA1-6F28-4EE5-A70E-9D2BB1ABD504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2400834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>
                <a:solidFill>
                  <a:srgbClr val="002060"/>
                </a:solidFill>
              </a:defRPr>
            </a:lvl2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1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4A8795-3A78-4C52-B46E-94301B2BE2E6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2132557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1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C42A69-331C-4165-8CBF-6988C2FDEFA5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8947275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981075"/>
            <a:ext cx="5384800" cy="5145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981075"/>
            <a:ext cx="5384800" cy="5145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1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CB3AA7-E581-40B0-9D03-9F4B79960BA8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2626793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1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8E73B4-AC35-42C0-B0A1-00A86DDFCA24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5270105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1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A43233-A3E8-47FF-B25F-B16FB4D6C9E3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689357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1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92ACAE-84E7-4BE1-B01C-CCCF3FF31F9E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6957147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1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832031-31A3-4205-A0DD-6540F5B39209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9293396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1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63B1A8-FAB8-448F-B67E-3D35A1A14063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9478900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938"/>
            <a:ext cx="12192000" cy="686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90950" y="160338"/>
            <a:ext cx="7874000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zh-CN" altLang="zh-CN" smtClean="0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981075"/>
            <a:ext cx="10972800" cy="5145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 dirty="0" smtClean="0"/>
              <a:t>单击此处编辑母版文本样式</a:t>
            </a:r>
          </a:p>
          <a:p>
            <a:pPr lvl="1"/>
            <a:r>
              <a:rPr lang="zh-CN" altLang="zh-CN" dirty="0" smtClean="0"/>
              <a:t>第二级</a:t>
            </a:r>
          </a:p>
          <a:p>
            <a:pPr lvl="2"/>
            <a:r>
              <a:rPr lang="zh-CN" altLang="zh-CN" dirty="0" smtClean="0"/>
              <a:t>第三级</a:t>
            </a:r>
          </a:p>
          <a:p>
            <a:pPr lvl="3"/>
            <a:r>
              <a:rPr lang="zh-CN" altLang="zh-CN" dirty="0" smtClean="0"/>
              <a:t>第四级</a:t>
            </a:r>
          </a:p>
          <a:p>
            <a:pPr lvl="4"/>
            <a:r>
              <a:rPr lang="zh-CN" altLang="zh-CN" dirty="0" smtClean="0"/>
              <a:t>第五级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1682413" y="6581775"/>
            <a:ext cx="527050" cy="331788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vert="horz" wrap="square" lIns="18000" tIns="0" rIns="18000" bIns="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30000"/>
              </a:spcBef>
              <a:buFont typeface="Arial" panose="020B0604020202020204" pitchFamily="34" charset="0"/>
              <a:buNone/>
              <a:defRPr sz="1600" b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en-US" altLang="zh-CN"/>
              <a:t>1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buFont typeface="Arial" panose="020B0604020202020204" pitchFamily="34" charset="0"/>
              <a:buNone/>
              <a:defRPr sz="14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7FAEA29F-A3D8-4831-BC1C-24ABCE56FDE6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1031" name="Rectangle 8"/>
          <p:cNvSpPr>
            <a:spLocks noChangeArrowheads="1"/>
          </p:cNvSpPr>
          <p:nvPr/>
        </p:nvSpPr>
        <p:spPr bwMode="auto">
          <a:xfrm>
            <a:off x="3887788" y="836613"/>
            <a:ext cx="7872412" cy="71437"/>
          </a:xfrm>
          <a:prstGeom prst="rect">
            <a:avLst/>
          </a:prstGeom>
          <a:gradFill rotWithShape="1">
            <a:gsLst>
              <a:gs pos="0">
                <a:srgbClr val="EAEAEA"/>
              </a:gs>
              <a:gs pos="100000">
                <a:srgbClr val="4D4D4D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  <a:defRPr/>
            </a:pPr>
            <a:endParaRPr lang="zh-CN" altLang="en-US" b="0" smtClean="0"/>
          </a:p>
        </p:txBody>
      </p:sp>
      <p:sp>
        <p:nvSpPr>
          <p:cNvPr id="1032" name="Text Box 8"/>
          <p:cNvSpPr txBox="1">
            <a:spLocks noChangeArrowheads="1"/>
          </p:cNvSpPr>
          <p:nvPr userDrawn="1"/>
        </p:nvSpPr>
        <p:spPr bwMode="auto">
          <a:xfrm>
            <a:off x="1539875" y="6500813"/>
            <a:ext cx="3570288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 b="1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 b="1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 b="1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 b="1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 algn="r" eaLnBrk="1" hangingPunct="1">
              <a:buFont typeface="Arial" panose="020B0604020202020204" pitchFamily="34" charset="0"/>
              <a:buNone/>
              <a:defRPr/>
            </a:pPr>
            <a:r>
              <a:rPr lang="en-US" altLang="zh-CN" sz="1600" b="0" dirty="0" smtClean="0">
                <a:solidFill>
                  <a:srgbClr val="CC3300"/>
                </a:solidFill>
                <a:latin typeface="楷体" pitchFamily="49" charset="-122"/>
                <a:ea typeface="楷体" pitchFamily="49" charset="-122"/>
              </a:rPr>
              <a:t>《</a:t>
            </a:r>
            <a:r>
              <a:rPr lang="zh-CN" altLang="en-US" sz="1600" b="0" dirty="0" smtClean="0">
                <a:solidFill>
                  <a:srgbClr val="CC3300"/>
                </a:solidFill>
                <a:latin typeface="楷体" pitchFamily="49" charset="-122"/>
                <a:ea typeface="楷体" pitchFamily="49" charset="-122"/>
              </a:rPr>
              <a:t>汇编语言与接口技术</a:t>
            </a:r>
            <a:r>
              <a:rPr lang="en-US" altLang="zh-CN" sz="1600" b="0" dirty="0" smtClean="0">
                <a:solidFill>
                  <a:srgbClr val="CC3300"/>
                </a:solidFill>
                <a:latin typeface="楷体" pitchFamily="49" charset="-122"/>
                <a:ea typeface="楷体" pitchFamily="49" charset="-122"/>
              </a:rPr>
              <a:t>》</a:t>
            </a:r>
            <a:r>
              <a:rPr lang="zh-CN" altLang="en-US" sz="1600" b="0" dirty="0" smtClean="0">
                <a:solidFill>
                  <a:srgbClr val="CC3300"/>
                </a:solidFill>
                <a:latin typeface="楷体" pitchFamily="49" charset="-122"/>
                <a:ea typeface="楷体" pitchFamily="49" charset="-122"/>
              </a:rPr>
              <a:t>讲义</a:t>
            </a:r>
            <a:r>
              <a:rPr lang="en-US" altLang="zh-CN" sz="1600" b="0" dirty="0" smtClean="0">
                <a:solidFill>
                  <a:srgbClr val="CC3300"/>
                </a:solidFill>
                <a:latin typeface="楷体" pitchFamily="49" charset="-122"/>
                <a:ea typeface="楷体" pitchFamily="49" charset="-122"/>
              </a:rPr>
              <a:t>/</a:t>
            </a:r>
            <a:r>
              <a:rPr lang="zh-CN" altLang="en-US" sz="1600" b="0" dirty="0" smtClean="0">
                <a:solidFill>
                  <a:srgbClr val="CC3300"/>
                </a:solidFill>
                <a:latin typeface="楷体" pitchFamily="49" charset="-122"/>
                <a:ea typeface="楷体" pitchFamily="49" charset="-122"/>
              </a:rPr>
              <a:t>张华平</a:t>
            </a:r>
            <a:endParaRPr lang="en-US" sz="1600" b="0" dirty="0" smtClean="0">
              <a:solidFill>
                <a:srgbClr val="CC3300"/>
              </a:solidFill>
              <a:latin typeface="楷体" pitchFamily="49" charset="-122"/>
              <a:ea typeface="楷体" pitchFamily="49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iming>
    <p:tnLst>
      <p:par>
        <p:cTn id="1" dur="indefinite" restart="never" nodeType="tmRoot"/>
      </p:par>
    </p:tnLst>
  </p:timing>
  <p:txStyles>
    <p:titleStyle>
      <a:lvl1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CC3300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CC3300"/>
          </a:solidFill>
          <a:latin typeface="Arial" pitchFamily="34" charset="0"/>
          <a:ea typeface="黑体" pitchFamily="49" charset="-122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CC3300"/>
          </a:solidFill>
          <a:latin typeface="Arial" pitchFamily="34" charset="0"/>
          <a:ea typeface="黑体" pitchFamily="49" charset="-122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CC3300"/>
          </a:solidFill>
          <a:latin typeface="Arial" pitchFamily="34" charset="0"/>
          <a:ea typeface="黑体" pitchFamily="49" charset="-122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CC3300"/>
          </a:solidFill>
          <a:latin typeface="Arial" pitchFamily="34" charset="0"/>
          <a:ea typeface="黑体" pitchFamily="49" charset="-122"/>
        </a:defRPr>
      </a:lvl5pPr>
      <a:lvl6pPr marL="457200" algn="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CC3300"/>
          </a:solidFill>
          <a:latin typeface="Arial" pitchFamily="34" charset="0"/>
          <a:ea typeface="黑体" pitchFamily="49" charset="-122"/>
        </a:defRPr>
      </a:lvl6pPr>
      <a:lvl7pPr marL="914400" algn="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CC3300"/>
          </a:solidFill>
          <a:latin typeface="Arial" pitchFamily="34" charset="0"/>
          <a:ea typeface="黑体" pitchFamily="49" charset="-122"/>
        </a:defRPr>
      </a:lvl7pPr>
      <a:lvl8pPr marL="1371600" algn="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CC3300"/>
          </a:solidFill>
          <a:latin typeface="Arial" pitchFamily="34" charset="0"/>
          <a:ea typeface="黑体" pitchFamily="49" charset="-122"/>
        </a:defRPr>
      </a:lvl8pPr>
      <a:lvl9pPr marL="1828800" algn="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CC3300"/>
          </a:solidFill>
          <a:latin typeface="Arial" pitchFamily="34" charset="0"/>
          <a:ea typeface="黑体" pitchFamily="49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0066"/>
        </a:buClr>
        <a:buSzPct val="80000"/>
        <a:buFont typeface="Wingdings" panose="05000000000000000000" pitchFamily="2" charset="2"/>
        <a:buChar char="ì"/>
        <a:tabLst>
          <a:tab pos="2511425" algn="l"/>
        </a:tabLst>
        <a:defRPr sz="3200">
          <a:solidFill>
            <a:srgbClr val="000066"/>
          </a:solidFill>
          <a:latin typeface="楷体" panose="02010609060101010101" pitchFamily="49" charset="-122"/>
          <a:ea typeface="楷体" panose="02010609060101010101" pitchFamily="49" charset="-122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CC3300"/>
        </a:buClr>
        <a:buSzPct val="80000"/>
        <a:buFont typeface="Wingdings" panose="05000000000000000000" pitchFamily="2" charset="2"/>
        <a:buChar char="n"/>
        <a:tabLst>
          <a:tab pos="2511425" algn="l"/>
        </a:tabLst>
        <a:defRPr sz="2800">
          <a:solidFill>
            <a:srgbClr val="002060"/>
          </a:solidFill>
          <a:latin typeface="楷体" panose="02010609060101010101" pitchFamily="49" charset="-122"/>
          <a:ea typeface="楷体" panose="02010609060101010101" pitchFamily="49" charset="-122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•"/>
        <a:tabLst>
          <a:tab pos="2511425" algn="l"/>
        </a:tabLst>
        <a:defRPr sz="2400">
          <a:solidFill>
            <a:schemeClr val="tx1"/>
          </a:solidFill>
          <a:latin typeface="楷体" panose="02010609060101010101" pitchFamily="49" charset="-122"/>
          <a:ea typeface="楷体" panose="02010609060101010101" pitchFamily="49" charset="-122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–"/>
        <a:tabLst>
          <a:tab pos="2511425" algn="l"/>
        </a:tabLst>
        <a:defRPr sz="2000">
          <a:solidFill>
            <a:schemeClr val="tx1"/>
          </a:solidFill>
          <a:latin typeface="楷体" panose="02010609060101010101" pitchFamily="49" charset="-122"/>
          <a:ea typeface="楷体" panose="02010609060101010101" pitchFamily="49" charset="-122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»"/>
        <a:tabLst>
          <a:tab pos="2511425" algn="l"/>
        </a:tabLst>
        <a:defRPr sz="2000">
          <a:solidFill>
            <a:schemeClr val="tx1"/>
          </a:solidFill>
          <a:latin typeface="楷体" panose="02010609060101010101" pitchFamily="49" charset="-122"/>
          <a:ea typeface="楷体" panose="02010609060101010101" pitchFamily="49" charset="-122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»"/>
        <a:tabLst>
          <a:tab pos="2511425" algn="l"/>
        </a:tabLst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»"/>
        <a:tabLst>
          <a:tab pos="2511425" algn="l"/>
        </a:tabLst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»"/>
        <a:tabLst>
          <a:tab pos="2511425" algn="l"/>
        </a:tabLst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»"/>
        <a:tabLst>
          <a:tab pos="2511425" algn="l"/>
        </a:tabLst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hi.baidu.com/drkevinzhang/" TargetMode="External"/><Relationship Id="rId2" Type="http://schemas.openxmlformats.org/officeDocument/2006/relationships/hyperlink" Target="mailto:kevinzhang@bit.edu.cn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hyperlink" Target="mailto:kevinzhang@bit.edu.cn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1127125" y="981075"/>
            <a:ext cx="10118725" cy="1647825"/>
          </a:xfrm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pPr algn="ctr"/>
            <a:r>
              <a:rPr lang="zh-CN" altLang="en-US" sz="6200" dirty="0" smtClean="0">
                <a:latin typeface="黑体" panose="02010609060101010101" pitchFamily="49" charset="-122"/>
              </a:rPr>
              <a:t>第九</a:t>
            </a:r>
            <a:r>
              <a:rPr lang="zh-CN" altLang="en-US" sz="6200" dirty="0">
                <a:latin typeface="黑体" panose="02010609060101010101" pitchFamily="49" charset="-122"/>
              </a:rPr>
              <a:t>章 中断</a:t>
            </a:r>
            <a:r>
              <a:rPr lang="zh-CN" altLang="en-US" sz="6200" dirty="0" smtClean="0">
                <a:latin typeface="黑体" panose="02010609060101010101" pitchFamily="49" charset="-122"/>
              </a:rPr>
              <a:t>技术</a:t>
            </a:r>
            <a:endParaRPr lang="zh-CN" altLang="en-US" sz="6200" dirty="0" smtClean="0">
              <a:latin typeface="黑体" panose="02010609060101010101" pitchFamily="49" charset="-122"/>
            </a:endParaRPr>
          </a:p>
        </p:txBody>
      </p:sp>
      <p:sp>
        <p:nvSpPr>
          <p:cNvPr id="3075" name="Rectangle 4"/>
          <p:cNvSpPr>
            <a:spLocks noGrp="1" noChangeArrowheads="1"/>
          </p:cNvSpPr>
          <p:nvPr>
            <p:ph type="subTitle" idx="4294967295"/>
          </p:nvPr>
        </p:nvSpPr>
        <p:spPr>
          <a:xfrm>
            <a:off x="1885950" y="3429000"/>
            <a:ext cx="8782050" cy="2882900"/>
          </a:xfrm>
        </p:spPr>
        <p:txBody>
          <a:bodyPr/>
          <a:lstStyle/>
          <a:p>
            <a:pPr marL="0" indent="0" algn="ctr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zh-CN" altLang="en-US" sz="2800" b="1" smtClean="0">
                <a:solidFill>
                  <a:schemeClr val="accent2"/>
                </a:solidFill>
              </a:rPr>
              <a:t>张华平 副教授 博士</a:t>
            </a:r>
            <a:endParaRPr lang="zh-CN" altLang="en-US" b="1" smtClean="0">
              <a:solidFill>
                <a:schemeClr val="accent2"/>
              </a:solidFill>
            </a:endParaRPr>
          </a:p>
          <a:p>
            <a:pPr marL="0" indent="0" algn="ctr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zh-CN" sz="2000" smtClean="0"/>
              <a:t>Email: </a:t>
            </a:r>
            <a:r>
              <a:rPr lang="en-US" altLang="zh-CN" sz="2000" smtClean="0">
                <a:hlinkClick r:id="rId2"/>
              </a:rPr>
              <a:t>kevinzhang@bit.edu.cn</a:t>
            </a:r>
            <a:endParaRPr lang="en-US" altLang="zh-CN" sz="2400" smtClean="0">
              <a:hlinkClick r:id="rId2"/>
            </a:endParaRPr>
          </a:p>
          <a:p>
            <a:pPr marL="0" indent="0" algn="ctr" latinLnBrk="1">
              <a:lnSpc>
                <a:spcPct val="90000"/>
              </a:lnSpc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zh-CN" altLang="en-US" sz="2000" smtClean="0">
                <a:latin typeface="Candara" panose="020E0502030303020204" pitchFamily="34" charset="0"/>
              </a:rPr>
              <a:t>Website: </a:t>
            </a:r>
            <a:r>
              <a:rPr lang="en-US" altLang="zh-CN" sz="2000" smtClean="0">
                <a:latin typeface="Candara" panose="020E0502030303020204" pitchFamily="34" charset="0"/>
                <a:ea typeface="Gulim" pitchFamily="2" charset="-127"/>
                <a:hlinkClick r:id="rId3"/>
              </a:rPr>
              <a:t>http://</a:t>
            </a:r>
            <a:r>
              <a:rPr lang="zh-CN" altLang="en-US" sz="2000" smtClean="0">
                <a:latin typeface="Candara" panose="020E0502030303020204" pitchFamily="34" charset="0"/>
                <a:hlinkClick r:id="rId3"/>
              </a:rPr>
              <a:t>www.nlpir.org</a:t>
            </a:r>
            <a:r>
              <a:rPr lang="en-US" altLang="zh-CN" sz="2000" smtClean="0">
                <a:latin typeface="Candara" panose="020E0502030303020204" pitchFamily="34" charset="0"/>
                <a:ea typeface="Gulim" pitchFamily="2" charset="-127"/>
                <a:hlinkClick r:id="rId3"/>
              </a:rPr>
              <a:t>/</a:t>
            </a:r>
          </a:p>
          <a:p>
            <a:pPr marL="0" indent="0" algn="ctr" latinLnBrk="1">
              <a:lnSpc>
                <a:spcPct val="90000"/>
              </a:lnSpc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zh-CN" altLang="en-US" sz="2800" b="1" smtClean="0">
                <a:solidFill>
                  <a:schemeClr val="accent2"/>
                </a:solidFill>
                <a:cs typeface="Times New Roman" panose="02020603050405020304" pitchFamily="18" charset="0"/>
                <a:sym typeface="Arial" panose="020B0604020202020204" pitchFamily="34" charset="0"/>
              </a:rPr>
              <a:t>@ICTCLAS</a:t>
            </a:r>
            <a:r>
              <a:rPr lang="zh-CN" altLang="en-US" sz="2800" b="1" smtClean="0">
                <a:solidFill>
                  <a:schemeClr val="accent2"/>
                </a:solidFill>
                <a:sym typeface="Arial" panose="020B0604020202020204" pitchFamily="34" charset="0"/>
              </a:rPr>
              <a:t>张华平博士</a:t>
            </a:r>
          </a:p>
          <a:p>
            <a:pPr marL="0" indent="0" algn="ctr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zh-CN" altLang="en-US" sz="2800" b="1" smtClean="0">
                <a:solidFill>
                  <a:schemeClr val="accent2"/>
                </a:solidFill>
              </a:rPr>
              <a:t>大数据搜索挖掘实验室 (wSMS@BIT)</a:t>
            </a:r>
          </a:p>
        </p:txBody>
      </p:sp>
      <p:pic>
        <p:nvPicPr>
          <p:cNvPr id="307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3275" y="5157788"/>
            <a:ext cx="1285875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标题 1"/>
          <p:cNvSpPr>
            <a:spLocks noGrp="1"/>
          </p:cNvSpPr>
          <p:nvPr>
            <p:ph type="title"/>
          </p:nvPr>
        </p:nvSpPr>
        <p:spPr>
          <a:xfrm>
            <a:off x="4079776" y="124852"/>
            <a:ext cx="7715250" cy="850900"/>
          </a:xfrm>
        </p:spPr>
        <p:txBody>
          <a:bodyPr/>
          <a:lstStyle/>
          <a:p>
            <a:r>
              <a:rPr lang="en-US" altLang="zh-CN" dirty="0" smtClean="0"/>
              <a:t>9.2 </a:t>
            </a:r>
            <a:r>
              <a:rPr lang="zh-CN" altLang="en-US" dirty="0" smtClean="0"/>
              <a:t>实模式的中断处理</a:t>
            </a:r>
          </a:p>
        </p:txBody>
      </p:sp>
      <p:sp>
        <p:nvSpPr>
          <p:cNvPr id="13315" name="内容占位符 2"/>
          <p:cNvSpPr>
            <a:spLocks noGrp="1"/>
          </p:cNvSpPr>
          <p:nvPr>
            <p:ph idx="1"/>
          </p:nvPr>
        </p:nvSpPr>
        <p:spPr>
          <a:xfrm>
            <a:off x="695400" y="1196752"/>
            <a:ext cx="8229600" cy="4813300"/>
          </a:xfrm>
        </p:spPr>
        <p:txBody>
          <a:bodyPr/>
          <a:lstStyle/>
          <a:p>
            <a:r>
              <a:rPr lang="zh-CN" altLang="en-US" dirty="0" smtClean="0"/>
              <a:t>中断向量表</a:t>
            </a:r>
            <a:endParaRPr lang="en-US" altLang="zh-CN" dirty="0" smtClean="0"/>
          </a:p>
          <a:p>
            <a:r>
              <a:rPr lang="zh-CN" altLang="en-US" dirty="0" smtClean="0"/>
              <a:t>中断处理过程</a:t>
            </a:r>
            <a:endParaRPr lang="en-US" altLang="zh-CN" dirty="0" smtClean="0"/>
          </a:p>
          <a:p>
            <a:r>
              <a:rPr lang="zh-CN" altLang="en-US" dirty="0" smtClean="0"/>
              <a:t>写中断向量表</a:t>
            </a:r>
          </a:p>
        </p:txBody>
      </p:sp>
      <p:pic>
        <p:nvPicPr>
          <p:cNvPr id="13316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6320" y="1052736"/>
            <a:ext cx="2940050" cy="375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317" name="组合 6"/>
          <p:cNvGrpSpPr>
            <a:grpSpLocks/>
          </p:cNvGrpSpPr>
          <p:nvPr/>
        </p:nvGrpSpPr>
        <p:grpSpPr bwMode="auto">
          <a:xfrm>
            <a:off x="263352" y="3717032"/>
            <a:ext cx="8520113" cy="1800225"/>
            <a:chOff x="0" y="2954349"/>
            <a:chExt cx="9144000" cy="1906312"/>
          </a:xfrm>
        </p:grpSpPr>
        <p:pic>
          <p:nvPicPr>
            <p:cNvPr id="13318" name="图片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954349"/>
              <a:ext cx="9144000" cy="9493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19" name="图片 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903650"/>
              <a:ext cx="9144000" cy="9570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0826198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标题 1"/>
          <p:cNvSpPr>
            <a:spLocks noGrp="1"/>
          </p:cNvSpPr>
          <p:nvPr>
            <p:ph type="title"/>
          </p:nvPr>
        </p:nvSpPr>
        <p:spPr>
          <a:xfrm>
            <a:off x="2495550" y="274638"/>
            <a:ext cx="7715250" cy="850900"/>
          </a:xfrm>
        </p:spPr>
        <p:txBody>
          <a:bodyPr/>
          <a:lstStyle/>
          <a:p>
            <a:r>
              <a:rPr lang="en-US" altLang="zh-CN" smtClean="0"/>
              <a:t>9.3 </a:t>
            </a:r>
            <a:r>
              <a:rPr lang="zh-CN" altLang="en-US" smtClean="0"/>
              <a:t>保护模式的中断处理</a:t>
            </a:r>
          </a:p>
        </p:txBody>
      </p:sp>
      <p:sp>
        <p:nvSpPr>
          <p:cNvPr id="14339" name="内容占位符 2"/>
          <p:cNvSpPr>
            <a:spLocks noGrp="1"/>
          </p:cNvSpPr>
          <p:nvPr>
            <p:ph idx="1"/>
          </p:nvPr>
        </p:nvSpPr>
        <p:spPr>
          <a:xfrm>
            <a:off x="479376" y="980728"/>
            <a:ext cx="11233248" cy="5040560"/>
          </a:xfrm>
        </p:spPr>
        <p:txBody>
          <a:bodyPr/>
          <a:lstStyle/>
          <a:p>
            <a:r>
              <a:rPr lang="zh-CN" altLang="en-US" dirty="0" smtClean="0"/>
              <a:t>中断描述符表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保护模式下响应中断或者处理异常时，</a:t>
            </a:r>
            <a:r>
              <a:rPr lang="en-US" altLang="zh-CN" dirty="0" smtClean="0"/>
              <a:t>CPU</a:t>
            </a:r>
            <a:r>
              <a:rPr lang="zh-CN" altLang="en-US" dirty="0" smtClean="0"/>
              <a:t>根据中断</a:t>
            </a:r>
            <a:r>
              <a:rPr lang="en-US" altLang="zh-CN" dirty="0" smtClean="0"/>
              <a:t>/</a:t>
            </a:r>
            <a:r>
              <a:rPr lang="zh-CN" altLang="en-US" dirty="0" smtClean="0"/>
              <a:t>异常向量号执行对应的处理程序，把中断类型号作为中断描述符表</a:t>
            </a:r>
            <a:r>
              <a:rPr lang="en-US" altLang="zh-CN" dirty="0" smtClean="0"/>
              <a:t>IDT</a:t>
            </a:r>
            <a:r>
              <a:rPr lang="zh-CN" altLang="en-US" dirty="0" smtClean="0"/>
              <a:t>中描述符的索引，取得一个描述符，从中得到中断</a:t>
            </a:r>
            <a:r>
              <a:rPr lang="en-US" altLang="zh-CN" dirty="0" smtClean="0"/>
              <a:t>/</a:t>
            </a:r>
            <a:r>
              <a:rPr lang="zh-CN" altLang="en-US" dirty="0" smtClean="0"/>
              <a:t>异常处理程序的入口地址。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每个</a:t>
            </a:r>
            <a:r>
              <a:rPr lang="en-US" altLang="zh-CN" dirty="0" smtClean="0"/>
              <a:t>CPU</a:t>
            </a:r>
            <a:r>
              <a:rPr lang="zh-CN" altLang="en-US" dirty="0" smtClean="0"/>
              <a:t>核具有唯一的一个</a:t>
            </a:r>
            <a:r>
              <a:rPr lang="en-US" altLang="zh-CN" dirty="0" smtClean="0"/>
              <a:t>IDT</a:t>
            </a:r>
            <a:r>
              <a:rPr lang="zh-CN" altLang="en-US" dirty="0" smtClean="0"/>
              <a:t>。</a:t>
            </a:r>
            <a:r>
              <a:rPr lang="en-US" altLang="zh-CN" dirty="0" smtClean="0"/>
              <a:t>IDT</a:t>
            </a:r>
            <a:r>
              <a:rPr lang="zh-CN" altLang="en-US" dirty="0" smtClean="0"/>
              <a:t>的位置不定，中断描述符表寄存器</a:t>
            </a:r>
            <a:r>
              <a:rPr lang="en-US" altLang="zh-CN" dirty="0" smtClean="0"/>
              <a:t>IDTR</a:t>
            </a:r>
            <a:r>
              <a:rPr lang="zh-CN" altLang="en-US" dirty="0" smtClean="0"/>
              <a:t>指示</a:t>
            </a:r>
            <a:r>
              <a:rPr lang="en-US" altLang="zh-CN" dirty="0" smtClean="0"/>
              <a:t>IDT</a:t>
            </a:r>
            <a:r>
              <a:rPr lang="zh-CN" altLang="en-US" dirty="0" smtClean="0"/>
              <a:t>在内存中的位置。</a:t>
            </a:r>
          </a:p>
        </p:txBody>
      </p:sp>
      <p:pic>
        <p:nvPicPr>
          <p:cNvPr id="14340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9651" y="4327525"/>
            <a:ext cx="7618413" cy="224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53409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标题 1"/>
          <p:cNvSpPr>
            <a:spLocks noGrp="1"/>
          </p:cNvSpPr>
          <p:nvPr>
            <p:ph type="title"/>
          </p:nvPr>
        </p:nvSpPr>
        <p:spPr>
          <a:xfrm>
            <a:off x="2495550" y="274638"/>
            <a:ext cx="7715250" cy="850900"/>
          </a:xfrm>
        </p:spPr>
        <p:txBody>
          <a:bodyPr/>
          <a:lstStyle/>
          <a:p>
            <a:r>
              <a:rPr lang="en-US" altLang="zh-CN" smtClean="0"/>
              <a:t>9.3 </a:t>
            </a:r>
            <a:r>
              <a:rPr lang="zh-CN" altLang="en-US" smtClean="0"/>
              <a:t>保护模式的中断处理</a:t>
            </a:r>
          </a:p>
        </p:txBody>
      </p:sp>
      <p:sp>
        <p:nvSpPr>
          <p:cNvPr id="15363" name="内容占位符 2"/>
          <p:cNvSpPr>
            <a:spLocks noGrp="1"/>
          </p:cNvSpPr>
          <p:nvPr>
            <p:ph idx="1"/>
          </p:nvPr>
        </p:nvSpPr>
        <p:spPr>
          <a:xfrm>
            <a:off x="407368" y="1052736"/>
            <a:ext cx="11305255" cy="5184552"/>
          </a:xfrm>
        </p:spPr>
        <p:txBody>
          <a:bodyPr/>
          <a:lstStyle/>
          <a:p>
            <a:r>
              <a:rPr lang="zh-CN" altLang="en-US" dirty="0" smtClean="0"/>
              <a:t>中断和异常响应步骤</a:t>
            </a:r>
            <a:endParaRPr lang="en-US" altLang="zh-CN" dirty="0" smtClean="0"/>
          </a:p>
          <a:p>
            <a:pPr lvl="1" algn="just"/>
            <a:r>
              <a:rPr lang="zh-CN" altLang="en-US" dirty="0" smtClean="0"/>
              <a:t>如果是异常处理，首先根据异常类型确定返回地址（</a:t>
            </a:r>
            <a:r>
              <a:rPr lang="en-US" altLang="zh-CN" dirty="0" smtClean="0"/>
              <a:t>CS:EIP</a:t>
            </a:r>
            <a:r>
              <a:rPr lang="zh-CN" altLang="en-US" dirty="0" smtClean="0"/>
              <a:t>），对于故障，</a:t>
            </a:r>
            <a:r>
              <a:rPr lang="en-US" altLang="zh-CN" dirty="0" smtClean="0"/>
              <a:t>CS:EIP</a:t>
            </a:r>
            <a:r>
              <a:rPr lang="zh-CN" altLang="en-US" dirty="0" smtClean="0"/>
              <a:t>指向引起故障的指令；对于陷阱，</a:t>
            </a:r>
            <a:r>
              <a:rPr lang="en-US" altLang="zh-CN" dirty="0" smtClean="0"/>
              <a:t>CS:EIP</a:t>
            </a:r>
            <a:r>
              <a:rPr lang="zh-CN" altLang="en-US" dirty="0" smtClean="0"/>
              <a:t>指向引起陷阱的指令的下一条指令。</a:t>
            </a:r>
            <a:endParaRPr lang="en-US" altLang="zh-CN" dirty="0" smtClean="0"/>
          </a:p>
          <a:p>
            <a:pPr lvl="1" algn="just"/>
            <a:r>
              <a:rPr lang="zh-CN" altLang="en-US" dirty="0" smtClean="0"/>
              <a:t>判断中断类型号要索引的门描述符是否超出</a:t>
            </a:r>
            <a:r>
              <a:rPr lang="en-US" altLang="zh-CN" dirty="0" smtClean="0"/>
              <a:t>IDT</a:t>
            </a:r>
            <a:r>
              <a:rPr lang="zh-CN" altLang="en-US" dirty="0" smtClean="0"/>
              <a:t>的界限。</a:t>
            </a:r>
            <a:endParaRPr lang="en-US" altLang="zh-CN" dirty="0" smtClean="0"/>
          </a:p>
          <a:p>
            <a:pPr lvl="1" algn="just"/>
            <a:r>
              <a:rPr lang="zh-CN" altLang="en-US" dirty="0" smtClean="0"/>
              <a:t>再从</a:t>
            </a:r>
            <a:r>
              <a:rPr lang="en-US" altLang="zh-CN" dirty="0" smtClean="0"/>
              <a:t>IDT</a:t>
            </a:r>
            <a:r>
              <a:rPr lang="zh-CN" altLang="en-US" dirty="0" smtClean="0"/>
              <a:t>中取得对应的门描述符，分解出选择符、偏移量和属性字节，并进行有关检查。</a:t>
            </a:r>
            <a:endParaRPr lang="en-US" altLang="zh-CN" dirty="0" smtClean="0"/>
          </a:p>
          <a:p>
            <a:pPr lvl="1" algn="just"/>
            <a:r>
              <a:rPr lang="zh-CN" altLang="en-US" dirty="0" smtClean="0"/>
              <a:t>根据门描述符类型，分别转入中断或异常处理程序。</a:t>
            </a:r>
          </a:p>
        </p:txBody>
      </p:sp>
    </p:spTree>
    <p:extLst>
      <p:ext uri="{BB962C8B-B14F-4D97-AF65-F5344CB8AC3E}">
        <p14:creationId xmlns:p14="http://schemas.microsoft.com/office/powerpoint/2010/main" val="19424266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标题 1"/>
          <p:cNvSpPr>
            <a:spLocks noGrp="1"/>
          </p:cNvSpPr>
          <p:nvPr>
            <p:ph type="title"/>
          </p:nvPr>
        </p:nvSpPr>
        <p:spPr>
          <a:xfrm>
            <a:off x="2495550" y="274638"/>
            <a:ext cx="7715250" cy="850900"/>
          </a:xfrm>
        </p:spPr>
        <p:txBody>
          <a:bodyPr/>
          <a:lstStyle/>
          <a:p>
            <a:r>
              <a:rPr lang="en-US" altLang="zh-CN" smtClean="0"/>
              <a:t>9.3 </a:t>
            </a:r>
            <a:r>
              <a:rPr lang="zh-CN" altLang="en-US" smtClean="0"/>
              <a:t>保护模式的中断处理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51384" y="1052736"/>
            <a:ext cx="9865096" cy="4813300"/>
          </a:xfrm>
        </p:spPr>
        <p:txBody>
          <a:bodyPr/>
          <a:lstStyle/>
          <a:p>
            <a:pPr>
              <a:defRPr/>
            </a:pPr>
            <a:r>
              <a:rPr lang="zh-CN" altLang="en-US" b="0" dirty="0"/>
              <a:t>跳转到中断服务程序的</a:t>
            </a:r>
            <a:r>
              <a:rPr lang="zh-CN" altLang="en-US" b="0" dirty="0" smtClean="0"/>
              <a:t>途径</a:t>
            </a:r>
            <a:endParaRPr lang="en-US" altLang="zh-CN" b="0" dirty="0" smtClean="0"/>
          </a:p>
          <a:p>
            <a:pPr lvl="1">
              <a:defRPr/>
            </a:pPr>
            <a:r>
              <a:rPr lang="zh-CN" altLang="en-US" dirty="0"/>
              <a:t>通过中断门或者陷阱门的跳</a:t>
            </a:r>
            <a:r>
              <a:rPr lang="zh-CN" altLang="en-US" dirty="0" smtClean="0"/>
              <a:t>转</a:t>
            </a:r>
            <a:endParaRPr lang="en-US" altLang="zh-CN" dirty="0" smtClean="0"/>
          </a:p>
          <a:p>
            <a:pPr marL="457200" lvl="1" indent="0">
              <a:buNone/>
              <a:defRPr/>
            </a:pPr>
            <a:endParaRPr lang="en-US" altLang="zh-CN" dirty="0" smtClean="0"/>
          </a:p>
          <a:p>
            <a:pPr marL="457200" lvl="1" indent="0">
              <a:buNone/>
              <a:defRPr/>
            </a:pPr>
            <a:endParaRPr lang="en-US" altLang="zh-CN" dirty="0"/>
          </a:p>
          <a:p>
            <a:pPr marL="457200" lvl="1" indent="0">
              <a:buNone/>
              <a:defRPr/>
            </a:pPr>
            <a:endParaRPr lang="en-US" altLang="zh-CN" dirty="0" smtClean="0"/>
          </a:p>
          <a:p>
            <a:pPr marL="457200" lvl="1" indent="0">
              <a:buNone/>
              <a:defRPr/>
            </a:pPr>
            <a:endParaRPr lang="en-US" altLang="zh-CN" dirty="0"/>
          </a:p>
          <a:p>
            <a:pPr marL="457200" lvl="1" indent="0">
              <a:buNone/>
              <a:defRPr/>
            </a:pPr>
            <a:endParaRPr lang="en-US" altLang="zh-CN" dirty="0" smtClean="0"/>
          </a:p>
          <a:p>
            <a:pPr marL="457200" lvl="1" indent="0">
              <a:buNone/>
              <a:defRPr/>
            </a:pPr>
            <a:endParaRPr lang="en-US" altLang="zh-CN" dirty="0" smtClean="0"/>
          </a:p>
          <a:p>
            <a:pPr lvl="1">
              <a:defRPr/>
            </a:pPr>
            <a:r>
              <a:rPr lang="zh-CN" altLang="en-US" dirty="0"/>
              <a:t>通过任务门的跳</a:t>
            </a:r>
            <a:r>
              <a:rPr lang="zh-CN" altLang="en-US" dirty="0" smtClean="0"/>
              <a:t>转</a:t>
            </a:r>
            <a:endParaRPr lang="en-US" altLang="zh-CN" dirty="0" smtClean="0"/>
          </a:p>
          <a:p>
            <a:pPr lvl="1">
              <a:defRPr/>
            </a:pPr>
            <a:r>
              <a:rPr lang="zh-CN" altLang="en-US" dirty="0">
                <a:solidFill>
                  <a:srgbClr val="FF0000"/>
                </a:solidFill>
              </a:rPr>
              <a:t>两种方式的比较</a:t>
            </a:r>
          </a:p>
        </p:txBody>
      </p:sp>
      <p:pic>
        <p:nvPicPr>
          <p:cNvPr id="16388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6475" y="2565401"/>
            <a:ext cx="7639050" cy="2252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02283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标题 1"/>
          <p:cNvSpPr>
            <a:spLocks noGrp="1"/>
          </p:cNvSpPr>
          <p:nvPr>
            <p:ph type="title"/>
          </p:nvPr>
        </p:nvSpPr>
        <p:spPr>
          <a:xfrm>
            <a:off x="2495550" y="274638"/>
            <a:ext cx="7715250" cy="850900"/>
          </a:xfrm>
        </p:spPr>
        <p:txBody>
          <a:bodyPr/>
          <a:lstStyle/>
          <a:p>
            <a:r>
              <a:rPr lang="en-US" altLang="zh-CN" smtClean="0"/>
              <a:t>9.3 </a:t>
            </a:r>
            <a:r>
              <a:rPr lang="zh-CN" altLang="en-US" smtClean="0"/>
              <a:t>保护模式的中断处理</a:t>
            </a:r>
          </a:p>
        </p:txBody>
      </p:sp>
      <p:sp>
        <p:nvSpPr>
          <p:cNvPr id="17411" name="内容占位符 2"/>
          <p:cNvSpPr>
            <a:spLocks noGrp="1"/>
          </p:cNvSpPr>
          <p:nvPr>
            <p:ph idx="1"/>
          </p:nvPr>
        </p:nvSpPr>
        <p:spPr>
          <a:xfrm>
            <a:off x="695400" y="1268760"/>
            <a:ext cx="11089232" cy="4680520"/>
          </a:xfrm>
        </p:spPr>
        <p:txBody>
          <a:bodyPr/>
          <a:lstStyle/>
          <a:p>
            <a:r>
              <a:rPr lang="zh-CN" altLang="en-US" b="0" dirty="0" smtClean="0"/>
              <a:t>中断或异常处理后的返回</a:t>
            </a:r>
            <a:endParaRPr lang="en-US" altLang="zh-CN" b="0" dirty="0" smtClean="0"/>
          </a:p>
          <a:p>
            <a:pPr lvl="1" algn="just"/>
            <a:r>
              <a:rPr lang="zh-CN" altLang="en-US" dirty="0" smtClean="0"/>
              <a:t>中断返回指令</a:t>
            </a:r>
            <a:r>
              <a:rPr lang="en-US" altLang="zh-CN" dirty="0" smtClean="0"/>
              <a:t>IRET</a:t>
            </a:r>
            <a:r>
              <a:rPr lang="zh-CN" altLang="en-US" dirty="0" smtClean="0"/>
              <a:t>用于从中断或异常处理程序中返回。该指令的执行根据任务嵌套标志</a:t>
            </a:r>
            <a:r>
              <a:rPr lang="en-US" altLang="zh-CN" dirty="0" smtClean="0"/>
              <a:t>NT</a:t>
            </a:r>
            <a:r>
              <a:rPr lang="zh-CN" altLang="en-US" dirty="0" smtClean="0"/>
              <a:t>位是否为</a:t>
            </a:r>
            <a:r>
              <a:rPr lang="en-US" altLang="zh-CN" dirty="0" smtClean="0"/>
              <a:t>1</a:t>
            </a:r>
            <a:r>
              <a:rPr lang="zh-CN" altLang="en-US" dirty="0" smtClean="0"/>
              <a:t>分为两种情形。由任务门转入中断或异常处理程序时，</a:t>
            </a:r>
            <a:r>
              <a:rPr lang="en-US" altLang="zh-CN" dirty="0" smtClean="0"/>
              <a:t>NT</a:t>
            </a:r>
            <a:r>
              <a:rPr lang="zh-CN" altLang="en-US" dirty="0" smtClean="0"/>
              <a:t>位被置</a:t>
            </a:r>
            <a:r>
              <a:rPr lang="en-US" altLang="zh-CN" dirty="0" smtClean="0"/>
              <a:t>1</a:t>
            </a:r>
            <a:r>
              <a:rPr lang="zh-CN" altLang="en-US" dirty="0" smtClean="0"/>
              <a:t>；由中断门或陷阱门转入中断或异常处理程序时，</a:t>
            </a:r>
            <a:r>
              <a:rPr lang="en-US" altLang="zh-CN" dirty="0" smtClean="0"/>
              <a:t>NT</a:t>
            </a:r>
            <a:r>
              <a:rPr lang="zh-CN" altLang="en-US" dirty="0" smtClean="0"/>
              <a:t>位被清</a:t>
            </a:r>
            <a:r>
              <a:rPr lang="en-US" altLang="zh-CN" dirty="0" smtClean="0"/>
              <a:t>0</a:t>
            </a:r>
            <a:r>
              <a:rPr lang="zh-CN" altLang="en-US" dirty="0" smtClean="0"/>
              <a:t>。</a:t>
            </a:r>
            <a:endParaRPr lang="en-US" altLang="zh-CN" dirty="0" smtClean="0"/>
          </a:p>
          <a:p>
            <a:pPr lvl="1" algn="just"/>
            <a:r>
              <a:rPr lang="en-US" altLang="zh-CN" dirty="0" smtClean="0"/>
              <a:t>NT</a:t>
            </a:r>
            <a:r>
              <a:rPr lang="zh-CN" altLang="en-US" dirty="0" smtClean="0"/>
              <a:t>位为</a:t>
            </a:r>
            <a:r>
              <a:rPr lang="en-US" altLang="zh-CN" dirty="0" smtClean="0"/>
              <a:t>1</a:t>
            </a:r>
            <a:r>
              <a:rPr lang="zh-CN" altLang="en-US" dirty="0" smtClean="0"/>
              <a:t>时，</a:t>
            </a:r>
            <a:r>
              <a:rPr lang="en-US" altLang="zh-CN" dirty="0" smtClean="0"/>
              <a:t>IRET</a:t>
            </a:r>
            <a:r>
              <a:rPr lang="zh-CN" altLang="en-US" dirty="0" smtClean="0"/>
              <a:t>执行的是嵌套任务的返回。</a:t>
            </a:r>
            <a:endParaRPr lang="en-US" altLang="zh-CN" dirty="0" smtClean="0"/>
          </a:p>
          <a:p>
            <a:pPr lvl="1" algn="just"/>
            <a:r>
              <a:rPr lang="en-US" altLang="zh-CN" dirty="0" smtClean="0"/>
              <a:t>NT</a:t>
            </a:r>
            <a:r>
              <a:rPr lang="zh-CN" altLang="en-US" dirty="0" smtClean="0"/>
              <a:t>位为</a:t>
            </a:r>
            <a:r>
              <a:rPr lang="en-US" altLang="zh-CN" dirty="0" smtClean="0"/>
              <a:t>0</a:t>
            </a:r>
            <a:r>
              <a:rPr lang="zh-CN" altLang="en-US" dirty="0" smtClean="0"/>
              <a:t>时，</a:t>
            </a:r>
            <a:r>
              <a:rPr lang="en-US" altLang="zh-CN" dirty="0" smtClean="0"/>
              <a:t>IRET</a:t>
            </a:r>
            <a:r>
              <a:rPr lang="zh-CN" altLang="en-US" dirty="0" smtClean="0"/>
              <a:t>执行的是当前任务内的返回。</a:t>
            </a:r>
          </a:p>
        </p:txBody>
      </p:sp>
    </p:spTree>
    <p:extLst>
      <p:ext uri="{BB962C8B-B14F-4D97-AF65-F5344CB8AC3E}">
        <p14:creationId xmlns:p14="http://schemas.microsoft.com/office/powerpoint/2010/main" val="31162529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标题 1"/>
          <p:cNvSpPr>
            <a:spLocks noGrp="1"/>
          </p:cNvSpPr>
          <p:nvPr>
            <p:ph type="title"/>
          </p:nvPr>
        </p:nvSpPr>
        <p:spPr>
          <a:xfrm>
            <a:off x="2495550" y="274638"/>
            <a:ext cx="7715250" cy="850900"/>
          </a:xfrm>
        </p:spPr>
        <p:txBody>
          <a:bodyPr/>
          <a:lstStyle/>
          <a:p>
            <a:r>
              <a:rPr lang="en-US" altLang="zh-CN" smtClean="0"/>
              <a:t>9.3 </a:t>
            </a:r>
            <a:r>
              <a:rPr lang="zh-CN" altLang="en-US" smtClean="0"/>
              <a:t>保护模式的中断处理</a:t>
            </a:r>
          </a:p>
        </p:txBody>
      </p:sp>
      <p:sp>
        <p:nvSpPr>
          <p:cNvPr id="18435" name="内容占位符 2"/>
          <p:cNvSpPr>
            <a:spLocks noGrp="1"/>
          </p:cNvSpPr>
          <p:nvPr>
            <p:ph idx="1"/>
          </p:nvPr>
        </p:nvSpPr>
        <p:spPr>
          <a:xfrm>
            <a:off x="1981200" y="1423988"/>
            <a:ext cx="8229600" cy="4813300"/>
          </a:xfrm>
        </p:spPr>
        <p:txBody>
          <a:bodyPr/>
          <a:lstStyle/>
          <a:p>
            <a:r>
              <a:rPr lang="zh-CN" altLang="en-US" b="0" smtClean="0"/>
              <a:t>任务切换</a:t>
            </a:r>
            <a:endParaRPr lang="zh-CN" altLang="en-US" smtClean="0"/>
          </a:p>
        </p:txBody>
      </p:sp>
      <p:pic>
        <p:nvPicPr>
          <p:cNvPr id="18436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4013" y="908050"/>
            <a:ext cx="4743450" cy="184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1313" y="2781301"/>
            <a:ext cx="4756150" cy="189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1314" y="4711700"/>
            <a:ext cx="4778375" cy="210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37545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标题 1"/>
          <p:cNvSpPr>
            <a:spLocks noGrp="1"/>
          </p:cNvSpPr>
          <p:nvPr>
            <p:ph type="title"/>
          </p:nvPr>
        </p:nvSpPr>
        <p:spPr>
          <a:xfrm>
            <a:off x="2495550" y="274638"/>
            <a:ext cx="7715250" cy="850900"/>
          </a:xfrm>
        </p:spPr>
        <p:txBody>
          <a:bodyPr/>
          <a:lstStyle/>
          <a:p>
            <a:r>
              <a:rPr lang="en-US" altLang="zh-CN" b="0" smtClean="0"/>
              <a:t>9.4 </a:t>
            </a:r>
            <a:r>
              <a:rPr lang="zh-CN" altLang="en-US" b="0" smtClean="0"/>
              <a:t>可编程中断控制器</a:t>
            </a:r>
            <a:r>
              <a:rPr lang="en-US" altLang="zh-CN" b="0" smtClean="0"/>
              <a:t>8259</a:t>
            </a:r>
            <a:endParaRPr lang="zh-CN" altLang="en-US" smtClean="0"/>
          </a:p>
        </p:txBody>
      </p:sp>
      <p:sp>
        <p:nvSpPr>
          <p:cNvPr id="19459" name="内容占位符 2"/>
          <p:cNvSpPr>
            <a:spLocks noGrp="1"/>
          </p:cNvSpPr>
          <p:nvPr>
            <p:ph idx="1"/>
          </p:nvPr>
        </p:nvSpPr>
        <p:spPr>
          <a:xfrm>
            <a:off x="1981200" y="1423988"/>
            <a:ext cx="8229600" cy="4813300"/>
          </a:xfrm>
        </p:spPr>
        <p:txBody>
          <a:bodyPr/>
          <a:lstStyle/>
          <a:p>
            <a:r>
              <a:rPr lang="en-US" altLang="zh-CN" smtClean="0"/>
              <a:t>8259</a:t>
            </a:r>
            <a:endParaRPr lang="zh-CN" altLang="en-US" smtClean="0"/>
          </a:p>
        </p:txBody>
      </p:sp>
      <p:pic>
        <p:nvPicPr>
          <p:cNvPr id="19460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9150" y="1231900"/>
            <a:ext cx="6408738" cy="532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46674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标题 1"/>
          <p:cNvSpPr>
            <a:spLocks noGrp="1"/>
          </p:cNvSpPr>
          <p:nvPr>
            <p:ph type="title"/>
          </p:nvPr>
        </p:nvSpPr>
        <p:spPr>
          <a:xfrm>
            <a:off x="2495550" y="274638"/>
            <a:ext cx="7715250" cy="850900"/>
          </a:xfrm>
        </p:spPr>
        <p:txBody>
          <a:bodyPr/>
          <a:lstStyle/>
          <a:p>
            <a:r>
              <a:rPr lang="en-US" altLang="zh-CN" b="0" smtClean="0"/>
              <a:t>9.4 </a:t>
            </a:r>
            <a:r>
              <a:rPr lang="zh-CN" altLang="en-US" b="0" smtClean="0"/>
              <a:t>可编程中断控制器</a:t>
            </a:r>
            <a:r>
              <a:rPr lang="en-US" altLang="zh-CN" b="0" smtClean="0"/>
              <a:t>8259</a:t>
            </a:r>
            <a:endParaRPr lang="zh-CN" altLang="en-US" smtClean="0"/>
          </a:p>
        </p:txBody>
      </p:sp>
      <p:sp>
        <p:nvSpPr>
          <p:cNvPr id="20483" name="内容占位符 2"/>
          <p:cNvSpPr>
            <a:spLocks noGrp="1"/>
          </p:cNvSpPr>
          <p:nvPr>
            <p:ph idx="1"/>
          </p:nvPr>
        </p:nvSpPr>
        <p:spPr>
          <a:xfrm>
            <a:off x="407368" y="1340768"/>
            <a:ext cx="11377264" cy="4752528"/>
          </a:xfrm>
        </p:spPr>
        <p:txBody>
          <a:bodyPr/>
          <a:lstStyle/>
          <a:p>
            <a:r>
              <a:rPr lang="en-US" altLang="zh-CN" b="0" dirty="0" smtClean="0"/>
              <a:t>8259</a:t>
            </a:r>
            <a:r>
              <a:rPr lang="zh-CN" altLang="en-US" b="0" dirty="0" smtClean="0"/>
              <a:t>中断过程</a:t>
            </a:r>
            <a:endParaRPr lang="en-US" altLang="zh-CN" b="0" dirty="0" smtClean="0"/>
          </a:p>
          <a:p>
            <a:pPr lvl="1" algn="just"/>
            <a:r>
              <a:rPr lang="zh-CN" altLang="en-US" dirty="0" smtClean="0"/>
              <a:t>当一条或多条中断请求线</a:t>
            </a:r>
            <a:r>
              <a:rPr lang="en-US" altLang="zh-CN" dirty="0" smtClean="0"/>
              <a:t>IR0</a:t>
            </a:r>
            <a:r>
              <a:rPr lang="zh-CN" altLang="en-US" dirty="0" smtClean="0"/>
              <a:t>～</a:t>
            </a:r>
            <a:r>
              <a:rPr lang="en-US" altLang="zh-CN" dirty="0" smtClean="0"/>
              <a:t>IR7</a:t>
            </a:r>
            <a:r>
              <a:rPr lang="zh-CN" altLang="en-US" dirty="0" smtClean="0"/>
              <a:t>变高时，设置相应的</a:t>
            </a:r>
            <a:r>
              <a:rPr lang="en-US" altLang="zh-CN" dirty="0" smtClean="0"/>
              <a:t>IRR</a:t>
            </a:r>
            <a:r>
              <a:rPr lang="zh-CN" altLang="en-US" dirty="0" smtClean="0"/>
              <a:t>位为</a:t>
            </a:r>
            <a:r>
              <a:rPr lang="en-US" altLang="zh-CN" dirty="0" smtClean="0"/>
              <a:t>1</a:t>
            </a:r>
            <a:r>
              <a:rPr lang="zh-CN" altLang="en-US" dirty="0" smtClean="0"/>
              <a:t>；</a:t>
            </a:r>
            <a:endParaRPr lang="en-US" altLang="zh-CN" dirty="0" smtClean="0"/>
          </a:p>
          <a:p>
            <a:pPr lvl="1" algn="just"/>
            <a:r>
              <a:rPr lang="zh-CN" altLang="en-US" dirty="0" smtClean="0"/>
              <a:t>然后</a:t>
            </a:r>
            <a:r>
              <a:rPr lang="en-US" altLang="zh-CN" dirty="0" smtClean="0"/>
              <a:t>PR</a:t>
            </a:r>
            <a:r>
              <a:rPr lang="zh-CN" altLang="en-US" dirty="0" smtClean="0"/>
              <a:t>对中断优先权和中断屏蔽寄存器的状态进行判断，请求中断服务；</a:t>
            </a:r>
            <a:endParaRPr lang="en-US" altLang="zh-CN" dirty="0" smtClean="0"/>
          </a:p>
          <a:p>
            <a:pPr lvl="1" algn="just"/>
            <a:r>
              <a:rPr lang="en-US" altLang="zh-CN" dirty="0" smtClean="0"/>
              <a:t>CPU</a:t>
            </a:r>
            <a:r>
              <a:rPr lang="zh-CN" altLang="en-US" dirty="0" smtClean="0"/>
              <a:t>响应中断时，送出中断响应信号</a:t>
            </a:r>
            <a:r>
              <a:rPr lang="en-US" altLang="zh-CN" dirty="0" smtClean="0"/>
              <a:t>INTA</a:t>
            </a:r>
            <a:r>
              <a:rPr lang="zh-CN" altLang="en-US" dirty="0" smtClean="0"/>
              <a:t>，响应第一个</a:t>
            </a:r>
            <a:r>
              <a:rPr lang="en-US" altLang="zh-CN" dirty="0" smtClean="0"/>
              <a:t>INTA</a:t>
            </a:r>
            <a:r>
              <a:rPr lang="zh-CN" altLang="en-US" dirty="0" smtClean="0"/>
              <a:t>信号时，将当前中断服务寄存器中相应位置位，并把</a:t>
            </a:r>
            <a:r>
              <a:rPr lang="en-US" altLang="zh-CN" dirty="0" smtClean="0"/>
              <a:t>IRR</a:t>
            </a:r>
            <a:r>
              <a:rPr lang="zh-CN" altLang="en-US" dirty="0" smtClean="0"/>
              <a:t>中相应位复位。第二个</a:t>
            </a:r>
            <a:r>
              <a:rPr lang="en-US" altLang="zh-CN" dirty="0" smtClean="0"/>
              <a:t>INTA</a:t>
            </a:r>
            <a:r>
              <a:rPr lang="zh-CN" altLang="en-US" dirty="0" smtClean="0"/>
              <a:t>负脉冲期间，中断类型码被读入</a:t>
            </a:r>
            <a:r>
              <a:rPr lang="en-US" altLang="zh-CN" dirty="0" smtClean="0"/>
              <a:t>CPU</a:t>
            </a:r>
            <a:r>
              <a:rPr lang="zh-CN" altLang="en-US" dirty="0" smtClean="0"/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33644781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标题 1"/>
          <p:cNvSpPr>
            <a:spLocks noGrp="1"/>
          </p:cNvSpPr>
          <p:nvPr>
            <p:ph type="title"/>
          </p:nvPr>
        </p:nvSpPr>
        <p:spPr>
          <a:xfrm>
            <a:off x="2495550" y="274638"/>
            <a:ext cx="7715250" cy="850900"/>
          </a:xfrm>
        </p:spPr>
        <p:txBody>
          <a:bodyPr/>
          <a:lstStyle/>
          <a:p>
            <a:r>
              <a:rPr lang="en-US" altLang="zh-CN" b="0" smtClean="0"/>
              <a:t>9.4 </a:t>
            </a:r>
            <a:r>
              <a:rPr lang="zh-CN" altLang="en-US" b="0" smtClean="0"/>
              <a:t>可编程中断控制器</a:t>
            </a:r>
            <a:r>
              <a:rPr lang="en-US" altLang="zh-CN" b="0" smtClean="0"/>
              <a:t>8259</a:t>
            </a:r>
            <a:endParaRPr lang="zh-CN" altLang="en-US" smtClean="0"/>
          </a:p>
        </p:txBody>
      </p:sp>
      <p:sp>
        <p:nvSpPr>
          <p:cNvPr id="21507" name="内容占位符 2"/>
          <p:cNvSpPr>
            <a:spLocks noGrp="1"/>
          </p:cNvSpPr>
          <p:nvPr>
            <p:ph idx="1"/>
          </p:nvPr>
        </p:nvSpPr>
        <p:spPr>
          <a:xfrm>
            <a:off x="47328" y="908720"/>
            <a:ext cx="11953328" cy="4751734"/>
          </a:xfrm>
        </p:spPr>
        <p:txBody>
          <a:bodyPr/>
          <a:lstStyle/>
          <a:p>
            <a:r>
              <a:rPr lang="en-US" altLang="zh-CN" b="0" dirty="0" smtClean="0"/>
              <a:t>8259</a:t>
            </a:r>
            <a:r>
              <a:rPr lang="zh-CN" altLang="en-US" b="0" dirty="0" smtClean="0"/>
              <a:t>工作流程</a:t>
            </a:r>
            <a:endParaRPr lang="en-US" altLang="zh-CN" b="0" dirty="0" smtClean="0"/>
          </a:p>
          <a:p>
            <a:pPr lvl="1"/>
            <a:r>
              <a:rPr lang="en-US" altLang="zh-CN" dirty="0" smtClean="0"/>
              <a:t>IR2</a:t>
            </a:r>
            <a:r>
              <a:rPr lang="zh-CN" altLang="en-US" dirty="0" smtClean="0"/>
              <a:t>出现中断请求，该引脚的对应的中断屏蔽字相应位为</a:t>
            </a:r>
            <a:r>
              <a:rPr lang="en-US" altLang="zh-CN" dirty="0" smtClean="0"/>
              <a:t>0</a:t>
            </a:r>
            <a:r>
              <a:rPr lang="zh-CN" altLang="en-US" dirty="0" smtClean="0"/>
              <a:t>，即没有被屏蔽。此时由于</a:t>
            </a:r>
            <a:r>
              <a:rPr lang="en-US" altLang="zh-CN" dirty="0" smtClean="0"/>
              <a:t>ISR</a:t>
            </a:r>
            <a:r>
              <a:rPr lang="zh-CN" altLang="en-US" dirty="0" smtClean="0"/>
              <a:t>全为</a:t>
            </a:r>
            <a:r>
              <a:rPr lang="en-US" altLang="zh-CN" dirty="0" smtClean="0"/>
              <a:t>0</a:t>
            </a:r>
            <a:r>
              <a:rPr lang="zh-CN" altLang="en-US" dirty="0" smtClean="0"/>
              <a:t>，没有比它的优先级更高的中断正在执行，</a:t>
            </a:r>
            <a:r>
              <a:rPr lang="en-US" altLang="zh-CN" dirty="0" smtClean="0"/>
              <a:t>IR2</a:t>
            </a:r>
            <a:r>
              <a:rPr lang="zh-CN" altLang="en-US" dirty="0" smtClean="0"/>
              <a:t>的请求被送往</a:t>
            </a:r>
            <a:r>
              <a:rPr lang="en-US" altLang="zh-CN" dirty="0" smtClean="0"/>
              <a:t>CPU</a:t>
            </a:r>
            <a:r>
              <a:rPr lang="zh-CN" altLang="en-US" dirty="0" smtClean="0"/>
              <a:t>。</a:t>
            </a:r>
          </a:p>
          <a:p>
            <a:pPr lvl="1"/>
            <a:r>
              <a:rPr lang="en-US" altLang="zh-CN" dirty="0" smtClean="0"/>
              <a:t>CPU</a:t>
            </a:r>
            <a:r>
              <a:rPr lang="zh-CN" altLang="en-US" dirty="0" smtClean="0"/>
              <a:t>响应中断时，</a:t>
            </a:r>
            <a:r>
              <a:rPr lang="en-US" altLang="zh-CN" dirty="0" smtClean="0"/>
              <a:t>8259</a:t>
            </a:r>
            <a:r>
              <a:rPr lang="zh-CN" altLang="en-US" dirty="0" smtClean="0"/>
              <a:t>将</a:t>
            </a:r>
            <a:r>
              <a:rPr lang="en-US" altLang="zh-CN" dirty="0" smtClean="0"/>
              <a:t>ISR</a:t>
            </a:r>
            <a:r>
              <a:rPr lang="zh-CN" altLang="en-US" dirty="0" smtClean="0"/>
              <a:t>的值变为</a:t>
            </a:r>
            <a:r>
              <a:rPr lang="en-US" altLang="zh-CN" dirty="0" smtClean="0"/>
              <a:t>00000100B</a:t>
            </a:r>
            <a:r>
              <a:rPr lang="zh-CN" altLang="en-US" dirty="0" smtClean="0"/>
              <a:t>，标志</a:t>
            </a:r>
            <a:r>
              <a:rPr lang="en-US" altLang="zh-CN" dirty="0" smtClean="0"/>
              <a:t>IR2</a:t>
            </a:r>
            <a:r>
              <a:rPr lang="zh-CN" altLang="en-US" dirty="0" smtClean="0"/>
              <a:t>正在被服务。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假定</a:t>
            </a:r>
            <a:r>
              <a:rPr lang="en-US" altLang="zh-CN" dirty="0" smtClean="0"/>
              <a:t>IR7</a:t>
            </a:r>
            <a:r>
              <a:rPr lang="zh-CN" altLang="en-US" dirty="0" smtClean="0"/>
              <a:t>出现中断请求。由于</a:t>
            </a:r>
            <a:r>
              <a:rPr lang="en-US" altLang="zh-CN" dirty="0" smtClean="0"/>
              <a:t>IR2</a:t>
            </a:r>
            <a:r>
              <a:rPr lang="zh-CN" altLang="en-US" dirty="0" smtClean="0"/>
              <a:t>比</a:t>
            </a:r>
            <a:r>
              <a:rPr lang="en-US" altLang="zh-CN" dirty="0" smtClean="0"/>
              <a:t>IR7</a:t>
            </a:r>
            <a:r>
              <a:rPr lang="zh-CN" altLang="en-US" dirty="0" smtClean="0"/>
              <a:t>优先级更高，此请求暂时被忽略。</a:t>
            </a:r>
          </a:p>
          <a:p>
            <a:pPr lvl="1"/>
            <a:r>
              <a:rPr lang="zh-CN" altLang="en-US" dirty="0" smtClean="0"/>
              <a:t>假定</a:t>
            </a:r>
            <a:r>
              <a:rPr lang="en-US" altLang="zh-CN" dirty="0" smtClean="0"/>
              <a:t>IR1</a:t>
            </a:r>
            <a:r>
              <a:rPr lang="zh-CN" altLang="en-US" dirty="0" smtClean="0"/>
              <a:t>出现中断请求。由于</a:t>
            </a:r>
            <a:r>
              <a:rPr lang="en-US" altLang="zh-CN" dirty="0" smtClean="0"/>
              <a:t>IR1</a:t>
            </a:r>
            <a:r>
              <a:rPr lang="zh-CN" altLang="en-US" dirty="0" smtClean="0"/>
              <a:t>比</a:t>
            </a:r>
            <a:r>
              <a:rPr lang="en-US" altLang="zh-CN" dirty="0" smtClean="0"/>
              <a:t>IR2</a:t>
            </a:r>
            <a:r>
              <a:rPr lang="zh-CN" altLang="en-US" dirty="0" smtClean="0"/>
              <a:t>优先级更高，此请求被送往</a:t>
            </a:r>
            <a:r>
              <a:rPr lang="en-US" altLang="zh-CN" dirty="0" smtClean="0"/>
              <a:t>CPU</a:t>
            </a:r>
            <a:r>
              <a:rPr lang="zh-CN" altLang="en-US" dirty="0" smtClean="0"/>
              <a:t>。</a:t>
            </a:r>
          </a:p>
          <a:p>
            <a:pPr lvl="1"/>
            <a:r>
              <a:rPr lang="en-US" altLang="zh-CN" dirty="0" smtClean="0"/>
              <a:t>CPU</a:t>
            </a:r>
            <a:r>
              <a:rPr lang="zh-CN" altLang="en-US" dirty="0" smtClean="0"/>
              <a:t>响应中断时，</a:t>
            </a:r>
            <a:r>
              <a:rPr lang="en-US" altLang="zh-CN" dirty="0" smtClean="0"/>
              <a:t>8259</a:t>
            </a:r>
            <a:r>
              <a:rPr lang="zh-CN" altLang="en-US" dirty="0" smtClean="0"/>
              <a:t>将</a:t>
            </a:r>
            <a:r>
              <a:rPr lang="en-US" altLang="zh-CN" dirty="0" smtClean="0"/>
              <a:t>ISR</a:t>
            </a:r>
            <a:r>
              <a:rPr lang="zh-CN" altLang="en-US" dirty="0" smtClean="0"/>
              <a:t>的值变为</a:t>
            </a:r>
            <a:r>
              <a:rPr lang="en-US" altLang="zh-CN" dirty="0" smtClean="0"/>
              <a:t>00000110B</a:t>
            </a:r>
            <a:r>
              <a:rPr lang="zh-CN" altLang="en-US" dirty="0" smtClean="0"/>
              <a:t>，标志</a:t>
            </a:r>
            <a:r>
              <a:rPr lang="en-US" altLang="zh-CN" dirty="0" smtClean="0"/>
              <a:t>IR2</a:t>
            </a:r>
            <a:r>
              <a:rPr lang="zh-CN" altLang="en-US" dirty="0" smtClean="0"/>
              <a:t>被中断，</a:t>
            </a:r>
            <a:r>
              <a:rPr lang="en-US" altLang="zh-CN" dirty="0" smtClean="0"/>
              <a:t>IR1</a:t>
            </a:r>
            <a:r>
              <a:rPr lang="zh-CN" altLang="en-US" dirty="0" smtClean="0"/>
              <a:t>正在被服务。</a:t>
            </a:r>
          </a:p>
        </p:txBody>
      </p:sp>
    </p:spTree>
    <p:extLst>
      <p:ext uri="{BB962C8B-B14F-4D97-AF65-F5344CB8AC3E}">
        <p14:creationId xmlns:p14="http://schemas.microsoft.com/office/powerpoint/2010/main" val="29192470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标题 1"/>
          <p:cNvSpPr>
            <a:spLocks noGrp="1"/>
          </p:cNvSpPr>
          <p:nvPr>
            <p:ph type="title"/>
          </p:nvPr>
        </p:nvSpPr>
        <p:spPr>
          <a:xfrm>
            <a:off x="2495550" y="274638"/>
            <a:ext cx="7715250" cy="850900"/>
          </a:xfrm>
        </p:spPr>
        <p:txBody>
          <a:bodyPr/>
          <a:lstStyle/>
          <a:p>
            <a:r>
              <a:rPr lang="en-US" altLang="zh-CN" b="0" smtClean="0"/>
              <a:t>9.4 </a:t>
            </a:r>
            <a:r>
              <a:rPr lang="zh-CN" altLang="en-US" b="0" smtClean="0"/>
              <a:t>可编程中断控制器</a:t>
            </a:r>
            <a:r>
              <a:rPr lang="en-US" altLang="zh-CN" b="0" smtClean="0"/>
              <a:t>8259</a:t>
            </a:r>
            <a:endParaRPr lang="zh-CN" altLang="en-US" smtClean="0"/>
          </a:p>
        </p:txBody>
      </p:sp>
      <p:sp>
        <p:nvSpPr>
          <p:cNvPr id="22531" name="内容占位符 2"/>
          <p:cNvSpPr>
            <a:spLocks noGrp="1"/>
          </p:cNvSpPr>
          <p:nvPr>
            <p:ph idx="1"/>
          </p:nvPr>
        </p:nvSpPr>
        <p:spPr>
          <a:xfrm>
            <a:off x="1981200" y="1423988"/>
            <a:ext cx="8229600" cy="4813300"/>
          </a:xfrm>
        </p:spPr>
        <p:txBody>
          <a:bodyPr/>
          <a:lstStyle/>
          <a:p>
            <a:r>
              <a:rPr lang="en-US" altLang="zh-CN" smtClean="0"/>
              <a:t>8259</a:t>
            </a:r>
            <a:r>
              <a:rPr lang="zh-CN" altLang="en-US" smtClean="0"/>
              <a:t>的级联</a:t>
            </a:r>
          </a:p>
        </p:txBody>
      </p:sp>
      <p:pic>
        <p:nvPicPr>
          <p:cNvPr id="22532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1214" y="2133601"/>
            <a:ext cx="8029575" cy="383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40740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zh-CN" dirty="0"/>
              <a:t>（</a:t>
            </a:r>
            <a:r>
              <a:rPr lang="en-US" altLang="zh-CN" dirty="0"/>
              <a:t>1</a:t>
            </a:r>
            <a:r>
              <a:rPr lang="zh-CN" altLang="zh-CN" dirty="0"/>
              <a:t>）【重点讲解】可编程控制器</a:t>
            </a:r>
            <a:r>
              <a:rPr lang="en-US" altLang="zh-CN" dirty="0"/>
              <a:t>8259</a:t>
            </a:r>
            <a:endParaRPr lang="zh-CN" altLang="zh-CN" dirty="0"/>
          </a:p>
          <a:p>
            <a:r>
              <a:rPr lang="zh-CN" altLang="zh-CN" dirty="0"/>
              <a:t>（</a:t>
            </a:r>
            <a:r>
              <a:rPr lang="en-US" altLang="zh-CN" dirty="0"/>
              <a:t>2</a:t>
            </a:r>
            <a:r>
              <a:rPr lang="zh-CN" altLang="zh-CN" dirty="0"/>
              <a:t>）【重点讲解】保护模式中断和异常的处理过程</a:t>
            </a:r>
          </a:p>
          <a:p>
            <a:r>
              <a:rPr lang="zh-CN" altLang="zh-CN" dirty="0"/>
              <a:t>（</a:t>
            </a:r>
            <a:r>
              <a:rPr lang="en-US" altLang="zh-CN" dirty="0"/>
              <a:t>3</a:t>
            </a:r>
            <a:r>
              <a:rPr lang="zh-CN" altLang="zh-CN" dirty="0"/>
              <a:t>）【一般性讲解，概念为主】中断概述及实模式与保护模式的处理过程</a:t>
            </a:r>
          </a:p>
          <a:p>
            <a:r>
              <a:rPr lang="zh-CN" altLang="zh-CN" dirty="0"/>
              <a:t>（</a:t>
            </a:r>
            <a:r>
              <a:rPr lang="en-US" altLang="zh-CN" dirty="0"/>
              <a:t>4</a:t>
            </a:r>
            <a:r>
              <a:rPr lang="zh-CN" altLang="zh-CN" dirty="0"/>
              <a:t>）【简单了解，不作要求】高级可编程中断控制器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9806404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标题 1"/>
          <p:cNvSpPr>
            <a:spLocks noGrp="1"/>
          </p:cNvSpPr>
          <p:nvPr>
            <p:ph type="title"/>
          </p:nvPr>
        </p:nvSpPr>
        <p:spPr>
          <a:xfrm>
            <a:off x="2495550" y="274638"/>
            <a:ext cx="7715250" cy="850900"/>
          </a:xfrm>
        </p:spPr>
        <p:txBody>
          <a:bodyPr/>
          <a:lstStyle/>
          <a:p>
            <a:r>
              <a:rPr lang="en-US" altLang="zh-CN" b="0" smtClean="0"/>
              <a:t>9.4 </a:t>
            </a:r>
            <a:r>
              <a:rPr lang="zh-CN" altLang="en-US" b="0" smtClean="0"/>
              <a:t>可编程中断控制器</a:t>
            </a:r>
            <a:r>
              <a:rPr lang="en-US" altLang="zh-CN" b="0" smtClean="0"/>
              <a:t>8259</a:t>
            </a:r>
            <a:endParaRPr lang="zh-CN" altLang="en-US" smtClean="0"/>
          </a:p>
        </p:txBody>
      </p:sp>
      <p:sp>
        <p:nvSpPr>
          <p:cNvPr id="23555" name="内容占位符 2"/>
          <p:cNvSpPr>
            <a:spLocks noGrp="1"/>
          </p:cNvSpPr>
          <p:nvPr>
            <p:ph idx="1"/>
          </p:nvPr>
        </p:nvSpPr>
        <p:spPr>
          <a:xfrm>
            <a:off x="911424" y="1125538"/>
            <a:ext cx="10873208" cy="5111750"/>
          </a:xfrm>
        </p:spPr>
        <p:txBody>
          <a:bodyPr/>
          <a:lstStyle/>
          <a:p>
            <a:r>
              <a:rPr lang="en-US" altLang="zh-CN" b="0" dirty="0" smtClean="0"/>
              <a:t>8259</a:t>
            </a:r>
            <a:r>
              <a:rPr lang="zh-CN" altLang="en-US" b="0" dirty="0" smtClean="0"/>
              <a:t>的编程</a:t>
            </a:r>
            <a:endParaRPr lang="en-US" altLang="zh-CN" b="0" dirty="0" smtClean="0"/>
          </a:p>
          <a:p>
            <a:pPr lvl="1" algn="just"/>
            <a:r>
              <a:rPr lang="zh-CN" altLang="en-US" dirty="0" smtClean="0"/>
              <a:t>命令字分两类：</a:t>
            </a:r>
            <a:r>
              <a:rPr lang="zh-CN" altLang="en-US" dirty="0" smtClean="0">
                <a:solidFill>
                  <a:srgbClr val="FF0000"/>
                </a:solidFill>
              </a:rPr>
              <a:t>初始化命令字</a:t>
            </a:r>
            <a:r>
              <a:rPr lang="zh-CN" altLang="en-US" dirty="0" smtClean="0"/>
              <a:t>（</a:t>
            </a:r>
            <a:r>
              <a:rPr lang="en-US" altLang="zh-CN" dirty="0" smtClean="0"/>
              <a:t>ICW1</a:t>
            </a:r>
            <a:r>
              <a:rPr lang="zh-CN" altLang="en-US" dirty="0" smtClean="0"/>
              <a:t>～</a:t>
            </a:r>
            <a:r>
              <a:rPr lang="en-US" altLang="zh-CN" dirty="0" smtClean="0"/>
              <a:t>ICW4</a:t>
            </a:r>
            <a:r>
              <a:rPr lang="zh-CN" altLang="en-US" dirty="0" smtClean="0"/>
              <a:t>）和</a:t>
            </a:r>
            <a:r>
              <a:rPr lang="zh-CN" altLang="en-US" dirty="0" smtClean="0">
                <a:solidFill>
                  <a:srgbClr val="FF0000"/>
                </a:solidFill>
              </a:rPr>
              <a:t>操作命令字</a:t>
            </a:r>
            <a:r>
              <a:rPr lang="zh-CN" altLang="en-US" dirty="0" smtClean="0"/>
              <a:t>（</a:t>
            </a:r>
            <a:r>
              <a:rPr lang="en-US" altLang="zh-CN" dirty="0" smtClean="0"/>
              <a:t>OCW0</a:t>
            </a:r>
            <a:r>
              <a:rPr lang="zh-CN" altLang="en-US" dirty="0" smtClean="0"/>
              <a:t>～</a:t>
            </a:r>
            <a:r>
              <a:rPr lang="en-US" altLang="zh-CN" dirty="0" smtClean="0"/>
              <a:t>OCW4</a:t>
            </a:r>
            <a:r>
              <a:rPr lang="zh-CN" altLang="en-US" dirty="0" smtClean="0"/>
              <a:t>）。</a:t>
            </a:r>
            <a:endParaRPr lang="en-US" altLang="zh-CN" dirty="0" smtClean="0"/>
          </a:p>
          <a:p>
            <a:pPr lvl="1" algn="just"/>
            <a:r>
              <a:rPr lang="zh-CN" altLang="en-US" dirty="0" smtClean="0"/>
              <a:t>初始化命令字在系统启动时，由初始化程序设置，一旦设定，一般在系统工作过程中就不再改变。</a:t>
            </a:r>
            <a:endParaRPr lang="en-US" altLang="zh-CN" dirty="0" smtClean="0"/>
          </a:p>
          <a:p>
            <a:pPr lvl="1" algn="just"/>
            <a:r>
              <a:rPr lang="zh-CN" altLang="en-US" dirty="0" smtClean="0"/>
              <a:t>操作命令字是在计算机系统运行过程中，由</a:t>
            </a:r>
            <a:r>
              <a:rPr lang="en-US" altLang="zh-CN" dirty="0" smtClean="0"/>
              <a:t>CPU</a:t>
            </a:r>
            <a:r>
              <a:rPr lang="zh-CN" altLang="en-US" dirty="0" smtClean="0"/>
              <a:t>利用这些控制字来控制</a:t>
            </a:r>
            <a:r>
              <a:rPr lang="en-US" altLang="zh-CN" dirty="0" smtClean="0"/>
              <a:t>8259</a:t>
            </a:r>
            <a:r>
              <a:rPr lang="zh-CN" altLang="en-US" dirty="0" smtClean="0"/>
              <a:t>执行不同的操作，如中断屏蔽、中断结束、优先权循环和中断状态的读出和查询等。</a:t>
            </a:r>
            <a:endParaRPr lang="en-US" altLang="zh-CN" dirty="0" smtClean="0"/>
          </a:p>
          <a:p>
            <a:pPr lvl="1" algn="just"/>
            <a:r>
              <a:rPr lang="en-US" altLang="zh-CN" dirty="0" smtClean="0"/>
              <a:t>OCW</a:t>
            </a:r>
            <a:r>
              <a:rPr lang="zh-CN" altLang="en-US" dirty="0" smtClean="0"/>
              <a:t>可在初始化之后的任何时刻写入</a:t>
            </a:r>
            <a:r>
              <a:rPr lang="en-US" altLang="zh-CN" dirty="0" smtClean="0"/>
              <a:t>8259</a:t>
            </a:r>
            <a:r>
              <a:rPr lang="zh-CN" altLang="en-US" dirty="0" smtClean="0"/>
              <a:t>，并可多次设置。</a:t>
            </a:r>
          </a:p>
        </p:txBody>
      </p:sp>
    </p:spTree>
    <p:extLst>
      <p:ext uri="{BB962C8B-B14F-4D97-AF65-F5344CB8AC3E}">
        <p14:creationId xmlns:p14="http://schemas.microsoft.com/office/powerpoint/2010/main" val="16910048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标题 1"/>
          <p:cNvSpPr>
            <a:spLocks noGrp="1"/>
          </p:cNvSpPr>
          <p:nvPr>
            <p:ph type="title"/>
          </p:nvPr>
        </p:nvSpPr>
        <p:spPr>
          <a:xfrm>
            <a:off x="2495550" y="274638"/>
            <a:ext cx="7715250" cy="850900"/>
          </a:xfrm>
        </p:spPr>
        <p:txBody>
          <a:bodyPr/>
          <a:lstStyle/>
          <a:p>
            <a:r>
              <a:rPr lang="en-US" altLang="zh-CN" b="0" smtClean="0"/>
              <a:t>9.4 </a:t>
            </a:r>
            <a:r>
              <a:rPr lang="zh-CN" altLang="en-US" b="0" smtClean="0"/>
              <a:t>可编程中断控制器</a:t>
            </a:r>
            <a:r>
              <a:rPr lang="en-US" altLang="zh-CN" b="0" smtClean="0"/>
              <a:t>8259</a:t>
            </a:r>
            <a:endParaRPr lang="zh-CN" altLang="en-US" smtClean="0"/>
          </a:p>
        </p:txBody>
      </p:sp>
      <p:sp>
        <p:nvSpPr>
          <p:cNvPr id="24579" name="内容占位符 2"/>
          <p:cNvSpPr>
            <a:spLocks noGrp="1"/>
          </p:cNvSpPr>
          <p:nvPr>
            <p:ph idx="1"/>
          </p:nvPr>
        </p:nvSpPr>
        <p:spPr>
          <a:xfrm>
            <a:off x="479376" y="1125538"/>
            <a:ext cx="10729192" cy="4813300"/>
          </a:xfrm>
        </p:spPr>
        <p:txBody>
          <a:bodyPr/>
          <a:lstStyle/>
          <a:p>
            <a:r>
              <a:rPr lang="zh-CN" altLang="en-US" dirty="0" smtClean="0"/>
              <a:t>控制信号操作</a:t>
            </a:r>
            <a:endParaRPr lang="en-US" altLang="zh-CN" dirty="0" smtClean="0"/>
          </a:p>
          <a:p>
            <a:pPr lvl="1" algn="just"/>
            <a:r>
              <a:rPr lang="en-US" altLang="zh-CN" dirty="0" smtClean="0"/>
              <a:t>8259</a:t>
            </a:r>
            <a:r>
              <a:rPr lang="zh-CN" altLang="en-US" dirty="0" smtClean="0"/>
              <a:t>也是依靠</a:t>
            </a:r>
            <a:r>
              <a:rPr lang="en-US" altLang="zh-CN" dirty="0" smtClean="0"/>
              <a:t>CS</a:t>
            </a:r>
            <a:r>
              <a:rPr lang="zh-CN" altLang="en-US" dirty="0" smtClean="0"/>
              <a:t>、</a:t>
            </a:r>
            <a:r>
              <a:rPr lang="en-US" altLang="zh-CN" dirty="0" smtClean="0"/>
              <a:t>A0</a:t>
            </a:r>
            <a:r>
              <a:rPr lang="zh-CN" altLang="en-US" dirty="0" smtClean="0"/>
              <a:t>、</a:t>
            </a:r>
            <a:r>
              <a:rPr lang="en-US" altLang="zh-CN" dirty="0" smtClean="0"/>
              <a:t>RD</a:t>
            </a:r>
            <a:r>
              <a:rPr lang="zh-CN" altLang="en-US" dirty="0" smtClean="0"/>
              <a:t>、</a:t>
            </a:r>
            <a:r>
              <a:rPr lang="en-US" altLang="zh-CN" dirty="0" smtClean="0"/>
              <a:t>WR</a:t>
            </a:r>
            <a:r>
              <a:rPr lang="zh-CN" altLang="en-US" dirty="0" smtClean="0"/>
              <a:t>等信号的组合来实现和</a:t>
            </a:r>
            <a:r>
              <a:rPr lang="en-US" altLang="zh-CN" dirty="0" smtClean="0"/>
              <a:t>CPU </a:t>
            </a:r>
            <a:r>
              <a:rPr lang="zh-CN" altLang="en-US" dirty="0" smtClean="0"/>
              <a:t>的数据交互的，包括由</a:t>
            </a:r>
            <a:r>
              <a:rPr lang="en-US" altLang="zh-CN" dirty="0" smtClean="0"/>
              <a:t>CPU</a:t>
            </a:r>
            <a:r>
              <a:rPr lang="zh-CN" altLang="en-US" dirty="0" smtClean="0"/>
              <a:t>向</a:t>
            </a:r>
            <a:r>
              <a:rPr lang="en-US" altLang="zh-CN" dirty="0" smtClean="0"/>
              <a:t>8259</a:t>
            </a:r>
            <a:r>
              <a:rPr lang="zh-CN" altLang="en-US" dirty="0" smtClean="0"/>
              <a:t>写入命令字（</a:t>
            </a:r>
            <a:r>
              <a:rPr lang="en-US" altLang="zh-CN" dirty="0" smtClean="0"/>
              <a:t>ICW</a:t>
            </a:r>
            <a:r>
              <a:rPr lang="zh-CN" altLang="en-US" dirty="0" smtClean="0"/>
              <a:t>和</a:t>
            </a:r>
            <a:r>
              <a:rPr lang="en-US" altLang="zh-CN" dirty="0" smtClean="0"/>
              <a:t>OCW</a:t>
            </a:r>
            <a:r>
              <a:rPr lang="zh-CN" altLang="en-US" dirty="0" smtClean="0"/>
              <a:t>）、从</a:t>
            </a:r>
            <a:r>
              <a:rPr lang="en-US" altLang="zh-CN" dirty="0" smtClean="0"/>
              <a:t>8259</a:t>
            </a:r>
            <a:r>
              <a:rPr lang="zh-CN" altLang="en-US" dirty="0" smtClean="0"/>
              <a:t>读出各种状态等。</a:t>
            </a:r>
          </a:p>
        </p:txBody>
      </p:sp>
      <p:pic>
        <p:nvPicPr>
          <p:cNvPr id="24580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388" y="3429000"/>
            <a:ext cx="8748712" cy="211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7084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标题 1"/>
          <p:cNvSpPr>
            <a:spLocks noGrp="1"/>
          </p:cNvSpPr>
          <p:nvPr>
            <p:ph type="title"/>
          </p:nvPr>
        </p:nvSpPr>
        <p:spPr>
          <a:xfrm>
            <a:off x="2495550" y="274638"/>
            <a:ext cx="7715250" cy="850900"/>
          </a:xfrm>
        </p:spPr>
        <p:txBody>
          <a:bodyPr/>
          <a:lstStyle/>
          <a:p>
            <a:r>
              <a:rPr lang="en-US" altLang="zh-CN" b="0" smtClean="0"/>
              <a:t>9.4 </a:t>
            </a:r>
            <a:r>
              <a:rPr lang="zh-CN" altLang="en-US" b="0" smtClean="0"/>
              <a:t>可编程中断控制器</a:t>
            </a:r>
            <a:r>
              <a:rPr lang="en-US" altLang="zh-CN" b="0" smtClean="0"/>
              <a:t>8259</a:t>
            </a:r>
            <a:endParaRPr lang="zh-CN" altLang="en-US" smtClean="0"/>
          </a:p>
        </p:txBody>
      </p:sp>
      <p:sp>
        <p:nvSpPr>
          <p:cNvPr id="25603" name="内容占位符 2"/>
          <p:cNvSpPr>
            <a:spLocks noGrp="1"/>
          </p:cNvSpPr>
          <p:nvPr>
            <p:ph idx="1"/>
          </p:nvPr>
        </p:nvSpPr>
        <p:spPr>
          <a:xfrm>
            <a:off x="551384" y="1052736"/>
            <a:ext cx="8229600" cy="4813300"/>
          </a:xfrm>
        </p:spPr>
        <p:txBody>
          <a:bodyPr/>
          <a:lstStyle/>
          <a:p>
            <a:r>
              <a:rPr lang="zh-CN" altLang="en-US" b="0" dirty="0" smtClean="0"/>
              <a:t>初始化命令字</a:t>
            </a:r>
            <a:endParaRPr lang="zh-CN" altLang="en-US" dirty="0" smtClean="0"/>
          </a:p>
        </p:txBody>
      </p:sp>
      <p:pic>
        <p:nvPicPr>
          <p:cNvPr id="2560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7576" y="1268413"/>
            <a:ext cx="4829175" cy="543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1106995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标题 1"/>
          <p:cNvSpPr>
            <a:spLocks noGrp="1"/>
          </p:cNvSpPr>
          <p:nvPr>
            <p:ph type="title"/>
          </p:nvPr>
        </p:nvSpPr>
        <p:spPr>
          <a:xfrm>
            <a:off x="2495550" y="274638"/>
            <a:ext cx="7715250" cy="850900"/>
          </a:xfrm>
        </p:spPr>
        <p:txBody>
          <a:bodyPr/>
          <a:lstStyle/>
          <a:p>
            <a:r>
              <a:rPr lang="en-US" altLang="zh-CN" b="0" smtClean="0"/>
              <a:t>9.4 </a:t>
            </a:r>
            <a:r>
              <a:rPr lang="zh-CN" altLang="en-US" b="0" smtClean="0"/>
              <a:t>可编程中断控制器</a:t>
            </a:r>
            <a:r>
              <a:rPr lang="en-US" altLang="zh-CN" b="0" smtClean="0"/>
              <a:t>8259</a:t>
            </a:r>
            <a:endParaRPr lang="zh-CN" altLang="en-US" smtClean="0"/>
          </a:p>
        </p:txBody>
      </p:sp>
      <p:sp>
        <p:nvSpPr>
          <p:cNvPr id="26627" name="内容占位符 2"/>
          <p:cNvSpPr>
            <a:spLocks noGrp="1"/>
          </p:cNvSpPr>
          <p:nvPr>
            <p:ph idx="1"/>
          </p:nvPr>
        </p:nvSpPr>
        <p:spPr>
          <a:xfrm>
            <a:off x="695400" y="1125538"/>
            <a:ext cx="11089232" cy="5111750"/>
          </a:xfrm>
        </p:spPr>
        <p:txBody>
          <a:bodyPr/>
          <a:lstStyle/>
          <a:p>
            <a:r>
              <a:rPr lang="zh-CN" altLang="en-US" b="0" dirty="0" smtClean="0"/>
              <a:t>初始化命令字</a:t>
            </a:r>
            <a:r>
              <a:rPr lang="en-US" altLang="zh-CN" b="0" dirty="0" smtClean="0">
                <a:solidFill>
                  <a:srgbClr val="FF0000"/>
                </a:solidFill>
              </a:rPr>
              <a:t>ICW1</a:t>
            </a:r>
          </a:p>
          <a:p>
            <a:pPr lvl="1" algn="just"/>
            <a:r>
              <a:rPr lang="zh-CN" altLang="en-US" dirty="0" smtClean="0"/>
              <a:t>例</a:t>
            </a:r>
            <a:r>
              <a:rPr lang="en-US" altLang="zh-CN" dirty="0" smtClean="0"/>
              <a:t>9.6 </a:t>
            </a:r>
            <a:r>
              <a:rPr lang="zh-CN" altLang="en-US" dirty="0" smtClean="0"/>
              <a:t>某系统使用单片</a:t>
            </a:r>
            <a:r>
              <a:rPr lang="en-US" altLang="zh-CN" dirty="0" smtClean="0"/>
              <a:t>8259</a:t>
            </a:r>
            <a:r>
              <a:rPr lang="zh-CN" altLang="en-US" dirty="0" smtClean="0"/>
              <a:t>，中断请求信号为上升沿触发，需要设置</a:t>
            </a:r>
            <a:r>
              <a:rPr lang="en-US" altLang="zh-CN" dirty="0" smtClean="0"/>
              <a:t>ICW4</a:t>
            </a:r>
            <a:r>
              <a:rPr lang="zh-CN" altLang="en-US" dirty="0" smtClean="0"/>
              <a:t>，该片</a:t>
            </a:r>
            <a:r>
              <a:rPr lang="en-US" altLang="zh-CN" dirty="0" smtClean="0"/>
              <a:t>8259</a:t>
            </a:r>
            <a:r>
              <a:rPr lang="zh-CN" altLang="en-US" dirty="0" smtClean="0"/>
              <a:t>的端口地址为</a:t>
            </a:r>
            <a:r>
              <a:rPr lang="en-US" altLang="zh-CN" dirty="0" smtClean="0"/>
              <a:t>20H</a:t>
            </a:r>
            <a:r>
              <a:rPr lang="zh-CN" altLang="en-US" dirty="0" smtClean="0"/>
              <a:t>和</a:t>
            </a:r>
            <a:r>
              <a:rPr lang="en-US" altLang="zh-CN" dirty="0" smtClean="0"/>
              <a:t>21H</a:t>
            </a:r>
            <a:r>
              <a:rPr lang="zh-CN" altLang="en-US" dirty="0" smtClean="0"/>
              <a:t>，则</a:t>
            </a:r>
            <a:r>
              <a:rPr lang="en-US" altLang="zh-CN" dirty="0" smtClean="0"/>
              <a:t>ICW1</a:t>
            </a:r>
            <a:r>
              <a:rPr lang="zh-CN" altLang="en-US" dirty="0" smtClean="0"/>
              <a:t>应为多少？</a:t>
            </a:r>
          </a:p>
        </p:txBody>
      </p:sp>
      <p:pic>
        <p:nvPicPr>
          <p:cNvPr id="26628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50" y="3141663"/>
            <a:ext cx="7196138" cy="355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878581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标题 1"/>
          <p:cNvSpPr>
            <a:spLocks noGrp="1"/>
          </p:cNvSpPr>
          <p:nvPr>
            <p:ph type="title"/>
          </p:nvPr>
        </p:nvSpPr>
        <p:spPr>
          <a:xfrm>
            <a:off x="2495550" y="274638"/>
            <a:ext cx="7715250" cy="850900"/>
          </a:xfrm>
        </p:spPr>
        <p:txBody>
          <a:bodyPr/>
          <a:lstStyle/>
          <a:p>
            <a:r>
              <a:rPr lang="en-US" altLang="zh-CN" b="0" smtClean="0"/>
              <a:t>9.4 </a:t>
            </a:r>
            <a:r>
              <a:rPr lang="zh-CN" altLang="en-US" b="0" smtClean="0"/>
              <a:t>可编程中断控制器</a:t>
            </a:r>
            <a:r>
              <a:rPr lang="en-US" altLang="zh-CN" b="0" smtClean="0"/>
              <a:t>8259</a:t>
            </a:r>
            <a:endParaRPr lang="zh-CN" altLang="en-US" smtClean="0"/>
          </a:p>
        </p:txBody>
      </p:sp>
      <p:sp>
        <p:nvSpPr>
          <p:cNvPr id="27651" name="内容占位符 2"/>
          <p:cNvSpPr>
            <a:spLocks noGrp="1"/>
          </p:cNvSpPr>
          <p:nvPr>
            <p:ph idx="1"/>
          </p:nvPr>
        </p:nvSpPr>
        <p:spPr>
          <a:xfrm>
            <a:off x="623392" y="1125538"/>
            <a:ext cx="11089232" cy="5111750"/>
          </a:xfrm>
        </p:spPr>
        <p:txBody>
          <a:bodyPr/>
          <a:lstStyle/>
          <a:p>
            <a:r>
              <a:rPr lang="zh-CN" altLang="en-US" b="0" dirty="0" smtClean="0"/>
              <a:t>初始化命令字</a:t>
            </a:r>
            <a:r>
              <a:rPr lang="en-US" altLang="zh-CN" b="0" dirty="0" smtClean="0">
                <a:solidFill>
                  <a:srgbClr val="FF0000"/>
                </a:solidFill>
              </a:rPr>
              <a:t>ICW2</a:t>
            </a:r>
          </a:p>
          <a:p>
            <a:pPr lvl="1" algn="just"/>
            <a:r>
              <a:rPr lang="zh-CN" altLang="en-US" dirty="0" smtClean="0"/>
              <a:t>例</a:t>
            </a:r>
            <a:r>
              <a:rPr lang="en-US" altLang="zh-CN" dirty="0" smtClean="0"/>
              <a:t>9.7 </a:t>
            </a:r>
            <a:r>
              <a:rPr lang="zh-CN" altLang="en-US" dirty="0" smtClean="0"/>
              <a:t>假设系统中使用单片</a:t>
            </a:r>
            <a:r>
              <a:rPr lang="en-US" altLang="zh-CN" dirty="0" smtClean="0"/>
              <a:t>8259</a:t>
            </a:r>
            <a:r>
              <a:rPr lang="zh-CN" altLang="en-US" dirty="0" smtClean="0"/>
              <a:t>，该片</a:t>
            </a:r>
            <a:r>
              <a:rPr lang="en-US" altLang="zh-CN" dirty="0" smtClean="0"/>
              <a:t>8259</a:t>
            </a:r>
            <a:r>
              <a:rPr lang="zh-CN" altLang="en-US" dirty="0" smtClean="0"/>
              <a:t>的端口地址为</a:t>
            </a:r>
            <a:r>
              <a:rPr lang="en-US" altLang="zh-CN" dirty="0" smtClean="0"/>
              <a:t>20H</a:t>
            </a:r>
            <a:r>
              <a:rPr lang="zh-CN" altLang="en-US" dirty="0" smtClean="0"/>
              <a:t>和</a:t>
            </a:r>
            <a:r>
              <a:rPr lang="en-US" altLang="zh-CN" dirty="0" smtClean="0"/>
              <a:t>21H</a:t>
            </a:r>
            <a:r>
              <a:rPr lang="zh-CN" altLang="en-US" dirty="0" smtClean="0"/>
              <a:t>，</a:t>
            </a:r>
            <a:r>
              <a:rPr lang="en-US" altLang="zh-CN" dirty="0" smtClean="0"/>
              <a:t>8 </a:t>
            </a:r>
            <a:r>
              <a:rPr lang="zh-CN" altLang="en-US" dirty="0" smtClean="0"/>
              <a:t>个中断源的中断类型码为</a:t>
            </a:r>
            <a:r>
              <a:rPr lang="en-US" altLang="zh-CN" dirty="0" smtClean="0"/>
              <a:t>08H</a:t>
            </a:r>
            <a:r>
              <a:rPr lang="zh-CN" altLang="en-US" dirty="0" smtClean="0"/>
              <a:t>～</a:t>
            </a:r>
            <a:r>
              <a:rPr lang="en-US" altLang="zh-CN" dirty="0" smtClean="0"/>
              <a:t>0FH</a:t>
            </a:r>
            <a:r>
              <a:rPr lang="zh-CN" altLang="en-US" dirty="0" smtClean="0"/>
              <a:t>（</a:t>
            </a:r>
            <a:r>
              <a:rPr lang="en-US" altLang="zh-CN" dirty="0" smtClean="0"/>
              <a:t>00001000B</a:t>
            </a:r>
            <a:r>
              <a:rPr lang="zh-CN" altLang="en-US" dirty="0" smtClean="0"/>
              <a:t>～</a:t>
            </a:r>
            <a:r>
              <a:rPr lang="en-US" altLang="zh-CN" dirty="0" smtClean="0"/>
              <a:t>00001111B</a:t>
            </a:r>
            <a:r>
              <a:rPr lang="zh-CN" altLang="en-US" dirty="0" smtClean="0"/>
              <a:t>），则应如何初始化</a:t>
            </a:r>
            <a:r>
              <a:rPr lang="en-US" altLang="zh-CN" dirty="0" smtClean="0"/>
              <a:t>ICW2</a:t>
            </a:r>
            <a:r>
              <a:rPr lang="zh-CN" altLang="en-US" dirty="0" smtClean="0"/>
              <a:t>？</a:t>
            </a:r>
          </a:p>
        </p:txBody>
      </p:sp>
      <p:pic>
        <p:nvPicPr>
          <p:cNvPr id="27652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6289" y="3716339"/>
            <a:ext cx="8099425" cy="2027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23815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标题 1"/>
          <p:cNvSpPr>
            <a:spLocks noGrp="1"/>
          </p:cNvSpPr>
          <p:nvPr>
            <p:ph type="title"/>
          </p:nvPr>
        </p:nvSpPr>
        <p:spPr>
          <a:xfrm>
            <a:off x="2495550" y="274638"/>
            <a:ext cx="7715250" cy="850900"/>
          </a:xfrm>
        </p:spPr>
        <p:txBody>
          <a:bodyPr/>
          <a:lstStyle/>
          <a:p>
            <a:r>
              <a:rPr lang="en-US" altLang="zh-CN" b="0" smtClean="0"/>
              <a:t>9.4 </a:t>
            </a:r>
            <a:r>
              <a:rPr lang="zh-CN" altLang="en-US" b="0" smtClean="0"/>
              <a:t>可编程中断控制器</a:t>
            </a:r>
            <a:r>
              <a:rPr lang="en-US" altLang="zh-CN" b="0" smtClean="0"/>
              <a:t>8259</a:t>
            </a:r>
            <a:endParaRPr lang="zh-CN" altLang="en-US" smtClean="0"/>
          </a:p>
        </p:txBody>
      </p:sp>
      <p:sp>
        <p:nvSpPr>
          <p:cNvPr id="28675" name="内容占位符 2"/>
          <p:cNvSpPr>
            <a:spLocks noGrp="1"/>
          </p:cNvSpPr>
          <p:nvPr>
            <p:ph idx="1"/>
          </p:nvPr>
        </p:nvSpPr>
        <p:spPr>
          <a:xfrm>
            <a:off x="695400" y="1052736"/>
            <a:ext cx="11089232" cy="5184552"/>
          </a:xfrm>
        </p:spPr>
        <p:txBody>
          <a:bodyPr/>
          <a:lstStyle/>
          <a:p>
            <a:r>
              <a:rPr lang="zh-CN" altLang="en-US" b="0" dirty="0" smtClean="0"/>
              <a:t>初始化命令字</a:t>
            </a:r>
            <a:r>
              <a:rPr lang="en-US" altLang="zh-CN" b="0" dirty="0" smtClean="0">
                <a:solidFill>
                  <a:srgbClr val="FF0000"/>
                </a:solidFill>
              </a:rPr>
              <a:t>ICW3</a:t>
            </a:r>
          </a:p>
          <a:p>
            <a:pPr lvl="1"/>
            <a:r>
              <a:rPr lang="zh-CN" altLang="en-US" dirty="0" smtClean="0"/>
              <a:t>例</a:t>
            </a:r>
            <a:r>
              <a:rPr lang="en-US" altLang="zh-CN" dirty="0" smtClean="0"/>
              <a:t>9.8 </a:t>
            </a:r>
            <a:r>
              <a:rPr lang="zh-CN" altLang="en-US" dirty="0" smtClean="0"/>
              <a:t>系统中，使用两片</a:t>
            </a:r>
            <a:r>
              <a:rPr lang="en-US" altLang="zh-CN" dirty="0" smtClean="0"/>
              <a:t>8259</a:t>
            </a:r>
            <a:r>
              <a:rPr lang="zh-CN" altLang="en-US" dirty="0" smtClean="0"/>
              <a:t>，主片</a:t>
            </a:r>
            <a:r>
              <a:rPr lang="en-US" altLang="zh-CN" dirty="0" smtClean="0"/>
              <a:t>8259</a:t>
            </a:r>
            <a:r>
              <a:rPr lang="zh-CN" altLang="en-US" dirty="0" smtClean="0"/>
              <a:t>的端口地址为</a:t>
            </a:r>
            <a:r>
              <a:rPr lang="en-US" altLang="zh-CN" dirty="0" smtClean="0"/>
              <a:t>20H</a:t>
            </a:r>
            <a:r>
              <a:rPr lang="zh-CN" altLang="en-US" dirty="0" smtClean="0"/>
              <a:t>和</a:t>
            </a:r>
            <a:r>
              <a:rPr lang="en-US" altLang="zh-CN" dirty="0" smtClean="0"/>
              <a:t>21H</a:t>
            </a:r>
            <a:r>
              <a:rPr lang="zh-CN" altLang="en-US" dirty="0" smtClean="0"/>
              <a:t>，从片</a:t>
            </a:r>
            <a:r>
              <a:rPr lang="en-US" altLang="zh-CN" dirty="0" smtClean="0"/>
              <a:t>8259</a:t>
            </a:r>
            <a:r>
              <a:rPr lang="zh-CN" altLang="en-US" dirty="0" smtClean="0"/>
              <a:t>的端口地址为</a:t>
            </a:r>
            <a:r>
              <a:rPr lang="en-US" altLang="zh-CN" dirty="0" smtClean="0"/>
              <a:t>0A0H</a:t>
            </a:r>
            <a:r>
              <a:rPr lang="zh-CN" altLang="en-US" dirty="0" smtClean="0"/>
              <a:t>和</a:t>
            </a:r>
            <a:r>
              <a:rPr lang="en-US" altLang="zh-CN" dirty="0" smtClean="0"/>
              <a:t>0A1H</a:t>
            </a:r>
            <a:r>
              <a:rPr lang="zh-CN" altLang="en-US" dirty="0" smtClean="0"/>
              <a:t>，从片</a:t>
            </a:r>
            <a:r>
              <a:rPr lang="en-US" altLang="zh-CN" dirty="0" smtClean="0"/>
              <a:t>8259</a:t>
            </a:r>
            <a:r>
              <a:rPr lang="zh-CN" altLang="en-US" dirty="0" smtClean="0"/>
              <a:t>的</a:t>
            </a:r>
            <a:r>
              <a:rPr lang="en-US" altLang="zh-CN" dirty="0" smtClean="0"/>
              <a:t>INT</a:t>
            </a:r>
            <a:r>
              <a:rPr lang="zh-CN" altLang="en-US" dirty="0" smtClean="0"/>
              <a:t>连接到主片的</a:t>
            </a:r>
            <a:r>
              <a:rPr lang="en-US" altLang="zh-CN" dirty="0" smtClean="0"/>
              <a:t>IR2</a:t>
            </a:r>
            <a:r>
              <a:rPr lang="zh-CN" altLang="en-US" dirty="0" smtClean="0"/>
              <a:t>上，则应如何初始化</a:t>
            </a:r>
            <a:r>
              <a:rPr lang="en-US" altLang="zh-CN" dirty="0" smtClean="0"/>
              <a:t>ICW3</a:t>
            </a:r>
            <a:r>
              <a:rPr lang="zh-CN" altLang="en-US" dirty="0" smtClean="0"/>
              <a:t>？</a:t>
            </a:r>
          </a:p>
        </p:txBody>
      </p:sp>
      <p:grpSp>
        <p:nvGrpSpPr>
          <p:cNvPr id="28676" name="组合 5"/>
          <p:cNvGrpSpPr>
            <a:grpSpLocks/>
          </p:cNvGrpSpPr>
          <p:nvPr/>
        </p:nvGrpSpPr>
        <p:grpSpPr bwMode="auto">
          <a:xfrm>
            <a:off x="2351089" y="3141664"/>
            <a:ext cx="7489825" cy="3527425"/>
            <a:chOff x="0" y="2267055"/>
            <a:chExt cx="9144000" cy="4504252"/>
          </a:xfrm>
        </p:grpSpPr>
        <p:pic>
          <p:nvPicPr>
            <p:cNvPr id="28677" name="图片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267055"/>
              <a:ext cx="9144000" cy="23238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678" name="图片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590945"/>
              <a:ext cx="9144000" cy="2180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84177324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标题 1"/>
          <p:cNvSpPr>
            <a:spLocks noGrp="1"/>
          </p:cNvSpPr>
          <p:nvPr>
            <p:ph type="title"/>
          </p:nvPr>
        </p:nvSpPr>
        <p:spPr>
          <a:xfrm>
            <a:off x="2495550" y="274638"/>
            <a:ext cx="7715250" cy="850900"/>
          </a:xfrm>
        </p:spPr>
        <p:txBody>
          <a:bodyPr/>
          <a:lstStyle/>
          <a:p>
            <a:r>
              <a:rPr lang="en-US" altLang="zh-CN" b="0" smtClean="0"/>
              <a:t>9.4 </a:t>
            </a:r>
            <a:r>
              <a:rPr lang="zh-CN" altLang="en-US" b="0" smtClean="0"/>
              <a:t>可编程中断控制器</a:t>
            </a:r>
            <a:r>
              <a:rPr lang="en-US" altLang="zh-CN" b="0" smtClean="0"/>
              <a:t>8259</a:t>
            </a:r>
            <a:endParaRPr lang="zh-CN" altLang="en-US" smtClean="0"/>
          </a:p>
        </p:txBody>
      </p:sp>
      <p:sp>
        <p:nvSpPr>
          <p:cNvPr id="29699" name="内容占位符 2"/>
          <p:cNvSpPr>
            <a:spLocks noGrp="1"/>
          </p:cNvSpPr>
          <p:nvPr>
            <p:ph idx="1"/>
          </p:nvPr>
        </p:nvSpPr>
        <p:spPr>
          <a:xfrm>
            <a:off x="623392" y="1052736"/>
            <a:ext cx="11089232" cy="5184552"/>
          </a:xfrm>
        </p:spPr>
        <p:txBody>
          <a:bodyPr/>
          <a:lstStyle/>
          <a:p>
            <a:r>
              <a:rPr lang="zh-CN" altLang="en-US" b="0" dirty="0" smtClean="0"/>
              <a:t>初始化命令字</a:t>
            </a:r>
            <a:r>
              <a:rPr lang="en-US" altLang="zh-CN" b="0" dirty="0" smtClean="0">
                <a:solidFill>
                  <a:srgbClr val="FF0000"/>
                </a:solidFill>
              </a:rPr>
              <a:t>ICW4</a:t>
            </a:r>
          </a:p>
          <a:p>
            <a:pPr lvl="1" algn="just"/>
            <a:r>
              <a:rPr lang="zh-CN" altLang="en-US" dirty="0" smtClean="0"/>
              <a:t>例</a:t>
            </a:r>
            <a:r>
              <a:rPr lang="en-US" altLang="zh-CN" dirty="0" smtClean="0"/>
              <a:t>9.9 </a:t>
            </a:r>
            <a:r>
              <a:rPr lang="zh-CN" altLang="en-US" dirty="0" smtClean="0"/>
              <a:t>假定包含两片</a:t>
            </a:r>
            <a:r>
              <a:rPr lang="en-US" altLang="zh-CN" dirty="0" smtClean="0"/>
              <a:t>8259</a:t>
            </a:r>
            <a:r>
              <a:rPr lang="zh-CN" altLang="en-US" dirty="0" smtClean="0"/>
              <a:t>。主片地址为</a:t>
            </a:r>
            <a:r>
              <a:rPr lang="en-US" altLang="zh-CN" dirty="0" smtClean="0"/>
              <a:t>20H</a:t>
            </a:r>
            <a:r>
              <a:rPr lang="zh-CN" altLang="en-US" dirty="0" smtClean="0"/>
              <a:t>和</a:t>
            </a:r>
            <a:r>
              <a:rPr lang="en-US" altLang="zh-CN" dirty="0" smtClean="0"/>
              <a:t>21H</a:t>
            </a:r>
            <a:r>
              <a:rPr lang="zh-CN" altLang="en-US" dirty="0" smtClean="0"/>
              <a:t>，从片的地址为</a:t>
            </a:r>
            <a:r>
              <a:rPr lang="en-US" altLang="zh-CN" dirty="0" smtClean="0"/>
              <a:t>A0H</a:t>
            </a:r>
            <a:r>
              <a:rPr lang="zh-CN" altLang="en-US" dirty="0" smtClean="0"/>
              <a:t>和</a:t>
            </a:r>
            <a:r>
              <a:rPr lang="en-US" altLang="zh-CN" dirty="0" smtClean="0"/>
              <a:t>A1H</a:t>
            </a:r>
            <a:r>
              <a:rPr lang="zh-CN" altLang="en-US" dirty="0" smtClean="0"/>
              <a:t>；两片都工作在特殊嵌套方式、非缓冲模式，采用非自动中断结束。写出主片和从片的</a:t>
            </a:r>
            <a:r>
              <a:rPr lang="en-US" altLang="zh-CN" dirty="0" smtClean="0"/>
              <a:t>ICW4</a:t>
            </a:r>
            <a:r>
              <a:rPr lang="zh-CN" altLang="en-US" dirty="0" smtClean="0"/>
              <a:t>初始化程序。</a:t>
            </a:r>
          </a:p>
        </p:txBody>
      </p:sp>
      <p:pic>
        <p:nvPicPr>
          <p:cNvPr id="29700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6026" y="3429001"/>
            <a:ext cx="7273925" cy="330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582556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标题 1"/>
          <p:cNvSpPr>
            <a:spLocks noGrp="1"/>
          </p:cNvSpPr>
          <p:nvPr>
            <p:ph type="title"/>
          </p:nvPr>
        </p:nvSpPr>
        <p:spPr>
          <a:xfrm>
            <a:off x="2495550" y="274638"/>
            <a:ext cx="7715250" cy="850900"/>
          </a:xfrm>
        </p:spPr>
        <p:txBody>
          <a:bodyPr/>
          <a:lstStyle/>
          <a:p>
            <a:r>
              <a:rPr lang="en-US" altLang="zh-CN" b="0" smtClean="0"/>
              <a:t>9.4 </a:t>
            </a:r>
            <a:r>
              <a:rPr lang="zh-CN" altLang="en-US" b="0" smtClean="0"/>
              <a:t>可编程中断控制器</a:t>
            </a:r>
            <a:r>
              <a:rPr lang="en-US" altLang="zh-CN" b="0" smtClean="0"/>
              <a:t>8259</a:t>
            </a:r>
            <a:endParaRPr lang="zh-CN" altLang="en-US" smtClean="0"/>
          </a:p>
        </p:txBody>
      </p:sp>
      <p:sp>
        <p:nvSpPr>
          <p:cNvPr id="30723" name="内容占位符 2"/>
          <p:cNvSpPr>
            <a:spLocks noGrp="1"/>
          </p:cNvSpPr>
          <p:nvPr>
            <p:ph idx="1"/>
          </p:nvPr>
        </p:nvSpPr>
        <p:spPr>
          <a:xfrm>
            <a:off x="623392" y="1125538"/>
            <a:ext cx="11233248" cy="5111750"/>
          </a:xfrm>
        </p:spPr>
        <p:txBody>
          <a:bodyPr/>
          <a:lstStyle/>
          <a:p>
            <a:r>
              <a:rPr lang="zh-CN" altLang="en-US" b="0" dirty="0" smtClean="0"/>
              <a:t>中断屏蔽操作命令字</a:t>
            </a:r>
            <a:r>
              <a:rPr lang="en-US" altLang="zh-CN" b="0" dirty="0" err="1" smtClean="0">
                <a:solidFill>
                  <a:srgbClr val="FF0000"/>
                </a:solidFill>
              </a:rPr>
              <a:t>OCWl</a:t>
            </a:r>
            <a:endParaRPr lang="en-US" altLang="zh-CN" b="0" dirty="0" smtClean="0">
              <a:solidFill>
                <a:srgbClr val="FF0000"/>
              </a:solidFill>
            </a:endParaRPr>
          </a:p>
          <a:p>
            <a:pPr lvl="1"/>
            <a:r>
              <a:rPr lang="zh-CN" altLang="en-US" dirty="0" smtClean="0"/>
              <a:t>例</a:t>
            </a:r>
            <a:r>
              <a:rPr lang="en-US" altLang="zh-CN" b="1" dirty="0" smtClean="0"/>
              <a:t>9.10 </a:t>
            </a:r>
            <a:r>
              <a:rPr lang="en-US" altLang="zh-CN" dirty="0" smtClean="0"/>
              <a:t>8259</a:t>
            </a:r>
            <a:r>
              <a:rPr lang="zh-CN" altLang="en-US" dirty="0" smtClean="0"/>
              <a:t>的端口地址为</a:t>
            </a:r>
            <a:r>
              <a:rPr lang="en-US" altLang="zh-CN" dirty="0" smtClean="0"/>
              <a:t>20H</a:t>
            </a:r>
            <a:r>
              <a:rPr lang="zh-CN" altLang="en-US" dirty="0" smtClean="0"/>
              <a:t>和</a:t>
            </a:r>
            <a:r>
              <a:rPr lang="en-US" altLang="zh-CN" dirty="0" smtClean="0"/>
              <a:t>21H</a:t>
            </a:r>
            <a:r>
              <a:rPr lang="zh-CN" altLang="en-US" dirty="0" smtClean="0"/>
              <a:t>，试编写程序屏蔽</a:t>
            </a:r>
            <a:r>
              <a:rPr lang="en-US" altLang="zh-CN" dirty="0" smtClean="0"/>
              <a:t>IR2</a:t>
            </a:r>
            <a:r>
              <a:rPr lang="zh-CN" altLang="en-US" dirty="0" smtClean="0"/>
              <a:t>、</a:t>
            </a:r>
            <a:r>
              <a:rPr lang="en-US" altLang="zh-CN" dirty="0" smtClean="0"/>
              <a:t>IR5</a:t>
            </a:r>
            <a:r>
              <a:rPr lang="zh-CN" altLang="en-US" dirty="0" smtClean="0"/>
              <a:t>两个中断源。</a:t>
            </a:r>
          </a:p>
        </p:txBody>
      </p:sp>
      <p:pic>
        <p:nvPicPr>
          <p:cNvPr id="3072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826" y="3284538"/>
            <a:ext cx="8569325" cy="2144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31533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标题 1"/>
          <p:cNvSpPr>
            <a:spLocks noGrp="1"/>
          </p:cNvSpPr>
          <p:nvPr>
            <p:ph type="title"/>
          </p:nvPr>
        </p:nvSpPr>
        <p:spPr>
          <a:xfrm>
            <a:off x="2495550" y="274638"/>
            <a:ext cx="7715250" cy="850900"/>
          </a:xfrm>
        </p:spPr>
        <p:txBody>
          <a:bodyPr/>
          <a:lstStyle/>
          <a:p>
            <a:r>
              <a:rPr lang="en-US" altLang="zh-CN" b="0" smtClean="0"/>
              <a:t>9.4 </a:t>
            </a:r>
            <a:r>
              <a:rPr lang="zh-CN" altLang="en-US" b="0" smtClean="0"/>
              <a:t>可编程中断控制器</a:t>
            </a:r>
            <a:r>
              <a:rPr lang="en-US" altLang="zh-CN" b="0" smtClean="0"/>
              <a:t>8259</a:t>
            </a:r>
            <a:endParaRPr lang="zh-CN" altLang="en-US" smtClean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95400" y="1125538"/>
            <a:ext cx="11089232" cy="5111750"/>
          </a:xfrm>
        </p:spPr>
        <p:txBody>
          <a:bodyPr/>
          <a:lstStyle/>
          <a:p>
            <a:pPr>
              <a:defRPr/>
            </a:pPr>
            <a:r>
              <a:rPr lang="zh-CN" altLang="en-US" b="0" dirty="0"/>
              <a:t>优先级循环方式和中断结束方式操作命令字</a:t>
            </a:r>
            <a:r>
              <a:rPr lang="en-US" altLang="zh-CN" b="0" dirty="0" smtClean="0">
                <a:solidFill>
                  <a:srgbClr val="FF0000"/>
                </a:solidFill>
              </a:rPr>
              <a:t>OCW2</a:t>
            </a:r>
          </a:p>
          <a:p>
            <a:pPr lvl="1">
              <a:defRPr/>
            </a:pPr>
            <a:r>
              <a:rPr lang="zh-CN" altLang="en-US" dirty="0"/>
              <a:t>例</a:t>
            </a:r>
            <a:r>
              <a:rPr lang="en-US" altLang="zh-CN" dirty="0"/>
              <a:t>9.11 </a:t>
            </a:r>
            <a:r>
              <a:rPr lang="en-US" altLang="zh-CN" dirty="0" smtClean="0"/>
              <a:t>8259</a:t>
            </a:r>
            <a:r>
              <a:rPr lang="zh-CN" altLang="en-US" dirty="0" smtClean="0"/>
              <a:t>地址</a:t>
            </a:r>
            <a:r>
              <a:rPr lang="zh-CN" altLang="en-US" dirty="0"/>
              <a:t>为</a:t>
            </a:r>
            <a:r>
              <a:rPr lang="en-US" altLang="zh-CN" dirty="0" smtClean="0"/>
              <a:t>20H</a:t>
            </a:r>
            <a:r>
              <a:rPr lang="zh-CN" altLang="en-US" dirty="0" smtClean="0"/>
              <a:t>和</a:t>
            </a:r>
            <a:r>
              <a:rPr lang="en-US" altLang="zh-CN" dirty="0"/>
              <a:t>21H</a:t>
            </a:r>
            <a:r>
              <a:rPr lang="zh-CN" altLang="en-US" dirty="0"/>
              <a:t>，编写程序完成如下操作：</a:t>
            </a:r>
          </a:p>
          <a:p>
            <a:pPr marL="457200" lvl="1" indent="0">
              <a:buNone/>
              <a:defRPr/>
            </a:pPr>
            <a:r>
              <a:rPr lang="en-US" altLang="zh-CN" dirty="0" smtClean="0"/>
              <a:t>	</a:t>
            </a:r>
            <a:r>
              <a:rPr lang="zh-CN" altLang="en-US" dirty="0" smtClean="0"/>
              <a:t>① </a:t>
            </a:r>
            <a:r>
              <a:rPr lang="zh-CN" altLang="en-US" dirty="0"/>
              <a:t>清除</a:t>
            </a:r>
            <a:r>
              <a:rPr lang="en-US" altLang="zh-CN" dirty="0" smtClean="0"/>
              <a:t>IR2</a:t>
            </a:r>
            <a:r>
              <a:rPr lang="zh-CN" altLang="en-US" dirty="0" smtClean="0"/>
              <a:t>对应</a:t>
            </a:r>
            <a:r>
              <a:rPr lang="zh-CN" altLang="en-US" dirty="0"/>
              <a:t>的</a:t>
            </a:r>
            <a:r>
              <a:rPr lang="en-US" altLang="zh-CN" dirty="0"/>
              <a:t>ISR</a:t>
            </a:r>
          </a:p>
          <a:p>
            <a:pPr marL="457200" lvl="1" indent="0">
              <a:buNone/>
              <a:defRPr/>
            </a:pPr>
            <a:r>
              <a:rPr lang="en-US" altLang="zh-CN" dirty="0" smtClean="0"/>
              <a:t>	</a:t>
            </a:r>
            <a:r>
              <a:rPr lang="zh-CN" altLang="en-US" dirty="0" smtClean="0"/>
              <a:t>② </a:t>
            </a:r>
            <a:r>
              <a:rPr lang="zh-CN" altLang="en-US" dirty="0"/>
              <a:t>设置</a:t>
            </a:r>
            <a:r>
              <a:rPr lang="en-US" altLang="zh-CN" dirty="0" smtClean="0"/>
              <a:t>IR4</a:t>
            </a:r>
            <a:r>
              <a:rPr lang="zh-CN" altLang="en-US" dirty="0" smtClean="0"/>
              <a:t>为</a:t>
            </a:r>
            <a:r>
              <a:rPr lang="zh-CN" altLang="en-US" dirty="0"/>
              <a:t>最高优先级</a:t>
            </a:r>
          </a:p>
        </p:txBody>
      </p:sp>
      <p:pic>
        <p:nvPicPr>
          <p:cNvPr id="31748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188" y="3429000"/>
            <a:ext cx="7956550" cy="319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871649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标题 1"/>
          <p:cNvSpPr>
            <a:spLocks noGrp="1"/>
          </p:cNvSpPr>
          <p:nvPr>
            <p:ph type="title"/>
          </p:nvPr>
        </p:nvSpPr>
        <p:spPr>
          <a:xfrm>
            <a:off x="2495550" y="274638"/>
            <a:ext cx="7715250" cy="850900"/>
          </a:xfrm>
        </p:spPr>
        <p:txBody>
          <a:bodyPr/>
          <a:lstStyle/>
          <a:p>
            <a:r>
              <a:rPr lang="en-US" altLang="zh-CN" b="0" smtClean="0"/>
              <a:t>9.4 </a:t>
            </a:r>
            <a:r>
              <a:rPr lang="zh-CN" altLang="en-US" b="0" smtClean="0"/>
              <a:t>可编程中断控制器</a:t>
            </a:r>
            <a:r>
              <a:rPr lang="en-US" altLang="zh-CN" b="0" smtClean="0"/>
              <a:t>8259</a:t>
            </a:r>
            <a:endParaRPr lang="zh-CN" altLang="en-US" smtClean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911424" y="1196752"/>
            <a:ext cx="10369152" cy="5040536"/>
          </a:xfrm>
        </p:spPr>
        <p:txBody>
          <a:bodyPr/>
          <a:lstStyle/>
          <a:p>
            <a:pPr>
              <a:defRPr/>
            </a:pPr>
            <a:r>
              <a:rPr lang="zh-CN" altLang="en-US" b="0" dirty="0"/>
              <a:t>特殊屏蔽方式和中断查询方式操作命令</a:t>
            </a:r>
            <a:r>
              <a:rPr lang="en-US" altLang="zh-CN" b="0" dirty="0" smtClean="0">
                <a:solidFill>
                  <a:srgbClr val="FF0000"/>
                </a:solidFill>
              </a:rPr>
              <a:t>OCW3</a:t>
            </a:r>
          </a:p>
          <a:p>
            <a:pPr>
              <a:defRPr/>
            </a:pPr>
            <a:endParaRPr lang="en-US" altLang="zh-CN" b="0" dirty="0"/>
          </a:p>
          <a:p>
            <a:pPr marL="0" indent="0">
              <a:buNone/>
              <a:defRPr/>
            </a:pPr>
            <a:r>
              <a:rPr lang="zh-CN" altLang="en-US" sz="2400" dirty="0"/>
              <a:t>例</a:t>
            </a:r>
            <a:r>
              <a:rPr lang="en-US" altLang="zh-CN" sz="2400" dirty="0"/>
              <a:t>9.12 </a:t>
            </a:r>
            <a:r>
              <a:rPr lang="zh-CN" altLang="en-US" sz="2400" dirty="0"/>
              <a:t>编写程序段</a:t>
            </a:r>
            <a:endParaRPr lang="en-US" altLang="zh-CN" sz="2400" dirty="0"/>
          </a:p>
          <a:p>
            <a:pPr marL="0" indent="0">
              <a:buNone/>
              <a:defRPr/>
            </a:pPr>
            <a:r>
              <a:rPr lang="zh-CN" altLang="en-US" sz="2400" dirty="0"/>
              <a:t>读取</a:t>
            </a:r>
            <a:r>
              <a:rPr lang="en-US" altLang="zh-CN" sz="2400" dirty="0"/>
              <a:t>8259</a:t>
            </a:r>
            <a:r>
              <a:rPr lang="zh-CN" altLang="en-US" sz="2400" dirty="0"/>
              <a:t>中</a:t>
            </a:r>
            <a:r>
              <a:rPr lang="en-US" altLang="zh-CN" sz="2400" dirty="0"/>
              <a:t>IRR</a:t>
            </a:r>
            <a:r>
              <a:rPr lang="zh-CN" altLang="en-US" sz="2400" dirty="0"/>
              <a:t>和</a:t>
            </a:r>
            <a:r>
              <a:rPr lang="en-US" altLang="zh-CN" sz="2400" dirty="0"/>
              <a:t>ISR</a:t>
            </a:r>
          </a:p>
          <a:p>
            <a:pPr marL="0" indent="0">
              <a:buNone/>
              <a:defRPr/>
            </a:pPr>
            <a:r>
              <a:rPr lang="zh-CN" altLang="en-US" sz="2400" dirty="0"/>
              <a:t>的值。</a:t>
            </a:r>
          </a:p>
        </p:txBody>
      </p:sp>
      <p:grpSp>
        <p:nvGrpSpPr>
          <p:cNvPr id="32772" name="组合 5"/>
          <p:cNvGrpSpPr>
            <a:grpSpLocks/>
          </p:cNvGrpSpPr>
          <p:nvPr/>
        </p:nvGrpSpPr>
        <p:grpSpPr bwMode="auto">
          <a:xfrm>
            <a:off x="5232401" y="1989139"/>
            <a:ext cx="5184775" cy="4645025"/>
            <a:chOff x="755576" y="699691"/>
            <a:chExt cx="7164288" cy="6005817"/>
          </a:xfrm>
        </p:grpSpPr>
        <p:pic>
          <p:nvPicPr>
            <p:cNvPr id="32773" name="图片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5576" y="699691"/>
              <a:ext cx="7164288" cy="3881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74" name="图片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5576" y="4583495"/>
              <a:ext cx="7164288" cy="21220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1943343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标题 1"/>
          <p:cNvSpPr>
            <a:spLocks noGrp="1"/>
          </p:cNvSpPr>
          <p:nvPr>
            <p:ph type="title"/>
          </p:nvPr>
        </p:nvSpPr>
        <p:spPr>
          <a:xfrm>
            <a:off x="2495550" y="274638"/>
            <a:ext cx="7715250" cy="850900"/>
          </a:xfrm>
        </p:spPr>
        <p:txBody>
          <a:bodyPr/>
          <a:lstStyle/>
          <a:p>
            <a:r>
              <a:rPr lang="zh-CN" altLang="en-US" smtClean="0"/>
              <a:t>中断技术</a:t>
            </a:r>
          </a:p>
        </p:txBody>
      </p:sp>
      <p:sp>
        <p:nvSpPr>
          <p:cNvPr id="5123" name="内容占位符 2"/>
          <p:cNvSpPr>
            <a:spLocks noGrp="1"/>
          </p:cNvSpPr>
          <p:nvPr>
            <p:ph idx="1"/>
          </p:nvPr>
        </p:nvSpPr>
        <p:spPr>
          <a:xfrm>
            <a:off x="1981200" y="1423988"/>
            <a:ext cx="8229600" cy="4813300"/>
          </a:xfrm>
        </p:spPr>
        <p:txBody>
          <a:bodyPr/>
          <a:lstStyle/>
          <a:p>
            <a:r>
              <a:rPr lang="zh-CN" altLang="en-US" smtClean="0"/>
              <a:t>中断概述</a:t>
            </a:r>
            <a:endParaRPr lang="en-US" altLang="zh-CN" smtClean="0"/>
          </a:p>
          <a:p>
            <a:r>
              <a:rPr lang="zh-CN" altLang="en-US" smtClean="0"/>
              <a:t>实模式的中断处理</a:t>
            </a:r>
            <a:endParaRPr lang="en-US" altLang="zh-CN" smtClean="0"/>
          </a:p>
          <a:p>
            <a:r>
              <a:rPr lang="zh-CN" altLang="en-US" smtClean="0"/>
              <a:t>保护模式的中断处理</a:t>
            </a:r>
            <a:endParaRPr lang="en-US" altLang="zh-CN" smtClean="0"/>
          </a:p>
          <a:p>
            <a:r>
              <a:rPr lang="zh-CN" altLang="en-US" smtClean="0"/>
              <a:t>可编程中断控制</a:t>
            </a:r>
            <a:r>
              <a:rPr lang="en-US" altLang="zh-CN" smtClean="0"/>
              <a:t>8259</a:t>
            </a:r>
          </a:p>
          <a:p>
            <a:r>
              <a:rPr lang="zh-CN" altLang="en-US" smtClean="0"/>
              <a:t>高级可编程中断控制器</a:t>
            </a:r>
          </a:p>
        </p:txBody>
      </p:sp>
    </p:spTree>
    <p:extLst>
      <p:ext uri="{BB962C8B-B14F-4D97-AF65-F5344CB8AC3E}">
        <p14:creationId xmlns:p14="http://schemas.microsoft.com/office/powerpoint/2010/main" val="3624636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标题 1"/>
          <p:cNvSpPr>
            <a:spLocks noGrp="1"/>
          </p:cNvSpPr>
          <p:nvPr>
            <p:ph type="title"/>
          </p:nvPr>
        </p:nvSpPr>
        <p:spPr>
          <a:xfrm>
            <a:off x="2495550" y="274638"/>
            <a:ext cx="7715250" cy="850900"/>
          </a:xfrm>
        </p:spPr>
        <p:txBody>
          <a:bodyPr/>
          <a:lstStyle/>
          <a:p>
            <a:r>
              <a:rPr lang="en-US" altLang="zh-CN" b="0" smtClean="0"/>
              <a:t>9.4 </a:t>
            </a:r>
            <a:r>
              <a:rPr lang="zh-CN" altLang="en-US" b="0" smtClean="0"/>
              <a:t>可编程中断控制器</a:t>
            </a:r>
            <a:r>
              <a:rPr lang="en-US" altLang="zh-CN" b="0" smtClean="0"/>
              <a:t>8259</a:t>
            </a:r>
            <a:endParaRPr lang="zh-CN" altLang="en-US" smtClean="0"/>
          </a:p>
        </p:txBody>
      </p:sp>
      <p:sp>
        <p:nvSpPr>
          <p:cNvPr id="33795" name="内容占位符 2"/>
          <p:cNvSpPr>
            <a:spLocks noGrp="1"/>
          </p:cNvSpPr>
          <p:nvPr>
            <p:ph idx="1"/>
          </p:nvPr>
        </p:nvSpPr>
        <p:spPr>
          <a:xfrm>
            <a:off x="551384" y="1125538"/>
            <a:ext cx="11233248" cy="5111750"/>
          </a:xfrm>
        </p:spPr>
        <p:txBody>
          <a:bodyPr/>
          <a:lstStyle/>
          <a:p>
            <a:r>
              <a:rPr lang="zh-CN" altLang="en-US" dirty="0" smtClean="0"/>
              <a:t>命令字小结</a:t>
            </a:r>
            <a:endParaRPr lang="en-US" altLang="zh-CN" dirty="0" smtClean="0"/>
          </a:p>
          <a:p>
            <a:pPr lvl="1" algn="just"/>
            <a:r>
              <a:rPr lang="en-US" altLang="zh-CN" dirty="0" smtClean="0"/>
              <a:t>8259</a:t>
            </a:r>
            <a:r>
              <a:rPr lang="zh-CN" altLang="en-US" dirty="0" smtClean="0"/>
              <a:t>一共有</a:t>
            </a:r>
            <a:r>
              <a:rPr lang="en-US" altLang="zh-CN" dirty="0" smtClean="0"/>
              <a:t>7</a:t>
            </a:r>
            <a:r>
              <a:rPr lang="zh-CN" altLang="en-US" dirty="0" smtClean="0"/>
              <a:t>个命令字：</a:t>
            </a:r>
            <a:r>
              <a:rPr lang="en-US" altLang="zh-CN" dirty="0" smtClean="0">
                <a:solidFill>
                  <a:srgbClr val="FF0000"/>
                </a:solidFill>
              </a:rPr>
              <a:t>ICW1</a:t>
            </a:r>
            <a:r>
              <a:rPr lang="zh-CN" altLang="en-US" dirty="0" smtClean="0">
                <a:solidFill>
                  <a:srgbClr val="FF0000"/>
                </a:solidFill>
              </a:rPr>
              <a:t>～</a:t>
            </a:r>
            <a:r>
              <a:rPr lang="en-US" altLang="zh-CN" dirty="0" smtClean="0">
                <a:solidFill>
                  <a:srgbClr val="FF0000"/>
                </a:solidFill>
              </a:rPr>
              <a:t>ICW4</a:t>
            </a:r>
            <a:r>
              <a:rPr lang="zh-CN" altLang="en-US" dirty="0" smtClean="0">
                <a:solidFill>
                  <a:srgbClr val="FF0000"/>
                </a:solidFill>
              </a:rPr>
              <a:t>、</a:t>
            </a:r>
            <a:r>
              <a:rPr lang="en-US" altLang="zh-CN" dirty="0" smtClean="0">
                <a:solidFill>
                  <a:srgbClr val="FF0000"/>
                </a:solidFill>
              </a:rPr>
              <a:t>OCW1</a:t>
            </a:r>
            <a:r>
              <a:rPr lang="zh-CN" altLang="en-US" dirty="0" smtClean="0">
                <a:solidFill>
                  <a:srgbClr val="FF0000"/>
                </a:solidFill>
              </a:rPr>
              <a:t>～</a:t>
            </a:r>
            <a:r>
              <a:rPr lang="en-US" altLang="zh-CN" dirty="0" smtClean="0">
                <a:solidFill>
                  <a:srgbClr val="FF0000"/>
                </a:solidFill>
              </a:rPr>
              <a:t>OCW3</a:t>
            </a:r>
            <a:r>
              <a:rPr lang="zh-CN" altLang="en-US" dirty="0" smtClean="0"/>
              <a:t>。</a:t>
            </a:r>
            <a:r>
              <a:rPr lang="en-US" altLang="zh-CN" dirty="0" smtClean="0"/>
              <a:t>ICW1</a:t>
            </a:r>
            <a:r>
              <a:rPr lang="zh-CN" altLang="en-US" dirty="0" smtClean="0"/>
              <a:t>、</a:t>
            </a:r>
            <a:r>
              <a:rPr lang="en-US" altLang="zh-CN" dirty="0" smtClean="0"/>
              <a:t>OCW2</a:t>
            </a:r>
            <a:r>
              <a:rPr lang="zh-CN" altLang="en-US" dirty="0" smtClean="0"/>
              <a:t>、</a:t>
            </a:r>
            <a:r>
              <a:rPr lang="en-US" altLang="zh-CN" dirty="0" smtClean="0"/>
              <a:t>OCW3 </a:t>
            </a:r>
            <a:r>
              <a:rPr lang="zh-CN" altLang="en-US" dirty="0" smtClean="0"/>
              <a:t>写入偶地址端口（</a:t>
            </a:r>
            <a:r>
              <a:rPr lang="en-US" altLang="zh-CN" dirty="0" smtClean="0"/>
              <a:t>A0=0</a:t>
            </a:r>
            <a:r>
              <a:rPr lang="zh-CN" altLang="en-US" dirty="0" smtClean="0"/>
              <a:t>）。标志位</a:t>
            </a:r>
            <a:r>
              <a:rPr lang="en-US" altLang="zh-CN" dirty="0" smtClean="0"/>
              <a:t>D4</a:t>
            </a:r>
            <a:r>
              <a:rPr lang="zh-CN" altLang="en-US" dirty="0" smtClean="0"/>
              <a:t>、</a:t>
            </a:r>
            <a:r>
              <a:rPr lang="en-US" altLang="zh-CN" dirty="0" smtClean="0"/>
              <a:t>D3</a:t>
            </a:r>
            <a:r>
              <a:rPr lang="zh-CN" altLang="en-US" dirty="0" smtClean="0"/>
              <a:t>对它们进行区分，</a:t>
            </a:r>
          </a:p>
        </p:txBody>
      </p:sp>
      <p:pic>
        <p:nvPicPr>
          <p:cNvPr id="33796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8826" y="3644900"/>
            <a:ext cx="8099425" cy="186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684825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标题 1"/>
          <p:cNvSpPr>
            <a:spLocks noGrp="1"/>
          </p:cNvSpPr>
          <p:nvPr>
            <p:ph type="title"/>
          </p:nvPr>
        </p:nvSpPr>
        <p:spPr>
          <a:xfrm>
            <a:off x="2495550" y="274638"/>
            <a:ext cx="7715250" cy="850900"/>
          </a:xfrm>
        </p:spPr>
        <p:txBody>
          <a:bodyPr/>
          <a:lstStyle/>
          <a:p>
            <a:r>
              <a:rPr lang="en-US" altLang="zh-CN" b="0" smtClean="0"/>
              <a:t>9.4 </a:t>
            </a:r>
            <a:r>
              <a:rPr lang="zh-CN" altLang="en-US" b="0" smtClean="0"/>
              <a:t>可编程中断控制器</a:t>
            </a:r>
            <a:r>
              <a:rPr lang="en-US" altLang="zh-CN" b="0" smtClean="0"/>
              <a:t>8259</a:t>
            </a:r>
            <a:endParaRPr lang="zh-CN" altLang="en-US" smtClean="0"/>
          </a:p>
        </p:txBody>
      </p:sp>
      <p:sp>
        <p:nvSpPr>
          <p:cNvPr id="34819" name="内容占位符 2"/>
          <p:cNvSpPr>
            <a:spLocks noGrp="1"/>
          </p:cNvSpPr>
          <p:nvPr>
            <p:ph idx="1"/>
          </p:nvPr>
        </p:nvSpPr>
        <p:spPr>
          <a:xfrm>
            <a:off x="623392" y="1125538"/>
            <a:ext cx="11017224" cy="4967758"/>
          </a:xfrm>
        </p:spPr>
        <p:txBody>
          <a:bodyPr/>
          <a:lstStyle/>
          <a:p>
            <a:r>
              <a:rPr lang="zh-CN" altLang="en-US" b="0" dirty="0" smtClean="0"/>
              <a:t>例</a:t>
            </a:r>
            <a:r>
              <a:rPr lang="en-US" altLang="zh-CN" dirty="0" smtClean="0"/>
              <a:t>9.13 </a:t>
            </a:r>
            <a:r>
              <a:rPr lang="en-US" altLang="zh-CN" b="0" dirty="0" smtClean="0"/>
              <a:t>8259 </a:t>
            </a:r>
            <a:r>
              <a:rPr lang="zh-CN" altLang="en-US" b="0" dirty="0" smtClean="0"/>
              <a:t>初始化举例。</a:t>
            </a:r>
            <a:endParaRPr lang="en-US" altLang="zh-CN" b="0" dirty="0" smtClean="0"/>
          </a:p>
          <a:p>
            <a:pPr lvl="1" algn="just"/>
            <a:r>
              <a:rPr lang="zh-CN" altLang="en-US" dirty="0" smtClean="0"/>
              <a:t>假定两片</a:t>
            </a:r>
            <a:r>
              <a:rPr lang="en-US" altLang="zh-CN" dirty="0" smtClean="0"/>
              <a:t>8259</a:t>
            </a:r>
            <a:r>
              <a:rPr lang="zh-CN" altLang="en-US" dirty="0" smtClean="0"/>
              <a:t>级联使用，从片连接在主片的</a:t>
            </a:r>
            <a:r>
              <a:rPr lang="en-US" altLang="zh-CN" dirty="0" smtClean="0"/>
              <a:t>IR2 </a:t>
            </a:r>
            <a:r>
              <a:rPr lang="zh-CN" altLang="en-US" dirty="0" smtClean="0"/>
              <a:t>引脚，主片端口地址为</a:t>
            </a:r>
            <a:r>
              <a:rPr lang="en-US" altLang="zh-CN" dirty="0" smtClean="0"/>
              <a:t>20H</a:t>
            </a:r>
            <a:r>
              <a:rPr lang="zh-CN" altLang="en-US" dirty="0" smtClean="0"/>
              <a:t>、</a:t>
            </a:r>
            <a:r>
              <a:rPr lang="en-US" altLang="zh-CN" dirty="0" smtClean="0"/>
              <a:t>21H</a:t>
            </a:r>
            <a:r>
              <a:rPr lang="zh-CN" altLang="en-US" dirty="0" smtClean="0"/>
              <a:t>，从片端口地址为</a:t>
            </a:r>
            <a:r>
              <a:rPr lang="en-US" altLang="zh-CN" dirty="0" smtClean="0"/>
              <a:t>A0H</a:t>
            </a:r>
            <a:r>
              <a:rPr lang="zh-CN" altLang="en-US" dirty="0" smtClean="0"/>
              <a:t>、</a:t>
            </a:r>
            <a:r>
              <a:rPr lang="en-US" altLang="zh-CN" dirty="0" smtClean="0"/>
              <a:t>A1H</a:t>
            </a:r>
            <a:r>
              <a:rPr lang="zh-CN" altLang="en-US" dirty="0" smtClean="0"/>
              <a:t>，要求主片中断向量号设置为</a:t>
            </a:r>
            <a:r>
              <a:rPr lang="en-US" altLang="zh-CN" dirty="0" smtClean="0"/>
              <a:t>20H</a:t>
            </a:r>
            <a:r>
              <a:rPr lang="zh-CN" altLang="en-US" dirty="0" smtClean="0"/>
              <a:t>～</a:t>
            </a:r>
            <a:r>
              <a:rPr lang="en-US" altLang="zh-CN" dirty="0" smtClean="0"/>
              <a:t>27H</a:t>
            </a:r>
            <a:r>
              <a:rPr lang="zh-CN" altLang="en-US" dirty="0" smtClean="0"/>
              <a:t>，从片中断向量号设置为</a:t>
            </a:r>
            <a:r>
              <a:rPr lang="en-US" altLang="zh-CN" dirty="0" smtClean="0"/>
              <a:t>28H</a:t>
            </a:r>
            <a:r>
              <a:rPr lang="zh-CN" altLang="en-US" dirty="0" smtClean="0"/>
              <a:t>～</a:t>
            </a:r>
            <a:r>
              <a:rPr lang="en-US" altLang="zh-CN" dirty="0" smtClean="0"/>
              <a:t>2FH</a:t>
            </a:r>
            <a:r>
              <a:rPr lang="zh-CN" altLang="en-US" dirty="0" smtClean="0"/>
              <a:t>。中断向量采用边沿触发的方式，主片采用特殊嵌套方式，从片采用普通嵌套方式，仅仅开启定时中断，屏蔽其他中断。</a:t>
            </a:r>
            <a:endParaRPr lang="en-US" altLang="zh-CN" dirty="0" smtClean="0"/>
          </a:p>
          <a:p>
            <a:pPr lvl="1" algn="just"/>
            <a:endParaRPr lang="en-US" altLang="zh-CN" dirty="0" smtClean="0"/>
          </a:p>
          <a:p>
            <a:pPr lvl="1" algn="just"/>
            <a:r>
              <a:rPr lang="zh-CN" altLang="en-US" dirty="0" smtClean="0">
                <a:solidFill>
                  <a:srgbClr val="FF0000"/>
                </a:solidFill>
              </a:rPr>
              <a:t>参考程序</a:t>
            </a:r>
            <a:r>
              <a:rPr lang="en-US" altLang="zh-CN" dirty="0" smtClean="0">
                <a:solidFill>
                  <a:srgbClr val="FF0000"/>
                </a:solidFill>
              </a:rPr>
              <a:t>P355</a:t>
            </a:r>
            <a:endParaRPr lang="zh-CN" altLang="en-US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929703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标题 1"/>
          <p:cNvSpPr>
            <a:spLocks noGrp="1"/>
          </p:cNvSpPr>
          <p:nvPr>
            <p:ph type="title"/>
          </p:nvPr>
        </p:nvSpPr>
        <p:spPr>
          <a:xfrm>
            <a:off x="2495550" y="274638"/>
            <a:ext cx="7715250" cy="850900"/>
          </a:xfrm>
        </p:spPr>
        <p:txBody>
          <a:bodyPr/>
          <a:lstStyle/>
          <a:p>
            <a:r>
              <a:rPr lang="en-US" altLang="zh-CN" b="0" smtClean="0"/>
              <a:t>9.4 </a:t>
            </a:r>
            <a:r>
              <a:rPr lang="zh-CN" altLang="en-US" b="0" smtClean="0"/>
              <a:t>可编程中断控制器</a:t>
            </a:r>
            <a:r>
              <a:rPr lang="en-US" altLang="zh-CN" b="0" smtClean="0"/>
              <a:t>8259</a:t>
            </a:r>
            <a:endParaRPr lang="zh-CN" altLang="en-US" smtClean="0"/>
          </a:p>
        </p:txBody>
      </p:sp>
      <p:sp>
        <p:nvSpPr>
          <p:cNvPr id="35843" name="内容占位符 2"/>
          <p:cNvSpPr>
            <a:spLocks noGrp="1"/>
          </p:cNvSpPr>
          <p:nvPr>
            <p:ph idx="1"/>
          </p:nvPr>
        </p:nvSpPr>
        <p:spPr>
          <a:xfrm>
            <a:off x="551384" y="1102420"/>
            <a:ext cx="8229600" cy="4813300"/>
          </a:xfrm>
        </p:spPr>
        <p:txBody>
          <a:bodyPr/>
          <a:lstStyle/>
          <a:p>
            <a:r>
              <a:rPr lang="en-US" altLang="zh-CN" b="0" dirty="0" smtClean="0"/>
              <a:t>8259</a:t>
            </a:r>
            <a:r>
              <a:rPr lang="zh-CN" altLang="en-US" b="0" dirty="0" smtClean="0"/>
              <a:t>的应用</a:t>
            </a:r>
            <a:endParaRPr lang="zh-CN" altLang="en-US" dirty="0" smtClean="0"/>
          </a:p>
        </p:txBody>
      </p:sp>
      <p:pic>
        <p:nvPicPr>
          <p:cNvPr id="3584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1526" y="1127126"/>
            <a:ext cx="5629275" cy="568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698662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标题 1"/>
          <p:cNvSpPr>
            <a:spLocks noGrp="1"/>
          </p:cNvSpPr>
          <p:nvPr>
            <p:ph type="title"/>
          </p:nvPr>
        </p:nvSpPr>
        <p:spPr>
          <a:xfrm>
            <a:off x="2495550" y="274638"/>
            <a:ext cx="7715250" cy="850900"/>
          </a:xfrm>
        </p:spPr>
        <p:txBody>
          <a:bodyPr/>
          <a:lstStyle/>
          <a:p>
            <a:r>
              <a:rPr lang="en-US" altLang="zh-CN" smtClean="0"/>
              <a:t>9.5 </a:t>
            </a:r>
            <a:r>
              <a:rPr lang="zh-CN" altLang="en-US" b="0" smtClean="0"/>
              <a:t>高级可编程中断控制器</a:t>
            </a:r>
            <a:endParaRPr lang="zh-CN" altLang="en-US" smtClean="0"/>
          </a:p>
        </p:txBody>
      </p:sp>
      <p:sp>
        <p:nvSpPr>
          <p:cNvPr id="36867" name="内容占位符 2"/>
          <p:cNvSpPr>
            <a:spLocks noGrp="1"/>
          </p:cNvSpPr>
          <p:nvPr>
            <p:ph idx="1"/>
          </p:nvPr>
        </p:nvSpPr>
        <p:spPr>
          <a:xfrm>
            <a:off x="911424" y="1268760"/>
            <a:ext cx="11017223" cy="4968528"/>
          </a:xfrm>
        </p:spPr>
        <p:txBody>
          <a:bodyPr/>
          <a:lstStyle/>
          <a:p>
            <a:r>
              <a:rPr lang="en-US" altLang="zh-CN" b="0" dirty="0" smtClean="0"/>
              <a:t>APIC</a:t>
            </a:r>
            <a:r>
              <a:rPr lang="zh-CN" altLang="en-US" b="0" dirty="0" smtClean="0"/>
              <a:t>概述</a:t>
            </a:r>
            <a:endParaRPr lang="en-US" altLang="zh-CN" b="0" dirty="0" smtClean="0"/>
          </a:p>
          <a:p>
            <a:pPr lvl="1"/>
            <a:r>
              <a:rPr lang="zh-CN" altLang="en-US" dirty="0" smtClean="0"/>
              <a:t>标准</a:t>
            </a:r>
            <a:r>
              <a:rPr lang="en-US" altLang="zh-CN" dirty="0" smtClean="0"/>
              <a:t>PC</a:t>
            </a:r>
            <a:r>
              <a:rPr lang="zh-CN" altLang="en-US" dirty="0" smtClean="0"/>
              <a:t>上两片级联的</a:t>
            </a:r>
            <a:r>
              <a:rPr lang="en-US" altLang="zh-CN" dirty="0" smtClean="0"/>
              <a:t>8259</a:t>
            </a:r>
            <a:r>
              <a:rPr lang="zh-CN" altLang="en-US" dirty="0" smtClean="0"/>
              <a:t>提供了理论上</a:t>
            </a:r>
            <a:r>
              <a:rPr lang="en-US" altLang="zh-CN" dirty="0" smtClean="0"/>
              <a:t>15</a:t>
            </a:r>
            <a:r>
              <a:rPr lang="zh-CN" altLang="en-US" dirty="0" smtClean="0"/>
              <a:t>个中断输入源，但实际系统中这些中断源远远不够用。从</a:t>
            </a:r>
            <a:r>
              <a:rPr lang="en-US" altLang="zh-CN" dirty="0" smtClean="0"/>
              <a:t>Pentium </a:t>
            </a:r>
            <a:r>
              <a:rPr lang="zh-CN" altLang="en-US" dirty="0" smtClean="0"/>
              <a:t>开始，微机系统中引入了高级可编程中断控制器</a:t>
            </a:r>
            <a:r>
              <a:rPr lang="en-US" altLang="zh-CN" dirty="0" smtClean="0"/>
              <a:t>APIC</a:t>
            </a:r>
            <a:r>
              <a:rPr lang="zh-CN" altLang="en-US" dirty="0" smtClean="0"/>
              <a:t>。</a:t>
            </a:r>
            <a:endParaRPr lang="en-US" altLang="zh-CN" dirty="0" smtClean="0"/>
          </a:p>
          <a:p>
            <a:pPr lvl="1"/>
            <a:r>
              <a:rPr lang="en-US" altLang="zh-CN" dirty="0" smtClean="0"/>
              <a:t>APIC</a:t>
            </a:r>
            <a:r>
              <a:rPr lang="zh-CN" altLang="en-US" dirty="0" smtClean="0"/>
              <a:t>可以用于单</a:t>
            </a:r>
            <a:r>
              <a:rPr lang="en-US" altLang="zh-CN" dirty="0" smtClean="0"/>
              <a:t>CPU</a:t>
            </a:r>
            <a:r>
              <a:rPr lang="zh-CN" altLang="en-US" dirty="0" smtClean="0"/>
              <a:t>和多</a:t>
            </a:r>
            <a:r>
              <a:rPr lang="en-US" altLang="zh-CN" dirty="0" smtClean="0"/>
              <a:t>CPU</a:t>
            </a:r>
            <a:r>
              <a:rPr lang="zh-CN" altLang="en-US" dirty="0" smtClean="0"/>
              <a:t>系统。</a:t>
            </a:r>
            <a:endParaRPr lang="en-US" altLang="zh-CN" dirty="0" smtClean="0"/>
          </a:p>
          <a:p>
            <a:pPr lvl="1"/>
            <a:r>
              <a:rPr lang="en-US" altLang="zh-CN" dirty="0" smtClean="0"/>
              <a:t>APIC</a:t>
            </a:r>
            <a:r>
              <a:rPr lang="zh-CN" altLang="en-US" dirty="0" smtClean="0"/>
              <a:t>系统可以分为两大部分：</a:t>
            </a:r>
            <a:r>
              <a:rPr lang="en-US" altLang="zh-CN" dirty="0" smtClean="0"/>
              <a:t>LAPIC</a:t>
            </a:r>
            <a:r>
              <a:rPr lang="zh-CN" altLang="en-US" dirty="0" smtClean="0"/>
              <a:t>（</a:t>
            </a:r>
            <a:r>
              <a:rPr lang="en-US" altLang="zh-CN" dirty="0" smtClean="0"/>
              <a:t>Local APIC</a:t>
            </a:r>
            <a:r>
              <a:rPr lang="zh-CN" altLang="en-US" dirty="0" smtClean="0"/>
              <a:t>）和</a:t>
            </a:r>
            <a:r>
              <a:rPr lang="en-US" altLang="zh-CN" dirty="0" smtClean="0"/>
              <a:t>IO APIC</a:t>
            </a:r>
            <a:r>
              <a:rPr lang="zh-CN" altLang="en-US" dirty="0" smtClean="0"/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106505811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标题 1"/>
          <p:cNvSpPr>
            <a:spLocks noGrp="1"/>
          </p:cNvSpPr>
          <p:nvPr>
            <p:ph type="title"/>
          </p:nvPr>
        </p:nvSpPr>
        <p:spPr>
          <a:xfrm>
            <a:off x="2495550" y="274638"/>
            <a:ext cx="7715250" cy="850900"/>
          </a:xfrm>
        </p:spPr>
        <p:txBody>
          <a:bodyPr/>
          <a:lstStyle/>
          <a:p>
            <a:r>
              <a:rPr lang="en-US" altLang="zh-CN" smtClean="0"/>
              <a:t>9.5 </a:t>
            </a:r>
            <a:r>
              <a:rPr lang="zh-CN" altLang="en-US" b="0" smtClean="0"/>
              <a:t>高级可编程中断控制器</a:t>
            </a:r>
            <a:endParaRPr lang="zh-CN" altLang="en-US" smtClean="0"/>
          </a:p>
        </p:txBody>
      </p:sp>
      <p:sp>
        <p:nvSpPr>
          <p:cNvPr id="37891" name="内容占位符 2"/>
          <p:cNvSpPr>
            <a:spLocks noGrp="1"/>
          </p:cNvSpPr>
          <p:nvPr>
            <p:ph idx="1"/>
          </p:nvPr>
        </p:nvSpPr>
        <p:spPr>
          <a:xfrm>
            <a:off x="1981200" y="1423988"/>
            <a:ext cx="8229600" cy="4813300"/>
          </a:xfrm>
        </p:spPr>
        <p:txBody>
          <a:bodyPr/>
          <a:lstStyle/>
          <a:p>
            <a:r>
              <a:rPr lang="en-US" altLang="zh-CN" b="0" smtClean="0"/>
              <a:t>APIC</a:t>
            </a:r>
            <a:r>
              <a:rPr lang="zh-CN" altLang="en-US" b="0" smtClean="0"/>
              <a:t>的组成</a:t>
            </a:r>
            <a:endParaRPr lang="zh-CN" altLang="en-US" smtClean="0"/>
          </a:p>
        </p:txBody>
      </p:sp>
      <p:pic>
        <p:nvPicPr>
          <p:cNvPr id="37892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2889" y="1916114"/>
            <a:ext cx="6200775" cy="432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625521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标题 1"/>
          <p:cNvSpPr>
            <a:spLocks noGrp="1"/>
          </p:cNvSpPr>
          <p:nvPr>
            <p:ph type="title"/>
          </p:nvPr>
        </p:nvSpPr>
        <p:spPr>
          <a:xfrm>
            <a:off x="2495550" y="274638"/>
            <a:ext cx="7715250" cy="850900"/>
          </a:xfrm>
        </p:spPr>
        <p:txBody>
          <a:bodyPr/>
          <a:lstStyle/>
          <a:p>
            <a:r>
              <a:rPr lang="en-US" altLang="zh-CN" smtClean="0"/>
              <a:t>9.5 </a:t>
            </a:r>
            <a:r>
              <a:rPr lang="zh-CN" altLang="en-US" b="0" smtClean="0"/>
              <a:t>高级可编程中断控制器</a:t>
            </a:r>
            <a:endParaRPr lang="zh-CN" altLang="en-US" smtClean="0"/>
          </a:p>
        </p:txBody>
      </p:sp>
      <p:sp>
        <p:nvSpPr>
          <p:cNvPr id="38915" name="内容占位符 2"/>
          <p:cNvSpPr>
            <a:spLocks noGrp="1"/>
          </p:cNvSpPr>
          <p:nvPr>
            <p:ph idx="1"/>
          </p:nvPr>
        </p:nvSpPr>
        <p:spPr>
          <a:xfrm>
            <a:off x="695400" y="1196752"/>
            <a:ext cx="11161240" cy="4680520"/>
          </a:xfrm>
        </p:spPr>
        <p:txBody>
          <a:bodyPr/>
          <a:lstStyle/>
          <a:p>
            <a:r>
              <a:rPr lang="en-US" altLang="zh-CN" b="0" dirty="0" smtClean="0"/>
              <a:t>LAPIC</a:t>
            </a:r>
            <a:r>
              <a:rPr lang="zh-CN" altLang="en-US" b="0" dirty="0" smtClean="0"/>
              <a:t>：</a:t>
            </a:r>
            <a:r>
              <a:rPr lang="en-US" altLang="zh-CN" b="0" dirty="0" smtClean="0"/>
              <a:t>LAPIC</a:t>
            </a:r>
            <a:r>
              <a:rPr lang="zh-CN" altLang="en-US" b="0" dirty="0" smtClean="0"/>
              <a:t>（本地</a:t>
            </a:r>
            <a:r>
              <a:rPr lang="en-US" altLang="zh-CN" b="0" dirty="0" smtClean="0"/>
              <a:t>APIC</a:t>
            </a:r>
            <a:r>
              <a:rPr lang="zh-CN" altLang="en-US" b="0" dirty="0" smtClean="0"/>
              <a:t>）包含了</a:t>
            </a:r>
            <a:r>
              <a:rPr lang="en-US" altLang="zh-CN" b="0" dirty="0" smtClean="0"/>
              <a:t>8259</a:t>
            </a:r>
            <a:r>
              <a:rPr lang="zh-CN" altLang="en-US" b="0" dirty="0" smtClean="0"/>
              <a:t>和</a:t>
            </a:r>
            <a:r>
              <a:rPr lang="en-US" altLang="zh-CN" b="0" dirty="0" smtClean="0"/>
              <a:t>8254</a:t>
            </a:r>
            <a:r>
              <a:rPr lang="zh-CN" altLang="en-US" b="0" dirty="0" smtClean="0"/>
              <a:t>的功能。它能响应以下几种中断：</a:t>
            </a:r>
            <a:endParaRPr lang="en-US" altLang="zh-CN" b="0" dirty="0" smtClean="0"/>
          </a:p>
          <a:p>
            <a:pPr lvl="1" algn="just"/>
            <a:r>
              <a:rPr lang="zh-CN" altLang="en-US" dirty="0" smtClean="0"/>
              <a:t>系统中断：</a:t>
            </a:r>
            <a:r>
              <a:rPr lang="en-US" altLang="zh-CN" dirty="0" smtClean="0"/>
              <a:t>IO APIC</a:t>
            </a:r>
            <a:r>
              <a:rPr lang="zh-CN" altLang="en-US" dirty="0" smtClean="0"/>
              <a:t>送来的系统中断请求，由</a:t>
            </a:r>
            <a:r>
              <a:rPr lang="en-US" altLang="zh-CN" dirty="0" smtClean="0"/>
              <a:t>IO APIC </a:t>
            </a:r>
            <a:r>
              <a:rPr lang="zh-CN" altLang="en-US" dirty="0" smtClean="0"/>
              <a:t>交给中断请求指定的目标处理器处理。</a:t>
            </a:r>
          </a:p>
          <a:p>
            <a:pPr lvl="1" algn="just"/>
            <a:r>
              <a:rPr lang="zh-CN" altLang="en-US" dirty="0" smtClean="0"/>
              <a:t>处理器间中断：经</a:t>
            </a:r>
            <a:r>
              <a:rPr lang="en-US" altLang="zh-CN" dirty="0" smtClean="0"/>
              <a:t>APIC </a:t>
            </a:r>
            <a:r>
              <a:rPr lang="zh-CN" altLang="en-US" dirty="0" smtClean="0"/>
              <a:t>总线（或系统总线）送来的处理器间中断请求（</a:t>
            </a:r>
            <a:r>
              <a:rPr lang="en-US" altLang="zh-CN" dirty="0" smtClean="0"/>
              <a:t>IPI</a:t>
            </a:r>
            <a:r>
              <a:rPr lang="zh-CN" altLang="en-US" dirty="0" smtClean="0"/>
              <a:t>）。</a:t>
            </a:r>
          </a:p>
          <a:p>
            <a:pPr lvl="1" algn="just"/>
            <a:r>
              <a:rPr lang="zh-CN" altLang="en-US" dirty="0" smtClean="0"/>
              <a:t>本地中断：本地</a:t>
            </a:r>
            <a:r>
              <a:rPr lang="en-US" altLang="zh-CN" dirty="0" smtClean="0"/>
              <a:t>APIC</a:t>
            </a:r>
            <a:r>
              <a:rPr lang="zh-CN" altLang="en-US" dirty="0" smtClean="0"/>
              <a:t>产生的系统中断请求（计时器、</a:t>
            </a:r>
            <a:r>
              <a:rPr lang="en-US" altLang="zh-CN" dirty="0" smtClean="0"/>
              <a:t>LINT0/LINT1</a:t>
            </a:r>
            <a:r>
              <a:rPr lang="zh-CN" altLang="en-US" dirty="0" smtClean="0"/>
              <a:t>、性能监控、温度传感器、错误）。本地中断只能由该</a:t>
            </a:r>
            <a:r>
              <a:rPr lang="en-US" altLang="zh-CN" dirty="0" smtClean="0"/>
              <a:t>CPU</a:t>
            </a:r>
            <a:r>
              <a:rPr lang="zh-CN" altLang="en-US" dirty="0" smtClean="0"/>
              <a:t>处理。</a:t>
            </a:r>
          </a:p>
        </p:txBody>
      </p:sp>
    </p:spTree>
    <p:extLst>
      <p:ext uri="{BB962C8B-B14F-4D97-AF65-F5344CB8AC3E}">
        <p14:creationId xmlns:p14="http://schemas.microsoft.com/office/powerpoint/2010/main" val="2561398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标题 1"/>
          <p:cNvSpPr>
            <a:spLocks noGrp="1"/>
          </p:cNvSpPr>
          <p:nvPr>
            <p:ph type="title"/>
          </p:nvPr>
        </p:nvSpPr>
        <p:spPr>
          <a:xfrm>
            <a:off x="2495550" y="274638"/>
            <a:ext cx="7715250" cy="850900"/>
          </a:xfrm>
        </p:spPr>
        <p:txBody>
          <a:bodyPr/>
          <a:lstStyle/>
          <a:p>
            <a:r>
              <a:rPr lang="en-US" altLang="zh-CN" smtClean="0"/>
              <a:t>9.5 </a:t>
            </a:r>
            <a:r>
              <a:rPr lang="zh-CN" altLang="en-US" b="0" smtClean="0"/>
              <a:t>高级可编程中断控制器</a:t>
            </a:r>
            <a:endParaRPr lang="zh-CN" altLang="en-US" smtClean="0"/>
          </a:p>
        </p:txBody>
      </p:sp>
      <p:sp>
        <p:nvSpPr>
          <p:cNvPr id="39939" name="内容占位符 2"/>
          <p:cNvSpPr>
            <a:spLocks noGrp="1"/>
          </p:cNvSpPr>
          <p:nvPr>
            <p:ph idx="1"/>
          </p:nvPr>
        </p:nvSpPr>
        <p:spPr>
          <a:xfrm>
            <a:off x="695400" y="1125538"/>
            <a:ext cx="11017224" cy="5111750"/>
          </a:xfrm>
        </p:spPr>
        <p:txBody>
          <a:bodyPr/>
          <a:lstStyle/>
          <a:p>
            <a:r>
              <a:rPr lang="en-US" altLang="zh-CN" b="0" dirty="0" smtClean="0"/>
              <a:t>IO APIC</a:t>
            </a:r>
          </a:p>
          <a:p>
            <a:pPr lvl="1"/>
            <a:r>
              <a:rPr lang="en-US" altLang="zh-CN" dirty="0" smtClean="0"/>
              <a:t>IO APIC</a:t>
            </a:r>
            <a:r>
              <a:rPr lang="zh-CN" altLang="en-US" dirty="0" smtClean="0"/>
              <a:t>用来替代传统的</a:t>
            </a:r>
            <a:r>
              <a:rPr lang="en-US" altLang="zh-CN" dirty="0" smtClean="0"/>
              <a:t>8259</a:t>
            </a:r>
            <a:r>
              <a:rPr lang="zh-CN" altLang="en-US" dirty="0" smtClean="0"/>
              <a:t>中断控制器，一般集成在</a:t>
            </a:r>
            <a:r>
              <a:rPr lang="en-US" altLang="zh-CN" dirty="0" smtClean="0"/>
              <a:t>ICH</a:t>
            </a:r>
            <a:r>
              <a:rPr lang="zh-CN" altLang="en-US" dirty="0" smtClean="0"/>
              <a:t>芯片组中。</a:t>
            </a:r>
          </a:p>
        </p:txBody>
      </p:sp>
      <p:pic>
        <p:nvPicPr>
          <p:cNvPr id="39940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5913" y="2781300"/>
            <a:ext cx="6335712" cy="3868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7684300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Text Box 2"/>
          <p:cNvSpPr txBox="1">
            <a:spLocks noChangeArrowheads="1"/>
          </p:cNvSpPr>
          <p:nvPr/>
        </p:nvSpPr>
        <p:spPr bwMode="auto">
          <a:xfrm>
            <a:off x="4008438" y="2057400"/>
            <a:ext cx="6335712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00066"/>
              </a:buClr>
              <a:buSzPct val="80000"/>
              <a:buFont typeface="Wingdings" panose="05000000000000000000" pitchFamily="2" charset="2"/>
              <a:buChar char="ì"/>
              <a:defRPr sz="3200">
                <a:solidFill>
                  <a:srgbClr val="000066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Clr>
                <a:srgbClr val="CC3300"/>
              </a:buClr>
              <a:buSzPct val="80000"/>
              <a:buFont typeface="Wingdings" panose="05000000000000000000" pitchFamily="2" charset="2"/>
              <a:buChar char="n"/>
              <a:defRPr sz="2800">
                <a:solidFill>
                  <a:srgbClr val="CC0000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•"/>
              <a:defRPr sz="240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–"/>
              <a:defRPr sz="200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2800">
                <a:solidFill>
                  <a:schemeClr val="tx1"/>
                </a:solidFill>
              </a:rPr>
              <a:t>张华平</a:t>
            </a:r>
            <a:endParaRPr lang="en-US" altLang="zh-CN" sz="280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en-US" altLang="zh-CN" sz="2800">
                <a:solidFill>
                  <a:schemeClr val="tx1"/>
                </a:solidFill>
                <a:latin typeface="Candara" panose="020E0502030303020204" pitchFamily="34" charset="0"/>
                <a:ea typeface="Gulim" pitchFamily="2" charset="-127"/>
              </a:rPr>
              <a:t>Email: </a:t>
            </a:r>
            <a:r>
              <a:rPr lang="en-US" altLang="zh-CN" sz="2800">
                <a:solidFill>
                  <a:schemeClr val="tx1"/>
                </a:solidFill>
                <a:latin typeface="Candara" panose="020E0502030303020204" pitchFamily="34" charset="0"/>
                <a:ea typeface="Gulim" pitchFamily="2" charset="-127"/>
                <a:hlinkClick r:id="rId2"/>
              </a:rPr>
              <a:t>kevinzhang@bit.edu.cn</a:t>
            </a:r>
            <a:endParaRPr lang="en-US" altLang="zh-CN" sz="2800">
              <a:solidFill>
                <a:schemeClr val="tx1"/>
              </a:solidFill>
              <a:latin typeface="Candara" panose="020E0502030303020204" pitchFamily="34" charset="0"/>
              <a:ea typeface="Gulim" pitchFamily="2" charset="-127"/>
            </a:endParaRPr>
          </a:p>
          <a:p>
            <a:pPr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2800">
                <a:solidFill>
                  <a:schemeClr val="tx1"/>
                </a:solidFill>
              </a:rPr>
              <a:t>微博：</a:t>
            </a:r>
            <a:r>
              <a:rPr lang="zh-CN" altLang="en-US" sz="2800">
                <a:solidFill>
                  <a:schemeClr val="tx1"/>
                </a:solidFill>
                <a:latin typeface="Candara" panose="020E0502030303020204" pitchFamily="34" charset="0"/>
                <a:ea typeface="Gulim" pitchFamily="2" charset="-127"/>
              </a:rPr>
              <a:t>@ICTCLAS</a:t>
            </a:r>
            <a:r>
              <a:rPr lang="zh-CN" altLang="en-US" sz="2800">
                <a:solidFill>
                  <a:schemeClr val="tx1"/>
                </a:solidFill>
              </a:rPr>
              <a:t>张华平博士</a:t>
            </a:r>
          </a:p>
          <a:p>
            <a:pPr eaLnBrk="1" latin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2800">
                <a:solidFill>
                  <a:schemeClr val="tx1"/>
                </a:solidFill>
              </a:rPr>
              <a:t>实验室</a:t>
            </a:r>
            <a:r>
              <a:rPr lang="zh-CN" altLang="en-US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官网：</a:t>
            </a:r>
            <a:endParaRPr lang="en-US" altLang="zh-CN" sz="28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latin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http://www.nlpir.org</a:t>
            </a:r>
          </a:p>
        </p:txBody>
      </p:sp>
      <p:sp>
        <p:nvSpPr>
          <p:cNvPr id="197635" name="Rectangle 6"/>
          <p:cNvSpPr>
            <a:spLocks noGrp="1" noChangeArrowheads="1"/>
          </p:cNvSpPr>
          <p:nvPr>
            <p:ph type="title" idx="4294967295"/>
          </p:nvPr>
        </p:nvSpPr>
        <p:spPr>
          <a:xfrm>
            <a:off x="4810125" y="188913"/>
            <a:ext cx="5857875" cy="706437"/>
          </a:xfrm>
        </p:spPr>
        <p:txBody>
          <a:bodyPr/>
          <a:lstStyle/>
          <a:p>
            <a:r>
              <a:rPr lang="zh-CN" altLang="en-US" smtClean="0">
                <a:latin typeface="楷体" panose="02010609060101010101" pitchFamily="49" charset="-122"/>
                <a:ea typeface="楷体" panose="02010609060101010101" pitchFamily="49" charset="-122"/>
                <a:cs typeface="Arial Unicode MS" pitchFamily="34" charset="-122"/>
              </a:rPr>
              <a:t>感谢关注聆听！</a:t>
            </a:r>
            <a:endParaRPr lang="en-US" altLang="zh-CN" smtClean="0">
              <a:latin typeface="楷体" panose="02010609060101010101" pitchFamily="49" charset="-122"/>
              <a:ea typeface="楷体" panose="02010609060101010101" pitchFamily="49" charset="-122"/>
              <a:cs typeface="Arial Unicode MS" pitchFamily="34" charset="-122"/>
            </a:endParaRPr>
          </a:p>
        </p:txBody>
      </p:sp>
      <p:pic>
        <p:nvPicPr>
          <p:cNvPr id="19763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2850" y="2036763"/>
            <a:ext cx="1733550" cy="1757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7637" name="矩形 1"/>
          <p:cNvSpPr>
            <a:spLocks noChangeArrowheads="1"/>
          </p:cNvSpPr>
          <p:nvPr/>
        </p:nvSpPr>
        <p:spPr bwMode="auto">
          <a:xfrm>
            <a:off x="8616950" y="3794125"/>
            <a:ext cx="20510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00066"/>
              </a:buClr>
              <a:buSzPct val="80000"/>
              <a:buFont typeface="Wingdings" panose="05000000000000000000" pitchFamily="2" charset="2"/>
              <a:buChar char="ì"/>
              <a:defRPr sz="3200">
                <a:solidFill>
                  <a:srgbClr val="000066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Clr>
                <a:srgbClr val="CC3300"/>
              </a:buClr>
              <a:buSzPct val="80000"/>
              <a:buFont typeface="Wingdings" panose="05000000000000000000" pitchFamily="2" charset="2"/>
              <a:buChar char="n"/>
              <a:defRPr sz="2800">
                <a:solidFill>
                  <a:srgbClr val="CC0000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•"/>
              <a:defRPr sz="240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–"/>
              <a:defRPr sz="200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2000">
                <a:solidFill>
                  <a:schemeClr val="tx1"/>
                </a:solidFill>
              </a:rPr>
              <a:t>大数据千人会</a:t>
            </a:r>
            <a:endParaRPr lang="en-US" altLang="zh-CN" sz="2000">
              <a:solidFill>
                <a:schemeClr val="tx1"/>
              </a:solidFill>
            </a:endParaRPr>
          </a:p>
        </p:txBody>
      </p:sp>
      <p:pic>
        <p:nvPicPr>
          <p:cNvPr id="19763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825" y="1916113"/>
            <a:ext cx="2181225" cy="275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标题 1"/>
          <p:cNvSpPr>
            <a:spLocks noGrp="1"/>
          </p:cNvSpPr>
          <p:nvPr>
            <p:ph type="title"/>
          </p:nvPr>
        </p:nvSpPr>
        <p:spPr>
          <a:xfrm>
            <a:off x="2495550" y="274638"/>
            <a:ext cx="7715250" cy="850900"/>
          </a:xfrm>
        </p:spPr>
        <p:txBody>
          <a:bodyPr/>
          <a:lstStyle/>
          <a:p>
            <a:r>
              <a:rPr lang="en-US" altLang="zh-CN" smtClean="0"/>
              <a:t>9.1 </a:t>
            </a:r>
            <a:r>
              <a:rPr lang="zh-CN" altLang="en-US" smtClean="0"/>
              <a:t>中断概述</a:t>
            </a:r>
          </a:p>
        </p:txBody>
      </p:sp>
      <p:sp>
        <p:nvSpPr>
          <p:cNvPr id="7171" name="内容占位符 2"/>
          <p:cNvSpPr>
            <a:spLocks noGrp="1"/>
          </p:cNvSpPr>
          <p:nvPr>
            <p:ph idx="1"/>
          </p:nvPr>
        </p:nvSpPr>
        <p:spPr>
          <a:xfrm>
            <a:off x="839416" y="1196752"/>
            <a:ext cx="10945216" cy="4824536"/>
          </a:xfrm>
        </p:spPr>
        <p:txBody>
          <a:bodyPr/>
          <a:lstStyle/>
          <a:p>
            <a:r>
              <a:rPr lang="zh-CN" altLang="en-US" b="0" dirty="0" smtClean="0"/>
              <a:t>中断基本原理</a:t>
            </a:r>
            <a:endParaRPr lang="en-US" altLang="zh-CN" b="0" dirty="0" smtClean="0"/>
          </a:p>
          <a:p>
            <a:pPr lvl="1"/>
            <a:r>
              <a:rPr lang="zh-CN" altLang="en-US" dirty="0" smtClean="0">
                <a:solidFill>
                  <a:srgbClr val="FF0000"/>
                </a:solidFill>
              </a:rPr>
              <a:t>使</a:t>
            </a:r>
            <a:r>
              <a:rPr lang="en-US" altLang="zh-CN" dirty="0" smtClean="0">
                <a:solidFill>
                  <a:srgbClr val="FF0000"/>
                </a:solidFill>
              </a:rPr>
              <a:t>CPU</a:t>
            </a:r>
            <a:r>
              <a:rPr lang="zh-CN" altLang="en-US" dirty="0" smtClean="0">
                <a:solidFill>
                  <a:srgbClr val="FF0000"/>
                </a:solidFill>
              </a:rPr>
              <a:t>中止正在执行的程序而转去处理特殊事件的操作</a:t>
            </a:r>
            <a:r>
              <a:rPr lang="zh-CN" altLang="en-US" dirty="0" smtClean="0"/>
              <a:t>。这些引起中断的事件称为中断源。</a:t>
            </a:r>
            <a:endParaRPr lang="en-US" altLang="zh-CN" dirty="0" smtClean="0"/>
          </a:p>
          <a:p>
            <a:pPr lvl="1"/>
            <a:r>
              <a:rPr lang="en-US" altLang="zh-CN" dirty="0" smtClean="0"/>
              <a:t>Intel</a:t>
            </a:r>
            <a:r>
              <a:rPr lang="zh-CN" altLang="en-US" dirty="0" smtClean="0"/>
              <a:t>系列微处理器的对外的中断引脚包括两个申请中断的硬件引脚（</a:t>
            </a:r>
            <a:r>
              <a:rPr lang="en-US" altLang="zh-CN" dirty="0" smtClean="0"/>
              <a:t>INTR</a:t>
            </a:r>
            <a:r>
              <a:rPr lang="zh-CN" altLang="en-US" dirty="0" smtClean="0"/>
              <a:t>和</a:t>
            </a:r>
            <a:r>
              <a:rPr lang="en-US" altLang="zh-CN" dirty="0" smtClean="0"/>
              <a:t>NMI</a:t>
            </a:r>
            <a:r>
              <a:rPr lang="zh-CN" altLang="en-US" dirty="0" smtClean="0"/>
              <a:t>），一个响应</a:t>
            </a:r>
            <a:r>
              <a:rPr lang="en-US" altLang="zh-CN" dirty="0" smtClean="0"/>
              <a:t>INTR</a:t>
            </a:r>
            <a:r>
              <a:rPr lang="zh-CN" altLang="en-US" dirty="0" smtClean="0"/>
              <a:t>中断的硬件引脚（</a:t>
            </a:r>
            <a:r>
              <a:rPr lang="en-US" altLang="zh-CN" dirty="0" smtClean="0"/>
              <a:t>INTA</a:t>
            </a:r>
            <a:r>
              <a:rPr lang="zh-CN" altLang="en-US" dirty="0" smtClean="0"/>
              <a:t>）。除此之外微处理器还有软件中断</a:t>
            </a:r>
            <a:r>
              <a:rPr lang="en-US" altLang="zh-CN" dirty="0" smtClean="0"/>
              <a:t>INT</a:t>
            </a:r>
            <a:r>
              <a:rPr lang="zh-CN" altLang="en-US" dirty="0" smtClean="0"/>
              <a:t>，</a:t>
            </a:r>
            <a:r>
              <a:rPr lang="en-US" altLang="zh-CN" dirty="0" smtClean="0"/>
              <a:t>INTO</a:t>
            </a:r>
            <a:r>
              <a:rPr lang="zh-CN" altLang="en-US" dirty="0" smtClean="0"/>
              <a:t>，</a:t>
            </a:r>
            <a:r>
              <a:rPr lang="en-US" altLang="zh-CN" dirty="0" smtClean="0"/>
              <a:t>INT3</a:t>
            </a:r>
            <a:r>
              <a:rPr lang="zh-CN" altLang="en-US" dirty="0" smtClean="0"/>
              <a:t>和</a:t>
            </a:r>
            <a:r>
              <a:rPr lang="en-US" altLang="zh-CN" dirty="0" smtClean="0"/>
              <a:t>BOUND</a:t>
            </a:r>
            <a:r>
              <a:rPr lang="zh-CN" altLang="en-US" dirty="0" smtClean="0"/>
              <a:t>。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中断结构中的</a:t>
            </a:r>
            <a:r>
              <a:rPr lang="en-US" altLang="zh-CN" dirty="0" smtClean="0"/>
              <a:t>2</a:t>
            </a:r>
            <a:r>
              <a:rPr lang="zh-CN" altLang="en-US" dirty="0" smtClean="0"/>
              <a:t>个标志位</a:t>
            </a:r>
            <a:r>
              <a:rPr lang="en-US" altLang="zh-CN" dirty="0" smtClean="0"/>
              <a:t>IF</a:t>
            </a:r>
            <a:r>
              <a:rPr lang="zh-CN" altLang="en-US" dirty="0" smtClean="0"/>
              <a:t>（</a:t>
            </a:r>
            <a:r>
              <a:rPr lang="en-US" altLang="zh-CN" dirty="0" smtClean="0"/>
              <a:t>Interrupt Flag</a:t>
            </a:r>
            <a:r>
              <a:rPr lang="zh-CN" altLang="en-US" dirty="0" smtClean="0"/>
              <a:t>，中断标志）和</a:t>
            </a:r>
            <a:r>
              <a:rPr lang="en-US" altLang="zh-CN" dirty="0" smtClean="0"/>
              <a:t>TF</a:t>
            </a:r>
            <a:r>
              <a:rPr lang="zh-CN" altLang="en-US" dirty="0" smtClean="0"/>
              <a:t>（</a:t>
            </a:r>
            <a:r>
              <a:rPr lang="en-US" altLang="zh-CN" dirty="0" smtClean="0"/>
              <a:t>Trap Flag</a:t>
            </a:r>
            <a:r>
              <a:rPr lang="zh-CN" altLang="en-US" dirty="0" smtClean="0"/>
              <a:t>，陷阱标志）和一个特殊的返回指令</a:t>
            </a:r>
            <a:r>
              <a:rPr lang="en-US" altLang="zh-CN" dirty="0" smtClean="0"/>
              <a:t>IRET/IRETD</a:t>
            </a:r>
            <a:r>
              <a:rPr lang="zh-CN" altLang="en-US" dirty="0" smtClean="0"/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24004360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标题 1"/>
          <p:cNvSpPr>
            <a:spLocks noGrp="1"/>
          </p:cNvSpPr>
          <p:nvPr>
            <p:ph type="title"/>
          </p:nvPr>
        </p:nvSpPr>
        <p:spPr>
          <a:xfrm>
            <a:off x="2495550" y="274638"/>
            <a:ext cx="7715250" cy="850900"/>
          </a:xfrm>
        </p:spPr>
        <p:txBody>
          <a:bodyPr/>
          <a:lstStyle/>
          <a:p>
            <a:r>
              <a:rPr lang="en-US" altLang="zh-CN" smtClean="0"/>
              <a:t>9.1 </a:t>
            </a:r>
            <a:r>
              <a:rPr lang="zh-CN" altLang="en-US" smtClean="0"/>
              <a:t>中断概述</a:t>
            </a:r>
          </a:p>
        </p:txBody>
      </p:sp>
      <p:sp>
        <p:nvSpPr>
          <p:cNvPr id="8195" name="内容占位符 2"/>
          <p:cNvSpPr>
            <a:spLocks noGrp="1"/>
          </p:cNvSpPr>
          <p:nvPr>
            <p:ph idx="1"/>
          </p:nvPr>
        </p:nvSpPr>
        <p:spPr>
          <a:xfrm>
            <a:off x="623392" y="1196752"/>
            <a:ext cx="11017224" cy="4752528"/>
          </a:xfrm>
        </p:spPr>
        <p:txBody>
          <a:bodyPr/>
          <a:lstStyle/>
          <a:p>
            <a:r>
              <a:rPr lang="zh-CN" altLang="en-US" dirty="0" smtClean="0"/>
              <a:t>中断分类</a:t>
            </a:r>
            <a:endParaRPr lang="en-US" altLang="zh-CN" dirty="0" smtClean="0"/>
          </a:p>
          <a:p>
            <a:pPr lvl="1" algn="just"/>
            <a:r>
              <a:rPr lang="en-US" altLang="zh-CN" dirty="0" smtClean="0"/>
              <a:t>CPU</a:t>
            </a:r>
            <a:r>
              <a:rPr lang="zh-CN" altLang="en-US" dirty="0" smtClean="0"/>
              <a:t>把中断分为内部中断和外部中断两大类。为了支持多任务和虚拟存储器等功能，保护模式下，把外部中断称为</a:t>
            </a:r>
            <a:r>
              <a:rPr lang="zh-CN" altLang="en-US" dirty="0" smtClean="0">
                <a:solidFill>
                  <a:srgbClr val="FF0000"/>
                </a:solidFill>
              </a:rPr>
              <a:t>“中断”</a:t>
            </a:r>
            <a:r>
              <a:rPr lang="zh-CN" altLang="en-US" dirty="0" smtClean="0"/>
              <a:t>（</a:t>
            </a:r>
            <a:r>
              <a:rPr lang="en-US" altLang="zh-CN" dirty="0" smtClean="0"/>
              <a:t>Interrupt</a:t>
            </a:r>
            <a:r>
              <a:rPr lang="zh-CN" altLang="en-US" dirty="0" smtClean="0"/>
              <a:t>），把内部中断称为</a:t>
            </a:r>
            <a:r>
              <a:rPr lang="zh-CN" altLang="en-US" dirty="0" smtClean="0">
                <a:solidFill>
                  <a:srgbClr val="FF0000"/>
                </a:solidFill>
              </a:rPr>
              <a:t>“异常”</a:t>
            </a:r>
            <a:r>
              <a:rPr lang="zh-CN" altLang="en-US" dirty="0" smtClean="0"/>
              <a:t>（</a:t>
            </a:r>
            <a:r>
              <a:rPr lang="en-US" altLang="zh-CN" dirty="0" smtClean="0"/>
              <a:t>Exception</a:t>
            </a:r>
            <a:r>
              <a:rPr lang="zh-CN" altLang="en-US" dirty="0" smtClean="0"/>
              <a:t>）。通常在两条指令之间响应中断或异常。</a:t>
            </a:r>
            <a:r>
              <a:rPr lang="en-US" altLang="zh-CN" dirty="0" smtClean="0"/>
              <a:t>CPU</a:t>
            </a:r>
            <a:r>
              <a:rPr lang="zh-CN" altLang="en-US" dirty="0" smtClean="0"/>
              <a:t>最多处理</a:t>
            </a:r>
            <a:r>
              <a:rPr lang="en-US" altLang="zh-CN" dirty="0" smtClean="0"/>
              <a:t>256</a:t>
            </a:r>
            <a:r>
              <a:rPr lang="zh-CN" altLang="en-US" dirty="0" smtClean="0"/>
              <a:t>种中断或异常。</a:t>
            </a:r>
            <a:endParaRPr lang="en-US" altLang="zh-CN" dirty="0" smtClean="0"/>
          </a:p>
          <a:p>
            <a:pPr lvl="1" algn="just"/>
            <a:r>
              <a:rPr lang="zh-CN" altLang="en-US" dirty="0" smtClean="0"/>
              <a:t>中断可以分为可屏蔽中断和不可屏蔽中断。</a:t>
            </a:r>
            <a:endParaRPr lang="en-US" altLang="zh-CN" dirty="0" smtClean="0"/>
          </a:p>
          <a:p>
            <a:pPr lvl="2"/>
            <a:r>
              <a:rPr lang="en-US" altLang="zh-CN" dirty="0" smtClean="0"/>
              <a:t>INTR</a:t>
            </a:r>
            <a:r>
              <a:rPr lang="zh-CN" altLang="en-US" dirty="0" smtClean="0"/>
              <a:t>：标志寄存器</a:t>
            </a:r>
            <a:r>
              <a:rPr lang="en-US" altLang="zh-CN" dirty="0" smtClean="0"/>
              <a:t>EFLAGS </a:t>
            </a:r>
            <a:r>
              <a:rPr lang="zh-CN" altLang="en-US" dirty="0" smtClean="0"/>
              <a:t>中的</a:t>
            </a:r>
            <a:r>
              <a:rPr lang="en-US" altLang="zh-CN" dirty="0" smtClean="0"/>
              <a:t>IF </a:t>
            </a:r>
            <a:r>
              <a:rPr lang="zh-CN" altLang="en-US" dirty="0" smtClean="0"/>
              <a:t>标志决定是否响应</a:t>
            </a:r>
            <a:r>
              <a:rPr lang="en-US" altLang="zh-CN" dirty="0" smtClean="0"/>
              <a:t>INTR </a:t>
            </a:r>
            <a:r>
              <a:rPr lang="zh-CN" altLang="en-US" dirty="0" smtClean="0"/>
              <a:t>的中断请求</a:t>
            </a:r>
            <a:endParaRPr lang="en-US" altLang="zh-CN" dirty="0" smtClean="0"/>
          </a:p>
          <a:p>
            <a:pPr lvl="2" algn="just"/>
            <a:r>
              <a:rPr lang="en-US" altLang="zh-CN" dirty="0" smtClean="0"/>
              <a:t>NMI</a:t>
            </a:r>
            <a:r>
              <a:rPr lang="zh-CN" altLang="en-US" dirty="0" smtClean="0"/>
              <a:t>：不可屏蔽中断</a:t>
            </a:r>
          </a:p>
        </p:txBody>
      </p:sp>
    </p:spTree>
    <p:extLst>
      <p:ext uri="{BB962C8B-B14F-4D97-AF65-F5344CB8AC3E}">
        <p14:creationId xmlns:p14="http://schemas.microsoft.com/office/powerpoint/2010/main" val="36578229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标题 1"/>
          <p:cNvSpPr>
            <a:spLocks noGrp="1"/>
          </p:cNvSpPr>
          <p:nvPr>
            <p:ph type="title"/>
          </p:nvPr>
        </p:nvSpPr>
        <p:spPr>
          <a:xfrm>
            <a:off x="2495550" y="274638"/>
            <a:ext cx="7715250" cy="850900"/>
          </a:xfrm>
        </p:spPr>
        <p:txBody>
          <a:bodyPr/>
          <a:lstStyle/>
          <a:p>
            <a:r>
              <a:rPr lang="en-US" altLang="zh-CN" smtClean="0"/>
              <a:t>9.1 </a:t>
            </a:r>
            <a:r>
              <a:rPr lang="zh-CN" altLang="en-US" smtClean="0"/>
              <a:t>中断概述</a:t>
            </a:r>
          </a:p>
        </p:txBody>
      </p:sp>
      <p:sp>
        <p:nvSpPr>
          <p:cNvPr id="9219" name="内容占位符 2"/>
          <p:cNvSpPr>
            <a:spLocks noGrp="1"/>
          </p:cNvSpPr>
          <p:nvPr>
            <p:ph idx="1"/>
          </p:nvPr>
        </p:nvSpPr>
        <p:spPr>
          <a:xfrm>
            <a:off x="551384" y="1125538"/>
            <a:ext cx="11161240" cy="4895750"/>
          </a:xfrm>
        </p:spPr>
        <p:txBody>
          <a:bodyPr/>
          <a:lstStyle/>
          <a:p>
            <a:r>
              <a:rPr lang="zh-CN" altLang="en-US" dirty="0" smtClean="0"/>
              <a:t>异常</a:t>
            </a:r>
            <a:endParaRPr lang="en-US" altLang="zh-CN" dirty="0" smtClean="0"/>
          </a:p>
          <a:p>
            <a:pPr lvl="1" algn="just"/>
            <a:r>
              <a:rPr lang="zh-CN" altLang="en-US" dirty="0" smtClean="0"/>
              <a:t>异常是</a:t>
            </a:r>
            <a:r>
              <a:rPr lang="en-US" altLang="zh-CN" dirty="0" smtClean="0"/>
              <a:t>CPU</a:t>
            </a:r>
            <a:r>
              <a:rPr lang="zh-CN" altLang="en-US" dirty="0" smtClean="0"/>
              <a:t>在执行指令期间检测到不正常的或非法的操作所引起的。异常是不可屏蔽的，每一种异常类别具有不同的异常号码。</a:t>
            </a:r>
            <a:endParaRPr lang="en-US" altLang="zh-CN" dirty="0" smtClean="0"/>
          </a:p>
          <a:p>
            <a:pPr lvl="1" algn="just"/>
            <a:r>
              <a:rPr lang="zh-CN" altLang="en-US" dirty="0" smtClean="0"/>
              <a:t>软中断指令“</a:t>
            </a:r>
            <a:r>
              <a:rPr lang="en-US" altLang="zh-CN" dirty="0" smtClean="0"/>
              <a:t>INT n”</a:t>
            </a:r>
            <a:r>
              <a:rPr lang="zh-CN" altLang="en-US" dirty="0" smtClean="0"/>
              <a:t>和“</a:t>
            </a:r>
            <a:r>
              <a:rPr lang="en-US" altLang="zh-CN" dirty="0" smtClean="0"/>
              <a:t>INTO</a:t>
            </a:r>
            <a:r>
              <a:rPr lang="zh-CN" altLang="en-US" dirty="0" smtClean="0"/>
              <a:t>”执行时会导致</a:t>
            </a:r>
            <a:r>
              <a:rPr lang="en-US" altLang="zh-CN" dirty="0" smtClean="0"/>
              <a:t>CPU</a:t>
            </a:r>
            <a:r>
              <a:rPr lang="zh-CN" altLang="en-US" dirty="0" smtClean="0"/>
              <a:t>产生异常事件，也属于异常而不称为中断。</a:t>
            </a:r>
            <a:endParaRPr lang="en-US" altLang="zh-CN" dirty="0" smtClean="0"/>
          </a:p>
          <a:p>
            <a:pPr lvl="1" algn="just"/>
            <a:r>
              <a:rPr lang="zh-CN" altLang="en-US" dirty="0" smtClean="0"/>
              <a:t>异常分为故障（</a:t>
            </a:r>
            <a:r>
              <a:rPr lang="en-US" altLang="zh-CN" dirty="0" smtClean="0"/>
              <a:t>Fault</a:t>
            </a:r>
            <a:r>
              <a:rPr lang="zh-CN" altLang="en-US" dirty="0" smtClean="0"/>
              <a:t>）、陷阱（</a:t>
            </a:r>
            <a:r>
              <a:rPr lang="en-US" altLang="zh-CN" dirty="0" smtClean="0"/>
              <a:t>Trap</a:t>
            </a:r>
            <a:r>
              <a:rPr lang="zh-CN" altLang="en-US" dirty="0" smtClean="0"/>
              <a:t>）和中止（</a:t>
            </a:r>
            <a:r>
              <a:rPr lang="en-US" altLang="zh-CN" dirty="0" smtClean="0"/>
              <a:t>Abort</a:t>
            </a:r>
            <a:r>
              <a:rPr lang="zh-CN" altLang="en-US" dirty="0" smtClean="0"/>
              <a:t>）</a:t>
            </a:r>
            <a:r>
              <a:rPr lang="en-US" altLang="zh-CN" dirty="0" smtClean="0"/>
              <a:t>3</a:t>
            </a:r>
            <a:r>
              <a:rPr lang="zh-CN" altLang="en-US" dirty="0" smtClean="0"/>
              <a:t>种。</a:t>
            </a:r>
          </a:p>
        </p:txBody>
      </p:sp>
    </p:spTree>
    <p:extLst>
      <p:ext uri="{BB962C8B-B14F-4D97-AF65-F5344CB8AC3E}">
        <p14:creationId xmlns:p14="http://schemas.microsoft.com/office/powerpoint/2010/main" val="24339865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标题 1"/>
          <p:cNvSpPr>
            <a:spLocks noGrp="1"/>
          </p:cNvSpPr>
          <p:nvPr>
            <p:ph type="title"/>
          </p:nvPr>
        </p:nvSpPr>
        <p:spPr>
          <a:xfrm>
            <a:off x="2495550" y="274638"/>
            <a:ext cx="7715250" cy="850900"/>
          </a:xfrm>
        </p:spPr>
        <p:txBody>
          <a:bodyPr/>
          <a:lstStyle/>
          <a:p>
            <a:r>
              <a:rPr lang="en-US" altLang="zh-CN" smtClean="0"/>
              <a:t>9.1 </a:t>
            </a:r>
            <a:r>
              <a:rPr lang="zh-CN" altLang="en-US" smtClean="0"/>
              <a:t>中断概述</a:t>
            </a:r>
          </a:p>
        </p:txBody>
      </p:sp>
      <p:sp>
        <p:nvSpPr>
          <p:cNvPr id="10243" name="内容占位符 2"/>
          <p:cNvSpPr>
            <a:spLocks noGrp="1"/>
          </p:cNvSpPr>
          <p:nvPr>
            <p:ph idx="1"/>
          </p:nvPr>
        </p:nvSpPr>
        <p:spPr>
          <a:xfrm>
            <a:off x="551384" y="980728"/>
            <a:ext cx="11161240" cy="5040560"/>
          </a:xfrm>
        </p:spPr>
        <p:txBody>
          <a:bodyPr/>
          <a:lstStyle/>
          <a:p>
            <a:r>
              <a:rPr lang="zh-CN" altLang="en-US" dirty="0" smtClean="0"/>
              <a:t>异常分类</a:t>
            </a:r>
            <a:endParaRPr lang="en-US" altLang="zh-CN" dirty="0" smtClean="0"/>
          </a:p>
          <a:p>
            <a:pPr lvl="1" algn="just"/>
            <a:r>
              <a:rPr lang="zh-CN" altLang="en-US" dirty="0" smtClean="0"/>
              <a:t>故障：故障是在引起异常的指令之前，把异常情况通知给系统的一种情况。故障的特点是可排除。</a:t>
            </a:r>
            <a:endParaRPr lang="en-US" altLang="zh-CN" dirty="0" smtClean="0"/>
          </a:p>
          <a:p>
            <a:pPr lvl="1" algn="just"/>
            <a:r>
              <a:rPr lang="zh-CN" altLang="en-US" dirty="0" smtClean="0"/>
              <a:t>陷阱：陷阱是在引起异常的指令执行之后触发的一种情况。软中断指令“</a:t>
            </a:r>
            <a:r>
              <a:rPr lang="en-US" altLang="zh-CN" dirty="0" smtClean="0"/>
              <a:t>INT n”</a:t>
            </a:r>
            <a:r>
              <a:rPr lang="zh-CN" altLang="en-US" dirty="0" smtClean="0"/>
              <a:t>、单步异常等。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终止：系统出现严重的不可恢复的事件时触发的一种异常，产生中止后，正执行的程序不能被恢复执行，系统要重新启动才能恢复正常运行状态。</a:t>
            </a:r>
            <a:endParaRPr lang="en-US" altLang="zh-CN" dirty="0" smtClean="0"/>
          </a:p>
          <a:p>
            <a:endParaRPr lang="zh-CN" altLang="en-US" dirty="0" smtClean="0"/>
          </a:p>
        </p:txBody>
      </p:sp>
      <p:pic>
        <p:nvPicPr>
          <p:cNvPr id="1024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4025" y="4724401"/>
            <a:ext cx="6337300" cy="206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25698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标题 1"/>
          <p:cNvSpPr>
            <a:spLocks noGrp="1"/>
          </p:cNvSpPr>
          <p:nvPr>
            <p:ph type="title"/>
          </p:nvPr>
        </p:nvSpPr>
        <p:spPr>
          <a:xfrm>
            <a:off x="2495550" y="274638"/>
            <a:ext cx="7715250" cy="850900"/>
          </a:xfrm>
        </p:spPr>
        <p:txBody>
          <a:bodyPr/>
          <a:lstStyle/>
          <a:p>
            <a:r>
              <a:rPr lang="en-US" altLang="zh-CN" smtClean="0"/>
              <a:t>9.1 </a:t>
            </a:r>
            <a:r>
              <a:rPr lang="zh-CN" altLang="en-US" smtClean="0"/>
              <a:t>中断概述</a:t>
            </a:r>
          </a:p>
        </p:txBody>
      </p:sp>
      <p:sp>
        <p:nvSpPr>
          <p:cNvPr id="11267" name="内容占位符 2"/>
          <p:cNvSpPr>
            <a:spLocks noGrp="1"/>
          </p:cNvSpPr>
          <p:nvPr>
            <p:ph idx="1"/>
          </p:nvPr>
        </p:nvSpPr>
        <p:spPr>
          <a:xfrm>
            <a:off x="551384" y="836712"/>
            <a:ext cx="8229600" cy="4813300"/>
          </a:xfrm>
        </p:spPr>
        <p:txBody>
          <a:bodyPr/>
          <a:lstStyle/>
          <a:p>
            <a:r>
              <a:rPr lang="zh-CN" altLang="en-US" dirty="0" smtClean="0"/>
              <a:t>异常类型</a:t>
            </a:r>
          </a:p>
        </p:txBody>
      </p:sp>
      <p:pic>
        <p:nvPicPr>
          <p:cNvPr id="11268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5760" y="1102966"/>
            <a:ext cx="6421437" cy="544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16270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标题 1"/>
          <p:cNvSpPr>
            <a:spLocks noGrp="1"/>
          </p:cNvSpPr>
          <p:nvPr>
            <p:ph type="title"/>
          </p:nvPr>
        </p:nvSpPr>
        <p:spPr>
          <a:xfrm>
            <a:off x="4079776" y="188640"/>
            <a:ext cx="7715250" cy="850900"/>
          </a:xfrm>
        </p:spPr>
        <p:txBody>
          <a:bodyPr/>
          <a:lstStyle/>
          <a:p>
            <a:r>
              <a:rPr lang="en-US" altLang="zh-CN" dirty="0" smtClean="0"/>
              <a:t>9.1 </a:t>
            </a:r>
            <a:r>
              <a:rPr lang="zh-CN" altLang="en-US" dirty="0" smtClean="0"/>
              <a:t>中断概述</a:t>
            </a:r>
          </a:p>
        </p:txBody>
      </p:sp>
      <p:sp>
        <p:nvSpPr>
          <p:cNvPr id="12291" name="内容占位符 2"/>
          <p:cNvSpPr>
            <a:spLocks noGrp="1"/>
          </p:cNvSpPr>
          <p:nvPr>
            <p:ph idx="1"/>
          </p:nvPr>
        </p:nvSpPr>
        <p:spPr>
          <a:xfrm>
            <a:off x="335360" y="908720"/>
            <a:ext cx="11377264" cy="4813300"/>
          </a:xfrm>
        </p:spPr>
        <p:txBody>
          <a:bodyPr/>
          <a:lstStyle/>
          <a:p>
            <a:r>
              <a:rPr lang="zh-CN" altLang="en-US" dirty="0" smtClean="0"/>
              <a:t>实模式下中断类型与类型号</a:t>
            </a:r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r>
              <a:rPr lang="zh-CN" altLang="en-US" dirty="0" smtClean="0"/>
              <a:t>中断服务程序</a:t>
            </a:r>
            <a:endParaRPr lang="en-US" altLang="zh-CN" dirty="0" smtClean="0"/>
          </a:p>
          <a:p>
            <a:pPr lvl="1" algn="just"/>
            <a:r>
              <a:rPr lang="en-US" altLang="zh-CN" dirty="0" smtClean="0"/>
              <a:t>CPU</a:t>
            </a:r>
            <a:r>
              <a:rPr lang="zh-CN" altLang="en-US" dirty="0" smtClean="0"/>
              <a:t>响应中断时，</a:t>
            </a:r>
            <a:r>
              <a:rPr lang="en-US" altLang="zh-CN" dirty="0" smtClean="0"/>
              <a:t>CPU</a:t>
            </a:r>
            <a:r>
              <a:rPr lang="zh-CN" altLang="en-US" dirty="0" smtClean="0"/>
              <a:t>暂停当前正在执行的程序转而执行中断服务程序。中断服务程序包括保护现场、处理中断、发送中断结束命令、恢复现场、中断返回几个部分。</a:t>
            </a:r>
          </a:p>
        </p:txBody>
      </p:sp>
      <p:pic>
        <p:nvPicPr>
          <p:cNvPr id="12292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6204" y="1700808"/>
            <a:ext cx="7775575" cy="261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1686675"/>
      </p:ext>
    </p:extLst>
  </p:cSld>
  <p:clrMapOvr>
    <a:masterClrMapping/>
  </p:clrMapOvr>
</p:sld>
</file>

<file path=ppt/theme/theme1.xml><?xml version="1.0" encoding="utf-8"?>
<a:theme xmlns:a="http://schemas.openxmlformats.org/drawingml/2006/main" name="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黑体"/>
        <a:cs typeface=""/>
      </a:majorFont>
      <a:minorFont>
        <a:latin typeface="Arial"/>
        <a:ea typeface="黑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80000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  <a:scene3d>
          <a:camera prst="legacyObliqueTopRight"/>
          <a:lightRig rig="legacyFlat3" dir="b"/>
        </a:scene3d>
        <a:sp3d extrusionH="430200" prstMaterial="legacyMatte">
          <a:bevelT w="13500" h="13500" prst="angle"/>
          <a:bevelB w="13500" h="13500" prst="angle"/>
          <a:extrusionClr>
            <a:srgbClr val="800000"/>
          </a:extrusionClr>
        </a:sp3d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80000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  <a:scene3d>
          <a:camera prst="legacyObliqueTopRight"/>
          <a:lightRig rig="legacyFlat3" dir="b"/>
        </a:scene3d>
        <a:sp3d extrusionH="430200" prstMaterial="legacyMatte">
          <a:bevelT w="13500" h="13500" prst="angle"/>
          <a:bevelB w="13500" h="13500" prst="angle"/>
          <a:extrusionClr>
            <a:srgbClr val="800000"/>
          </a:extrusionClr>
        </a:sp3d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宋体" pitchFamily="2" charset="-122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14219</TotalTime>
  <Pages>0</Pages>
  <Words>1983</Words>
  <Characters>0</Characters>
  <Application>Microsoft Office PowerPoint</Application>
  <DocSecurity>0</DocSecurity>
  <PresentationFormat>宽屏</PresentationFormat>
  <Lines>0</Lines>
  <Paragraphs>166</Paragraphs>
  <Slides>37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37</vt:i4>
      </vt:variant>
    </vt:vector>
  </HeadingPairs>
  <TitlesOfParts>
    <vt:vector size="47" baseType="lpstr">
      <vt:lpstr>Arial Unicode MS</vt:lpstr>
      <vt:lpstr>Gulim</vt:lpstr>
      <vt:lpstr>黑体</vt:lpstr>
      <vt:lpstr>楷体</vt:lpstr>
      <vt:lpstr>宋体</vt:lpstr>
      <vt:lpstr>Arial</vt:lpstr>
      <vt:lpstr>Candara</vt:lpstr>
      <vt:lpstr>Times New Roman</vt:lpstr>
      <vt:lpstr>Wingdings</vt:lpstr>
      <vt:lpstr>默认设计模板</vt:lpstr>
      <vt:lpstr>第九章 中断技术</vt:lpstr>
      <vt:lpstr>PowerPoint 演示文稿</vt:lpstr>
      <vt:lpstr>中断技术</vt:lpstr>
      <vt:lpstr>9.1 中断概述</vt:lpstr>
      <vt:lpstr>9.1 中断概述</vt:lpstr>
      <vt:lpstr>9.1 中断概述</vt:lpstr>
      <vt:lpstr>9.1 中断概述</vt:lpstr>
      <vt:lpstr>9.1 中断概述</vt:lpstr>
      <vt:lpstr>9.1 中断概述</vt:lpstr>
      <vt:lpstr>9.2 实模式的中断处理</vt:lpstr>
      <vt:lpstr>9.3 保护模式的中断处理</vt:lpstr>
      <vt:lpstr>9.3 保护模式的中断处理</vt:lpstr>
      <vt:lpstr>9.3 保护模式的中断处理</vt:lpstr>
      <vt:lpstr>9.3 保护模式的中断处理</vt:lpstr>
      <vt:lpstr>9.3 保护模式的中断处理</vt:lpstr>
      <vt:lpstr>9.4 可编程中断控制器8259</vt:lpstr>
      <vt:lpstr>9.4 可编程中断控制器8259</vt:lpstr>
      <vt:lpstr>9.4 可编程中断控制器8259</vt:lpstr>
      <vt:lpstr>9.4 可编程中断控制器8259</vt:lpstr>
      <vt:lpstr>9.4 可编程中断控制器8259</vt:lpstr>
      <vt:lpstr>9.4 可编程中断控制器8259</vt:lpstr>
      <vt:lpstr>9.4 可编程中断控制器8259</vt:lpstr>
      <vt:lpstr>9.4 可编程中断控制器8259</vt:lpstr>
      <vt:lpstr>9.4 可编程中断控制器8259</vt:lpstr>
      <vt:lpstr>9.4 可编程中断控制器8259</vt:lpstr>
      <vt:lpstr>9.4 可编程中断控制器8259</vt:lpstr>
      <vt:lpstr>9.4 可编程中断控制器8259</vt:lpstr>
      <vt:lpstr>9.4 可编程中断控制器8259</vt:lpstr>
      <vt:lpstr>9.4 可编程中断控制器8259</vt:lpstr>
      <vt:lpstr>9.4 可编程中断控制器8259</vt:lpstr>
      <vt:lpstr>9.4 可编程中断控制器8259</vt:lpstr>
      <vt:lpstr>9.4 可编程中断控制器8259</vt:lpstr>
      <vt:lpstr>9.5 高级可编程中断控制器</vt:lpstr>
      <vt:lpstr>9.5 高级可编程中断控制器</vt:lpstr>
      <vt:lpstr>9.5 高级可编程中断控制器</vt:lpstr>
      <vt:lpstr>9.5 高级可编程中断控制器</vt:lpstr>
      <vt:lpstr>感谢关注聆听！</vt:lpstr>
    </vt:vector>
  </TitlesOfParts>
  <LinksUpToDate>false</LinksUpToDate>
  <CharactersWithSpaces>0</CharactersWithSpaces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汇编语言课件</dc:title>
  <dc:creator>李元章</dc:creator>
  <cp:lastModifiedBy>Zhang Kevin</cp:lastModifiedBy>
  <cp:revision>753</cp:revision>
  <cp:lastPrinted>2001-08-29T12:03:53Z</cp:lastPrinted>
  <dcterms:created xsi:type="dcterms:W3CDTF">2001-05-25T01:47:20Z</dcterms:created>
  <dcterms:modified xsi:type="dcterms:W3CDTF">2019-05-13T10:29:51Z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2052-9.1.0.5132</vt:lpwstr>
  </property>
</Properties>
</file>