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  <p:sldMasterId id="2147483675" r:id="rId3"/>
  </p:sldMasterIdLst>
  <p:notesMasterIdLst>
    <p:notesMasterId r:id="rId22"/>
  </p:notesMasterIdLst>
  <p:sldIdLst>
    <p:sldId id="810" r:id="rId4"/>
    <p:sldId id="848" r:id="rId5"/>
    <p:sldId id="847" r:id="rId6"/>
    <p:sldId id="842" r:id="rId7"/>
    <p:sldId id="844" r:id="rId8"/>
    <p:sldId id="839" r:id="rId9"/>
    <p:sldId id="840" r:id="rId10"/>
    <p:sldId id="826" r:id="rId11"/>
    <p:sldId id="817" r:id="rId12"/>
    <p:sldId id="818" r:id="rId13"/>
    <p:sldId id="815" r:id="rId14"/>
    <p:sldId id="816" r:id="rId15"/>
    <p:sldId id="806" r:id="rId16"/>
    <p:sldId id="807" r:id="rId17"/>
    <p:sldId id="841" r:id="rId18"/>
    <p:sldId id="850" r:id="rId19"/>
    <p:sldId id="851" r:id="rId20"/>
    <p:sldId id="849" r:id="rId21"/>
  </p:sldIdLst>
  <p:sldSz cx="12192000" cy="6858000"/>
  <p:notesSz cx="7099300" cy="10234613"/>
  <p:defaultTextStyle>
    <a:defPPr>
      <a:defRPr lang="zh-CN"/>
    </a:defPPr>
    <a:lvl1pPr algn="r" rtl="0" eaLnBrk="0" fontAlgn="base" hangingPunct="0">
      <a:spcBef>
        <a:spcPct val="0"/>
      </a:spcBef>
      <a:spcAft>
        <a:spcPct val="0"/>
      </a:spcAft>
      <a:defRPr sz="3200" b="1" kern="1200">
        <a:solidFill>
          <a:srgbClr val="CC3300"/>
        </a:solidFill>
        <a:latin typeface="Arial" pitchFamily="34" charset="0"/>
        <a:ea typeface="黑体" pitchFamily="49" charset="-122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3200" b="1" kern="1200">
        <a:solidFill>
          <a:srgbClr val="CC3300"/>
        </a:solidFill>
        <a:latin typeface="Arial" pitchFamily="34" charset="0"/>
        <a:ea typeface="黑体" pitchFamily="49" charset="-122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3200" b="1" kern="1200">
        <a:solidFill>
          <a:srgbClr val="CC3300"/>
        </a:solidFill>
        <a:latin typeface="Arial" pitchFamily="34" charset="0"/>
        <a:ea typeface="黑体" pitchFamily="49" charset="-122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3200" b="1" kern="1200">
        <a:solidFill>
          <a:srgbClr val="CC3300"/>
        </a:solidFill>
        <a:latin typeface="Arial" pitchFamily="34" charset="0"/>
        <a:ea typeface="黑体" pitchFamily="49" charset="-122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3200" b="1" kern="1200">
        <a:solidFill>
          <a:srgbClr val="CC3300"/>
        </a:solidFill>
        <a:latin typeface="Arial" pitchFamily="34" charset="0"/>
        <a:ea typeface="黑体" pitchFamily="49" charset="-122"/>
        <a:cs typeface="+mn-cs"/>
      </a:defRPr>
    </a:lvl5pPr>
    <a:lvl6pPr marL="2286000" algn="l" defTabSz="914400" rtl="0" eaLnBrk="1" latinLnBrk="0" hangingPunct="1">
      <a:defRPr sz="3200" b="1" kern="1200">
        <a:solidFill>
          <a:srgbClr val="CC3300"/>
        </a:solidFill>
        <a:latin typeface="Arial" pitchFamily="34" charset="0"/>
        <a:ea typeface="黑体" pitchFamily="49" charset="-122"/>
        <a:cs typeface="+mn-cs"/>
      </a:defRPr>
    </a:lvl6pPr>
    <a:lvl7pPr marL="2743200" algn="l" defTabSz="914400" rtl="0" eaLnBrk="1" latinLnBrk="0" hangingPunct="1">
      <a:defRPr sz="3200" b="1" kern="1200">
        <a:solidFill>
          <a:srgbClr val="CC3300"/>
        </a:solidFill>
        <a:latin typeface="Arial" pitchFamily="34" charset="0"/>
        <a:ea typeface="黑体" pitchFamily="49" charset="-122"/>
        <a:cs typeface="+mn-cs"/>
      </a:defRPr>
    </a:lvl7pPr>
    <a:lvl8pPr marL="3200400" algn="l" defTabSz="914400" rtl="0" eaLnBrk="1" latinLnBrk="0" hangingPunct="1">
      <a:defRPr sz="3200" b="1" kern="1200">
        <a:solidFill>
          <a:srgbClr val="CC3300"/>
        </a:solidFill>
        <a:latin typeface="Arial" pitchFamily="34" charset="0"/>
        <a:ea typeface="黑体" pitchFamily="49" charset="-122"/>
        <a:cs typeface="+mn-cs"/>
      </a:defRPr>
    </a:lvl8pPr>
    <a:lvl9pPr marL="3657600" algn="l" defTabSz="914400" rtl="0" eaLnBrk="1" latinLnBrk="0" hangingPunct="1">
      <a:defRPr sz="3200" b="1" kern="1200">
        <a:solidFill>
          <a:srgbClr val="CC3300"/>
        </a:solidFill>
        <a:latin typeface="Arial" pitchFamily="34" charset="0"/>
        <a:ea typeface="黑体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CC3300"/>
    <a:srgbClr val="FF3300"/>
    <a:srgbClr val="FF0000"/>
    <a:srgbClr val="CC0000"/>
    <a:srgbClr val="990000"/>
    <a:srgbClr val="996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64" y="14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algn="l" defTabSz="955675" eaLnBrk="1" hangingPunct="1">
              <a:defRPr sz="1300" b="0">
                <a:solidFill>
                  <a:schemeClr val="tx1"/>
                </a:solidFill>
                <a:ea typeface="宋体" pitchFamily="2" charset="-122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defTabSz="955675" eaLnBrk="1" hangingPunct="1">
              <a:defRPr sz="1300" b="0">
                <a:solidFill>
                  <a:schemeClr val="tx1"/>
                </a:solidFill>
                <a:ea typeface="宋体" pitchFamily="2" charset="-122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38113" y="766763"/>
            <a:ext cx="682307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algn="l" defTabSz="955675" eaLnBrk="1" hangingPunct="1">
              <a:defRPr sz="1300" b="0">
                <a:solidFill>
                  <a:schemeClr val="tx1"/>
                </a:solidFill>
                <a:ea typeface="宋体" pitchFamily="2" charset="-122"/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defTabSz="955675" eaLnBrk="1" hangingPunct="1">
              <a:defRPr sz="1300" b="0">
                <a:solidFill>
                  <a:schemeClr val="tx1"/>
                </a:solidFill>
                <a:ea typeface="宋体" pitchFamily="2" charset="-122"/>
              </a:defRPr>
            </a:lvl1pPr>
          </a:lstStyle>
          <a:p>
            <a:fld id="{429B2B1E-F9F8-4FE6-AF1F-2896264B01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68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3314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1331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" altLang="en-US" sz="1200" b="0" i="0" u="none" strike="noStrike" kern="1200" cap="none" spc="0" normalizeH="0" baseline="0" noProof="1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" altLang="en-US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94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11681885" y="6581775"/>
            <a:ext cx="527049" cy="3317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BB522F-BEB5-4FB8-BF5C-D6D2F9D4B6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11681885" y="6581775"/>
            <a:ext cx="527049" cy="3317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EC30F6-9FE4-433E-A09D-7DCEC53898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6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02700" y="160339"/>
            <a:ext cx="2762251" cy="59658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160339"/>
            <a:ext cx="8089900" cy="59658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11681885" y="6581775"/>
            <a:ext cx="527049" cy="3317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6423E2-7814-4BC3-8349-D51126BC01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21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占位符 8"/>
          <p:cNvSpPr>
            <a:spLocks noGrp="1"/>
          </p:cNvSpPr>
          <p:nvPr>
            <p:ph type="title"/>
          </p:nvPr>
        </p:nvSpPr>
        <p:spPr>
          <a:xfrm>
            <a:off x="628651" y="44624"/>
            <a:ext cx="10972800" cy="9969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p3d prstMaterial="softEdge">
              <a:bevelT w="25400" h="25400"/>
            </a:sp3d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4" name="文本占位符 29"/>
          <p:cNvSpPr>
            <a:spLocks noGrp="1"/>
          </p:cNvSpPr>
          <p:nvPr>
            <p:ph idx="1"/>
          </p:nvPr>
        </p:nvSpPr>
        <p:spPr bwMode="auto">
          <a:xfrm>
            <a:off x="592667" y="1320800"/>
            <a:ext cx="109728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5" name="日期占位符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1">
                <a:solidFill>
                  <a:schemeClr val="tx1"/>
                </a:solidFill>
                <a:latin typeface="黑体" pitchFamily="49" charset="-122"/>
                <a:ea typeface="+mn-ea"/>
              </a:defRPr>
            </a:lvl1pPr>
            <a:extLst/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黑体" pitchFamily="49" charset="-122"/>
                <a:ea typeface="+mn-ea"/>
              </a:defRPr>
            </a:lvl1pPr>
            <a:extLst/>
          </a:lstStyle>
          <a:p>
            <a:pPr>
              <a:defRPr/>
            </a:pPr>
            <a:fld id="{97388FAA-351D-4A89-BA11-F26F5ADB5C98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03927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9973A-9040-48C3-8219-17548F7C695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6732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681885" y="6581775"/>
            <a:ext cx="527049" cy="3317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5E8B3-9D66-4C62-A9B6-7451D64FEA2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0012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681885" y="6581775"/>
            <a:ext cx="527049" cy="3317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19F3E-4079-40BD-9A71-D513460C190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11052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981075"/>
            <a:ext cx="5384800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981075"/>
            <a:ext cx="5384800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681885" y="6581775"/>
            <a:ext cx="527049" cy="3317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848C6-86E5-458D-AD1E-DECFCD95B86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4323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681885" y="6581775"/>
            <a:ext cx="527049" cy="3317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E4B73-7C41-42A5-A34E-D8D95AD0F2C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33783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681885" y="6581775"/>
            <a:ext cx="527049" cy="3317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FE006-028B-460E-A8A0-88ADD035A5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1509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681885" y="6581775"/>
            <a:ext cx="527049" cy="3317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8CC74-624F-48A3-B4CC-6A7CBB03CB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6167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11681885" y="6581775"/>
            <a:ext cx="527049" cy="3317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1C809C-049F-4926-9571-98968E3FD2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672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681885" y="6581775"/>
            <a:ext cx="527049" cy="3317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1291A-4AD3-486C-ADC8-1F4D2A7B761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0220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681885" y="6581775"/>
            <a:ext cx="527049" cy="3317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09094-95D4-4754-8029-17D1B5F4AF3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5043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681885" y="6581775"/>
            <a:ext cx="527049" cy="3317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1B95C-2FB9-4A7C-A17D-DEB7A0AC0CE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2067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02700" y="160339"/>
            <a:ext cx="2762251" cy="59658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160339"/>
            <a:ext cx="8089900" cy="59658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681885" y="6581775"/>
            <a:ext cx="527049" cy="3317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21942-9315-4436-9696-2D7DFF6CEF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055253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占位符 8"/>
          <p:cNvSpPr>
            <a:spLocks noGrp="1"/>
          </p:cNvSpPr>
          <p:nvPr>
            <p:ph type="title"/>
          </p:nvPr>
        </p:nvSpPr>
        <p:spPr>
          <a:xfrm>
            <a:off x="628651" y="44624"/>
            <a:ext cx="10972800" cy="9969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p3d prstMaterial="softEdge">
              <a:bevelT w="25400" h="25400"/>
            </a:sp3d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4" name="文本占位符 29"/>
          <p:cNvSpPr>
            <a:spLocks noGrp="1"/>
          </p:cNvSpPr>
          <p:nvPr>
            <p:ph idx="1"/>
          </p:nvPr>
        </p:nvSpPr>
        <p:spPr bwMode="auto">
          <a:xfrm>
            <a:off x="592667" y="1320800"/>
            <a:ext cx="109728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5" name="日期占位符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1">
                <a:solidFill>
                  <a:schemeClr val="tx1"/>
                </a:solidFill>
                <a:latin typeface="黑体" pitchFamily="49" charset="-122"/>
                <a:ea typeface="+mn-ea"/>
              </a:defRPr>
            </a:lvl1pPr>
            <a:extLst/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黑体" pitchFamily="49" charset="-122"/>
                <a:ea typeface="+mn-ea"/>
              </a:defRPr>
            </a:lvl1pPr>
            <a:extLst/>
          </a:lstStyle>
          <a:p>
            <a:pPr>
              <a:defRPr/>
            </a:pPr>
            <a:fld id="{97388FAA-351D-4A89-BA11-F26F5ADB5C98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20624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图片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14288"/>
            <a:ext cx="1221105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/>
          <p:cNvCxnSpPr/>
          <p:nvPr userDrawn="1"/>
        </p:nvCxnSpPr>
        <p:spPr>
          <a:xfrm flipV="1">
            <a:off x="903288" y="620713"/>
            <a:ext cx="10715625" cy="0"/>
          </a:xfrm>
          <a:prstGeom prst="line">
            <a:avLst/>
          </a:prstGeom>
          <a:ln w="15875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组合 12"/>
          <p:cNvGrpSpPr>
            <a:grpSpLocks/>
          </p:cNvGrpSpPr>
          <p:nvPr userDrawn="1"/>
        </p:nvGrpSpPr>
        <p:grpSpPr bwMode="auto">
          <a:xfrm>
            <a:off x="374650" y="234950"/>
            <a:ext cx="376238" cy="376238"/>
            <a:chOff x="406574" y="236732"/>
            <a:chExt cx="612048" cy="593261"/>
          </a:xfrm>
        </p:grpSpPr>
        <p:sp>
          <p:nvSpPr>
            <p:cNvPr id="6" name="矩形 7"/>
            <p:cNvSpPr/>
            <p:nvPr userDrawn="1"/>
          </p:nvSpPr>
          <p:spPr>
            <a:xfrm>
              <a:off x="406574" y="236732"/>
              <a:ext cx="503584" cy="503146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FFFFFF"/>
                </a:solidFill>
                <a:latin typeface="微软雅黑 Light" panose="020B0502040204020203" pitchFamily="34" charset="-122"/>
              </a:endParaRPr>
            </a:p>
          </p:txBody>
        </p:sp>
        <p:sp>
          <p:nvSpPr>
            <p:cNvPr id="7" name="矩形 8"/>
            <p:cNvSpPr/>
            <p:nvPr userDrawn="1"/>
          </p:nvSpPr>
          <p:spPr>
            <a:xfrm>
              <a:off x="695811" y="512085"/>
              <a:ext cx="322811" cy="31790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FFFFFF"/>
                </a:solidFill>
                <a:latin typeface="微软雅黑 Light" panose="020B0502040204020203" pitchFamily="34" charset="-122"/>
              </a:endParaRPr>
            </a:p>
          </p:txBody>
        </p:sp>
      </p:grpSp>
      <p:pic>
        <p:nvPicPr>
          <p:cNvPr id="8" name="图片 1" descr="灵玖logo-0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6261100"/>
            <a:ext cx="10414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" descr="图片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14288"/>
            <a:ext cx="1221105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连接符 6"/>
          <p:cNvCxnSpPr/>
          <p:nvPr userDrawn="1"/>
        </p:nvCxnSpPr>
        <p:spPr>
          <a:xfrm flipV="1">
            <a:off x="903288" y="620713"/>
            <a:ext cx="10715625" cy="0"/>
          </a:xfrm>
          <a:prstGeom prst="line">
            <a:avLst/>
          </a:prstGeom>
          <a:ln w="15875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组合 4"/>
          <p:cNvGrpSpPr>
            <a:grpSpLocks/>
          </p:cNvGrpSpPr>
          <p:nvPr userDrawn="1"/>
        </p:nvGrpSpPr>
        <p:grpSpPr bwMode="auto">
          <a:xfrm>
            <a:off x="374650" y="234950"/>
            <a:ext cx="376238" cy="376238"/>
            <a:chOff x="406574" y="236732"/>
            <a:chExt cx="612048" cy="593261"/>
          </a:xfrm>
        </p:grpSpPr>
        <p:sp>
          <p:nvSpPr>
            <p:cNvPr id="12" name="矩形 11"/>
            <p:cNvSpPr/>
            <p:nvPr userDrawn="1"/>
          </p:nvSpPr>
          <p:spPr>
            <a:xfrm>
              <a:off x="406574" y="236732"/>
              <a:ext cx="503584" cy="503146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FFFFFF"/>
                </a:solidFill>
                <a:latin typeface="微软雅黑 Light" panose="020B0502040204020203" pitchFamily="34" charset="-122"/>
              </a:endParaRPr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695811" y="512085"/>
              <a:ext cx="322811" cy="31790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FFFFFF"/>
                </a:solidFill>
                <a:latin typeface="微软雅黑 Light" panose="020B0502040204020203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235" y="201295"/>
            <a:ext cx="6386830" cy="476885"/>
          </a:xfrm>
        </p:spPr>
        <p:txBody>
          <a:bodyPr anchor="b"/>
          <a:lstStyle>
            <a:lvl1pPr algn="l">
              <a:defRPr sz="22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8A8320-209D-4BC2-9DDE-BF7AB51BE7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730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814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3751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5825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" y="2028825"/>
            <a:ext cx="5946775" cy="4273550"/>
          </a:xfrm>
          <a:custGeom>
            <a:avLst/>
            <a:gdLst>
              <a:gd name="connsiteX0" fmla="*/ 0 w 5946775"/>
              <a:gd name="connsiteY0" fmla="*/ 0 h 4273550"/>
              <a:gd name="connsiteX1" fmla="*/ 5946775 w 5946775"/>
              <a:gd name="connsiteY1" fmla="*/ 0 h 4273550"/>
              <a:gd name="connsiteX2" fmla="*/ 4799812 w 5946775"/>
              <a:gd name="connsiteY2" fmla="*/ 4273550 h 4273550"/>
              <a:gd name="connsiteX3" fmla="*/ 0 w 5946775"/>
              <a:gd name="connsiteY3" fmla="*/ 4273550 h 427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6775" h="4273550">
                <a:moveTo>
                  <a:pt x="0" y="0"/>
                </a:moveTo>
                <a:lnTo>
                  <a:pt x="5946775" y="0"/>
                </a:lnTo>
                <a:lnTo>
                  <a:pt x="4799812" y="4273550"/>
                </a:lnTo>
                <a:lnTo>
                  <a:pt x="0" y="427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45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11681885" y="6581775"/>
            <a:ext cx="527049" cy="3317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346381-952C-43AC-98DE-B725C865AF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72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5165898" y="2191235"/>
            <a:ext cx="1855499" cy="3315152"/>
          </a:xfrm>
          <a:custGeom>
            <a:avLst/>
            <a:gdLst>
              <a:gd name="connsiteX0" fmla="*/ 0 w 1855499"/>
              <a:gd name="connsiteY0" fmla="*/ 0 h 3315152"/>
              <a:gd name="connsiteX1" fmla="*/ 1855499 w 1855499"/>
              <a:gd name="connsiteY1" fmla="*/ 0 h 3315152"/>
              <a:gd name="connsiteX2" fmla="*/ 1855499 w 1855499"/>
              <a:gd name="connsiteY2" fmla="*/ 3315152 h 3315152"/>
              <a:gd name="connsiteX3" fmla="*/ 0 w 1855499"/>
              <a:gd name="connsiteY3" fmla="*/ 3315152 h 331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5499" h="3315152">
                <a:moveTo>
                  <a:pt x="0" y="0"/>
                </a:moveTo>
                <a:lnTo>
                  <a:pt x="1855499" y="0"/>
                </a:lnTo>
                <a:lnTo>
                  <a:pt x="1855499" y="3315152"/>
                </a:lnTo>
                <a:lnTo>
                  <a:pt x="0" y="33151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985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701800" y="2187697"/>
            <a:ext cx="1568450" cy="1568450"/>
          </a:xfrm>
          <a:custGeom>
            <a:avLst/>
            <a:gdLst>
              <a:gd name="connsiteX0" fmla="*/ 784225 w 1568450"/>
              <a:gd name="connsiteY0" fmla="*/ 0 h 1568450"/>
              <a:gd name="connsiteX1" fmla="*/ 1568450 w 1568450"/>
              <a:gd name="connsiteY1" fmla="*/ 784225 h 1568450"/>
              <a:gd name="connsiteX2" fmla="*/ 784225 w 1568450"/>
              <a:gd name="connsiteY2" fmla="*/ 1568450 h 1568450"/>
              <a:gd name="connsiteX3" fmla="*/ 0 w 1568450"/>
              <a:gd name="connsiteY3" fmla="*/ 784225 h 1568450"/>
              <a:gd name="connsiteX4" fmla="*/ 784225 w 1568450"/>
              <a:gd name="connsiteY4" fmla="*/ 0 h 15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8450" h="1568450">
                <a:moveTo>
                  <a:pt x="784225" y="0"/>
                </a:moveTo>
                <a:cubicBezTo>
                  <a:pt x="1217341" y="0"/>
                  <a:pt x="1568450" y="351109"/>
                  <a:pt x="1568450" y="784225"/>
                </a:cubicBezTo>
                <a:cubicBezTo>
                  <a:pt x="1568450" y="1217341"/>
                  <a:pt x="1217341" y="1568450"/>
                  <a:pt x="784225" y="1568450"/>
                </a:cubicBezTo>
                <a:cubicBezTo>
                  <a:pt x="351109" y="1568450"/>
                  <a:pt x="0" y="1217341"/>
                  <a:pt x="0" y="784225"/>
                </a:cubicBezTo>
                <a:cubicBezTo>
                  <a:pt x="0" y="351109"/>
                  <a:pt x="351109" y="0"/>
                  <a:pt x="7842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292725" y="2187697"/>
            <a:ext cx="1566864" cy="1568450"/>
          </a:xfrm>
          <a:custGeom>
            <a:avLst/>
            <a:gdLst>
              <a:gd name="connsiteX0" fmla="*/ 783432 w 1566864"/>
              <a:gd name="connsiteY0" fmla="*/ 0 h 1568450"/>
              <a:gd name="connsiteX1" fmla="*/ 1566864 w 1566864"/>
              <a:gd name="connsiteY1" fmla="*/ 784225 h 1568450"/>
              <a:gd name="connsiteX2" fmla="*/ 783432 w 1566864"/>
              <a:gd name="connsiteY2" fmla="*/ 1568450 h 1568450"/>
              <a:gd name="connsiteX3" fmla="*/ 0 w 1566864"/>
              <a:gd name="connsiteY3" fmla="*/ 784225 h 1568450"/>
              <a:gd name="connsiteX4" fmla="*/ 783432 w 1566864"/>
              <a:gd name="connsiteY4" fmla="*/ 0 h 15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6864" h="1568450">
                <a:moveTo>
                  <a:pt x="783432" y="0"/>
                </a:moveTo>
                <a:cubicBezTo>
                  <a:pt x="1216110" y="0"/>
                  <a:pt x="1566864" y="351109"/>
                  <a:pt x="1566864" y="784225"/>
                </a:cubicBezTo>
                <a:cubicBezTo>
                  <a:pt x="1566864" y="1217341"/>
                  <a:pt x="1216110" y="1568450"/>
                  <a:pt x="783432" y="1568450"/>
                </a:cubicBezTo>
                <a:cubicBezTo>
                  <a:pt x="350754" y="1568450"/>
                  <a:pt x="0" y="1217341"/>
                  <a:pt x="0" y="784225"/>
                </a:cubicBezTo>
                <a:cubicBezTo>
                  <a:pt x="0" y="351109"/>
                  <a:pt x="350754" y="0"/>
                  <a:pt x="78343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921750" y="2187697"/>
            <a:ext cx="1568450" cy="1568450"/>
          </a:xfrm>
          <a:custGeom>
            <a:avLst/>
            <a:gdLst>
              <a:gd name="connsiteX0" fmla="*/ 784225 w 1568450"/>
              <a:gd name="connsiteY0" fmla="*/ 0 h 1568450"/>
              <a:gd name="connsiteX1" fmla="*/ 1568450 w 1568450"/>
              <a:gd name="connsiteY1" fmla="*/ 784225 h 1568450"/>
              <a:gd name="connsiteX2" fmla="*/ 784225 w 1568450"/>
              <a:gd name="connsiteY2" fmla="*/ 1568450 h 1568450"/>
              <a:gd name="connsiteX3" fmla="*/ 0 w 1568450"/>
              <a:gd name="connsiteY3" fmla="*/ 784225 h 1568450"/>
              <a:gd name="connsiteX4" fmla="*/ 784225 w 1568450"/>
              <a:gd name="connsiteY4" fmla="*/ 0 h 15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8450" h="1568450">
                <a:moveTo>
                  <a:pt x="784225" y="0"/>
                </a:moveTo>
                <a:cubicBezTo>
                  <a:pt x="1217341" y="0"/>
                  <a:pt x="1568450" y="351109"/>
                  <a:pt x="1568450" y="784225"/>
                </a:cubicBezTo>
                <a:cubicBezTo>
                  <a:pt x="1568450" y="1217341"/>
                  <a:pt x="1217341" y="1568450"/>
                  <a:pt x="784225" y="1568450"/>
                </a:cubicBezTo>
                <a:cubicBezTo>
                  <a:pt x="351109" y="1568450"/>
                  <a:pt x="0" y="1217341"/>
                  <a:pt x="0" y="784225"/>
                </a:cubicBezTo>
                <a:cubicBezTo>
                  <a:pt x="0" y="351109"/>
                  <a:pt x="351109" y="0"/>
                  <a:pt x="7842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6677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936625" y="3794126"/>
            <a:ext cx="2952750" cy="2143125"/>
          </a:xfrm>
          <a:custGeom>
            <a:avLst/>
            <a:gdLst>
              <a:gd name="connsiteX0" fmla="*/ 0 w 2952750"/>
              <a:gd name="connsiteY0" fmla="*/ 0 h 2143125"/>
              <a:gd name="connsiteX1" fmla="*/ 2952750 w 2952750"/>
              <a:gd name="connsiteY1" fmla="*/ 0 h 2143125"/>
              <a:gd name="connsiteX2" fmla="*/ 2952750 w 2952750"/>
              <a:gd name="connsiteY2" fmla="*/ 2143125 h 2143125"/>
              <a:gd name="connsiteX3" fmla="*/ 0 w 2952750"/>
              <a:gd name="connsiteY3" fmla="*/ 2143125 h 214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750" h="2143125">
                <a:moveTo>
                  <a:pt x="0" y="0"/>
                </a:moveTo>
                <a:lnTo>
                  <a:pt x="2952750" y="0"/>
                </a:lnTo>
                <a:lnTo>
                  <a:pt x="2952750" y="2143125"/>
                </a:lnTo>
                <a:lnTo>
                  <a:pt x="0" y="21431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310564" y="1619251"/>
            <a:ext cx="2841625" cy="2143125"/>
          </a:xfrm>
          <a:custGeom>
            <a:avLst/>
            <a:gdLst>
              <a:gd name="connsiteX0" fmla="*/ 0 w 2841625"/>
              <a:gd name="connsiteY0" fmla="*/ 0 h 2143125"/>
              <a:gd name="connsiteX1" fmla="*/ 2841625 w 2841625"/>
              <a:gd name="connsiteY1" fmla="*/ 0 h 2143125"/>
              <a:gd name="connsiteX2" fmla="*/ 2841625 w 2841625"/>
              <a:gd name="connsiteY2" fmla="*/ 2143125 h 2143125"/>
              <a:gd name="connsiteX3" fmla="*/ 0 w 2841625"/>
              <a:gd name="connsiteY3" fmla="*/ 2143125 h 214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1625" h="2143125">
                <a:moveTo>
                  <a:pt x="0" y="0"/>
                </a:moveTo>
                <a:lnTo>
                  <a:pt x="2841625" y="0"/>
                </a:lnTo>
                <a:lnTo>
                  <a:pt x="2841625" y="2143125"/>
                </a:lnTo>
                <a:lnTo>
                  <a:pt x="0" y="21431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8954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91244" y="2209536"/>
            <a:ext cx="4342474" cy="2453930"/>
          </a:xfrm>
          <a:custGeom>
            <a:avLst/>
            <a:gdLst>
              <a:gd name="connsiteX0" fmla="*/ 0 w 4342474"/>
              <a:gd name="connsiteY0" fmla="*/ 0 h 2453930"/>
              <a:gd name="connsiteX1" fmla="*/ 4342474 w 4342474"/>
              <a:gd name="connsiteY1" fmla="*/ 0 h 2453930"/>
              <a:gd name="connsiteX2" fmla="*/ 4342474 w 4342474"/>
              <a:gd name="connsiteY2" fmla="*/ 2453930 h 2453930"/>
              <a:gd name="connsiteX3" fmla="*/ 0 w 4342474"/>
              <a:gd name="connsiteY3" fmla="*/ 2453930 h 2453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2474" h="2453930">
                <a:moveTo>
                  <a:pt x="0" y="0"/>
                </a:moveTo>
                <a:lnTo>
                  <a:pt x="4342474" y="0"/>
                </a:lnTo>
                <a:lnTo>
                  <a:pt x="4342474" y="2453930"/>
                </a:lnTo>
                <a:lnTo>
                  <a:pt x="0" y="24539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909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451607" y="2143736"/>
            <a:ext cx="1491254" cy="1491254"/>
          </a:xfrm>
          <a:custGeom>
            <a:avLst/>
            <a:gdLst>
              <a:gd name="connsiteX0" fmla="*/ 745627 w 1491254"/>
              <a:gd name="connsiteY0" fmla="*/ 0 h 1491254"/>
              <a:gd name="connsiteX1" fmla="*/ 1491254 w 1491254"/>
              <a:gd name="connsiteY1" fmla="*/ 745627 h 1491254"/>
              <a:gd name="connsiteX2" fmla="*/ 745627 w 1491254"/>
              <a:gd name="connsiteY2" fmla="*/ 1491254 h 1491254"/>
              <a:gd name="connsiteX3" fmla="*/ 0 w 1491254"/>
              <a:gd name="connsiteY3" fmla="*/ 745627 h 1491254"/>
              <a:gd name="connsiteX4" fmla="*/ 745627 w 1491254"/>
              <a:gd name="connsiteY4" fmla="*/ 0 h 149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254" h="1491254">
                <a:moveTo>
                  <a:pt x="745627" y="0"/>
                </a:moveTo>
                <a:cubicBezTo>
                  <a:pt x="1157425" y="0"/>
                  <a:pt x="1491254" y="333829"/>
                  <a:pt x="1491254" y="745627"/>
                </a:cubicBezTo>
                <a:cubicBezTo>
                  <a:pt x="1491254" y="1157425"/>
                  <a:pt x="1157425" y="1491254"/>
                  <a:pt x="745627" y="1491254"/>
                </a:cubicBezTo>
                <a:cubicBezTo>
                  <a:pt x="333829" y="1491254"/>
                  <a:pt x="0" y="1157425"/>
                  <a:pt x="0" y="745627"/>
                </a:cubicBezTo>
                <a:cubicBezTo>
                  <a:pt x="0" y="333829"/>
                  <a:pt x="333829" y="0"/>
                  <a:pt x="74562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050784" y="3953598"/>
            <a:ext cx="1491254" cy="1491254"/>
          </a:xfrm>
          <a:custGeom>
            <a:avLst/>
            <a:gdLst>
              <a:gd name="connsiteX0" fmla="*/ 745627 w 1491254"/>
              <a:gd name="connsiteY0" fmla="*/ 0 h 1491254"/>
              <a:gd name="connsiteX1" fmla="*/ 1491254 w 1491254"/>
              <a:gd name="connsiteY1" fmla="*/ 745627 h 1491254"/>
              <a:gd name="connsiteX2" fmla="*/ 745627 w 1491254"/>
              <a:gd name="connsiteY2" fmla="*/ 1491254 h 1491254"/>
              <a:gd name="connsiteX3" fmla="*/ 0 w 1491254"/>
              <a:gd name="connsiteY3" fmla="*/ 745627 h 1491254"/>
              <a:gd name="connsiteX4" fmla="*/ 745627 w 1491254"/>
              <a:gd name="connsiteY4" fmla="*/ 0 h 149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254" h="1491254">
                <a:moveTo>
                  <a:pt x="745627" y="0"/>
                </a:moveTo>
                <a:cubicBezTo>
                  <a:pt x="1157425" y="0"/>
                  <a:pt x="1491254" y="333829"/>
                  <a:pt x="1491254" y="745627"/>
                </a:cubicBezTo>
                <a:cubicBezTo>
                  <a:pt x="1491254" y="1157425"/>
                  <a:pt x="1157425" y="1491254"/>
                  <a:pt x="745627" y="1491254"/>
                </a:cubicBezTo>
                <a:cubicBezTo>
                  <a:pt x="333829" y="1491254"/>
                  <a:pt x="0" y="1157425"/>
                  <a:pt x="0" y="745627"/>
                </a:cubicBezTo>
                <a:cubicBezTo>
                  <a:pt x="0" y="333829"/>
                  <a:pt x="333829" y="0"/>
                  <a:pt x="74562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649961" y="2143736"/>
            <a:ext cx="1491254" cy="1491254"/>
          </a:xfrm>
          <a:custGeom>
            <a:avLst/>
            <a:gdLst>
              <a:gd name="connsiteX0" fmla="*/ 745627 w 1491254"/>
              <a:gd name="connsiteY0" fmla="*/ 0 h 1491254"/>
              <a:gd name="connsiteX1" fmla="*/ 1491254 w 1491254"/>
              <a:gd name="connsiteY1" fmla="*/ 745627 h 1491254"/>
              <a:gd name="connsiteX2" fmla="*/ 745627 w 1491254"/>
              <a:gd name="connsiteY2" fmla="*/ 1491254 h 1491254"/>
              <a:gd name="connsiteX3" fmla="*/ 0 w 1491254"/>
              <a:gd name="connsiteY3" fmla="*/ 745627 h 1491254"/>
              <a:gd name="connsiteX4" fmla="*/ 745627 w 1491254"/>
              <a:gd name="connsiteY4" fmla="*/ 0 h 149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254" h="1491254">
                <a:moveTo>
                  <a:pt x="745627" y="0"/>
                </a:moveTo>
                <a:cubicBezTo>
                  <a:pt x="1157425" y="0"/>
                  <a:pt x="1491254" y="333829"/>
                  <a:pt x="1491254" y="745627"/>
                </a:cubicBezTo>
                <a:cubicBezTo>
                  <a:pt x="1491254" y="1157425"/>
                  <a:pt x="1157425" y="1491254"/>
                  <a:pt x="745627" y="1491254"/>
                </a:cubicBezTo>
                <a:cubicBezTo>
                  <a:pt x="333829" y="1491254"/>
                  <a:pt x="0" y="1157425"/>
                  <a:pt x="0" y="745627"/>
                </a:cubicBezTo>
                <a:cubicBezTo>
                  <a:pt x="0" y="333829"/>
                  <a:pt x="333829" y="0"/>
                  <a:pt x="74562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9249139" y="3953598"/>
            <a:ext cx="1491254" cy="1491254"/>
          </a:xfrm>
          <a:custGeom>
            <a:avLst/>
            <a:gdLst>
              <a:gd name="connsiteX0" fmla="*/ 745627 w 1491254"/>
              <a:gd name="connsiteY0" fmla="*/ 0 h 1491254"/>
              <a:gd name="connsiteX1" fmla="*/ 1491254 w 1491254"/>
              <a:gd name="connsiteY1" fmla="*/ 745627 h 1491254"/>
              <a:gd name="connsiteX2" fmla="*/ 745627 w 1491254"/>
              <a:gd name="connsiteY2" fmla="*/ 1491254 h 1491254"/>
              <a:gd name="connsiteX3" fmla="*/ 0 w 1491254"/>
              <a:gd name="connsiteY3" fmla="*/ 745627 h 1491254"/>
              <a:gd name="connsiteX4" fmla="*/ 745627 w 1491254"/>
              <a:gd name="connsiteY4" fmla="*/ 0 h 149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254" h="1491254">
                <a:moveTo>
                  <a:pt x="745627" y="0"/>
                </a:moveTo>
                <a:cubicBezTo>
                  <a:pt x="1157425" y="0"/>
                  <a:pt x="1491254" y="333829"/>
                  <a:pt x="1491254" y="745627"/>
                </a:cubicBezTo>
                <a:cubicBezTo>
                  <a:pt x="1491254" y="1157425"/>
                  <a:pt x="1157425" y="1491254"/>
                  <a:pt x="745627" y="1491254"/>
                </a:cubicBezTo>
                <a:cubicBezTo>
                  <a:pt x="333829" y="1491254"/>
                  <a:pt x="0" y="1157425"/>
                  <a:pt x="0" y="745627"/>
                </a:cubicBezTo>
                <a:cubicBezTo>
                  <a:pt x="0" y="333829"/>
                  <a:pt x="333829" y="0"/>
                  <a:pt x="74562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814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313473" y="2221007"/>
            <a:ext cx="2769660" cy="1512000"/>
          </a:xfrm>
          <a:custGeom>
            <a:avLst/>
            <a:gdLst>
              <a:gd name="connsiteX0" fmla="*/ 0 w 2769660"/>
              <a:gd name="connsiteY0" fmla="*/ 0 h 1512000"/>
              <a:gd name="connsiteX1" fmla="*/ 2769660 w 2769660"/>
              <a:gd name="connsiteY1" fmla="*/ 0 h 1512000"/>
              <a:gd name="connsiteX2" fmla="*/ 2769660 w 2769660"/>
              <a:gd name="connsiteY2" fmla="*/ 1512000 h 1512000"/>
              <a:gd name="connsiteX3" fmla="*/ 0 w 2769660"/>
              <a:gd name="connsiteY3" fmla="*/ 151200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660" h="1512000">
                <a:moveTo>
                  <a:pt x="0" y="0"/>
                </a:moveTo>
                <a:lnTo>
                  <a:pt x="2769660" y="0"/>
                </a:lnTo>
                <a:lnTo>
                  <a:pt x="2769660" y="1512000"/>
                </a:lnTo>
                <a:lnTo>
                  <a:pt x="0" y="1512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713482" y="2221007"/>
            <a:ext cx="2769660" cy="1512000"/>
          </a:xfrm>
          <a:custGeom>
            <a:avLst/>
            <a:gdLst>
              <a:gd name="connsiteX0" fmla="*/ 0 w 2769660"/>
              <a:gd name="connsiteY0" fmla="*/ 0 h 1512000"/>
              <a:gd name="connsiteX1" fmla="*/ 2769660 w 2769660"/>
              <a:gd name="connsiteY1" fmla="*/ 0 h 1512000"/>
              <a:gd name="connsiteX2" fmla="*/ 2769660 w 2769660"/>
              <a:gd name="connsiteY2" fmla="*/ 1512000 h 1512000"/>
              <a:gd name="connsiteX3" fmla="*/ 0 w 2769660"/>
              <a:gd name="connsiteY3" fmla="*/ 151200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660" h="1512000">
                <a:moveTo>
                  <a:pt x="0" y="0"/>
                </a:moveTo>
                <a:lnTo>
                  <a:pt x="2769660" y="0"/>
                </a:lnTo>
                <a:lnTo>
                  <a:pt x="2769660" y="1512000"/>
                </a:lnTo>
                <a:lnTo>
                  <a:pt x="0" y="1512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113491" y="2221007"/>
            <a:ext cx="2769660" cy="1512000"/>
          </a:xfrm>
          <a:custGeom>
            <a:avLst/>
            <a:gdLst>
              <a:gd name="connsiteX0" fmla="*/ 0 w 2769660"/>
              <a:gd name="connsiteY0" fmla="*/ 0 h 1512000"/>
              <a:gd name="connsiteX1" fmla="*/ 2769660 w 2769660"/>
              <a:gd name="connsiteY1" fmla="*/ 0 h 1512000"/>
              <a:gd name="connsiteX2" fmla="*/ 2769660 w 2769660"/>
              <a:gd name="connsiteY2" fmla="*/ 1512000 h 1512000"/>
              <a:gd name="connsiteX3" fmla="*/ 0 w 2769660"/>
              <a:gd name="connsiteY3" fmla="*/ 151200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660" h="1512000">
                <a:moveTo>
                  <a:pt x="0" y="0"/>
                </a:moveTo>
                <a:lnTo>
                  <a:pt x="2769660" y="0"/>
                </a:lnTo>
                <a:lnTo>
                  <a:pt x="2769660" y="1512000"/>
                </a:lnTo>
                <a:lnTo>
                  <a:pt x="0" y="1512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901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013325" y="2719388"/>
            <a:ext cx="2155826" cy="2154238"/>
          </a:xfrm>
          <a:custGeom>
            <a:avLst/>
            <a:gdLst>
              <a:gd name="connsiteX0" fmla="*/ 1077913 w 2155826"/>
              <a:gd name="connsiteY0" fmla="*/ 0 h 2154238"/>
              <a:gd name="connsiteX1" fmla="*/ 2155826 w 2155826"/>
              <a:gd name="connsiteY1" fmla="*/ 1077119 h 2154238"/>
              <a:gd name="connsiteX2" fmla="*/ 1077913 w 2155826"/>
              <a:gd name="connsiteY2" fmla="*/ 2154238 h 2154238"/>
              <a:gd name="connsiteX3" fmla="*/ 0 w 2155826"/>
              <a:gd name="connsiteY3" fmla="*/ 1077119 h 2154238"/>
              <a:gd name="connsiteX4" fmla="*/ 1077913 w 2155826"/>
              <a:gd name="connsiteY4" fmla="*/ 0 h 2154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5826" h="2154238">
                <a:moveTo>
                  <a:pt x="1077913" y="0"/>
                </a:moveTo>
                <a:cubicBezTo>
                  <a:pt x="1673228" y="0"/>
                  <a:pt x="2155826" y="482243"/>
                  <a:pt x="2155826" y="1077119"/>
                </a:cubicBezTo>
                <a:cubicBezTo>
                  <a:pt x="2155826" y="1671995"/>
                  <a:pt x="1673228" y="2154238"/>
                  <a:pt x="1077913" y="2154238"/>
                </a:cubicBezTo>
                <a:cubicBezTo>
                  <a:pt x="482598" y="2154238"/>
                  <a:pt x="0" y="1671995"/>
                  <a:pt x="0" y="1077119"/>
                </a:cubicBezTo>
                <a:cubicBezTo>
                  <a:pt x="0" y="482243"/>
                  <a:pt x="482598" y="0"/>
                  <a:pt x="10779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4380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3277243"/>
      </p:ext>
    </p:extLst>
  </p:cSld>
  <p:clrMapOvr>
    <a:masterClrMapping/>
  </p:clrMapOvr>
  <p:transition spd="slow" advClick="0" advTm="2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981075"/>
            <a:ext cx="5384800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981075"/>
            <a:ext cx="5384800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>
          <a:xfrm>
            <a:off x="11681885" y="6581775"/>
            <a:ext cx="527049" cy="3317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A0B6F4-6A63-4D02-AB1F-599893A058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8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>
          <a:xfrm>
            <a:off x="11681885" y="6581775"/>
            <a:ext cx="527049" cy="3317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EF56D4-40E5-4DA4-9896-528E872ACA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72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>
          <a:xfrm>
            <a:off x="11681885" y="6581775"/>
            <a:ext cx="527049" cy="3317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92B545-5157-40FA-9F3A-D307FB20A2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8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>
          <a:xfrm>
            <a:off x="11681885" y="6581775"/>
            <a:ext cx="527049" cy="3317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8788B7-A840-4146-BCDF-5B89E52117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9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>
          <a:xfrm>
            <a:off x="11681885" y="6581775"/>
            <a:ext cx="527049" cy="3317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DC600D-F998-450D-8192-5B4BF4DD0D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1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>
          <a:xfrm>
            <a:off x="11681885" y="6581775"/>
            <a:ext cx="527049" cy="3317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9A735B-4210-4084-9685-23D64BD1AA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5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2192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90951" y="160338"/>
            <a:ext cx="787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zh-CN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81075"/>
            <a:ext cx="109728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dirty="0" smtClean="0"/>
              <a:t>单击此处编辑母版文本样式</a:t>
            </a:r>
          </a:p>
          <a:p>
            <a:pPr lvl="1"/>
            <a:r>
              <a:rPr lang="zh-CN" dirty="0" smtClean="0"/>
              <a:t>第二级</a:t>
            </a:r>
          </a:p>
          <a:p>
            <a:pPr lvl="2"/>
            <a:r>
              <a:rPr lang="zh-CN" dirty="0" smtClean="0"/>
              <a:t>第三级</a:t>
            </a:r>
          </a:p>
          <a:p>
            <a:pPr lvl="3"/>
            <a:r>
              <a:rPr lang="zh-CN" dirty="0" smtClean="0"/>
              <a:t>第四级</a:t>
            </a:r>
          </a:p>
          <a:p>
            <a:pPr lvl="4"/>
            <a:r>
              <a:rPr lang="zh-CN" dirty="0" smtClean="0"/>
              <a:t>第五级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ea typeface="宋体" pitchFamily="2" charset="-122"/>
              </a:defRPr>
            </a:lvl1pPr>
          </a:lstStyle>
          <a:p>
            <a:fld id="{79E74616-E581-41A6-BB08-01F70BC396D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3888317" y="836614"/>
            <a:ext cx="7871883" cy="71437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4D4D4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1" hangingPunct="1"/>
            <a:endParaRPr lang="zh-CN" altLang="en-US" sz="2000">
              <a:solidFill>
                <a:schemeClr val="tx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623392" y="6352173"/>
            <a:ext cx="35974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dirty="0" smtClean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600" dirty="0" smtClean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汇编语言与接口技术</a:t>
            </a:r>
            <a:r>
              <a:rPr lang="en-US" sz="1600" dirty="0" smtClean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1600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讲义</a:t>
            </a:r>
            <a:r>
              <a:rPr lang="en-US" sz="1600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1600" dirty="0" smtClean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张华平</a:t>
            </a:r>
            <a:endParaRPr lang="en-US" sz="1600" dirty="0">
              <a:solidFill>
                <a:schemeClr val="accent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34" charset="0"/>
          <a:ea typeface="黑体" pitchFamily="49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34" charset="0"/>
          <a:ea typeface="黑体" pitchFamily="49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34" charset="0"/>
          <a:ea typeface="黑体" pitchFamily="49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34" charset="0"/>
          <a:ea typeface="黑体" pitchFamily="49" charset="-122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34" charset="0"/>
          <a:ea typeface="黑体" pitchFamily="49" charset="-122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34" charset="0"/>
          <a:ea typeface="黑体" pitchFamily="49" charset="-122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34" charset="0"/>
          <a:ea typeface="黑体" pitchFamily="49" charset="-122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34" charset="0"/>
          <a:ea typeface="黑体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80000"/>
        <a:buFont typeface="Wingdings" pitchFamily="2" charset="2"/>
        <a:buChar char="ì"/>
        <a:tabLst>
          <a:tab pos="2511425" algn="l"/>
        </a:tabLst>
        <a:defRPr sz="3200">
          <a:solidFill>
            <a:srgbClr val="000066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SzPct val="80000"/>
        <a:buFont typeface="Wingdings" pitchFamily="2" charset="2"/>
        <a:buChar char="n"/>
        <a:tabLst>
          <a:tab pos="2511425" algn="l"/>
        </a:tabLst>
        <a:defRPr sz="2800">
          <a:solidFill>
            <a:srgbClr val="CC0000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2511425" algn="l"/>
        </a:tabLst>
        <a:defRPr sz="24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2511425" algn="l"/>
        </a:tabLst>
        <a:defRPr sz="20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2511425" algn="l"/>
        </a:tabLst>
        <a:defRPr sz="20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2511425" algn="l"/>
        </a:tabLs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2511425" algn="l"/>
        </a:tabLs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2511425" algn="l"/>
        </a:tabLs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2511425" algn="l"/>
        </a:tabLs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90951" y="160338"/>
            <a:ext cx="7874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zh-CN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81075"/>
            <a:ext cx="10972800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dirty="0" smtClean="0"/>
              <a:t>单击此处编辑母版文本样式</a:t>
            </a:r>
          </a:p>
          <a:p>
            <a:pPr lvl="1"/>
            <a:r>
              <a:rPr lang="zh-CN" altLang="zh-CN" dirty="0" smtClean="0"/>
              <a:t>第二级</a:t>
            </a:r>
          </a:p>
          <a:p>
            <a:pPr lvl="2"/>
            <a:r>
              <a:rPr lang="zh-CN" altLang="zh-CN" dirty="0" smtClean="0"/>
              <a:t>第三级</a:t>
            </a:r>
          </a:p>
          <a:p>
            <a:pPr lvl="3"/>
            <a:r>
              <a:rPr lang="zh-CN" altLang="zh-CN" dirty="0" smtClean="0"/>
              <a:t>第四级</a:t>
            </a:r>
          </a:p>
          <a:p>
            <a:pPr lvl="4"/>
            <a:r>
              <a:rPr lang="zh-CN" altLang="zh-CN" dirty="0" smtClean="0"/>
              <a:t>第五级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36DDC43A-2619-4AF1-AED8-51B2B482B66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3888317" y="836614"/>
            <a:ext cx="7871883" cy="71437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4D4D4D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32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>
              <a:defRPr sz="32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eaLnBrk="1" hangingPunct="1">
              <a:defRPr/>
            </a:pPr>
            <a:endParaRPr lang="zh-CN" altLang="en-US" sz="2000" smtClean="0">
              <a:solidFill>
                <a:schemeClr val="tx1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129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Arial" pitchFamily="34" charset="0"/>
          <a:ea typeface="黑体" pitchFamily="49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Arial" pitchFamily="34" charset="0"/>
          <a:ea typeface="黑体" pitchFamily="49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Arial" pitchFamily="34" charset="0"/>
          <a:ea typeface="黑体" pitchFamily="49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Arial" pitchFamily="34" charset="0"/>
          <a:ea typeface="黑体" pitchFamily="49" charset="-122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Arial" pitchFamily="34" charset="0"/>
          <a:ea typeface="黑体" pitchFamily="49" charset="-122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Arial" pitchFamily="34" charset="0"/>
          <a:ea typeface="黑体" pitchFamily="49" charset="-122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Arial" pitchFamily="34" charset="0"/>
          <a:ea typeface="黑体" pitchFamily="49" charset="-122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Arial" pitchFamily="34" charset="0"/>
          <a:ea typeface="黑体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80000"/>
        <a:buFont typeface="Wingdings" pitchFamily="2" charset="2"/>
        <a:buChar char="ì"/>
        <a:tabLst>
          <a:tab pos="2511425" algn="l"/>
        </a:tabLst>
        <a:defRPr sz="3200">
          <a:solidFill>
            <a:srgbClr val="000066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SzPct val="80000"/>
        <a:buFont typeface="Wingdings" pitchFamily="2" charset="2"/>
        <a:buChar char="n"/>
        <a:tabLst>
          <a:tab pos="2511425" algn="l"/>
        </a:tabLst>
        <a:defRPr sz="28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•"/>
        <a:tabLst>
          <a:tab pos="2511425" algn="l"/>
        </a:tabLst>
        <a:defRPr sz="24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–"/>
        <a:tabLst>
          <a:tab pos="2511425" algn="l"/>
        </a:tabLst>
        <a:defRPr sz="20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tabLst>
          <a:tab pos="2511425" algn="l"/>
        </a:tabLst>
        <a:defRPr sz="20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tabLst>
          <a:tab pos="2511425" algn="l"/>
        </a:tabLs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tabLst>
          <a:tab pos="2511425" algn="l"/>
        </a:tabLs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tabLst>
          <a:tab pos="2511425" algn="l"/>
        </a:tabLs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tabLst>
          <a:tab pos="2511425" algn="l"/>
        </a:tabLs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3" descr="C:\Users\123\Desktop\4-03.jpg4-0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25412" y="-26987"/>
            <a:ext cx="12357100" cy="69119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4324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evinzhang@bit.edu.cn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hi.baidu.com/drkevinzhang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3.png"/><Relationship Id="rId4" Type="http://schemas.openxmlformats.org/officeDocument/2006/relationships/image" Target="../media/image28.jpeg"/><Relationship Id="rId9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mailto:kevinzhang@bit.edu.c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nlpir.org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196976"/>
            <a:ext cx="9145588" cy="1647825"/>
          </a:xfrm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zh-CN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</a:rPr>
              <a:t>闲话汇编与接口</a:t>
            </a:r>
            <a:r>
              <a:rPr lang="en-US" sz="4800" dirty="0">
                <a:latin typeface="黑体" pitchFamily="49" charset="-122"/>
              </a:rPr>
              <a:t/>
            </a:r>
            <a:br>
              <a:rPr lang="en-US" sz="4800" dirty="0">
                <a:latin typeface="黑体" pitchFamily="49" charset="-122"/>
              </a:rPr>
            </a:br>
            <a:r>
              <a:rPr lang="zh-CN" alt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Tips on </a:t>
            </a:r>
            <a:r>
              <a:rPr lang="zh-CN" alt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Ass</a:t>
            </a:r>
            <a:r>
              <a:rPr lang="en-US" altLang="zh-CN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</a:t>
            </a:r>
            <a:r>
              <a:rPr lang="zh-CN" alt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mbly</a:t>
            </a: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Language </a:t>
            </a:r>
            <a:r>
              <a:rPr lang="en-US" altLang="zh-CN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and Interface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3" y="5157193"/>
            <a:ext cx="12858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74825" y="3429001"/>
            <a:ext cx="8782050" cy="288131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chemeClr val="accent2"/>
                </a:solidFill>
              </a:rPr>
              <a:t>张华平 </a:t>
            </a:r>
            <a:r>
              <a:rPr lang="zh-CN" altLang="en-US" sz="2800" b="1" dirty="0">
                <a:solidFill>
                  <a:schemeClr val="accent2"/>
                </a:solidFill>
              </a:rPr>
              <a:t>副教授 </a:t>
            </a:r>
            <a:r>
              <a:rPr lang="zh-CN" altLang="en-US" sz="2800" b="1" dirty="0">
                <a:solidFill>
                  <a:schemeClr val="accent2"/>
                </a:solidFill>
              </a:rPr>
              <a:t>博士</a:t>
            </a:r>
            <a:endParaRPr lang="zh-CN" altLang="en-US" b="1" dirty="0">
              <a:solidFill>
                <a:schemeClr val="accent2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90000"/>
              </a:lnSpc>
            </a:pPr>
            <a:r>
              <a:rPr lang="en-US" sz="2000" dirty="0"/>
              <a:t>Email: </a:t>
            </a:r>
            <a:r>
              <a:rPr lang="en-US" sz="2000" dirty="0">
                <a:hlinkClick r:id="rId3"/>
              </a:rPr>
              <a:t>kevinzhang@bit.edu.cn</a:t>
            </a:r>
            <a:endParaRPr lang="en-US" sz="2400" dirty="0">
              <a:hlinkClick r:id="rId3"/>
            </a:endParaRPr>
          </a:p>
          <a:p>
            <a:pPr eaLnBrk="1" latin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dirty="0">
                <a:latin typeface="Candara" pitchFamily="34" charset="0"/>
                <a:ea typeface="宋体" pitchFamily="2" charset="-122"/>
              </a:rPr>
              <a:t>Website: </a:t>
            </a:r>
            <a:r>
              <a:rPr lang="en-US" sz="2000" dirty="0">
                <a:latin typeface="Candara" pitchFamily="34" charset="0"/>
                <a:ea typeface="Gulim" pitchFamily="34" charset="-127"/>
                <a:hlinkClick r:id="rId4"/>
              </a:rPr>
              <a:t>http://</a:t>
            </a:r>
            <a:r>
              <a:rPr lang="zh-CN" altLang="en-US" sz="2000" dirty="0">
                <a:latin typeface="Candara" pitchFamily="34" charset="0"/>
                <a:ea typeface="宋体" pitchFamily="2" charset="-122"/>
                <a:hlinkClick r:id="rId4"/>
              </a:rPr>
              <a:t>www.nlpir.org</a:t>
            </a:r>
            <a:r>
              <a:rPr lang="en-US" sz="2000" dirty="0">
                <a:latin typeface="Candara" pitchFamily="34" charset="0"/>
                <a:ea typeface="Gulim" pitchFamily="34" charset="-127"/>
                <a:hlinkClick r:id="rId4"/>
              </a:rPr>
              <a:t>/</a:t>
            </a:r>
          </a:p>
          <a:p>
            <a:pPr eaLnBrk="1" latin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@</a:t>
            </a:r>
            <a:r>
              <a:rPr lang="zh-CN" alt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ICTCLAS</a:t>
            </a:r>
            <a:r>
              <a:rPr lang="zh-CN" altLang="en-US" sz="2800" b="1" dirty="0">
                <a:solidFill>
                  <a:schemeClr val="accent2"/>
                </a:solidFill>
                <a:latin typeface="Times New Roman" pitchFamily="18" charset="0"/>
                <a:sym typeface="Arial" pitchFamily="34" charset="0"/>
              </a:rPr>
              <a:t>张华平博士</a:t>
            </a:r>
          </a:p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chemeClr val="accent2"/>
                </a:solidFill>
              </a:rPr>
              <a:t>大</a:t>
            </a:r>
            <a:r>
              <a:rPr lang="zh-CN" altLang="en-US" sz="2800" b="1" dirty="0">
                <a:solidFill>
                  <a:schemeClr val="accent2"/>
                </a:solidFill>
              </a:rPr>
              <a:t>数据搜索与</a:t>
            </a:r>
            <a:r>
              <a:rPr lang="zh-CN" altLang="en-US" sz="2800" b="1" dirty="0">
                <a:solidFill>
                  <a:schemeClr val="accent2"/>
                </a:solidFill>
              </a:rPr>
              <a:t>挖掘实验室 </a:t>
            </a:r>
            <a:endParaRPr lang="en-US" altLang="zh-CN" sz="2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为什么都有下面这一条？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/>
              <a:t>4.  </a:t>
            </a:r>
            <a:r>
              <a:rPr lang="zh-CN"/>
              <a:t>对反向工程、反编译和反汇编的限制。您不得对</a:t>
            </a:r>
            <a:r>
              <a:rPr lang="zh-CN" altLang="zh-CN"/>
              <a:t>"</a:t>
            </a:r>
            <a:r>
              <a:rPr lang="zh-CN"/>
              <a:t>软件</a:t>
            </a:r>
            <a:r>
              <a:rPr lang="zh-CN" altLang="zh-CN"/>
              <a:t>"</a:t>
            </a:r>
            <a:r>
              <a:rPr lang="zh-CN"/>
              <a:t>进行</a:t>
            </a:r>
            <a:r>
              <a:rPr lang="zh-CN">
                <a:solidFill>
                  <a:srgbClr val="CC0000"/>
                </a:solidFill>
              </a:rPr>
              <a:t>反向工程、反编译</a:t>
            </a:r>
            <a:r>
              <a:rPr lang="zh-CN"/>
              <a:t>或反汇编，除非适用法律明示允许，并仅在适用法律明示允许的范围内从事上述活动。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debug</a:t>
            </a: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451" y="836614"/>
            <a:ext cx="7345363" cy="5546725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win-debug</a:t>
            </a:r>
            <a:r>
              <a:rPr lang="zh-CN"/>
              <a:t>工具</a:t>
            </a: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6889" y="981075"/>
            <a:ext cx="6118225" cy="5145088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金庸群侠传的故事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14340" name="Picture 4" descr="金庸群侠传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36613"/>
            <a:ext cx="5616575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jyyxd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36613"/>
            <a:ext cx="8893175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20100518232154-6594219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4" y="1628775"/>
            <a:ext cx="4581525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密码破译的故事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15364" name="Picture 4" descr="hello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268413"/>
            <a:ext cx="8462963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病毒如何检测识别？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/>
              <a:t>基于机器学习的计算机恶意程序检测模型构建与</a:t>
            </a:r>
            <a:r>
              <a:rPr lang="zh-CN" altLang="en-US" dirty="0" smtClean="0"/>
              <a:t>实现</a:t>
            </a:r>
            <a:r>
              <a:rPr lang="en-US" altLang="zh-CN" dirty="0" smtClean="0"/>
              <a:t>-</a:t>
            </a:r>
            <a:r>
              <a:rPr lang="zh-CN" altLang="en-US" dirty="0">
                <a:solidFill>
                  <a:schemeClr val="tx1"/>
                </a:solidFill>
              </a:rPr>
              <a:t>胡</a:t>
            </a:r>
            <a:r>
              <a:rPr lang="zh-CN" altLang="en-US" dirty="0" smtClean="0">
                <a:solidFill>
                  <a:schemeClr val="tx1"/>
                </a:solidFill>
              </a:rPr>
              <a:t>巍巍 学</a:t>
            </a:r>
            <a:r>
              <a:rPr lang="zh-CN" altLang="en-US" dirty="0">
                <a:solidFill>
                  <a:schemeClr val="tx1"/>
                </a:solidFill>
              </a:rPr>
              <a:t>号：</a:t>
            </a:r>
            <a:r>
              <a:rPr lang="en-US" altLang="zh-CN" dirty="0" smtClean="0">
                <a:solidFill>
                  <a:schemeClr val="tx1"/>
                </a:solidFill>
              </a:rPr>
              <a:t>20082892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/>
                </a:solidFill>
              </a:rPr>
              <a:t>可</a:t>
            </a:r>
            <a:r>
              <a:rPr lang="zh-CN" altLang="en-US" dirty="0" smtClean="0">
                <a:solidFill>
                  <a:schemeClr val="tx1"/>
                </a:solidFill>
              </a:rPr>
              <a:t>执行程序转换为汇编代码，进行训练，特征识别，分类识别。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742888"/>
              </p:ext>
            </p:extLst>
          </p:nvPr>
        </p:nvGraphicFramePr>
        <p:xfrm>
          <a:off x="2927648" y="3140968"/>
          <a:ext cx="6096000" cy="296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80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spc="5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种类</a:t>
                      </a:r>
                      <a:endParaRPr lang="zh-CN" sz="1800" kern="100" spc="5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spc="5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频率</a:t>
                      </a:r>
                      <a:endParaRPr lang="zh-CN" sz="1800" kern="100" spc="5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spc="5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相对频率</a:t>
                      </a:r>
                      <a:endParaRPr lang="zh-CN" sz="1800" kern="100" spc="5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spc="5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提高</a:t>
                      </a:r>
                      <a:endParaRPr lang="zh-CN" sz="1800" kern="100" spc="5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spc="5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后门</a:t>
                      </a:r>
                      <a:endParaRPr lang="zh-CN" sz="1800" kern="100" spc="5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5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96.63%</a:t>
                      </a:r>
                      <a:endParaRPr lang="zh-CN" sz="1800" kern="100" spc="5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5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96.79%</a:t>
                      </a:r>
                      <a:endParaRPr lang="zh-CN" sz="1800" kern="100" spc="5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5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0.16%</a:t>
                      </a:r>
                      <a:endParaRPr lang="zh-CN" sz="1800" kern="100" spc="5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spc="5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构造器</a:t>
                      </a:r>
                      <a:endParaRPr lang="zh-CN" sz="1800" kern="100" spc="5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5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94.49%</a:t>
                      </a:r>
                      <a:endParaRPr lang="zh-CN" sz="1800" kern="100" spc="5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5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94.92%</a:t>
                      </a:r>
                      <a:endParaRPr lang="zh-CN" sz="1800" kern="100" spc="5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5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0.43%</a:t>
                      </a:r>
                      <a:endParaRPr lang="zh-CN" sz="1800" kern="100" spc="5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spc="5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木马</a:t>
                      </a:r>
                      <a:endParaRPr lang="zh-CN" sz="1800" kern="100" spc="5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5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94.65%</a:t>
                      </a:r>
                      <a:endParaRPr lang="zh-CN" sz="1800" kern="100" spc="5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5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95.88%</a:t>
                      </a:r>
                      <a:endParaRPr lang="zh-CN" sz="1800" kern="100" spc="5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5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1.24%</a:t>
                      </a:r>
                      <a:endParaRPr lang="zh-CN" sz="1800" kern="100" spc="5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spc="5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病毒</a:t>
                      </a:r>
                      <a:endParaRPr lang="zh-CN" sz="1800" kern="100" spc="5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5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97.23%</a:t>
                      </a:r>
                      <a:endParaRPr lang="zh-CN" sz="1800" kern="100" spc="5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5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97.24%</a:t>
                      </a:r>
                      <a:endParaRPr lang="zh-CN" sz="1800" kern="100" spc="5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5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0.01%</a:t>
                      </a:r>
                      <a:endParaRPr lang="zh-CN" sz="1800" kern="100" spc="5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spc="5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蠕虫</a:t>
                      </a:r>
                      <a:endParaRPr lang="zh-CN" sz="1800" kern="100" spc="5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5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95.00%</a:t>
                      </a:r>
                      <a:endParaRPr lang="zh-CN" sz="1800" kern="100" spc="5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5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95.73%</a:t>
                      </a:r>
                      <a:endParaRPr lang="zh-CN" sz="1800" kern="100" spc="5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5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0.73%</a:t>
                      </a:r>
                      <a:endParaRPr lang="zh-CN" sz="1800" kern="100" spc="5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spc="5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其他</a:t>
                      </a:r>
                      <a:endParaRPr lang="zh-CN" sz="1800" kern="100" spc="5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5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94.45%</a:t>
                      </a:r>
                      <a:endParaRPr lang="zh-CN" sz="1800" kern="100" spc="5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5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95.12%</a:t>
                      </a:r>
                      <a:endParaRPr lang="zh-CN" sz="1800" kern="100" spc="5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5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0.67%</a:t>
                      </a:r>
                      <a:endParaRPr lang="zh-CN" sz="1800" kern="100" spc="5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spc="5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平均</a:t>
                      </a:r>
                      <a:endParaRPr lang="zh-CN" sz="1800" kern="100" spc="5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5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95.41%</a:t>
                      </a:r>
                      <a:endParaRPr lang="zh-CN" sz="1800" kern="100" spc="5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5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95.95%</a:t>
                      </a:r>
                      <a:endParaRPr lang="zh-CN" sz="1800" kern="100" spc="5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5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0.54%</a:t>
                      </a:r>
                      <a:endParaRPr lang="zh-CN" sz="1800" kern="100" spc="5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59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09\09Intro\宣传册\BigDataBigInsigh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168" y="3861048"/>
            <a:ext cx="4176464" cy="285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31704" y="0"/>
            <a:ext cx="8229600" cy="996950"/>
          </a:xfrm>
          <a:extLst/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BDSM@BIT Mission</a:t>
            </a:r>
            <a:endParaRPr lang="zh-CN" altLang="en-US" dirty="0"/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439064" y="1052736"/>
            <a:ext cx="7272808" cy="4673600"/>
          </a:xfrm>
        </p:spPr>
        <p:txBody>
          <a:bodyPr/>
          <a:lstStyle/>
          <a:p>
            <a:r>
              <a:rPr lang="en-US" altLang="zh-CN" b="1" dirty="0"/>
              <a:t>Mission</a:t>
            </a:r>
            <a:r>
              <a:rPr lang="en-US" altLang="zh-CN" dirty="0" smtClean="0"/>
              <a:t>:  the </a:t>
            </a:r>
            <a:r>
              <a:rPr lang="en-US" altLang="zh-CN" dirty="0"/>
              <a:t>world-class innovation research and technology services in big data </a:t>
            </a:r>
            <a:r>
              <a:rPr lang="en-US" altLang="zh-CN" dirty="0" smtClean="0"/>
              <a:t>intelligence</a:t>
            </a:r>
            <a:r>
              <a:rPr lang="en-US" altLang="zh-CN" dirty="0"/>
              <a:t> </a:t>
            </a:r>
            <a:r>
              <a:rPr lang="en-US" altLang="zh-CN" dirty="0" smtClean="0"/>
              <a:t>with Chinese language.</a:t>
            </a:r>
          </a:p>
          <a:p>
            <a:r>
              <a:rPr lang="en-US" altLang="zh-CN" b="1" dirty="0" smtClean="0"/>
              <a:t>Big Data Intelligence</a:t>
            </a:r>
            <a:r>
              <a:rPr lang="zh-CN" altLang="en-US" b="1" dirty="0" smtClean="0"/>
              <a:t>：</a:t>
            </a:r>
            <a:r>
              <a:rPr lang="en-US" altLang="zh-CN" dirty="0" smtClean="0"/>
              <a:t>Extracts knowledge and insights from all micro pieces of complex dataset, which is instantly changing, various and different, with the tools of natural language processing, information retrieval and deep learning.</a:t>
            </a:r>
          </a:p>
          <a:p>
            <a:pPr lvl="1"/>
            <a:endParaRPr lang="en-US" altLang="zh-CN" dirty="0" smtClean="0"/>
          </a:p>
        </p:txBody>
      </p:sp>
      <p:pic>
        <p:nvPicPr>
          <p:cNvPr id="5" name="Picture 2" descr="E:\09\09Intro\Big-Da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3541" y="908050"/>
            <a:ext cx="3566094" cy="267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465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组合 46"/>
          <p:cNvGrpSpPr/>
          <p:nvPr/>
        </p:nvGrpSpPr>
        <p:grpSpPr>
          <a:xfrm>
            <a:off x="0" y="449263"/>
            <a:ext cx="12193588" cy="693737"/>
            <a:chOff x="0" y="623570"/>
            <a:chExt cx="12192965" cy="694056"/>
          </a:xfrm>
        </p:grpSpPr>
        <p:cxnSp>
          <p:nvCxnSpPr>
            <p:cNvPr id="48" name="直接连接符 47"/>
            <p:cNvCxnSpPr/>
            <p:nvPr/>
          </p:nvCxnSpPr>
          <p:spPr>
            <a:xfrm>
              <a:off x="0" y="1015862"/>
              <a:ext cx="10146782" cy="0"/>
            </a:xfrm>
            <a:prstGeom prst="line">
              <a:avLst/>
            </a:prstGeom>
            <a:ln w="28575" cap="rnd">
              <a:solidFill>
                <a:schemeClr val="bg1">
                  <a:alpha val="7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10146782" y="723628"/>
              <a:ext cx="184141" cy="292234"/>
            </a:xfrm>
            <a:prstGeom prst="line">
              <a:avLst/>
            </a:prstGeom>
            <a:ln w="28575" cap="rnd">
              <a:solidFill>
                <a:schemeClr val="bg1">
                  <a:alpha val="7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10330922" y="723628"/>
              <a:ext cx="134931" cy="544763"/>
            </a:xfrm>
            <a:prstGeom prst="line">
              <a:avLst/>
            </a:prstGeom>
            <a:ln w="28575" cap="rnd">
              <a:solidFill>
                <a:schemeClr val="bg1">
                  <a:alpha val="7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10465853" y="976157"/>
              <a:ext cx="182553" cy="292234"/>
            </a:xfrm>
            <a:prstGeom prst="line">
              <a:avLst/>
            </a:prstGeom>
            <a:ln w="28575" cap="rnd">
              <a:solidFill>
                <a:schemeClr val="bg1">
                  <a:alpha val="7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10648406" y="976157"/>
              <a:ext cx="76196" cy="341469"/>
            </a:xfrm>
            <a:prstGeom prst="line">
              <a:avLst/>
            </a:prstGeom>
            <a:ln w="28575" cap="rnd">
              <a:solidFill>
                <a:schemeClr val="bg1">
                  <a:alpha val="7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10724602" y="633099"/>
              <a:ext cx="195253" cy="674997"/>
            </a:xfrm>
            <a:prstGeom prst="line">
              <a:avLst/>
            </a:prstGeom>
            <a:ln w="28575" cap="rnd">
              <a:solidFill>
                <a:schemeClr val="bg1">
                  <a:alpha val="7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10919855" y="623570"/>
              <a:ext cx="87308" cy="392292"/>
            </a:xfrm>
            <a:prstGeom prst="line">
              <a:avLst/>
            </a:prstGeom>
            <a:ln w="28575" cap="rnd">
              <a:solidFill>
                <a:schemeClr val="bg1">
                  <a:alpha val="7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11005576" y="1015862"/>
              <a:ext cx="1187389" cy="0"/>
            </a:xfrm>
            <a:prstGeom prst="line">
              <a:avLst/>
            </a:prstGeom>
            <a:ln w="28575" cap="rnd">
              <a:solidFill>
                <a:schemeClr val="bg1">
                  <a:alpha val="7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直接连接符 33"/>
          <p:cNvCxnSpPr/>
          <p:nvPr/>
        </p:nvCxnSpPr>
        <p:spPr>
          <a:xfrm>
            <a:off x="5868988" y="1481138"/>
            <a:ext cx="17463" cy="4392613"/>
          </a:xfrm>
          <a:prstGeom prst="line">
            <a:avLst/>
          </a:prstGeom>
          <a:ln>
            <a:solidFill>
              <a:srgbClr val="6AE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1" name="矩形 34"/>
          <p:cNvSpPr/>
          <p:nvPr/>
        </p:nvSpPr>
        <p:spPr>
          <a:xfrm>
            <a:off x="6108700" y="1579563"/>
            <a:ext cx="498475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dirty="0" smtClean="0">
                <a:solidFill>
                  <a:srgbClr val="26CFE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实验室主任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CFE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：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6CFE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张华平 博士</a:t>
            </a:r>
          </a:p>
        </p:txBody>
      </p:sp>
      <p:sp>
        <p:nvSpPr>
          <p:cNvPr id="23563" name="矩形 37"/>
          <p:cNvSpPr/>
          <p:nvPr/>
        </p:nvSpPr>
        <p:spPr>
          <a:xfrm>
            <a:off x="6108700" y="1947863"/>
            <a:ext cx="5049838" cy="1341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26CFE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中文信息处理领域</a:t>
            </a:r>
            <a:r>
              <a: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26CFE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最高奖</a:t>
            </a: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26CFE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：钱伟长</a:t>
            </a:r>
            <a:r>
              <a: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26CFE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一等奖</a:t>
            </a: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26CFE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26CFE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第一届ACL-SIGHAN国际汉语分词大赛</a:t>
            </a:r>
            <a:r>
              <a: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26CFE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两项第一</a:t>
            </a: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26CFE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26CFE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国家973汉语评测</a:t>
            </a:r>
            <a:r>
              <a: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26CFE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全国第一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26CFE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新疆自治区科技进步</a:t>
            </a:r>
            <a:r>
              <a: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26CFE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二等奖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5886450" y="3819525"/>
            <a:ext cx="4984750" cy="0"/>
          </a:xfrm>
          <a:prstGeom prst="line">
            <a:avLst/>
          </a:prstGeom>
          <a:ln>
            <a:solidFill>
              <a:srgbClr val="6AE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5697538" y="3598863"/>
            <a:ext cx="377825" cy="377825"/>
          </a:xfrm>
          <a:prstGeom prst="ellipse">
            <a:avLst/>
          </a:prstGeom>
          <a:solidFill>
            <a:srgbClr val="6A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31888" y="1449388"/>
            <a:ext cx="4422775" cy="4424362"/>
            <a:chOff x="1553" y="2185"/>
            <a:chExt cx="6966" cy="6967"/>
          </a:xfrm>
        </p:grpSpPr>
        <p:pic>
          <p:nvPicPr>
            <p:cNvPr id="12305" name="图片 13" descr="C:\Users\sm\Desktop\EAEEE291-A941-41c5-A304-57D2EBFC8881.pngEAEEE291-A941-41c5-A304-57D2EBFC888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4" y="4606"/>
              <a:ext cx="3458" cy="212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306" name="图片 14" descr="C:\Users\sm\Desktop\IMG_2461.PNGIMG_2461"/>
            <p:cNvPicPr>
              <a:picLocks noChangeAspect="1"/>
            </p:cNvPicPr>
            <p:nvPr/>
          </p:nvPicPr>
          <p:blipFill>
            <a:blip r:embed="rId4"/>
            <a:srcRect l="7568" t="11252" r="10063"/>
            <a:stretch>
              <a:fillRect/>
            </a:stretch>
          </p:blipFill>
          <p:spPr>
            <a:xfrm>
              <a:off x="5313" y="4606"/>
              <a:ext cx="3206" cy="2128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2307" name="组合 17"/>
            <p:cNvGrpSpPr/>
            <p:nvPr/>
          </p:nvGrpSpPr>
          <p:grpSpPr>
            <a:xfrm>
              <a:off x="1553" y="6987"/>
              <a:ext cx="6506" cy="2164"/>
              <a:chOff x="5846" y="7540"/>
              <a:chExt cx="8846" cy="3051"/>
            </a:xfrm>
          </p:grpSpPr>
          <p:pic>
            <p:nvPicPr>
              <p:cNvPr id="12308" name="图片 15" descr="C:\Users\sm\Desktop\lALPDgQ9qaTGZ97NAeHNAWk_361_481.png_620x10000q90g.jpglALPDgQ9qaTGZ97NAeHNAWk_361_481.png_620x10000q90g"/>
              <p:cNvPicPr>
                <a:picLocks noChangeAspect="1"/>
              </p:cNvPicPr>
              <p:nvPr/>
            </p:nvPicPr>
            <p:blipFill>
              <a:blip r:embed="rId5"/>
              <a:srcRect t="29039"/>
              <a:stretch>
                <a:fillRect/>
              </a:stretch>
            </p:blipFill>
            <p:spPr>
              <a:xfrm>
                <a:off x="11580" y="7540"/>
                <a:ext cx="3112" cy="305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2309" name="图片 16" descr="C:\Users\sm\Desktop\lALPDgQ9qaTGY8TNAUvNAk4_590_331.png_620x10000q90g.jpglALPDgQ9qaTGY8TNAUvNAk4_590_331.png_620x10000q90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46" y="7540"/>
                <a:ext cx="4703" cy="3019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12310" name="图片 2" descr="新疆奖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54" y="2198"/>
              <a:ext cx="3461" cy="219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311" name="Picture 13" descr="证书s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13" y="2185"/>
              <a:ext cx="3206" cy="220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9470" name="组合 2"/>
          <p:cNvGrpSpPr/>
          <p:nvPr/>
        </p:nvGrpSpPr>
        <p:grpSpPr>
          <a:xfrm>
            <a:off x="6089650" y="4054475"/>
            <a:ext cx="2114550" cy="1958975"/>
            <a:chOff x="900" y="3178"/>
            <a:chExt cx="4785" cy="4430"/>
          </a:xfrm>
        </p:grpSpPr>
        <p:pic>
          <p:nvPicPr>
            <p:cNvPr id="12313" name="Picture 4" descr="C:\Users\lingjoin\Desktop\63619_201603311835441GlFl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40" y="3178"/>
              <a:ext cx="4545" cy="323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314" name="文本框 5"/>
            <p:cNvSpPr txBox="1"/>
            <p:nvPr/>
          </p:nvSpPr>
          <p:spPr>
            <a:xfrm>
              <a:off x="900" y="6485"/>
              <a:ext cx="4545" cy="112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6CFE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张华平教授受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6CFE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CCTV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6CFE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采访解读苹果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6CFE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FBI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6CFE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揭秘大战。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382000" y="4054475"/>
            <a:ext cx="2032000" cy="2043113"/>
            <a:chOff x="13201" y="6386"/>
            <a:chExt cx="3200" cy="3217"/>
          </a:xfrm>
        </p:grpSpPr>
        <p:sp>
          <p:nvSpPr>
            <p:cNvPr id="12316" name="文本框 5"/>
            <p:cNvSpPr txBox="1"/>
            <p:nvPr/>
          </p:nvSpPr>
          <p:spPr>
            <a:xfrm>
              <a:off x="13201" y="8587"/>
              <a:ext cx="3200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6CFE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2018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6CFE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年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6CFE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10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6CFE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月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6CFE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6CFE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日，中央电视台就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6CFE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FB5000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6CFE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万账户信息泄露事件采访张华平教授。</a:t>
              </a:r>
            </a:p>
          </p:txBody>
        </p:sp>
        <p:pic>
          <p:nvPicPr>
            <p:cNvPr id="12317" name="图片 1" descr="图片111"/>
            <p:cNvPicPr>
              <a:picLocks noChangeAspect="1"/>
            </p:cNvPicPr>
            <p:nvPr/>
          </p:nvPicPr>
          <p:blipFill>
            <a:blip r:embed="rId10"/>
            <a:srcRect l="9534" r="8217" b="18575"/>
            <a:stretch>
              <a:fillRect/>
            </a:stretch>
          </p:blipFill>
          <p:spPr>
            <a:xfrm>
              <a:off x="13306" y="6386"/>
              <a:ext cx="2991" cy="220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115256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/>
      <p:bldP spid="23563" grpId="0"/>
      <p:bldP spid="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4007768" y="2056780"/>
            <a:ext cx="633670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张华平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 eaLnBrk="1" hangingPunct="1"/>
            <a:r>
              <a:rPr lang="en-US" altLang="zh-CN" sz="2800" dirty="0">
                <a:latin typeface="Candara" pitchFamily="34" charset="0"/>
                <a:ea typeface="Gulim" pitchFamily="34" charset="-127"/>
              </a:rPr>
              <a:t>Email: </a:t>
            </a:r>
            <a:r>
              <a:rPr lang="en-US" altLang="zh-CN" sz="2800" dirty="0">
                <a:latin typeface="Candara" pitchFamily="34" charset="0"/>
                <a:ea typeface="Gulim" pitchFamily="34" charset="-127"/>
                <a:hlinkClick r:id="rId2"/>
              </a:rPr>
              <a:t>kevinzhang@bit.edu.cn</a:t>
            </a:r>
            <a:endParaRPr lang="en-US" altLang="zh-CN" sz="2800" dirty="0">
              <a:latin typeface="Candara" pitchFamily="34" charset="0"/>
              <a:ea typeface="Gulim" pitchFamily="34" charset="-127"/>
            </a:endParaRPr>
          </a:p>
          <a:p>
            <a:pPr algn="l" eaLnBrk="1" hangingPunct="1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微博：</a:t>
            </a:r>
            <a:r>
              <a:rPr lang="zh-CN" altLang="en-US" sz="2800" dirty="0">
                <a:latin typeface="Candara" pitchFamily="34" charset="0"/>
                <a:ea typeface="Gulim" pitchFamily="34" charset="-127"/>
              </a:rPr>
              <a:t>@ICTCLAS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张华平博士</a:t>
            </a:r>
          </a:p>
          <a:p>
            <a:pPr algn="l" eaLnBrk="1" latinLnBrk="1" hangingPunct="1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实验室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官网：</a:t>
            </a: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l" eaLnBrk="1" latinLnBrk="1" hangingPunct="1"/>
            <a:r>
              <a:rPr lang="en-US" altLang="zh-CN" dirty="0">
                <a:solidFill>
                  <a:srgbClr val="00006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hlinkClick r:id="rId2"/>
              </a:rPr>
              <a:t>http://www.nlpir.org</a:t>
            </a:r>
            <a:endParaRPr lang="en-US" altLang="zh-CN" dirty="0">
              <a:solidFill>
                <a:srgbClr val="000066"/>
              </a:solidFill>
              <a:latin typeface="Times New Roman" pitchFamily="18" charset="0"/>
              <a:ea typeface="楷体" pitchFamily="49" charset="-122"/>
              <a:cs typeface="Times New Roman" pitchFamily="18" charset="0"/>
              <a:hlinkClick r:id="rId2"/>
            </a:endParaRPr>
          </a:p>
        </p:txBody>
      </p:sp>
      <p:sp>
        <p:nvSpPr>
          <p:cNvPr id="5018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810126" y="188914"/>
            <a:ext cx="5857875" cy="706437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cs typeface="Arial Unicode MS" pitchFamily="34" charset="-122"/>
              </a:rPr>
              <a:t>感谢关注聆听！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  <a:cs typeface="Arial Unicode MS" pitchFamily="34" charset="-122"/>
            </a:endParaRPr>
          </a:p>
        </p:txBody>
      </p:sp>
      <p:pic>
        <p:nvPicPr>
          <p:cNvPr id="269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2036737"/>
            <a:ext cx="1734114" cy="175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8616280" y="3793469"/>
            <a:ext cx="2051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大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数据千人会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66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1916833"/>
            <a:ext cx="218122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7214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课程微信群（一周后过期）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不得发跟课程无关的</a:t>
            </a:r>
            <a:r>
              <a:rPr lang="zh-CN" altLang="en-US" dirty="0" smtClean="0"/>
              <a:t>信息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>
                <a:hlinkClick r:id="rId2"/>
              </a:rPr>
              <a:t>www.nlpir.org</a:t>
            </a:r>
            <a:r>
              <a:rPr lang="zh-CN" altLang="en-US" smtClean="0"/>
              <a:t>获取最新课件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144" y="1647825"/>
            <a:ext cx="292417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93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从</a:t>
            </a:r>
            <a:r>
              <a:rPr lang="en-US" altLang="zh-CN" dirty="0"/>
              <a:t>Apple</a:t>
            </a:r>
            <a:r>
              <a:rPr lang="zh-CN" altLang="en-US" dirty="0"/>
              <a:t>密码门开始</a:t>
            </a:r>
            <a:r>
              <a:rPr lang="en-US" altLang="zh-CN" dirty="0"/>
              <a:t>…</a:t>
            </a:r>
            <a:endParaRPr lang="zh-CN" altLang="en-US" dirty="0"/>
          </a:p>
        </p:txBody>
      </p:sp>
      <p:pic>
        <p:nvPicPr>
          <p:cNvPr id="6" name="Picture 4" descr="C:\Users\lingjoin\Desktop\63619_201603311835441GlF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908720"/>
            <a:ext cx="8136904" cy="525837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2580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2482850" y="7154"/>
            <a:ext cx="8229600" cy="11191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p3d prstMaterial="softEdge">
              <a:bevelT w="25400" h="25400"/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CC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黑体" pitchFamily="2" charset="-122"/>
                <a:ea typeface="黑体" pitchFamily="2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黑体" pitchFamily="2" charset="-122"/>
                <a:ea typeface="黑体" pitchFamily="2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黑体" pitchFamily="2" charset="-122"/>
                <a:ea typeface="黑体" pitchFamily="2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黑体" pitchFamily="2" charset="-122"/>
                <a:ea typeface="黑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zh-CN" altLang="en-US" dirty="0" smtClean="0">
                <a:latin typeface="+mj-lt"/>
                <a:ea typeface="黑体" pitchFamily="49" charset="-122"/>
              </a:rPr>
              <a:t>从</a:t>
            </a:r>
            <a:r>
              <a:rPr lang="en-US" altLang="zh-CN" dirty="0" smtClean="0">
                <a:latin typeface="+mj-lt"/>
                <a:ea typeface="黑体" pitchFamily="49" charset="-122"/>
              </a:rPr>
              <a:t>Facebook 5000</a:t>
            </a:r>
            <a:r>
              <a:rPr lang="zh-CN" altLang="en-US" dirty="0" smtClean="0">
                <a:latin typeface="+mj-lt"/>
                <a:ea typeface="黑体" pitchFamily="49" charset="-122"/>
              </a:rPr>
              <a:t>万账户泄密看</a:t>
            </a:r>
            <a:r>
              <a:rPr lang="zh-CN" altLang="en-US" dirty="0">
                <a:latin typeface="+mj-lt"/>
                <a:ea typeface="黑体" pitchFamily="49" charset="-122"/>
              </a:rPr>
              <a:t>汇编</a:t>
            </a:r>
            <a:r>
              <a:rPr lang="en-US" altLang="zh-CN" dirty="0">
                <a:latin typeface="+mj-lt"/>
                <a:ea typeface="黑体" pitchFamily="49" charset="-122"/>
              </a:rPr>
              <a:t>…</a:t>
            </a:r>
            <a:endParaRPr lang="zh-CN" altLang="en-US" dirty="0">
              <a:latin typeface="+mj-lt"/>
              <a:ea typeface="黑体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1052736"/>
            <a:ext cx="7992888" cy="469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1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86880" y="44624"/>
            <a:ext cx="8229600" cy="996950"/>
          </a:xfrm>
        </p:spPr>
        <p:txBody>
          <a:bodyPr/>
          <a:lstStyle/>
          <a:p>
            <a:r>
              <a:rPr lang="zh-CN" altLang="en-US" dirty="0" smtClean="0"/>
              <a:t>合约机的坑里木有汇编老师</a:t>
            </a:r>
            <a:r>
              <a:rPr lang="en-US" altLang="zh-CN" dirty="0" smtClean="0"/>
              <a:t>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91544" y="1124744"/>
            <a:ext cx="8229600" cy="4673600"/>
          </a:xfrm>
        </p:spPr>
        <p:txBody>
          <a:bodyPr/>
          <a:lstStyle/>
          <a:p>
            <a:r>
              <a:rPr lang="zh-CN" altLang="en-US" dirty="0" smtClean="0"/>
              <a:t>大家掉过合约机的坑，有木有？</a:t>
            </a:r>
            <a:endParaRPr lang="zh-CN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127" y="2019300"/>
            <a:ext cx="33528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2178388"/>
            <a:ext cx="5279823" cy="46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127" y="1733699"/>
            <a:ext cx="630555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1733699"/>
            <a:ext cx="63722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533" y="1719287"/>
            <a:ext cx="873046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1665683"/>
            <a:ext cx="6557714" cy="481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89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/>
              <a:t>闲话教育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7301" y="1054100"/>
            <a:ext cx="2562225" cy="5145088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Rectangle 4"/>
          <p:cNvSpPr>
            <a:spLocks noGrp="1" noChangeArrowheads="1"/>
          </p:cNvSpPr>
          <p:nvPr/>
        </p:nvSpPr>
        <p:spPr bwMode="auto">
          <a:xfrm>
            <a:off x="1981200" y="981076"/>
            <a:ext cx="5482952" cy="514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0066"/>
              </a:buClr>
              <a:buSzPct val="80000"/>
              <a:buFont typeface="Wingdings" pitchFamily="2" charset="2"/>
              <a:buChar char="ì"/>
              <a:tabLst>
                <a:tab pos="2511425" algn="l"/>
              </a:tabLst>
            </a:pPr>
            <a:r>
              <a:rPr lang="zh-CN" altLang="en-US" sz="2800" b="0" dirty="0">
                <a:solidFill>
                  <a:srgbClr val="000066"/>
                </a:solidFill>
                <a:latin typeface="华文楷体" pitchFamily="2" charset="-122"/>
                <a:ea typeface="华文楷体" pitchFamily="2" charset="-122"/>
              </a:rPr>
              <a:t>兴趣第一</a:t>
            </a:r>
          </a:p>
          <a:p>
            <a:pPr marL="742950" lvl="1" indent="-285750" algn="l">
              <a:spcBef>
                <a:spcPct val="20000"/>
              </a:spcBef>
              <a:buClr>
                <a:srgbClr val="CC3300"/>
              </a:buClr>
              <a:buSzPct val="80000"/>
              <a:buFont typeface="Wingdings" pitchFamily="2" charset="2"/>
              <a:buChar char="n"/>
              <a:tabLst>
                <a:tab pos="2511425" algn="l"/>
              </a:tabLst>
            </a:pPr>
            <a:r>
              <a:rPr lang="zh-CN" altLang="en-US" sz="2800" b="0" dirty="0">
                <a:solidFill>
                  <a:srgbClr val="CC0000"/>
                </a:solidFill>
                <a:latin typeface="华文楷体" pitchFamily="2" charset="-122"/>
                <a:ea typeface="华文楷体" pitchFamily="2" charset="-122"/>
              </a:rPr>
              <a:t>感兴趣找方法，不感兴趣找借口；</a:t>
            </a:r>
          </a:p>
          <a:p>
            <a:pPr marL="742950" lvl="1" indent="-285750" algn="l">
              <a:spcBef>
                <a:spcPct val="20000"/>
              </a:spcBef>
              <a:buClr>
                <a:srgbClr val="CC3300"/>
              </a:buClr>
              <a:buSzPct val="80000"/>
              <a:buFont typeface="Wingdings" pitchFamily="2" charset="2"/>
              <a:buChar char="n"/>
              <a:tabLst>
                <a:tab pos="2511425" algn="l"/>
              </a:tabLst>
            </a:pPr>
            <a:r>
              <a:rPr lang="zh-CN" altLang="en-US" sz="2800" b="0" dirty="0">
                <a:solidFill>
                  <a:srgbClr val="CC0000"/>
                </a:solidFill>
                <a:latin typeface="华文楷体" pitchFamily="2" charset="-122"/>
                <a:ea typeface="华文楷体" pitchFamily="2" charset="-122"/>
              </a:rPr>
              <a:t>教育第一原则是培养对科学或者具体学科的兴趣，扼杀青年的兴趣，罪莫大焉；</a:t>
            </a:r>
          </a:p>
          <a:p>
            <a:pPr marL="742950" lvl="1" indent="-285750" algn="l">
              <a:spcBef>
                <a:spcPct val="20000"/>
              </a:spcBef>
              <a:buClr>
                <a:srgbClr val="CC3300"/>
              </a:buClr>
              <a:buSzPct val="80000"/>
              <a:buFont typeface="Wingdings" pitchFamily="2" charset="2"/>
              <a:buChar char="n"/>
              <a:tabLst>
                <a:tab pos="2511425" algn="l"/>
              </a:tabLst>
            </a:pPr>
            <a:r>
              <a:rPr lang="zh-CN" altLang="en-US" sz="2800" b="0" dirty="0">
                <a:solidFill>
                  <a:srgbClr val="CC0000"/>
                </a:solidFill>
                <a:latin typeface="华文楷体" pitchFamily="2" charset="-122"/>
                <a:ea typeface="华文楷体" pitchFamily="2" charset="-122"/>
              </a:rPr>
              <a:t>再好的学问，以面目可憎的形象出现，年轻人也不可能接受。佛家无色无相，却幻化万象，以渡众生。</a:t>
            </a:r>
          </a:p>
        </p:txBody>
      </p:sp>
    </p:spTree>
    <p:extLst>
      <p:ext uri="{BB962C8B-B14F-4D97-AF65-F5344CB8AC3E}">
        <p14:creationId xmlns:p14="http://schemas.microsoft.com/office/powerpoint/2010/main" val="129669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/>
              <a:t>闲话教育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0100" y="1196976"/>
            <a:ext cx="1536700" cy="19224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/>
        </p:nvSpPr>
        <p:spPr bwMode="auto">
          <a:xfrm>
            <a:off x="1774825" y="981076"/>
            <a:ext cx="4610100" cy="514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0066"/>
              </a:buClr>
              <a:buSzPct val="80000"/>
              <a:buFont typeface="Wingdings" pitchFamily="2" charset="2"/>
              <a:buChar char="ì"/>
              <a:tabLst>
                <a:tab pos="2511425" algn="l"/>
              </a:tabLst>
            </a:pPr>
            <a:r>
              <a:rPr lang="zh-CN" altLang="en-US" sz="2800" b="0">
                <a:solidFill>
                  <a:srgbClr val="000066"/>
                </a:solidFill>
                <a:latin typeface="华文楷体" pitchFamily="2" charset="-122"/>
                <a:ea typeface="华文楷体" pitchFamily="2" charset="-122"/>
              </a:rPr>
              <a:t>知行合一</a:t>
            </a:r>
          </a:p>
          <a:p>
            <a:pPr marL="742950" lvl="1" indent="-285750" algn="l">
              <a:spcBef>
                <a:spcPct val="20000"/>
              </a:spcBef>
              <a:buClr>
                <a:srgbClr val="CC3300"/>
              </a:buClr>
              <a:buSzPct val="80000"/>
              <a:buFont typeface="Wingdings" pitchFamily="2" charset="2"/>
              <a:buChar char="n"/>
              <a:tabLst>
                <a:tab pos="2511425" algn="l"/>
              </a:tabLst>
            </a:pPr>
            <a:r>
              <a:rPr lang="zh-CN" altLang="en-US" sz="2400" b="0">
                <a:solidFill>
                  <a:srgbClr val="CC0000"/>
                </a:solidFill>
                <a:latin typeface="华文楷体" pitchFamily="2" charset="-122"/>
                <a:ea typeface="华文楷体" pitchFamily="2" charset="-122"/>
              </a:rPr>
              <a:t>明 王守仁 《传习录》卷  教育家：陶行知</a:t>
            </a:r>
          </a:p>
          <a:p>
            <a:pPr marL="742950" lvl="1" indent="-285750" algn="l">
              <a:spcBef>
                <a:spcPct val="20000"/>
              </a:spcBef>
              <a:buClr>
                <a:srgbClr val="CC3300"/>
              </a:buClr>
              <a:buSzPct val="80000"/>
              <a:buFont typeface="Wingdings" pitchFamily="2" charset="2"/>
              <a:buChar char="n"/>
              <a:tabLst>
                <a:tab pos="2511425" algn="l"/>
              </a:tabLst>
            </a:pPr>
            <a:r>
              <a:rPr lang="zh-CN" altLang="en-US" sz="2400" b="0">
                <a:solidFill>
                  <a:srgbClr val="CC0000"/>
                </a:solidFill>
                <a:latin typeface="华文楷体" pitchFamily="2" charset="-122"/>
                <a:ea typeface="华文楷体" pitchFamily="2" charset="-122"/>
              </a:rPr>
              <a:t>王守仁，号阳明先生，中国明代最著名的思想家、哲学家、文学家和军事家。陆王心学之集大成者，非但精通儒家、佛家、道家，而且能够统军征战，是中国历史上罕见的全能大儒。封“先儒”，奉祀孔庙东庑第58位。</a:t>
            </a:r>
          </a:p>
          <a:p>
            <a:pPr marL="742950" lvl="1" indent="-285750" algn="l">
              <a:spcBef>
                <a:spcPct val="20000"/>
              </a:spcBef>
              <a:buClr>
                <a:srgbClr val="CC3300"/>
              </a:buClr>
              <a:buSzPct val="80000"/>
              <a:buFont typeface="Wingdings" pitchFamily="2" charset="2"/>
              <a:buChar char="n"/>
              <a:tabLst>
                <a:tab pos="2511425" algn="l"/>
              </a:tabLst>
            </a:pPr>
            <a:r>
              <a:rPr lang="zh-CN" altLang="en-US" sz="2400" b="0">
                <a:solidFill>
                  <a:srgbClr val="CC0000"/>
                </a:solidFill>
                <a:latin typeface="华文楷体" pitchFamily="2" charset="-122"/>
                <a:ea typeface="华文楷体" pitchFamily="2" charset="-122"/>
              </a:rPr>
              <a:t>计算机科学尤其强调知行合一。</a:t>
            </a:r>
          </a:p>
        </p:txBody>
      </p:sp>
      <p:pic>
        <p:nvPicPr>
          <p:cNvPr id="8197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9600" y="909638"/>
            <a:ext cx="3517900" cy="3897312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89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/>
              <a:t>闲话</a:t>
            </a:r>
            <a:r>
              <a:rPr lang="zh-CN" dirty="0" smtClean="0"/>
              <a:t>汇编</a:t>
            </a:r>
            <a:r>
              <a:rPr lang="zh-CN" altLang="en-US" dirty="0" smtClean="0"/>
              <a:t>接口</a:t>
            </a:r>
            <a:endParaRPr lang="zh-CN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汇编不会编；其实汇编都会编；</a:t>
            </a:r>
          </a:p>
          <a:p>
            <a:r>
              <a:rPr lang="zh-CN" dirty="0"/>
              <a:t>计算机专业与非专业之三大差别：数据结构、汇编、编译；</a:t>
            </a:r>
          </a:p>
          <a:p>
            <a:pPr lvl="1"/>
            <a:r>
              <a:rPr lang="zh-CN" dirty="0"/>
              <a:t>数据结构：解决问题的算法</a:t>
            </a:r>
            <a:r>
              <a:rPr lang="zh-CN" altLang="zh-CN" dirty="0"/>
              <a:t>-</a:t>
            </a:r>
            <a:r>
              <a:rPr lang="zh-CN" dirty="0"/>
              <a:t>原理；</a:t>
            </a:r>
          </a:p>
          <a:p>
            <a:pPr lvl="1"/>
            <a:r>
              <a:rPr lang="zh-CN" dirty="0"/>
              <a:t>编译：软件如何编译，如何优化；</a:t>
            </a:r>
          </a:p>
          <a:p>
            <a:pPr lvl="1"/>
            <a:r>
              <a:rPr lang="zh-CN" dirty="0"/>
              <a:t>汇编：软件更懂硬件；</a:t>
            </a:r>
          </a:p>
          <a:p>
            <a:r>
              <a:rPr lang="zh-CN" altLang="zh-CN" dirty="0"/>
              <a:t>1946</a:t>
            </a:r>
            <a:r>
              <a:rPr lang="zh-CN" dirty="0"/>
              <a:t>年计算机发明以来，过去了</a:t>
            </a:r>
            <a:r>
              <a:rPr lang="zh-CN" altLang="zh-CN" dirty="0"/>
              <a:t>60</a:t>
            </a:r>
            <a:r>
              <a:rPr lang="zh-CN" dirty="0"/>
              <a:t>多年，高级语言已经可见即可得，为什么还要学汇编？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软件许可协议</a:t>
            </a: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4" y="836614"/>
            <a:ext cx="6440487" cy="5507037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32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Arial" pitchFamily="34" charset="0"/>
            <a:ea typeface="黑体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32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Arial" pitchFamily="34" charset="0"/>
            <a:ea typeface="黑体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第0讲-关于本课程的说明_5">
  <a:themeElements>
    <a:clrScheme name="第0讲-关于本课程的说明_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第0讲-关于本课程的说明_5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53882" dir="13500000" algn="ctr" rotWithShape="0">
            <a:srgbClr val="808080">
              <a:alpha val="50000"/>
            </a:srgbClr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32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Arial" pitchFamily="34" charset="0"/>
            <a:ea typeface="黑体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53882" dir="13500000" algn="ctr" rotWithShape="0">
            <a:srgbClr val="808080">
              <a:alpha val="50000"/>
            </a:srgbClr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32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Arial" pitchFamily="34" charset="0"/>
            <a:ea typeface="黑体" pitchFamily="49" charset="-122"/>
          </a:defRPr>
        </a:defPPr>
      </a:lstStyle>
    </a:lnDef>
  </a:objectDefaults>
  <a:extraClrSchemeLst>
    <a:extraClrScheme>
      <a:clrScheme name="第0讲-关于本课程的说明_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0讲-关于本课程的说明_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0讲-关于本课程的说明_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0讲-关于本课程的说明_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0讲-关于本课程的说明_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0讲-关于本课程的说明_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0讲-关于本课程的说明_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0讲-关于本课程的说明_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0讲-关于本课程的说明_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0讲-关于本课程的说明_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0讲-关于本课程的说明_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0讲-关于本课程的说明_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</TotalTime>
  <Pages>0</Pages>
  <Words>624</Words>
  <Characters>0</Characters>
  <Application>Microsoft Office PowerPoint</Application>
  <DocSecurity>0</DocSecurity>
  <PresentationFormat>宽屏</PresentationFormat>
  <Lines>0</Lines>
  <Paragraphs>91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35" baseType="lpstr">
      <vt:lpstr>Arial Unicode MS</vt:lpstr>
      <vt:lpstr>Gulim</vt:lpstr>
      <vt:lpstr>等线</vt:lpstr>
      <vt:lpstr>黑体</vt:lpstr>
      <vt:lpstr>华文楷体</vt:lpstr>
      <vt:lpstr>楷体</vt:lpstr>
      <vt:lpstr>宋体</vt:lpstr>
      <vt:lpstr>微软雅黑</vt:lpstr>
      <vt:lpstr>微软雅黑 Light</vt:lpstr>
      <vt:lpstr>Arial</vt:lpstr>
      <vt:lpstr>Calibri</vt:lpstr>
      <vt:lpstr>Candara</vt:lpstr>
      <vt:lpstr>Times New Roman</vt:lpstr>
      <vt:lpstr>Wingdings</vt:lpstr>
      <vt:lpstr>默认设计模板</vt:lpstr>
      <vt:lpstr>第0讲-关于本课程的说明_5</vt:lpstr>
      <vt:lpstr>包图主题2</vt:lpstr>
      <vt:lpstr>闲话汇编与接口 Tips on Assembly Language and Interface</vt:lpstr>
      <vt:lpstr>课程微信群（一周后过期）</vt:lpstr>
      <vt:lpstr>从Apple密码门开始…</vt:lpstr>
      <vt:lpstr>PowerPoint 演示文稿</vt:lpstr>
      <vt:lpstr>合约机的坑里木有汇编老师…</vt:lpstr>
      <vt:lpstr>闲话教育</vt:lpstr>
      <vt:lpstr>闲话教育</vt:lpstr>
      <vt:lpstr>闲话汇编接口</vt:lpstr>
      <vt:lpstr>软件许可协议</vt:lpstr>
      <vt:lpstr>为什么都有下面这一条？</vt:lpstr>
      <vt:lpstr>debug</vt:lpstr>
      <vt:lpstr>win-debug工具</vt:lpstr>
      <vt:lpstr>金庸群侠传的故事</vt:lpstr>
      <vt:lpstr>密码破译的故事</vt:lpstr>
      <vt:lpstr>病毒如何检测识别？</vt:lpstr>
      <vt:lpstr>BDSM@BIT Mission</vt:lpstr>
      <vt:lpstr>PowerPoint 演示文稿</vt:lpstr>
      <vt:lpstr>感谢关注聆听！</vt:lpstr>
    </vt:vector>
  </TitlesOfParts>
  <Company>BIT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donniah</dc:creator>
  <cp:lastModifiedBy>Zhang Kevin</cp:lastModifiedBy>
  <cp:revision>1865</cp:revision>
  <cp:lastPrinted>1899-12-30T00:00:00Z</cp:lastPrinted>
  <dcterms:created xsi:type="dcterms:W3CDTF">2007-06-21T11:41:26Z</dcterms:created>
  <dcterms:modified xsi:type="dcterms:W3CDTF">2019-02-25T01:42:31Z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2052-6.6.0.2877</vt:lpwstr>
  </property>
</Properties>
</file>