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63" r:id="rId2"/>
    <p:sldId id="276" r:id="rId3"/>
    <p:sldId id="258"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261"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5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138" y="186"/>
      </p:cViewPr>
      <p:guideLst/>
    </p:cSldViewPr>
  </p:slideViewPr>
  <p:notesTextViewPr>
    <p:cViewPr>
      <p:scale>
        <a:sx n="1" d="1"/>
        <a:sy n="1" d="1"/>
      </p:scale>
      <p:origin x="0" y="0"/>
    </p:cViewPr>
  </p:notesTextViewPr>
  <p:sorterViewPr>
    <p:cViewPr>
      <p:scale>
        <a:sx n="75" d="100"/>
        <a:sy n="75" d="100"/>
      </p:scale>
      <p:origin x="0" y="-29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8BE618-C6C4-4F47-835F-C7AA88BF4AD2}" type="datetimeFigureOut">
              <a:rPr lang="zh-CN" altLang="en-US" smtClean="0"/>
              <a:t>2019/1/17 Thursday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160AAF-3A1B-4FB9-850C-2F24564046AC}" type="slidenum">
              <a:rPr lang="zh-CN" altLang="en-US" smtClean="0"/>
              <a:t>‹#›</a:t>
            </a:fld>
            <a:endParaRPr lang="zh-CN" altLang="en-US"/>
          </a:p>
        </p:txBody>
      </p:sp>
    </p:spTree>
    <p:extLst>
      <p:ext uri="{BB962C8B-B14F-4D97-AF65-F5344CB8AC3E}">
        <p14:creationId xmlns:p14="http://schemas.microsoft.com/office/powerpoint/2010/main" val="3544393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Ref idx="1001">
        <a:schemeClr val="bg1"/>
      </p:bgRef>
    </p:bg>
    <p:spTree>
      <p:nvGrpSpPr>
        <p:cNvPr id="1" name=""/>
        <p:cNvGrpSpPr/>
        <p:nvPr/>
      </p:nvGrpSpPr>
      <p:grpSpPr>
        <a:xfrm>
          <a:off x="0" y="0"/>
          <a:ext cx="0" cy="0"/>
          <a:chOff x="0" y="0"/>
          <a:chExt cx="0" cy="0"/>
        </a:xfrm>
      </p:grpSpPr>
      <p:sp>
        <p:nvSpPr>
          <p:cNvPr id="53" name="图片占位符 52"/>
          <p:cNvSpPr>
            <a:spLocks noGrp="1"/>
          </p:cNvSpPr>
          <p:nvPr>
            <p:ph type="pic" sz="quarter" idx="14"/>
          </p:nvPr>
        </p:nvSpPr>
        <p:spPr>
          <a:xfrm>
            <a:off x="5776277" y="-1588"/>
            <a:ext cx="6451374" cy="6858000"/>
          </a:xfrm>
          <a:custGeom>
            <a:avLst/>
            <a:gdLst>
              <a:gd name="connsiteX0" fmla="*/ 5405163 w 6451374"/>
              <a:gd name="connsiteY0" fmla="*/ 0 h 6858000"/>
              <a:gd name="connsiteX1" fmla="*/ 6451374 w 6451374"/>
              <a:gd name="connsiteY1" fmla="*/ 0 h 6858000"/>
              <a:gd name="connsiteX2" fmla="*/ 6423392 w 6451374"/>
              <a:gd name="connsiteY2" fmla="*/ 34925 h 6858000"/>
              <a:gd name="connsiteX3" fmla="*/ 6423392 w 6451374"/>
              <a:gd name="connsiteY3" fmla="*/ 6858000 h 6858000"/>
              <a:gd name="connsiteX4" fmla="*/ 1052429 w 6451374"/>
              <a:gd name="connsiteY4" fmla="*/ 6848475 h 6858000"/>
              <a:gd name="connsiteX5" fmla="*/ 1047766 w 6451374"/>
              <a:gd name="connsiteY5" fmla="*/ 6858000 h 6858000"/>
              <a:gd name="connsiteX6" fmla="*/ 0 w 645137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51374" h="6858000">
                <a:moveTo>
                  <a:pt x="5405163" y="0"/>
                </a:moveTo>
                <a:lnTo>
                  <a:pt x="6451374" y="0"/>
                </a:lnTo>
                <a:lnTo>
                  <a:pt x="6423392" y="34925"/>
                </a:lnTo>
                <a:lnTo>
                  <a:pt x="6423392" y="6858000"/>
                </a:lnTo>
                <a:lnTo>
                  <a:pt x="1052429" y="6848475"/>
                </a:lnTo>
                <a:lnTo>
                  <a:pt x="1047766" y="6858000"/>
                </a:lnTo>
                <a:lnTo>
                  <a:pt x="0" y="6858000"/>
                </a:lnTo>
                <a:close/>
              </a:path>
            </a:pathLst>
          </a:custGeom>
        </p:spPr>
        <p:txBody>
          <a:bodyPr wrap="square">
            <a:noAutofit/>
          </a:bodyPr>
          <a:lstStyle/>
          <a:p>
            <a:endParaRPr lang="zh-CN" altLang="en-US"/>
          </a:p>
        </p:txBody>
      </p:sp>
      <p:sp>
        <p:nvSpPr>
          <p:cNvPr id="45" name="文本占位符 44"/>
          <p:cNvSpPr>
            <a:spLocks noGrp="1"/>
          </p:cNvSpPr>
          <p:nvPr>
            <p:ph type="body" sz="quarter" idx="13"/>
          </p:nvPr>
        </p:nvSpPr>
        <p:spPr>
          <a:xfrm>
            <a:off x="5751502" y="-1588"/>
            <a:ext cx="6467431" cy="6859588"/>
          </a:xfrm>
          <a:custGeom>
            <a:avLst/>
            <a:gdLst>
              <a:gd name="connsiteX0" fmla="*/ 5418885 w 6467431"/>
              <a:gd name="connsiteY0" fmla="*/ 0 h 6859588"/>
              <a:gd name="connsiteX1" fmla="*/ 6467431 w 6467431"/>
              <a:gd name="connsiteY1" fmla="*/ 0 h 6859588"/>
              <a:gd name="connsiteX2" fmla="*/ 1050643 w 6467431"/>
              <a:gd name="connsiteY2" fmla="*/ 6859588 h 6859588"/>
              <a:gd name="connsiteX3" fmla="*/ 0 w 6467431"/>
              <a:gd name="connsiteY3" fmla="*/ 6859588 h 6859588"/>
            </a:gdLst>
            <a:ahLst/>
            <a:cxnLst>
              <a:cxn ang="0">
                <a:pos x="connsiteX0" y="connsiteY0"/>
              </a:cxn>
              <a:cxn ang="0">
                <a:pos x="connsiteX1" y="connsiteY1"/>
              </a:cxn>
              <a:cxn ang="0">
                <a:pos x="connsiteX2" y="connsiteY2"/>
              </a:cxn>
              <a:cxn ang="0">
                <a:pos x="connsiteX3" y="connsiteY3"/>
              </a:cxn>
            </a:cxnLst>
            <a:rect l="l" t="t" r="r" b="b"/>
            <a:pathLst>
              <a:path w="6467431" h="6859588">
                <a:moveTo>
                  <a:pt x="5418885" y="0"/>
                </a:moveTo>
                <a:lnTo>
                  <a:pt x="6467431" y="0"/>
                </a:lnTo>
                <a:lnTo>
                  <a:pt x="1050643" y="6859588"/>
                </a:lnTo>
                <a:lnTo>
                  <a:pt x="0" y="6859588"/>
                </a:lnTo>
                <a:close/>
              </a:path>
            </a:pathLst>
          </a:custGeom>
          <a:solidFill>
            <a:schemeClr val="accent2">
              <a:lumMod val="20000"/>
              <a:lumOff val="80000"/>
              <a:alpha val="36000"/>
            </a:schemeClr>
          </a:solidFill>
        </p:spPr>
        <p:txBody>
          <a:bodyPr wrap="square">
            <a:noAutofit/>
          </a:bodyPr>
          <a:lstStyle>
            <a:lvl1pPr>
              <a:defRPr>
                <a:solidFill>
                  <a:schemeClr val="tx1">
                    <a:alpha val="0"/>
                  </a:schemeClr>
                </a:solidFill>
              </a:defRPr>
            </a:lvl1pPr>
          </a:lstStyle>
          <a:p>
            <a:pPr lvl="0"/>
            <a:endParaRPr lang="zh-CN" altLang="en-US" dirty="0"/>
          </a:p>
        </p:txBody>
      </p:sp>
      <p:sp>
        <p:nvSpPr>
          <p:cNvPr id="25" name="Freeform 19"/>
          <p:cNvSpPr>
            <a:spLocks/>
          </p:cNvSpPr>
          <p:nvPr userDrawn="1"/>
        </p:nvSpPr>
        <p:spPr bwMode="auto">
          <a:xfrm>
            <a:off x="4705383" y="-1588"/>
            <a:ext cx="6467431" cy="6859588"/>
          </a:xfrm>
          <a:custGeom>
            <a:avLst/>
            <a:gdLst>
              <a:gd name="T0" fmla="*/ 2584 w 3084"/>
              <a:gd name="T1" fmla="*/ 0 h 3271"/>
              <a:gd name="T2" fmla="*/ 0 w 3084"/>
              <a:gd name="T3" fmla="*/ 3271 h 3271"/>
              <a:gd name="T4" fmla="*/ 501 w 3084"/>
              <a:gd name="T5" fmla="*/ 3271 h 3271"/>
              <a:gd name="T6" fmla="*/ 3084 w 3084"/>
              <a:gd name="T7" fmla="*/ 0 h 3271"/>
              <a:gd name="T8" fmla="*/ 2584 w 3084"/>
              <a:gd name="T9" fmla="*/ 0 h 3271"/>
            </a:gdLst>
            <a:ahLst/>
            <a:cxnLst>
              <a:cxn ang="0">
                <a:pos x="T0" y="T1"/>
              </a:cxn>
              <a:cxn ang="0">
                <a:pos x="T2" y="T3"/>
              </a:cxn>
              <a:cxn ang="0">
                <a:pos x="T4" y="T5"/>
              </a:cxn>
              <a:cxn ang="0">
                <a:pos x="T6" y="T7"/>
              </a:cxn>
              <a:cxn ang="0">
                <a:pos x="T8" y="T9"/>
              </a:cxn>
            </a:cxnLst>
            <a:rect l="0" t="0" r="r" b="b"/>
            <a:pathLst>
              <a:path w="3084" h="3271">
                <a:moveTo>
                  <a:pt x="2584" y="0"/>
                </a:moveTo>
                <a:lnTo>
                  <a:pt x="0" y="3271"/>
                </a:lnTo>
                <a:lnTo>
                  <a:pt x="501" y="3271"/>
                </a:lnTo>
                <a:lnTo>
                  <a:pt x="3084" y="0"/>
                </a:lnTo>
                <a:lnTo>
                  <a:pt x="2584"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
          <p:cNvSpPr>
            <a:spLocks/>
          </p:cNvSpPr>
          <p:nvPr userDrawn="1"/>
        </p:nvSpPr>
        <p:spPr bwMode="auto">
          <a:xfrm>
            <a:off x="3048680" y="3431352"/>
            <a:ext cx="2711540" cy="3426648"/>
          </a:xfrm>
          <a:custGeom>
            <a:avLst/>
            <a:gdLst>
              <a:gd name="T0" fmla="*/ 1293 w 1293"/>
              <a:gd name="T1" fmla="*/ 1634 h 1634"/>
              <a:gd name="T2" fmla="*/ 0 w 1293"/>
              <a:gd name="T3" fmla="*/ 1634 h 1634"/>
              <a:gd name="T4" fmla="*/ 1293 w 1293"/>
              <a:gd name="T5" fmla="*/ 0 h 1634"/>
              <a:gd name="T6" fmla="*/ 1293 w 1293"/>
              <a:gd name="T7" fmla="*/ 1634 h 1634"/>
            </a:gdLst>
            <a:ahLst/>
            <a:cxnLst>
              <a:cxn ang="0">
                <a:pos x="T0" y="T1"/>
              </a:cxn>
              <a:cxn ang="0">
                <a:pos x="T2" y="T3"/>
              </a:cxn>
              <a:cxn ang="0">
                <a:pos x="T4" y="T5"/>
              </a:cxn>
              <a:cxn ang="0">
                <a:pos x="T6" y="T7"/>
              </a:cxn>
            </a:cxnLst>
            <a:rect l="0" t="0" r="r" b="b"/>
            <a:pathLst>
              <a:path w="1293" h="1634">
                <a:moveTo>
                  <a:pt x="1293" y="1634"/>
                </a:moveTo>
                <a:lnTo>
                  <a:pt x="0" y="1634"/>
                </a:lnTo>
                <a:lnTo>
                  <a:pt x="1293" y="0"/>
                </a:lnTo>
                <a:lnTo>
                  <a:pt x="1293" y="163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1"/>
          <p:cNvSpPr>
            <a:spLocks/>
          </p:cNvSpPr>
          <p:nvPr userDrawn="1"/>
        </p:nvSpPr>
        <p:spPr bwMode="auto">
          <a:xfrm>
            <a:off x="5760220" y="3431352"/>
            <a:ext cx="2707346" cy="3426648"/>
          </a:xfrm>
          <a:custGeom>
            <a:avLst/>
            <a:gdLst>
              <a:gd name="T0" fmla="*/ 0 w 1291"/>
              <a:gd name="T1" fmla="*/ 0 h 1634"/>
              <a:gd name="T2" fmla="*/ 1291 w 1291"/>
              <a:gd name="T3" fmla="*/ 0 h 1634"/>
              <a:gd name="T4" fmla="*/ 0 w 1291"/>
              <a:gd name="T5" fmla="*/ 1634 h 1634"/>
              <a:gd name="T6" fmla="*/ 0 w 1291"/>
              <a:gd name="T7" fmla="*/ 0 h 1634"/>
            </a:gdLst>
            <a:ahLst/>
            <a:cxnLst>
              <a:cxn ang="0">
                <a:pos x="T0" y="T1"/>
              </a:cxn>
              <a:cxn ang="0">
                <a:pos x="T2" y="T3"/>
              </a:cxn>
              <a:cxn ang="0">
                <a:pos x="T4" y="T5"/>
              </a:cxn>
              <a:cxn ang="0">
                <a:pos x="T6" y="T7"/>
              </a:cxn>
            </a:cxnLst>
            <a:rect l="0" t="0" r="r" b="b"/>
            <a:pathLst>
              <a:path w="1291" h="1634">
                <a:moveTo>
                  <a:pt x="0" y="0"/>
                </a:moveTo>
                <a:lnTo>
                  <a:pt x="1291" y="0"/>
                </a:lnTo>
                <a:lnTo>
                  <a:pt x="0" y="1634"/>
                </a:ln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01" name="副标题 2"/>
          <p:cNvSpPr>
            <a:spLocks noGrp="1"/>
          </p:cNvSpPr>
          <p:nvPr userDrawn="1">
            <p:ph type="subTitle" idx="1" hasCustomPrompt="1"/>
          </p:nvPr>
        </p:nvSpPr>
        <p:spPr>
          <a:xfrm>
            <a:off x="890589" y="3100856"/>
            <a:ext cx="5586411" cy="558799"/>
          </a:xfrm>
        </p:spPr>
        <p:txBody>
          <a:bodyPr anchor="ctr">
            <a:normAutofit/>
          </a:bodyPr>
          <a:lstStyle>
            <a:lvl1pPr marL="0" indent="0" algn="l">
              <a:buNone/>
              <a:defRPr sz="160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ltLang="zh-CN" dirty="0"/>
              <a:t>Click to edit Master title style</a:t>
            </a:r>
            <a:endParaRPr lang="zh-CN" altLang="en-US" dirty="0"/>
          </a:p>
        </p:txBody>
      </p:sp>
      <p:sp>
        <p:nvSpPr>
          <p:cNvPr id="9802" name="标题 1"/>
          <p:cNvSpPr>
            <a:spLocks noGrp="1"/>
          </p:cNvSpPr>
          <p:nvPr userDrawn="1">
            <p:ph type="ctrTitle" hasCustomPrompt="1"/>
          </p:nvPr>
        </p:nvSpPr>
        <p:spPr>
          <a:xfrm>
            <a:off x="890589" y="2162175"/>
            <a:ext cx="5586411" cy="850123"/>
          </a:xfrm>
        </p:spPr>
        <p:txBody>
          <a:bodyPr anchor="ctr">
            <a:normAutofit/>
          </a:bodyPr>
          <a:lstStyle>
            <a:lvl1pPr algn="l">
              <a:defRPr sz="3600">
                <a:solidFill>
                  <a:schemeClr val="tx1"/>
                </a:solidFill>
              </a:defRPr>
            </a:lvl1pPr>
          </a:lstStyle>
          <a:p>
            <a:r>
              <a:rPr lang="en-US" altLang="zh-CN" dirty="0"/>
              <a:t>Click to edit Master title style</a:t>
            </a:r>
            <a:endParaRPr lang="zh-CN" altLang="en-US" dirty="0"/>
          </a:p>
        </p:txBody>
      </p:sp>
      <p:sp>
        <p:nvSpPr>
          <p:cNvPr id="20099" name="Rectangle 9934"/>
          <p:cNvSpPr>
            <a:spLocks noChangeArrowheads="1"/>
          </p:cNvSpPr>
          <p:nvPr userDrawn="1"/>
        </p:nvSpPr>
        <p:spPr bwMode="auto">
          <a:xfrm>
            <a:off x="890588" y="3936768"/>
            <a:ext cx="138113" cy="138113"/>
          </a:xfrm>
          <a:prstGeom prst="rect">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00" name="Rectangle 9935"/>
          <p:cNvSpPr>
            <a:spLocks noChangeArrowheads="1"/>
          </p:cNvSpPr>
          <p:nvPr userDrawn="1"/>
        </p:nvSpPr>
        <p:spPr bwMode="auto">
          <a:xfrm>
            <a:off x="890588" y="4316815"/>
            <a:ext cx="138113" cy="139700"/>
          </a:xfrm>
          <a:prstGeom prst="rect">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文本占位符 13"/>
          <p:cNvSpPr>
            <a:spLocks noGrp="1"/>
          </p:cNvSpPr>
          <p:nvPr userDrawn="1">
            <p:ph type="body" sz="quarter" idx="10" hasCustomPrompt="1"/>
          </p:nvPr>
        </p:nvSpPr>
        <p:spPr>
          <a:xfrm>
            <a:off x="1157289" y="3829815"/>
            <a:ext cx="4691186" cy="371475"/>
          </a:xfrm>
        </p:spPr>
        <p:txBody>
          <a:bodyPr anchor="ctr">
            <a:normAutofit/>
          </a:bodyPr>
          <a:lstStyle>
            <a:lvl1pPr marL="0" indent="0" algn="l">
              <a:buNone/>
              <a:defRPr sz="1100" b="0"/>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
        <p:nvSpPr>
          <p:cNvPr id="12" name="文本占位符 13"/>
          <p:cNvSpPr>
            <a:spLocks noGrp="1"/>
          </p:cNvSpPr>
          <p:nvPr userDrawn="1">
            <p:ph type="body" sz="quarter" idx="11" hasCustomPrompt="1"/>
          </p:nvPr>
        </p:nvSpPr>
        <p:spPr>
          <a:xfrm>
            <a:off x="1157289" y="4201290"/>
            <a:ext cx="4691186" cy="371475"/>
          </a:xfrm>
        </p:spPr>
        <p:txBody>
          <a:bodyPr anchor="ctr">
            <a:normAutofit/>
          </a:bodyPr>
          <a:lstStyle>
            <a:lvl1pPr marL="0" indent="0" algn="l">
              <a:buNone/>
              <a:defRPr sz="1100" b="0"/>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Date</a:t>
            </a:r>
            <a:endParaRPr lang="zh-CN" altLang="en-US" dirty="0"/>
          </a:p>
        </p:txBody>
      </p:sp>
      <p:sp>
        <p:nvSpPr>
          <p:cNvPr id="10" name="Freeform 10"/>
          <p:cNvSpPr>
            <a:spLocks/>
          </p:cNvSpPr>
          <p:nvPr userDrawn="1"/>
        </p:nvSpPr>
        <p:spPr bwMode="auto">
          <a:xfrm>
            <a:off x="-1588" y="-1588"/>
            <a:ext cx="1801813" cy="2263775"/>
          </a:xfrm>
          <a:custGeom>
            <a:avLst/>
            <a:gdLst>
              <a:gd name="T0" fmla="*/ 0 w 1135"/>
              <a:gd name="T1" fmla="*/ 0 h 1426"/>
              <a:gd name="T2" fmla="*/ 1135 w 1135"/>
              <a:gd name="T3" fmla="*/ 0 h 1426"/>
              <a:gd name="T4" fmla="*/ 0 w 1135"/>
              <a:gd name="T5" fmla="*/ 1426 h 1426"/>
              <a:gd name="T6" fmla="*/ 0 w 1135"/>
              <a:gd name="T7" fmla="*/ 0 h 1426"/>
            </a:gdLst>
            <a:ahLst/>
            <a:cxnLst>
              <a:cxn ang="0">
                <a:pos x="T0" y="T1"/>
              </a:cxn>
              <a:cxn ang="0">
                <a:pos x="T2" y="T3"/>
              </a:cxn>
              <a:cxn ang="0">
                <a:pos x="T4" y="T5"/>
              </a:cxn>
              <a:cxn ang="0">
                <a:pos x="T6" y="T7"/>
              </a:cxn>
            </a:cxnLst>
            <a:rect l="0" t="0" r="r" b="b"/>
            <a:pathLst>
              <a:path w="1135" h="1426">
                <a:moveTo>
                  <a:pt x="0" y="0"/>
                </a:moveTo>
                <a:lnTo>
                  <a:pt x="1135" y="0"/>
                </a:lnTo>
                <a:lnTo>
                  <a:pt x="0" y="1426"/>
                </a:ln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
          <p:cNvSpPr>
            <a:spLocks/>
          </p:cNvSpPr>
          <p:nvPr userDrawn="1"/>
        </p:nvSpPr>
        <p:spPr bwMode="auto">
          <a:xfrm>
            <a:off x="890588" y="-1588"/>
            <a:ext cx="909638" cy="1141413"/>
          </a:xfrm>
          <a:custGeom>
            <a:avLst/>
            <a:gdLst>
              <a:gd name="T0" fmla="*/ 573 w 573"/>
              <a:gd name="T1" fmla="*/ 719 h 719"/>
              <a:gd name="T2" fmla="*/ 0 w 573"/>
              <a:gd name="T3" fmla="*/ 719 h 719"/>
              <a:gd name="T4" fmla="*/ 573 w 573"/>
              <a:gd name="T5" fmla="*/ 0 h 719"/>
              <a:gd name="T6" fmla="*/ 573 w 573"/>
              <a:gd name="T7" fmla="*/ 719 h 719"/>
            </a:gdLst>
            <a:ahLst/>
            <a:cxnLst>
              <a:cxn ang="0">
                <a:pos x="T0" y="T1"/>
              </a:cxn>
              <a:cxn ang="0">
                <a:pos x="T2" y="T3"/>
              </a:cxn>
              <a:cxn ang="0">
                <a:pos x="T4" y="T5"/>
              </a:cxn>
              <a:cxn ang="0">
                <a:pos x="T6" y="T7"/>
              </a:cxn>
            </a:cxnLst>
            <a:rect l="0" t="0" r="r" b="b"/>
            <a:pathLst>
              <a:path w="573" h="719">
                <a:moveTo>
                  <a:pt x="573" y="719"/>
                </a:moveTo>
                <a:lnTo>
                  <a:pt x="0" y="719"/>
                </a:lnTo>
                <a:lnTo>
                  <a:pt x="573" y="0"/>
                </a:lnTo>
                <a:lnTo>
                  <a:pt x="573" y="719"/>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userDrawn="1"/>
        </p:nvSpPr>
        <p:spPr bwMode="auto">
          <a:xfrm>
            <a:off x="1800225" y="-1588"/>
            <a:ext cx="906463" cy="1141413"/>
          </a:xfrm>
          <a:custGeom>
            <a:avLst/>
            <a:gdLst>
              <a:gd name="T0" fmla="*/ 0 w 571"/>
              <a:gd name="T1" fmla="*/ 0 h 719"/>
              <a:gd name="T2" fmla="*/ 571 w 571"/>
              <a:gd name="T3" fmla="*/ 0 h 719"/>
              <a:gd name="T4" fmla="*/ 0 w 571"/>
              <a:gd name="T5" fmla="*/ 719 h 719"/>
              <a:gd name="T6" fmla="*/ 0 w 571"/>
              <a:gd name="T7" fmla="*/ 0 h 719"/>
            </a:gdLst>
            <a:ahLst/>
            <a:cxnLst>
              <a:cxn ang="0">
                <a:pos x="T0" y="T1"/>
              </a:cxn>
              <a:cxn ang="0">
                <a:pos x="T2" y="T3"/>
              </a:cxn>
              <a:cxn ang="0">
                <a:pos x="T4" y="T5"/>
              </a:cxn>
              <a:cxn ang="0">
                <a:pos x="T6" y="T7"/>
              </a:cxn>
            </a:cxnLst>
            <a:rect l="0" t="0" r="r" b="b"/>
            <a:pathLst>
              <a:path w="571" h="719">
                <a:moveTo>
                  <a:pt x="0" y="0"/>
                </a:moveTo>
                <a:lnTo>
                  <a:pt x="571" y="0"/>
                </a:lnTo>
                <a:lnTo>
                  <a:pt x="0" y="719"/>
                </a:ln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88258688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solidFill>
          <a:schemeClr val="bg1">
            <a:lumMod val="95000"/>
          </a:schemeClr>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221894" y="3197544"/>
            <a:ext cx="6968045" cy="428625"/>
          </a:xfrm>
        </p:spPr>
        <p:txBody>
          <a:bodyPr anchor="ctr">
            <a:normAutofit/>
          </a:bodyPr>
          <a:lstStyle>
            <a:lvl1pPr>
              <a:defRPr sz="2400" b="1">
                <a:solidFill>
                  <a:schemeClr val="tx1"/>
                </a:solidFill>
              </a:defRPr>
            </a:lvl1pPr>
          </a:lstStyle>
          <a:p>
            <a:r>
              <a:rPr lang="en-US" altLang="zh-CN" dirty="0"/>
              <a:t>Click to edit Master title style</a:t>
            </a:r>
            <a:endParaRPr lang="zh-CN" altLang="en-US" dirty="0"/>
          </a:p>
        </p:txBody>
      </p:sp>
      <p:sp>
        <p:nvSpPr>
          <p:cNvPr id="3" name="文本占位符 2"/>
          <p:cNvSpPr>
            <a:spLocks noGrp="1"/>
          </p:cNvSpPr>
          <p:nvPr>
            <p:ph type="body" idx="1" hasCustomPrompt="1"/>
          </p:nvPr>
        </p:nvSpPr>
        <p:spPr>
          <a:xfrm>
            <a:off x="2221894" y="3802381"/>
            <a:ext cx="6968045" cy="1095375"/>
          </a:xfrm>
        </p:spPr>
        <p:txBody>
          <a:bodyPr anchor="t">
            <a:normAutofit/>
          </a:bodyPr>
          <a:lstStyle>
            <a:lvl1pPr marL="0" indent="0">
              <a:buNone/>
              <a:defRPr sz="1100">
                <a:solidFill>
                  <a:schemeClr val="tx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altLang="zh-CN" dirty="0"/>
              <a:t>Edit Master text styles</a:t>
            </a:r>
          </a:p>
        </p:txBody>
      </p:sp>
      <p:cxnSp>
        <p:nvCxnSpPr>
          <p:cNvPr id="32" name="直接连接符 31"/>
          <p:cNvCxnSpPr/>
          <p:nvPr/>
        </p:nvCxnSpPr>
        <p:spPr>
          <a:xfrm>
            <a:off x="2221894" y="3021331"/>
            <a:ext cx="696804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589" y="-1588"/>
            <a:ext cx="4826265" cy="4034145"/>
            <a:chOff x="-1588" y="-1588"/>
            <a:chExt cx="2708276" cy="2263775"/>
          </a:xfrm>
        </p:grpSpPr>
        <p:sp>
          <p:nvSpPr>
            <p:cNvPr id="10" name="Freeform 10"/>
            <p:cNvSpPr>
              <a:spLocks/>
            </p:cNvSpPr>
            <p:nvPr userDrawn="1"/>
          </p:nvSpPr>
          <p:spPr bwMode="auto">
            <a:xfrm>
              <a:off x="-1588" y="-1588"/>
              <a:ext cx="1801813" cy="2263775"/>
            </a:xfrm>
            <a:custGeom>
              <a:avLst/>
              <a:gdLst>
                <a:gd name="T0" fmla="*/ 0 w 1135"/>
                <a:gd name="T1" fmla="*/ 0 h 1426"/>
                <a:gd name="T2" fmla="*/ 1135 w 1135"/>
                <a:gd name="T3" fmla="*/ 0 h 1426"/>
                <a:gd name="T4" fmla="*/ 0 w 1135"/>
                <a:gd name="T5" fmla="*/ 1426 h 1426"/>
                <a:gd name="T6" fmla="*/ 0 w 1135"/>
                <a:gd name="T7" fmla="*/ 0 h 1426"/>
              </a:gdLst>
              <a:ahLst/>
              <a:cxnLst>
                <a:cxn ang="0">
                  <a:pos x="T0" y="T1"/>
                </a:cxn>
                <a:cxn ang="0">
                  <a:pos x="T2" y="T3"/>
                </a:cxn>
                <a:cxn ang="0">
                  <a:pos x="T4" y="T5"/>
                </a:cxn>
                <a:cxn ang="0">
                  <a:pos x="T6" y="T7"/>
                </a:cxn>
              </a:cxnLst>
              <a:rect l="0" t="0" r="r" b="b"/>
              <a:pathLst>
                <a:path w="1135" h="1426">
                  <a:moveTo>
                    <a:pt x="0" y="0"/>
                  </a:moveTo>
                  <a:lnTo>
                    <a:pt x="1135" y="0"/>
                  </a:lnTo>
                  <a:lnTo>
                    <a:pt x="0" y="142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userDrawn="1"/>
          </p:nvSpPr>
          <p:spPr bwMode="auto">
            <a:xfrm>
              <a:off x="890588" y="-1588"/>
              <a:ext cx="909638" cy="1141413"/>
            </a:xfrm>
            <a:custGeom>
              <a:avLst/>
              <a:gdLst>
                <a:gd name="T0" fmla="*/ 573 w 573"/>
                <a:gd name="T1" fmla="*/ 719 h 719"/>
                <a:gd name="T2" fmla="*/ 0 w 573"/>
                <a:gd name="T3" fmla="*/ 719 h 719"/>
                <a:gd name="T4" fmla="*/ 573 w 573"/>
                <a:gd name="T5" fmla="*/ 0 h 719"/>
                <a:gd name="T6" fmla="*/ 573 w 573"/>
                <a:gd name="T7" fmla="*/ 719 h 719"/>
              </a:gdLst>
              <a:ahLst/>
              <a:cxnLst>
                <a:cxn ang="0">
                  <a:pos x="T0" y="T1"/>
                </a:cxn>
                <a:cxn ang="0">
                  <a:pos x="T2" y="T3"/>
                </a:cxn>
                <a:cxn ang="0">
                  <a:pos x="T4" y="T5"/>
                </a:cxn>
                <a:cxn ang="0">
                  <a:pos x="T6" y="T7"/>
                </a:cxn>
              </a:cxnLst>
              <a:rect l="0" t="0" r="r" b="b"/>
              <a:pathLst>
                <a:path w="573" h="719">
                  <a:moveTo>
                    <a:pt x="573" y="719"/>
                  </a:moveTo>
                  <a:lnTo>
                    <a:pt x="0" y="719"/>
                  </a:lnTo>
                  <a:lnTo>
                    <a:pt x="573" y="0"/>
                  </a:lnTo>
                  <a:lnTo>
                    <a:pt x="573" y="71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userDrawn="1"/>
          </p:nvSpPr>
          <p:spPr bwMode="auto">
            <a:xfrm>
              <a:off x="1800225" y="-1588"/>
              <a:ext cx="906463" cy="1141413"/>
            </a:xfrm>
            <a:custGeom>
              <a:avLst/>
              <a:gdLst>
                <a:gd name="T0" fmla="*/ 0 w 571"/>
                <a:gd name="T1" fmla="*/ 0 h 719"/>
                <a:gd name="T2" fmla="*/ 571 w 571"/>
                <a:gd name="T3" fmla="*/ 0 h 719"/>
                <a:gd name="T4" fmla="*/ 0 w 571"/>
                <a:gd name="T5" fmla="*/ 719 h 719"/>
                <a:gd name="T6" fmla="*/ 0 w 571"/>
                <a:gd name="T7" fmla="*/ 0 h 719"/>
              </a:gdLst>
              <a:ahLst/>
              <a:cxnLst>
                <a:cxn ang="0">
                  <a:pos x="T0" y="T1"/>
                </a:cxn>
                <a:cxn ang="0">
                  <a:pos x="T2" y="T3"/>
                </a:cxn>
                <a:cxn ang="0">
                  <a:pos x="T4" y="T5"/>
                </a:cxn>
                <a:cxn ang="0">
                  <a:pos x="T6" y="T7"/>
                </a:cxn>
              </a:cxnLst>
              <a:rect l="0" t="0" r="r" b="b"/>
              <a:pathLst>
                <a:path w="571" h="719">
                  <a:moveTo>
                    <a:pt x="0" y="0"/>
                  </a:moveTo>
                  <a:lnTo>
                    <a:pt x="571" y="0"/>
                  </a:lnTo>
                  <a:lnTo>
                    <a:pt x="0" y="719"/>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853334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en-US" altLang="zh-CN" dirty="0"/>
              <a:t>Click to edit Master title style</a:t>
            </a:r>
            <a:endParaRPr lang="zh-CN" altLang="en-US" dirty="0"/>
          </a:p>
        </p:txBody>
      </p:sp>
      <p:sp>
        <p:nvSpPr>
          <p:cNvPr id="3" name="内容占位符 2"/>
          <p:cNvSpPr>
            <a:spLocks noGrp="1"/>
          </p:cNvSpPr>
          <p:nvPr>
            <p:ph idx="1" hasCustomPrompt="1"/>
          </p:nvPr>
        </p:nvSpPr>
        <p:spPr/>
        <p:txBody>
          <a:body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4" name="日期占位符 3"/>
          <p:cNvSpPr>
            <a:spLocks noGrp="1"/>
          </p:cNvSpPr>
          <p:nvPr>
            <p:ph type="dt" sz="half" idx="10"/>
          </p:nvPr>
        </p:nvSpPr>
        <p:spPr/>
        <p:txBody>
          <a:bodyPr/>
          <a:lstStyle/>
          <a:p>
            <a:fld id="{6489D9C7-5DC6-4263-87FF-7C99F6FB63C3}" type="datetime1">
              <a:rPr lang="zh-CN" altLang="en-US" smtClean="0"/>
              <a:pPr/>
              <a:t>2019/1/17 Thursday</a:t>
            </a:fld>
            <a:endParaRPr lang="zh-CN" altLang="en-US"/>
          </a:p>
        </p:txBody>
      </p:sp>
      <p:sp>
        <p:nvSpPr>
          <p:cNvPr id="5" name="页脚占位符 4"/>
          <p:cNvSpPr>
            <a:spLocks noGrp="1"/>
          </p:cNvSpPr>
          <p:nvPr>
            <p:ph type="ftr" sz="quarter" idx="11"/>
          </p:nvPr>
        </p:nvSpPr>
        <p:spPr/>
        <p:txBody>
          <a:bodyPr/>
          <a:lstStyle/>
          <a:p>
            <a:r>
              <a:rPr lang="en-US" altLang="zh-CN"/>
              <a:t>www.islide.cc</a:t>
            </a:r>
            <a:endParaRPr lang="zh-CN" altLang="en-US" dirty="0"/>
          </a:p>
        </p:txBody>
      </p:sp>
      <p:sp>
        <p:nvSpPr>
          <p:cNvPr id="6" name="灯片编号占位符 5"/>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568967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95325" y="76200"/>
            <a:ext cx="10801350" cy="937991"/>
          </a:xfrm>
        </p:spPr>
        <p:txBody>
          <a:bodyPr/>
          <a:lstStyle/>
          <a:p>
            <a:r>
              <a:rPr lang="en-US" altLang="zh-CN" dirty="0"/>
              <a:t>Click to edit Master title style</a:t>
            </a:r>
            <a:endParaRPr lang="zh-CN" altLang="en-US" dirty="0"/>
          </a:p>
        </p:txBody>
      </p:sp>
      <p:sp>
        <p:nvSpPr>
          <p:cNvPr id="6" name="日期占位符 5"/>
          <p:cNvSpPr>
            <a:spLocks noGrp="1"/>
          </p:cNvSpPr>
          <p:nvPr>
            <p:ph type="dt" sz="half" idx="10"/>
          </p:nvPr>
        </p:nvSpPr>
        <p:spPr/>
        <p:txBody>
          <a:bodyPr/>
          <a:lstStyle/>
          <a:p>
            <a:fld id="{6489D9C7-5DC6-4263-87FF-7C99F6FB63C3}" type="datetime1">
              <a:rPr lang="zh-CN" altLang="en-US" smtClean="0"/>
              <a:pPr/>
              <a:t>2019/1/17 Thursday</a:t>
            </a:fld>
            <a:endParaRPr lang="zh-CN" altLang="en-US"/>
          </a:p>
        </p:txBody>
      </p:sp>
      <p:sp>
        <p:nvSpPr>
          <p:cNvPr id="7" name="页脚占位符 6"/>
          <p:cNvSpPr>
            <a:spLocks noGrp="1"/>
          </p:cNvSpPr>
          <p:nvPr>
            <p:ph type="ftr" sz="quarter" idx="11"/>
          </p:nvPr>
        </p:nvSpPr>
        <p:spPr/>
        <p:txBody>
          <a:bodyPr/>
          <a:lstStyle/>
          <a:p>
            <a:r>
              <a:rPr lang="en-US" altLang="zh-CN"/>
              <a:t>www.islide.cc</a:t>
            </a:r>
            <a:endParaRPr lang="zh-CN" altLang="en-US" dirty="0"/>
          </a:p>
        </p:txBody>
      </p:sp>
      <p:sp>
        <p:nvSpPr>
          <p:cNvPr id="8" name="灯片编号占位符 7"/>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75817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6489D9C7-5DC6-4263-87FF-7C99F6FB63C3}" type="datetime1">
              <a:rPr lang="zh-CN" altLang="en-US" smtClean="0"/>
              <a:pPr/>
              <a:t>2019/1/17 Thursday</a:t>
            </a:fld>
            <a:endParaRPr lang="zh-CN" altLang="en-US"/>
          </a:p>
        </p:txBody>
      </p:sp>
      <p:sp>
        <p:nvSpPr>
          <p:cNvPr id="6" name="页脚占位符 5"/>
          <p:cNvSpPr>
            <a:spLocks noGrp="1"/>
          </p:cNvSpPr>
          <p:nvPr>
            <p:ph type="ftr" sz="quarter" idx="11"/>
          </p:nvPr>
        </p:nvSpPr>
        <p:spPr/>
        <p:txBody>
          <a:bodyPr/>
          <a:lstStyle/>
          <a:p>
            <a:r>
              <a:rPr lang="en-US" altLang="zh-CN"/>
              <a:t>www.islide.cc</a:t>
            </a:r>
            <a:endParaRPr lang="zh-CN" altLang="en-US" dirty="0"/>
          </a:p>
        </p:txBody>
      </p:sp>
      <p:sp>
        <p:nvSpPr>
          <p:cNvPr id="7" name="灯片编号占位符 6"/>
          <p:cNvSpPr>
            <a:spLocks noGrp="1"/>
          </p:cNvSpPr>
          <p:nvPr>
            <p:ph type="sldNum" sz="quarter" idx="12"/>
          </p:nvPr>
        </p:nvSpPr>
        <p:spPr/>
        <p:txBody>
          <a:body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341772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末尾幻灯片">
    <p:bg>
      <p:bgRef idx="1001">
        <a:schemeClr val="bg1"/>
      </p:bgRef>
    </p:bg>
    <p:spTree>
      <p:nvGrpSpPr>
        <p:cNvPr id="1" name=""/>
        <p:cNvGrpSpPr/>
        <p:nvPr/>
      </p:nvGrpSpPr>
      <p:grpSpPr>
        <a:xfrm>
          <a:off x="0" y="0"/>
          <a:ext cx="0" cy="0"/>
          <a:chOff x="0" y="0"/>
          <a:chExt cx="0" cy="0"/>
        </a:xfrm>
      </p:grpSpPr>
      <p:sp>
        <p:nvSpPr>
          <p:cNvPr id="10" name="Freeform 6"/>
          <p:cNvSpPr>
            <a:spLocks/>
          </p:cNvSpPr>
          <p:nvPr userDrawn="1"/>
        </p:nvSpPr>
        <p:spPr bwMode="auto">
          <a:xfrm>
            <a:off x="3277911" y="4368816"/>
            <a:ext cx="4612422" cy="2490771"/>
          </a:xfrm>
          <a:custGeom>
            <a:avLst/>
            <a:gdLst>
              <a:gd name="T0" fmla="*/ 0 w 2924"/>
              <a:gd name="T1" fmla="*/ 1579 h 1579"/>
              <a:gd name="T2" fmla="*/ 1870 w 2924"/>
              <a:gd name="T3" fmla="*/ 1579 h 1579"/>
              <a:gd name="T4" fmla="*/ 2924 w 2924"/>
              <a:gd name="T5" fmla="*/ 1165 h 1579"/>
              <a:gd name="T6" fmla="*/ 912 w 2924"/>
              <a:gd name="T7" fmla="*/ 0 h 1579"/>
              <a:gd name="T8" fmla="*/ 0 w 2924"/>
              <a:gd name="T9" fmla="*/ 1579 h 1579"/>
            </a:gdLst>
            <a:ahLst/>
            <a:cxnLst>
              <a:cxn ang="0">
                <a:pos x="T0" y="T1"/>
              </a:cxn>
              <a:cxn ang="0">
                <a:pos x="T2" y="T3"/>
              </a:cxn>
              <a:cxn ang="0">
                <a:pos x="T4" y="T5"/>
              </a:cxn>
              <a:cxn ang="0">
                <a:pos x="T6" y="T7"/>
              </a:cxn>
              <a:cxn ang="0">
                <a:pos x="T8" y="T9"/>
              </a:cxn>
            </a:cxnLst>
            <a:rect l="0" t="0" r="r" b="b"/>
            <a:pathLst>
              <a:path w="2924" h="1579">
                <a:moveTo>
                  <a:pt x="0" y="1579"/>
                </a:moveTo>
                <a:lnTo>
                  <a:pt x="1870" y="1579"/>
                </a:lnTo>
                <a:lnTo>
                  <a:pt x="2924" y="1165"/>
                </a:lnTo>
                <a:lnTo>
                  <a:pt x="912" y="0"/>
                </a:lnTo>
                <a:lnTo>
                  <a:pt x="0" y="1579"/>
                </a:lnTo>
                <a:close/>
              </a:path>
            </a:pathLst>
          </a:custGeom>
          <a:solidFill>
            <a:schemeClr val="accent2">
              <a:alpha val="61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日期占位符 4"/>
          <p:cNvSpPr>
            <a:spLocks noGrp="1"/>
          </p:cNvSpPr>
          <p:nvPr>
            <p:ph type="dt" sz="half" idx="14"/>
          </p:nvPr>
        </p:nvSpPr>
        <p:spPr>
          <a:xfrm>
            <a:off x="5401732" y="6959600"/>
            <a:ext cx="1388536" cy="206381"/>
          </a:xfrm>
        </p:spPr>
        <p:txBody>
          <a:bodyPr/>
          <a:lstStyle/>
          <a:p>
            <a:fld id="{6489D9C7-5DC6-4263-87FF-7C99F6FB63C3}" type="datetime1">
              <a:rPr lang="zh-CN" altLang="en-US" smtClean="0"/>
              <a:pPr/>
              <a:t>2019/1/17 Thursday</a:t>
            </a:fld>
            <a:endParaRPr lang="zh-CN" altLang="en-US"/>
          </a:p>
        </p:txBody>
      </p:sp>
      <p:sp>
        <p:nvSpPr>
          <p:cNvPr id="6" name="页脚占位符 5"/>
          <p:cNvSpPr>
            <a:spLocks noGrp="1"/>
          </p:cNvSpPr>
          <p:nvPr>
            <p:ph type="ftr" sz="quarter" idx="15"/>
          </p:nvPr>
        </p:nvSpPr>
        <p:spPr>
          <a:xfrm>
            <a:off x="695325" y="6959600"/>
            <a:ext cx="4114800" cy="206381"/>
          </a:xfrm>
        </p:spPr>
        <p:txBody>
          <a:bodyPr/>
          <a:lstStyle/>
          <a:p>
            <a:r>
              <a:rPr lang="en-US" altLang="zh-CN"/>
              <a:t>www.islide.cc </a:t>
            </a:r>
            <a:r>
              <a:rPr lang="zh-CN" altLang="en-US"/>
              <a:t>「 让</a:t>
            </a:r>
            <a:r>
              <a:rPr lang="en-US" altLang="zh-CN"/>
              <a:t>PPT</a:t>
            </a:r>
            <a:r>
              <a:rPr lang="zh-CN" altLang="en-US"/>
              <a:t>设计简单起来！」</a:t>
            </a:r>
          </a:p>
        </p:txBody>
      </p:sp>
      <p:sp>
        <p:nvSpPr>
          <p:cNvPr id="7" name="灯片编号占位符 6"/>
          <p:cNvSpPr>
            <a:spLocks noGrp="1"/>
          </p:cNvSpPr>
          <p:nvPr>
            <p:ph type="sldNum" sz="quarter" idx="16"/>
          </p:nvPr>
        </p:nvSpPr>
        <p:spPr>
          <a:xfrm>
            <a:off x="8610599" y="6959600"/>
            <a:ext cx="2886075" cy="206381"/>
          </a:xfrm>
        </p:spPr>
        <p:txBody>
          <a:bodyPr/>
          <a:lstStyle/>
          <a:p>
            <a:fld id="{5DD3DB80-B894-403A-B48E-6FDC1A72010E}" type="slidenum">
              <a:rPr lang="zh-CN" altLang="en-US" smtClean="0"/>
              <a:pPr/>
              <a:t>‹#›</a:t>
            </a:fld>
            <a:endParaRPr lang="zh-CN" altLang="en-US"/>
          </a:p>
        </p:txBody>
      </p:sp>
      <p:sp>
        <p:nvSpPr>
          <p:cNvPr id="26" name="标题 1"/>
          <p:cNvSpPr>
            <a:spLocks noGrp="1"/>
          </p:cNvSpPr>
          <p:nvPr>
            <p:ph type="ctrTitle" hasCustomPrompt="1"/>
          </p:nvPr>
        </p:nvSpPr>
        <p:spPr>
          <a:xfrm>
            <a:off x="695325" y="2247639"/>
            <a:ext cx="10801350" cy="655784"/>
          </a:xfrm>
        </p:spPr>
        <p:txBody>
          <a:bodyPr anchor="ctr">
            <a:normAutofit/>
          </a:bodyPr>
          <a:lstStyle>
            <a:lvl1pPr marL="0" indent="0" algn="ctr">
              <a:buFont typeface="Arial" panose="020B0604020202020204" pitchFamily="34" charset="0"/>
              <a:buNone/>
              <a:defRPr sz="3200">
                <a:solidFill>
                  <a:schemeClr val="tx1"/>
                </a:solidFill>
              </a:defRPr>
            </a:lvl1pPr>
          </a:lstStyle>
          <a:p>
            <a:r>
              <a:rPr lang="en-US" altLang="zh-CN" dirty="0"/>
              <a:t>Conclusion</a:t>
            </a:r>
            <a:endParaRPr lang="zh-CN" altLang="en-US" dirty="0"/>
          </a:p>
        </p:txBody>
      </p:sp>
      <p:sp>
        <p:nvSpPr>
          <p:cNvPr id="27" name="文本占位符 62"/>
          <p:cNvSpPr>
            <a:spLocks noGrp="1"/>
          </p:cNvSpPr>
          <p:nvPr>
            <p:ph type="body" sz="quarter" idx="17" hasCustomPrompt="1"/>
          </p:nvPr>
        </p:nvSpPr>
        <p:spPr>
          <a:xfrm>
            <a:off x="695325" y="3185880"/>
            <a:ext cx="10801350" cy="310871"/>
          </a:xfrm>
        </p:spPr>
        <p:txBody>
          <a:bodyPr vert="horz" lIns="91440" tIns="45720" rIns="91440" bIns="45720" rtlCol="0">
            <a:normAutofit/>
          </a:bodyPr>
          <a:lstStyle>
            <a:lvl1pPr marL="0" indent="0" algn="ctr">
              <a:buNone/>
              <a:defRPr lang="zh-CN" altLang="en-US" sz="1600" smtClean="0"/>
            </a:lvl1pPr>
            <a:lvl2pPr>
              <a:defRPr lang="zh-CN" altLang="en-US" sz="2000" smtClean="0"/>
            </a:lvl2pPr>
            <a:lvl3pPr>
              <a:defRPr lang="zh-CN" altLang="en-US" sz="1800" smtClean="0"/>
            </a:lvl3pPr>
            <a:lvl4pPr>
              <a:defRPr lang="zh-CN" altLang="en-US" sz="1600" smtClean="0"/>
            </a:lvl4pPr>
            <a:lvl5pPr>
              <a:defRPr lang="zh-CN" altLang="en-US" sz="1600"/>
            </a:lvl5pPr>
          </a:lstStyle>
          <a:p>
            <a:pPr lvl="0"/>
            <a:r>
              <a:rPr lang="en-US" altLang="zh-CN" dirty="0"/>
              <a:t>Signature</a:t>
            </a:r>
          </a:p>
        </p:txBody>
      </p:sp>
      <p:sp>
        <p:nvSpPr>
          <p:cNvPr id="28" name="文本占位符 62"/>
          <p:cNvSpPr>
            <a:spLocks noGrp="1"/>
          </p:cNvSpPr>
          <p:nvPr>
            <p:ph type="body" sz="quarter" idx="18" hasCustomPrompt="1"/>
          </p:nvPr>
        </p:nvSpPr>
        <p:spPr>
          <a:xfrm>
            <a:off x="695325" y="3501514"/>
            <a:ext cx="10801350" cy="310871"/>
          </a:xfrm>
        </p:spPr>
        <p:txBody>
          <a:bodyPr vert="horz" lIns="91440" tIns="45720" rIns="91440" bIns="45720" rtlCol="0">
            <a:normAutofit/>
          </a:bodyPr>
          <a:lstStyle>
            <a:lvl1pPr marL="0" indent="0" algn="ctr">
              <a:buNone/>
              <a:defRPr lang="zh-CN" altLang="en-US" sz="1600" smtClean="0"/>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589" marR="0" lvl="0" indent="-228589" fontAlgn="auto">
              <a:spcAft>
                <a:spcPts val="0"/>
              </a:spcAft>
              <a:buClrTx/>
              <a:buSzTx/>
              <a:tabLst/>
            </a:pPr>
            <a:r>
              <a:rPr lang="en-US" altLang="zh-CN" dirty="0"/>
              <a:t>Data</a:t>
            </a:r>
          </a:p>
        </p:txBody>
      </p:sp>
      <p:sp>
        <p:nvSpPr>
          <p:cNvPr id="11" name="Freeform 7"/>
          <p:cNvSpPr>
            <a:spLocks/>
          </p:cNvSpPr>
          <p:nvPr userDrawn="1"/>
        </p:nvSpPr>
        <p:spPr bwMode="auto">
          <a:xfrm>
            <a:off x="-1" y="4368816"/>
            <a:ext cx="4716532" cy="2490771"/>
          </a:xfrm>
          <a:custGeom>
            <a:avLst/>
            <a:gdLst>
              <a:gd name="T0" fmla="*/ 0 w 2990"/>
              <a:gd name="T1" fmla="*/ 1579 h 1579"/>
              <a:gd name="T2" fmla="*/ 2078 w 2990"/>
              <a:gd name="T3" fmla="*/ 1579 h 1579"/>
              <a:gd name="T4" fmla="*/ 2990 w 2990"/>
              <a:gd name="T5" fmla="*/ 0 h 1579"/>
              <a:gd name="T6" fmla="*/ 0 w 2990"/>
              <a:gd name="T7" fmla="*/ 1178 h 1579"/>
              <a:gd name="T8" fmla="*/ 0 w 2990"/>
              <a:gd name="T9" fmla="*/ 1579 h 1579"/>
            </a:gdLst>
            <a:ahLst/>
            <a:cxnLst>
              <a:cxn ang="0">
                <a:pos x="T0" y="T1"/>
              </a:cxn>
              <a:cxn ang="0">
                <a:pos x="T2" y="T3"/>
              </a:cxn>
              <a:cxn ang="0">
                <a:pos x="T4" y="T5"/>
              </a:cxn>
              <a:cxn ang="0">
                <a:pos x="T6" y="T7"/>
              </a:cxn>
              <a:cxn ang="0">
                <a:pos x="T8" y="T9"/>
              </a:cxn>
            </a:cxnLst>
            <a:rect l="0" t="0" r="r" b="b"/>
            <a:pathLst>
              <a:path w="2990" h="1579">
                <a:moveTo>
                  <a:pt x="0" y="1579"/>
                </a:moveTo>
                <a:lnTo>
                  <a:pt x="2078" y="1579"/>
                </a:lnTo>
                <a:lnTo>
                  <a:pt x="2990" y="0"/>
                </a:lnTo>
                <a:lnTo>
                  <a:pt x="0" y="1178"/>
                </a:lnTo>
                <a:lnTo>
                  <a:pt x="0" y="157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p:cNvSpPr>
          <p:nvPr userDrawn="1"/>
        </p:nvSpPr>
        <p:spPr bwMode="auto">
          <a:xfrm>
            <a:off x="6237180" y="4513940"/>
            <a:ext cx="5954820" cy="2345647"/>
          </a:xfrm>
          <a:custGeom>
            <a:avLst/>
            <a:gdLst>
              <a:gd name="T0" fmla="*/ 1922 w 3775"/>
              <a:gd name="T1" fmla="*/ 1487 h 1487"/>
              <a:gd name="T2" fmla="*/ 3775 w 3775"/>
              <a:gd name="T3" fmla="*/ 758 h 1487"/>
              <a:gd name="T4" fmla="*/ 3775 w 3775"/>
              <a:gd name="T5" fmla="*/ 0 h 1487"/>
              <a:gd name="T6" fmla="*/ 0 w 3775"/>
              <a:gd name="T7" fmla="*/ 1487 h 1487"/>
              <a:gd name="T8" fmla="*/ 1922 w 3775"/>
              <a:gd name="T9" fmla="*/ 1487 h 1487"/>
            </a:gdLst>
            <a:ahLst/>
            <a:cxnLst>
              <a:cxn ang="0">
                <a:pos x="T0" y="T1"/>
              </a:cxn>
              <a:cxn ang="0">
                <a:pos x="T2" y="T3"/>
              </a:cxn>
              <a:cxn ang="0">
                <a:pos x="T4" y="T5"/>
              </a:cxn>
              <a:cxn ang="0">
                <a:pos x="T6" y="T7"/>
              </a:cxn>
              <a:cxn ang="0">
                <a:pos x="T8" y="T9"/>
              </a:cxn>
            </a:cxnLst>
            <a:rect l="0" t="0" r="r" b="b"/>
            <a:pathLst>
              <a:path w="3775" h="1487">
                <a:moveTo>
                  <a:pt x="1922" y="1487"/>
                </a:moveTo>
                <a:lnTo>
                  <a:pt x="3775" y="758"/>
                </a:lnTo>
                <a:lnTo>
                  <a:pt x="3775" y="0"/>
                </a:lnTo>
                <a:lnTo>
                  <a:pt x="0" y="1487"/>
                </a:lnTo>
                <a:lnTo>
                  <a:pt x="1922" y="1487"/>
                </a:lnTo>
                <a:close/>
              </a:path>
            </a:pathLst>
          </a:custGeom>
          <a:solidFill>
            <a:schemeClr val="accent1">
              <a:lumMod val="20000"/>
              <a:lumOff val="80000"/>
              <a:alpha val="45000"/>
            </a:schemeClr>
          </a:solidFill>
          <a:ln>
            <a:noFill/>
          </a:ln>
        </p:spPr>
        <p:txBody>
          <a:bodyPr vert="horz" wrap="square" lIns="91440" tIns="45720" rIns="91440" bIns="45720" numCol="1" anchor="t" anchorCtr="0" compatLnSpc="1">
            <a:prstTxWarp prst="textNoShape">
              <a:avLst/>
            </a:prstTxWarp>
          </a:bodyPr>
          <a:lstStyle/>
          <a:p>
            <a:pPr lvl="0"/>
            <a:endParaRPr lang="zh-CN" altLang="en-US"/>
          </a:p>
        </p:txBody>
      </p:sp>
      <p:sp>
        <p:nvSpPr>
          <p:cNvPr id="13" name="Freeform 9"/>
          <p:cNvSpPr>
            <a:spLocks/>
          </p:cNvSpPr>
          <p:nvPr userDrawn="1"/>
        </p:nvSpPr>
        <p:spPr bwMode="auto">
          <a:xfrm>
            <a:off x="9256392" y="5704904"/>
            <a:ext cx="2935608" cy="1154683"/>
          </a:xfrm>
          <a:custGeom>
            <a:avLst/>
            <a:gdLst>
              <a:gd name="T0" fmla="*/ 1861 w 1861"/>
              <a:gd name="T1" fmla="*/ 732 h 732"/>
              <a:gd name="T2" fmla="*/ 1861 w 1861"/>
              <a:gd name="T3" fmla="*/ 0 h 732"/>
              <a:gd name="T4" fmla="*/ 0 w 1861"/>
              <a:gd name="T5" fmla="*/ 732 h 732"/>
              <a:gd name="T6" fmla="*/ 1861 w 1861"/>
              <a:gd name="T7" fmla="*/ 732 h 732"/>
            </a:gdLst>
            <a:ahLst/>
            <a:cxnLst>
              <a:cxn ang="0">
                <a:pos x="T0" y="T1"/>
              </a:cxn>
              <a:cxn ang="0">
                <a:pos x="T2" y="T3"/>
              </a:cxn>
              <a:cxn ang="0">
                <a:pos x="T4" y="T5"/>
              </a:cxn>
              <a:cxn ang="0">
                <a:pos x="T6" y="T7"/>
              </a:cxn>
            </a:cxnLst>
            <a:rect l="0" t="0" r="r" b="b"/>
            <a:pathLst>
              <a:path w="1861" h="732">
                <a:moveTo>
                  <a:pt x="1861" y="732"/>
                </a:moveTo>
                <a:lnTo>
                  <a:pt x="1861" y="0"/>
                </a:lnTo>
                <a:lnTo>
                  <a:pt x="0" y="732"/>
                </a:lnTo>
                <a:lnTo>
                  <a:pt x="1861" y="73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userDrawn="1"/>
        </p:nvSpPr>
        <p:spPr bwMode="auto">
          <a:xfrm>
            <a:off x="3184842" y="3334018"/>
            <a:ext cx="9007157" cy="3525569"/>
          </a:xfrm>
          <a:custGeom>
            <a:avLst/>
            <a:gdLst>
              <a:gd name="T0" fmla="*/ 0 w 5710"/>
              <a:gd name="T1" fmla="*/ 2235 h 2235"/>
              <a:gd name="T2" fmla="*/ 1924 w 5710"/>
              <a:gd name="T3" fmla="*/ 2235 h 2235"/>
              <a:gd name="T4" fmla="*/ 5710 w 5710"/>
              <a:gd name="T5" fmla="*/ 743 h 2235"/>
              <a:gd name="T6" fmla="*/ 5710 w 5710"/>
              <a:gd name="T7" fmla="*/ 19 h 2235"/>
              <a:gd name="T8" fmla="*/ 5676 w 5710"/>
              <a:gd name="T9" fmla="*/ 0 h 2235"/>
              <a:gd name="T10" fmla="*/ 0 w 5710"/>
              <a:gd name="T11" fmla="*/ 2235 h 2235"/>
            </a:gdLst>
            <a:ahLst/>
            <a:cxnLst>
              <a:cxn ang="0">
                <a:pos x="T0" y="T1"/>
              </a:cxn>
              <a:cxn ang="0">
                <a:pos x="T2" y="T3"/>
              </a:cxn>
              <a:cxn ang="0">
                <a:pos x="T4" y="T5"/>
              </a:cxn>
              <a:cxn ang="0">
                <a:pos x="T6" y="T7"/>
              </a:cxn>
              <a:cxn ang="0">
                <a:pos x="T8" y="T9"/>
              </a:cxn>
              <a:cxn ang="0">
                <a:pos x="T10" y="T11"/>
              </a:cxn>
            </a:cxnLst>
            <a:rect l="0" t="0" r="r" b="b"/>
            <a:pathLst>
              <a:path w="5710" h="2235">
                <a:moveTo>
                  <a:pt x="0" y="2235"/>
                </a:moveTo>
                <a:lnTo>
                  <a:pt x="1924" y="2235"/>
                </a:lnTo>
                <a:lnTo>
                  <a:pt x="5710" y="743"/>
                </a:lnTo>
                <a:lnTo>
                  <a:pt x="5710" y="19"/>
                </a:lnTo>
                <a:lnTo>
                  <a:pt x="5676" y="0"/>
                </a:lnTo>
                <a:lnTo>
                  <a:pt x="0" y="2235"/>
                </a:lnTo>
                <a:close/>
              </a:path>
            </a:pathLst>
          </a:custGeom>
          <a:solidFill>
            <a:schemeClr val="accent2">
              <a:alpha val="63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7865840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95325" y="1"/>
            <a:ext cx="10801350" cy="937991"/>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3" name="文本占位符 2"/>
          <p:cNvSpPr>
            <a:spLocks noGrp="1"/>
          </p:cNvSpPr>
          <p:nvPr>
            <p:ph type="body" idx="1"/>
          </p:nvPr>
        </p:nvSpPr>
        <p:spPr>
          <a:xfrm>
            <a:off x="695325" y="1125538"/>
            <a:ext cx="10801350" cy="5051425"/>
          </a:xfrm>
          <a:prstGeom prst="rect">
            <a:avLst/>
          </a:prstGeom>
        </p:spPr>
        <p:txBody>
          <a:bodyPr vert="horz" lIns="91440" tIns="45720" rIns="91440" bIns="45720" rtlCol="0">
            <a:normAutofit/>
          </a:body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4" name="日期占位符 3"/>
          <p:cNvSpPr>
            <a:spLocks noGrp="1"/>
          </p:cNvSpPr>
          <p:nvPr>
            <p:ph type="dt" sz="half" idx="2"/>
          </p:nvPr>
        </p:nvSpPr>
        <p:spPr>
          <a:xfrm>
            <a:off x="5401732" y="6197600"/>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fld id="{6489D9C7-5DC6-4263-87FF-7C99F6FB63C3}" type="datetime1">
              <a:rPr lang="zh-CN" altLang="en-US" smtClean="0"/>
              <a:pPr/>
              <a:t>2019/1/17 Thursday</a:t>
            </a:fld>
            <a:endParaRPr lang="zh-CN" altLang="en-US"/>
          </a:p>
        </p:txBody>
      </p:sp>
      <p:sp>
        <p:nvSpPr>
          <p:cNvPr id="5" name="页脚占位符 4"/>
          <p:cNvSpPr>
            <a:spLocks noGrp="1"/>
          </p:cNvSpPr>
          <p:nvPr>
            <p:ph type="ftr" sz="quarter" idx="3"/>
          </p:nvPr>
        </p:nvSpPr>
        <p:spPr>
          <a:xfrm>
            <a:off x="695325" y="6197600"/>
            <a:ext cx="4114800"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r>
              <a:rPr lang="en-US" altLang="zh-CN"/>
              <a:t>www.islide.cc</a:t>
            </a:r>
            <a:endParaRPr lang="zh-CN" altLang="en-US" dirty="0"/>
          </a:p>
        </p:txBody>
      </p:sp>
      <p:sp>
        <p:nvSpPr>
          <p:cNvPr id="6" name="灯片编号占位符 5"/>
          <p:cNvSpPr>
            <a:spLocks noGrp="1"/>
          </p:cNvSpPr>
          <p:nvPr>
            <p:ph type="sldNum" sz="quarter" idx="4"/>
          </p:nvPr>
        </p:nvSpPr>
        <p:spPr>
          <a:xfrm>
            <a:off x="8610599" y="6197600"/>
            <a:ext cx="2886075"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fld id="{5DD3DB80-B894-403A-B48E-6FDC1A72010E}" type="slidenum">
              <a:rPr lang="zh-CN" altLang="en-US" smtClean="0"/>
              <a:pPr/>
              <a:t>‹#›</a:t>
            </a:fld>
            <a:endParaRPr lang="zh-CN" altLang="en-US"/>
          </a:p>
        </p:txBody>
      </p:sp>
      <p:grpSp>
        <p:nvGrpSpPr>
          <p:cNvPr id="41" name="组合 40"/>
          <p:cNvGrpSpPr/>
          <p:nvPr userDrawn="1"/>
        </p:nvGrpSpPr>
        <p:grpSpPr>
          <a:xfrm flipH="1">
            <a:off x="10789774" y="0"/>
            <a:ext cx="1402226" cy="1172083"/>
            <a:chOff x="-1588" y="-1588"/>
            <a:chExt cx="2708276" cy="2263775"/>
          </a:xfrm>
        </p:grpSpPr>
        <p:sp>
          <p:nvSpPr>
            <p:cNvPr id="42" name="Freeform 10"/>
            <p:cNvSpPr>
              <a:spLocks/>
            </p:cNvSpPr>
            <p:nvPr userDrawn="1"/>
          </p:nvSpPr>
          <p:spPr bwMode="auto">
            <a:xfrm>
              <a:off x="-1588" y="-1588"/>
              <a:ext cx="1801813" cy="2263775"/>
            </a:xfrm>
            <a:custGeom>
              <a:avLst/>
              <a:gdLst>
                <a:gd name="T0" fmla="*/ 0 w 1135"/>
                <a:gd name="T1" fmla="*/ 0 h 1426"/>
                <a:gd name="T2" fmla="*/ 1135 w 1135"/>
                <a:gd name="T3" fmla="*/ 0 h 1426"/>
                <a:gd name="T4" fmla="*/ 0 w 1135"/>
                <a:gd name="T5" fmla="*/ 1426 h 1426"/>
                <a:gd name="T6" fmla="*/ 0 w 1135"/>
                <a:gd name="T7" fmla="*/ 0 h 1426"/>
              </a:gdLst>
              <a:ahLst/>
              <a:cxnLst>
                <a:cxn ang="0">
                  <a:pos x="T0" y="T1"/>
                </a:cxn>
                <a:cxn ang="0">
                  <a:pos x="T2" y="T3"/>
                </a:cxn>
                <a:cxn ang="0">
                  <a:pos x="T4" y="T5"/>
                </a:cxn>
                <a:cxn ang="0">
                  <a:pos x="T6" y="T7"/>
                </a:cxn>
              </a:cxnLst>
              <a:rect l="0" t="0" r="r" b="b"/>
              <a:pathLst>
                <a:path w="1135" h="1426">
                  <a:moveTo>
                    <a:pt x="0" y="0"/>
                  </a:moveTo>
                  <a:lnTo>
                    <a:pt x="1135" y="0"/>
                  </a:lnTo>
                  <a:lnTo>
                    <a:pt x="0" y="1426"/>
                  </a:lnTo>
                  <a:lnTo>
                    <a:pt x="0" y="0"/>
                  </a:lnTo>
                  <a:close/>
                </a:path>
              </a:pathLst>
            </a:custGeom>
            <a:solidFill>
              <a:srgbClr val="0064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1"/>
            <p:cNvSpPr>
              <a:spLocks/>
            </p:cNvSpPr>
            <p:nvPr userDrawn="1"/>
          </p:nvSpPr>
          <p:spPr bwMode="auto">
            <a:xfrm>
              <a:off x="890588" y="-1588"/>
              <a:ext cx="909638" cy="1141413"/>
            </a:xfrm>
            <a:custGeom>
              <a:avLst/>
              <a:gdLst>
                <a:gd name="T0" fmla="*/ 573 w 573"/>
                <a:gd name="T1" fmla="*/ 719 h 719"/>
                <a:gd name="T2" fmla="*/ 0 w 573"/>
                <a:gd name="T3" fmla="*/ 719 h 719"/>
                <a:gd name="T4" fmla="*/ 573 w 573"/>
                <a:gd name="T5" fmla="*/ 0 h 719"/>
                <a:gd name="T6" fmla="*/ 573 w 573"/>
                <a:gd name="T7" fmla="*/ 719 h 719"/>
              </a:gdLst>
              <a:ahLst/>
              <a:cxnLst>
                <a:cxn ang="0">
                  <a:pos x="T0" y="T1"/>
                </a:cxn>
                <a:cxn ang="0">
                  <a:pos x="T2" y="T3"/>
                </a:cxn>
                <a:cxn ang="0">
                  <a:pos x="T4" y="T5"/>
                </a:cxn>
                <a:cxn ang="0">
                  <a:pos x="T6" y="T7"/>
                </a:cxn>
              </a:cxnLst>
              <a:rect l="0" t="0" r="r" b="b"/>
              <a:pathLst>
                <a:path w="573" h="719">
                  <a:moveTo>
                    <a:pt x="573" y="719"/>
                  </a:moveTo>
                  <a:lnTo>
                    <a:pt x="0" y="719"/>
                  </a:lnTo>
                  <a:lnTo>
                    <a:pt x="573" y="0"/>
                  </a:lnTo>
                  <a:lnTo>
                    <a:pt x="573" y="719"/>
                  </a:lnTo>
                  <a:close/>
                </a:path>
              </a:pathLst>
            </a:custGeom>
            <a:solidFill>
              <a:srgbClr val="0078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2"/>
            <p:cNvSpPr>
              <a:spLocks/>
            </p:cNvSpPr>
            <p:nvPr userDrawn="1"/>
          </p:nvSpPr>
          <p:spPr bwMode="auto">
            <a:xfrm>
              <a:off x="1800225" y="-1588"/>
              <a:ext cx="906463" cy="1141413"/>
            </a:xfrm>
            <a:custGeom>
              <a:avLst/>
              <a:gdLst>
                <a:gd name="T0" fmla="*/ 0 w 571"/>
                <a:gd name="T1" fmla="*/ 0 h 719"/>
                <a:gd name="T2" fmla="*/ 571 w 571"/>
                <a:gd name="T3" fmla="*/ 0 h 719"/>
                <a:gd name="T4" fmla="*/ 0 w 571"/>
                <a:gd name="T5" fmla="*/ 719 h 719"/>
                <a:gd name="T6" fmla="*/ 0 w 571"/>
                <a:gd name="T7" fmla="*/ 0 h 719"/>
              </a:gdLst>
              <a:ahLst/>
              <a:cxnLst>
                <a:cxn ang="0">
                  <a:pos x="T0" y="T1"/>
                </a:cxn>
                <a:cxn ang="0">
                  <a:pos x="T2" y="T3"/>
                </a:cxn>
                <a:cxn ang="0">
                  <a:pos x="T4" y="T5"/>
                </a:cxn>
                <a:cxn ang="0">
                  <a:pos x="T6" y="T7"/>
                </a:cxn>
              </a:cxnLst>
              <a:rect l="0" t="0" r="r" b="b"/>
              <a:pathLst>
                <a:path w="571" h="719">
                  <a:moveTo>
                    <a:pt x="0" y="0"/>
                  </a:moveTo>
                  <a:lnTo>
                    <a:pt x="571" y="0"/>
                  </a:lnTo>
                  <a:lnTo>
                    <a:pt x="0" y="719"/>
                  </a:lnTo>
                  <a:lnTo>
                    <a:pt x="0" y="0"/>
                  </a:lnTo>
                  <a:close/>
                </a:path>
              </a:pathLst>
            </a:custGeom>
            <a:solidFill>
              <a:srgbClr val="0095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784027784"/>
      </p:ext>
    </p:extLst>
  </p:cSld>
  <p:clrMap bg1="lt1" tx1="dk1" bg2="lt2" tx2="dk2" accent1="accent1" accent2="accent2" accent3="accent3" accent4="accent4" accent5="accent5" accent6="accent6" hlink="hlink" folHlink="folHlink"/>
  <p:sldLayoutIdLst>
    <p:sldLayoutId id="2147483660" r:id="rId1"/>
    <p:sldLayoutId id="2147483651" r:id="rId2"/>
    <p:sldLayoutId id="2147483650" r:id="rId3"/>
    <p:sldLayoutId id="2147483654" r:id="rId4"/>
    <p:sldLayoutId id="2147483655" r:id="rId5"/>
    <p:sldLayoutId id="2147483661" r:id="rId6"/>
  </p:sldLayoutIdLst>
  <p:hf hdr="0" dt="0"/>
  <p:txStyles>
    <p:titleStyle>
      <a:lvl1pPr algn="l" defTabSz="914354"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438">
          <p15:clr>
            <a:srgbClr val="F26B43"/>
          </p15:clr>
        </p15:guide>
        <p15:guide id="2" pos="7242">
          <p15:clr>
            <a:srgbClr val="F26B43"/>
          </p15:clr>
        </p15:guide>
        <p15:guide id="3" orient="horz" pos="3906">
          <p15:clr>
            <a:srgbClr val="F26B43"/>
          </p15:clr>
        </p15:guide>
        <p15:guide id="4" orient="horz" pos="640">
          <p15:clr>
            <a:srgbClr val="F26B43"/>
          </p15:clr>
        </p15:guide>
        <p15:guide id="5" orient="horz" pos="70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23"/>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l="18662" r="18662"/>
          <a:stretch/>
        </p:blipFill>
        <p:spPr/>
      </p:pic>
      <p:sp>
        <p:nvSpPr>
          <p:cNvPr id="23" name="文本占位符 22"/>
          <p:cNvSpPr>
            <a:spLocks noGrp="1"/>
          </p:cNvSpPr>
          <p:nvPr>
            <p:ph type="body" sz="quarter" idx="13"/>
          </p:nvPr>
        </p:nvSpPr>
        <p:spPr/>
        <p:txBody>
          <a:bodyPr/>
          <a:lstStyle/>
          <a:p>
            <a:endParaRPr lang="zh-CN" altLang="en-US"/>
          </a:p>
        </p:txBody>
      </p:sp>
      <p:sp>
        <p:nvSpPr>
          <p:cNvPr id="9" name="副标题 8">
            <a:extLst>
              <a:ext uri="{FF2B5EF4-FFF2-40B4-BE49-F238E27FC236}">
                <a16:creationId xmlns:a16="http://schemas.microsoft.com/office/drawing/2014/main" id="{284ECAC3-E081-4EB8-B7F4-A22220C2702F}"/>
              </a:ext>
            </a:extLst>
          </p:cNvPr>
          <p:cNvSpPr>
            <a:spLocks noGrp="1"/>
          </p:cNvSpPr>
          <p:nvPr>
            <p:ph type="subTitle" idx="1"/>
          </p:nvPr>
        </p:nvSpPr>
        <p:spPr>
          <a:xfrm>
            <a:off x="1192430" y="3908724"/>
            <a:ext cx="5586411" cy="558799"/>
          </a:xfrm>
        </p:spPr>
        <p:txBody>
          <a:bodyPr/>
          <a:lstStyle/>
          <a:p>
            <a:r>
              <a:rPr lang="zh-CN" altLang="en-US" dirty="0"/>
              <a:t>余维航、郑泉斌、柯楚雯</a:t>
            </a:r>
            <a:endParaRPr lang="en-US" altLang="zh-CN" dirty="0"/>
          </a:p>
        </p:txBody>
      </p:sp>
      <p:sp>
        <p:nvSpPr>
          <p:cNvPr id="10" name="标题 3">
            <a:extLst>
              <a:ext uri="{FF2B5EF4-FFF2-40B4-BE49-F238E27FC236}">
                <a16:creationId xmlns:a16="http://schemas.microsoft.com/office/drawing/2014/main" id="{1EA7A7B4-4DA7-40DE-84FF-8D173919AC3A}"/>
              </a:ext>
            </a:extLst>
          </p:cNvPr>
          <p:cNvSpPr>
            <a:spLocks noGrp="1"/>
          </p:cNvSpPr>
          <p:nvPr>
            <p:ph type="ctrTitle"/>
          </p:nvPr>
        </p:nvSpPr>
        <p:spPr/>
        <p:txBody>
          <a:bodyPr>
            <a:normAutofit/>
          </a:bodyPr>
          <a:lstStyle/>
          <a:p>
            <a:r>
              <a:rPr lang="zh-CN" altLang="en-US" dirty="0"/>
              <a:t>微博文本情感分析</a:t>
            </a:r>
          </a:p>
        </p:txBody>
      </p:sp>
    </p:spTree>
    <p:extLst>
      <p:ext uri="{BB962C8B-B14F-4D97-AF65-F5344CB8AC3E}">
        <p14:creationId xmlns:p14="http://schemas.microsoft.com/office/powerpoint/2010/main" val="1859548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err="1"/>
              <a:t>AdaBoost</a:t>
            </a:r>
            <a:r>
              <a:rPr lang="zh-CN" altLang="en-US" dirty="0"/>
              <a:t>算法</a:t>
            </a:r>
          </a:p>
        </p:txBody>
      </p:sp>
      <p:sp>
        <p:nvSpPr>
          <p:cNvPr id="5" name="矩形 4">
            <a:extLst>
              <a:ext uri="{FF2B5EF4-FFF2-40B4-BE49-F238E27FC236}">
                <a16:creationId xmlns:a16="http://schemas.microsoft.com/office/drawing/2014/main" id="{5C4B54A6-E2AB-4BEB-A7AF-F6A288A91096}"/>
              </a:ext>
            </a:extLst>
          </p:cNvPr>
          <p:cNvSpPr/>
          <p:nvPr/>
        </p:nvSpPr>
        <p:spPr>
          <a:xfrm>
            <a:off x="647977" y="1173771"/>
            <a:ext cx="11094222" cy="1704954"/>
          </a:xfrm>
          <a:prstGeom prst="rect">
            <a:avLst/>
          </a:prstGeom>
        </p:spPr>
        <p:txBody>
          <a:bodyPr wrap="square">
            <a:spAutoFit/>
          </a:bodyPr>
          <a:lstStyle/>
          <a:p>
            <a:pPr>
              <a:lnSpc>
                <a:spcPct val="150000"/>
              </a:lnSpc>
            </a:pPr>
            <a:r>
              <a:rPr lang="en-US" altLang="zh-CN" dirty="0" err="1"/>
              <a:t>Adaboost</a:t>
            </a:r>
            <a:r>
              <a:rPr lang="zh-CN" altLang="zh-CN" dirty="0"/>
              <a:t>是一种迭代的算法，会对同一个训练集使用不同的分类器训练，之后，再把这些分类器集合起来，构建一个最终的最强的分类器。其算法本身是通过改变一个权重</a:t>
            </a:r>
            <a:r>
              <a:rPr lang="en-US" altLang="zh-CN" dirty="0"/>
              <a:t>D</a:t>
            </a:r>
            <a:r>
              <a:rPr lang="zh-CN" altLang="zh-CN" dirty="0"/>
              <a:t>的分布来实现的，该权重</a:t>
            </a:r>
            <a:r>
              <a:rPr lang="en-US" altLang="zh-CN" dirty="0"/>
              <a:t>D</a:t>
            </a:r>
            <a:r>
              <a:rPr lang="zh-CN" altLang="zh-CN" dirty="0"/>
              <a:t>初始化一致，然后改变之后交给下一次分类器。使用</a:t>
            </a:r>
            <a:r>
              <a:rPr lang="en-US" altLang="zh-CN" dirty="0" err="1"/>
              <a:t>Adaboost</a:t>
            </a:r>
            <a:r>
              <a:rPr lang="zh-CN" altLang="zh-CN" dirty="0"/>
              <a:t>分类器能够过滤掉一些不必要的训练数据特征，然后放在关键的训练数据上面。</a:t>
            </a:r>
            <a:endParaRPr lang="zh-CN" altLang="en-US" dirty="0"/>
          </a:p>
        </p:txBody>
      </p:sp>
      <p:pic>
        <p:nvPicPr>
          <p:cNvPr id="6" name="图片 5">
            <a:extLst>
              <a:ext uri="{FF2B5EF4-FFF2-40B4-BE49-F238E27FC236}">
                <a16:creationId xmlns:a16="http://schemas.microsoft.com/office/drawing/2014/main" id="{3F6A7AC8-AE6D-4042-895A-BE592EADA868}"/>
              </a:ext>
            </a:extLst>
          </p:cNvPr>
          <p:cNvPicPr/>
          <p:nvPr/>
        </p:nvPicPr>
        <p:blipFill>
          <a:blip r:embed="rId2"/>
          <a:stretch>
            <a:fillRect/>
          </a:stretch>
        </p:blipFill>
        <p:spPr>
          <a:xfrm>
            <a:off x="3638624" y="3251143"/>
            <a:ext cx="4679752" cy="3220678"/>
          </a:xfrm>
          <a:prstGeom prst="rect">
            <a:avLst/>
          </a:prstGeom>
        </p:spPr>
      </p:pic>
    </p:spTree>
    <p:extLst>
      <p:ext uri="{BB962C8B-B14F-4D97-AF65-F5344CB8AC3E}">
        <p14:creationId xmlns:p14="http://schemas.microsoft.com/office/powerpoint/2010/main" val="345749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err="1"/>
              <a:t>AdaBoost</a:t>
            </a:r>
            <a:r>
              <a:rPr lang="zh-CN" altLang="en-US" dirty="0"/>
              <a:t>算法</a:t>
            </a:r>
          </a:p>
        </p:txBody>
      </p:sp>
      <p:sp>
        <p:nvSpPr>
          <p:cNvPr id="5" name="矩形 4">
            <a:extLst>
              <a:ext uri="{FF2B5EF4-FFF2-40B4-BE49-F238E27FC236}">
                <a16:creationId xmlns:a16="http://schemas.microsoft.com/office/drawing/2014/main" id="{5C4B54A6-E2AB-4BEB-A7AF-F6A288A91096}"/>
              </a:ext>
            </a:extLst>
          </p:cNvPr>
          <p:cNvSpPr/>
          <p:nvPr/>
        </p:nvSpPr>
        <p:spPr>
          <a:xfrm>
            <a:off x="647977" y="1173771"/>
            <a:ext cx="8957662" cy="923330"/>
          </a:xfrm>
          <a:prstGeom prst="rect">
            <a:avLst/>
          </a:prstGeom>
        </p:spPr>
        <p:txBody>
          <a:bodyPr wrap="square">
            <a:spAutoFit/>
          </a:bodyPr>
          <a:lstStyle/>
          <a:p>
            <a:pPr>
              <a:lnSpc>
                <a:spcPct val="150000"/>
              </a:lnSpc>
            </a:pPr>
            <a:r>
              <a:rPr lang="zh-CN" altLang="en-US" dirty="0"/>
              <a:t>举例说明</a:t>
            </a:r>
            <a:r>
              <a:rPr lang="en-US" altLang="zh-CN" dirty="0" err="1"/>
              <a:t>AdaBoost</a:t>
            </a:r>
            <a:r>
              <a:rPr lang="zh-CN" altLang="zh-CN" dirty="0"/>
              <a:t>的实现过程：图中主要有“</a:t>
            </a:r>
            <a:r>
              <a:rPr lang="en-US" altLang="zh-CN" dirty="0"/>
              <a:t>+</a:t>
            </a:r>
            <a:r>
              <a:rPr lang="zh-CN" altLang="zh-CN" dirty="0"/>
              <a:t>”和“</a:t>
            </a:r>
            <a:r>
              <a:rPr lang="en-US" altLang="zh-CN" dirty="0"/>
              <a:t>-</a:t>
            </a:r>
            <a:r>
              <a:rPr lang="zh-CN" altLang="zh-CN" dirty="0"/>
              <a:t>”号，现使用决策树对其进行划分，将“</a:t>
            </a:r>
            <a:r>
              <a:rPr lang="en-US" altLang="zh-CN" dirty="0"/>
              <a:t>+</a:t>
            </a:r>
            <a:r>
              <a:rPr lang="zh-CN" altLang="zh-CN" dirty="0"/>
              <a:t>”和“</a:t>
            </a:r>
            <a:r>
              <a:rPr lang="en-US" altLang="zh-CN" dirty="0"/>
              <a:t>-</a:t>
            </a:r>
            <a:r>
              <a:rPr lang="zh-CN" altLang="zh-CN" dirty="0"/>
              <a:t>”号分割开来。</a:t>
            </a:r>
            <a:endParaRPr lang="zh-CN" altLang="en-US" dirty="0"/>
          </a:p>
        </p:txBody>
      </p:sp>
      <p:pic>
        <p:nvPicPr>
          <p:cNvPr id="7" name="图片 6">
            <a:extLst>
              <a:ext uri="{FF2B5EF4-FFF2-40B4-BE49-F238E27FC236}">
                <a16:creationId xmlns:a16="http://schemas.microsoft.com/office/drawing/2014/main" id="{103D7FA9-42C6-4076-8CDC-212695EBC388}"/>
              </a:ext>
            </a:extLst>
          </p:cNvPr>
          <p:cNvPicPr/>
          <p:nvPr/>
        </p:nvPicPr>
        <p:blipFill>
          <a:blip r:embed="rId2">
            <a:extLst>
              <a:ext uri="{28A0092B-C50C-407E-A947-70E740481C1C}">
                <a14:useLocalDpi xmlns:a14="http://schemas.microsoft.com/office/drawing/2010/main" val="0"/>
              </a:ext>
            </a:extLst>
          </a:blip>
          <a:stretch>
            <a:fillRect/>
          </a:stretch>
        </p:blipFill>
        <p:spPr>
          <a:xfrm>
            <a:off x="9905399" y="843132"/>
            <a:ext cx="1933575" cy="1727200"/>
          </a:xfrm>
          <a:prstGeom prst="rect">
            <a:avLst/>
          </a:prstGeom>
        </p:spPr>
      </p:pic>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86A99F39-3B2A-4B69-BA1C-D4BCBF1A2E98}"/>
                  </a:ext>
                </a:extLst>
              </p:cNvPr>
              <p:cNvSpPr/>
              <p:nvPr/>
            </p:nvSpPr>
            <p:spPr>
              <a:xfrm>
                <a:off x="1384823" y="2351068"/>
                <a:ext cx="2849825" cy="1338828"/>
              </a:xfrm>
              <a:prstGeom prst="rect">
                <a:avLst/>
              </a:prstGeom>
            </p:spPr>
            <p:txBody>
              <a:bodyPr wrap="square">
                <a:spAutoFit/>
              </a:bodyPr>
              <a:lstStyle/>
              <a:p>
                <a:pPr>
                  <a:lnSpc>
                    <a:spcPct val="150000"/>
                  </a:lnSpc>
                </a:pPr>
                <a:r>
                  <a:rPr lang="zh-CN" altLang="zh-CN" dirty="0"/>
                  <a:t>初始分布</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𝐷</m:t>
                        </m:r>
                      </m:e>
                      <m:sub>
                        <m:r>
                          <a:rPr lang="en-US" altLang="zh-CN" i="1">
                            <a:latin typeface="Cambria Math" panose="02040503050406030204" pitchFamily="18" charset="0"/>
                          </a:rPr>
                          <m:t>1</m:t>
                        </m:r>
                      </m:sub>
                    </m:sSub>
                  </m:oMath>
                </a14:m>
                <a:r>
                  <a:rPr lang="zh-CN" altLang="zh-CN" dirty="0"/>
                  <a:t>采用均匀分布即</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𝑤</m:t>
                        </m:r>
                      </m:e>
                      <m:sub>
                        <m:r>
                          <a:rPr lang="en-US" altLang="zh-CN" i="1">
                            <a:latin typeface="Cambria Math" panose="02040503050406030204" pitchFamily="18" charset="0"/>
                          </a:rPr>
                          <m:t>𝑖</m:t>
                        </m:r>
                      </m:sub>
                    </m:sSub>
                    <m:r>
                      <a:rPr lang="en-US" altLang="zh-CN" i="1">
                        <a:latin typeface="Cambria Math" panose="02040503050406030204" pitchFamily="18" charset="0"/>
                      </a:rPr>
                      <m:t>=1/</m:t>
                    </m:r>
                    <m:r>
                      <a:rPr lang="en-US" altLang="zh-CN" i="1">
                        <a:latin typeface="Cambria Math" panose="02040503050406030204" pitchFamily="18" charset="0"/>
                      </a:rPr>
                      <m:t>𝑚</m:t>
                    </m:r>
                  </m:oMath>
                </a14:m>
                <a:r>
                  <a:rPr lang="zh-CN" altLang="zh-CN" dirty="0"/>
                  <a:t>。第一个分类器决策之后的边界如图</a:t>
                </a:r>
                <a:endParaRPr lang="zh-CN" altLang="en-US" dirty="0"/>
              </a:p>
            </p:txBody>
          </p:sp>
        </mc:Choice>
        <mc:Fallback xmlns="">
          <p:sp>
            <p:nvSpPr>
              <p:cNvPr id="8" name="矩形 7">
                <a:extLst>
                  <a:ext uri="{FF2B5EF4-FFF2-40B4-BE49-F238E27FC236}">
                    <a16:creationId xmlns:a16="http://schemas.microsoft.com/office/drawing/2014/main" id="{86A99F39-3B2A-4B69-BA1C-D4BCBF1A2E98}"/>
                  </a:ext>
                </a:extLst>
              </p:cNvPr>
              <p:cNvSpPr>
                <a:spLocks noRot="1" noChangeAspect="1" noMove="1" noResize="1" noEditPoints="1" noAdjustHandles="1" noChangeArrowheads="1" noChangeShapeType="1" noTextEdit="1"/>
              </p:cNvSpPr>
              <p:nvPr/>
            </p:nvSpPr>
            <p:spPr>
              <a:xfrm>
                <a:off x="1384823" y="2351068"/>
                <a:ext cx="2849825" cy="1338828"/>
              </a:xfrm>
              <a:prstGeom prst="rect">
                <a:avLst/>
              </a:prstGeom>
              <a:blipFill>
                <a:blip r:embed="rId3"/>
                <a:stretch>
                  <a:fillRect l="-1709" b="-3196"/>
                </a:stretch>
              </a:blipFill>
            </p:spPr>
            <p:txBody>
              <a:bodyPr/>
              <a:lstStyle/>
              <a:p>
                <a:r>
                  <a:rPr lang="zh-CN" altLang="en-US">
                    <a:noFill/>
                  </a:rPr>
                  <a:t> </a:t>
                </a:r>
              </a:p>
            </p:txBody>
          </p:sp>
        </mc:Fallback>
      </mc:AlternateContent>
      <p:pic>
        <p:nvPicPr>
          <p:cNvPr id="9" name="图片 8">
            <a:extLst>
              <a:ext uri="{FF2B5EF4-FFF2-40B4-BE49-F238E27FC236}">
                <a16:creationId xmlns:a16="http://schemas.microsoft.com/office/drawing/2014/main" id="{6065E266-C5C5-44A8-B4C7-AEC6F8FD3BC4}"/>
              </a:ext>
            </a:extLst>
          </p:cNvPr>
          <p:cNvPicPr/>
          <p:nvPr/>
        </p:nvPicPr>
        <p:blipFill>
          <a:blip r:embed="rId4">
            <a:extLst>
              <a:ext uri="{28A0092B-C50C-407E-A947-70E740481C1C}">
                <a14:useLocalDpi xmlns:a14="http://schemas.microsoft.com/office/drawing/2010/main" val="0"/>
              </a:ext>
            </a:extLst>
          </a:blip>
          <a:stretch>
            <a:fillRect/>
          </a:stretch>
        </p:blipFill>
        <p:spPr>
          <a:xfrm>
            <a:off x="4534408" y="2256681"/>
            <a:ext cx="4530848" cy="1727200"/>
          </a:xfrm>
          <a:prstGeom prst="rect">
            <a:avLst/>
          </a:prstGeom>
        </p:spPr>
      </p:pic>
      <mc:AlternateContent xmlns:mc="http://schemas.openxmlformats.org/markup-compatibility/2006" xmlns:a14="http://schemas.microsoft.com/office/drawing/2010/main">
        <mc:Choice Requires="a14">
          <p:sp>
            <p:nvSpPr>
              <p:cNvPr id="10" name="矩形 9">
                <a:extLst>
                  <a:ext uri="{FF2B5EF4-FFF2-40B4-BE49-F238E27FC236}">
                    <a16:creationId xmlns:a16="http://schemas.microsoft.com/office/drawing/2014/main" id="{491BA41E-8909-49F7-BD54-EB0069238B02}"/>
                  </a:ext>
                </a:extLst>
              </p:cNvPr>
              <p:cNvSpPr/>
              <p:nvPr/>
            </p:nvSpPr>
            <p:spPr>
              <a:xfrm>
                <a:off x="1384823" y="4655293"/>
                <a:ext cx="2849825" cy="1754326"/>
              </a:xfrm>
              <a:prstGeom prst="rect">
                <a:avLst/>
              </a:prstGeom>
            </p:spPr>
            <p:txBody>
              <a:bodyPr wrap="square">
                <a:spAutoFit/>
              </a:bodyPr>
              <a:lstStyle/>
              <a:p>
                <a:pPr>
                  <a:lnSpc>
                    <a:spcPct val="150000"/>
                  </a:lnSpc>
                </a:pPr>
                <a:r>
                  <a:rPr lang="zh-CN" altLang="zh-CN" dirty="0"/>
                  <a:t>第一次分类后，得到一个新的样本权重</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𝐷</m:t>
                        </m:r>
                      </m:e>
                      <m:sub>
                        <m:r>
                          <a:rPr lang="en-US" altLang="zh-CN" i="1">
                            <a:latin typeface="Cambria Math" panose="02040503050406030204" pitchFamily="18" charset="0"/>
                          </a:rPr>
                          <m:t>2</m:t>
                        </m:r>
                      </m:sub>
                    </m:sSub>
                    <m:r>
                      <a:rPr lang="zh-CN" altLang="en-US" i="1">
                        <a:latin typeface="Cambria Math" panose="02040503050406030204" pitchFamily="18" charset="0"/>
                      </a:rPr>
                      <m:t>。</m:t>
                    </m:r>
                  </m:oMath>
                </a14:m>
                <a:r>
                  <a:rPr lang="zh-CN" altLang="zh-CN" dirty="0"/>
                  <a:t>但是经过第一次划分之后，有三个“</a:t>
                </a:r>
                <a:r>
                  <a:rPr lang="en-US" altLang="zh-CN" dirty="0"/>
                  <a:t>+</a:t>
                </a:r>
                <a:r>
                  <a:rPr lang="zh-CN" altLang="zh-CN" dirty="0"/>
                  <a:t>”的被分错误</a:t>
                </a:r>
                <a:endParaRPr lang="zh-CN" altLang="en-US" dirty="0"/>
              </a:p>
            </p:txBody>
          </p:sp>
        </mc:Choice>
        <mc:Fallback xmlns="">
          <p:sp>
            <p:nvSpPr>
              <p:cNvPr id="10" name="矩形 9">
                <a:extLst>
                  <a:ext uri="{FF2B5EF4-FFF2-40B4-BE49-F238E27FC236}">
                    <a16:creationId xmlns:a16="http://schemas.microsoft.com/office/drawing/2014/main" id="{491BA41E-8909-49F7-BD54-EB0069238B02}"/>
                  </a:ext>
                </a:extLst>
              </p:cNvPr>
              <p:cNvSpPr>
                <a:spLocks noRot="1" noChangeAspect="1" noMove="1" noResize="1" noEditPoints="1" noAdjustHandles="1" noChangeArrowheads="1" noChangeShapeType="1" noTextEdit="1"/>
              </p:cNvSpPr>
              <p:nvPr/>
            </p:nvSpPr>
            <p:spPr>
              <a:xfrm>
                <a:off x="1384823" y="4655293"/>
                <a:ext cx="2849825" cy="1754326"/>
              </a:xfrm>
              <a:prstGeom prst="rect">
                <a:avLst/>
              </a:prstGeom>
              <a:blipFill>
                <a:blip r:embed="rId5"/>
                <a:stretch>
                  <a:fillRect l="-1709" b="-2091"/>
                </a:stretch>
              </a:blipFill>
            </p:spPr>
            <p:txBody>
              <a:bodyPr/>
              <a:lstStyle/>
              <a:p>
                <a:r>
                  <a:rPr lang="zh-CN" altLang="en-US">
                    <a:noFill/>
                  </a:rPr>
                  <a:t> </a:t>
                </a:r>
              </a:p>
            </p:txBody>
          </p:sp>
        </mc:Fallback>
      </mc:AlternateContent>
      <p:pic>
        <p:nvPicPr>
          <p:cNvPr id="12" name="图片 11">
            <a:extLst>
              <a:ext uri="{FF2B5EF4-FFF2-40B4-BE49-F238E27FC236}">
                <a16:creationId xmlns:a16="http://schemas.microsoft.com/office/drawing/2014/main" id="{5DDD5ED8-A67D-44E6-A19B-F46ED0D1F9DC}"/>
              </a:ext>
            </a:extLst>
          </p:cNvPr>
          <p:cNvPicPr/>
          <p:nvPr/>
        </p:nvPicPr>
        <p:blipFill>
          <a:blip r:embed="rId6">
            <a:extLst>
              <a:ext uri="{28A0092B-C50C-407E-A947-70E740481C1C}">
                <a14:useLocalDpi xmlns:a14="http://schemas.microsoft.com/office/drawing/2010/main" val="0"/>
              </a:ext>
            </a:extLst>
          </a:blip>
          <a:srcRect r="1025" b="1983"/>
          <a:stretch>
            <a:fillRect/>
          </a:stretch>
        </p:blipFill>
        <p:spPr>
          <a:xfrm>
            <a:off x="4329528" y="4621360"/>
            <a:ext cx="4735728" cy="1788260"/>
          </a:xfrm>
          <a:prstGeom prst="rect">
            <a:avLst/>
          </a:prstGeom>
          <a:ln>
            <a:noFill/>
          </a:ln>
        </p:spPr>
      </p:pic>
    </p:spTree>
    <p:extLst>
      <p:ext uri="{BB962C8B-B14F-4D97-AF65-F5344CB8AC3E}">
        <p14:creationId xmlns:p14="http://schemas.microsoft.com/office/powerpoint/2010/main" val="3658987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err="1"/>
              <a:t>AdaBoost</a:t>
            </a:r>
            <a:r>
              <a:rPr lang="zh-CN" altLang="en-US" dirty="0"/>
              <a:t>算法</a:t>
            </a:r>
          </a:p>
        </p:txBody>
      </p:sp>
      <p:sp>
        <p:nvSpPr>
          <p:cNvPr id="8" name="矩形 7">
            <a:extLst>
              <a:ext uri="{FF2B5EF4-FFF2-40B4-BE49-F238E27FC236}">
                <a16:creationId xmlns:a16="http://schemas.microsoft.com/office/drawing/2014/main" id="{86A99F39-3B2A-4B69-BA1C-D4BCBF1A2E98}"/>
              </a:ext>
            </a:extLst>
          </p:cNvPr>
          <p:cNvSpPr/>
          <p:nvPr/>
        </p:nvSpPr>
        <p:spPr>
          <a:xfrm>
            <a:off x="1349312" y="1250237"/>
            <a:ext cx="3781981" cy="1754326"/>
          </a:xfrm>
          <a:prstGeom prst="rect">
            <a:avLst/>
          </a:prstGeom>
        </p:spPr>
        <p:txBody>
          <a:bodyPr wrap="square">
            <a:spAutoFit/>
          </a:bodyPr>
          <a:lstStyle/>
          <a:p>
            <a:pPr>
              <a:lnSpc>
                <a:spcPct val="150000"/>
              </a:lnSpc>
            </a:pPr>
            <a:r>
              <a:rPr lang="zh-CN" altLang="zh-CN" dirty="0"/>
              <a:t>第二次迭代之后，再次得到一个新的样本权重</a:t>
            </a:r>
            <a:r>
              <a:rPr lang="en-US" altLang="zh-CN" dirty="0"/>
              <a:t>D3</a:t>
            </a:r>
            <a:r>
              <a:rPr lang="zh-CN" altLang="zh-CN" dirty="0"/>
              <a:t>，第二个子分类器</a:t>
            </a:r>
            <a:r>
              <a:rPr lang="en-US" altLang="zh-CN" dirty="0"/>
              <a:t>h2</a:t>
            </a:r>
            <a:r>
              <a:rPr lang="zh-CN" altLang="zh-CN" dirty="0"/>
              <a:t>。由图中</a:t>
            </a:r>
            <a:r>
              <a:rPr lang="en-US" altLang="zh-CN" dirty="0"/>
              <a:t>5.4</a:t>
            </a:r>
            <a:r>
              <a:rPr lang="zh-CN" altLang="zh-CN" dirty="0"/>
              <a:t>中可以看出，第二次分类仍是有三个“</a:t>
            </a:r>
            <a:r>
              <a:rPr lang="en-US" altLang="zh-CN" dirty="0"/>
              <a:t>-</a:t>
            </a:r>
            <a:r>
              <a:rPr lang="zh-CN" altLang="zh-CN" dirty="0"/>
              <a:t>”被分类错误</a:t>
            </a:r>
            <a:endParaRPr lang="zh-CN" altLang="en-US" dirty="0"/>
          </a:p>
        </p:txBody>
      </p:sp>
      <p:sp>
        <p:nvSpPr>
          <p:cNvPr id="10" name="矩形 9">
            <a:extLst>
              <a:ext uri="{FF2B5EF4-FFF2-40B4-BE49-F238E27FC236}">
                <a16:creationId xmlns:a16="http://schemas.microsoft.com/office/drawing/2014/main" id="{491BA41E-8909-49F7-BD54-EB0069238B02}"/>
              </a:ext>
            </a:extLst>
          </p:cNvPr>
          <p:cNvSpPr/>
          <p:nvPr/>
        </p:nvSpPr>
        <p:spPr>
          <a:xfrm>
            <a:off x="1349312" y="4175899"/>
            <a:ext cx="3781981" cy="1338828"/>
          </a:xfrm>
          <a:prstGeom prst="rect">
            <a:avLst/>
          </a:prstGeom>
        </p:spPr>
        <p:txBody>
          <a:bodyPr wrap="square">
            <a:spAutoFit/>
          </a:bodyPr>
          <a:lstStyle/>
          <a:p>
            <a:pPr>
              <a:lnSpc>
                <a:spcPct val="150000"/>
              </a:lnSpc>
            </a:pPr>
            <a:r>
              <a:rPr lang="zh-CN" altLang="zh-CN" dirty="0"/>
              <a:t>第三次分类之后，其中有一个“</a:t>
            </a:r>
            <a:r>
              <a:rPr lang="en-US" altLang="zh-CN" dirty="0"/>
              <a:t>-</a:t>
            </a:r>
            <a:r>
              <a:rPr lang="zh-CN" altLang="zh-CN" dirty="0"/>
              <a:t>”和两个“</a:t>
            </a:r>
            <a:r>
              <a:rPr lang="en-US" altLang="zh-CN" dirty="0"/>
              <a:t>+</a:t>
            </a:r>
            <a:r>
              <a:rPr lang="zh-CN" altLang="zh-CN" dirty="0"/>
              <a:t>”被分类错误。再然后我们整合所有的分类器得出结果如下</a:t>
            </a:r>
            <a:endParaRPr lang="zh-CN" altLang="en-US" dirty="0"/>
          </a:p>
        </p:txBody>
      </p:sp>
      <p:pic>
        <p:nvPicPr>
          <p:cNvPr id="11" name="图片 10" descr="http://static.oschina.net/uploads/img/201502/21005016_v2gh.png">
            <a:extLst>
              <a:ext uri="{FF2B5EF4-FFF2-40B4-BE49-F238E27FC236}">
                <a16:creationId xmlns:a16="http://schemas.microsoft.com/office/drawing/2014/main" id="{A0B84A18-D519-46E9-8EF1-F69C1F55FB19}"/>
              </a:ext>
            </a:extLst>
          </p:cNvPr>
          <p:cNvPicPr/>
          <p:nvPr/>
        </p:nvPicPr>
        <p:blipFill>
          <a:blip r:embed="rId2">
            <a:extLst>
              <a:ext uri="{28A0092B-C50C-407E-A947-70E740481C1C}">
                <a14:useLocalDpi xmlns:a14="http://schemas.microsoft.com/office/drawing/2010/main" val="0"/>
              </a:ext>
            </a:extLst>
          </a:blip>
          <a:srcRect l="1230" t="-603" r="2459" b="7830"/>
          <a:stretch>
            <a:fillRect/>
          </a:stretch>
        </p:blipFill>
        <p:spPr>
          <a:xfrm>
            <a:off x="6175298" y="1393975"/>
            <a:ext cx="2238375" cy="1466850"/>
          </a:xfrm>
          <a:prstGeom prst="rect">
            <a:avLst/>
          </a:prstGeom>
          <a:noFill/>
          <a:ln>
            <a:noFill/>
          </a:ln>
        </p:spPr>
      </p:pic>
      <p:pic>
        <p:nvPicPr>
          <p:cNvPr id="13" name="图片 12">
            <a:extLst>
              <a:ext uri="{FF2B5EF4-FFF2-40B4-BE49-F238E27FC236}">
                <a16:creationId xmlns:a16="http://schemas.microsoft.com/office/drawing/2014/main" id="{A8FAD2D3-EB1A-470F-9955-EF54DD1F758D}"/>
              </a:ext>
            </a:extLst>
          </p:cNvPr>
          <p:cNvPicPr/>
          <p:nvPr/>
        </p:nvPicPr>
        <p:blipFill>
          <a:blip r:embed="rId3"/>
          <a:stretch>
            <a:fillRect/>
          </a:stretch>
        </p:blipFill>
        <p:spPr>
          <a:xfrm>
            <a:off x="5474076" y="3382717"/>
            <a:ext cx="5274310" cy="3109595"/>
          </a:xfrm>
          <a:prstGeom prst="rect">
            <a:avLst/>
          </a:prstGeom>
        </p:spPr>
      </p:pic>
    </p:spTree>
    <p:extLst>
      <p:ext uri="{BB962C8B-B14F-4D97-AF65-F5344CB8AC3E}">
        <p14:creationId xmlns:p14="http://schemas.microsoft.com/office/powerpoint/2010/main" val="3831959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err="1"/>
              <a:t>AdaBoost</a:t>
            </a:r>
            <a:r>
              <a:rPr lang="zh-CN" altLang="en-US" dirty="0"/>
              <a:t>算法</a:t>
            </a:r>
          </a:p>
        </p:txBody>
      </p:sp>
      <p:sp>
        <p:nvSpPr>
          <p:cNvPr id="9" name="矩形 8">
            <a:extLst>
              <a:ext uri="{FF2B5EF4-FFF2-40B4-BE49-F238E27FC236}">
                <a16:creationId xmlns:a16="http://schemas.microsoft.com/office/drawing/2014/main" id="{C3971CB4-0BC1-4015-BE0A-AFCA040C4F0C}"/>
              </a:ext>
            </a:extLst>
          </p:cNvPr>
          <p:cNvSpPr/>
          <p:nvPr/>
        </p:nvSpPr>
        <p:spPr>
          <a:xfrm>
            <a:off x="695325" y="3154669"/>
            <a:ext cx="3781981" cy="456535"/>
          </a:xfrm>
          <a:prstGeom prst="rect">
            <a:avLst/>
          </a:prstGeom>
        </p:spPr>
        <p:txBody>
          <a:bodyPr wrap="square">
            <a:spAutoFit/>
          </a:bodyPr>
          <a:lstStyle/>
          <a:p>
            <a:pPr>
              <a:lnSpc>
                <a:spcPct val="150000"/>
              </a:lnSpc>
            </a:pPr>
            <a:r>
              <a:rPr lang="en-US" altLang="zh-CN" dirty="0" err="1"/>
              <a:t>AdaBoost</a:t>
            </a:r>
            <a:r>
              <a:rPr lang="zh-CN" altLang="en-US" dirty="0"/>
              <a:t>算法流程图</a:t>
            </a:r>
          </a:p>
        </p:txBody>
      </p:sp>
      <p:pic>
        <p:nvPicPr>
          <p:cNvPr id="5" name="图片 4" descr="C:\Users\ADMINI~1\AppData\Local\Temp\1547643965(1).png"/>
          <p:cNvPicPr/>
          <p:nvPr/>
        </p:nvPicPr>
        <p:blipFill>
          <a:blip r:embed="rId2">
            <a:extLst>
              <a:ext uri="{28A0092B-C50C-407E-A947-70E740481C1C}">
                <a14:useLocalDpi xmlns:a14="http://schemas.microsoft.com/office/drawing/2010/main" val="0"/>
              </a:ext>
            </a:extLst>
          </a:blip>
          <a:srcRect/>
          <a:stretch>
            <a:fillRect/>
          </a:stretch>
        </p:blipFill>
        <p:spPr bwMode="auto">
          <a:xfrm>
            <a:off x="4376755" y="649779"/>
            <a:ext cx="3565973" cy="5558440"/>
          </a:xfrm>
          <a:prstGeom prst="rect">
            <a:avLst/>
          </a:prstGeom>
          <a:noFill/>
          <a:ln>
            <a:noFill/>
          </a:ln>
        </p:spPr>
      </p:pic>
    </p:spTree>
    <p:extLst>
      <p:ext uri="{BB962C8B-B14F-4D97-AF65-F5344CB8AC3E}">
        <p14:creationId xmlns:p14="http://schemas.microsoft.com/office/powerpoint/2010/main" val="3924198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系统说明</a:t>
            </a:r>
          </a:p>
        </p:txBody>
      </p:sp>
      <p:sp>
        <p:nvSpPr>
          <p:cNvPr id="6" name="文本框 5">
            <a:extLst>
              <a:ext uri="{FF2B5EF4-FFF2-40B4-BE49-F238E27FC236}">
                <a16:creationId xmlns:a16="http://schemas.microsoft.com/office/drawing/2014/main" id="{04F69230-F3A6-4586-9371-A858F4763E9F}"/>
              </a:ext>
            </a:extLst>
          </p:cNvPr>
          <p:cNvSpPr txBox="1"/>
          <p:nvPr/>
        </p:nvSpPr>
        <p:spPr>
          <a:xfrm>
            <a:off x="2230772" y="2200275"/>
            <a:ext cx="787636" cy="667432"/>
          </a:xfrm>
          <a:prstGeom prst="rect">
            <a:avLst/>
          </a:prstGeom>
          <a:noFill/>
          <a:ln w="117475">
            <a:noFill/>
          </a:ln>
        </p:spPr>
        <p:txBody>
          <a:bodyPr wrap="none" rtlCol="0">
            <a:prstTxWarp prst="textPlain">
              <a:avLst/>
            </a:prstTxWarp>
            <a:spAutoFit/>
          </a:bodyPr>
          <a:lstStyle/>
          <a:p>
            <a:r>
              <a:rPr lang="en-US" altLang="zh-CN" sz="1350" spc="75" dirty="0">
                <a:solidFill>
                  <a:schemeClr val="accent1"/>
                </a:solidFill>
                <a:latin typeface="Impact" panose="020B0806030902050204" pitchFamily="34" charset="0"/>
                <a:cs typeface="Arial" panose="020B0604020202020204" pitchFamily="34" charset="0"/>
              </a:rPr>
              <a:t>/03</a:t>
            </a:r>
            <a:endParaRPr lang="zh-CN" altLang="en-US" sz="1350" spc="75"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561049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系统说明</a:t>
            </a:r>
          </a:p>
        </p:txBody>
      </p:sp>
      <p:sp>
        <p:nvSpPr>
          <p:cNvPr id="9" name="矩形 8">
            <a:extLst>
              <a:ext uri="{FF2B5EF4-FFF2-40B4-BE49-F238E27FC236}">
                <a16:creationId xmlns:a16="http://schemas.microsoft.com/office/drawing/2014/main" id="{C3971CB4-0BC1-4015-BE0A-AFCA040C4F0C}"/>
              </a:ext>
            </a:extLst>
          </p:cNvPr>
          <p:cNvSpPr/>
          <p:nvPr/>
        </p:nvSpPr>
        <p:spPr>
          <a:xfrm>
            <a:off x="772263" y="1647140"/>
            <a:ext cx="4501073" cy="3831818"/>
          </a:xfrm>
          <a:prstGeom prst="rect">
            <a:avLst/>
          </a:prstGeom>
        </p:spPr>
        <p:txBody>
          <a:bodyPr wrap="square">
            <a:spAutoFit/>
          </a:bodyPr>
          <a:lstStyle/>
          <a:p>
            <a:pPr>
              <a:lnSpc>
                <a:spcPct val="150000"/>
              </a:lnSpc>
            </a:pPr>
            <a:r>
              <a:rPr lang="zh-CN" altLang="en-US" dirty="0"/>
              <a:t>系统</a:t>
            </a:r>
            <a:r>
              <a:rPr lang="zh-CN" altLang="zh-CN" dirty="0"/>
              <a:t>可以实现对输入的文本进行情感分析，判断文本的情感极性。对文本情感的判断包括二分类和多分类</a:t>
            </a:r>
            <a:r>
              <a:rPr lang="zh-CN" altLang="en-US" dirty="0"/>
              <a:t>。</a:t>
            </a:r>
            <a:r>
              <a:rPr lang="zh-CN" altLang="zh-CN" dirty="0"/>
              <a:t>对于这两种分类方法，都用了</a:t>
            </a:r>
            <a:r>
              <a:rPr lang="en-US" altLang="zh-CN" dirty="0"/>
              <a:t>SVM</a:t>
            </a:r>
            <a:r>
              <a:rPr lang="zh-CN" altLang="zh-CN" dirty="0"/>
              <a:t>、贝叶斯</a:t>
            </a:r>
            <a:r>
              <a:rPr lang="zh-CN" altLang="en-US" dirty="0"/>
              <a:t>、</a:t>
            </a:r>
            <a:r>
              <a:rPr lang="en-US" altLang="zh-CN" dirty="0" err="1"/>
              <a:t>AdaBoost</a:t>
            </a:r>
            <a:r>
              <a:rPr lang="zh-CN" altLang="zh-CN" dirty="0"/>
              <a:t>算法。</a:t>
            </a:r>
            <a:r>
              <a:rPr lang="zh-CN" altLang="en-US" dirty="0"/>
              <a:t>系统</a:t>
            </a:r>
            <a:r>
              <a:rPr lang="zh-CN" altLang="zh-CN" dirty="0"/>
              <a:t>可以选择文件进行情感分析，也可以手动输入文本进行情感分析。</a:t>
            </a:r>
            <a:endParaRPr lang="en-US" altLang="zh-CN" dirty="0"/>
          </a:p>
          <a:p>
            <a:pPr>
              <a:lnSpc>
                <a:spcPct val="150000"/>
              </a:lnSpc>
            </a:pPr>
            <a:endParaRPr lang="en-US" altLang="zh-CN" dirty="0"/>
          </a:p>
          <a:p>
            <a:pPr>
              <a:lnSpc>
                <a:spcPct val="150000"/>
              </a:lnSpc>
            </a:pPr>
            <a:r>
              <a:rPr lang="zh-CN" altLang="en-US" dirty="0"/>
              <a:t>系统所使用的数据集来源：中国爬盟网站</a:t>
            </a:r>
            <a:r>
              <a:rPr lang="en-US" altLang="zh-CN" dirty="0"/>
              <a:t>http://www.cnpameng.com/</a:t>
            </a:r>
            <a:r>
              <a:rPr lang="zh-CN" altLang="en-US" dirty="0"/>
              <a:t>。</a:t>
            </a:r>
          </a:p>
        </p:txBody>
      </p:sp>
      <p:pic>
        <p:nvPicPr>
          <p:cNvPr id="5" name="图片 4" descr="C:\Users\ADMINI~1\AppData\Local\Temp\1547543453(1).png">
            <a:extLst>
              <a:ext uri="{FF2B5EF4-FFF2-40B4-BE49-F238E27FC236}">
                <a16:creationId xmlns:a16="http://schemas.microsoft.com/office/drawing/2014/main" id="{2D1BA83D-0B9B-4EA1-AE22-1F8E2A29994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371206" y="554073"/>
            <a:ext cx="4406283" cy="6059791"/>
          </a:xfrm>
          <a:prstGeom prst="rect">
            <a:avLst/>
          </a:prstGeom>
          <a:noFill/>
          <a:ln>
            <a:noFill/>
          </a:ln>
        </p:spPr>
      </p:pic>
    </p:spTree>
    <p:extLst>
      <p:ext uri="{BB962C8B-B14F-4D97-AF65-F5344CB8AC3E}">
        <p14:creationId xmlns:p14="http://schemas.microsoft.com/office/powerpoint/2010/main" val="3667891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测试结果</a:t>
            </a:r>
          </a:p>
        </p:txBody>
      </p:sp>
      <p:sp>
        <p:nvSpPr>
          <p:cNvPr id="6" name="文本框 5">
            <a:extLst>
              <a:ext uri="{FF2B5EF4-FFF2-40B4-BE49-F238E27FC236}">
                <a16:creationId xmlns:a16="http://schemas.microsoft.com/office/drawing/2014/main" id="{04F69230-F3A6-4586-9371-A858F4763E9F}"/>
              </a:ext>
            </a:extLst>
          </p:cNvPr>
          <p:cNvSpPr txBox="1"/>
          <p:nvPr/>
        </p:nvSpPr>
        <p:spPr>
          <a:xfrm>
            <a:off x="2221894" y="2200275"/>
            <a:ext cx="787636" cy="667432"/>
          </a:xfrm>
          <a:prstGeom prst="rect">
            <a:avLst/>
          </a:prstGeom>
          <a:noFill/>
          <a:ln w="117475">
            <a:noFill/>
          </a:ln>
        </p:spPr>
        <p:txBody>
          <a:bodyPr wrap="none" rtlCol="0">
            <a:prstTxWarp prst="textPlain">
              <a:avLst/>
            </a:prstTxWarp>
            <a:spAutoFit/>
          </a:bodyPr>
          <a:lstStyle/>
          <a:p>
            <a:r>
              <a:rPr lang="en-US" altLang="zh-CN" sz="1350" spc="75" dirty="0">
                <a:solidFill>
                  <a:schemeClr val="accent1"/>
                </a:solidFill>
                <a:latin typeface="Impact" panose="020B0806030902050204" pitchFamily="34" charset="0"/>
                <a:cs typeface="Arial" panose="020B0604020202020204" pitchFamily="34" charset="0"/>
              </a:rPr>
              <a:t>/04</a:t>
            </a:r>
            <a:endParaRPr lang="zh-CN" altLang="en-US" sz="1350" spc="75"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4099311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二分类训练</a:t>
            </a:r>
          </a:p>
        </p:txBody>
      </p:sp>
      <p:pic>
        <p:nvPicPr>
          <p:cNvPr id="6" name="图片 5" descr="C:\Users\ADMINI~1\AppData\Local\Temp\1547543374(1).png">
            <a:extLst>
              <a:ext uri="{FF2B5EF4-FFF2-40B4-BE49-F238E27FC236}">
                <a16:creationId xmlns:a16="http://schemas.microsoft.com/office/drawing/2014/main" id="{64D86028-EC8F-4435-B7F1-1D7364044B7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5326" y="1422952"/>
            <a:ext cx="4311680" cy="2092605"/>
          </a:xfrm>
          <a:prstGeom prst="rect">
            <a:avLst/>
          </a:prstGeom>
          <a:noFill/>
          <a:ln>
            <a:noFill/>
          </a:ln>
        </p:spPr>
      </p:pic>
      <p:pic>
        <p:nvPicPr>
          <p:cNvPr id="7" name="图片 6" descr="C:\Users\ADMINI~1\AppData\Local\Temp\1547543381(1).png">
            <a:extLst>
              <a:ext uri="{FF2B5EF4-FFF2-40B4-BE49-F238E27FC236}">
                <a16:creationId xmlns:a16="http://schemas.microsoft.com/office/drawing/2014/main" id="{D60FE1D6-62F0-43D7-B988-60F82704FAE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5325" y="4066361"/>
            <a:ext cx="3104318" cy="1784023"/>
          </a:xfrm>
          <a:prstGeom prst="rect">
            <a:avLst/>
          </a:prstGeom>
          <a:noFill/>
          <a:ln>
            <a:noFill/>
          </a:ln>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4362" y="1543348"/>
            <a:ext cx="5296639" cy="3753374"/>
          </a:xfrm>
          <a:prstGeom prst="rect">
            <a:avLst/>
          </a:prstGeom>
        </p:spPr>
      </p:pic>
    </p:spTree>
    <p:extLst>
      <p:ext uri="{BB962C8B-B14F-4D97-AF65-F5344CB8AC3E}">
        <p14:creationId xmlns:p14="http://schemas.microsoft.com/office/powerpoint/2010/main" val="3360103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多分类训练</a:t>
            </a:r>
          </a:p>
        </p:txBody>
      </p:sp>
      <p:pic>
        <p:nvPicPr>
          <p:cNvPr id="9" name="图片 8" descr="C:\Users\ADMINI~1\AppData\Local\Temp\1547543389(1).png">
            <a:extLst>
              <a:ext uri="{FF2B5EF4-FFF2-40B4-BE49-F238E27FC236}">
                <a16:creationId xmlns:a16="http://schemas.microsoft.com/office/drawing/2014/main" id="{24735523-92D9-43CD-BBF7-459F4968704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5325" y="1497146"/>
            <a:ext cx="2319212" cy="1043130"/>
          </a:xfrm>
          <a:prstGeom prst="rect">
            <a:avLst/>
          </a:prstGeom>
          <a:noFill/>
          <a:ln>
            <a:noFill/>
          </a:ln>
        </p:spPr>
      </p:pic>
      <p:pic>
        <p:nvPicPr>
          <p:cNvPr id="10" name="图片 9" descr="C:\Users\ADMINI~1\AppData\Local\Temp\1547543395(1).png">
            <a:extLst>
              <a:ext uri="{FF2B5EF4-FFF2-40B4-BE49-F238E27FC236}">
                <a16:creationId xmlns:a16="http://schemas.microsoft.com/office/drawing/2014/main" id="{EBD22320-714F-48FF-9642-D9B53A25B3C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95325" y="3037671"/>
            <a:ext cx="2995938" cy="1745875"/>
          </a:xfrm>
          <a:prstGeom prst="rect">
            <a:avLst/>
          </a:prstGeom>
          <a:noFill/>
          <a:ln>
            <a:noFill/>
          </a:ln>
        </p:spPr>
      </p:pic>
      <p:pic>
        <p:nvPicPr>
          <p:cNvPr id="11" name="图片 10" descr="E:\PycharmProjects\ananlysis_weibo2\Visualization\多分类.jpg">
            <a:extLst>
              <a:ext uri="{FF2B5EF4-FFF2-40B4-BE49-F238E27FC236}">
                <a16:creationId xmlns:a16="http://schemas.microsoft.com/office/drawing/2014/main" id="{A589D2DB-6203-4046-BAB1-D0AD4C8479E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4701811" y="1014191"/>
            <a:ext cx="6794864" cy="5100647"/>
          </a:xfrm>
          <a:prstGeom prst="rect">
            <a:avLst/>
          </a:prstGeom>
          <a:noFill/>
          <a:ln>
            <a:noFill/>
          </a:ln>
        </p:spPr>
      </p:pic>
    </p:spTree>
    <p:extLst>
      <p:ext uri="{BB962C8B-B14F-4D97-AF65-F5344CB8AC3E}">
        <p14:creationId xmlns:p14="http://schemas.microsoft.com/office/powerpoint/2010/main" val="3930634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测试结果</a:t>
            </a:r>
          </a:p>
        </p:txBody>
      </p:sp>
      <p:pic>
        <p:nvPicPr>
          <p:cNvPr id="9" name="图片 8" descr="C:\Users\ADMINI~1\AppData\Local\Temp\1547543240(1).png">
            <a:extLst>
              <a:ext uri="{FF2B5EF4-FFF2-40B4-BE49-F238E27FC236}">
                <a16:creationId xmlns:a16="http://schemas.microsoft.com/office/drawing/2014/main" id="{8B04ABE4-F98F-4E06-BE4D-BBE7B582AD2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695046" y="1729230"/>
            <a:ext cx="5410268" cy="1289708"/>
          </a:xfrm>
          <a:prstGeom prst="rect">
            <a:avLst/>
          </a:prstGeom>
          <a:noFill/>
          <a:ln>
            <a:noFill/>
          </a:ln>
        </p:spPr>
      </p:pic>
      <p:pic>
        <p:nvPicPr>
          <p:cNvPr id="10" name="图片 9" descr="C:\Users\ADMINI~1\AppData\Local\Temp\1547543244(1).png">
            <a:extLst>
              <a:ext uri="{FF2B5EF4-FFF2-40B4-BE49-F238E27FC236}">
                <a16:creationId xmlns:a16="http://schemas.microsoft.com/office/drawing/2014/main" id="{0F95571B-4324-4BEF-B6F5-C0B73A58C70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611873" y="4225567"/>
            <a:ext cx="3514827" cy="1180934"/>
          </a:xfrm>
          <a:prstGeom prst="rect">
            <a:avLst/>
          </a:prstGeom>
          <a:noFill/>
          <a:ln>
            <a:noFill/>
          </a:ln>
        </p:spPr>
      </p:pic>
      <p:sp>
        <p:nvSpPr>
          <p:cNvPr id="11" name="矩形 10">
            <a:extLst>
              <a:ext uri="{FF2B5EF4-FFF2-40B4-BE49-F238E27FC236}">
                <a16:creationId xmlns:a16="http://schemas.microsoft.com/office/drawing/2014/main" id="{B4BC4273-7388-4A73-B480-17AEBEF2D91E}"/>
              </a:ext>
            </a:extLst>
          </p:cNvPr>
          <p:cNvSpPr/>
          <p:nvPr/>
        </p:nvSpPr>
        <p:spPr>
          <a:xfrm>
            <a:off x="3149643" y="3079166"/>
            <a:ext cx="4501073" cy="458459"/>
          </a:xfrm>
          <a:prstGeom prst="rect">
            <a:avLst/>
          </a:prstGeom>
        </p:spPr>
        <p:txBody>
          <a:bodyPr wrap="square">
            <a:spAutoFit/>
          </a:bodyPr>
          <a:lstStyle/>
          <a:p>
            <a:pPr algn="ctr">
              <a:lnSpc>
                <a:spcPct val="150000"/>
              </a:lnSpc>
            </a:pPr>
            <a:r>
              <a:rPr lang="zh-CN" altLang="en-US" dirty="0"/>
              <a:t>二分类测试结果</a:t>
            </a:r>
          </a:p>
        </p:txBody>
      </p:sp>
      <p:sp>
        <p:nvSpPr>
          <p:cNvPr id="12" name="矩形 11">
            <a:extLst>
              <a:ext uri="{FF2B5EF4-FFF2-40B4-BE49-F238E27FC236}">
                <a16:creationId xmlns:a16="http://schemas.microsoft.com/office/drawing/2014/main" id="{2CA0A84A-F8D6-4333-8067-98A63BBDDBA6}"/>
              </a:ext>
            </a:extLst>
          </p:cNvPr>
          <p:cNvSpPr/>
          <p:nvPr/>
        </p:nvSpPr>
        <p:spPr>
          <a:xfrm>
            <a:off x="3149643" y="5635984"/>
            <a:ext cx="4501073" cy="507831"/>
          </a:xfrm>
          <a:prstGeom prst="rect">
            <a:avLst/>
          </a:prstGeom>
        </p:spPr>
        <p:txBody>
          <a:bodyPr wrap="square">
            <a:spAutoFit/>
          </a:bodyPr>
          <a:lstStyle/>
          <a:p>
            <a:pPr algn="ctr">
              <a:lnSpc>
                <a:spcPct val="150000"/>
              </a:lnSpc>
            </a:pPr>
            <a:r>
              <a:rPr lang="zh-CN" altLang="en-US" dirty="0"/>
              <a:t>多分类测试结果</a:t>
            </a:r>
          </a:p>
        </p:txBody>
      </p:sp>
    </p:spTree>
    <p:extLst>
      <p:ext uri="{BB962C8B-B14F-4D97-AF65-F5344CB8AC3E}">
        <p14:creationId xmlns:p14="http://schemas.microsoft.com/office/powerpoint/2010/main" val="3016554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3e8992b5-5db5-46cc-947c-ea2e40ebc0c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id="{5C41B3BA-10B8-4573-835C-4A68A861F5EC}"/>
              </a:ext>
            </a:extLst>
          </p:cNvPr>
          <p:cNvGrpSpPr>
            <a:grpSpLocks noChangeAspect="1"/>
          </p:cNvGrpSpPr>
          <p:nvPr>
            <p:custDataLst>
              <p:tags r:id="rId1"/>
            </p:custDataLst>
          </p:nvPr>
        </p:nvGrpSpPr>
        <p:grpSpPr>
          <a:xfrm>
            <a:off x="1466635" y="2003881"/>
            <a:ext cx="9258729" cy="2992279"/>
            <a:chOff x="669925" y="1321617"/>
            <a:chExt cx="9258729" cy="2992279"/>
          </a:xfrm>
        </p:grpSpPr>
        <p:cxnSp>
          <p:nvCxnSpPr>
            <p:cNvPr id="6" name="直接连接符 5">
              <a:extLst>
                <a:ext uri="{FF2B5EF4-FFF2-40B4-BE49-F238E27FC236}">
                  <a16:creationId xmlns:a16="http://schemas.microsoft.com/office/drawing/2014/main" id="{641B0BA9-CA05-40C8-A6CE-A60A1E3E9EFA}"/>
                </a:ext>
              </a:extLst>
            </p:cNvPr>
            <p:cNvCxnSpPr/>
            <p:nvPr/>
          </p:nvCxnSpPr>
          <p:spPr>
            <a:xfrm flipH="1">
              <a:off x="669925" y="2388826"/>
              <a:ext cx="75773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a16="http://schemas.microsoft.com/office/drawing/2014/main" id="{A9FFA9DF-9D30-4463-B0E2-A7BE49762711}"/>
                </a:ext>
              </a:extLst>
            </p:cNvPr>
            <p:cNvCxnSpPr>
              <a:cxnSpLocks/>
            </p:cNvCxnSpPr>
            <p:nvPr/>
          </p:nvCxnSpPr>
          <p:spPr>
            <a:xfrm>
              <a:off x="669925" y="2848657"/>
              <a:ext cx="259107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îś1íḓé">
              <a:extLst>
                <a:ext uri="{FF2B5EF4-FFF2-40B4-BE49-F238E27FC236}">
                  <a16:creationId xmlns:a16="http://schemas.microsoft.com/office/drawing/2014/main" id="{B7658857-FC9E-40E8-95E2-9E4B11B660B0}"/>
                </a:ext>
              </a:extLst>
            </p:cNvPr>
            <p:cNvSpPr txBox="1"/>
            <p:nvPr/>
          </p:nvSpPr>
          <p:spPr>
            <a:xfrm>
              <a:off x="5610256" y="1424279"/>
              <a:ext cx="466794" cy="461665"/>
            </a:xfrm>
            <a:prstGeom prst="rect">
              <a:avLst/>
            </a:prstGeom>
            <a:noFill/>
          </p:spPr>
          <p:txBody>
            <a:bodyPr wrap="none" anchor="ctr">
              <a:noAutofit/>
            </a:bodyPr>
            <a:lstStyle/>
            <a:p>
              <a:pPr algn="ctr"/>
              <a:r>
                <a:rPr lang="en-US" altLang="zh-CN" sz="2800" dirty="0">
                  <a:solidFill>
                    <a:schemeClr val="accent1">
                      <a:lumMod val="100000"/>
                    </a:schemeClr>
                  </a:solidFill>
                  <a:latin typeface="Impact" panose="020B0806030902050204" pitchFamily="34" charset="0"/>
                </a:rPr>
                <a:t>01</a:t>
              </a:r>
            </a:p>
          </p:txBody>
        </p:sp>
        <p:cxnSp>
          <p:nvCxnSpPr>
            <p:cNvPr id="9" name="直接连接符 8">
              <a:extLst>
                <a:ext uri="{FF2B5EF4-FFF2-40B4-BE49-F238E27FC236}">
                  <a16:creationId xmlns:a16="http://schemas.microsoft.com/office/drawing/2014/main" id="{A61F4552-37ED-40BF-BC8C-4E87712EE41E}"/>
                </a:ext>
              </a:extLst>
            </p:cNvPr>
            <p:cNvCxnSpPr/>
            <p:nvPr/>
          </p:nvCxnSpPr>
          <p:spPr>
            <a:xfrm>
              <a:off x="6208722" y="1395504"/>
              <a:ext cx="0" cy="51921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ïṡ1iḑe">
              <a:extLst>
                <a:ext uri="{FF2B5EF4-FFF2-40B4-BE49-F238E27FC236}">
                  <a16:creationId xmlns:a16="http://schemas.microsoft.com/office/drawing/2014/main" id="{39340196-E1AA-4B49-976A-BF366BB2B662}"/>
                </a:ext>
              </a:extLst>
            </p:cNvPr>
            <p:cNvSpPr/>
            <p:nvPr/>
          </p:nvSpPr>
          <p:spPr bwMode="auto">
            <a:xfrm>
              <a:off x="6295143" y="1672545"/>
              <a:ext cx="3610267" cy="31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30000"/>
                </a:lnSpc>
              </a:pPr>
              <a:r>
                <a:rPr lang="en-US" altLang="zh-CN" sz="1100" dirty="0"/>
                <a:t>.</a:t>
              </a:r>
            </a:p>
          </p:txBody>
        </p:sp>
        <p:sp>
          <p:nvSpPr>
            <p:cNvPr id="11" name="íśľíḓé">
              <a:extLst>
                <a:ext uri="{FF2B5EF4-FFF2-40B4-BE49-F238E27FC236}">
                  <a16:creationId xmlns:a16="http://schemas.microsoft.com/office/drawing/2014/main" id="{4D5C24C6-4DD0-4193-AD42-019C1134797B}"/>
                </a:ext>
              </a:extLst>
            </p:cNvPr>
            <p:cNvSpPr txBox="1"/>
            <p:nvPr/>
          </p:nvSpPr>
          <p:spPr bwMode="auto">
            <a:xfrm>
              <a:off x="6295143" y="1321617"/>
              <a:ext cx="3610267" cy="35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800" b="1" dirty="0"/>
                <a:t>概述</a:t>
              </a:r>
              <a:endParaRPr lang="en-US" altLang="zh-CN" sz="1800" b="1" dirty="0"/>
            </a:p>
          </p:txBody>
        </p:sp>
        <p:sp>
          <p:nvSpPr>
            <p:cNvPr id="12" name="iŝḷiḓè">
              <a:extLst>
                <a:ext uri="{FF2B5EF4-FFF2-40B4-BE49-F238E27FC236}">
                  <a16:creationId xmlns:a16="http://schemas.microsoft.com/office/drawing/2014/main" id="{155B7B1D-E581-4BC5-AC2D-C67488F698D1}"/>
                </a:ext>
              </a:extLst>
            </p:cNvPr>
            <p:cNvSpPr txBox="1"/>
            <p:nvPr/>
          </p:nvSpPr>
          <p:spPr>
            <a:xfrm>
              <a:off x="5610256" y="2224005"/>
              <a:ext cx="503663" cy="461665"/>
            </a:xfrm>
            <a:prstGeom prst="rect">
              <a:avLst/>
            </a:prstGeom>
            <a:noFill/>
          </p:spPr>
          <p:txBody>
            <a:bodyPr wrap="none" anchor="ctr">
              <a:noAutofit/>
            </a:bodyPr>
            <a:lstStyle/>
            <a:p>
              <a:pPr algn="ctr"/>
              <a:r>
                <a:rPr lang="en-US" altLang="zh-CN" sz="2800">
                  <a:solidFill>
                    <a:schemeClr val="accent2">
                      <a:lumMod val="100000"/>
                    </a:schemeClr>
                  </a:solidFill>
                  <a:latin typeface="Impact" panose="020B0806030902050204" pitchFamily="34" charset="0"/>
                </a:rPr>
                <a:t>02</a:t>
              </a:r>
            </a:p>
          </p:txBody>
        </p:sp>
        <p:cxnSp>
          <p:nvCxnSpPr>
            <p:cNvPr id="13" name="直接连接符 12">
              <a:extLst>
                <a:ext uri="{FF2B5EF4-FFF2-40B4-BE49-F238E27FC236}">
                  <a16:creationId xmlns:a16="http://schemas.microsoft.com/office/drawing/2014/main" id="{D67F685F-7A22-497C-8352-5D2DE0E49569}"/>
                </a:ext>
              </a:extLst>
            </p:cNvPr>
            <p:cNvCxnSpPr/>
            <p:nvPr/>
          </p:nvCxnSpPr>
          <p:spPr>
            <a:xfrm>
              <a:off x="6227156" y="2195230"/>
              <a:ext cx="0" cy="519214"/>
            </a:xfrm>
            <a:prstGeom prst="line">
              <a:avLst/>
            </a:prstGeom>
            <a:ln w="28575" cap="flat" cmpd="sng" algn="ctr">
              <a:solidFill>
                <a:schemeClr val="accent2">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iṥļidê">
              <a:extLst>
                <a:ext uri="{FF2B5EF4-FFF2-40B4-BE49-F238E27FC236}">
                  <a16:creationId xmlns:a16="http://schemas.microsoft.com/office/drawing/2014/main" id="{4D5C24C6-4DD0-4193-AD42-019C1134797B}"/>
                </a:ext>
              </a:extLst>
            </p:cNvPr>
            <p:cNvSpPr txBox="1"/>
            <p:nvPr/>
          </p:nvSpPr>
          <p:spPr bwMode="auto">
            <a:xfrm>
              <a:off x="6313577" y="2121343"/>
              <a:ext cx="3610267" cy="35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b="1" dirty="0"/>
                <a:t>算法介绍</a:t>
              </a:r>
              <a:endParaRPr lang="en-US" altLang="zh-CN" sz="1800" b="1" dirty="0"/>
            </a:p>
          </p:txBody>
        </p:sp>
        <p:sp>
          <p:nvSpPr>
            <p:cNvPr id="16" name="iṩľíďè">
              <a:extLst>
                <a:ext uri="{FF2B5EF4-FFF2-40B4-BE49-F238E27FC236}">
                  <a16:creationId xmlns:a16="http://schemas.microsoft.com/office/drawing/2014/main" id="{450E66AA-E0D9-4EB8-B7A1-D871088E8745}"/>
                </a:ext>
              </a:extLst>
            </p:cNvPr>
            <p:cNvSpPr txBox="1"/>
            <p:nvPr/>
          </p:nvSpPr>
          <p:spPr>
            <a:xfrm>
              <a:off x="5610256" y="3023731"/>
              <a:ext cx="513282" cy="461665"/>
            </a:xfrm>
            <a:prstGeom prst="rect">
              <a:avLst/>
            </a:prstGeom>
            <a:noFill/>
          </p:spPr>
          <p:txBody>
            <a:bodyPr wrap="none" anchor="ctr">
              <a:noAutofit/>
            </a:bodyPr>
            <a:lstStyle/>
            <a:p>
              <a:pPr algn="ctr"/>
              <a:r>
                <a:rPr lang="en-US" altLang="zh-CN" sz="2800">
                  <a:solidFill>
                    <a:schemeClr val="accent3">
                      <a:lumMod val="100000"/>
                    </a:schemeClr>
                  </a:solidFill>
                  <a:latin typeface="Impact" panose="020B0806030902050204" pitchFamily="34" charset="0"/>
                </a:rPr>
                <a:t>03</a:t>
              </a:r>
            </a:p>
          </p:txBody>
        </p:sp>
        <p:cxnSp>
          <p:nvCxnSpPr>
            <p:cNvPr id="17" name="直接连接符 16">
              <a:extLst>
                <a:ext uri="{FF2B5EF4-FFF2-40B4-BE49-F238E27FC236}">
                  <a16:creationId xmlns:a16="http://schemas.microsoft.com/office/drawing/2014/main" id="{DE3A0122-6407-4916-8DA7-BDDF5A919AED}"/>
                </a:ext>
              </a:extLst>
            </p:cNvPr>
            <p:cNvCxnSpPr/>
            <p:nvPr/>
          </p:nvCxnSpPr>
          <p:spPr>
            <a:xfrm>
              <a:off x="6231966" y="2994956"/>
              <a:ext cx="0" cy="519214"/>
            </a:xfrm>
            <a:prstGeom prst="line">
              <a:avLst/>
            </a:prstGeom>
            <a:ln w="28575" cap="flat" cmpd="sng" algn="ctr">
              <a:solidFill>
                <a:schemeClr val="accent3">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ïŝľîḍé">
              <a:extLst>
                <a:ext uri="{FF2B5EF4-FFF2-40B4-BE49-F238E27FC236}">
                  <a16:creationId xmlns:a16="http://schemas.microsoft.com/office/drawing/2014/main" id="{4D5C24C6-4DD0-4193-AD42-019C1134797B}"/>
                </a:ext>
              </a:extLst>
            </p:cNvPr>
            <p:cNvSpPr txBox="1"/>
            <p:nvPr/>
          </p:nvSpPr>
          <p:spPr bwMode="auto">
            <a:xfrm>
              <a:off x="6318387" y="2921069"/>
              <a:ext cx="3610267" cy="35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800" b="1" dirty="0"/>
                <a:t>系统说明</a:t>
              </a:r>
              <a:endParaRPr lang="en-US" altLang="zh-CN" sz="1800" b="1" dirty="0"/>
            </a:p>
          </p:txBody>
        </p:sp>
        <p:sp>
          <p:nvSpPr>
            <p:cNvPr id="20" name="íṥļîḋe">
              <a:extLst>
                <a:ext uri="{FF2B5EF4-FFF2-40B4-BE49-F238E27FC236}">
                  <a16:creationId xmlns:a16="http://schemas.microsoft.com/office/drawing/2014/main" id="{E991B7BD-C362-4865-88E6-6BB962DB1188}"/>
                </a:ext>
              </a:extLst>
            </p:cNvPr>
            <p:cNvSpPr txBox="1"/>
            <p:nvPr/>
          </p:nvSpPr>
          <p:spPr>
            <a:xfrm>
              <a:off x="5610256" y="3823457"/>
              <a:ext cx="503663" cy="461665"/>
            </a:xfrm>
            <a:prstGeom prst="rect">
              <a:avLst/>
            </a:prstGeom>
            <a:noFill/>
          </p:spPr>
          <p:txBody>
            <a:bodyPr wrap="none" anchor="ctr">
              <a:noAutofit/>
            </a:bodyPr>
            <a:lstStyle/>
            <a:p>
              <a:pPr algn="ctr"/>
              <a:r>
                <a:rPr lang="en-US" altLang="zh-CN" sz="2800">
                  <a:solidFill>
                    <a:schemeClr val="accent4">
                      <a:lumMod val="100000"/>
                    </a:schemeClr>
                  </a:solidFill>
                  <a:latin typeface="Impact" panose="020B0806030902050204" pitchFamily="34" charset="0"/>
                </a:rPr>
                <a:t>04</a:t>
              </a:r>
            </a:p>
          </p:txBody>
        </p:sp>
        <p:cxnSp>
          <p:nvCxnSpPr>
            <p:cNvPr id="21" name="直接连接符 20">
              <a:extLst>
                <a:ext uri="{FF2B5EF4-FFF2-40B4-BE49-F238E27FC236}">
                  <a16:creationId xmlns:a16="http://schemas.microsoft.com/office/drawing/2014/main" id="{AA1310F8-3989-4645-A330-C6663E5FE8B9}"/>
                </a:ext>
              </a:extLst>
            </p:cNvPr>
            <p:cNvCxnSpPr/>
            <p:nvPr/>
          </p:nvCxnSpPr>
          <p:spPr>
            <a:xfrm>
              <a:off x="6227156" y="3794682"/>
              <a:ext cx="0" cy="519214"/>
            </a:xfrm>
            <a:prstGeom prst="line">
              <a:avLst/>
            </a:prstGeom>
            <a:ln w="28575" cap="flat" cmpd="sng" algn="ctr">
              <a:solidFill>
                <a:schemeClr val="accent4">
                  <a:lumMod val="100000"/>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îślídè">
              <a:extLst>
                <a:ext uri="{FF2B5EF4-FFF2-40B4-BE49-F238E27FC236}">
                  <a16:creationId xmlns:a16="http://schemas.microsoft.com/office/drawing/2014/main" id="{4D5C24C6-4DD0-4193-AD42-019C1134797B}"/>
                </a:ext>
              </a:extLst>
            </p:cNvPr>
            <p:cNvSpPr txBox="1"/>
            <p:nvPr/>
          </p:nvSpPr>
          <p:spPr bwMode="auto">
            <a:xfrm>
              <a:off x="6313577" y="3720795"/>
              <a:ext cx="3610267" cy="350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zh-CN" altLang="en-US" sz="1800" b="1" dirty="0"/>
                <a:t>测试结果</a:t>
              </a:r>
              <a:endParaRPr lang="en-US" altLang="zh-CN" sz="1800" b="1" dirty="0"/>
            </a:p>
          </p:txBody>
        </p:sp>
        <p:sp>
          <p:nvSpPr>
            <p:cNvPr id="32" name="ïṧḷîḋé">
              <a:extLst>
                <a:ext uri="{FF2B5EF4-FFF2-40B4-BE49-F238E27FC236}">
                  <a16:creationId xmlns:a16="http://schemas.microsoft.com/office/drawing/2014/main" id="{4D5C24C6-4DD0-4193-AD42-019C1134797B}"/>
                </a:ext>
              </a:extLst>
            </p:cNvPr>
            <p:cNvSpPr txBox="1"/>
            <p:nvPr/>
          </p:nvSpPr>
          <p:spPr bwMode="auto">
            <a:xfrm>
              <a:off x="1349230" y="2224005"/>
              <a:ext cx="1139207" cy="65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lnSpcReduction="10000"/>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buFontTx/>
                <a:buNone/>
              </a:pPr>
              <a:r>
                <a:rPr lang="en-US" altLang="zh-CN" sz="4000" b="1" dirty="0">
                  <a:solidFill>
                    <a:schemeClr val="tx2"/>
                  </a:solidFill>
                </a:rPr>
                <a:t>content</a:t>
              </a:r>
            </a:p>
          </p:txBody>
        </p:sp>
      </p:grpSp>
    </p:spTree>
    <p:extLst>
      <p:ext uri="{BB962C8B-B14F-4D97-AF65-F5344CB8AC3E}">
        <p14:creationId xmlns:p14="http://schemas.microsoft.com/office/powerpoint/2010/main" val="1516490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输入文本测试</a:t>
            </a:r>
          </a:p>
        </p:txBody>
      </p:sp>
      <p:sp>
        <p:nvSpPr>
          <p:cNvPr id="11" name="矩形 10">
            <a:extLst>
              <a:ext uri="{FF2B5EF4-FFF2-40B4-BE49-F238E27FC236}">
                <a16:creationId xmlns:a16="http://schemas.microsoft.com/office/drawing/2014/main" id="{B4BC4273-7388-4A73-B480-17AEBEF2D91E}"/>
              </a:ext>
            </a:extLst>
          </p:cNvPr>
          <p:cNvSpPr/>
          <p:nvPr/>
        </p:nvSpPr>
        <p:spPr>
          <a:xfrm>
            <a:off x="956859" y="5722173"/>
            <a:ext cx="3740337" cy="458459"/>
          </a:xfrm>
          <a:prstGeom prst="rect">
            <a:avLst/>
          </a:prstGeom>
        </p:spPr>
        <p:txBody>
          <a:bodyPr wrap="square">
            <a:spAutoFit/>
          </a:bodyPr>
          <a:lstStyle/>
          <a:p>
            <a:pPr algn="ctr">
              <a:lnSpc>
                <a:spcPct val="150000"/>
              </a:lnSpc>
            </a:pPr>
            <a:r>
              <a:rPr lang="zh-CN" altLang="en-US" dirty="0"/>
              <a:t>二分类测试结果</a:t>
            </a:r>
          </a:p>
        </p:txBody>
      </p:sp>
      <p:sp>
        <p:nvSpPr>
          <p:cNvPr id="12" name="矩形 11">
            <a:extLst>
              <a:ext uri="{FF2B5EF4-FFF2-40B4-BE49-F238E27FC236}">
                <a16:creationId xmlns:a16="http://schemas.microsoft.com/office/drawing/2014/main" id="{2CA0A84A-F8D6-4333-8067-98A63BBDDBA6}"/>
              </a:ext>
            </a:extLst>
          </p:cNvPr>
          <p:cNvSpPr/>
          <p:nvPr/>
        </p:nvSpPr>
        <p:spPr>
          <a:xfrm>
            <a:off x="6731643" y="5818261"/>
            <a:ext cx="3740337" cy="507831"/>
          </a:xfrm>
          <a:prstGeom prst="rect">
            <a:avLst/>
          </a:prstGeom>
        </p:spPr>
        <p:txBody>
          <a:bodyPr wrap="square">
            <a:spAutoFit/>
          </a:bodyPr>
          <a:lstStyle/>
          <a:p>
            <a:pPr algn="ctr">
              <a:lnSpc>
                <a:spcPct val="150000"/>
              </a:lnSpc>
            </a:pPr>
            <a:r>
              <a:rPr lang="zh-CN" altLang="en-US" dirty="0"/>
              <a:t>多分类测试结果</a:t>
            </a:r>
          </a:p>
        </p:txBody>
      </p:sp>
      <p:pic>
        <p:nvPicPr>
          <p:cNvPr id="7" name="图片 6" descr="C:\Users\ADMINI~1\AppData\Local\Temp\1547543304(1).png">
            <a:extLst>
              <a:ext uri="{FF2B5EF4-FFF2-40B4-BE49-F238E27FC236}">
                <a16:creationId xmlns:a16="http://schemas.microsoft.com/office/drawing/2014/main" id="{6D1478D1-812A-456E-BDAC-2AAD0CAF633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61947" y="1935146"/>
            <a:ext cx="8695251" cy="937990"/>
          </a:xfrm>
          <a:prstGeom prst="rect">
            <a:avLst/>
          </a:prstGeom>
          <a:noFill/>
          <a:ln>
            <a:noFill/>
          </a:ln>
        </p:spPr>
      </p:pic>
      <p:sp>
        <p:nvSpPr>
          <p:cNvPr id="8" name="矩形 7">
            <a:extLst>
              <a:ext uri="{FF2B5EF4-FFF2-40B4-BE49-F238E27FC236}">
                <a16:creationId xmlns:a16="http://schemas.microsoft.com/office/drawing/2014/main" id="{E358C51C-4402-4F92-9297-DE89DFB7EF5F}"/>
              </a:ext>
            </a:extLst>
          </p:cNvPr>
          <p:cNvSpPr/>
          <p:nvPr/>
        </p:nvSpPr>
        <p:spPr>
          <a:xfrm>
            <a:off x="4074401" y="2970541"/>
            <a:ext cx="3740337" cy="458459"/>
          </a:xfrm>
          <a:prstGeom prst="rect">
            <a:avLst/>
          </a:prstGeom>
        </p:spPr>
        <p:txBody>
          <a:bodyPr wrap="square">
            <a:spAutoFit/>
          </a:bodyPr>
          <a:lstStyle/>
          <a:p>
            <a:pPr algn="ctr">
              <a:lnSpc>
                <a:spcPct val="150000"/>
              </a:lnSpc>
            </a:pPr>
            <a:r>
              <a:rPr lang="zh-CN" altLang="en-US" dirty="0"/>
              <a:t>输入文本</a:t>
            </a:r>
          </a:p>
        </p:txBody>
      </p:sp>
      <p:pic>
        <p:nvPicPr>
          <p:cNvPr id="13" name="图片 12" descr="C:\Users\ADMINI~1\AppData\Local\Temp\1547543309(1).png">
            <a:extLst>
              <a:ext uri="{FF2B5EF4-FFF2-40B4-BE49-F238E27FC236}">
                <a16:creationId xmlns:a16="http://schemas.microsoft.com/office/drawing/2014/main" id="{14F0E676-CEA1-46DF-B518-F3A38ADDC3E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443504" y="4516966"/>
            <a:ext cx="2961849" cy="1162837"/>
          </a:xfrm>
          <a:prstGeom prst="rect">
            <a:avLst/>
          </a:prstGeom>
          <a:noFill/>
          <a:ln>
            <a:noFill/>
          </a:ln>
        </p:spPr>
      </p:pic>
      <p:pic>
        <p:nvPicPr>
          <p:cNvPr id="14" name="图片 13" descr="C:\Users\ADMINI~1\AppData\Local\Temp\1547543317(1).png">
            <a:extLst>
              <a:ext uri="{FF2B5EF4-FFF2-40B4-BE49-F238E27FC236}">
                <a16:creationId xmlns:a16="http://schemas.microsoft.com/office/drawing/2014/main" id="{6670D5B1-D510-4B17-B444-B989F7F3E54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250695" y="4461127"/>
            <a:ext cx="2893275" cy="1261046"/>
          </a:xfrm>
          <a:prstGeom prst="rect">
            <a:avLst/>
          </a:prstGeom>
          <a:noFill/>
          <a:ln>
            <a:noFill/>
          </a:ln>
        </p:spPr>
      </p:pic>
    </p:spTree>
    <p:extLst>
      <p:ext uri="{BB962C8B-B14F-4D97-AF65-F5344CB8AC3E}">
        <p14:creationId xmlns:p14="http://schemas.microsoft.com/office/powerpoint/2010/main" val="6515438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0BA98E10-906D-41CE-B2E8-00D2BE9B1234}"/>
              </a:ext>
            </a:extLst>
          </p:cNvPr>
          <p:cNvSpPr>
            <a:spLocks noGrp="1"/>
          </p:cNvSpPr>
          <p:nvPr>
            <p:ph type="ctrTitle"/>
          </p:nvPr>
        </p:nvSpPr>
        <p:spPr/>
        <p:txBody>
          <a:bodyPr/>
          <a:lstStyle/>
          <a:p>
            <a:r>
              <a:rPr lang="en-US" altLang="zh-CN" dirty="0"/>
              <a:t>Thanks</a:t>
            </a:r>
            <a:endParaRPr lang="zh-CN" altLang="en-US" dirty="0"/>
          </a:p>
        </p:txBody>
      </p:sp>
    </p:spTree>
    <p:extLst>
      <p:ext uri="{BB962C8B-B14F-4D97-AF65-F5344CB8AC3E}">
        <p14:creationId xmlns:p14="http://schemas.microsoft.com/office/powerpoint/2010/main" val="3955037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概述</a:t>
            </a:r>
          </a:p>
        </p:txBody>
      </p:sp>
      <p:sp>
        <p:nvSpPr>
          <p:cNvPr id="6" name="文本框 5">
            <a:extLst>
              <a:ext uri="{FF2B5EF4-FFF2-40B4-BE49-F238E27FC236}">
                <a16:creationId xmlns:a16="http://schemas.microsoft.com/office/drawing/2014/main" id="{04F69230-F3A6-4586-9371-A858F4763E9F}"/>
              </a:ext>
            </a:extLst>
          </p:cNvPr>
          <p:cNvSpPr txBox="1"/>
          <p:nvPr/>
        </p:nvSpPr>
        <p:spPr>
          <a:xfrm>
            <a:off x="2221894" y="2200275"/>
            <a:ext cx="767637" cy="667432"/>
          </a:xfrm>
          <a:prstGeom prst="rect">
            <a:avLst/>
          </a:prstGeom>
          <a:noFill/>
          <a:ln w="117475">
            <a:noFill/>
          </a:ln>
        </p:spPr>
        <p:txBody>
          <a:bodyPr wrap="none" rtlCol="0">
            <a:prstTxWarp prst="textPlain">
              <a:avLst/>
            </a:prstTxWarp>
            <a:spAutoFit/>
          </a:bodyPr>
          <a:lstStyle/>
          <a:p>
            <a:r>
              <a:rPr lang="en-US" altLang="zh-CN" sz="1350" spc="75" dirty="0">
                <a:solidFill>
                  <a:schemeClr val="accent1"/>
                </a:solidFill>
                <a:latin typeface="Impact" panose="020B0806030902050204" pitchFamily="34" charset="0"/>
                <a:cs typeface="Arial" panose="020B0604020202020204" pitchFamily="34" charset="0"/>
              </a:rPr>
              <a:t>/01</a:t>
            </a:r>
            <a:endParaRPr lang="zh-CN" altLang="en-US" sz="1350" spc="75"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14343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zh-CN" altLang="en-US" dirty="0"/>
              <a:t>概述</a:t>
            </a:r>
          </a:p>
        </p:txBody>
      </p:sp>
      <p:sp>
        <p:nvSpPr>
          <p:cNvPr id="22" name="矩形 21">
            <a:extLst>
              <a:ext uri="{FF2B5EF4-FFF2-40B4-BE49-F238E27FC236}">
                <a16:creationId xmlns:a16="http://schemas.microsoft.com/office/drawing/2014/main" id="{E8463B10-A4EE-4721-A1A7-62D3B00A3157}"/>
              </a:ext>
            </a:extLst>
          </p:cNvPr>
          <p:cNvSpPr/>
          <p:nvPr/>
        </p:nvSpPr>
        <p:spPr>
          <a:xfrm>
            <a:off x="1494361" y="2250763"/>
            <a:ext cx="9434096" cy="2585323"/>
          </a:xfrm>
          <a:prstGeom prst="rect">
            <a:avLst/>
          </a:prstGeom>
        </p:spPr>
        <p:txBody>
          <a:bodyPr wrap="square">
            <a:spAutoFit/>
          </a:bodyPr>
          <a:lstStyle/>
          <a:p>
            <a:pPr>
              <a:lnSpc>
                <a:spcPct val="150000"/>
              </a:lnSpc>
            </a:pPr>
            <a:r>
              <a:rPr lang="zh-CN" altLang="zh-CN" dirty="0"/>
              <a:t>随着互联网的快速发展，各类社交媒体平台如微信、</a:t>
            </a:r>
            <a:r>
              <a:rPr lang="en-US" altLang="zh-CN" dirty="0"/>
              <a:t>QQ</a:t>
            </a:r>
            <a:r>
              <a:rPr lang="zh-CN" altLang="zh-CN" dirty="0"/>
              <a:t>等也与日俱增，而微博更是集成了传统网站、论坛、博客等的优点，并加上了人与人之间的互动性、关系亲密程度等多种智能算法，并以简练的形式让数据爆发性的传播，促进了人与人之间的交流。</a:t>
            </a:r>
            <a:r>
              <a:rPr lang="zh-CN" altLang="en-US" dirty="0"/>
              <a:t>微博人口基数大，涉及的话题广泛。对微博的情感分析，有着十分重要的意义。</a:t>
            </a:r>
          </a:p>
          <a:p>
            <a:pPr>
              <a:lnSpc>
                <a:spcPct val="150000"/>
              </a:lnSpc>
            </a:pPr>
            <a:endParaRPr lang="en-US" altLang="zh-CN" dirty="0"/>
          </a:p>
          <a:p>
            <a:pPr>
              <a:lnSpc>
                <a:spcPct val="150000"/>
              </a:lnSpc>
            </a:pPr>
            <a:r>
              <a:rPr lang="zh-CN" altLang="en-US" dirty="0"/>
              <a:t>本项目通过使用不同算法</a:t>
            </a:r>
            <a:r>
              <a:rPr lang="en-US" altLang="zh-CN" dirty="0"/>
              <a:t>——SVM</a:t>
            </a:r>
            <a:r>
              <a:rPr lang="zh-CN" altLang="en-US" dirty="0"/>
              <a:t>、贝叶斯以及</a:t>
            </a:r>
            <a:r>
              <a:rPr lang="en-US" altLang="zh-CN" dirty="0" err="1"/>
              <a:t>AdaBoost</a:t>
            </a:r>
            <a:r>
              <a:rPr lang="zh-CN" altLang="en-US" dirty="0"/>
              <a:t>算法，对微博数据进行情感分析。</a:t>
            </a:r>
          </a:p>
        </p:txBody>
      </p:sp>
    </p:spTree>
    <p:extLst>
      <p:ext uri="{BB962C8B-B14F-4D97-AF65-F5344CB8AC3E}">
        <p14:creationId xmlns:p14="http://schemas.microsoft.com/office/powerpoint/2010/main" val="914466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a:t>算法介绍</a:t>
            </a:r>
          </a:p>
        </p:txBody>
      </p:sp>
      <p:sp>
        <p:nvSpPr>
          <p:cNvPr id="6" name="文本框 5">
            <a:extLst>
              <a:ext uri="{FF2B5EF4-FFF2-40B4-BE49-F238E27FC236}">
                <a16:creationId xmlns:a16="http://schemas.microsoft.com/office/drawing/2014/main" id="{04F69230-F3A6-4586-9371-A858F4763E9F}"/>
              </a:ext>
            </a:extLst>
          </p:cNvPr>
          <p:cNvSpPr txBox="1"/>
          <p:nvPr/>
        </p:nvSpPr>
        <p:spPr>
          <a:xfrm>
            <a:off x="2221894" y="2200275"/>
            <a:ext cx="767637" cy="667432"/>
          </a:xfrm>
          <a:prstGeom prst="rect">
            <a:avLst/>
          </a:prstGeom>
          <a:noFill/>
          <a:ln w="117475">
            <a:noFill/>
          </a:ln>
        </p:spPr>
        <p:txBody>
          <a:bodyPr wrap="none" rtlCol="0">
            <a:prstTxWarp prst="textPlain">
              <a:avLst/>
            </a:prstTxWarp>
            <a:spAutoFit/>
          </a:bodyPr>
          <a:lstStyle/>
          <a:p>
            <a:r>
              <a:rPr lang="en-US" altLang="zh-CN" sz="1350" spc="75" dirty="0">
                <a:solidFill>
                  <a:schemeClr val="accent1"/>
                </a:solidFill>
                <a:latin typeface="Impact" panose="020B0806030902050204" pitchFamily="34" charset="0"/>
                <a:cs typeface="Arial" panose="020B0604020202020204" pitchFamily="34" charset="0"/>
              </a:rPr>
              <a:t>/02</a:t>
            </a:r>
            <a:endParaRPr lang="zh-CN" altLang="en-US" sz="1350" spc="75" dirty="0">
              <a:solidFill>
                <a:schemeClr val="accent1"/>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3830555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a:t>SVM</a:t>
            </a:r>
            <a:r>
              <a:rPr lang="zh-CN" altLang="en-US" dirty="0"/>
              <a:t>分类</a:t>
            </a:r>
          </a:p>
        </p:txBody>
      </p:sp>
      <p:sp>
        <p:nvSpPr>
          <p:cNvPr id="5" name="矩形 4">
            <a:extLst>
              <a:ext uri="{FF2B5EF4-FFF2-40B4-BE49-F238E27FC236}">
                <a16:creationId xmlns:a16="http://schemas.microsoft.com/office/drawing/2014/main" id="{5C4B54A6-E2AB-4BEB-A7AF-F6A288A91096}"/>
              </a:ext>
            </a:extLst>
          </p:cNvPr>
          <p:cNvSpPr/>
          <p:nvPr/>
        </p:nvSpPr>
        <p:spPr>
          <a:xfrm>
            <a:off x="695325" y="1426125"/>
            <a:ext cx="5567778" cy="5078313"/>
          </a:xfrm>
          <a:prstGeom prst="rect">
            <a:avLst/>
          </a:prstGeom>
        </p:spPr>
        <p:txBody>
          <a:bodyPr wrap="square">
            <a:spAutoFit/>
          </a:bodyPr>
          <a:lstStyle/>
          <a:p>
            <a:pPr>
              <a:lnSpc>
                <a:spcPct val="150000"/>
              </a:lnSpc>
            </a:pPr>
            <a:r>
              <a:rPr lang="en-US" altLang="zh-CN" dirty="0"/>
              <a:t>SVM</a:t>
            </a:r>
            <a:r>
              <a:rPr lang="zh-CN" altLang="en-US" dirty="0"/>
              <a:t>理论由</a:t>
            </a:r>
            <a:r>
              <a:rPr lang="en-US" altLang="zh-CN" dirty="0" err="1"/>
              <a:t>V.Vapnik</a:t>
            </a:r>
            <a:r>
              <a:rPr lang="zh-CN" altLang="en-US" dirty="0"/>
              <a:t>提出，不仅用于模式分类，还可以用于非线性回归。主要做法是在样本点所在的向量空间中，找出一个使分类要求的最优分类超平面，该平面能把不同类的样本分开，不仅能够满足分类精通的要求，还能使两侧的空白区域（分类间隔）最大化。</a:t>
            </a:r>
            <a:endParaRPr lang="en-US" altLang="zh-CN" dirty="0"/>
          </a:p>
          <a:p>
            <a:pPr>
              <a:lnSpc>
                <a:spcPct val="150000"/>
              </a:lnSpc>
            </a:pPr>
            <a:endParaRPr lang="en-US" altLang="zh-CN" dirty="0"/>
          </a:p>
          <a:p>
            <a:pPr>
              <a:lnSpc>
                <a:spcPct val="150000"/>
              </a:lnSpc>
            </a:pPr>
            <a:r>
              <a:rPr lang="en-US" altLang="zh-CN" dirty="0"/>
              <a:t>SVM</a:t>
            </a:r>
            <a:r>
              <a:rPr lang="zh-CN" altLang="en-US" dirty="0"/>
              <a:t>是通过一个非线性映射</a:t>
            </a:r>
            <a:r>
              <a:rPr lang="en-US" altLang="zh-CN" dirty="0"/>
              <a:t>p</a:t>
            </a:r>
            <a:r>
              <a:rPr lang="zh-CN" altLang="en-US" dirty="0"/>
              <a:t>，把样本空间映射到一个高维乃至无穷维的特征空间中，使得在原来的样本空间中非线性可分的问题转化为在特征空间中的线性可分的问题。常用的</a:t>
            </a:r>
            <a:r>
              <a:rPr lang="en-US" altLang="zh-CN" dirty="0"/>
              <a:t>SVM</a:t>
            </a:r>
            <a:r>
              <a:rPr lang="zh-CN" altLang="en-US" dirty="0"/>
              <a:t>主要依赖于不同的核函数，常用的几种核函数有</a:t>
            </a:r>
            <a:r>
              <a:rPr lang="zh-CN" altLang="zh-CN" dirty="0"/>
              <a:t>高斯径向基核</a:t>
            </a:r>
            <a:r>
              <a:rPr lang="zh-CN" altLang="en-US" dirty="0"/>
              <a:t>、多项式核、</a:t>
            </a:r>
            <a:r>
              <a:rPr lang="en-US" altLang="zh-CN" dirty="0"/>
              <a:t>B-</a:t>
            </a:r>
            <a:r>
              <a:rPr lang="zh-CN" altLang="zh-CN" dirty="0"/>
              <a:t>样条核</a:t>
            </a:r>
            <a:r>
              <a:rPr lang="zh-CN" altLang="en-US" dirty="0"/>
              <a:t>、傅里叶核等。</a:t>
            </a:r>
          </a:p>
        </p:txBody>
      </p:sp>
      <p:pic>
        <p:nvPicPr>
          <p:cNvPr id="10" name="图片 9">
            <a:extLst>
              <a:ext uri="{FF2B5EF4-FFF2-40B4-BE49-F238E27FC236}">
                <a16:creationId xmlns:a16="http://schemas.microsoft.com/office/drawing/2014/main" id="{2CB5B5C2-7BEA-49B6-B988-BFBE772B2AD4}"/>
              </a:ext>
            </a:extLst>
          </p:cNvPr>
          <p:cNvPicPr/>
          <p:nvPr/>
        </p:nvPicPr>
        <p:blipFill>
          <a:blip r:embed="rId2">
            <a:extLst>
              <a:ext uri="{28A0092B-C50C-407E-A947-70E740481C1C}">
                <a14:useLocalDpi xmlns:a14="http://schemas.microsoft.com/office/drawing/2010/main" val="0"/>
              </a:ext>
            </a:extLst>
          </a:blip>
          <a:stretch>
            <a:fillRect/>
          </a:stretch>
        </p:blipFill>
        <p:spPr>
          <a:xfrm>
            <a:off x="7445612" y="2042298"/>
            <a:ext cx="3202759" cy="2773403"/>
          </a:xfrm>
          <a:prstGeom prst="rect">
            <a:avLst/>
          </a:prstGeom>
          <a:noFill/>
          <a:ln>
            <a:noFill/>
          </a:ln>
        </p:spPr>
      </p:pic>
      <p:sp>
        <p:nvSpPr>
          <p:cNvPr id="13" name="矩形 12">
            <a:extLst>
              <a:ext uri="{FF2B5EF4-FFF2-40B4-BE49-F238E27FC236}">
                <a16:creationId xmlns:a16="http://schemas.microsoft.com/office/drawing/2014/main" id="{E5EF335D-C97B-4CEB-8A13-A8AB0BD1F431}"/>
              </a:ext>
            </a:extLst>
          </p:cNvPr>
          <p:cNvSpPr/>
          <p:nvPr/>
        </p:nvSpPr>
        <p:spPr>
          <a:xfrm>
            <a:off x="8455736" y="4815701"/>
            <a:ext cx="1182509" cy="507831"/>
          </a:xfrm>
          <a:prstGeom prst="rect">
            <a:avLst/>
          </a:prstGeom>
        </p:spPr>
        <p:txBody>
          <a:bodyPr wrap="square">
            <a:spAutoFit/>
          </a:bodyPr>
          <a:lstStyle/>
          <a:p>
            <a:pPr>
              <a:lnSpc>
                <a:spcPct val="150000"/>
              </a:lnSpc>
            </a:pPr>
            <a:r>
              <a:rPr lang="zh-CN" altLang="en-US" dirty="0"/>
              <a:t>线性</a:t>
            </a:r>
            <a:r>
              <a:rPr lang="en-US" altLang="zh-CN" dirty="0"/>
              <a:t>SVM</a:t>
            </a:r>
            <a:endParaRPr lang="zh-CN" altLang="en-US" dirty="0"/>
          </a:p>
        </p:txBody>
      </p:sp>
    </p:spTree>
    <p:extLst>
      <p:ext uri="{BB962C8B-B14F-4D97-AF65-F5344CB8AC3E}">
        <p14:creationId xmlns:p14="http://schemas.microsoft.com/office/powerpoint/2010/main" val="2623455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a:t>SVM</a:t>
            </a:r>
            <a:r>
              <a:rPr lang="zh-CN" altLang="en-US" dirty="0"/>
              <a:t>分类</a:t>
            </a:r>
          </a:p>
        </p:txBody>
      </p:sp>
      <p:sp>
        <p:nvSpPr>
          <p:cNvPr id="5" name="矩形 4">
            <a:extLst>
              <a:ext uri="{FF2B5EF4-FFF2-40B4-BE49-F238E27FC236}">
                <a16:creationId xmlns:a16="http://schemas.microsoft.com/office/drawing/2014/main" id="{5C4B54A6-E2AB-4BEB-A7AF-F6A288A91096}"/>
              </a:ext>
            </a:extLst>
          </p:cNvPr>
          <p:cNvSpPr/>
          <p:nvPr/>
        </p:nvSpPr>
        <p:spPr>
          <a:xfrm>
            <a:off x="695324" y="1280303"/>
            <a:ext cx="11094222" cy="1338828"/>
          </a:xfrm>
          <a:prstGeom prst="rect">
            <a:avLst/>
          </a:prstGeom>
        </p:spPr>
        <p:txBody>
          <a:bodyPr wrap="square">
            <a:spAutoFit/>
          </a:bodyPr>
          <a:lstStyle/>
          <a:p>
            <a:pPr>
              <a:lnSpc>
                <a:spcPct val="150000"/>
              </a:lnSpc>
            </a:pPr>
            <a:r>
              <a:rPr lang="zh-CN" altLang="en-US" dirty="0"/>
              <a:t>然而现实情况下，线性可分问题仅占少数，甚至不存在，我们遇到的所要求取的问题基本上都是非线性的。此时，我们就可以采用支持线性向量分类机。线性支持向量分类器一般用在线性不可分的数据集，即将数据集当做近似可分。我们也可以通过求解得出对应的凸二次规划问题，同时求出超平面。其算法如下：</a:t>
            </a:r>
          </a:p>
        </p:txBody>
      </p:sp>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68E8C0A7-1B9E-43FB-8867-748F20843D5B}"/>
                  </a:ext>
                </a:extLst>
              </p:cNvPr>
              <p:cNvSpPr/>
              <p:nvPr/>
            </p:nvSpPr>
            <p:spPr>
              <a:xfrm>
                <a:off x="695324" y="2885243"/>
                <a:ext cx="11407805" cy="3396507"/>
              </a:xfrm>
              <a:prstGeom prst="rect">
                <a:avLst/>
              </a:prstGeom>
            </p:spPr>
            <p:txBody>
              <a:bodyPr wrap="square">
                <a:spAutoFit/>
              </a:bodyPr>
              <a:lstStyle/>
              <a:p>
                <a:pPr lvl="0" algn="just">
                  <a:lnSpc>
                    <a:spcPct val="150000"/>
                  </a:lnSpc>
                  <a:spcAft>
                    <a:spcPts val="0"/>
                  </a:spcAft>
                </a:pPr>
                <a:r>
                  <a:rPr lang="zh-CN" altLang="zh-CN" kern="100" dirty="0">
                    <a:latin typeface="+mn-ea"/>
                    <a:cs typeface="Times New Roman" panose="02020603050405020304" pitchFamily="18" charset="0"/>
                  </a:rPr>
                  <a:t>设已知训练集</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𝑇</m:t>
                    </m:r>
                    <m:r>
                      <a:rPr lang="en-US" altLang="zh-CN" i="1" kern="100">
                        <a:latin typeface="Cambria Math" panose="02040503050406030204" pitchFamily="18" charset="0"/>
                        <a:cs typeface="Times New Roman" panose="02020603050405020304" pitchFamily="18" charset="0"/>
                      </a:rPr>
                      <m:t>=</m:t>
                    </m:r>
                    <m:d>
                      <m:dPr>
                        <m:begChr m:val="{"/>
                        <m:endChr m:val="}"/>
                        <m:ctrlPr>
                          <a:rPr lang="zh-CN" altLang="zh-CN" i="1" kern="100">
                            <a:latin typeface="Cambria Math" panose="02040503050406030204" pitchFamily="18" charset="0"/>
                            <a:cs typeface="Times New Roman" panose="02020603050405020304" pitchFamily="18" charset="0"/>
                          </a:rPr>
                        </m:ctrlPr>
                      </m:dPr>
                      <m:e>
                        <m:d>
                          <m:dPr>
                            <m:ctrlPr>
                              <a:rPr lang="zh-CN" altLang="zh-CN" i="1" kern="100">
                                <a:latin typeface="Cambria Math" panose="02040503050406030204" pitchFamily="18" charset="0"/>
                                <a:cs typeface="Times New Roman" panose="02020603050405020304" pitchFamily="18" charset="0"/>
                              </a:rPr>
                            </m:ctrlPr>
                          </m:dPr>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1</m:t>
                                </m:r>
                              </m:sub>
                            </m:sSub>
                          </m:e>
                        </m:d>
                        <m:r>
                          <a:rPr lang="en-US" altLang="zh-CN" i="1" kern="100">
                            <a:latin typeface="Cambria Math" panose="02040503050406030204" pitchFamily="18" charset="0"/>
                            <a:cs typeface="Times New Roman" panose="02020603050405020304" pitchFamily="18" charset="0"/>
                          </a:rPr>
                          <m:t>,…,</m:t>
                        </m:r>
                        <m:d>
                          <m:dPr>
                            <m:ctrlPr>
                              <a:rPr lang="zh-CN" altLang="zh-CN" i="1" kern="100">
                                <a:latin typeface="Cambria Math" panose="02040503050406030204" pitchFamily="18" charset="0"/>
                                <a:cs typeface="Times New Roman" panose="02020603050405020304" pitchFamily="18" charset="0"/>
                              </a:rPr>
                            </m:ctrlPr>
                          </m:dPr>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𝑙</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𝑙</m:t>
                                </m:r>
                              </m:sub>
                            </m:sSub>
                          </m:e>
                        </m:d>
                      </m:e>
                    </m:d>
                    <m:r>
                      <a:rPr lang="en-US" altLang="zh-CN" i="1" kern="100">
                        <a:latin typeface="Cambria Math" panose="02040503050406030204" pitchFamily="18" charset="0"/>
                        <a:cs typeface="Times New Roman" panose="02020603050405020304" pitchFamily="18" charset="0"/>
                      </a:rPr>
                      <m:t>𝜖</m:t>
                    </m:r>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𝑋</m:t>
                        </m:r>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𝑌</m:t>
                        </m:r>
                      </m:e>
                    </m:d>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𝑋</m:t>
                    </m:r>
                    <m:r>
                      <a:rPr lang="en-US" altLang="zh-CN" i="1" kern="100">
                        <a:latin typeface="Cambria Math" panose="02040503050406030204" pitchFamily="18" charset="0"/>
                        <a:cs typeface="Times New Roman" panose="02020603050405020304" pitchFamily="18" charset="0"/>
                      </a:rPr>
                      <m:t>=</m:t>
                    </m:r>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𝑅</m:t>
                        </m:r>
                      </m:e>
                      <m:sup>
                        <m:r>
                          <a:rPr lang="en-US" altLang="zh-CN" i="1" kern="100">
                            <a:latin typeface="Cambria Math" panose="02040503050406030204" pitchFamily="18" charset="0"/>
                            <a:cs typeface="Times New Roman" panose="02020603050405020304" pitchFamily="18" charset="0"/>
                          </a:rPr>
                          <m:t>𝑛</m:t>
                        </m:r>
                      </m:sup>
                    </m:sSup>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𝑌</m:t>
                    </m:r>
                    <m:r>
                      <a:rPr lang="en-US" altLang="zh-CN" i="1" kern="100">
                        <a:latin typeface="Cambria Math" panose="02040503050406030204" pitchFamily="18" charset="0"/>
                        <a:cs typeface="Times New Roman" panose="02020603050405020304" pitchFamily="18" charset="0"/>
                      </a:rPr>
                      <m:t>={1,−1}</m:t>
                    </m:r>
                  </m:oMath>
                </a14:m>
                <a:endParaRPr lang="zh-CN" altLang="zh-CN" kern="100" dirty="0">
                  <a:latin typeface="+mn-ea"/>
                  <a:cs typeface="Times New Roman" panose="02020603050405020304" pitchFamily="18" charset="0"/>
                </a:endParaRPr>
              </a:p>
              <a:p>
                <a:pPr lvl="0" algn="just">
                  <a:lnSpc>
                    <a:spcPct val="150000"/>
                  </a:lnSpc>
                  <a:spcAft>
                    <a:spcPts val="0"/>
                  </a:spcAft>
                </a:pPr>
                <a:r>
                  <a:rPr lang="zh-CN" altLang="zh-CN" kern="100" dirty="0">
                    <a:latin typeface="+mn-ea"/>
                    <a:cs typeface="Times New Roman" panose="02020603050405020304" pitchFamily="18" charset="0"/>
                  </a:rPr>
                  <a:t>适当地选择一个惩罚函数</a:t>
                </a:r>
                <a:r>
                  <a:rPr lang="en-US" altLang="zh-CN" kern="100" dirty="0">
                    <a:latin typeface="+mn-ea"/>
                    <a:cs typeface="Times New Roman" panose="02020603050405020304" pitchFamily="18" charset="0"/>
                  </a:rPr>
                  <a:t>C&gt;0</a:t>
                </a:r>
                <a:r>
                  <a:rPr lang="zh-CN" altLang="zh-CN" kern="100" dirty="0">
                    <a:latin typeface="+mn-ea"/>
                    <a:cs typeface="Times New Roman" panose="02020603050405020304" pitchFamily="18" charset="0"/>
                  </a:rPr>
                  <a:t>，构造并求解最优化问题：</a:t>
                </a:r>
                <a14:m>
                  <m:oMath xmlns:m="http://schemas.openxmlformats.org/officeDocument/2006/math">
                    <m:func>
                      <m:funcPr>
                        <m:ctrlPr>
                          <a:rPr lang="zh-CN" altLang="zh-CN" i="1" kern="100">
                            <a:latin typeface="Cambria Math" panose="02040503050406030204" pitchFamily="18" charset="0"/>
                            <a:cs typeface="Times New Roman" panose="02020603050405020304" pitchFamily="18" charset="0"/>
                          </a:rPr>
                        </m:ctrlPr>
                      </m:funcPr>
                      <m:fName>
                        <m:limLow>
                          <m:limLowPr>
                            <m:ctrlPr>
                              <a:rPr lang="zh-CN" altLang="zh-CN" i="1" kern="100">
                                <a:latin typeface="Cambria Math" panose="02040503050406030204" pitchFamily="18" charset="0"/>
                                <a:cs typeface="Times New Roman" panose="02020603050405020304" pitchFamily="18" charset="0"/>
                              </a:rPr>
                            </m:ctrlPr>
                          </m:limLowPr>
                          <m:e>
                            <m:r>
                              <m:rPr>
                                <m:sty m:val="p"/>
                              </m:rPr>
                              <a:rPr lang="en-US" altLang="zh-CN" kern="100">
                                <a:latin typeface="Cambria Math" panose="02040503050406030204" pitchFamily="18" charset="0"/>
                                <a:cs typeface="Times New Roman" panose="02020603050405020304" pitchFamily="18" charset="0"/>
                              </a:rPr>
                              <m:t>min</m:t>
                            </m:r>
                          </m:e>
                          <m:lim>
                            <m:r>
                              <a:rPr lang="en-US" altLang="zh-CN" i="1" kern="100">
                                <a:latin typeface="Cambria Math" panose="02040503050406030204" pitchFamily="18" charset="0"/>
                                <a:cs typeface="Times New Roman" panose="02020603050405020304" pitchFamily="18" charset="0"/>
                              </a:rPr>
                              <m:t>𝛼</m:t>
                            </m:r>
                          </m:lim>
                        </m:limLow>
                      </m:fName>
                      <m:e>
                        <m:f>
                          <m:fPr>
                            <m:ctrlPr>
                              <a:rPr lang="zh-CN" altLang="zh-CN" i="1" kern="100">
                                <a:latin typeface="Cambria Math" panose="02040503050406030204" pitchFamily="18" charset="0"/>
                                <a:cs typeface="Times New Roman" panose="02020603050405020304" pitchFamily="18" charset="0"/>
                              </a:rPr>
                            </m:ctrlPr>
                          </m:fPr>
                          <m:num>
                            <m:r>
                              <a:rPr lang="en-US" altLang="zh-CN" i="1" kern="100">
                                <a:latin typeface="Cambria Math" panose="02040503050406030204" pitchFamily="18" charset="0"/>
                                <a:cs typeface="Times New Roman" panose="02020603050405020304" pitchFamily="18" charset="0"/>
                              </a:rPr>
                              <m:t>1</m:t>
                            </m:r>
                          </m:num>
                          <m:den>
                            <m:r>
                              <a:rPr lang="en-US" altLang="zh-CN" i="1" kern="100">
                                <a:latin typeface="Cambria Math" panose="02040503050406030204" pitchFamily="18" charset="0"/>
                                <a:cs typeface="Times New Roman" panose="02020603050405020304" pitchFamily="18" charset="0"/>
                              </a:rPr>
                              <m:t>2</m:t>
                            </m:r>
                          </m:den>
                        </m:f>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𝑗</m:t>
                                    </m:r>
                                  </m:sub>
                                </m:sSub>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𝑖</m:t>
                                    </m:r>
                                  </m:sub>
                                </m:sSub>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𝑗</m:t>
                                    </m:r>
                                  </m:sub>
                                </m:sSub>
                                <m:d>
                                  <m:dPr>
                                    <m:ctrlPr>
                                      <a:rPr lang="zh-CN" altLang="zh-CN" i="1" kern="100">
                                        <a:latin typeface="Cambria Math" panose="02040503050406030204" pitchFamily="18" charset="0"/>
                                        <a:cs typeface="Times New Roman" panose="02020603050405020304" pitchFamily="18" charset="0"/>
                                      </a:rPr>
                                    </m:ctrlPr>
                                  </m:dPr>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Cambria Math" panose="02040503050406030204" pitchFamily="18" charset="0"/>
                                          </a:rPr>
                                          <m:t>𝑥</m:t>
                                        </m:r>
                                      </m:e>
                                      <m:sub>
                                        <m:r>
                                          <a:rPr lang="en-US" altLang="zh-CN" i="1" kern="100">
                                            <a:latin typeface="Cambria Math" panose="02040503050406030204" pitchFamily="18" charset="0"/>
                                            <a:cs typeface="Times New Roman" panose="02020603050405020304" pitchFamily="18" charset="0"/>
                                          </a:rPr>
                                          <m:t>𝑖</m:t>
                                        </m:r>
                                      </m:sub>
                                    </m:sSub>
                                    <m:r>
                                      <a:rPr lang="zh-CN" altLang="zh-CN"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𝑗</m:t>
                                        </m:r>
                                      </m:sub>
                                    </m:sSub>
                                  </m:e>
                                </m:d>
                                <m:r>
                                  <a:rPr lang="en-US" altLang="zh-CN" i="1" kern="100">
                                    <a:latin typeface="Cambria Math" panose="02040503050406030204" pitchFamily="18" charset="0"/>
                                    <a:cs typeface="Times New Roman" panose="02020603050405020304" pitchFamily="18" charset="0"/>
                                  </a:rPr>
                                  <m:t>−</m:t>
                                </m:r>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𝑗</m:t>
                                        </m:r>
                                      </m:sub>
                                    </m:sSub>
                                  </m:e>
                                </m:nary>
                              </m:e>
                            </m:nary>
                          </m:e>
                        </m:nary>
                      </m:e>
                    </m:func>
                  </m:oMath>
                </a14:m>
                <a:endParaRPr lang="en-US" altLang="zh-CN" kern="100" dirty="0">
                  <a:latin typeface="+mn-ea"/>
                  <a:cs typeface="Times New Roman" panose="02020603050405020304" pitchFamily="18" charset="0"/>
                </a:endParaRPr>
              </a:p>
              <a:p>
                <a:pPr lvl="0" algn="just">
                  <a:lnSpc>
                    <a:spcPct val="150000"/>
                  </a:lnSpc>
                  <a:spcAft>
                    <a:spcPts val="0"/>
                  </a:spcAft>
                </a:pPr>
                <a:r>
                  <a:rPr lang="zh-CN" altLang="zh-CN" kern="100" dirty="0">
                    <a:latin typeface="+mn-ea"/>
                    <a:cs typeface="Times New Roman" panose="02020603050405020304" pitchFamily="18" charset="0"/>
                  </a:rPr>
                  <a:t>使得</a:t>
                </a:r>
                <a:r>
                  <a:rPr lang="en-US" altLang="zh-CN" kern="100" dirty="0">
                    <a:latin typeface="+mn-ea"/>
                    <a:cs typeface="Times New Roman" panose="02020603050405020304" pitchFamily="18" charset="0"/>
                  </a:rPr>
                  <a:t>:</a:t>
                </a:r>
                <a14:m>
                  <m:oMath xmlns:m="http://schemas.openxmlformats.org/officeDocument/2006/math">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=0,0≤</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𝐶</m:t>
                        </m:r>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r>
                          <a:rPr lang="en-US" altLang="zh-CN" i="1" kern="100">
                            <a:latin typeface="Cambria Math" panose="02040503050406030204" pitchFamily="18" charset="0"/>
                            <a:cs typeface="Times New Roman" panose="02020603050405020304" pitchFamily="18" charset="0"/>
                          </a:rPr>
                          <m:t>𝑙</m:t>
                        </m:r>
                      </m:e>
                    </m:nary>
                  </m:oMath>
                </a14:m>
                <a:endParaRPr lang="en-US" altLang="zh-CN" kern="100" dirty="0">
                  <a:latin typeface="+mn-ea"/>
                  <a:cs typeface="Times New Roman" panose="02020603050405020304" pitchFamily="18" charset="0"/>
                </a:endParaRPr>
              </a:p>
              <a:p>
                <a:pPr lvl="0" algn="just">
                  <a:lnSpc>
                    <a:spcPct val="150000"/>
                  </a:lnSpc>
                  <a:spcAft>
                    <a:spcPts val="0"/>
                  </a:spcAft>
                </a:pPr>
                <a:r>
                  <a:rPr lang="zh-CN" altLang="zh-CN" kern="100" dirty="0">
                    <a:latin typeface="+mn-ea"/>
                    <a:cs typeface="Times New Roman" panose="02020603050405020304" pitchFamily="18" charset="0"/>
                  </a:rPr>
                  <a:t>对其求解后，我们可以得到最优方案</a:t>
                </a:r>
                <a14:m>
                  <m:oMath xmlns:m="http://schemas.openxmlformats.org/officeDocument/2006/math">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𝛼</m:t>
                        </m:r>
                      </m:e>
                    </m:acc>
                    <m:r>
                      <a:rPr lang="en-US" altLang="zh-CN" i="1" kern="100">
                        <a:latin typeface="Cambria Math" panose="02040503050406030204" pitchFamily="18" charset="0"/>
                        <a:cs typeface="Times New Roman" panose="02020603050405020304" pitchFamily="18" charset="0"/>
                      </a:rPr>
                      <m:t>=</m:t>
                    </m:r>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𝑎</m:t>
                                </m:r>
                              </m:e>
                            </m:acc>
                          </m:e>
                          <m:sub>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𝑎</m:t>
                                </m:r>
                              </m:e>
                            </m:acc>
                          </m:e>
                          <m:sub>
                            <m:r>
                              <a:rPr lang="en-US" altLang="zh-CN" i="1" kern="100">
                                <a:latin typeface="Cambria Math" panose="02040503050406030204" pitchFamily="18" charset="0"/>
                                <a:cs typeface="Times New Roman" panose="02020603050405020304" pitchFamily="18" charset="0"/>
                              </a:rPr>
                              <m:t>2</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𝑎</m:t>
                                </m:r>
                              </m:e>
                            </m:acc>
                          </m:e>
                          <m:sub>
                            <m:r>
                              <a:rPr lang="en-US" altLang="zh-CN" i="1" kern="100">
                                <a:latin typeface="Cambria Math" panose="02040503050406030204" pitchFamily="18" charset="0"/>
                                <a:cs typeface="Times New Roman" panose="02020603050405020304" pitchFamily="18" charset="0"/>
                              </a:rPr>
                              <m:t>𝑙</m:t>
                            </m:r>
                          </m:sub>
                        </m:sSub>
                        <m:r>
                          <a:rPr lang="en-US" altLang="zh-CN" i="1" kern="100">
                            <a:latin typeface="Cambria Math" panose="02040503050406030204" pitchFamily="18" charset="0"/>
                            <a:cs typeface="Times New Roman" panose="02020603050405020304" pitchFamily="18" charset="0"/>
                          </a:rPr>
                          <m:t>)</m:t>
                        </m:r>
                      </m:e>
                      <m:sup>
                        <m:r>
                          <a:rPr lang="en-US" altLang="zh-CN" i="1" kern="100">
                            <a:latin typeface="Cambria Math" panose="02040503050406030204" pitchFamily="18" charset="0"/>
                            <a:cs typeface="Times New Roman" panose="02020603050405020304" pitchFamily="18" charset="0"/>
                          </a:rPr>
                          <m:t>𝑡</m:t>
                        </m:r>
                      </m:sup>
                    </m:sSup>
                  </m:oMath>
                </a14:m>
                <a:r>
                  <a:rPr lang="zh-CN" altLang="zh-CN" kern="100" dirty="0">
                    <a:latin typeface="+mn-ea"/>
                    <a:cs typeface="Times New Roman" panose="02020603050405020304" pitchFamily="18" charset="0"/>
                  </a:rPr>
                  <a:t>。</a:t>
                </a:r>
              </a:p>
              <a:p>
                <a:pPr lvl="0" algn="just">
                  <a:lnSpc>
                    <a:spcPct val="150000"/>
                  </a:lnSpc>
                  <a:spcAft>
                    <a:spcPts val="0"/>
                  </a:spcAft>
                </a:pPr>
                <a:r>
                  <a:rPr lang="zh-CN" altLang="zh-CN" kern="100" dirty="0">
                    <a:latin typeface="+mn-ea"/>
                    <a:cs typeface="Times New Roman" panose="02020603050405020304" pitchFamily="18" charset="0"/>
                  </a:rPr>
                  <a:t>计算</a:t>
                </a:r>
                <a14:m>
                  <m:oMath xmlns:m="http://schemas.openxmlformats.org/officeDocument/2006/math">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𝑤</m:t>
                        </m:r>
                      </m:e>
                      <m:sup>
                        <m:r>
                          <a:rPr lang="en-US" altLang="zh-CN" i="1" kern="100">
                            <a:latin typeface="Cambria Math" panose="02040503050406030204" pitchFamily="18" charset="0"/>
                            <a:cs typeface="Times New Roman" panose="02020603050405020304" pitchFamily="18" charset="0"/>
                          </a:rPr>
                          <m:t>∗</m:t>
                        </m:r>
                      </m:sup>
                    </m:sSup>
                    <m:r>
                      <a:rPr lang="en-US" altLang="zh-CN" i="1" kern="100">
                        <a:latin typeface="Cambria Math" panose="02040503050406030204" pitchFamily="18" charset="0"/>
                        <a:cs typeface="Times New Roman" panose="02020603050405020304" pitchFamily="18" charset="0"/>
                      </a:rPr>
                      <m:t>=</m:t>
                    </m:r>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sSubSup>
                          <m:sSubSupPr>
                            <m:ctrlPr>
                              <a:rPr lang="zh-CN" altLang="zh-CN" i="1" kern="100">
                                <a:latin typeface="Cambria Math" panose="02040503050406030204" pitchFamily="18" charset="0"/>
                                <a:cs typeface="Times New Roman" panose="02020603050405020304" pitchFamily="18" charset="0"/>
                              </a:rPr>
                            </m:ctrlPr>
                          </m:sSubSupPr>
                          <m:e>
                            <m:r>
                              <a:rPr lang="en-US" altLang="zh-CN" i="1" kern="100">
                                <a:latin typeface="Cambria Math" panose="02040503050406030204" pitchFamily="18" charset="0"/>
                                <a:cs typeface="Times New Roman" panose="02020603050405020304" pitchFamily="18" charset="0"/>
                              </a:rPr>
                              <m:t>𝛼</m:t>
                            </m:r>
                          </m:e>
                          <m:sub>
                            <m:r>
                              <a:rPr lang="en-US" altLang="zh-CN" i="1" kern="100">
                                <a:latin typeface="Cambria Math" panose="02040503050406030204" pitchFamily="18" charset="0"/>
                                <a:cs typeface="Times New Roman" panose="02020603050405020304" pitchFamily="18" charset="0"/>
                              </a:rPr>
                              <m:t>𝑖</m:t>
                            </m:r>
                          </m:sub>
                          <m:sup>
                            <m:r>
                              <a:rPr lang="en-US" altLang="zh-CN" i="1" kern="100">
                                <a:latin typeface="Cambria Math" panose="02040503050406030204" pitchFamily="18" charset="0"/>
                                <a:cs typeface="Times New Roman" panose="02020603050405020304" pitchFamily="18" charset="0"/>
                              </a:rPr>
                              <m:t>∗</m:t>
                            </m:r>
                          </m:sup>
                        </m:sSubSup>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Sub>
                      </m:e>
                    </m:nary>
                  </m:oMath>
                </a14:m>
                <a:r>
                  <a:rPr lang="zh-CN" altLang="zh-CN" kern="100" dirty="0">
                    <a:latin typeface="+mn-ea"/>
                    <a:cs typeface="Times New Roman" panose="02020603050405020304" pitchFamily="18" charset="0"/>
                  </a:rPr>
                  <a:t>，选择</a:t>
                </a:r>
                <a14:m>
                  <m:oMath xmlns:m="http://schemas.openxmlformats.org/officeDocument/2006/math">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𝛼</m:t>
                        </m:r>
                      </m:e>
                      <m:sup>
                        <m:r>
                          <a:rPr lang="en-US" altLang="zh-CN" i="1" kern="100">
                            <a:latin typeface="Cambria Math" panose="02040503050406030204" pitchFamily="18" charset="0"/>
                            <a:cs typeface="Times New Roman" panose="02020603050405020304" pitchFamily="18" charset="0"/>
                          </a:rPr>
                          <m:t>∗</m:t>
                        </m:r>
                      </m:sup>
                    </m:sSup>
                  </m:oMath>
                </a14:m>
                <a:r>
                  <a:rPr lang="zh-CN" altLang="zh-CN" kern="100" dirty="0">
                    <a:latin typeface="+mn-ea"/>
                    <a:cs typeface="Times New Roman" panose="02020603050405020304" pitchFamily="18" charset="0"/>
                  </a:rPr>
                  <a:t>的一个小于</a:t>
                </a:r>
                <a:r>
                  <a:rPr lang="en-US" altLang="zh-CN" kern="100" dirty="0">
                    <a:latin typeface="+mn-ea"/>
                    <a:cs typeface="Times New Roman" panose="02020603050405020304" pitchFamily="18" charset="0"/>
                  </a:rPr>
                  <a:t>C</a:t>
                </a:r>
                <a:r>
                  <a:rPr lang="zh-CN" altLang="zh-CN" kern="100" dirty="0">
                    <a:latin typeface="+mn-ea"/>
                    <a:cs typeface="Times New Roman" panose="02020603050405020304" pitchFamily="18" charset="0"/>
                  </a:rPr>
                  <a:t>的正分量，并根据此计算</a:t>
                </a:r>
                <a:r>
                  <a:rPr lang="zh-CN" altLang="en-US" kern="100" dirty="0">
                    <a:latin typeface="+mn-ea"/>
                    <a:cs typeface="Times New Roman" panose="02020603050405020304" pitchFamily="18" charset="0"/>
                  </a:rPr>
                  <a:t>，</a:t>
                </a:r>
                <a14:m>
                  <m:oMath xmlns:m="http://schemas.openxmlformats.org/officeDocument/2006/math">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𝑏</m:t>
                        </m:r>
                      </m:e>
                      <m:sup>
                        <m:r>
                          <a:rPr lang="en-US" altLang="zh-CN" i="1" kern="100">
                            <a:latin typeface="Cambria Math" panose="02040503050406030204" pitchFamily="18" charset="0"/>
                            <a:cs typeface="Times New Roman" panose="02020603050405020304" pitchFamily="18" charset="0"/>
                          </a:rPr>
                          <m:t>∗</m:t>
                        </m:r>
                      </m:sup>
                    </m:sSup>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Cambria Math" panose="02040503050406030204" pitchFamily="18" charset="0"/>
                          </a:rPr>
                          <m:t>𝑦</m:t>
                        </m:r>
                      </m:e>
                      <m:sub>
                        <m:r>
                          <a:rPr lang="en-US" altLang="zh-CN" i="1" kern="100">
                            <a:latin typeface="Cambria Math" panose="02040503050406030204" pitchFamily="18" charset="0"/>
                            <a:cs typeface="Times New Roman" panose="02020603050405020304" pitchFamily="18" charset="0"/>
                          </a:rPr>
                          <m:t>𝑗</m:t>
                        </m:r>
                      </m:sub>
                    </m:sSub>
                    <m:r>
                      <a:rPr lang="en-US" altLang="zh-CN" i="1" kern="100">
                        <a:latin typeface="Cambria Math" panose="02040503050406030204" pitchFamily="18" charset="0"/>
                        <a:cs typeface="Times New Roman" panose="02020603050405020304" pitchFamily="18" charset="0"/>
                      </a:rPr>
                      <m:t>−</m:t>
                    </m:r>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sSubSup>
                          <m:sSubSupPr>
                            <m:ctrlPr>
                              <a:rPr lang="zh-CN" altLang="zh-CN" i="1" kern="100">
                                <a:latin typeface="Cambria Math" panose="02040503050406030204" pitchFamily="18" charset="0"/>
                                <a:cs typeface="Times New Roman" panose="02020603050405020304" pitchFamily="18" charset="0"/>
                              </a:rPr>
                            </m:ctrlPr>
                          </m:sSubSup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𝑖</m:t>
                            </m:r>
                          </m:sub>
                          <m:sup>
                            <m:r>
                              <a:rPr lang="en-US" altLang="zh-CN" i="1" kern="100">
                                <a:latin typeface="Cambria Math" panose="02040503050406030204" pitchFamily="18" charset="0"/>
                                <a:cs typeface="Times New Roman" panose="02020603050405020304" pitchFamily="18" charset="0"/>
                              </a:rPr>
                              <m:t>∗</m:t>
                            </m:r>
                          </m:sup>
                        </m:sSubSup>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𝑗</m:t>
                            </m:r>
                          </m:sub>
                        </m:sSub>
                        <m:r>
                          <a:rPr lang="en-US" altLang="zh-CN" i="1" kern="100">
                            <a:latin typeface="Cambria Math" panose="02040503050406030204" pitchFamily="18" charset="0"/>
                            <a:cs typeface="Times New Roman" panose="02020603050405020304" pitchFamily="18" charset="0"/>
                          </a:rPr>
                          <m:t>)</m:t>
                        </m:r>
                      </m:e>
                    </m:nary>
                  </m:oMath>
                </a14:m>
                <a:endParaRPr lang="zh-CN" altLang="zh-CN" kern="100" dirty="0">
                  <a:latin typeface="+mn-ea"/>
                  <a:cs typeface="Times New Roman" panose="02020603050405020304" pitchFamily="18" charset="0"/>
                </a:endParaRPr>
              </a:p>
              <a:p>
                <a:pPr lvl="0" algn="just">
                  <a:lnSpc>
                    <a:spcPct val="150000"/>
                  </a:lnSpc>
                  <a:spcAft>
                    <a:spcPts val="0"/>
                  </a:spcAft>
                </a:pPr>
                <a:r>
                  <a:rPr lang="zh-CN" altLang="zh-CN" kern="100" dirty="0">
                    <a:latin typeface="+mn-ea"/>
                    <a:cs typeface="Times New Roman" panose="02020603050405020304" pitchFamily="18" charset="0"/>
                  </a:rPr>
                  <a:t>之后构建一个超平面</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𝑓</m:t>
                    </m:r>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𝑥</m:t>
                        </m:r>
                      </m:e>
                    </m:d>
                    <m:r>
                      <a:rPr lang="en-US" altLang="zh-CN" i="1" kern="100">
                        <a:latin typeface="Cambria Math" panose="02040503050406030204" pitchFamily="18" charset="0"/>
                        <a:cs typeface="Times New Roman" panose="02020603050405020304" pitchFamily="18" charset="0"/>
                      </a:rPr>
                      <m:t>=</m:t>
                    </m:r>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𝑥</m:t>
                        </m:r>
                      </m:e>
                      <m:sup>
                        <m:r>
                          <a:rPr lang="en-US" altLang="zh-CN" i="1" kern="100">
                            <a:latin typeface="Cambria Math" panose="02040503050406030204" pitchFamily="18" charset="0"/>
                            <a:cs typeface="Times New Roman" panose="02020603050405020304" pitchFamily="18" charset="0"/>
                          </a:rPr>
                          <m:t>𝑇</m:t>
                        </m:r>
                      </m:sup>
                    </m:sSup>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𝛽</m:t>
                        </m:r>
                      </m:e>
                    </m:acc>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𝛽</m:t>
                            </m:r>
                          </m:e>
                        </m:acc>
                      </m:e>
                      <m:sub>
                        <m:r>
                          <a:rPr lang="en-US" altLang="zh-CN" i="1" kern="100">
                            <a:latin typeface="Cambria Math" panose="02040503050406030204" pitchFamily="18" charset="0"/>
                            <a:cs typeface="Times New Roman" panose="02020603050405020304" pitchFamily="18" charset="0"/>
                          </a:rPr>
                          <m:t>0</m:t>
                        </m:r>
                      </m:sub>
                    </m:sSub>
                    <m:r>
                      <a:rPr lang="en-US" altLang="zh-CN" i="1" kern="100">
                        <a:latin typeface="Cambria Math" panose="02040503050406030204" pitchFamily="18" charset="0"/>
                        <a:cs typeface="Times New Roman" panose="02020603050405020304" pitchFamily="18" charset="0"/>
                      </a:rPr>
                      <m:t>=0</m:t>
                    </m:r>
                  </m:oMath>
                </a14:m>
                <a:r>
                  <a:rPr lang="zh-CN" altLang="zh-CN" kern="100" dirty="0">
                    <a:latin typeface="+mn-ea"/>
                    <a:cs typeface="Times New Roman" panose="02020603050405020304" pitchFamily="18" charset="0"/>
                  </a:rPr>
                  <a:t>，来获取决策函数：</a:t>
                </a:r>
                <a14:m>
                  <m:oMath xmlns:m="http://schemas.openxmlformats.org/officeDocument/2006/math">
                    <m:r>
                      <m:rPr>
                        <m:sty m:val="p"/>
                      </m:rPr>
                      <a:rPr lang="en-US" altLang="zh-CN" kern="100">
                        <a:latin typeface="Cambria Math" panose="02040503050406030204" pitchFamily="18" charset="0"/>
                        <a:cs typeface="Times New Roman" panose="02020603050405020304" pitchFamily="18" charset="0"/>
                      </a:rPr>
                      <m:t>g</m:t>
                    </m:r>
                    <m:d>
                      <m:dPr>
                        <m:ctrlPr>
                          <a:rPr lang="zh-CN" altLang="zh-CN" i="1" kern="100">
                            <a:latin typeface="Cambria Math" panose="02040503050406030204" pitchFamily="18" charset="0"/>
                            <a:cs typeface="Times New Roman" panose="02020603050405020304" pitchFamily="18" charset="0"/>
                          </a:rPr>
                        </m:ctrlPr>
                      </m:dPr>
                      <m:e>
                        <m:r>
                          <m:rPr>
                            <m:sty m:val="p"/>
                          </m:rPr>
                          <a:rPr lang="en-US" altLang="zh-CN" kern="100">
                            <a:latin typeface="Cambria Math" panose="02040503050406030204" pitchFamily="18" charset="0"/>
                            <a:cs typeface="Times New Roman" panose="02020603050405020304" pitchFamily="18" charset="0"/>
                          </a:rPr>
                          <m:t>x</m:t>
                        </m:r>
                      </m:e>
                    </m:d>
                    <m:r>
                      <a:rPr lang="en-US" altLang="zh-CN" kern="100">
                        <a:latin typeface="Cambria Math" panose="02040503050406030204" pitchFamily="18" charset="0"/>
                        <a:cs typeface="Times New Roman" panose="02020603050405020304" pitchFamily="18" charset="0"/>
                      </a:rPr>
                      <m:t>=</m:t>
                    </m:r>
                    <m:r>
                      <m:rPr>
                        <m:sty m:val="p"/>
                      </m:rPr>
                      <a:rPr lang="en-US" altLang="zh-CN" kern="100">
                        <a:latin typeface="Cambria Math" panose="02040503050406030204" pitchFamily="18" charset="0"/>
                        <a:cs typeface="Times New Roman" panose="02020603050405020304" pitchFamily="18" charset="0"/>
                      </a:rPr>
                      <m:t>sgn</m:t>
                    </m:r>
                    <m:d>
                      <m:dPr>
                        <m:ctrlPr>
                          <a:rPr lang="en-US" altLang="zh-CN" i="1" kern="100">
                            <a:latin typeface="Cambria Math" panose="02040503050406030204" pitchFamily="18" charset="0"/>
                            <a:cs typeface="Times New Roman" panose="02020603050405020304" pitchFamily="18" charset="0"/>
                          </a:rPr>
                        </m:ctrlPr>
                      </m:dPr>
                      <m:e>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𝑥</m:t>
                            </m:r>
                          </m:e>
                          <m:sup>
                            <m:r>
                              <a:rPr lang="en-US" altLang="zh-CN" i="1" kern="100">
                                <a:latin typeface="Cambria Math" panose="02040503050406030204" pitchFamily="18" charset="0"/>
                                <a:cs typeface="Times New Roman" panose="02020603050405020304" pitchFamily="18" charset="0"/>
                              </a:rPr>
                              <m:t>𝑇</m:t>
                            </m:r>
                          </m:sup>
                        </m:sSup>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𝛽</m:t>
                            </m:r>
                          </m:e>
                        </m:acc>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𝛽</m:t>
                                </m:r>
                              </m:e>
                            </m:acc>
                          </m:e>
                          <m:sub>
                            <m:r>
                              <a:rPr lang="en-US" altLang="zh-CN" i="1" kern="100">
                                <a:latin typeface="Cambria Math" panose="02040503050406030204" pitchFamily="18" charset="0"/>
                                <a:cs typeface="Times New Roman" panose="02020603050405020304" pitchFamily="18" charset="0"/>
                              </a:rPr>
                              <m:t>0</m:t>
                            </m:r>
                          </m:sub>
                        </m:sSub>
                      </m:e>
                    </m:d>
                  </m:oMath>
                </a14:m>
                <a:endParaRPr lang="en-US" altLang="zh-CN" kern="100" dirty="0">
                  <a:latin typeface="+mn-ea"/>
                  <a:cs typeface="Times New Roman" panose="02020603050405020304" pitchFamily="18" charset="0"/>
                </a:endParaRPr>
              </a:p>
              <a:p>
                <a:pPr lvl="0" algn="just">
                  <a:lnSpc>
                    <a:spcPct val="150000"/>
                  </a:lnSpc>
                  <a:spcAft>
                    <a:spcPts val="0"/>
                  </a:spcAft>
                </a:pPr>
                <a:r>
                  <a:rPr lang="zh-CN" altLang="zh-CN" kern="100" dirty="0">
                    <a:latin typeface="+mn-ea"/>
                    <a:cs typeface="Times New Roman" panose="02020603050405020304" pitchFamily="18" charset="0"/>
                  </a:rPr>
                  <a:t>或者：</a:t>
                </a:r>
                <a14:m>
                  <m:oMath xmlns:m="http://schemas.openxmlformats.org/officeDocument/2006/math">
                    <m:r>
                      <m:rPr>
                        <m:sty m:val="p"/>
                      </m:rPr>
                      <a:rPr lang="en-US" altLang="zh-CN" kern="100">
                        <a:latin typeface="Cambria Math" panose="02040503050406030204" pitchFamily="18" charset="0"/>
                        <a:cs typeface="Times New Roman" panose="02020603050405020304" pitchFamily="18" charset="0"/>
                      </a:rPr>
                      <m:t>g</m:t>
                    </m:r>
                    <m:d>
                      <m:dPr>
                        <m:ctrlPr>
                          <a:rPr lang="zh-CN" altLang="zh-CN" i="1" kern="100">
                            <a:latin typeface="Cambria Math" panose="02040503050406030204" pitchFamily="18" charset="0"/>
                            <a:cs typeface="Times New Roman" panose="02020603050405020304" pitchFamily="18" charset="0"/>
                          </a:rPr>
                        </m:ctrlPr>
                      </m:dPr>
                      <m:e>
                        <m:r>
                          <m:rPr>
                            <m:sty m:val="p"/>
                          </m:rPr>
                          <a:rPr lang="en-US" altLang="zh-CN" kern="100">
                            <a:latin typeface="Cambria Math" panose="02040503050406030204" pitchFamily="18" charset="0"/>
                            <a:cs typeface="Times New Roman" panose="02020603050405020304" pitchFamily="18" charset="0"/>
                          </a:rPr>
                          <m:t>x</m:t>
                        </m:r>
                      </m:e>
                    </m:d>
                    <m:r>
                      <a:rPr lang="en-US" altLang="zh-CN" kern="100">
                        <a:latin typeface="Cambria Math" panose="02040503050406030204" pitchFamily="18" charset="0"/>
                        <a:cs typeface="Times New Roman" panose="02020603050405020304" pitchFamily="18" charset="0"/>
                      </a:rPr>
                      <m:t>=</m:t>
                    </m:r>
                    <m:r>
                      <m:rPr>
                        <m:sty m:val="p"/>
                      </m:rPr>
                      <a:rPr lang="en-US" altLang="zh-CN" kern="100">
                        <a:latin typeface="Cambria Math" panose="02040503050406030204" pitchFamily="18" charset="0"/>
                        <a:cs typeface="Times New Roman" panose="02020603050405020304" pitchFamily="18" charset="0"/>
                      </a:rPr>
                      <m:t>sgn</m:t>
                    </m:r>
                    <m:d>
                      <m:dPr>
                        <m:ctrlPr>
                          <a:rPr lang="zh-CN" altLang="zh-CN" i="1" kern="100">
                            <a:latin typeface="Cambria Math" panose="02040503050406030204" pitchFamily="18" charset="0"/>
                            <a:cs typeface="Times New Roman" panose="02020603050405020304" pitchFamily="18" charset="0"/>
                          </a:rPr>
                        </m:ctrlPr>
                      </m:dPr>
                      <m:e>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𝑙</m:t>
                            </m:r>
                          </m:sup>
                          <m:e>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𝑎</m:t>
                                    </m:r>
                                  </m:e>
                                </m:acc>
                              </m:e>
                              <m:sub>
                                <m:r>
                                  <a:rPr lang="en-US" altLang="zh-CN" i="1" kern="100">
                                    <a:latin typeface="Cambria Math" panose="02040503050406030204" pitchFamily="18" charset="0"/>
                                    <a:cs typeface="Times New Roman" panose="02020603050405020304" pitchFamily="18" charset="0"/>
                                  </a:rPr>
                                  <m:t>1</m:t>
                                </m:r>
                              </m:sub>
                            </m:sSub>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Sub>
                          </m:e>
                        </m:nary>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𝑗</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acc>
                              <m:accPr>
                                <m:chr m:val="̂"/>
                                <m:ctrlPr>
                                  <a:rPr lang="zh-CN" altLang="zh-CN" i="1" kern="100">
                                    <a:latin typeface="Cambria Math" panose="02040503050406030204" pitchFamily="18" charset="0"/>
                                    <a:cs typeface="Times New Roman" panose="02020603050405020304" pitchFamily="18" charset="0"/>
                                  </a:rPr>
                                </m:ctrlPr>
                              </m:accPr>
                              <m:e>
                                <m:r>
                                  <a:rPr lang="en-US" altLang="zh-CN" i="1" kern="100">
                                    <a:latin typeface="Cambria Math" panose="02040503050406030204" pitchFamily="18" charset="0"/>
                                    <a:cs typeface="Times New Roman" panose="02020603050405020304" pitchFamily="18" charset="0"/>
                                  </a:rPr>
                                  <m:t>𝛽</m:t>
                                </m:r>
                              </m:e>
                            </m:acc>
                          </m:e>
                          <m:sub>
                            <m:r>
                              <a:rPr lang="en-US" altLang="zh-CN" i="1" kern="100">
                                <a:latin typeface="Cambria Math" panose="02040503050406030204" pitchFamily="18" charset="0"/>
                                <a:cs typeface="Times New Roman" panose="02020603050405020304" pitchFamily="18" charset="0"/>
                              </a:rPr>
                              <m:t>0</m:t>
                            </m:r>
                          </m:sub>
                        </m:sSub>
                      </m:e>
                    </m:d>
                  </m:oMath>
                </a14:m>
                <a:endParaRPr lang="zh-CN" altLang="zh-CN" kern="100" dirty="0">
                  <a:latin typeface="+mn-ea"/>
                  <a:cs typeface="Times New Roman" panose="02020603050405020304" pitchFamily="18" charset="0"/>
                </a:endParaRPr>
              </a:p>
            </p:txBody>
          </p:sp>
        </mc:Choice>
        <mc:Fallback xmlns="">
          <p:sp>
            <p:nvSpPr>
              <p:cNvPr id="3" name="矩形 2">
                <a:extLst>
                  <a:ext uri="{FF2B5EF4-FFF2-40B4-BE49-F238E27FC236}">
                    <a16:creationId xmlns:a16="http://schemas.microsoft.com/office/drawing/2014/main" id="{68E8C0A7-1B9E-43FB-8867-748F20843D5B}"/>
                  </a:ext>
                </a:extLst>
              </p:cNvPr>
              <p:cNvSpPr>
                <a:spLocks noRot="1" noChangeAspect="1" noMove="1" noResize="1" noEditPoints="1" noAdjustHandles="1" noChangeArrowheads="1" noChangeShapeType="1" noTextEdit="1"/>
              </p:cNvSpPr>
              <p:nvPr/>
            </p:nvSpPr>
            <p:spPr>
              <a:xfrm>
                <a:off x="695324" y="2885243"/>
                <a:ext cx="11407805" cy="3396507"/>
              </a:xfrm>
              <a:prstGeom prst="rect">
                <a:avLst/>
              </a:prstGeom>
              <a:blipFill>
                <a:blip r:embed="rId2"/>
                <a:stretch>
                  <a:fillRect l="-428" b="-1956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65077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a:t>Bayes</a:t>
            </a:r>
            <a:r>
              <a:rPr lang="zh-CN" altLang="en-US" dirty="0"/>
              <a:t>算法</a:t>
            </a:r>
          </a:p>
        </p:txBody>
      </p:sp>
      <p:sp>
        <p:nvSpPr>
          <p:cNvPr id="5" name="矩形 4">
            <a:extLst>
              <a:ext uri="{FF2B5EF4-FFF2-40B4-BE49-F238E27FC236}">
                <a16:creationId xmlns:a16="http://schemas.microsoft.com/office/drawing/2014/main" id="{5C4B54A6-E2AB-4BEB-A7AF-F6A288A91096}"/>
              </a:ext>
            </a:extLst>
          </p:cNvPr>
          <p:cNvSpPr/>
          <p:nvPr/>
        </p:nvSpPr>
        <p:spPr>
          <a:xfrm>
            <a:off x="647977" y="1173771"/>
            <a:ext cx="6810658" cy="4662815"/>
          </a:xfrm>
          <a:prstGeom prst="rect">
            <a:avLst/>
          </a:prstGeom>
        </p:spPr>
        <p:txBody>
          <a:bodyPr wrap="square">
            <a:spAutoFit/>
          </a:bodyPr>
          <a:lstStyle/>
          <a:p>
            <a:pPr>
              <a:lnSpc>
                <a:spcPct val="150000"/>
              </a:lnSpc>
            </a:pPr>
            <a:r>
              <a:rPr lang="zh-CN" altLang="en-US" dirty="0"/>
              <a:t>贝叶斯分类算法是统计学的一种分类方法，它是一类利用概率统计知识进行分类的算法。在许多场合，朴素贝叶斯</a:t>
            </a:r>
            <a:r>
              <a:rPr lang="en-US" altLang="zh-CN" dirty="0"/>
              <a:t>(Naïve Bayes</a:t>
            </a:r>
            <a:r>
              <a:rPr lang="zh-CN" altLang="en-US" dirty="0"/>
              <a:t>，</a:t>
            </a:r>
            <a:r>
              <a:rPr lang="en-US" altLang="zh-CN" dirty="0"/>
              <a:t>NB)</a:t>
            </a:r>
            <a:r>
              <a:rPr lang="zh-CN" altLang="en-US" dirty="0"/>
              <a:t>分类算法可以与决策树和神经网络分类算法相媲美，该算法能运用到大型数据库中，而且方法简单、分类准确率高、速度快。</a:t>
            </a:r>
          </a:p>
          <a:p>
            <a:pPr>
              <a:lnSpc>
                <a:spcPct val="150000"/>
              </a:lnSpc>
            </a:pPr>
            <a:r>
              <a:rPr lang="zh-CN" altLang="en-US" dirty="0"/>
              <a:t>根据贝叶斯定理：</a:t>
            </a:r>
            <a:r>
              <a:rPr lang="en-US" altLang="zh-CN" dirty="0"/>
              <a:t>P(Y/X)=P(X/Y)P(Y)/P(X) </a:t>
            </a:r>
          </a:p>
          <a:p>
            <a:pPr>
              <a:lnSpc>
                <a:spcPct val="150000"/>
              </a:lnSpc>
            </a:pPr>
            <a:r>
              <a:rPr lang="zh-CN" altLang="en-US" dirty="0"/>
              <a:t>其是由  </a:t>
            </a:r>
            <a:r>
              <a:rPr lang="en-US" altLang="zh-CN" dirty="0"/>
              <a:t>P(Y,X)=P(Y|X)P(X)=P(X|Y)P(Y)</a:t>
            </a:r>
            <a:r>
              <a:rPr lang="zh-CN" altLang="en-US" dirty="0"/>
              <a:t>推导而来。其中</a:t>
            </a:r>
            <a:r>
              <a:rPr lang="en-US" altLang="zh-CN" dirty="0"/>
              <a:t>P(Y)</a:t>
            </a:r>
            <a:r>
              <a:rPr lang="zh-CN" altLang="en-US" dirty="0"/>
              <a:t>为先验概率，</a:t>
            </a:r>
            <a:r>
              <a:rPr lang="en-US" altLang="zh-CN" dirty="0"/>
              <a:t>P(Y/X)</a:t>
            </a:r>
            <a:r>
              <a:rPr lang="zh-CN" altLang="en-US" dirty="0"/>
              <a:t>叫做后验概率，</a:t>
            </a:r>
            <a:r>
              <a:rPr lang="en-US" altLang="zh-CN" dirty="0"/>
              <a:t>P(Y,X)</a:t>
            </a:r>
            <a:r>
              <a:rPr lang="zh-CN" altLang="en-US" dirty="0"/>
              <a:t>一般称作联合概率。</a:t>
            </a:r>
            <a:endParaRPr lang="en-US" altLang="zh-CN" dirty="0"/>
          </a:p>
          <a:p>
            <a:pPr>
              <a:lnSpc>
                <a:spcPct val="150000"/>
              </a:lnSpc>
            </a:pPr>
            <a:endParaRPr lang="en-US" altLang="zh-CN" dirty="0"/>
          </a:p>
          <a:p>
            <a:pPr>
              <a:lnSpc>
                <a:spcPct val="150000"/>
              </a:lnSpc>
            </a:pPr>
            <a:endParaRPr lang="en-US" altLang="zh-CN" dirty="0"/>
          </a:p>
          <a:p>
            <a:pPr>
              <a:lnSpc>
                <a:spcPct val="150000"/>
              </a:lnSpc>
            </a:pPr>
            <a:r>
              <a:rPr lang="zh-CN" altLang="en-US" dirty="0"/>
              <a:t>朴素贝叶斯的流程如右图所示。</a:t>
            </a:r>
          </a:p>
          <a:p>
            <a:pPr>
              <a:lnSpc>
                <a:spcPct val="150000"/>
              </a:lnSpc>
            </a:pPr>
            <a:endParaRPr lang="zh-CN" altLang="en-US" dirty="0"/>
          </a:p>
        </p:txBody>
      </p:sp>
      <p:pic>
        <p:nvPicPr>
          <p:cNvPr id="7" name="图片 6" descr="C:\Users\ADMINI~1\AppData\Local\Temp\1547643933(1).png"/>
          <p:cNvPicPr/>
          <p:nvPr/>
        </p:nvPicPr>
        <p:blipFill>
          <a:blip r:embed="rId2">
            <a:extLst>
              <a:ext uri="{28A0092B-C50C-407E-A947-70E740481C1C}">
                <a14:useLocalDpi xmlns:a14="http://schemas.microsoft.com/office/drawing/2010/main" val="0"/>
              </a:ext>
            </a:extLst>
          </a:blip>
          <a:srcRect/>
          <a:stretch>
            <a:fillRect/>
          </a:stretch>
        </p:blipFill>
        <p:spPr bwMode="auto">
          <a:xfrm>
            <a:off x="7841223" y="1173771"/>
            <a:ext cx="3472236" cy="4491923"/>
          </a:xfrm>
          <a:prstGeom prst="rect">
            <a:avLst/>
          </a:prstGeom>
          <a:noFill/>
          <a:ln>
            <a:noFill/>
          </a:ln>
        </p:spPr>
      </p:pic>
    </p:spTree>
    <p:extLst>
      <p:ext uri="{BB962C8B-B14F-4D97-AF65-F5344CB8AC3E}">
        <p14:creationId xmlns:p14="http://schemas.microsoft.com/office/powerpoint/2010/main" val="3682329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3EB02-71F6-48DE-85EC-615DFD277BE0}"/>
              </a:ext>
            </a:extLst>
          </p:cNvPr>
          <p:cNvSpPr>
            <a:spLocks noGrp="1"/>
          </p:cNvSpPr>
          <p:nvPr>
            <p:ph type="title"/>
          </p:nvPr>
        </p:nvSpPr>
        <p:spPr/>
        <p:txBody>
          <a:bodyPr/>
          <a:lstStyle/>
          <a:p>
            <a:r>
              <a:rPr lang="en-US" altLang="zh-CN" dirty="0"/>
              <a:t>Bayes</a:t>
            </a:r>
            <a:r>
              <a:rPr lang="zh-CN" altLang="en-US" dirty="0"/>
              <a:t>算法</a:t>
            </a:r>
          </a:p>
        </p:txBody>
      </p:sp>
      <p:sp>
        <p:nvSpPr>
          <p:cNvPr id="5" name="矩形 4">
            <a:extLst>
              <a:ext uri="{FF2B5EF4-FFF2-40B4-BE49-F238E27FC236}">
                <a16:creationId xmlns:a16="http://schemas.microsoft.com/office/drawing/2014/main" id="{5C4B54A6-E2AB-4BEB-A7AF-F6A288A91096}"/>
              </a:ext>
            </a:extLst>
          </p:cNvPr>
          <p:cNvSpPr/>
          <p:nvPr/>
        </p:nvSpPr>
        <p:spPr>
          <a:xfrm>
            <a:off x="647977" y="1173771"/>
            <a:ext cx="11094222" cy="923330"/>
          </a:xfrm>
          <a:prstGeom prst="rect">
            <a:avLst/>
          </a:prstGeom>
        </p:spPr>
        <p:txBody>
          <a:bodyPr wrap="square">
            <a:spAutoFit/>
          </a:bodyPr>
          <a:lstStyle/>
          <a:p>
            <a:pPr>
              <a:lnSpc>
                <a:spcPct val="150000"/>
              </a:lnSpc>
            </a:pPr>
            <a:r>
              <a:rPr lang="zh-CN" altLang="zh-CN" dirty="0"/>
              <a:t>对于文本分类，常用的朴素贝叶斯主要存在三种不同的贝叶斯模型：高斯模型、多变量的伯努利模型和多项式模型。</a:t>
            </a:r>
            <a:r>
              <a:rPr lang="zh-CN" altLang="en-US" dirty="0"/>
              <a:t>其算法如下：</a:t>
            </a:r>
          </a:p>
        </p:txBody>
      </p:sp>
      <mc:AlternateContent xmlns:mc="http://schemas.openxmlformats.org/markup-compatibility/2006" xmlns:a14="http://schemas.microsoft.com/office/drawing/2010/main">
        <mc:Choice Requires="a14">
          <p:sp>
            <p:nvSpPr>
              <p:cNvPr id="3" name="矩形 2">
                <a:extLst>
                  <a:ext uri="{FF2B5EF4-FFF2-40B4-BE49-F238E27FC236}">
                    <a16:creationId xmlns:a16="http://schemas.microsoft.com/office/drawing/2014/main" id="{3BA851AD-DB9E-4E01-8E5B-1CBC59575DF4}"/>
                  </a:ext>
                </a:extLst>
              </p:cNvPr>
              <p:cNvSpPr/>
              <p:nvPr/>
            </p:nvSpPr>
            <p:spPr>
              <a:xfrm>
                <a:off x="778183" y="2375018"/>
                <a:ext cx="10523091" cy="3662926"/>
              </a:xfrm>
              <a:prstGeom prst="rect">
                <a:avLst/>
              </a:prstGeom>
            </p:spPr>
            <p:txBody>
              <a:bodyPr wrap="square">
                <a:spAutoFit/>
              </a:bodyPr>
              <a:lstStyle/>
              <a:p>
                <a:pPr algn="just" latinLnBrk="1">
                  <a:lnSpc>
                    <a:spcPct val="125000"/>
                  </a:lnSpc>
                  <a:spcAft>
                    <a:spcPts val="0"/>
                  </a:spcAft>
                </a:pPr>
                <a:r>
                  <a:rPr lang="zh-CN" altLang="zh-CN" kern="100" dirty="0">
                    <a:latin typeface="+mn-ea"/>
                    <a:cs typeface="Times New Roman" panose="02020603050405020304" pitchFamily="18" charset="0"/>
                  </a:rPr>
                  <a:t>训练集</a:t>
                </a:r>
                <a:r>
                  <a:rPr lang="en-US" altLang="zh-CN" kern="100" dirty="0" err="1">
                    <a:latin typeface="+mn-ea"/>
                    <a:cs typeface="Times New Roman" panose="02020603050405020304" pitchFamily="18" charset="0"/>
                  </a:rPr>
                  <a:t>TrainingSet</a:t>
                </a:r>
                <a:r>
                  <a:rPr lang="en-US" altLang="zh-CN" kern="100" dirty="0">
                    <a:latin typeface="+mn-ea"/>
                    <a:cs typeface="Times New Roman" panose="02020603050405020304" pitchFamily="18" charset="0"/>
                  </a:rPr>
                  <a:t>={(</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1</m:t>
                        </m:r>
                      </m:sub>
                    </m:sSub>
                  </m:oMath>
                </a14:m>
                <a:r>
                  <a:rPr lang="en-US" altLang="zh-CN" kern="100" dirty="0">
                    <a:latin typeface="+mn-ea"/>
                    <a:cs typeface="Times New Roman" panose="02020603050405020304" pitchFamily="18" charset="0"/>
                  </a:rPr>
                  <a:t>,</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1</m:t>
                        </m:r>
                      </m:sub>
                    </m:sSub>
                  </m:oMath>
                </a14:m>
                <a:r>
                  <a:rPr lang="en-US" altLang="zh-CN" kern="100" dirty="0">
                    <a:latin typeface="+mn-ea"/>
                    <a:cs typeface="Times New Roman" panose="02020603050405020304" pitchFamily="18" charset="0"/>
                  </a:rPr>
                  <a:t>), (</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2</m:t>
                        </m:r>
                      </m:sub>
                    </m:sSub>
                  </m:oMath>
                </a14:m>
                <a:r>
                  <a:rPr lang="en-US" altLang="zh-CN" kern="100" dirty="0">
                    <a:latin typeface="+mn-ea"/>
                    <a:cs typeface="Times New Roman" panose="02020603050405020304" pitchFamily="18" charset="0"/>
                  </a:rPr>
                  <a:t>,</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2</m:t>
                        </m:r>
                      </m:sub>
                    </m:sSub>
                  </m:oMath>
                </a14:m>
                <a:r>
                  <a:rPr lang="en-US" altLang="zh-CN" kern="100" dirty="0">
                    <a:latin typeface="+mn-ea"/>
                    <a:cs typeface="Times New Roman" panose="02020603050405020304" pitchFamily="18" charset="0"/>
                  </a:rPr>
                  <a:t>)</a:t>
                </a:r>
                <a:r>
                  <a:rPr lang="zh-CN" altLang="zh-CN" kern="100" dirty="0">
                    <a:latin typeface="+mn-ea"/>
                    <a:cs typeface="Times New Roman" panose="02020603050405020304" pitchFamily="18" charset="0"/>
                  </a:rPr>
                  <a:t>…</a:t>
                </a:r>
                <a:r>
                  <a:rPr lang="en-US" altLang="zh-CN" kern="100" dirty="0">
                    <a:latin typeface="+mn-ea"/>
                    <a:cs typeface="Times New Roman" panose="02020603050405020304" pitchFamily="18" charset="0"/>
                  </a:rPr>
                  <a:t>(</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𝑛</m:t>
                        </m:r>
                      </m:sub>
                    </m:sSub>
                  </m:oMath>
                </a14:m>
                <a:r>
                  <a:rPr lang="en-US" altLang="zh-CN" kern="100" dirty="0">
                    <a:latin typeface="+mn-ea"/>
                    <a:cs typeface="Times New Roman" panose="02020603050405020304" pitchFamily="18" charset="0"/>
                  </a:rPr>
                  <a:t>,</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𝑛</m:t>
                        </m:r>
                      </m:sub>
                    </m:sSub>
                  </m:oMath>
                </a14:m>
                <a:r>
                  <a:rPr lang="en-US" altLang="zh-CN" kern="100" dirty="0">
                    <a:latin typeface="+mn-ea"/>
                    <a:cs typeface="Times New Roman" panose="02020603050405020304" pitchFamily="18" charset="0"/>
                  </a:rPr>
                  <a:t>)}</a:t>
                </a:r>
                <a:r>
                  <a:rPr lang="zh-CN" altLang="zh-CN" kern="100" dirty="0">
                    <a:latin typeface="+mn-ea"/>
                    <a:cs typeface="Times New Roman" panose="02020603050405020304" pitchFamily="18" charset="0"/>
                  </a:rPr>
                  <a:t>包含</a:t>
                </a:r>
                <a:r>
                  <a:rPr lang="en-US" altLang="zh-CN" kern="100" dirty="0">
                    <a:latin typeface="+mn-ea"/>
                    <a:cs typeface="Times New Roman" panose="02020603050405020304" pitchFamily="18" charset="0"/>
                  </a:rPr>
                  <a:t>N</a:t>
                </a:r>
                <a:r>
                  <a:rPr lang="zh-CN" altLang="zh-CN" kern="100" dirty="0">
                    <a:latin typeface="+mn-ea"/>
                    <a:cs typeface="Times New Roman" panose="02020603050405020304" pitchFamily="18" charset="0"/>
                  </a:rPr>
                  <a:t>条训练数据，其中</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1</m:t>
                        </m:r>
                        <m:r>
                          <a:rPr lang="en-US" altLang="zh-CN" i="1" kern="100">
                            <a:latin typeface="Cambria Math" panose="02040503050406030204" pitchFamily="18" charset="0"/>
                            <a:cs typeface="Times New Roman" panose="02020603050405020304" pitchFamily="18" charset="0"/>
                          </a:rPr>
                          <m:t>𝑖</m:t>
                        </m:r>
                      </m:sub>
                    </m:sSub>
                    <m:r>
                      <a:rPr lang="en-US" altLang="zh-CN"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2</m:t>
                        </m:r>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3</m:t>
                        </m:r>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1</m:t>
                        </m:r>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r>
                      <a:rPr lang="zh-CN" altLang="en-US" i="1" kern="100" smtClean="0">
                        <a:latin typeface="Cambria Math" panose="02040503050406030204" pitchFamily="18" charset="0"/>
                        <a:cs typeface="Times New Roman" panose="02020603050405020304" pitchFamily="18" charset="0"/>
                      </a:rPr>
                      <m:t>，</m:t>
                    </m:r>
                  </m:oMath>
                </a14:m>
                <a:r>
                  <a:rPr lang="en-US" altLang="zh-CN" kern="100" dirty="0">
                    <a:latin typeface="+mn-ea"/>
                    <a:cs typeface="Times New Roman" panose="02020603050405020304" pitchFamily="18" charset="0"/>
                  </a:rPr>
                  <a:t>T</a:t>
                </a:r>
                <a:r>
                  <a:rPr lang="zh-CN" altLang="zh-CN" kern="100" dirty="0">
                    <a:latin typeface="+mn-ea"/>
                    <a:cs typeface="Times New Roman" panose="02020603050405020304" pitchFamily="18" charset="0"/>
                  </a:rPr>
                  <a:t>是</a:t>
                </a:r>
                <a:r>
                  <a:rPr lang="en-US" altLang="zh-CN" kern="100" dirty="0">
                    <a:latin typeface="+mn-ea"/>
                    <a:cs typeface="Times New Roman" panose="02020603050405020304" pitchFamily="18" charset="0"/>
                  </a:rPr>
                  <a:t>M</a:t>
                </a:r>
                <a:r>
                  <a:rPr lang="zh-CN" altLang="zh-CN" kern="100" dirty="0">
                    <a:latin typeface="+mn-ea"/>
                    <a:cs typeface="Times New Roman" panose="02020603050405020304" pitchFamily="18" charset="0"/>
                  </a:rPr>
                  <a:t>维向量，</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𝜖</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2</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3</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r>
                      <a:rPr lang="en-US" altLang="zh-CN" i="1" kern="100">
                        <a:latin typeface="Cambria Math" panose="02040503050406030204" pitchFamily="18" charset="0"/>
                        <a:cs typeface="Times New Roman" panose="02020603050405020304" pitchFamily="18" charset="0"/>
                      </a:rPr>
                      <m:t>}</m:t>
                    </m:r>
                  </m:oMath>
                </a14:m>
                <a:r>
                  <a:rPr lang="zh-CN" altLang="zh-CN" kern="100" dirty="0">
                    <a:latin typeface="+mn-ea"/>
                    <a:cs typeface="Times New Roman" panose="02020603050405020304" pitchFamily="18" charset="0"/>
                  </a:rPr>
                  <a:t>属于</a:t>
                </a:r>
                <a:r>
                  <a:rPr lang="en-US" altLang="zh-CN" kern="100" dirty="0">
                    <a:latin typeface="+mn-ea"/>
                    <a:cs typeface="Times New Roman" panose="02020603050405020304" pitchFamily="18" charset="0"/>
                  </a:rPr>
                  <a:t>K</a:t>
                </a:r>
                <a:r>
                  <a:rPr lang="zh-CN" altLang="zh-CN" kern="100" dirty="0">
                    <a:latin typeface="+mn-ea"/>
                    <a:cs typeface="Times New Roman" panose="02020603050405020304" pitchFamily="18" charset="0"/>
                  </a:rPr>
                  <a:t>类中的一类。</a:t>
                </a:r>
                <a:endParaRPr lang="en-US" altLang="zh-CN" kern="100" dirty="0">
                  <a:latin typeface="+mn-ea"/>
                  <a:cs typeface="Times New Roman" panose="02020603050405020304" pitchFamily="18" charset="0"/>
                </a:endParaRPr>
              </a:p>
              <a:p>
                <a:pPr algn="just" latinLnBrk="1">
                  <a:lnSpc>
                    <a:spcPct val="125000"/>
                  </a:lnSpc>
                  <a:spcAft>
                    <a:spcPts val="0"/>
                  </a:spcAft>
                </a:pPr>
                <a:r>
                  <a:rPr lang="zh-CN" altLang="zh-CN" kern="100" dirty="0">
                    <a:latin typeface="+mn-ea"/>
                    <a:cs typeface="Times New Roman" panose="02020603050405020304" pitchFamily="18" charset="0"/>
                  </a:rPr>
                  <a:t>首先计算先验概率</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𝑝</m:t>
                    </m:r>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e>
                    </m:d>
                    <m:r>
                      <a:rPr lang="en-US" altLang="zh-CN" i="1" kern="100">
                        <a:latin typeface="Cambria Math" panose="02040503050406030204" pitchFamily="18" charset="0"/>
                        <a:cs typeface="Times New Roman" panose="02020603050405020304" pitchFamily="18" charset="0"/>
                      </a:rPr>
                      <m:t>=</m:t>
                    </m:r>
                    <m:f>
                      <m:fPr>
                        <m:ctrlPr>
                          <a:rPr lang="zh-CN" altLang="zh-CN" i="1" kern="100">
                            <a:latin typeface="Cambria Math" panose="02040503050406030204" pitchFamily="18" charset="0"/>
                            <a:cs typeface="Times New Roman" panose="02020603050405020304" pitchFamily="18" charset="0"/>
                          </a:rPr>
                        </m:ctrlPr>
                      </m:fPr>
                      <m:num>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𝑁</m:t>
                            </m:r>
                          </m:sup>
                          <m:e>
                            <m:r>
                              <a:rPr lang="en-US" altLang="zh-CN" i="1" kern="100">
                                <a:latin typeface="Cambria Math" panose="02040503050406030204" pitchFamily="18" charset="0"/>
                                <a:cs typeface="Times New Roman" panose="02020603050405020304" pitchFamily="18" charset="0"/>
                              </a:rPr>
                              <m:t>𝐼</m:t>
                            </m:r>
                            <m:d>
                              <m:dPr>
                                <m:ctrlPr>
                                  <a:rPr lang="zh-CN" altLang="zh-CN" i="1" kern="100">
                                    <a:latin typeface="Cambria Math" panose="02040503050406030204" pitchFamily="18" charset="0"/>
                                    <a:cs typeface="Times New Roman" panose="02020603050405020304" pitchFamily="18" charset="0"/>
                                  </a:rPr>
                                </m:ctrlPr>
                              </m:dPr>
                              <m:e>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e>
                            </m:d>
                          </m:e>
                        </m:nary>
                      </m:num>
                      <m:den>
                        <m:r>
                          <a:rPr lang="en-US" altLang="zh-CN" i="1" kern="100">
                            <a:latin typeface="Cambria Math" panose="02040503050406030204" pitchFamily="18" charset="0"/>
                            <a:cs typeface="Times New Roman" panose="02020603050405020304" pitchFamily="18" charset="0"/>
                          </a:rPr>
                          <m:t>𝑁</m:t>
                        </m:r>
                      </m:den>
                    </m:f>
                    <m:r>
                      <a:rPr lang="zh-CN" altLang="en-US" i="1" kern="100" smtClean="0">
                        <a:latin typeface="Cambria Math" panose="02040503050406030204" pitchFamily="18" charset="0"/>
                        <a:cs typeface="Times New Roman" panose="02020603050405020304" pitchFamily="18" charset="0"/>
                      </a:rPr>
                      <m:t>，</m:t>
                    </m:r>
                  </m:oMath>
                </a14:m>
                <a:r>
                  <a:rPr lang="zh-CN" altLang="zh-CN" kern="100" dirty="0">
                    <a:latin typeface="+mn-ea"/>
                    <a:cs typeface="Times New Roman" panose="02020603050405020304" pitchFamily="18" charset="0"/>
                  </a:rPr>
                  <a:t>其中</a:t>
                </a:r>
                <a:r>
                  <a:rPr lang="en-US" altLang="zh-CN" kern="100" dirty="0">
                    <a:latin typeface="+mn-ea"/>
                    <a:cs typeface="Times New Roman" panose="02020603050405020304" pitchFamily="18" charset="0"/>
                  </a:rPr>
                  <a:t>I(x)</a:t>
                </a:r>
                <a:r>
                  <a:rPr lang="zh-CN" altLang="zh-CN" kern="100" dirty="0">
                    <a:latin typeface="+mn-ea"/>
                    <a:cs typeface="Times New Roman" panose="02020603050405020304" pitchFamily="18" charset="0"/>
                  </a:rPr>
                  <a:t>为指示函数，若括号内成立，则计</a:t>
                </a:r>
                <a:r>
                  <a:rPr lang="en-US" altLang="zh-CN" kern="100" dirty="0">
                    <a:latin typeface="+mn-ea"/>
                    <a:cs typeface="Times New Roman" panose="02020603050405020304" pitchFamily="18" charset="0"/>
                  </a:rPr>
                  <a:t>1</a:t>
                </a:r>
                <a:r>
                  <a:rPr lang="zh-CN" altLang="zh-CN" kern="100" dirty="0">
                    <a:latin typeface="+mn-ea"/>
                    <a:cs typeface="Times New Roman" panose="02020603050405020304" pitchFamily="18" charset="0"/>
                  </a:rPr>
                  <a:t>，否则为</a:t>
                </a:r>
                <a:r>
                  <a:rPr lang="en-US" altLang="zh-CN" kern="100" dirty="0">
                    <a:latin typeface="+mn-ea"/>
                    <a:cs typeface="Times New Roman" panose="02020603050405020304" pitchFamily="18" charset="0"/>
                  </a:rPr>
                  <a:t>0</a:t>
                </a:r>
                <a:r>
                  <a:rPr lang="zh-CN" altLang="zh-CN" kern="100" dirty="0">
                    <a:latin typeface="+mn-ea"/>
                    <a:cs typeface="Times New Roman" panose="02020603050405020304" pitchFamily="18" charset="0"/>
                  </a:rPr>
                  <a:t>。</a:t>
                </a:r>
              </a:p>
              <a:p>
                <a:pPr algn="just" latinLnBrk="1">
                  <a:lnSpc>
                    <a:spcPct val="125000"/>
                  </a:lnSpc>
                  <a:spcAft>
                    <a:spcPts val="0"/>
                  </a:spcAft>
                </a:pPr>
                <a:r>
                  <a:rPr lang="zh-CN" altLang="zh-CN" kern="100" dirty="0">
                    <a:latin typeface="+mn-ea"/>
                    <a:cs typeface="Times New Roman" panose="02020603050405020304" pitchFamily="18" charset="0"/>
                  </a:rPr>
                  <a:t>接下来计算分子中的条件概率，设</a:t>
                </a:r>
                <a:r>
                  <a:rPr lang="en-US" altLang="zh-CN" kern="100" dirty="0">
                    <a:latin typeface="+mn-ea"/>
                    <a:cs typeface="Times New Roman" panose="02020603050405020304" pitchFamily="18" charset="0"/>
                  </a:rPr>
                  <a:t>M</a:t>
                </a:r>
                <a:r>
                  <a:rPr lang="zh-CN" altLang="zh-CN" kern="100" dirty="0">
                    <a:latin typeface="+mn-ea"/>
                    <a:cs typeface="Times New Roman" panose="02020603050405020304" pitchFamily="18" charset="0"/>
                  </a:rPr>
                  <a:t>维特征的第</a:t>
                </a:r>
                <a:r>
                  <a:rPr lang="en-US" altLang="zh-CN" kern="100" dirty="0">
                    <a:latin typeface="+mn-ea"/>
                    <a:cs typeface="Times New Roman" panose="02020603050405020304" pitchFamily="18" charset="0"/>
                  </a:rPr>
                  <a:t>j</a:t>
                </a:r>
                <a:r>
                  <a:rPr lang="zh-CN" altLang="zh-CN" kern="100" dirty="0">
                    <a:latin typeface="+mn-ea"/>
                    <a:cs typeface="Times New Roman" panose="02020603050405020304" pitchFamily="18" charset="0"/>
                  </a:rPr>
                  <a:t>维有</a:t>
                </a:r>
                <a:r>
                  <a:rPr lang="en-US" altLang="zh-CN" kern="100" dirty="0">
                    <a:latin typeface="+mn-ea"/>
                    <a:cs typeface="Times New Roman" panose="02020603050405020304" pitchFamily="18" charset="0"/>
                  </a:rPr>
                  <a:t>L</a:t>
                </a:r>
                <a:r>
                  <a:rPr lang="zh-CN" altLang="zh-CN" kern="100" dirty="0">
                    <a:latin typeface="+mn-ea"/>
                    <a:cs typeface="Times New Roman" panose="02020603050405020304" pitchFamily="18" charset="0"/>
                  </a:rPr>
                  <a:t>个取值，则某维特征的某个取值</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Sub>
                  </m:oMath>
                </a14:m>
                <a:r>
                  <a:rPr lang="zh-CN" altLang="zh-CN" kern="100" dirty="0">
                    <a:latin typeface="+mn-ea"/>
                    <a:cs typeface="Times New Roman" panose="02020603050405020304" pitchFamily="18" charset="0"/>
                  </a:rPr>
                  <a:t>，在给定某分类</a:t>
                </a:r>
                <a14:m>
                  <m:oMath xmlns:m="http://schemas.openxmlformats.org/officeDocument/2006/math">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oMath>
                </a14:m>
                <a:r>
                  <a:rPr lang="zh-CN" altLang="zh-CN" kern="100" dirty="0">
                    <a:latin typeface="+mn-ea"/>
                    <a:cs typeface="Times New Roman" panose="02020603050405020304" pitchFamily="18" charset="0"/>
                  </a:rPr>
                  <a:t>下的条件概率为：</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𝑝</m:t>
                    </m:r>
                    <m:d>
                      <m:dPr>
                        <m:ctrlPr>
                          <a:rPr lang="zh-CN" altLang="zh-CN" i="1" kern="100">
                            <a:latin typeface="Cambria Math" panose="02040503050406030204" pitchFamily="18" charset="0"/>
                            <a:cs typeface="Times New Roman" panose="02020603050405020304" pitchFamily="18" charset="0"/>
                          </a:rPr>
                        </m:ctrlPr>
                      </m:dPr>
                      <m:e>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𝑥</m:t>
                            </m:r>
                          </m:e>
                          <m:sup>
                            <m:r>
                              <a:rPr lang="en-US" altLang="zh-CN" i="1" kern="100">
                                <a:latin typeface="Cambria Math" panose="02040503050406030204" pitchFamily="18" charset="0"/>
                                <a:cs typeface="Times New Roman" panose="02020603050405020304" pitchFamily="18" charset="0"/>
                              </a:rPr>
                              <m:t>𝑖</m:t>
                            </m:r>
                          </m:sup>
                        </m:sSup>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Sub>
                      </m:e>
                      <m:e>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e>
                    </m:d>
                    <m:r>
                      <a:rPr lang="en-US" altLang="zh-CN" i="1" kern="100">
                        <a:latin typeface="Cambria Math" panose="02040503050406030204" pitchFamily="18" charset="0"/>
                        <a:cs typeface="Times New Roman" panose="02020603050405020304" pitchFamily="18" charset="0"/>
                      </a:rPr>
                      <m:t>=</m:t>
                    </m:r>
                    <m:f>
                      <m:fPr>
                        <m:ctrlPr>
                          <a:rPr lang="zh-CN" altLang="zh-CN" i="1" kern="100">
                            <a:latin typeface="Cambria Math" panose="02040503050406030204" pitchFamily="18" charset="0"/>
                            <a:cs typeface="Times New Roman" panose="02020603050405020304" pitchFamily="18" charset="0"/>
                          </a:rPr>
                        </m:ctrlPr>
                      </m:fPr>
                      <m:num>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𝑁</m:t>
                            </m:r>
                          </m:sup>
                          <m:e>
                            <m:r>
                              <a:rPr lang="en-US" altLang="zh-CN" i="1" kern="100">
                                <a:latin typeface="Cambria Math" panose="02040503050406030204" pitchFamily="18" charset="0"/>
                                <a:cs typeface="Times New Roman" panose="02020603050405020304" pitchFamily="18" charset="0"/>
                              </a:rPr>
                              <m:t>𝐼</m:t>
                            </m:r>
                            <m:r>
                              <a:rPr lang="en-US" altLang="zh-CN" i="1" kern="100">
                                <a:latin typeface="Cambria Math" panose="02040503050406030204" pitchFamily="18" charset="0"/>
                                <a:cs typeface="Times New Roman" panose="02020603050405020304" pitchFamily="18" charset="0"/>
                              </a:rPr>
                              <m:t>(</m:t>
                            </m:r>
                            <m:sSubSup>
                              <m:sSubSupPr>
                                <m:ctrlPr>
                                  <a:rPr lang="zh-CN" altLang="zh-CN" i="1" kern="100">
                                    <a:latin typeface="Cambria Math" panose="02040503050406030204" pitchFamily="18" charset="0"/>
                                    <a:cs typeface="Times New Roman" panose="02020603050405020304" pitchFamily="18" charset="0"/>
                                  </a:rPr>
                                </m:ctrlPr>
                              </m:sSubSupPr>
                              <m:e>
                                <m:r>
                                  <a:rPr lang="en-US" altLang="zh-CN" i="1" kern="100">
                                    <a:latin typeface="Cambria Math" panose="02040503050406030204" pitchFamily="18" charset="0"/>
                                    <a:cs typeface="Times New Roman" panose="02020603050405020304" pitchFamily="18" charset="0"/>
                                  </a:rPr>
                                  <m:t>𝑥</m:t>
                                </m:r>
                              </m:e>
                              <m:sub>
                                <m:r>
                                  <a:rPr lang="en-US" altLang="zh-CN" i="1" kern="100">
                                    <a:latin typeface="Cambria Math" panose="02040503050406030204" pitchFamily="18" charset="0"/>
                                    <a:cs typeface="Times New Roman" panose="02020603050405020304" pitchFamily="18" charset="0"/>
                                  </a:rPr>
                                  <m:t>𝑖</m:t>
                                </m:r>
                              </m:sub>
                              <m:sup>
                                <m:r>
                                  <a:rPr lang="en-US" altLang="zh-CN" i="1" kern="100">
                                    <a:latin typeface="Cambria Math" panose="02040503050406030204" pitchFamily="18" charset="0"/>
                                    <a:cs typeface="Times New Roman" panose="02020603050405020304" pitchFamily="18" charset="0"/>
                                  </a:rPr>
                                  <m:t>𝑗</m:t>
                                </m:r>
                              </m:sup>
                            </m:sSubSup>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𝑎</m:t>
                                </m:r>
                              </m:e>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r>
                              <a:rPr lang="en-US" altLang="zh-CN" i="1" kern="100">
                                <a:latin typeface="Cambria Math" panose="02040503050406030204" pitchFamily="18" charset="0"/>
                                <a:cs typeface="Times New Roman" panose="02020603050405020304" pitchFamily="18" charset="0"/>
                              </a:rPr>
                              <m:t>)</m:t>
                            </m:r>
                          </m:e>
                        </m:nary>
                      </m:num>
                      <m:den>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𝑖</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𝑁</m:t>
                            </m:r>
                          </m:sup>
                          <m:e>
                            <m:r>
                              <a:rPr lang="en-US" altLang="zh-CN" i="1" kern="100">
                                <a:latin typeface="Cambria Math" panose="02040503050406030204" pitchFamily="18" charset="0"/>
                                <a:cs typeface="Times New Roman" panose="02020603050405020304" pitchFamily="18" charset="0"/>
                              </a:rPr>
                              <m:t>𝐼</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𝑦</m:t>
                                </m:r>
                              </m:e>
                              <m:sub>
                                <m:r>
                                  <a:rPr lang="en-US" altLang="zh-CN" i="1" kern="100">
                                    <a:latin typeface="Cambria Math" panose="02040503050406030204" pitchFamily="18" charset="0"/>
                                    <a:cs typeface="Times New Roman" panose="02020603050405020304" pitchFamily="18" charset="0"/>
                                  </a:rPr>
                                  <m:t>𝑖</m:t>
                                </m:r>
                              </m:sub>
                            </m:sSub>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r>
                              <a:rPr lang="en-US" altLang="zh-CN" i="1" kern="100">
                                <a:latin typeface="Cambria Math" panose="02040503050406030204" pitchFamily="18" charset="0"/>
                                <a:cs typeface="Times New Roman" panose="02020603050405020304" pitchFamily="18" charset="0"/>
                              </a:rPr>
                              <m:t>)</m:t>
                            </m:r>
                          </m:e>
                        </m:nary>
                      </m:den>
                    </m:f>
                  </m:oMath>
                </a14:m>
                <a:r>
                  <a:rPr lang="en-US" altLang="zh-CN" kern="100" dirty="0">
                    <a:latin typeface="+mn-ea"/>
                    <a:cs typeface="Times New Roman" panose="02020603050405020304" pitchFamily="18" charset="0"/>
                  </a:rPr>
                  <a:t>					</a:t>
                </a:r>
              </a:p>
              <a:p>
                <a:pPr algn="just" latinLnBrk="1">
                  <a:lnSpc>
                    <a:spcPct val="125000"/>
                  </a:lnSpc>
                  <a:spcAft>
                    <a:spcPts val="0"/>
                  </a:spcAft>
                </a:pPr>
                <a:r>
                  <a:rPr lang="zh-CN" altLang="zh-CN" kern="100" dirty="0">
                    <a:latin typeface="+mn-ea"/>
                    <a:cs typeface="Times New Roman" panose="02020603050405020304" pitchFamily="18" charset="0"/>
                  </a:rPr>
                  <a:t>通过学到的概率，给定未分类新实例</a:t>
                </a:r>
                <a:r>
                  <a:rPr lang="en-US" altLang="zh-CN" kern="100" dirty="0">
                    <a:latin typeface="+mn-ea"/>
                    <a:cs typeface="Times New Roman" panose="02020603050405020304" pitchFamily="18" charset="0"/>
                  </a:rPr>
                  <a:t>X</a:t>
                </a:r>
                <a:r>
                  <a:rPr lang="zh-CN" altLang="zh-CN" kern="100" dirty="0">
                    <a:latin typeface="+mn-ea"/>
                    <a:cs typeface="Times New Roman" panose="02020603050405020304" pitchFamily="18" charset="0"/>
                  </a:rPr>
                  <a:t>，就可以通过上述概率进行计算，得到该实例属于各类的后验概率</a:t>
                </a:r>
                <a:r>
                  <a:rPr lang="en-US" altLang="zh-CN" kern="100" dirty="0">
                    <a:latin typeface="+mn-ea"/>
                    <a:cs typeface="Times New Roman" panose="02020603050405020304" pitchFamily="18" charset="0"/>
                  </a:rPr>
                  <a:t>    </a:t>
                </a:r>
                <a14:m>
                  <m:oMath xmlns:m="http://schemas.openxmlformats.org/officeDocument/2006/math">
                    <m:r>
                      <a:rPr lang="en-US" altLang="zh-CN" i="1" kern="100">
                        <a:latin typeface="Cambria Math" panose="02040503050406030204" pitchFamily="18" charset="0"/>
                        <a:cs typeface="Times New Roman" panose="02020603050405020304" pitchFamily="18" charset="0"/>
                      </a:rPr>
                      <m:t>𝑝</m:t>
                    </m:r>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e>
                      <m:e>
                        <m:r>
                          <a:rPr lang="en-US" altLang="zh-CN" i="1" kern="100">
                            <a:latin typeface="Cambria Math" panose="02040503050406030204" pitchFamily="18" charset="0"/>
                            <a:cs typeface="Times New Roman" panose="02020603050405020304" pitchFamily="18" charset="0"/>
                          </a:rPr>
                          <m:t>𝑋</m:t>
                        </m:r>
                      </m:e>
                    </m:d>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𝑝</m:t>
                    </m:r>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e>
                    </m:d>
                    <m:r>
                      <a:rPr lang="en-US" altLang="zh-CN" i="1" kern="100">
                        <a:latin typeface="Cambria Math" panose="02040503050406030204" pitchFamily="18" charset="0"/>
                        <a:cs typeface="Times New Roman" panose="02020603050405020304" pitchFamily="18" charset="0"/>
                      </a:rPr>
                      <m:t>=</m:t>
                    </m:r>
                    <m:nary>
                      <m:naryPr>
                        <m:chr m:val="∏"/>
                        <m:limLoc m:val="undOvr"/>
                        <m:ctrlPr>
                          <a:rPr lang="zh-CN" altLang="zh-CN" i="1" kern="100">
                            <a:latin typeface="Cambria Math" panose="02040503050406030204" pitchFamily="18" charset="0"/>
                            <a:cs typeface="Times New Roman" panose="02020603050405020304" pitchFamily="18" charset="0"/>
                          </a:rPr>
                        </m:ctrlPr>
                      </m:naryPr>
                      <m:sub>
                        <m:r>
                          <a:rPr lang="en-US" altLang="zh-CN" i="1" kern="100">
                            <a:latin typeface="Cambria Math" panose="02040503050406030204" pitchFamily="18" charset="0"/>
                            <a:cs typeface="Times New Roman" panose="02020603050405020304" pitchFamily="18" charset="0"/>
                          </a:rPr>
                          <m:t>𝑗</m:t>
                        </m:r>
                        <m:r>
                          <a:rPr lang="en-US" altLang="zh-CN" i="1" kern="100">
                            <a:latin typeface="Cambria Math" panose="02040503050406030204" pitchFamily="18" charset="0"/>
                            <a:cs typeface="Times New Roman" panose="02020603050405020304" pitchFamily="18" charset="0"/>
                          </a:rPr>
                          <m:t>=1</m:t>
                        </m:r>
                      </m:sub>
                      <m:sup>
                        <m:r>
                          <a:rPr lang="en-US" altLang="zh-CN" i="1" kern="100">
                            <a:latin typeface="Cambria Math" panose="02040503050406030204" pitchFamily="18" charset="0"/>
                            <a:cs typeface="Times New Roman" panose="02020603050405020304" pitchFamily="18" charset="0"/>
                          </a:rPr>
                          <m:t>𝑛</m:t>
                        </m:r>
                      </m:sup>
                      <m:e>
                        <m:r>
                          <a:rPr lang="en-US" altLang="zh-CN" i="1" kern="100">
                            <a:latin typeface="Cambria Math" panose="02040503050406030204" pitchFamily="18" charset="0"/>
                            <a:cs typeface="Times New Roman" panose="02020603050405020304" pitchFamily="18" charset="0"/>
                          </a:rPr>
                          <m:t>𝑝</m:t>
                        </m:r>
                        <m:r>
                          <a:rPr lang="en-US" altLang="zh-CN" i="1" kern="100">
                            <a:latin typeface="Cambria Math" panose="02040503050406030204" pitchFamily="18" charset="0"/>
                            <a:cs typeface="Times New Roman" panose="02020603050405020304" pitchFamily="18" charset="0"/>
                          </a:rPr>
                          <m:t>(</m:t>
                        </m:r>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𝑋</m:t>
                            </m:r>
                          </m:e>
                          <m:sup>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𝑗</m:t>
                                </m:r>
                              </m:e>
                            </m:d>
                          </m:sup>
                        </m:sSup>
                        <m:r>
                          <a:rPr lang="en-US" altLang="zh-CN" i="1" kern="100">
                            <a:latin typeface="Cambria Math" panose="02040503050406030204" pitchFamily="18" charset="0"/>
                            <a:cs typeface="Times New Roman" panose="02020603050405020304" pitchFamily="18" charset="0"/>
                          </a:rPr>
                          <m:t>=</m:t>
                        </m:r>
                        <m:sSup>
                          <m:sSupPr>
                            <m:ctrlPr>
                              <a:rPr lang="zh-CN" altLang="zh-CN" i="1" kern="100">
                                <a:latin typeface="Cambria Math" panose="02040503050406030204" pitchFamily="18" charset="0"/>
                                <a:cs typeface="Times New Roman" panose="02020603050405020304" pitchFamily="18" charset="0"/>
                              </a:rPr>
                            </m:ctrlPr>
                          </m:sSupPr>
                          <m:e>
                            <m:r>
                              <a:rPr lang="en-US" altLang="zh-CN" i="1" kern="100">
                                <a:latin typeface="Cambria Math" panose="02040503050406030204" pitchFamily="18" charset="0"/>
                                <a:cs typeface="Times New Roman" panose="02020603050405020304" pitchFamily="18" charset="0"/>
                              </a:rPr>
                              <m:t>𝑋</m:t>
                            </m:r>
                          </m:e>
                          <m:sup>
                            <m:d>
                              <m:dPr>
                                <m:ctrlPr>
                                  <a:rPr lang="zh-CN" altLang="zh-CN" i="1" kern="100">
                                    <a:latin typeface="Cambria Math" panose="02040503050406030204" pitchFamily="18" charset="0"/>
                                    <a:cs typeface="Times New Roman" panose="02020603050405020304" pitchFamily="18" charset="0"/>
                                  </a:rPr>
                                </m:ctrlPr>
                              </m:dPr>
                              <m:e>
                                <m:r>
                                  <a:rPr lang="en-US" altLang="zh-CN" i="1" kern="100">
                                    <a:latin typeface="Cambria Math" panose="02040503050406030204" pitchFamily="18" charset="0"/>
                                    <a:cs typeface="Times New Roman" panose="02020603050405020304" pitchFamily="18" charset="0"/>
                                  </a:rPr>
                                  <m:t>𝑗</m:t>
                                </m:r>
                              </m:e>
                            </m:d>
                          </m:sup>
                        </m:sSup>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r>
                          <a:rPr lang="en-US" altLang="zh-CN" i="1" kern="100">
                            <a:latin typeface="Cambria Math" panose="02040503050406030204" pitchFamily="18" charset="0"/>
                            <a:cs typeface="Times New Roman" panose="02020603050405020304" pitchFamily="18" charset="0"/>
                          </a:rPr>
                          <m:t>)</m:t>
                        </m:r>
                      </m:e>
                    </m:nary>
                  </m:oMath>
                </a14:m>
                <a:r>
                  <a:rPr lang="zh-CN" altLang="zh-CN" kern="100" dirty="0">
                    <a:latin typeface="+mn-ea"/>
                    <a:cs typeface="Times New Roman" panose="02020603050405020304" pitchFamily="18" charset="0"/>
                  </a:rPr>
                  <a:t>确定该实例所属的分类</a:t>
                </a:r>
                <a:endParaRPr lang="en-US" altLang="zh-CN" i="1" kern="100" dirty="0">
                  <a:latin typeface="+mn-ea"/>
                  <a:cs typeface="Times New Roman" panose="02020603050405020304" pitchFamily="18" charset="0"/>
                </a:endParaRPr>
              </a:p>
              <a:p>
                <a:pPr algn="just" latinLnBrk="1">
                  <a:lnSpc>
                    <a:spcPct val="125000"/>
                  </a:lnSpc>
                  <a:spcAft>
                    <a:spcPts val="0"/>
                  </a:spcAft>
                </a:pPr>
                <a14:m>
                  <m:oMath xmlns:m="http://schemas.openxmlformats.org/officeDocument/2006/math">
                    <m:r>
                      <a:rPr lang="en-US" altLang="zh-CN" i="1" kern="100">
                        <a:latin typeface="Cambria Math" panose="02040503050406030204" pitchFamily="18" charset="0"/>
                        <a:cs typeface="Times New Roman" panose="02020603050405020304" pitchFamily="18" charset="0"/>
                      </a:rPr>
                      <m:t>𝑦</m:t>
                    </m:r>
                    <m:r>
                      <a:rPr lang="en-US" altLang="zh-CN" i="1" kern="100">
                        <a:latin typeface="Cambria Math" panose="02040503050406030204" pitchFamily="18" charset="0"/>
                        <a:cs typeface="Times New Roman" panose="02020603050405020304" pitchFamily="18" charset="0"/>
                      </a:rPr>
                      <m:t>=</m:t>
                    </m:r>
                    <m:func>
                      <m:funcPr>
                        <m:ctrlPr>
                          <a:rPr lang="zh-CN" altLang="zh-CN" i="1" kern="100">
                            <a:latin typeface="Cambria Math" panose="02040503050406030204" pitchFamily="18" charset="0"/>
                            <a:cs typeface="Times New Roman" panose="02020603050405020304" pitchFamily="18" charset="0"/>
                          </a:rPr>
                        </m:ctrlPr>
                      </m:funcPr>
                      <m:fName>
                        <m:r>
                          <a:rPr lang="en-US" altLang="zh-CN" i="1" kern="100">
                            <a:latin typeface="Cambria Math" panose="02040503050406030204" pitchFamily="18" charset="0"/>
                            <a:cs typeface="Times New Roman" panose="02020603050405020304" pitchFamily="18" charset="0"/>
                          </a:rPr>
                          <m:t>𝑎𝑟𝑔</m:t>
                        </m:r>
                        <m:limLow>
                          <m:limLowPr>
                            <m:ctrlPr>
                              <a:rPr lang="zh-CN" altLang="zh-CN" i="1" kern="100">
                                <a:latin typeface="Cambria Math" panose="02040503050406030204" pitchFamily="18" charset="0"/>
                                <a:cs typeface="Times New Roman" panose="02020603050405020304" pitchFamily="18" charset="0"/>
                              </a:rPr>
                            </m:ctrlPr>
                          </m:limLowPr>
                          <m:e>
                            <m:r>
                              <m:rPr>
                                <m:sty m:val="p"/>
                              </m:rPr>
                              <a:rPr lang="en-US" altLang="zh-CN" kern="100">
                                <a:latin typeface="Cambria Math" panose="02040503050406030204" pitchFamily="18" charset="0"/>
                                <a:cs typeface="Times New Roman" panose="02020603050405020304" pitchFamily="18" charset="0"/>
                              </a:rPr>
                              <m:t>max</m:t>
                            </m:r>
                          </m:e>
                          <m:lim>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lim>
                        </m:limLow>
                      </m:fName>
                      <m:e>
                        <m:r>
                          <a:rPr lang="en-US" altLang="zh-CN" i="1" kern="100">
                            <a:latin typeface="Cambria Math" panose="02040503050406030204" pitchFamily="18" charset="0"/>
                            <a:cs typeface="Times New Roman" panose="02020603050405020304" pitchFamily="18" charset="0"/>
                          </a:rPr>
                          <m:t>𝑝</m:t>
                        </m:r>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Cambria Math" panose="02040503050406030204" pitchFamily="18" charset="0"/>
                          </a:rPr>
                          <m:t>𝑦</m:t>
                        </m:r>
                        <m:r>
                          <a:rPr lang="en-US" altLang="zh-CN" i="1" kern="100">
                            <a:latin typeface="Cambria Math" panose="02040503050406030204" pitchFamily="18" charset="0"/>
                            <a:cs typeface="Times New Roman" panose="02020603050405020304" pitchFamily="18" charset="0"/>
                          </a:rPr>
                          <m:t>=</m:t>
                        </m:r>
                        <m:sSub>
                          <m:sSubPr>
                            <m:ctrlPr>
                              <a:rPr lang="zh-CN" altLang="zh-CN" i="1" kern="100">
                                <a:latin typeface="Cambria Math" panose="02040503050406030204" pitchFamily="18" charset="0"/>
                                <a:cs typeface="Times New Roman" panose="02020603050405020304" pitchFamily="18" charset="0"/>
                              </a:rPr>
                            </m:ctrlPr>
                          </m:sSubPr>
                          <m:e>
                            <m:r>
                              <a:rPr lang="en-US" altLang="zh-CN" i="1" kern="100">
                                <a:latin typeface="Cambria Math" panose="02040503050406030204" pitchFamily="18" charset="0"/>
                                <a:cs typeface="Times New Roman" panose="02020603050405020304" pitchFamily="18" charset="0"/>
                              </a:rPr>
                              <m:t>𝑐</m:t>
                            </m:r>
                          </m:e>
                          <m:sub>
                            <m:r>
                              <a:rPr lang="en-US" altLang="zh-CN" i="1" kern="100">
                                <a:latin typeface="Cambria Math" panose="02040503050406030204" pitchFamily="18" charset="0"/>
                                <a:cs typeface="Times New Roman" panose="02020603050405020304" pitchFamily="18" charset="0"/>
                              </a:rPr>
                              <m:t>𝑘</m:t>
                            </m:r>
                          </m:sub>
                        </m:sSub>
                        <m:r>
                          <a:rPr lang="en-US" altLang="zh-CN" i="1" kern="100">
                            <a:latin typeface="Cambria Math" panose="02040503050406030204" pitchFamily="18" charset="0"/>
                            <a:cs typeface="Times New Roman" panose="02020603050405020304" pitchFamily="18" charset="0"/>
                          </a:rPr>
                          <m:t>|</m:t>
                        </m:r>
                        <m:r>
                          <a:rPr lang="en-US" altLang="zh-CN" i="1" kern="100">
                            <a:latin typeface="Cambria Math" panose="02040503050406030204" pitchFamily="18" charset="0"/>
                            <a:cs typeface="Times New Roman" panose="02020603050405020304" pitchFamily="18" charset="0"/>
                          </a:rPr>
                          <m:t>𝑋</m:t>
                        </m:r>
                        <m:r>
                          <a:rPr lang="en-US" altLang="zh-CN" i="1" kern="100">
                            <a:latin typeface="Cambria Math" panose="02040503050406030204" pitchFamily="18" charset="0"/>
                            <a:cs typeface="Times New Roman" panose="02020603050405020304" pitchFamily="18" charset="0"/>
                          </a:rPr>
                          <m:t>)</m:t>
                        </m:r>
                      </m:e>
                    </m:func>
                  </m:oMath>
                </a14:m>
                <a:r>
                  <a:rPr lang="en-US" altLang="zh-CN" kern="100" dirty="0">
                    <a:latin typeface="+mn-ea"/>
                    <a:cs typeface="Times New Roman" panose="02020603050405020304" pitchFamily="18" charset="0"/>
                  </a:rPr>
                  <a:t>						</a:t>
                </a:r>
              </a:p>
            </p:txBody>
          </p:sp>
        </mc:Choice>
        <mc:Fallback xmlns="">
          <p:sp>
            <p:nvSpPr>
              <p:cNvPr id="3" name="矩形 2">
                <a:extLst>
                  <a:ext uri="{FF2B5EF4-FFF2-40B4-BE49-F238E27FC236}">
                    <a16:creationId xmlns:a16="http://schemas.microsoft.com/office/drawing/2014/main" id="{3BA851AD-DB9E-4E01-8E5B-1CBC59575DF4}"/>
                  </a:ext>
                </a:extLst>
              </p:cNvPr>
              <p:cNvSpPr>
                <a:spLocks noRot="1" noChangeAspect="1" noMove="1" noResize="1" noEditPoints="1" noAdjustHandles="1" noChangeArrowheads="1" noChangeShapeType="1" noTextEdit="1"/>
              </p:cNvSpPr>
              <p:nvPr/>
            </p:nvSpPr>
            <p:spPr>
              <a:xfrm>
                <a:off x="778183" y="2375018"/>
                <a:ext cx="10523091" cy="3662926"/>
              </a:xfrm>
              <a:prstGeom prst="rect">
                <a:avLst/>
              </a:prstGeom>
              <a:blipFill>
                <a:blip r:embed="rId2"/>
                <a:stretch>
                  <a:fillRect l="-521" r="-463" b="-316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0918524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THEME" val="062e4ce1-918b-43c6-a99f-b04e3fc77890"/>
</p:tagLst>
</file>

<file path=ppt/tags/tag2.xml><?xml version="1.0" encoding="utf-8"?>
<p:tagLst xmlns:a="http://schemas.openxmlformats.org/drawingml/2006/main" xmlns:r="http://schemas.openxmlformats.org/officeDocument/2006/relationships" xmlns:p="http://schemas.openxmlformats.org/presentationml/2006/main">
  <p:tag name="ISLIDE.DIAGRAM" val="3e8992b5-5db5-46cc-947c-ea2e40ebc0ca"/>
</p:tagLst>
</file>

<file path=ppt/theme/theme1.xml><?xml version="1.0" encoding="utf-8"?>
<a:theme xmlns:a="http://schemas.openxmlformats.org/drawingml/2006/main" name="毕业主题9">
  <a:themeElements>
    <a:clrScheme name="自定义 12">
      <a:dk1>
        <a:sysClr val="windowText" lastClr="000000"/>
      </a:dk1>
      <a:lt1>
        <a:sysClr val="window" lastClr="FFFFFF"/>
      </a:lt1>
      <a:dk2>
        <a:srgbClr val="373545"/>
      </a:dk2>
      <a:lt2>
        <a:srgbClr val="DCD8DC"/>
      </a:lt2>
      <a:accent1>
        <a:srgbClr val="5D739A"/>
      </a:accent1>
      <a:accent2>
        <a:srgbClr val="6997AF"/>
      </a:accent2>
      <a:accent3>
        <a:srgbClr val="84ACB6"/>
      </a:accent3>
      <a:accent4>
        <a:srgbClr val="AD84C6"/>
      </a:accent4>
      <a:accent5>
        <a:srgbClr val="8784C7"/>
      </a:accent5>
      <a:accent6>
        <a:srgbClr val="6F8183"/>
      </a:accent6>
      <a:hlink>
        <a:srgbClr val="69A020"/>
      </a:hlink>
      <a:folHlink>
        <a:srgbClr val="8C8C8C"/>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毕业主题9" id="{DE665F46-0DFD-4A5A-8CF9-774E4FF7D1A1}" vid="{6FAF5EAA-EB7F-4CED-9532-50A0B0E0362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iSlide</Template>
  <TotalTime>10</TotalTime>
  <Words>907</Words>
  <Application>Microsoft Office PowerPoint</Application>
  <PresentationFormat>宽屏</PresentationFormat>
  <Paragraphs>77</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宋体</vt:lpstr>
      <vt:lpstr>微软雅黑</vt:lpstr>
      <vt:lpstr>Arial</vt:lpstr>
      <vt:lpstr>Calibri</vt:lpstr>
      <vt:lpstr>Cambria Math</vt:lpstr>
      <vt:lpstr>Impact</vt:lpstr>
      <vt:lpstr>Times New Roman</vt:lpstr>
      <vt:lpstr>毕业主题9</vt:lpstr>
      <vt:lpstr>微博文本情感分析</vt:lpstr>
      <vt:lpstr>PowerPoint 演示文稿</vt:lpstr>
      <vt:lpstr>概述</vt:lpstr>
      <vt:lpstr>概述</vt:lpstr>
      <vt:lpstr>算法介绍</vt:lpstr>
      <vt:lpstr>SVM分类</vt:lpstr>
      <vt:lpstr>SVM分类</vt:lpstr>
      <vt:lpstr>Bayes算法</vt:lpstr>
      <vt:lpstr>Bayes算法</vt:lpstr>
      <vt:lpstr>AdaBoost算法</vt:lpstr>
      <vt:lpstr>AdaBoost算法</vt:lpstr>
      <vt:lpstr>AdaBoost算法</vt:lpstr>
      <vt:lpstr>AdaBoost算法</vt:lpstr>
      <vt:lpstr>系统说明</vt:lpstr>
      <vt:lpstr>系统说明</vt:lpstr>
      <vt:lpstr>测试结果</vt:lpstr>
      <vt:lpstr>二分类训练</vt:lpstr>
      <vt:lpstr>多分类训练</vt:lpstr>
      <vt:lpstr>测试结果</vt:lpstr>
      <vt:lpstr>输入文本测试</vt:lpstr>
      <vt:lpstr>Thanks</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iSlide</dc:creator>
  <cp:keywords>www.51pptmoban.com</cp:keywords>
  <cp:lastModifiedBy>PC</cp:lastModifiedBy>
  <cp:revision>34</cp:revision>
  <cp:lastPrinted>2017-08-20T16:00:00Z</cp:lastPrinted>
  <dcterms:created xsi:type="dcterms:W3CDTF">2017-08-20T16:00:00Z</dcterms:created>
  <dcterms:modified xsi:type="dcterms:W3CDTF">2019-01-17T08:35:27Z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062e4ce1-918b-43c6-a99f-b04e3fc77890</vt:lpwstr>
  </property>
</Properties>
</file>