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90" r:id="rId6"/>
    <p:sldId id="291" r:id="rId7"/>
    <p:sldId id="304" r:id="rId8"/>
    <p:sldId id="292" r:id="rId9"/>
    <p:sldId id="305" r:id="rId10"/>
    <p:sldId id="293" r:id="rId11"/>
    <p:sldId id="306" r:id="rId12"/>
    <p:sldId id="294" r:id="rId13"/>
    <p:sldId id="307" r:id="rId14"/>
    <p:sldId id="295" r:id="rId15"/>
    <p:sldId id="308" r:id="rId16"/>
    <p:sldId id="297" r:id="rId17"/>
    <p:sldId id="298" r:id="rId18"/>
    <p:sldId id="299" r:id="rId19"/>
    <p:sldId id="300" r:id="rId20"/>
    <p:sldId id="301" r:id="rId21"/>
    <p:sldId id="302" r:id="rId22"/>
    <p:sldId id="303"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579A"/>
    <a:srgbClr val="6B89B6"/>
    <a:srgbClr val="F0F0F0"/>
    <a:srgbClr val="FA6B00"/>
    <a:srgbClr val="BB2B2A"/>
    <a:srgbClr val="FA6B04"/>
    <a:srgbClr val="FC8604"/>
    <a:srgbClr val="ADCDEA"/>
    <a:srgbClr val="F08519"/>
    <a:srgbClr val="F7E6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20" autoAdjust="0"/>
    <p:restoredTop sz="80956" autoAdjust="0"/>
  </p:normalViewPr>
  <p:slideViewPr>
    <p:cSldViewPr snapToGrid="0">
      <p:cViewPr varScale="1">
        <p:scale>
          <a:sx n="92" d="100"/>
          <a:sy n="92" d="100"/>
        </p:scale>
        <p:origin x="14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68CAD2-8B22-420E-A3F9-DAD2C1718937}"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62C7C8-7AA6-4A52-BB5E-5955A7103426}" type="slidenum">
              <a:rPr lang="zh-CN" altLang="en-US" smtClean="0"/>
              <a:t>‹#›</a:t>
            </a:fld>
            <a:endParaRPr lang="zh-CN" altLang="en-US"/>
          </a:p>
        </p:txBody>
      </p:sp>
    </p:spTree>
    <p:extLst>
      <p:ext uri="{BB962C8B-B14F-4D97-AF65-F5344CB8AC3E}">
        <p14:creationId xmlns:p14="http://schemas.microsoft.com/office/powerpoint/2010/main" val="3947959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a:t>
            </a:fld>
            <a:endParaRPr lang="zh-CN" altLang="en-US"/>
          </a:p>
        </p:txBody>
      </p:sp>
    </p:spTree>
    <p:extLst>
      <p:ext uri="{BB962C8B-B14F-4D97-AF65-F5344CB8AC3E}">
        <p14:creationId xmlns:p14="http://schemas.microsoft.com/office/powerpoint/2010/main" val="1410847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22</a:t>
            </a:fld>
            <a:endParaRPr lang="zh-CN" altLang="en-US"/>
          </a:p>
        </p:txBody>
      </p:sp>
    </p:spTree>
    <p:extLst>
      <p:ext uri="{BB962C8B-B14F-4D97-AF65-F5344CB8AC3E}">
        <p14:creationId xmlns:p14="http://schemas.microsoft.com/office/powerpoint/2010/main" val="3216906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4</a:t>
            </a:fld>
            <a:endParaRPr lang="zh-CN" altLang="en-US"/>
          </a:p>
        </p:txBody>
      </p:sp>
    </p:spTree>
    <p:extLst>
      <p:ext uri="{BB962C8B-B14F-4D97-AF65-F5344CB8AC3E}">
        <p14:creationId xmlns:p14="http://schemas.microsoft.com/office/powerpoint/2010/main" val="2558171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7</a:t>
            </a:fld>
            <a:endParaRPr lang="zh-CN" altLang="en-US"/>
          </a:p>
        </p:txBody>
      </p:sp>
    </p:spTree>
    <p:extLst>
      <p:ext uri="{BB962C8B-B14F-4D97-AF65-F5344CB8AC3E}">
        <p14:creationId xmlns:p14="http://schemas.microsoft.com/office/powerpoint/2010/main" val="2648276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8</a:t>
            </a:fld>
            <a:endParaRPr lang="zh-CN" altLang="en-US"/>
          </a:p>
        </p:txBody>
      </p:sp>
    </p:spTree>
    <p:extLst>
      <p:ext uri="{BB962C8B-B14F-4D97-AF65-F5344CB8AC3E}">
        <p14:creationId xmlns:p14="http://schemas.microsoft.com/office/powerpoint/2010/main" val="3918521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9</a:t>
            </a:fld>
            <a:endParaRPr lang="zh-CN" altLang="en-US"/>
          </a:p>
        </p:txBody>
      </p:sp>
    </p:spTree>
    <p:extLst>
      <p:ext uri="{BB962C8B-B14F-4D97-AF65-F5344CB8AC3E}">
        <p14:creationId xmlns:p14="http://schemas.microsoft.com/office/powerpoint/2010/main" val="1387357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11</a:t>
            </a:fld>
            <a:endParaRPr lang="zh-CN" altLang="en-US"/>
          </a:p>
        </p:txBody>
      </p:sp>
    </p:spTree>
    <p:extLst>
      <p:ext uri="{BB962C8B-B14F-4D97-AF65-F5344CB8AC3E}">
        <p14:creationId xmlns:p14="http://schemas.microsoft.com/office/powerpoint/2010/main" val="1793247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12</a:t>
            </a:fld>
            <a:endParaRPr lang="zh-CN" altLang="en-US"/>
          </a:p>
        </p:txBody>
      </p:sp>
    </p:spTree>
    <p:extLst>
      <p:ext uri="{BB962C8B-B14F-4D97-AF65-F5344CB8AC3E}">
        <p14:creationId xmlns:p14="http://schemas.microsoft.com/office/powerpoint/2010/main" val="1590627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13</a:t>
            </a:fld>
            <a:endParaRPr lang="zh-CN" altLang="en-US"/>
          </a:p>
        </p:txBody>
      </p:sp>
    </p:spTree>
    <p:extLst>
      <p:ext uri="{BB962C8B-B14F-4D97-AF65-F5344CB8AC3E}">
        <p14:creationId xmlns:p14="http://schemas.microsoft.com/office/powerpoint/2010/main" val="4196054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62C7C8-7AA6-4A52-BB5E-5955A7103426}" type="slidenum">
              <a:rPr lang="zh-CN" altLang="en-US" smtClean="0"/>
              <a:t>15</a:t>
            </a:fld>
            <a:endParaRPr lang="zh-CN" altLang="en-US"/>
          </a:p>
        </p:txBody>
      </p:sp>
    </p:spTree>
    <p:extLst>
      <p:ext uri="{BB962C8B-B14F-4D97-AF65-F5344CB8AC3E}">
        <p14:creationId xmlns:p14="http://schemas.microsoft.com/office/powerpoint/2010/main" val="4075603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583591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101096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454857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256659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146566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802486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723485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4069003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1196306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60BC5B-2DDC-49E1-88B6-24E0C4B5FF2F}" type="slidenum">
              <a:rPr lang="zh-CN" altLang="en-US" smtClean="0"/>
              <a:t>‹#›</a:t>
            </a:fld>
            <a:endParaRPr lang="zh-CN" altLang="en-US"/>
          </a:p>
        </p:txBody>
      </p:sp>
      <p:sp>
        <p:nvSpPr>
          <p:cNvPr id="6" name="图片占位符 5"/>
          <p:cNvSpPr>
            <a:spLocks noGrp="1"/>
          </p:cNvSpPr>
          <p:nvPr>
            <p:ph type="pic" sz="quarter" idx="13"/>
          </p:nvPr>
        </p:nvSpPr>
        <p:spPr>
          <a:xfrm>
            <a:off x="3581400" y="814109"/>
            <a:ext cx="4049713" cy="4159825"/>
          </a:xfrm>
        </p:spPr>
        <p:txBody>
          <a:bodyPr/>
          <a:lstStyle/>
          <a:p>
            <a:endParaRPr lang="zh-CN" altLang="en-US"/>
          </a:p>
        </p:txBody>
      </p:sp>
    </p:spTree>
    <p:extLst>
      <p:ext uri="{BB962C8B-B14F-4D97-AF65-F5344CB8AC3E}">
        <p14:creationId xmlns:p14="http://schemas.microsoft.com/office/powerpoint/2010/main" val="1273482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E9EF88C-B433-42FD-8401-1B914518DF16}" type="datetimeFigureOut">
              <a:rPr lang="zh-CN" altLang="en-US" smtClean="0"/>
              <a:pPr/>
              <a:t>2019/1/14</a:t>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A160BC5B-2DDC-49E1-88B6-24E0C4B5FF2F}" type="slidenum">
              <a:rPr lang="zh-CN" altLang="en-US" smtClean="0"/>
              <a:pPr/>
              <a:t>‹#›</a:t>
            </a:fld>
            <a:endParaRPr lang="zh-CN" altLang="en-US" dirty="0"/>
          </a:p>
        </p:txBody>
      </p:sp>
      <p:sp>
        <p:nvSpPr>
          <p:cNvPr id="6" name="矩形 5"/>
          <p:cNvSpPr/>
          <p:nvPr userDrawn="1"/>
        </p:nvSpPr>
        <p:spPr>
          <a:xfrm>
            <a:off x="711200" y="685800"/>
            <a:ext cx="107696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6915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E9EF88C-B433-42FD-8401-1B914518DF16}"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60BC5B-2DDC-49E1-88B6-24E0C4B5FF2F}" type="slidenum">
              <a:rPr lang="zh-CN" altLang="en-US" smtClean="0"/>
              <a:t>‹#›</a:t>
            </a:fld>
            <a:endParaRPr lang="zh-CN" altLang="en-US"/>
          </a:p>
        </p:txBody>
      </p:sp>
    </p:spTree>
    <p:extLst>
      <p:ext uri="{BB962C8B-B14F-4D97-AF65-F5344CB8AC3E}">
        <p14:creationId xmlns:p14="http://schemas.microsoft.com/office/powerpoint/2010/main" val="3570704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ea typeface="微软雅黑" panose="020B0503020204020204" pitchFamily="34" charset="-122"/>
              </a:defRPr>
            </a:lvl1pPr>
          </a:lstStyle>
          <a:p>
            <a:fld id="{3E9EF88C-B433-42FD-8401-1B914518DF16}" type="datetimeFigureOut">
              <a:rPr lang="zh-CN" altLang="en-US" smtClean="0"/>
              <a:pPr/>
              <a:t>2019/1/14</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ea typeface="微软雅黑" panose="020B0503020204020204" pitchFamily="34" charset="-122"/>
              </a:defRPr>
            </a:lvl1pPr>
          </a:lstStyle>
          <a:p>
            <a:fld id="{A160BC5B-2DDC-49E1-88B6-24E0C4B5FF2F}" type="slidenum">
              <a:rPr lang="zh-CN" altLang="en-US" smtClean="0"/>
              <a:pPr/>
              <a:t>‹#›</a:t>
            </a:fld>
            <a:endParaRPr lang="zh-CN" altLang="en-US" dirty="0"/>
          </a:p>
        </p:txBody>
      </p:sp>
    </p:spTree>
    <p:extLst>
      <p:ext uri="{BB962C8B-B14F-4D97-AF65-F5344CB8AC3E}">
        <p14:creationId xmlns:p14="http://schemas.microsoft.com/office/powerpoint/2010/main" val="508602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63927" y="2931059"/>
            <a:ext cx="12094130" cy="2308324"/>
          </a:xfrm>
          <a:prstGeom prst="rect">
            <a:avLst/>
          </a:prstGeom>
          <a:noFill/>
        </p:spPr>
        <p:txBody>
          <a:bodyPr wrap="square" rtlCol="0">
            <a:spAutoFit/>
          </a:bodyPr>
          <a:lstStyle/>
          <a:p>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Finding Answers from the Word of God: </a:t>
            </a:r>
          </a:p>
          <a:p>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Domain Adaptation for Neural Networks in Biblical Question Answering </a:t>
            </a:r>
          </a:p>
          <a:p>
            <a:pPr algn="ct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190919" y="5948624"/>
            <a:ext cx="1075174" cy="1075174"/>
          </a:xfrm>
          <a:prstGeom prst="ellipse">
            <a:avLst/>
          </a:prstGeom>
          <a:solidFill>
            <a:srgbClr val="2B579A">
              <a:alpha val="88000"/>
            </a:srgbClr>
          </a:solidFill>
          <a:ln>
            <a:noFill/>
          </a:ln>
          <a:effectLst>
            <a:outerShdw blurRad="165100" dist="38100" dir="2700000" algn="tl" rotWithShape="0">
              <a:srgbClr val="2B579A">
                <a:alpha val="6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6" name="椭圆 15"/>
          <p:cNvSpPr/>
          <p:nvPr/>
        </p:nvSpPr>
        <p:spPr>
          <a:xfrm>
            <a:off x="663927" y="5551714"/>
            <a:ext cx="1306286" cy="1306286"/>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7" name="椭圆 16"/>
          <p:cNvSpPr/>
          <p:nvPr/>
        </p:nvSpPr>
        <p:spPr>
          <a:xfrm>
            <a:off x="251208" y="5084466"/>
            <a:ext cx="633047" cy="633047"/>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8" name="椭圆 17"/>
          <p:cNvSpPr/>
          <p:nvPr/>
        </p:nvSpPr>
        <p:spPr>
          <a:xfrm>
            <a:off x="2420981" y="5948624"/>
            <a:ext cx="808156" cy="808156"/>
          </a:xfrm>
          <a:prstGeom prst="ellipse">
            <a:avLst/>
          </a:prstGeom>
          <a:solidFill>
            <a:srgbClr val="2B579A">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9" name="椭圆 18"/>
          <p:cNvSpPr/>
          <p:nvPr/>
        </p:nvSpPr>
        <p:spPr>
          <a:xfrm>
            <a:off x="2158250" y="4759199"/>
            <a:ext cx="633047" cy="63304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0" name="椭圆 19"/>
          <p:cNvSpPr/>
          <p:nvPr/>
        </p:nvSpPr>
        <p:spPr>
          <a:xfrm>
            <a:off x="3116461" y="6092181"/>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1" name="椭圆 20"/>
          <p:cNvSpPr/>
          <p:nvPr/>
        </p:nvSpPr>
        <p:spPr>
          <a:xfrm>
            <a:off x="1228107" y="5326363"/>
            <a:ext cx="225351" cy="225351"/>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2" name="椭圆 21"/>
          <p:cNvSpPr/>
          <p:nvPr/>
        </p:nvSpPr>
        <p:spPr>
          <a:xfrm>
            <a:off x="261993" y="4262912"/>
            <a:ext cx="225351" cy="225351"/>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3" name="椭圆 22"/>
          <p:cNvSpPr/>
          <p:nvPr/>
        </p:nvSpPr>
        <p:spPr>
          <a:xfrm>
            <a:off x="2035158" y="4488263"/>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4" name="椭圆 23"/>
          <p:cNvSpPr/>
          <p:nvPr/>
        </p:nvSpPr>
        <p:spPr>
          <a:xfrm>
            <a:off x="2045575" y="5392246"/>
            <a:ext cx="225351" cy="225351"/>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pic>
        <p:nvPicPr>
          <p:cNvPr id="25" name="图片 24"/>
          <p:cNvPicPr>
            <a:picLocks noChangeAspect="1"/>
          </p:cNvPicPr>
          <p:nvPr/>
        </p:nvPicPr>
        <p:blipFill rotWithShape="1">
          <a:blip r:embed="rId3">
            <a:extLst>
              <a:ext uri="{28A0092B-C50C-407E-A947-70E740481C1C}">
                <a14:useLocalDpi xmlns:a14="http://schemas.microsoft.com/office/drawing/2010/main" val="0"/>
              </a:ext>
            </a:extLst>
          </a:blip>
          <a:srcRect l="25339" t="72495" r="50054"/>
          <a:stretch/>
        </p:blipFill>
        <p:spPr>
          <a:xfrm rot="8700000" flipV="1">
            <a:off x="8809134" y="1429690"/>
            <a:ext cx="796371" cy="658388"/>
          </a:xfrm>
          <a:prstGeom prst="rect">
            <a:avLst/>
          </a:prstGeom>
        </p:spPr>
      </p:pic>
      <p:sp>
        <p:nvSpPr>
          <p:cNvPr id="26" name="椭圆 25"/>
          <p:cNvSpPr/>
          <p:nvPr/>
        </p:nvSpPr>
        <p:spPr>
          <a:xfrm>
            <a:off x="10078497" y="368586"/>
            <a:ext cx="340243" cy="340243"/>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7" name="椭圆 26"/>
          <p:cNvSpPr/>
          <p:nvPr/>
        </p:nvSpPr>
        <p:spPr>
          <a:xfrm>
            <a:off x="10100170" y="2035804"/>
            <a:ext cx="442259" cy="442259"/>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pic>
        <p:nvPicPr>
          <p:cNvPr id="28" name="图片 27"/>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8700000" flipV="1">
            <a:off x="10579316" y="755391"/>
            <a:ext cx="826791" cy="2006988"/>
          </a:xfrm>
          <a:prstGeom prst="rect">
            <a:avLst/>
          </a:prstGeom>
        </p:spPr>
      </p:pic>
      <p:pic>
        <p:nvPicPr>
          <p:cNvPr id="29" name="图片 28"/>
          <p:cNvPicPr>
            <a:picLocks noChangeAspect="1"/>
          </p:cNvPicPr>
          <p:nvPr/>
        </p:nvPicPr>
        <p:blipFill rotWithShape="1">
          <a:blip r:embed="rId3">
            <a:extLst>
              <a:ext uri="{28A0092B-C50C-407E-A947-70E740481C1C}">
                <a14:useLocalDpi xmlns:a14="http://schemas.microsoft.com/office/drawing/2010/main" val="0"/>
              </a:ext>
            </a:extLst>
          </a:blip>
          <a:srcRect t="18811" r="58132" b="23781"/>
          <a:stretch/>
        </p:blipFill>
        <p:spPr>
          <a:xfrm rot="8700000" flipV="1">
            <a:off x="11021801" y="-148385"/>
            <a:ext cx="1354979" cy="1374186"/>
          </a:xfrm>
          <a:prstGeom prst="rect">
            <a:avLst/>
          </a:prstGeom>
        </p:spPr>
      </p:pic>
      <p:sp>
        <p:nvSpPr>
          <p:cNvPr id="2" name="文本框 1">
            <a:extLst>
              <a:ext uri="{FF2B5EF4-FFF2-40B4-BE49-F238E27FC236}">
                <a16:creationId xmlns:a16="http://schemas.microsoft.com/office/drawing/2014/main" id="{51391D06-A6CB-E942-8699-8ED3A98B6C9F}"/>
              </a:ext>
            </a:extLst>
          </p:cNvPr>
          <p:cNvSpPr txBox="1"/>
          <p:nvPr/>
        </p:nvSpPr>
        <p:spPr>
          <a:xfrm>
            <a:off x="8316686" y="6139543"/>
            <a:ext cx="3942105" cy="584775"/>
          </a:xfrm>
          <a:prstGeom prst="rect">
            <a:avLst/>
          </a:prstGeom>
          <a:noFill/>
        </p:spPr>
        <p:txBody>
          <a:bodyPr wrap="none" rtlCol="0">
            <a:spAutoFit/>
          </a:bodyPr>
          <a:lstStyle/>
          <a:p>
            <a:r>
              <a:rPr kumimoji="1" lang="zh-CN" altLang="en-US" sz="3200" dirty="0">
                <a:latin typeface="Microsoft YaHei" panose="020B0503020204020204" pitchFamily="34" charset="-122"/>
                <a:ea typeface="Microsoft YaHei" panose="020B0503020204020204" pitchFamily="34" charset="-122"/>
              </a:rPr>
              <a:t>张心阳</a:t>
            </a:r>
            <a:r>
              <a:rPr kumimoji="1" lang="zh-Hans" altLang="en-US" sz="3200" dirty="0">
                <a:latin typeface="Microsoft YaHei" panose="020B0503020204020204" pitchFamily="34" charset="-122"/>
                <a:ea typeface="Microsoft YaHei" panose="020B0503020204020204" pitchFamily="34" charset="-122"/>
              </a:rPr>
              <a:t> </a:t>
            </a:r>
            <a:r>
              <a:rPr kumimoji="1" lang="en-US" altLang="zh-Hans" sz="3200">
                <a:latin typeface="Microsoft YaHei" panose="020B0503020204020204" pitchFamily="34" charset="-122"/>
                <a:ea typeface="Microsoft YaHei" panose="020B0503020204020204" pitchFamily="34" charset="-122"/>
              </a:rPr>
              <a:t>3220180768</a:t>
            </a:r>
            <a:endParaRPr kumimoji="1" lang="zh-CN" altLang="en-US" sz="32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54090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6"/>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1000" fill="hold"/>
                                        <p:tgtEl>
                                          <p:spTgt spid="17"/>
                                        </p:tgtEl>
                                        <p:attrNameLst>
                                          <p:attrName>ppt_w</p:attrName>
                                        </p:attrNameLst>
                                      </p:cBhvr>
                                      <p:tavLst>
                                        <p:tav tm="0">
                                          <p:val>
                                            <p:fltVal val="0"/>
                                          </p:val>
                                        </p:tav>
                                        <p:tav tm="100000">
                                          <p:val>
                                            <p:strVal val="#ppt_w"/>
                                          </p:val>
                                        </p:tav>
                                      </p:tavLst>
                                    </p:anim>
                                    <p:anim calcmode="lin" valueType="num">
                                      <p:cBhvr>
                                        <p:cTn id="20" dur="1000" fill="hold"/>
                                        <p:tgtEl>
                                          <p:spTgt spid="17"/>
                                        </p:tgtEl>
                                        <p:attrNameLst>
                                          <p:attrName>ppt_h</p:attrName>
                                        </p:attrNameLst>
                                      </p:cBhvr>
                                      <p:tavLst>
                                        <p:tav tm="0">
                                          <p:val>
                                            <p:fltVal val="0"/>
                                          </p:val>
                                        </p:tav>
                                        <p:tav tm="100000">
                                          <p:val>
                                            <p:strVal val="#ppt_h"/>
                                          </p:val>
                                        </p:tav>
                                      </p:tavLst>
                                    </p:anim>
                                    <p:anim calcmode="lin" valueType="num">
                                      <p:cBhvr>
                                        <p:cTn id="21"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7"/>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0" fill="hold"/>
                                        <p:tgtEl>
                                          <p:spTgt spid="18"/>
                                        </p:tgtEl>
                                        <p:attrNameLst>
                                          <p:attrName>ppt_w</p:attrName>
                                        </p:attrNameLst>
                                      </p:cBhvr>
                                      <p:tavLst>
                                        <p:tav tm="0">
                                          <p:val>
                                            <p:fltVal val="0"/>
                                          </p:val>
                                        </p:tav>
                                        <p:tav tm="100000">
                                          <p:val>
                                            <p:strVal val="#ppt_w"/>
                                          </p:val>
                                        </p:tav>
                                      </p:tavLst>
                                    </p:anim>
                                    <p:anim calcmode="lin" valueType="num">
                                      <p:cBhvr>
                                        <p:cTn id="26" dur="1000" fill="hold"/>
                                        <p:tgtEl>
                                          <p:spTgt spid="18"/>
                                        </p:tgtEl>
                                        <p:attrNameLst>
                                          <p:attrName>ppt_h</p:attrName>
                                        </p:attrNameLst>
                                      </p:cBhvr>
                                      <p:tavLst>
                                        <p:tav tm="0">
                                          <p:val>
                                            <p:fltVal val="0"/>
                                          </p:val>
                                        </p:tav>
                                        <p:tav tm="100000">
                                          <p:val>
                                            <p:strVal val="#ppt_h"/>
                                          </p:val>
                                        </p:tav>
                                      </p:tavLst>
                                    </p:anim>
                                    <p:anim calcmode="lin" valueType="num">
                                      <p:cBhvr>
                                        <p:cTn id="27"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8"/>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ppt_w</p:attrName>
                                        </p:attrNameLst>
                                      </p:cBhvr>
                                      <p:tavLst>
                                        <p:tav tm="0">
                                          <p:val>
                                            <p:fltVal val="0"/>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anim calcmode="lin" valueType="num">
                                      <p:cBhvr>
                                        <p:cTn id="3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9"/>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20"/>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1000" fill="hold"/>
                                        <p:tgtEl>
                                          <p:spTgt spid="21"/>
                                        </p:tgtEl>
                                        <p:attrNameLst>
                                          <p:attrName>ppt_w</p:attrName>
                                        </p:attrNameLst>
                                      </p:cBhvr>
                                      <p:tavLst>
                                        <p:tav tm="0">
                                          <p:val>
                                            <p:fltVal val="0"/>
                                          </p:val>
                                        </p:tav>
                                        <p:tav tm="100000">
                                          <p:val>
                                            <p:strVal val="#ppt_w"/>
                                          </p:val>
                                        </p:tav>
                                      </p:tavLst>
                                    </p:anim>
                                    <p:anim calcmode="lin" valueType="num">
                                      <p:cBhvr>
                                        <p:cTn id="44" dur="1000" fill="hold"/>
                                        <p:tgtEl>
                                          <p:spTgt spid="21"/>
                                        </p:tgtEl>
                                        <p:attrNameLst>
                                          <p:attrName>ppt_h</p:attrName>
                                        </p:attrNameLst>
                                      </p:cBhvr>
                                      <p:tavLst>
                                        <p:tav tm="0">
                                          <p:val>
                                            <p:fltVal val="0"/>
                                          </p:val>
                                        </p:tav>
                                        <p:tav tm="100000">
                                          <p:val>
                                            <p:strVal val="#ppt_h"/>
                                          </p:val>
                                        </p:tav>
                                      </p:tavLst>
                                    </p:anim>
                                    <p:anim calcmode="lin" valueType="num">
                                      <p:cBhvr>
                                        <p:cTn id="45"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21"/>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1000" fill="hold"/>
                                        <p:tgtEl>
                                          <p:spTgt spid="22"/>
                                        </p:tgtEl>
                                        <p:attrNameLst>
                                          <p:attrName>ppt_w</p:attrName>
                                        </p:attrNameLst>
                                      </p:cBhvr>
                                      <p:tavLst>
                                        <p:tav tm="0">
                                          <p:val>
                                            <p:fltVal val="0"/>
                                          </p:val>
                                        </p:tav>
                                        <p:tav tm="100000">
                                          <p:val>
                                            <p:strVal val="#ppt_w"/>
                                          </p:val>
                                        </p:tav>
                                      </p:tavLst>
                                    </p:anim>
                                    <p:anim calcmode="lin" valueType="num">
                                      <p:cBhvr>
                                        <p:cTn id="50" dur="1000" fill="hold"/>
                                        <p:tgtEl>
                                          <p:spTgt spid="22"/>
                                        </p:tgtEl>
                                        <p:attrNameLst>
                                          <p:attrName>ppt_h</p:attrName>
                                        </p:attrNameLst>
                                      </p:cBhvr>
                                      <p:tavLst>
                                        <p:tav tm="0">
                                          <p:val>
                                            <p:fltVal val="0"/>
                                          </p:val>
                                        </p:tav>
                                        <p:tav tm="100000">
                                          <p:val>
                                            <p:strVal val="#ppt_h"/>
                                          </p:val>
                                        </p:tav>
                                      </p:tavLst>
                                    </p:anim>
                                    <p:anim calcmode="lin" valueType="num">
                                      <p:cBhvr>
                                        <p:cTn id="51"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2"/>
                                        </p:tgtEl>
                                        <p:attrNameLst>
                                          <p:attrName>ppt_y</p:attrName>
                                        </p:attrNameLst>
                                      </p:cBhvr>
                                      <p:tavLst>
                                        <p:tav tm="0" fmla="#ppt_y+(sin(-2*pi*(1-$))*-#ppt_x+cos(-2*pi*(1-$))*(1-#ppt_y))*(1-$)">
                                          <p:val>
                                            <p:fltVal val="0"/>
                                          </p:val>
                                        </p:tav>
                                        <p:tav tm="100000">
                                          <p:val>
                                            <p:fltVal val="1"/>
                                          </p:val>
                                        </p:tav>
                                      </p:tavLst>
                                    </p:anim>
                                  </p:childTnLst>
                                </p:cTn>
                              </p:par>
                              <p:par>
                                <p:cTn id="53" presetID="15" presetClass="entr" presetSubtype="0"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ppt_w</p:attrName>
                                        </p:attrNameLst>
                                      </p:cBhvr>
                                      <p:tavLst>
                                        <p:tav tm="0">
                                          <p:val>
                                            <p:fltVal val="0"/>
                                          </p:val>
                                        </p:tav>
                                        <p:tav tm="100000">
                                          <p:val>
                                            <p:strVal val="#ppt_w"/>
                                          </p:val>
                                        </p:tav>
                                      </p:tavLst>
                                    </p:anim>
                                    <p:anim calcmode="lin" valueType="num">
                                      <p:cBhvr>
                                        <p:cTn id="56" dur="1000" fill="hold"/>
                                        <p:tgtEl>
                                          <p:spTgt spid="23"/>
                                        </p:tgtEl>
                                        <p:attrNameLst>
                                          <p:attrName>ppt_h</p:attrName>
                                        </p:attrNameLst>
                                      </p:cBhvr>
                                      <p:tavLst>
                                        <p:tav tm="0">
                                          <p:val>
                                            <p:fltVal val="0"/>
                                          </p:val>
                                        </p:tav>
                                        <p:tav tm="100000">
                                          <p:val>
                                            <p:strVal val="#ppt_h"/>
                                          </p:val>
                                        </p:tav>
                                      </p:tavLst>
                                    </p:anim>
                                    <p:anim calcmode="lin" valueType="num">
                                      <p:cBhvr>
                                        <p:cTn id="57"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23"/>
                                        </p:tgtEl>
                                        <p:attrNameLst>
                                          <p:attrName>ppt_y</p:attrName>
                                        </p:attrNameLst>
                                      </p:cBhvr>
                                      <p:tavLst>
                                        <p:tav tm="0" fmla="#ppt_y+(sin(-2*pi*(1-$))*-#ppt_x+cos(-2*pi*(1-$))*(1-#ppt_y))*(1-$)">
                                          <p:val>
                                            <p:fltVal val="0"/>
                                          </p:val>
                                        </p:tav>
                                        <p:tav tm="100000">
                                          <p:val>
                                            <p:fltVal val="1"/>
                                          </p:val>
                                        </p:tav>
                                      </p:tavLst>
                                    </p:anim>
                                  </p:childTnLst>
                                </p:cTn>
                              </p:par>
                              <p:par>
                                <p:cTn id="59" presetID="15"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fltVal val="0"/>
                                          </p:val>
                                        </p:tav>
                                        <p:tav tm="100000">
                                          <p:val>
                                            <p:strVal val="#ppt_w"/>
                                          </p:val>
                                        </p:tav>
                                      </p:tavLst>
                                    </p:anim>
                                    <p:anim calcmode="lin" valueType="num">
                                      <p:cBhvr>
                                        <p:cTn id="62" dur="1000" fill="hold"/>
                                        <p:tgtEl>
                                          <p:spTgt spid="24"/>
                                        </p:tgtEl>
                                        <p:attrNameLst>
                                          <p:attrName>ppt_h</p:attrName>
                                        </p:attrNameLst>
                                      </p:cBhvr>
                                      <p:tavLst>
                                        <p:tav tm="0">
                                          <p:val>
                                            <p:fltVal val="0"/>
                                          </p:val>
                                        </p:tav>
                                        <p:tav tm="100000">
                                          <p:val>
                                            <p:strVal val="#ppt_h"/>
                                          </p:val>
                                        </p:tav>
                                      </p:tavLst>
                                    </p:anim>
                                    <p:anim calcmode="lin" valueType="num">
                                      <p:cBhvr>
                                        <p:cTn id="63"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64" dur="1000" fill="hold"/>
                                        <p:tgtEl>
                                          <p:spTgt spid="24"/>
                                        </p:tgtEl>
                                        <p:attrNameLst>
                                          <p:attrName>ppt_y</p:attrName>
                                        </p:attrNameLst>
                                      </p:cBhvr>
                                      <p:tavLst>
                                        <p:tav tm="0" fmla="#ppt_y+(sin(-2*pi*(1-$))*-#ppt_x+cos(-2*pi*(1-$))*(1-#ppt_y))*(1-$)">
                                          <p:val>
                                            <p:fltVal val="0"/>
                                          </p:val>
                                        </p:tav>
                                        <p:tav tm="100000">
                                          <p:val>
                                            <p:fltVal val="1"/>
                                          </p:val>
                                        </p:tav>
                                      </p:tavLst>
                                    </p:anim>
                                  </p:childTnLst>
                                </p:cTn>
                              </p:par>
                              <p:par>
                                <p:cTn id="65" presetID="15"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1000" fill="hold"/>
                                        <p:tgtEl>
                                          <p:spTgt spid="26"/>
                                        </p:tgtEl>
                                        <p:attrNameLst>
                                          <p:attrName>ppt_w</p:attrName>
                                        </p:attrNameLst>
                                      </p:cBhvr>
                                      <p:tavLst>
                                        <p:tav tm="0">
                                          <p:val>
                                            <p:fltVal val="0"/>
                                          </p:val>
                                        </p:tav>
                                        <p:tav tm="100000">
                                          <p:val>
                                            <p:strVal val="#ppt_w"/>
                                          </p:val>
                                        </p:tav>
                                      </p:tavLst>
                                    </p:anim>
                                    <p:anim calcmode="lin" valueType="num">
                                      <p:cBhvr>
                                        <p:cTn id="68" dur="1000" fill="hold"/>
                                        <p:tgtEl>
                                          <p:spTgt spid="26"/>
                                        </p:tgtEl>
                                        <p:attrNameLst>
                                          <p:attrName>ppt_h</p:attrName>
                                        </p:attrNameLst>
                                      </p:cBhvr>
                                      <p:tavLst>
                                        <p:tav tm="0">
                                          <p:val>
                                            <p:fltVal val="0"/>
                                          </p:val>
                                        </p:tav>
                                        <p:tav tm="100000">
                                          <p:val>
                                            <p:strVal val="#ppt_h"/>
                                          </p:val>
                                        </p:tav>
                                      </p:tavLst>
                                    </p:anim>
                                    <p:anim calcmode="lin" valueType="num">
                                      <p:cBhvr>
                                        <p:cTn id="6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26"/>
                                        </p:tgtEl>
                                        <p:attrNameLst>
                                          <p:attrName>ppt_y</p:attrName>
                                        </p:attrNameLst>
                                      </p:cBhvr>
                                      <p:tavLst>
                                        <p:tav tm="0" fmla="#ppt_y+(sin(-2*pi*(1-$))*-#ppt_x+cos(-2*pi*(1-$))*(1-#ppt_y))*(1-$)">
                                          <p:val>
                                            <p:fltVal val="0"/>
                                          </p:val>
                                        </p:tav>
                                        <p:tav tm="100000">
                                          <p:val>
                                            <p:fltVal val="1"/>
                                          </p:val>
                                        </p:tav>
                                      </p:tavLst>
                                    </p:anim>
                                  </p:childTnLst>
                                </p:cTn>
                              </p:par>
                              <p:par>
                                <p:cTn id="71" presetID="15"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p:cTn id="73" dur="1000" fill="hold"/>
                                        <p:tgtEl>
                                          <p:spTgt spid="27"/>
                                        </p:tgtEl>
                                        <p:attrNameLst>
                                          <p:attrName>ppt_w</p:attrName>
                                        </p:attrNameLst>
                                      </p:cBhvr>
                                      <p:tavLst>
                                        <p:tav tm="0">
                                          <p:val>
                                            <p:fltVal val="0"/>
                                          </p:val>
                                        </p:tav>
                                        <p:tav tm="100000">
                                          <p:val>
                                            <p:strVal val="#ppt_w"/>
                                          </p:val>
                                        </p:tav>
                                      </p:tavLst>
                                    </p:anim>
                                    <p:anim calcmode="lin" valueType="num">
                                      <p:cBhvr>
                                        <p:cTn id="74" dur="1000" fill="hold"/>
                                        <p:tgtEl>
                                          <p:spTgt spid="27"/>
                                        </p:tgtEl>
                                        <p:attrNameLst>
                                          <p:attrName>ppt_h</p:attrName>
                                        </p:attrNameLst>
                                      </p:cBhvr>
                                      <p:tavLst>
                                        <p:tav tm="0">
                                          <p:val>
                                            <p:fltVal val="0"/>
                                          </p:val>
                                        </p:tav>
                                        <p:tav tm="100000">
                                          <p:val>
                                            <p:strVal val="#ppt_h"/>
                                          </p:val>
                                        </p:tav>
                                      </p:tavLst>
                                    </p:anim>
                                    <p:anim calcmode="lin" valueType="num">
                                      <p:cBhvr>
                                        <p:cTn id="75"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27"/>
                                        </p:tgtEl>
                                        <p:attrNameLst>
                                          <p:attrName>ppt_y</p:attrName>
                                        </p:attrNameLst>
                                      </p:cBhvr>
                                      <p:tavLst>
                                        <p:tav tm="0" fmla="#ppt_y+(sin(-2*pi*(1-$))*-#ppt_x+cos(-2*pi*(1-$))*(1-#ppt_y))*(1-$)">
                                          <p:val>
                                            <p:fltVal val="0"/>
                                          </p:val>
                                        </p:tav>
                                        <p:tav tm="100000">
                                          <p:val>
                                            <p:fltVal val="1"/>
                                          </p:val>
                                        </p:tav>
                                      </p:tavLst>
                                    </p:anim>
                                  </p:childTnLst>
                                </p:cTn>
                              </p:par>
                              <p:par>
                                <p:cTn id="77" presetID="15" presetClass="entr" presetSubtype="0" fill="hold"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p:cTn id="79" dur="1000" fill="hold"/>
                                        <p:tgtEl>
                                          <p:spTgt spid="28"/>
                                        </p:tgtEl>
                                        <p:attrNameLst>
                                          <p:attrName>ppt_w</p:attrName>
                                        </p:attrNameLst>
                                      </p:cBhvr>
                                      <p:tavLst>
                                        <p:tav tm="0">
                                          <p:val>
                                            <p:fltVal val="0"/>
                                          </p:val>
                                        </p:tav>
                                        <p:tav tm="100000">
                                          <p:val>
                                            <p:strVal val="#ppt_w"/>
                                          </p:val>
                                        </p:tav>
                                      </p:tavLst>
                                    </p:anim>
                                    <p:anim calcmode="lin" valueType="num">
                                      <p:cBhvr>
                                        <p:cTn id="80" dur="1000" fill="hold"/>
                                        <p:tgtEl>
                                          <p:spTgt spid="28"/>
                                        </p:tgtEl>
                                        <p:attrNameLst>
                                          <p:attrName>ppt_h</p:attrName>
                                        </p:attrNameLst>
                                      </p:cBhvr>
                                      <p:tavLst>
                                        <p:tav tm="0">
                                          <p:val>
                                            <p:fltVal val="0"/>
                                          </p:val>
                                        </p:tav>
                                        <p:tav tm="100000">
                                          <p:val>
                                            <p:strVal val="#ppt_h"/>
                                          </p:val>
                                        </p:tav>
                                      </p:tavLst>
                                    </p:anim>
                                    <p:anim calcmode="lin" valueType="num">
                                      <p:cBhvr>
                                        <p:cTn id="81"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28"/>
                                        </p:tgtEl>
                                        <p:attrNameLst>
                                          <p:attrName>ppt_y</p:attrName>
                                        </p:attrNameLst>
                                      </p:cBhvr>
                                      <p:tavLst>
                                        <p:tav tm="0" fmla="#ppt_y+(sin(-2*pi*(1-$))*-#ppt_x+cos(-2*pi*(1-$))*(1-#ppt_y))*(1-$)">
                                          <p:val>
                                            <p:fltVal val="0"/>
                                          </p:val>
                                        </p:tav>
                                        <p:tav tm="100000">
                                          <p:val>
                                            <p:fltVal val="1"/>
                                          </p:val>
                                        </p:tav>
                                      </p:tavLst>
                                    </p:anim>
                                  </p:childTnLst>
                                </p:cTn>
                              </p:par>
                              <p:par>
                                <p:cTn id="83" presetID="15" presetClass="entr" presetSubtype="0" fill="hold"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1000" fill="hold"/>
                                        <p:tgtEl>
                                          <p:spTgt spid="29"/>
                                        </p:tgtEl>
                                        <p:attrNameLst>
                                          <p:attrName>ppt_w</p:attrName>
                                        </p:attrNameLst>
                                      </p:cBhvr>
                                      <p:tavLst>
                                        <p:tav tm="0">
                                          <p:val>
                                            <p:fltVal val="0"/>
                                          </p:val>
                                        </p:tav>
                                        <p:tav tm="100000">
                                          <p:val>
                                            <p:strVal val="#ppt_w"/>
                                          </p:val>
                                        </p:tav>
                                      </p:tavLst>
                                    </p:anim>
                                    <p:anim calcmode="lin" valueType="num">
                                      <p:cBhvr>
                                        <p:cTn id="86" dur="1000" fill="hold"/>
                                        <p:tgtEl>
                                          <p:spTgt spid="29"/>
                                        </p:tgtEl>
                                        <p:attrNameLst>
                                          <p:attrName>ppt_h</p:attrName>
                                        </p:attrNameLst>
                                      </p:cBhvr>
                                      <p:tavLst>
                                        <p:tav tm="0">
                                          <p:val>
                                            <p:fltVal val="0"/>
                                          </p:val>
                                        </p:tav>
                                        <p:tav tm="100000">
                                          <p:val>
                                            <p:strVal val="#ppt_h"/>
                                          </p:val>
                                        </p:tav>
                                      </p:tavLst>
                                    </p:anim>
                                    <p:anim calcmode="lin" valueType="num">
                                      <p:cBhvr>
                                        <p:cTn id="8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88" dur="1000" fill="hold"/>
                                        <p:tgtEl>
                                          <p:spTgt spid="29"/>
                                        </p:tgtEl>
                                        <p:attrNameLst>
                                          <p:attrName>ppt_y</p:attrName>
                                        </p:attrNameLst>
                                      </p:cBhvr>
                                      <p:tavLst>
                                        <p:tav tm="0" fmla="#ppt_y+(sin(-2*pi*(1-$))*-#ppt_x+cos(-2*pi*(1-$))*(1-#ppt_y))*(1-$)">
                                          <p:val>
                                            <p:fltVal val="0"/>
                                          </p:val>
                                        </p:tav>
                                        <p:tav tm="100000">
                                          <p:val>
                                            <p:fltVal val="1"/>
                                          </p:val>
                                        </p:tav>
                                      </p:tavLst>
                                    </p:anim>
                                  </p:childTnLst>
                                </p:cTn>
                              </p:par>
                              <p:par>
                                <p:cTn id="89" presetID="15" presetClass="entr" presetSubtype="0" fill="hold"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1000" fill="hold"/>
                                        <p:tgtEl>
                                          <p:spTgt spid="25"/>
                                        </p:tgtEl>
                                        <p:attrNameLst>
                                          <p:attrName>ppt_w</p:attrName>
                                        </p:attrNameLst>
                                      </p:cBhvr>
                                      <p:tavLst>
                                        <p:tav tm="0">
                                          <p:val>
                                            <p:fltVal val="0"/>
                                          </p:val>
                                        </p:tav>
                                        <p:tav tm="100000">
                                          <p:val>
                                            <p:strVal val="#ppt_w"/>
                                          </p:val>
                                        </p:tav>
                                      </p:tavLst>
                                    </p:anim>
                                    <p:anim calcmode="lin" valueType="num">
                                      <p:cBhvr>
                                        <p:cTn id="92" dur="1000" fill="hold"/>
                                        <p:tgtEl>
                                          <p:spTgt spid="25"/>
                                        </p:tgtEl>
                                        <p:attrNameLst>
                                          <p:attrName>ppt_h</p:attrName>
                                        </p:attrNameLst>
                                      </p:cBhvr>
                                      <p:tavLst>
                                        <p:tav tm="0">
                                          <p:val>
                                            <p:fltVal val="0"/>
                                          </p:val>
                                        </p:tav>
                                        <p:tav tm="100000">
                                          <p:val>
                                            <p:strVal val="#ppt_h"/>
                                          </p:val>
                                        </p:tav>
                                      </p:tavLst>
                                    </p:anim>
                                    <p:anim calcmode="lin" valueType="num">
                                      <p:cBhvr>
                                        <p:cTn id="93"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94" dur="1000" fill="hold"/>
                                        <p:tgtEl>
                                          <p:spTgt spid="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fade">
                                      <p:cBhvr>
                                        <p:cTn id="99" dur="1000"/>
                                        <p:tgtEl>
                                          <p:spTgt spid="8"/>
                                        </p:tgtEl>
                                      </p:cBhvr>
                                    </p:animEffect>
                                    <p:anim calcmode="lin" valueType="num">
                                      <p:cBhvr>
                                        <p:cTn id="100" dur="1000" fill="hold"/>
                                        <p:tgtEl>
                                          <p:spTgt spid="8"/>
                                        </p:tgtEl>
                                        <p:attrNameLst>
                                          <p:attrName>ppt_x</p:attrName>
                                        </p:attrNameLst>
                                      </p:cBhvr>
                                      <p:tavLst>
                                        <p:tav tm="0">
                                          <p:val>
                                            <p:strVal val="#ppt_x"/>
                                          </p:val>
                                        </p:tav>
                                        <p:tav tm="100000">
                                          <p:val>
                                            <p:strVal val="#ppt_x"/>
                                          </p:val>
                                        </p:tav>
                                      </p:tavLst>
                                    </p:anim>
                                    <p:anim calcmode="lin" valueType="num">
                                      <p:cBhvr>
                                        <p:cTn id="10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p:cNvSpPr txBox="1">
            <a:spLocks/>
          </p:cNvSpPr>
          <p:nvPr/>
        </p:nvSpPr>
        <p:spPr>
          <a:xfrm>
            <a:off x="1534858" y="1479571"/>
            <a:ext cx="9122285" cy="10023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l"/>
            </a:pPr>
            <a:r>
              <a:rPr lang="zh-Hans" altLang="en-US" sz="2400" b="1" dirty="0"/>
              <a:t> </a:t>
            </a:r>
            <a:r>
              <a:rPr lang="en-US" altLang="zh-CN" sz="2400" b="1" dirty="0" err="1"/>
              <a:t>SQuAD</a:t>
            </a:r>
            <a:r>
              <a:rPr lang="en-US" altLang="zh-CN" sz="2400" b="1" dirty="0"/>
              <a:t> </a:t>
            </a:r>
            <a:r>
              <a:rPr lang="en-US" altLang="zh-CN" sz="2400" dirty="0"/>
              <a:t>(Stanford Question Answering Dataset) </a:t>
            </a:r>
          </a:p>
          <a:p>
            <a:pPr>
              <a:buFont typeface="Wingdings" pitchFamily="2" charset="2"/>
              <a:buChar char="l"/>
            </a:pPr>
            <a:r>
              <a:rPr lang="en-US" altLang="zh-CN" sz="2400" b="1" dirty="0" err="1"/>
              <a:t>BibleQA</a:t>
            </a:r>
            <a:r>
              <a:rPr lang="en-US" altLang="zh-CN" sz="2400" b="1" dirty="0"/>
              <a:t> </a:t>
            </a:r>
            <a:endParaRPr lang="en-US" altLang="zh-CN" sz="1400" b="1" dirty="0"/>
          </a:p>
        </p:txBody>
      </p:sp>
      <p:sp>
        <p:nvSpPr>
          <p:cNvPr id="4" name="标题 5"/>
          <p:cNvSpPr txBox="1">
            <a:spLocks/>
          </p:cNvSpPr>
          <p:nvPr/>
        </p:nvSpPr>
        <p:spPr>
          <a:xfrm>
            <a:off x="2513762" y="1021187"/>
            <a:ext cx="7164475"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b="1" dirty="0"/>
              <a:t>DATASETS </a:t>
            </a:r>
            <a:endParaRPr lang="en-US" altLang="zh-CN" sz="2000" dirty="0"/>
          </a:p>
          <a:p>
            <a:pPr algn="ctr"/>
            <a:endParaRPr lang="zh-CN" altLang="en-US" sz="2000" dirty="0">
              <a:solidFill>
                <a:srgbClr val="2B579A"/>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10">
            <a:extLst>
              <a:ext uri="{FF2B5EF4-FFF2-40B4-BE49-F238E27FC236}">
                <a16:creationId xmlns:a16="http://schemas.microsoft.com/office/drawing/2014/main" id="{3F580F0C-5F62-BB4D-9D39-915334134741}"/>
              </a:ext>
            </a:extLst>
          </p:cNvPr>
          <p:cNvSpPr txBox="1"/>
          <p:nvPr/>
        </p:nvSpPr>
        <p:spPr>
          <a:xfrm>
            <a:off x="1827479" y="2394859"/>
            <a:ext cx="8463150" cy="830997"/>
          </a:xfrm>
          <a:prstGeom prst="rect">
            <a:avLst/>
          </a:prstGeom>
          <a:noFill/>
        </p:spPr>
        <p:txBody>
          <a:bodyPr wrap="square" rtlCol="0">
            <a:spAutoFit/>
          </a:bodyPr>
          <a:lstStyle/>
          <a:p>
            <a:pPr marL="285750" indent="-285750">
              <a:buFont typeface="Arial" panose="020B0604020202020204" pitchFamily="34" charset="0"/>
              <a:buChar char="•"/>
            </a:pPr>
            <a:r>
              <a:rPr lang="en-US" altLang="zh-CN" sz="2400" dirty="0"/>
              <a:t>1001 Trivia Questions from the Bible / Sentence-level dataset </a:t>
            </a:r>
            <a:endParaRPr lang="en-US" altLang="zh-CN" sz="2000" dirty="0"/>
          </a:p>
          <a:p>
            <a:endParaRPr kumimoji="1" lang="zh-CN" altLang="en-US" sz="2400" dirty="0"/>
          </a:p>
        </p:txBody>
      </p:sp>
      <p:pic>
        <p:nvPicPr>
          <p:cNvPr id="2052" name="Picture 4" descr="page1image23104">
            <a:extLst>
              <a:ext uri="{FF2B5EF4-FFF2-40B4-BE49-F238E27FC236}">
                <a16:creationId xmlns:a16="http://schemas.microsoft.com/office/drawing/2014/main" id="{7BE99CF8-044C-4049-BB85-DDA4F3F238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3761" y="2891403"/>
            <a:ext cx="6876981" cy="3066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8125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a:t>
            </a:r>
            <a:r>
              <a:rPr lang="en-US" altLang="zh-Hans" sz="6600" dirty="0">
                <a:latin typeface="Segoe UI" panose="020B0502040204020203" pitchFamily="34" charset="0"/>
                <a:cs typeface="Segoe UI" panose="020B0502040204020203" pitchFamily="34" charset="0"/>
              </a:rPr>
              <a:t>4</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8212009" y="2566759"/>
            <a:ext cx="1620957" cy="523220"/>
          </a:xfrm>
          <a:prstGeom prst="rect">
            <a:avLst/>
          </a:prstGeom>
          <a:noFill/>
        </p:spPr>
        <p:txBody>
          <a:bodyPr wrap="none" rtlCol="0">
            <a:spAutoFit/>
          </a:bodyPr>
          <a:lstStyle/>
          <a:p>
            <a:pPr algn="r"/>
            <a:r>
              <a:rPr lang="zh-Hans" altLang="en-US" sz="2800" dirty="0">
                <a:solidFill>
                  <a:srgbClr val="2B579A"/>
                </a:solidFill>
                <a:latin typeface="微软雅黑" panose="020B0503020204020204" pitchFamily="34" charset="-122"/>
                <a:ea typeface="微软雅黑" panose="020B0503020204020204" pitchFamily="34" charset="-122"/>
              </a:rPr>
              <a:t>圣经译本</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4757013"/>
      </p:ext>
    </p:extLst>
  </p:cSld>
  <p:clrMapOvr>
    <a:masterClrMapping/>
  </p:clrMapOvr>
  <p:transition spd="slow">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55601" y="458273"/>
            <a:ext cx="3601910" cy="461665"/>
          </a:xfrm>
          <a:prstGeom prst="rect">
            <a:avLst/>
          </a:prstGeom>
          <a:noFill/>
          <a:effectLst/>
        </p:spPr>
        <p:txBody>
          <a:bodyPr wrap="square" rtlCol="0">
            <a:spAutoFit/>
          </a:bodyPr>
          <a:lstStyle/>
          <a:p>
            <a:r>
              <a:rPr lang="en-US" altLang="zh-CN" sz="2400" b="1" dirty="0"/>
              <a:t>BIBLE TRANSLATIONS </a:t>
            </a:r>
            <a:endParaRPr lang="en-US" altLang="zh-CN" sz="2800" dirty="0"/>
          </a:p>
        </p:txBody>
      </p:sp>
      <p:sp>
        <p:nvSpPr>
          <p:cNvPr id="4" name="文本框 3"/>
          <p:cNvSpPr txBox="1"/>
          <p:nvPr/>
        </p:nvSpPr>
        <p:spPr>
          <a:xfrm>
            <a:off x="755600" y="1246542"/>
            <a:ext cx="7880399" cy="923330"/>
          </a:xfrm>
          <a:prstGeom prst="rect">
            <a:avLst/>
          </a:prstGeom>
          <a:noFill/>
        </p:spPr>
        <p:txBody>
          <a:bodyPr wrap="square" rtlCol="0">
            <a:spAutoFit/>
          </a:bodyPr>
          <a:lstStyle/>
          <a:p>
            <a:r>
              <a:rPr lang="en-US" altLang="zh-CN" dirty="0"/>
              <a:t>We retrieve the verses from four public domain translations:</a:t>
            </a:r>
            <a:br>
              <a:rPr lang="en-US" altLang="zh-CN" dirty="0"/>
            </a:br>
            <a:r>
              <a:rPr lang="en-US" altLang="zh-CN" dirty="0"/>
              <a:t>King James Version (KJV) 1611; Young’s Literal Translation (YLT) 1862 American Standard Version (ASV) 1901; World English Bible (WEB) 2000 </a:t>
            </a:r>
            <a:endParaRPr lang="en-US" altLang="zh-CN" sz="1600" dirty="0"/>
          </a:p>
        </p:txBody>
      </p:sp>
      <p:grpSp>
        <p:nvGrpSpPr>
          <p:cNvPr id="5" name="组合 4"/>
          <p:cNvGrpSpPr/>
          <p:nvPr/>
        </p:nvGrpSpPr>
        <p:grpSpPr>
          <a:xfrm>
            <a:off x="913645" y="945507"/>
            <a:ext cx="743880" cy="180635"/>
            <a:chOff x="461645" y="1546225"/>
            <a:chExt cx="743880" cy="180635"/>
          </a:xfrm>
        </p:grpSpPr>
        <p:sp>
          <p:nvSpPr>
            <p:cNvPr id="6" name="十字星 5"/>
            <p:cNvSpPr/>
            <p:nvPr/>
          </p:nvSpPr>
          <p:spPr>
            <a:xfrm>
              <a:off x="461645" y="1546860"/>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星 6"/>
            <p:cNvSpPr/>
            <p:nvPr/>
          </p:nvSpPr>
          <p:spPr>
            <a:xfrm>
              <a:off x="751205" y="1546225"/>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十字星 7"/>
            <p:cNvSpPr/>
            <p:nvPr/>
          </p:nvSpPr>
          <p:spPr>
            <a:xfrm>
              <a:off x="1025525" y="1546860"/>
              <a:ext cx="180000" cy="180000"/>
            </a:xfrm>
            <a:prstGeom prst="star4">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rot="10800000">
            <a:off x="46587" y="5707287"/>
            <a:ext cx="1430938" cy="1085390"/>
            <a:chOff x="46587" y="5707287"/>
            <a:chExt cx="1430938" cy="1085390"/>
          </a:xfrm>
        </p:grpSpPr>
        <p:sp>
          <p:nvSpPr>
            <p:cNvPr id="10" name="椭圆 9"/>
            <p:cNvSpPr/>
            <p:nvPr/>
          </p:nvSpPr>
          <p:spPr>
            <a:xfrm>
              <a:off x="649487" y="6446845"/>
              <a:ext cx="345832" cy="345832"/>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66734" y="5707287"/>
              <a:ext cx="510791" cy="510791"/>
            </a:xfrm>
            <a:prstGeom prst="ellipse">
              <a:avLst/>
            </a:prstGeom>
            <a:solidFill>
              <a:srgbClr val="2B579A">
                <a:alpha val="65000"/>
              </a:srgbClr>
            </a:solidFill>
            <a:ln>
              <a:noFill/>
            </a:ln>
            <a:effectLst>
              <a:outerShdw blurRad="76200" dist="38100" dir="2700000" algn="tl" rotWithShape="0">
                <a:srgbClr val="2B579A">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6587" y="6234989"/>
              <a:ext cx="221063" cy="221063"/>
            </a:xfrm>
            <a:prstGeom prst="ellipse">
              <a:avLst/>
            </a:prstGeom>
            <a:solidFill>
              <a:srgbClr val="2B579A">
                <a:alpha val="75000"/>
              </a:srgbClr>
            </a:solidFill>
            <a:ln>
              <a:noFill/>
            </a:ln>
            <a:effectLst>
              <a:outerShdw blurRad="76200" dist="38100" dir="2700000" algn="tl" rotWithShape="0">
                <a:srgbClr val="2B579A">
                  <a:alpha val="6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073" name="Picture 1" descr="page1image26224">
            <a:extLst>
              <a:ext uri="{FF2B5EF4-FFF2-40B4-BE49-F238E27FC236}">
                <a16:creationId xmlns:a16="http://schemas.microsoft.com/office/drawing/2014/main" id="{FA8A91AA-CB95-D643-AEA8-4C5B93BD84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589" y="2310943"/>
            <a:ext cx="2794276" cy="350250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page1image26392">
            <a:extLst>
              <a:ext uri="{FF2B5EF4-FFF2-40B4-BE49-F238E27FC236}">
                <a16:creationId xmlns:a16="http://schemas.microsoft.com/office/drawing/2014/main" id="{2FC90400-FB81-E348-963A-BDAD929FB6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1772" y="2310942"/>
            <a:ext cx="7056513" cy="3502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6249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a:t>
            </a:r>
            <a:r>
              <a:rPr lang="en-US" altLang="zh-Hans" sz="6600" dirty="0">
                <a:latin typeface="Segoe UI" panose="020B0502040204020203" pitchFamily="34" charset="0"/>
                <a:cs typeface="Segoe UI" panose="020B0502040204020203" pitchFamily="34" charset="0"/>
              </a:rPr>
              <a:t>5</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8930155" y="2566759"/>
            <a:ext cx="902811" cy="523220"/>
          </a:xfrm>
          <a:prstGeom prst="rect">
            <a:avLst/>
          </a:prstGeom>
          <a:noFill/>
        </p:spPr>
        <p:txBody>
          <a:bodyPr wrap="none" rtlCol="0">
            <a:spAutoFit/>
          </a:bodyPr>
          <a:lstStyle/>
          <a:p>
            <a:pPr algn="r"/>
            <a:r>
              <a:rPr lang="zh-Hans" altLang="en-US" sz="2800" dirty="0">
                <a:solidFill>
                  <a:srgbClr val="2B579A"/>
                </a:solidFill>
                <a:latin typeface="微软雅黑" panose="020B0503020204020204" pitchFamily="34" charset="-122"/>
                <a:ea typeface="微软雅黑" panose="020B0503020204020204" pitchFamily="34" charset="-122"/>
              </a:rPr>
              <a:t>方法</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7789673"/>
      </p:ext>
    </p:extLst>
  </p:cSld>
  <p:clrMapOvr>
    <a:masterClrMapping/>
  </p:clrMapOvr>
  <p:transition spd="slow">
    <p:comb/>
  </p:transition>
</p:sld>
</file>

<file path=ppt/slides/slide14.xml><?xml version="1.0" encoding="utf-8"?>
<p:sld xmlns:a="http://schemas.openxmlformats.org/drawingml/2006/main" xmlns:r="http://schemas.openxmlformats.org/officeDocument/2006/relationships" xmlns:p="http://schemas.openxmlformats.org/presentationml/2006/main">
  <p:cSld>
    <p:bg>
      <p:bgPr>
        <a:pattFill prst="dkDnDiag">
          <a:fgClr>
            <a:schemeClr val="accent1"/>
          </a:fgClr>
          <a:bgClr>
            <a:schemeClr val="bg1"/>
          </a:bgClr>
        </a:pattFill>
        <a:effectLst/>
      </p:bgPr>
    </p:bg>
    <p:spTree>
      <p:nvGrpSpPr>
        <p:cNvPr id="1" name=""/>
        <p:cNvGrpSpPr/>
        <p:nvPr/>
      </p:nvGrpSpPr>
      <p:grpSpPr>
        <a:xfrm>
          <a:off x="0" y="0"/>
          <a:ext cx="0" cy="0"/>
          <a:chOff x="0" y="0"/>
          <a:chExt cx="0" cy="0"/>
        </a:xfrm>
      </p:grpSpPr>
      <p:sp>
        <p:nvSpPr>
          <p:cNvPr id="3" name="文本占位符 1"/>
          <p:cNvSpPr txBox="1">
            <a:spLocks/>
          </p:cNvSpPr>
          <p:nvPr/>
        </p:nvSpPr>
        <p:spPr>
          <a:xfrm>
            <a:off x="922802" y="1231938"/>
            <a:ext cx="10557997" cy="49480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1.</a:t>
            </a:r>
            <a:r>
              <a:rPr lang="en-US" altLang="zh-Hans" sz="1600" b="1" dirty="0">
                <a:solidFill>
                  <a:srgbClr val="2B579A"/>
                </a:solidFill>
                <a:latin typeface="最像素EX2" panose="02000000000000000000" pitchFamily="2" charset="-122"/>
                <a:ea typeface="最像素EX2" panose="02000000000000000000" pitchFamily="2" charset="-122"/>
              </a:rPr>
              <a:t>Embedding</a:t>
            </a:r>
            <a:endParaRPr lang="en-US" altLang="zh-CN" sz="1600" b="1" dirty="0">
              <a:solidFill>
                <a:srgbClr val="2B579A"/>
              </a:solidFill>
              <a:latin typeface="最像素EX2" panose="02000000000000000000" pitchFamily="2" charset="-122"/>
              <a:ea typeface="最像素EX2" panose="02000000000000000000" pitchFamily="2" charset="-122"/>
            </a:endParaRPr>
          </a:p>
          <a:p>
            <a:pPr marL="72000" indent="0">
              <a:buNone/>
            </a:pPr>
            <a:r>
              <a:rPr lang="en-US" altLang="zh-CN" sz="1600" dirty="0"/>
              <a:t>The input question and answers are first</a:t>
            </a:r>
          </a:p>
          <a:p>
            <a:pPr marL="72000" indent="0">
              <a:buNone/>
            </a:pPr>
            <a:r>
              <a:rPr lang="zh-Hans" altLang="en-US" sz="1600" dirty="0"/>
              <a:t> </a:t>
            </a:r>
            <a:r>
              <a:rPr lang="en-US" altLang="zh-CN" sz="1600" dirty="0"/>
              <a:t> Example output of word embedding: </a:t>
            </a:r>
          </a:p>
          <a:p>
            <a:pPr marL="72000" indent="0">
              <a:buNone/>
            </a:pPr>
            <a:r>
              <a:rPr lang="zh-Hans" altLang="en-US" sz="1600" dirty="0"/>
              <a:t>  </a:t>
            </a:r>
            <a:r>
              <a:rPr lang="en-US" altLang="zh-CN" sz="1600" dirty="0"/>
              <a:t>pre-processed and converted to word</a:t>
            </a:r>
          </a:p>
          <a:p>
            <a:pPr marL="72000" indent="0">
              <a:buNone/>
            </a:pPr>
            <a:r>
              <a:rPr lang="en-US" altLang="zh-CN" sz="1600" dirty="0"/>
              <a:t> </a:t>
            </a:r>
            <a:r>
              <a:rPr lang="zh-Hans" altLang="en-US" sz="1600" dirty="0"/>
              <a:t> </a:t>
            </a:r>
            <a:r>
              <a:rPr lang="en-US" altLang="zh-CN" sz="1600" dirty="0"/>
              <a:t>vectors.</a:t>
            </a:r>
          </a:p>
          <a:p>
            <a:pPr marL="72000" indent="0">
              <a:buNone/>
            </a:pPr>
            <a:r>
              <a:rPr lang="en-US" altLang="zh-CN" sz="1600" dirty="0"/>
              <a:t>Word embedding captures word context using distributed</a:t>
            </a:r>
            <a:r>
              <a:rPr lang="zh-Hans" altLang="en-US" sz="1600" dirty="0"/>
              <a:t> </a:t>
            </a:r>
            <a:r>
              <a:rPr lang="en-US" altLang="zh-CN" sz="1600" dirty="0"/>
              <a:t>word vectors.</a:t>
            </a:r>
          </a:p>
          <a:p>
            <a:pPr marL="72000" indent="0">
              <a:buNone/>
            </a:pPr>
            <a:r>
              <a:rPr lang="en-US" altLang="zh-CN" sz="1600" dirty="0"/>
              <a:t>We make use of both </a:t>
            </a:r>
            <a:r>
              <a:rPr lang="en-US" altLang="zh-CN" sz="1600" dirty="0" err="1"/>
              <a:t>GloVe</a:t>
            </a:r>
            <a:r>
              <a:rPr lang="en-US" altLang="zh-CN" sz="1600" dirty="0"/>
              <a:t> vectors and word2vec. </a:t>
            </a:r>
            <a:endParaRPr lang="en-US" altLang="zh-CN" sz="1050" dirty="0"/>
          </a:p>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2.E</a:t>
            </a:r>
            <a:r>
              <a:rPr lang="en-US" altLang="zh-Hans" sz="1600" b="1" dirty="0">
                <a:solidFill>
                  <a:srgbClr val="2B579A"/>
                </a:solidFill>
                <a:latin typeface="最像素EX2" panose="02000000000000000000" pitchFamily="2" charset="-122"/>
                <a:ea typeface="最像素EX2" panose="02000000000000000000" pitchFamily="2" charset="-122"/>
              </a:rPr>
              <a:t>ncoding</a:t>
            </a:r>
          </a:p>
          <a:p>
            <a:pPr marL="72000" indent="0">
              <a:lnSpc>
                <a:spcPct val="150000"/>
              </a:lnSpc>
              <a:buNone/>
            </a:pPr>
            <a:r>
              <a:rPr lang="en-US" altLang="zh-CN" sz="1600" dirty="0"/>
              <a:t>The embedded sentences are then processed and encoded, to obtain one single vector representation that captures the sentence. </a:t>
            </a:r>
          </a:p>
          <a:p>
            <a:pPr marL="0" indent="0">
              <a:lnSpc>
                <a:spcPct val="150000"/>
              </a:lnSpc>
              <a:buNone/>
            </a:pPr>
            <a:r>
              <a:rPr lang="en-US" altLang="zh-CN" sz="1600" b="1" dirty="0">
                <a:solidFill>
                  <a:srgbClr val="2B579A"/>
                </a:solidFill>
                <a:latin typeface="最像素EX2" panose="02000000000000000000" pitchFamily="2" charset="-122"/>
                <a:ea typeface="最像素EX2" panose="02000000000000000000" pitchFamily="2" charset="-122"/>
              </a:rPr>
              <a:t>3.Ans</a:t>
            </a:r>
            <a:r>
              <a:rPr lang="en-US" altLang="zh-Hans" sz="1600" b="1" dirty="0">
                <a:solidFill>
                  <a:srgbClr val="2B579A"/>
                </a:solidFill>
                <a:latin typeface="最像素EX2" panose="02000000000000000000" pitchFamily="2" charset="-122"/>
                <a:ea typeface="最像素EX2" panose="02000000000000000000" pitchFamily="2" charset="-122"/>
              </a:rPr>
              <a:t>wer</a:t>
            </a:r>
            <a:r>
              <a:rPr lang="zh-Hans" altLang="en-US" sz="1600" b="1" dirty="0">
                <a:solidFill>
                  <a:srgbClr val="2B579A"/>
                </a:solidFill>
                <a:latin typeface="最像素EX2" panose="02000000000000000000" pitchFamily="2" charset="-122"/>
                <a:ea typeface="最像素EX2" panose="02000000000000000000" pitchFamily="2" charset="-122"/>
              </a:rPr>
              <a:t> </a:t>
            </a:r>
            <a:r>
              <a:rPr lang="en-US" altLang="zh-Hans" sz="1600" b="1" dirty="0">
                <a:solidFill>
                  <a:srgbClr val="2B579A"/>
                </a:solidFill>
                <a:latin typeface="最像素EX2" panose="02000000000000000000" pitchFamily="2" charset="-122"/>
                <a:ea typeface="最像素EX2" panose="02000000000000000000" pitchFamily="2" charset="-122"/>
              </a:rPr>
              <a:t>Selection</a:t>
            </a:r>
            <a:r>
              <a:rPr lang="zh-Hans" altLang="en-US" sz="1600" b="1" dirty="0">
                <a:solidFill>
                  <a:srgbClr val="2B579A"/>
                </a:solidFill>
                <a:latin typeface="最像素EX2" panose="02000000000000000000" pitchFamily="2" charset="-122"/>
                <a:ea typeface="最像素EX2" panose="02000000000000000000" pitchFamily="2" charset="-122"/>
              </a:rPr>
              <a:t> </a:t>
            </a:r>
            <a:endParaRPr lang="en-US" altLang="zh-Hans" sz="1600" b="1" dirty="0">
              <a:solidFill>
                <a:srgbClr val="2B579A"/>
              </a:solidFill>
              <a:latin typeface="最像素EX2" panose="02000000000000000000" pitchFamily="2" charset="-122"/>
              <a:ea typeface="最像素EX2" panose="02000000000000000000" pitchFamily="2" charset="-122"/>
            </a:endParaRPr>
          </a:p>
          <a:p>
            <a:pPr marL="0" indent="0">
              <a:buNone/>
            </a:pPr>
            <a:r>
              <a:rPr lang="zh-Hans" altLang="en-US" sz="1600" dirty="0"/>
              <a:t> </a:t>
            </a:r>
            <a:r>
              <a:rPr lang="en-US" altLang="zh-CN" sz="1600" dirty="0"/>
              <a:t>Based on the encoded question and answer, select an answer as the predicted output. </a:t>
            </a:r>
          </a:p>
          <a:p>
            <a:pPr marL="0" indent="0">
              <a:lnSpc>
                <a:spcPct val="150000"/>
              </a:lnSpc>
              <a:buNone/>
            </a:pPr>
            <a:endParaRPr lang="zh-CN" altLang="en-US" sz="1600" dirty="0">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1329453" y="817985"/>
            <a:ext cx="10122320"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solidFill>
                  <a:schemeClr val="tx2"/>
                </a:solidFill>
              </a:rPr>
              <a:t>METHODS/GENERAL ARCHITECTURE / GENERAL ARCHITECTURE </a:t>
            </a:r>
          </a:p>
          <a:p>
            <a:pPr algn="ctr"/>
            <a:endParaRPr lang="zh-CN" altLang="en-US" sz="2800" b="1" dirty="0">
              <a:solidFill>
                <a:schemeClr val="tx2"/>
              </a:solidFill>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50200" y="6265006"/>
            <a:ext cx="1343218" cy="419660"/>
          </a:xfrm>
          <a:prstGeom prst="rect">
            <a:avLst/>
          </a:prstGeom>
        </p:spPr>
      </p:pic>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097" name="Picture 1" descr="page1image31904">
            <a:extLst>
              <a:ext uri="{FF2B5EF4-FFF2-40B4-BE49-F238E27FC236}">
                <a16:creationId xmlns:a16="http://schemas.microsoft.com/office/drawing/2014/main" id="{9A35F1C8-720C-914D-800C-19891B3AF4B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98928" y="1654098"/>
            <a:ext cx="6322881" cy="1452315"/>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2" name="文本框 1">
            <a:extLst>
              <a:ext uri="{FF2B5EF4-FFF2-40B4-BE49-F238E27FC236}">
                <a16:creationId xmlns:a16="http://schemas.microsoft.com/office/drawing/2014/main" id="{69E31054-B5F9-1841-9C25-851EBE5F64CE}"/>
              </a:ext>
            </a:extLst>
          </p:cNvPr>
          <p:cNvSpPr txBox="1"/>
          <p:nvPr/>
        </p:nvSpPr>
        <p:spPr>
          <a:xfrm>
            <a:off x="5984158" y="1319368"/>
            <a:ext cx="4152419" cy="400110"/>
          </a:xfrm>
          <a:prstGeom prst="rect">
            <a:avLst/>
          </a:prstGeom>
          <a:noFill/>
        </p:spPr>
        <p:txBody>
          <a:bodyPr wrap="none" rtlCol="0">
            <a:spAutoFit/>
          </a:bodyPr>
          <a:lstStyle/>
          <a:p>
            <a:r>
              <a:rPr lang="en-US" altLang="zh-CN" sz="2000" b="1" dirty="0">
                <a:solidFill>
                  <a:schemeClr val="tx2"/>
                </a:solidFill>
              </a:rPr>
              <a:t>Example output of word embedding </a:t>
            </a:r>
          </a:p>
        </p:txBody>
      </p:sp>
    </p:spTree>
    <p:extLst>
      <p:ext uri="{BB962C8B-B14F-4D97-AF65-F5344CB8AC3E}">
        <p14:creationId xmlns:p14="http://schemas.microsoft.com/office/powerpoint/2010/main" val="22635105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a:t>
            </a:r>
            <a:r>
              <a:rPr lang="en-US" altLang="zh-Hans" sz="6600" dirty="0">
                <a:latin typeface="Segoe UI" panose="020B0502040204020203" pitchFamily="34" charset="0"/>
                <a:cs typeface="Segoe UI" panose="020B0502040204020203" pitchFamily="34" charset="0"/>
              </a:rPr>
              <a:t>6</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8212009" y="2566759"/>
            <a:ext cx="1620957" cy="523220"/>
          </a:xfrm>
          <a:prstGeom prst="rect">
            <a:avLst/>
          </a:prstGeom>
          <a:noFill/>
        </p:spPr>
        <p:txBody>
          <a:bodyPr wrap="none" rtlCol="0">
            <a:spAutoFit/>
          </a:bodyPr>
          <a:lstStyle/>
          <a:p>
            <a:pPr algn="r"/>
            <a:r>
              <a:rPr lang="zh-Hans" altLang="en-US" sz="2800" dirty="0">
                <a:solidFill>
                  <a:srgbClr val="2B579A"/>
                </a:solidFill>
                <a:latin typeface="微软雅黑" panose="020B0503020204020204" pitchFamily="34" charset="-122"/>
                <a:ea typeface="微软雅黑" panose="020B0503020204020204" pitchFamily="34" charset="-122"/>
              </a:rPr>
              <a:t>实验结果</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0721730"/>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9283" y="2984360"/>
            <a:ext cx="8487507" cy="830997"/>
          </a:xfrm>
          <a:prstGeom prst="rect">
            <a:avLst/>
          </a:prstGeom>
          <a:noFill/>
        </p:spPr>
        <p:txBody>
          <a:bodyPr wrap="square" rtlCol="0">
            <a:spAutoFit/>
          </a:bodyPr>
          <a:lstStyle/>
          <a:p>
            <a:r>
              <a:rPr lang="en-US" altLang="zh-CN" sz="2400" dirty="0"/>
              <a:t>Questions and answers are sequences of word vectors which are processed by LSTMs. </a:t>
            </a:r>
            <a:endParaRPr lang="zh-CN"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829448" y="1969477"/>
            <a:ext cx="6966972" cy="769441"/>
          </a:xfrm>
          <a:prstGeom prst="rect">
            <a:avLst/>
          </a:prstGeom>
          <a:noFill/>
        </p:spPr>
        <p:txBody>
          <a:bodyPr wrap="none" rtlCol="0">
            <a:spAutoFit/>
          </a:bodyPr>
          <a:lstStyle/>
          <a:p>
            <a:r>
              <a:rPr lang="en-US" altLang="zh-CN" sz="4400" b="1" dirty="0">
                <a:solidFill>
                  <a:srgbClr val="2B579A"/>
                </a:solidFill>
                <a:ea typeface="微软雅黑 Light" panose="020B0502040204020203" pitchFamily="34" charset="-122"/>
              </a:rPr>
              <a:t>METHOD 1. The RNN model. </a:t>
            </a:r>
          </a:p>
        </p:txBody>
      </p:sp>
      <p:pic>
        <p:nvPicPr>
          <p:cNvPr id="4" name="Picture 1" descr="page1image37464">
            <a:extLst>
              <a:ext uri="{FF2B5EF4-FFF2-40B4-BE49-F238E27FC236}">
                <a16:creationId xmlns:a16="http://schemas.microsoft.com/office/drawing/2014/main" id="{CCD0ABDA-6885-9542-9CE7-CE3AC06582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9282" y="4060799"/>
            <a:ext cx="6924431" cy="202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84285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9283" y="2984360"/>
            <a:ext cx="8487507" cy="830997"/>
          </a:xfrm>
          <a:prstGeom prst="rect">
            <a:avLst/>
          </a:prstGeom>
          <a:noFill/>
        </p:spPr>
        <p:txBody>
          <a:bodyPr wrap="square" rtlCol="0">
            <a:spAutoFit/>
          </a:bodyPr>
          <a:lstStyle/>
          <a:p>
            <a:r>
              <a:rPr lang="en-US" altLang="zh-CN" sz="2400" dirty="0"/>
              <a:t>Use convolutional and pooling layers to represent the question and answer phrases. </a:t>
            </a:r>
          </a:p>
        </p:txBody>
      </p:sp>
      <p:sp>
        <p:nvSpPr>
          <p:cNvPr id="3" name="文本框 2"/>
          <p:cNvSpPr txBox="1"/>
          <p:nvPr/>
        </p:nvSpPr>
        <p:spPr>
          <a:xfrm>
            <a:off x="1829448" y="1969477"/>
            <a:ext cx="7250703" cy="769441"/>
          </a:xfrm>
          <a:prstGeom prst="rect">
            <a:avLst/>
          </a:prstGeom>
          <a:noFill/>
        </p:spPr>
        <p:txBody>
          <a:bodyPr wrap="none" rtlCol="0">
            <a:spAutoFit/>
          </a:bodyPr>
          <a:lstStyle/>
          <a:p>
            <a:r>
              <a:rPr lang="en-US" altLang="zh-CN" sz="4400" b="1" dirty="0">
                <a:solidFill>
                  <a:srgbClr val="2B579A"/>
                </a:solidFill>
                <a:ea typeface="微软雅黑 Light" panose="020B0502040204020203" pitchFamily="34" charset="-122"/>
              </a:rPr>
              <a:t>METHOD 2. The CNN model. </a:t>
            </a:r>
            <a:r>
              <a:rPr lang="en-US" altLang="zh-CN" sz="4400" b="1" dirty="0">
                <a:solidFill>
                  <a:srgbClr val="2B579A"/>
                </a:solidFill>
                <a:latin typeface="微软雅黑 Light" panose="020B0502040204020203" pitchFamily="34" charset="-122"/>
                <a:ea typeface="微软雅黑 Light" panose="020B0502040204020203" pitchFamily="34" charset="-122"/>
              </a:rPr>
              <a:t> </a:t>
            </a:r>
          </a:p>
        </p:txBody>
      </p:sp>
      <p:pic>
        <p:nvPicPr>
          <p:cNvPr id="6" name="图片 5">
            <a:extLst>
              <a:ext uri="{FF2B5EF4-FFF2-40B4-BE49-F238E27FC236}">
                <a16:creationId xmlns:a16="http://schemas.microsoft.com/office/drawing/2014/main" id="{CB6520EE-1C9D-E84D-ADAF-8CD5A3ECF40C}"/>
              </a:ext>
            </a:extLst>
          </p:cNvPr>
          <p:cNvPicPr>
            <a:picLocks noChangeAspect="1"/>
          </p:cNvPicPr>
          <p:nvPr/>
        </p:nvPicPr>
        <p:blipFill>
          <a:blip r:embed="rId2"/>
          <a:stretch>
            <a:fillRect/>
          </a:stretch>
        </p:blipFill>
        <p:spPr>
          <a:xfrm>
            <a:off x="1962449" y="4060799"/>
            <a:ext cx="6858096" cy="1842757"/>
          </a:xfrm>
          <a:prstGeom prst="rect">
            <a:avLst/>
          </a:prstGeom>
        </p:spPr>
      </p:pic>
    </p:spTree>
    <p:extLst>
      <p:ext uri="{BB962C8B-B14F-4D97-AF65-F5344CB8AC3E}">
        <p14:creationId xmlns:p14="http://schemas.microsoft.com/office/powerpoint/2010/main" val="198481541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29283" y="2984360"/>
            <a:ext cx="8487507" cy="830997"/>
          </a:xfrm>
          <a:prstGeom prst="rect">
            <a:avLst/>
          </a:prstGeom>
          <a:noFill/>
        </p:spPr>
        <p:txBody>
          <a:bodyPr wrap="square" rtlCol="0">
            <a:spAutoFit/>
          </a:bodyPr>
          <a:lstStyle/>
          <a:p>
            <a:r>
              <a:rPr lang="en-US" altLang="zh-CN" sz="2400" dirty="0"/>
              <a:t>Modified bidirectional attention flow model that uses the candidate sentences as the context. </a:t>
            </a:r>
          </a:p>
        </p:txBody>
      </p:sp>
      <p:sp>
        <p:nvSpPr>
          <p:cNvPr id="3" name="文本框 2"/>
          <p:cNvSpPr txBox="1"/>
          <p:nvPr/>
        </p:nvSpPr>
        <p:spPr>
          <a:xfrm>
            <a:off x="1829448" y="1969477"/>
            <a:ext cx="6344622" cy="769441"/>
          </a:xfrm>
          <a:prstGeom prst="rect">
            <a:avLst/>
          </a:prstGeom>
          <a:noFill/>
        </p:spPr>
        <p:txBody>
          <a:bodyPr wrap="none" rtlCol="0">
            <a:spAutoFit/>
          </a:bodyPr>
          <a:lstStyle/>
          <a:p>
            <a:r>
              <a:rPr lang="en-US" altLang="zh-CN" sz="4400" b="1" dirty="0">
                <a:solidFill>
                  <a:srgbClr val="2B579A"/>
                </a:solidFill>
                <a:ea typeface="微软雅黑 Light" panose="020B0502040204020203" pitchFamily="34" charset="-122"/>
              </a:rPr>
              <a:t>METHOD 3. </a:t>
            </a:r>
            <a:r>
              <a:rPr lang="en-US" altLang="zh-CN" sz="4400" b="1" dirty="0" err="1">
                <a:solidFill>
                  <a:srgbClr val="2B579A"/>
                </a:solidFill>
                <a:ea typeface="微软雅黑 Light" panose="020B0502040204020203" pitchFamily="34" charset="-122"/>
              </a:rPr>
              <a:t>BiDAF</a:t>
            </a:r>
            <a:r>
              <a:rPr lang="en-US" altLang="zh-CN" sz="4400" b="1" dirty="0">
                <a:solidFill>
                  <a:srgbClr val="2B579A"/>
                </a:solidFill>
                <a:ea typeface="微软雅黑 Light" panose="020B0502040204020203" pitchFamily="34" charset="-122"/>
              </a:rPr>
              <a:t> Model. </a:t>
            </a:r>
          </a:p>
        </p:txBody>
      </p:sp>
      <p:pic>
        <p:nvPicPr>
          <p:cNvPr id="4" name="图片 3">
            <a:extLst>
              <a:ext uri="{FF2B5EF4-FFF2-40B4-BE49-F238E27FC236}">
                <a16:creationId xmlns:a16="http://schemas.microsoft.com/office/drawing/2014/main" id="{CB76AD5F-B4CC-2A46-ACE4-79C0665DC464}"/>
              </a:ext>
            </a:extLst>
          </p:cNvPr>
          <p:cNvPicPr>
            <a:picLocks noChangeAspect="1"/>
          </p:cNvPicPr>
          <p:nvPr/>
        </p:nvPicPr>
        <p:blipFill>
          <a:blip r:embed="rId2"/>
          <a:stretch>
            <a:fillRect/>
          </a:stretch>
        </p:blipFill>
        <p:spPr>
          <a:xfrm>
            <a:off x="1929283" y="4024879"/>
            <a:ext cx="6921884" cy="1621178"/>
          </a:xfrm>
          <a:prstGeom prst="rect">
            <a:avLst/>
          </a:prstGeom>
        </p:spPr>
      </p:pic>
    </p:spTree>
    <p:extLst>
      <p:ext uri="{BB962C8B-B14F-4D97-AF65-F5344CB8AC3E}">
        <p14:creationId xmlns:p14="http://schemas.microsoft.com/office/powerpoint/2010/main" val="37422689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p:cNvSpPr txBox="1">
            <a:spLocks/>
          </p:cNvSpPr>
          <p:nvPr/>
        </p:nvSpPr>
        <p:spPr>
          <a:xfrm>
            <a:off x="1346172" y="1319914"/>
            <a:ext cx="9122285" cy="4378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2400" b="1" dirty="0">
                <a:solidFill>
                  <a:srgbClr val="2B579A"/>
                </a:solidFill>
                <a:ea typeface="最像素EX2" panose="02000000000000000000" pitchFamily="2" charset="-122"/>
              </a:rPr>
              <a:t>1.Dataset: </a:t>
            </a: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70% samples for training (10% for monitoring overfitting), 30% for testing. </a:t>
            </a:r>
          </a:p>
          <a:p>
            <a:pPr marL="0" indent="0">
              <a:lnSpc>
                <a:spcPct val="150000"/>
              </a:lnSpc>
              <a:buNone/>
            </a:pPr>
            <a:r>
              <a:rPr lang="en-US" altLang="zh-CN" sz="2400" b="1" dirty="0">
                <a:solidFill>
                  <a:srgbClr val="2B579A"/>
                </a:solidFill>
                <a:ea typeface="最像素EX2" panose="02000000000000000000" pitchFamily="2" charset="-122"/>
              </a:rPr>
              <a:t>2.Loss function </a:t>
            </a:r>
            <a:r>
              <a:rPr lang="en-US" altLang="zh-Hans" sz="2400" b="1" dirty="0">
                <a:solidFill>
                  <a:srgbClr val="2B579A"/>
                </a:solidFill>
                <a:ea typeface="最像素EX2" panose="02000000000000000000" pitchFamily="2" charset="-122"/>
              </a:rPr>
              <a:t>:</a:t>
            </a:r>
            <a:r>
              <a:rPr lang="en-US" altLang="zh-CN" sz="2400" b="1" dirty="0">
                <a:solidFill>
                  <a:srgbClr val="2B579A"/>
                </a:solidFill>
                <a:ea typeface="最像素EX2" panose="02000000000000000000" pitchFamily="2" charset="-122"/>
              </a:rPr>
              <a:t> binary cross entropy </a:t>
            </a:r>
          </a:p>
          <a:p>
            <a:pPr marL="0" indent="0">
              <a:lnSpc>
                <a:spcPct val="150000"/>
              </a:lnSpc>
              <a:buNone/>
            </a:pPr>
            <a:endParaRPr lang="en-US" altLang="zh-CN" sz="2000" b="1" dirty="0">
              <a:solidFill>
                <a:srgbClr val="2B579A"/>
              </a:solidFill>
              <a:ea typeface="最像素EX2" panose="02000000000000000000" pitchFamily="2" charset="-122"/>
            </a:endParaRPr>
          </a:p>
          <a:p>
            <a:pPr marL="0" indent="0">
              <a:lnSpc>
                <a:spcPct val="150000"/>
              </a:lnSpc>
              <a:buNone/>
            </a:pP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0">
              <a:lnSpc>
                <a:spcPct val="150000"/>
              </a:lnSpc>
              <a:buNone/>
            </a:pPr>
            <a:r>
              <a:rPr lang="en-US" altLang="zh-CN" sz="1800" dirty="0">
                <a:solidFill>
                  <a:schemeClr val="tx1">
                    <a:lumMod val="75000"/>
                    <a:lumOff val="25000"/>
                  </a:schemeClr>
                </a:solidFill>
                <a:latin typeface="微软雅黑" panose="020B0503020204020204" pitchFamily="34" charset="-122"/>
                <a:ea typeface="微软雅黑" panose="020B0503020204020204" pitchFamily="34" charset="-122"/>
              </a:rPr>
              <a:t>where pi uses the sigmoid function.</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nSpc>
                <a:spcPct val="150000"/>
              </a:lnSpc>
              <a:buNone/>
            </a:pPr>
            <a:r>
              <a:rPr lang="en-US" altLang="zh-CN" sz="2400" b="1" dirty="0">
                <a:solidFill>
                  <a:srgbClr val="2B579A"/>
                </a:solidFill>
                <a:ea typeface="最像素EX2" panose="02000000000000000000" pitchFamily="2" charset="-122"/>
              </a:rPr>
              <a:t>3.Training algorithm: Adaptive gradient </a:t>
            </a:r>
          </a:p>
          <a:p>
            <a:pPr marL="0" indent="0">
              <a:lnSpc>
                <a:spcPct val="150000"/>
              </a:lnSpc>
              <a:buNone/>
            </a:pPr>
            <a:endParaRPr lang="en-US" altLang="zh-CN" sz="2400" b="1" dirty="0">
              <a:solidFill>
                <a:srgbClr val="2B579A"/>
              </a:solidFill>
              <a:ea typeface="最像素EX2" panose="02000000000000000000" pitchFamily="2" charset="-122"/>
            </a:endParaRPr>
          </a:p>
          <a:p>
            <a:pPr marL="0" indent="0">
              <a:lnSpc>
                <a:spcPct val="150000"/>
              </a:lnSpc>
              <a:buNone/>
            </a:pP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45720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p>
          <a:p>
            <a:pPr marL="0" indent="0">
              <a:lnSpc>
                <a:spcPct val="150000"/>
              </a:lnSpc>
              <a:buNone/>
            </a:pPr>
            <a:endParaRPr lang="zh-CN" altLang="en-US" sz="1600" dirty="0">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2513762" y="905075"/>
            <a:ext cx="7164475"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b="1" dirty="0"/>
              <a:t>EXPERIMENT AND RESULTS </a:t>
            </a:r>
            <a:endParaRPr lang="en-US" altLang="zh-CN" sz="2000" dirty="0"/>
          </a:p>
          <a:p>
            <a:pPr algn="ctr"/>
            <a:endParaRPr lang="zh-CN" altLang="en-US" sz="2000" dirty="0">
              <a:solidFill>
                <a:srgbClr val="2B579A"/>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217" name="Picture 1" descr="page1image45496">
            <a:extLst>
              <a:ext uri="{FF2B5EF4-FFF2-40B4-BE49-F238E27FC236}">
                <a16:creationId xmlns:a16="http://schemas.microsoft.com/office/drawing/2014/main" id="{227C2C54-3C27-614A-B6FA-84DE66F245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0483" y="2969475"/>
            <a:ext cx="65913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page1image45832">
            <a:extLst>
              <a:ext uri="{FF2B5EF4-FFF2-40B4-BE49-F238E27FC236}">
                <a16:creationId xmlns:a16="http://schemas.microsoft.com/office/drawing/2014/main" id="{BB739A82-B56E-E740-A049-EE156CCCD3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6052" y="5277833"/>
            <a:ext cx="2997200" cy="81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766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345393" y="600646"/>
            <a:ext cx="1501215" cy="969496"/>
          </a:xfrm>
          <a:prstGeom prst="rect">
            <a:avLst/>
          </a:prstGeom>
          <a:noFill/>
        </p:spPr>
        <p:txBody>
          <a:bodyPr wrap="square" rtlCol="0">
            <a:spAutoFit/>
          </a:bodyPr>
          <a:lstStyle/>
          <a:p>
            <a:pPr algn="ctr">
              <a:lnSpc>
                <a:spcPct val="150000"/>
              </a:lnSpc>
            </a:pPr>
            <a:r>
              <a:rPr lang="zh-CN" altLang="en-US" sz="2400" b="1" dirty="0">
                <a:latin typeface="微软雅黑" panose="020B0503020204020204" pitchFamily="34" charset="-122"/>
                <a:ea typeface="微软雅黑" panose="020B0503020204020204" pitchFamily="34" charset="-122"/>
              </a:rPr>
              <a:t>目  录</a:t>
            </a:r>
            <a:endParaRPr lang="en-US" altLang="zh-CN" sz="2400" b="1" dirty="0">
              <a:latin typeface="微软雅黑" panose="020B0503020204020204" pitchFamily="34" charset="-122"/>
              <a:ea typeface="微软雅黑" panose="020B0503020204020204" pitchFamily="34" charset="-122"/>
            </a:endParaRPr>
          </a:p>
          <a:p>
            <a:pPr algn="ctr">
              <a:lnSpc>
                <a:spcPct val="150000"/>
              </a:lnSpc>
            </a:pPr>
            <a:r>
              <a:rPr lang="en-US" altLang="zh-CN" sz="1400" dirty="0">
                <a:latin typeface="微软雅黑" panose="020B0503020204020204" pitchFamily="34" charset="-122"/>
                <a:ea typeface="微软雅黑" panose="020B0503020204020204" pitchFamily="34" charset="-122"/>
              </a:rPr>
              <a:t>CONTENTS</a:t>
            </a:r>
            <a:endParaRPr lang="zh-CN" altLang="en-US" sz="1400" dirty="0">
              <a:latin typeface="微软雅黑" panose="020B0503020204020204" pitchFamily="34" charset="-122"/>
              <a:ea typeface="微软雅黑" panose="020B0503020204020204" pitchFamily="34" charset="-122"/>
            </a:endParaRPr>
          </a:p>
        </p:txBody>
      </p:sp>
      <p:grpSp>
        <p:nvGrpSpPr>
          <p:cNvPr id="62" name="组合 61"/>
          <p:cNvGrpSpPr/>
          <p:nvPr/>
        </p:nvGrpSpPr>
        <p:grpSpPr>
          <a:xfrm>
            <a:off x="1307023" y="2528835"/>
            <a:ext cx="1168220" cy="1168220"/>
            <a:chOff x="1528455" y="2054888"/>
            <a:chExt cx="1168220" cy="1168220"/>
          </a:xfrm>
          <a:effectLst/>
        </p:grpSpPr>
        <p:sp>
          <p:nvSpPr>
            <p:cNvPr id="47" name="椭圆 46"/>
            <p:cNvSpPr/>
            <p:nvPr/>
          </p:nvSpPr>
          <p:spPr>
            <a:xfrm>
              <a:off x="1623913" y="2150347"/>
              <a:ext cx="973954" cy="973954"/>
            </a:xfrm>
            <a:prstGeom prst="ellipse">
              <a:avLst/>
            </a:prstGeom>
            <a:solidFill>
              <a:srgbClr val="2B57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kern="100" dirty="0">
                  <a:latin typeface="微软雅黑" panose="020B0503020204020204" pitchFamily="34" charset="-122"/>
                  <a:ea typeface="微软雅黑" panose="020B0503020204020204" pitchFamily="34" charset="-122"/>
                </a:rPr>
                <a:t>01</a:t>
              </a:r>
              <a:endParaRPr lang="zh-CN" altLang="en-US" sz="2000" kern="100" dirty="0">
                <a:latin typeface="微软雅黑" panose="020B0503020204020204" pitchFamily="34" charset="-122"/>
                <a:ea typeface="微软雅黑" panose="020B0503020204020204" pitchFamily="34" charset="-122"/>
              </a:endParaRPr>
            </a:p>
          </p:txBody>
        </p:sp>
        <p:sp>
          <p:nvSpPr>
            <p:cNvPr id="51" name="椭圆 50"/>
            <p:cNvSpPr/>
            <p:nvPr/>
          </p:nvSpPr>
          <p:spPr>
            <a:xfrm>
              <a:off x="1528455"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61" name="组合 60"/>
          <p:cNvGrpSpPr/>
          <p:nvPr/>
        </p:nvGrpSpPr>
        <p:grpSpPr>
          <a:xfrm>
            <a:off x="4117212" y="2528835"/>
            <a:ext cx="1168220" cy="1168220"/>
            <a:chOff x="4318180" y="2054888"/>
            <a:chExt cx="1168220" cy="1168220"/>
          </a:xfrm>
        </p:grpSpPr>
        <p:sp>
          <p:nvSpPr>
            <p:cNvPr id="48" name="椭圆 47"/>
            <p:cNvSpPr/>
            <p:nvPr/>
          </p:nvSpPr>
          <p:spPr>
            <a:xfrm>
              <a:off x="4413638"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02</a:t>
              </a:r>
              <a:endParaRPr lang="zh-CN" altLang="en-US" sz="2000" dirty="0">
                <a:latin typeface="Segoe UI Emoji" panose="020B0502040204020203" pitchFamily="34" charset="0"/>
                <a:ea typeface="微软雅黑" panose="020B0503020204020204" pitchFamily="34" charset="-122"/>
              </a:endParaRPr>
            </a:p>
          </p:txBody>
        </p:sp>
        <p:sp>
          <p:nvSpPr>
            <p:cNvPr id="52" name="椭圆 51"/>
            <p:cNvSpPr/>
            <p:nvPr/>
          </p:nvSpPr>
          <p:spPr>
            <a:xfrm>
              <a:off x="4318180"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60" name="组合 59"/>
          <p:cNvGrpSpPr/>
          <p:nvPr/>
        </p:nvGrpSpPr>
        <p:grpSpPr>
          <a:xfrm>
            <a:off x="6927401" y="2528835"/>
            <a:ext cx="1168220" cy="1168220"/>
            <a:chOff x="6630976" y="2054888"/>
            <a:chExt cx="1168220" cy="1168220"/>
          </a:xfrm>
        </p:grpSpPr>
        <p:sp>
          <p:nvSpPr>
            <p:cNvPr id="49" name="椭圆 48"/>
            <p:cNvSpPr/>
            <p:nvPr/>
          </p:nvSpPr>
          <p:spPr>
            <a:xfrm>
              <a:off x="6726434"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03</a:t>
              </a:r>
              <a:endParaRPr lang="zh-CN" altLang="en-US" sz="2000" dirty="0">
                <a:latin typeface="Segoe UI Emoji" panose="020B0502040204020203" pitchFamily="34" charset="0"/>
                <a:ea typeface="微软雅黑" panose="020B0503020204020204" pitchFamily="34" charset="-122"/>
              </a:endParaRPr>
            </a:p>
          </p:txBody>
        </p:sp>
        <p:sp>
          <p:nvSpPr>
            <p:cNvPr id="53" name="椭圆 52"/>
            <p:cNvSpPr/>
            <p:nvPr/>
          </p:nvSpPr>
          <p:spPr>
            <a:xfrm>
              <a:off x="6630976"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grpSp>
        <p:nvGrpSpPr>
          <p:cNvPr id="59" name="组合 58"/>
          <p:cNvGrpSpPr/>
          <p:nvPr/>
        </p:nvGrpSpPr>
        <p:grpSpPr>
          <a:xfrm>
            <a:off x="9737591" y="2528835"/>
            <a:ext cx="1168220" cy="1168220"/>
            <a:chOff x="9737591" y="2054888"/>
            <a:chExt cx="1168220" cy="1168220"/>
          </a:xfrm>
        </p:grpSpPr>
        <p:sp>
          <p:nvSpPr>
            <p:cNvPr id="50" name="椭圆 49"/>
            <p:cNvSpPr/>
            <p:nvPr/>
          </p:nvSpPr>
          <p:spPr>
            <a:xfrm>
              <a:off x="9833049" y="2150347"/>
              <a:ext cx="973954" cy="973954"/>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Segoe UI Emoji" panose="020B0502040204020203" pitchFamily="34" charset="0"/>
                  <a:ea typeface="Segoe UI Emoji" panose="020B0502040204020203" pitchFamily="34" charset="0"/>
                </a:rPr>
                <a:t>04</a:t>
              </a:r>
              <a:endParaRPr lang="zh-CN" altLang="en-US" sz="2000" dirty="0">
                <a:latin typeface="Segoe UI Emoji" panose="020B0502040204020203" pitchFamily="34" charset="0"/>
                <a:ea typeface="微软雅黑" panose="020B0503020204020204" pitchFamily="34" charset="-122"/>
              </a:endParaRPr>
            </a:p>
          </p:txBody>
        </p:sp>
        <p:sp>
          <p:nvSpPr>
            <p:cNvPr id="54" name="椭圆 53"/>
            <p:cNvSpPr/>
            <p:nvPr/>
          </p:nvSpPr>
          <p:spPr>
            <a:xfrm>
              <a:off x="9737591" y="2054888"/>
              <a:ext cx="1168220" cy="1168220"/>
            </a:xfrm>
            <a:prstGeom prst="ellipse">
              <a:avLst/>
            </a:prstGeom>
            <a:noFill/>
            <a:ln w="38100">
              <a:solidFill>
                <a:srgbClr val="2B57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grpSp>
      <p:sp>
        <p:nvSpPr>
          <p:cNvPr id="55" name="文本框 54"/>
          <p:cNvSpPr txBox="1"/>
          <p:nvPr/>
        </p:nvSpPr>
        <p:spPr>
          <a:xfrm>
            <a:off x="950155" y="3898279"/>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57" name="文本框 56"/>
          <p:cNvSpPr txBox="1"/>
          <p:nvPr/>
        </p:nvSpPr>
        <p:spPr>
          <a:xfrm>
            <a:off x="3837873" y="3898279"/>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20" name="文本框 19"/>
          <p:cNvSpPr txBox="1"/>
          <p:nvPr/>
        </p:nvSpPr>
        <p:spPr>
          <a:xfrm>
            <a:off x="6648061" y="3901581"/>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22" name="文本框 21"/>
          <p:cNvSpPr txBox="1"/>
          <p:nvPr/>
        </p:nvSpPr>
        <p:spPr>
          <a:xfrm>
            <a:off x="9458250" y="3861735"/>
            <a:ext cx="1723549" cy="400110"/>
          </a:xfrm>
          <a:prstGeom prst="rect">
            <a:avLst/>
          </a:prstGeom>
          <a:noFill/>
        </p:spPr>
        <p:txBody>
          <a:bodyPr wrap="none" rtlCol="0">
            <a:spAutoFit/>
          </a:bodyPr>
          <a:lstStyle/>
          <a:p>
            <a:r>
              <a:rPr lang="zh-CN" altLang="en-US" sz="2000" dirty="0">
                <a:solidFill>
                  <a:schemeClr val="tx1">
                    <a:lumMod val="75000"/>
                    <a:lumOff val="25000"/>
                  </a:schemeClr>
                </a:solidFill>
                <a:latin typeface="Arial" panose="020B0604020202020204" pitchFamily="34" charset="0"/>
                <a:ea typeface="微软雅黑" panose="020B0503020204020204" pitchFamily="34" charset="-122"/>
              </a:rPr>
              <a:t>点击输入标题</a:t>
            </a:r>
          </a:p>
        </p:txBody>
      </p:sp>
      <p:sp>
        <p:nvSpPr>
          <p:cNvPr id="3" name="矩形 2"/>
          <p:cNvSpPr/>
          <p:nvPr/>
        </p:nvSpPr>
        <p:spPr>
          <a:xfrm>
            <a:off x="0" y="1784255"/>
            <a:ext cx="12192000" cy="45719"/>
          </a:xfrm>
          <a:prstGeom prst="rect">
            <a:avLst/>
          </a:prstGeom>
          <a:solidFill>
            <a:srgbClr val="2B579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001450"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7" name="文本框 26"/>
          <p:cNvSpPr txBox="1"/>
          <p:nvPr/>
        </p:nvSpPr>
        <p:spPr>
          <a:xfrm>
            <a:off x="3889167"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8" name="文本框 27"/>
          <p:cNvSpPr txBox="1"/>
          <p:nvPr/>
        </p:nvSpPr>
        <p:spPr>
          <a:xfrm>
            <a:off x="6699356"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
        <p:nvSpPr>
          <p:cNvPr id="29" name="文本框 28"/>
          <p:cNvSpPr txBox="1"/>
          <p:nvPr/>
        </p:nvSpPr>
        <p:spPr>
          <a:xfrm>
            <a:off x="9509545" y="4622242"/>
            <a:ext cx="1620957" cy="307777"/>
          </a:xfrm>
          <a:prstGeom prst="rect">
            <a:avLst/>
          </a:prstGeom>
          <a:noFill/>
        </p:spPr>
        <p:txBody>
          <a:bodyPr wrap="none"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输入简短的关键句</a:t>
            </a:r>
          </a:p>
        </p:txBody>
      </p:sp>
    </p:spTree>
    <p:extLst>
      <p:ext uri="{BB962C8B-B14F-4D97-AF65-F5344CB8AC3E}">
        <p14:creationId xmlns:p14="http://schemas.microsoft.com/office/powerpoint/2010/main" val="2608115117"/>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p:cNvSpPr txBox="1">
            <a:spLocks/>
          </p:cNvSpPr>
          <p:nvPr/>
        </p:nvSpPr>
        <p:spPr>
          <a:xfrm>
            <a:off x="1346172" y="1319914"/>
            <a:ext cx="10502928" cy="4378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Hans" sz="2400" b="1" dirty="0">
                <a:solidFill>
                  <a:srgbClr val="2B579A"/>
                </a:solidFill>
                <a:ea typeface="最像素EX2" panose="02000000000000000000" pitchFamily="2" charset="-122"/>
              </a:rPr>
              <a:t>4.</a:t>
            </a:r>
            <a:r>
              <a:rPr lang="en-US" altLang="zh-CN" sz="2400" b="1" dirty="0">
                <a:solidFill>
                  <a:srgbClr val="2B579A"/>
                </a:solidFill>
                <a:ea typeface="最像素EX2" panose="02000000000000000000" pitchFamily="2" charset="-122"/>
              </a:rPr>
              <a:t>Performance metrics: </a:t>
            </a:r>
          </a:p>
          <a:p>
            <a:pPr marL="0" indent="0">
              <a:buNone/>
            </a:pPr>
            <a:r>
              <a:rPr lang="zh-Hans" altLang="en-US" dirty="0"/>
              <a:t>   </a:t>
            </a:r>
            <a:r>
              <a:rPr lang="en-US" altLang="zh-CN" dirty="0"/>
              <a:t>(1) F1 score: </a:t>
            </a:r>
            <a:r>
              <a:rPr lang="en-US" altLang="zh-CN" i="1" dirty="0"/>
              <a:t>F</a:t>
            </a:r>
            <a:r>
              <a:rPr lang="en-US" altLang="zh-CN" dirty="0"/>
              <a:t>1 = 2</a:t>
            </a:r>
            <a:r>
              <a:rPr lang="en-US" altLang="zh-CN" i="1" dirty="0"/>
              <a:t>PR / (P+R)</a:t>
            </a:r>
            <a:br>
              <a:rPr lang="en-US" altLang="zh-CN" i="1" dirty="0"/>
            </a:br>
            <a:r>
              <a:rPr lang="zh-Hans" altLang="en-US" i="1" dirty="0"/>
              <a:t>   </a:t>
            </a:r>
            <a:r>
              <a:rPr lang="en-US" altLang="zh-CN" dirty="0"/>
              <a:t>(2) Mean reciprocal rank (MRR): </a:t>
            </a:r>
            <a:endParaRPr lang="en-US" altLang="zh-CN" sz="2400" dirty="0"/>
          </a:p>
          <a:p>
            <a:pPr marL="0" indent="0">
              <a:lnSpc>
                <a:spcPct val="150000"/>
              </a:lnSpc>
              <a:buNone/>
            </a:pPr>
            <a:r>
              <a:rPr lang="en-US" altLang="zh-Hans" sz="2400" b="1" dirty="0">
                <a:solidFill>
                  <a:srgbClr val="2B579A"/>
                </a:solidFill>
                <a:ea typeface="最像素EX2" panose="02000000000000000000" pitchFamily="2" charset="-122"/>
              </a:rPr>
              <a:t>5.</a:t>
            </a:r>
            <a:r>
              <a:rPr lang="en-US" altLang="zh-CN" sz="2400" b="1" dirty="0">
                <a:solidFill>
                  <a:srgbClr val="2B579A"/>
                </a:solidFill>
                <a:ea typeface="最像素EX2" panose="02000000000000000000" pitchFamily="2" charset="-122"/>
              </a:rPr>
              <a:t>Method: </a:t>
            </a:r>
          </a:p>
          <a:p>
            <a:pPr marL="0" indent="0">
              <a:buNone/>
            </a:pPr>
            <a:r>
              <a:rPr lang="zh-Hans" altLang="en-US" dirty="0"/>
              <a:t>   </a:t>
            </a:r>
            <a:r>
              <a:rPr lang="en-US" altLang="zh-CN" dirty="0"/>
              <a:t>(1)</a:t>
            </a:r>
            <a:r>
              <a:rPr lang="zh-Hans" altLang="en-US" dirty="0"/>
              <a:t> </a:t>
            </a:r>
            <a:r>
              <a:rPr lang="en-US" altLang="zh-CN" dirty="0"/>
              <a:t> Run the model on </a:t>
            </a:r>
            <a:r>
              <a:rPr lang="en-US" altLang="zh-CN" dirty="0" err="1"/>
              <a:t>BibleQA</a:t>
            </a:r>
            <a:r>
              <a:rPr lang="en-US" altLang="zh-CN" dirty="0"/>
              <a:t> to obtain results </a:t>
            </a:r>
            <a:endParaRPr lang="en-US" altLang="zh-CN" sz="2400" dirty="0"/>
          </a:p>
          <a:p>
            <a:pPr marL="0" indent="0">
              <a:buNone/>
            </a:pPr>
            <a:r>
              <a:rPr lang="zh-Hans" altLang="en-US" dirty="0"/>
              <a:t>   </a:t>
            </a:r>
            <a:r>
              <a:rPr lang="en-US" altLang="zh-CN" dirty="0"/>
              <a:t>(2)  Train the same model on </a:t>
            </a:r>
            <a:r>
              <a:rPr lang="en-US" altLang="zh-CN" dirty="0" err="1"/>
              <a:t>SQuAD</a:t>
            </a:r>
            <a:r>
              <a:rPr lang="en-US" altLang="zh-CN" dirty="0"/>
              <a:t> to obtain the trained weights </a:t>
            </a:r>
            <a:endParaRPr lang="en-US" altLang="zh-CN" sz="2400" dirty="0"/>
          </a:p>
          <a:p>
            <a:pPr marL="0" indent="0">
              <a:buNone/>
            </a:pPr>
            <a:r>
              <a:rPr lang="zh-Hans" altLang="en-US" dirty="0"/>
              <a:t>   </a:t>
            </a:r>
            <a:r>
              <a:rPr lang="en-US" altLang="zh-CN" dirty="0"/>
              <a:t>(3)  Run the model on </a:t>
            </a:r>
            <a:r>
              <a:rPr lang="en-US" altLang="zh-CN" dirty="0" err="1"/>
              <a:t>BibleQA</a:t>
            </a:r>
            <a:r>
              <a:rPr lang="en-US" altLang="zh-CN" dirty="0"/>
              <a:t> again using the trained weights from </a:t>
            </a:r>
            <a:r>
              <a:rPr lang="en-US" altLang="zh-CN" dirty="0" err="1"/>
              <a:t>SQuAD</a:t>
            </a:r>
            <a:r>
              <a:rPr lang="en-US" altLang="zh-CN" dirty="0"/>
              <a:t> and perform weight fine-tuning again. </a:t>
            </a:r>
            <a:endParaRPr lang="en-US" altLang="zh-CN" sz="2400" dirty="0"/>
          </a:p>
          <a:p>
            <a:pPr marL="0" indent="0">
              <a:lnSpc>
                <a:spcPct val="150000"/>
              </a:lnSpc>
              <a:buNone/>
            </a:pPr>
            <a:endParaRPr lang="en-US" altLang="zh-CN" sz="2400" b="1" dirty="0">
              <a:solidFill>
                <a:srgbClr val="2B579A"/>
              </a:solidFill>
              <a:ea typeface="最像素EX2" panose="02000000000000000000" pitchFamily="2" charset="-122"/>
            </a:endParaRPr>
          </a:p>
          <a:p>
            <a:pPr marL="0" indent="0">
              <a:lnSpc>
                <a:spcPct val="150000"/>
              </a:lnSpc>
              <a:buNone/>
            </a:pPr>
            <a:endParaRPr lang="en-US" altLang="zh-CN" sz="1600" b="1" dirty="0">
              <a:solidFill>
                <a:srgbClr val="2B579A"/>
              </a:solidFill>
              <a:latin typeface="最像素EX2" panose="02000000000000000000" pitchFamily="2" charset="-122"/>
              <a:ea typeface="最像素EX2" panose="02000000000000000000" pitchFamily="2" charset="-122"/>
            </a:endParaRPr>
          </a:p>
          <a:p>
            <a:pPr marL="0" indent="457200">
              <a:lnSpc>
                <a:spcPct val="15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p>
          <a:p>
            <a:pPr marL="0" indent="0">
              <a:lnSpc>
                <a:spcPct val="150000"/>
              </a:lnSpc>
              <a:buNone/>
            </a:pPr>
            <a:endParaRPr lang="zh-CN" altLang="en-US" sz="1600" dirty="0">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2513762" y="905075"/>
            <a:ext cx="7164475"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b="1" dirty="0"/>
              <a:t>EXPERIMENT AND RESULTS </a:t>
            </a:r>
            <a:endParaRPr lang="en-US" altLang="zh-CN" sz="2000" dirty="0"/>
          </a:p>
        </p:txBody>
      </p:sp>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241" name="Picture 1" descr="page1image45160">
            <a:extLst>
              <a:ext uri="{FF2B5EF4-FFF2-40B4-BE49-F238E27FC236}">
                <a16:creationId xmlns:a16="http://schemas.microsoft.com/office/drawing/2014/main" id="{F43BF07A-5627-2A40-B9FC-2CD7FD767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7886" y="2133427"/>
            <a:ext cx="2104571" cy="466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887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descr="page1image38136">
            <a:extLst>
              <a:ext uri="{FF2B5EF4-FFF2-40B4-BE49-F238E27FC236}">
                <a16:creationId xmlns:a16="http://schemas.microsoft.com/office/drawing/2014/main" id="{7043F705-9392-5843-9F82-95AC15FBB0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3885" y="522514"/>
            <a:ext cx="4876800" cy="1993900"/>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page1image45664">
            <a:extLst>
              <a:ext uri="{FF2B5EF4-FFF2-40B4-BE49-F238E27FC236}">
                <a16:creationId xmlns:a16="http://schemas.microsoft.com/office/drawing/2014/main" id="{425F47CD-A27B-574C-86C7-56D0462115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3885" y="2827564"/>
            <a:ext cx="4191000" cy="245110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page1image45328">
            <a:extLst>
              <a:ext uri="{FF2B5EF4-FFF2-40B4-BE49-F238E27FC236}">
                <a16:creationId xmlns:a16="http://schemas.microsoft.com/office/drawing/2014/main" id="{1B3844EF-6536-744D-94BD-B52262A793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3829" y="522514"/>
            <a:ext cx="4330700" cy="353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563419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651951" y="6376072"/>
            <a:ext cx="688803" cy="688803"/>
          </a:xfrm>
          <a:prstGeom prst="ellipse">
            <a:avLst/>
          </a:prstGeom>
          <a:solidFill>
            <a:srgbClr val="2B579A"/>
          </a:solidFill>
          <a:ln>
            <a:noFill/>
          </a:ln>
          <a:effectLst>
            <a:outerShdw blurRad="228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593252" y="5853372"/>
            <a:ext cx="688807" cy="688807"/>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725011" y="6225460"/>
            <a:ext cx="786258" cy="78625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806377" y="5769939"/>
            <a:ext cx="1284592" cy="1284592"/>
          </a:xfrm>
          <a:prstGeom prst="ellipse">
            <a:avLst/>
          </a:prstGeom>
          <a:solidFill>
            <a:srgbClr val="2B579A"/>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386077" y="5857394"/>
            <a:ext cx="497256" cy="497256"/>
          </a:xfrm>
          <a:prstGeom prst="ellipse">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465421" y="5760710"/>
            <a:ext cx="331504" cy="331504"/>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760981" y="3013502"/>
            <a:ext cx="5091289" cy="1200329"/>
          </a:xfrm>
          <a:prstGeom prst="rect">
            <a:avLst/>
          </a:prstGeom>
          <a:noFill/>
        </p:spPr>
        <p:txBody>
          <a:bodyPr wrap="square" rtlCol="0">
            <a:spAutoFit/>
          </a:bodyPr>
          <a:lstStyle/>
          <a:p>
            <a:pPr algn="ctr"/>
            <a:r>
              <a:rPr lang="zh-CN" altLang="en-US" sz="7200" dirty="0">
                <a:solidFill>
                  <a:schemeClr val="tx1">
                    <a:lumMod val="85000"/>
                    <a:lumOff val="15000"/>
                  </a:schemeClr>
                </a:solidFill>
                <a:latin typeface="微软雅黑" panose="020B0503020204020204" pitchFamily="34" charset="-122"/>
                <a:ea typeface="微软雅黑" panose="020B0503020204020204" pitchFamily="34" charset="-122"/>
              </a:rPr>
              <a:t>谢谢！</a:t>
            </a:r>
          </a:p>
        </p:txBody>
      </p:sp>
      <p:sp>
        <p:nvSpPr>
          <p:cNvPr id="16" name="椭圆 15"/>
          <p:cNvSpPr/>
          <p:nvPr/>
        </p:nvSpPr>
        <p:spPr>
          <a:xfrm flipV="1">
            <a:off x="3133630" y="-278588"/>
            <a:ext cx="1328050" cy="1328050"/>
          </a:xfrm>
          <a:prstGeom prst="ellipse">
            <a:avLst/>
          </a:prstGeom>
          <a:ln>
            <a:no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V="1">
            <a:off x="4771824" y="-318612"/>
            <a:ext cx="777821" cy="777821"/>
          </a:xfrm>
          <a:prstGeom prst="ellipse">
            <a:avLst/>
          </a:prstGeom>
          <a:solidFill>
            <a:srgbClr val="2B579A"/>
          </a:solidFill>
          <a:ln>
            <a:noFill/>
          </a:ln>
          <a:effectLst>
            <a:outerShdw blurRad="228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V="1">
            <a:off x="5834776" y="271636"/>
            <a:ext cx="777826" cy="777826"/>
          </a:xfrm>
          <a:prstGeom prst="ellipse">
            <a:avLst/>
          </a:prstGeom>
          <a:solidFill>
            <a:schemeClr val="accent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flipV="1">
            <a:off x="7112799" y="-258585"/>
            <a:ext cx="887871" cy="88787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8333916" y="-306931"/>
            <a:ext cx="1450608" cy="1450608"/>
          </a:xfrm>
          <a:prstGeom prst="ellipse">
            <a:avLst/>
          </a:prstGeom>
          <a:solidFill>
            <a:srgbClr val="2B579A">
              <a:alpha val="72000"/>
            </a:srgbClr>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V="1">
            <a:off x="2286980" y="511738"/>
            <a:ext cx="561520" cy="561520"/>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V="1">
            <a:off x="1533824" y="-368602"/>
            <a:ext cx="786975" cy="786975"/>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V="1">
            <a:off x="10117770" y="483400"/>
            <a:ext cx="561520" cy="561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V="1">
            <a:off x="6819661" y="779752"/>
            <a:ext cx="374347" cy="374347"/>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1729" y="4868087"/>
            <a:ext cx="4139025" cy="3061409"/>
          </a:xfrm>
          <a:prstGeom prst="rect">
            <a:avLst/>
          </a:prstGeom>
        </p:spPr>
      </p:pic>
    </p:spTree>
    <p:extLst>
      <p:ext uri="{BB962C8B-B14F-4D97-AF65-F5344CB8AC3E}">
        <p14:creationId xmlns:p14="http://schemas.microsoft.com/office/powerpoint/2010/main" val="19736480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899138" y="2228409"/>
            <a:ext cx="1219200" cy="2363095"/>
            <a:chOff x="1899138" y="1774372"/>
            <a:chExt cx="1219200" cy="2363095"/>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9138" y="1774372"/>
              <a:ext cx="1219200" cy="1219200"/>
            </a:xfrm>
            <a:prstGeom prst="rect">
              <a:avLst/>
            </a:prstGeom>
          </p:spPr>
        </p:pic>
        <p:sp>
          <p:nvSpPr>
            <p:cNvPr id="3" name="文本框 2"/>
            <p:cNvSpPr txBox="1"/>
            <p:nvPr/>
          </p:nvSpPr>
          <p:spPr>
            <a:xfrm>
              <a:off x="1934382" y="3206058"/>
              <a:ext cx="1148712" cy="931409"/>
            </a:xfrm>
            <a:prstGeom prst="rect">
              <a:avLst/>
            </a:prstGeom>
            <a:noFill/>
          </p:spPr>
          <p:txBody>
            <a:bodyPr wrap="none" rtlCol="0">
              <a:spAutoFit/>
            </a:bodyPr>
            <a:lstStyle/>
            <a:p>
              <a:pPr algn="ctr">
                <a:lnSpc>
                  <a:spcPct val="150000"/>
                </a:lnSpc>
              </a:pPr>
              <a:r>
                <a:rPr lang="zh-CN" altLang="en-US" sz="2400" b="1" dirty="0">
                  <a:latin typeface="微软雅黑" panose="020B0503020204020204" pitchFamily="34" charset="-122"/>
                  <a:ea typeface="微软雅黑" panose="020B0503020204020204" pitchFamily="34" charset="-122"/>
                </a:rPr>
                <a:t>目  录</a:t>
              </a:r>
              <a:endParaRPr lang="en-US" altLang="zh-CN" sz="2400" b="1" dirty="0">
                <a:latin typeface="微软雅黑" panose="020B0503020204020204" pitchFamily="34" charset="-122"/>
                <a:ea typeface="微软雅黑" panose="020B0503020204020204" pitchFamily="34" charset="-122"/>
              </a:endParaRPr>
            </a:p>
            <a:p>
              <a:pPr algn="ctr">
                <a:lnSpc>
                  <a:spcPct val="150000"/>
                </a:lnSpc>
              </a:pPr>
              <a:r>
                <a:rPr lang="en-US" altLang="zh-CN" sz="1400" dirty="0">
                  <a:latin typeface="微软雅黑" panose="020B0503020204020204" pitchFamily="34" charset="-122"/>
                  <a:ea typeface="微软雅黑" panose="020B0503020204020204" pitchFamily="34" charset="-122"/>
                </a:rPr>
                <a:t>CONTENTS</a:t>
              </a:r>
              <a:endParaRPr lang="zh-CN" altLang="en-US" sz="1400" dirty="0">
                <a:latin typeface="微软雅黑" panose="020B0503020204020204" pitchFamily="34" charset="-122"/>
                <a:ea typeface="微软雅黑" panose="020B0503020204020204" pitchFamily="34" charset="-122"/>
              </a:endParaRPr>
            </a:p>
          </p:txBody>
        </p:sp>
      </p:grpSp>
      <p:sp>
        <p:nvSpPr>
          <p:cNvPr id="8" name="椭圆 7"/>
          <p:cNvSpPr/>
          <p:nvPr/>
        </p:nvSpPr>
        <p:spPr>
          <a:xfrm>
            <a:off x="5310194" y="1895787"/>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02</a:t>
            </a:r>
            <a:endParaRPr lang="zh-CN" altLang="en-US" dirty="0">
              <a:latin typeface="Segoe UI Emoji" panose="020B0502040204020203" pitchFamily="34" charset="0"/>
              <a:ea typeface="微软雅黑" panose="020B0503020204020204" pitchFamily="34" charset="-122"/>
            </a:endParaRPr>
          </a:p>
        </p:txBody>
      </p:sp>
      <p:sp>
        <p:nvSpPr>
          <p:cNvPr id="11" name="椭圆 10"/>
          <p:cNvSpPr/>
          <p:nvPr/>
        </p:nvSpPr>
        <p:spPr>
          <a:xfrm>
            <a:off x="5310193" y="2760313"/>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03</a:t>
            </a:r>
            <a:endParaRPr lang="zh-CN" altLang="en-US" dirty="0">
              <a:latin typeface="Segoe UI Emoji" panose="020B0502040204020203" pitchFamily="34" charset="0"/>
              <a:ea typeface="微软雅黑" panose="020B0503020204020204" pitchFamily="34" charset="-122"/>
            </a:endParaRPr>
          </a:p>
        </p:txBody>
      </p:sp>
      <p:sp>
        <p:nvSpPr>
          <p:cNvPr id="14" name="椭圆 13"/>
          <p:cNvSpPr/>
          <p:nvPr/>
        </p:nvSpPr>
        <p:spPr>
          <a:xfrm>
            <a:off x="5310192" y="3624839"/>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04</a:t>
            </a:r>
            <a:endParaRPr lang="zh-CN" altLang="en-US" dirty="0">
              <a:latin typeface="Segoe UI Emoji" panose="020B0502040204020203" pitchFamily="34" charset="0"/>
              <a:ea typeface="微软雅黑" panose="020B0503020204020204" pitchFamily="34" charset="-122"/>
            </a:endParaRPr>
          </a:p>
        </p:txBody>
      </p:sp>
      <p:sp>
        <p:nvSpPr>
          <p:cNvPr id="28" name="椭圆 27"/>
          <p:cNvSpPr/>
          <p:nvPr/>
        </p:nvSpPr>
        <p:spPr>
          <a:xfrm>
            <a:off x="5310194" y="1031261"/>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01</a:t>
            </a:r>
            <a:endParaRPr lang="zh-CN" altLang="en-US" dirty="0">
              <a:latin typeface="Segoe UI Emoji" panose="020B0502040204020203" pitchFamily="34" charset="0"/>
              <a:ea typeface="微软雅黑" panose="020B0503020204020204" pitchFamily="34" charset="-122"/>
            </a:endParaRPr>
          </a:p>
        </p:txBody>
      </p:sp>
      <p:sp>
        <p:nvSpPr>
          <p:cNvPr id="29" name="文本框 28"/>
          <p:cNvSpPr txBox="1"/>
          <p:nvPr/>
        </p:nvSpPr>
        <p:spPr>
          <a:xfrm>
            <a:off x="6601740" y="1148387"/>
            <a:ext cx="1980029"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背景及研究问题</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0" name="文本框 29"/>
          <p:cNvSpPr txBox="1"/>
          <p:nvPr/>
        </p:nvSpPr>
        <p:spPr>
          <a:xfrm>
            <a:off x="6625648" y="2012913"/>
            <a:ext cx="697627"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贡献</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1" name="文本框 30"/>
          <p:cNvSpPr txBox="1"/>
          <p:nvPr/>
        </p:nvSpPr>
        <p:spPr>
          <a:xfrm>
            <a:off x="6625648" y="2877439"/>
            <a:ext cx="954107"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数据集</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2" name="文本框 31"/>
          <p:cNvSpPr txBox="1"/>
          <p:nvPr/>
        </p:nvSpPr>
        <p:spPr>
          <a:xfrm>
            <a:off x="6609346" y="3744733"/>
            <a:ext cx="1210588"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圣经译本</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17" name="椭圆 16">
            <a:extLst>
              <a:ext uri="{FF2B5EF4-FFF2-40B4-BE49-F238E27FC236}">
                <a16:creationId xmlns:a16="http://schemas.microsoft.com/office/drawing/2014/main" id="{E6FF3012-0238-AD46-B4A4-FA9F89999A36}"/>
              </a:ext>
            </a:extLst>
          </p:cNvPr>
          <p:cNvSpPr/>
          <p:nvPr/>
        </p:nvSpPr>
        <p:spPr>
          <a:xfrm>
            <a:off x="5310192" y="4489365"/>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a:t>
            </a:r>
            <a:r>
              <a:rPr lang="en-US" altLang="zh-Hans" dirty="0">
                <a:latin typeface="Segoe UI Emoji" panose="020B0502040204020203" pitchFamily="34" charset="0"/>
                <a:ea typeface="Segoe UI Emoji" panose="020B0502040204020203" pitchFamily="34" charset="0"/>
              </a:rPr>
              <a:t>5</a:t>
            </a:r>
            <a:endParaRPr lang="zh-CN" altLang="en-US" dirty="0">
              <a:latin typeface="Segoe UI Emoji" panose="020B0502040204020203" pitchFamily="34" charset="0"/>
              <a:ea typeface="微软雅黑" panose="020B0503020204020204" pitchFamily="34" charset="-122"/>
            </a:endParaRPr>
          </a:p>
        </p:txBody>
      </p:sp>
      <p:sp>
        <p:nvSpPr>
          <p:cNvPr id="18" name="文本框 17">
            <a:extLst>
              <a:ext uri="{FF2B5EF4-FFF2-40B4-BE49-F238E27FC236}">
                <a16:creationId xmlns:a16="http://schemas.microsoft.com/office/drawing/2014/main" id="{EF8F493A-5CDD-4946-B364-32579F326397}"/>
              </a:ext>
            </a:extLst>
          </p:cNvPr>
          <p:cNvSpPr txBox="1"/>
          <p:nvPr/>
        </p:nvSpPr>
        <p:spPr>
          <a:xfrm>
            <a:off x="6605733" y="4606491"/>
            <a:ext cx="697627"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方法</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19" name="椭圆 18">
            <a:extLst>
              <a:ext uri="{FF2B5EF4-FFF2-40B4-BE49-F238E27FC236}">
                <a16:creationId xmlns:a16="http://schemas.microsoft.com/office/drawing/2014/main" id="{8D6C1317-B53F-C541-AA6E-3B136D502260}"/>
              </a:ext>
            </a:extLst>
          </p:cNvPr>
          <p:cNvSpPr/>
          <p:nvPr/>
        </p:nvSpPr>
        <p:spPr>
          <a:xfrm>
            <a:off x="5310192" y="5353891"/>
            <a:ext cx="634363" cy="634363"/>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Segoe UI Emoji" panose="020B0502040204020203" pitchFamily="34" charset="0"/>
                <a:ea typeface="Segoe UI Emoji" panose="020B0502040204020203" pitchFamily="34" charset="0"/>
              </a:rPr>
              <a:t>0</a:t>
            </a:r>
            <a:r>
              <a:rPr lang="en-US" altLang="zh-Hans" dirty="0">
                <a:latin typeface="Segoe UI Emoji" panose="020B0502040204020203" pitchFamily="34" charset="0"/>
                <a:ea typeface="Segoe UI Emoji" panose="020B0502040204020203" pitchFamily="34" charset="0"/>
              </a:rPr>
              <a:t>6</a:t>
            </a:r>
            <a:endParaRPr lang="zh-CN" altLang="en-US" dirty="0">
              <a:latin typeface="Segoe UI Emoji" panose="020B0502040204020203" pitchFamily="34" charset="0"/>
              <a:ea typeface="微软雅黑" panose="020B0503020204020204" pitchFamily="34" charset="-122"/>
            </a:endParaRPr>
          </a:p>
        </p:txBody>
      </p:sp>
      <p:sp>
        <p:nvSpPr>
          <p:cNvPr id="22" name="文本框 21">
            <a:extLst>
              <a:ext uri="{FF2B5EF4-FFF2-40B4-BE49-F238E27FC236}">
                <a16:creationId xmlns:a16="http://schemas.microsoft.com/office/drawing/2014/main" id="{E9F9CEA7-B90F-DE45-B3F0-C2CF4E426CDB}"/>
              </a:ext>
            </a:extLst>
          </p:cNvPr>
          <p:cNvSpPr txBox="1"/>
          <p:nvPr/>
        </p:nvSpPr>
        <p:spPr>
          <a:xfrm>
            <a:off x="6625648" y="5476553"/>
            <a:ext cx="1210588" cy="400110"/>
          </a:xfrm>
          <a:prstGeom prst="rect">
            <a:avLst/>
          </a:prstGeom>
          <a:noFill/>
        </p:spPr>
        <p:txBody>
          <a:bodyPr wrap="none" rtlCol="0">
            <a:spAutoFit/>
          </a:bodyPr>
          <a:lstStyle/>
          <a:p>
            <a:r>
              <a:rPr lang="zh-Hans" altLang="en-US" sz="2000" dirty="0">
                <a:solidFill>
                  <a:schemeClr val="tx1">
                    <a:lumMod val="75000"/>
                    <a:lumOff val="25000"/>
                  </a:schemeClr>
                </a:solidFill>
                <a:latin typeface="Arial" panose="020B0604020202020204" pitchFamily="34" charset="0"/>
                <a:ea typeface="微软雅黑" panose="020B0503020204020204" pitchFamily="34" charset="-122"/>
              </a:rPr>
              <a:t>实验结果</a:t>
            </a:r>
            <a:endParaRPr lang="zh-CN" altLang="en-US" sz="20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35931360"/>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01</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7134791" y="2566759"/>
            <a:ext cx="2698175" cy="523220"/>
          </a:xfrm>
          <a:prstGeom prst="rect">
            <a:avLst/>
          </a:prstGeom>
          <a:noFill/>
        </p:spPr>
        <p:txBody>
          <a:bodyPr wrap="none" rtlCol="0">
            <a:spAutoFit/>
          </a:bodyPr>
          <a:lstStyle/>
          <a:p>
            <a:r>
              <a:rPr lang="zh-Hans" altLang="en-US" sz="2800" dirty="0">
                <a:solidFill>
                  <a:srgbClr val="2B579A"/>
                </a:solidFill>
                <a:latin typeface="微软雅黑" panose="020B0503020204020204" pitchFamily="34" charset="-122"/>
                <a:ea typeface="微软雅黑" panose="020B0503020204020204" pitchFamily="34" charset="-122"/>
              </a:rPr>
              <a:t>背景及研究问题</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88617375"/>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1"/>
          <p:cNvSpPr txBox="1">
            <a:spLocks/>
          </p:cNvSpPr>
          <p:nvPr/>
        </p:nvSpPr>
        <p:spPr>
          <a:xfrm>
            <a:off x="922803" y="1479571"/>
            <a:ext cx="10354797" cy="43786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US" altLang="zh-CN" sz="2000" b="1" dirty="0">
                <a:solidFill>
                  <a:schemeClr val="tx2"/>
                </a:solidFill>
                <a:latin typeface="最像素EX2" panose="02000000000000000000" pitchFamily="2" charset="-122"/>
                <a:ea typeface="最像素EX2" panose="02000000000000000000" pitchFamily="2" charset="-122"/>
              </a:rPr>
              <a:t>1.</a:t>
            </a:r>
            <a:r>
              <a:rPr lang="zh-CN" altLang="en-US" sz="2000" b="1" dirty="0">
                <a:solidFill>
                  <a:schemeClr val="tx2"/>
                </a:solidFill>
                <a:latin typeface="最像素EX2" panose="02000000000000000000" pitchFamily="2" charset="-122"/>
                <a:ea typeface="最像素EX2" panose="02000000000000000000" pitchFamily="2" charset="-122"/>
              </a:rPr>
              <a:t> </a:t>
            </a:r>
            <a:r>
              <a:rPr lang="en-US" altLang="zh-CN" sz="2000" b="1" dirty="0">
                <a:solidFill>
                  <a:schemeClr val="tx2"/>
                </a:solidFill>
                <a:ea typeface="最像素EX2" panose="02000000000000000000" pitchFamily="2" charset="-122"/>
              </a:rPr>
              <a:t>Neural networks have become popular approaches for question answering (QA) tasks within the natural language processing (NLP). </a:t>
            </a:r>
          </a:p>
          <a:p>
            <a:pPr marL="0" indent="0">
              <a:lnSpc>
                <a:spcPct val="150000"/>
              </a:lnSpc>
              <a:buNone/>
            </a:pPr>
            <a:r>
              <a:rPr lang="en-US" altLang="zh-CN" sz="2000" b="1" dirty="0">
                <a:solidFill>
                  <a:schemeClr val="tx2"/>
                </a:solidFill>
                <a:latin typeface="最像素EX2" panose="02000000000000000000" pitchFamily="2" charset="-122"/>
                <a:ea typeface="最像素EX2" panose="02000000000000000000" pitchFamily="2" charset="-122"/>
              </a:rPr>
              <a:t>2.</a:t>
            </a:r>
            <a:r>
              <a:rPr lang="en-US" altLang="zh-CN" sz="2000" b="1" dirty="0">
                <a:solidFill>
                  <a:schemeClr val="tx2"/>
                </a:solidFill>
                <a:ea typeface="最像素EX2" panose="02000000000000000000" pitchFamily="2" charset="-122"/>
              </a:rPr>
              <a:t>Most neural QA research predominantly uses existing datasets, and not as much work has been done for domain-specific QA. </a:t>
            </a:r>
            <a:endParaRPr lang="en-US" altLang="zh-CN" sz="2000" b="1" dirty="0">
              <a:solidFill>
                <a:schemeClr val="tx2"/>
              </a:solidFill>
              <a:latin typeface="最像素EX2" panose="02000000000000000000" pitchFamily="2" charset="-122"/>
              <a:ea typeface="最像素EX2" panose="02000000000000000000" pitchFamily="2" charset="-122"/>
            </a:endParaRPr>
          </a:p>
          <a:p>
            <a:pPr marL="0" indent="0">
              <a:lnSpc>
                <a:spcPct val="150000"/>
              </a:lnSpc>
              <a:buNone/>
            </a:pPr>
            <a:r>
              <a:rPr lang="en-US" altLang="zh-CN" sz="2000" b="1" dirty="0">
                <a:solidFill>
                  <a:schemeClr val="tx2"/>
                </a:solidFill>
                <a:latin typeface="最像素EX2" panose="02000000000000000000" pitchFamily="2" charset="-122"/>
                <a:ea typeface="最像素EX2" panose="02000000000000000000" pitchFamily="2" charset="-122"/>
              </a:rPr>
              <a:t>3.</a:t>
            </a:r>
            <a:r>
              <a:rPr lang="en-US" altLang="zh-CN" sz="2000" b="1" dirty="0">
                <a:solidFill>
                  <a:schemeClr val="tx2"/>
                </a:solidFill>
                <a:ea typeface="最像素EX2" panose="02000000000000000000" pitchFamily="2" charset="-122"/>
              </a:rPr>
              <a:t>The Bible is not only an influential literary work but is also the most important religious document amongst Christians, and is still widely read and studied amongst both the religious and the secular community. </a:t>
            </a:r>
          </a:p>
          <a:p>
            <a:pPr marL="0" indent="0">
              <a:buNone/>
            </a:pPr>
            <a:r>
              <a:rPr lang="en-US" altLang="zh-Hans" sz="2000" b="1" dirty="0">
                <a:solidFill>
                  <a:schemeClr val="tx2"/>
                </a:solidFill>
                <a:ea typeface="最像素EX2" panose="02000000000000000000" pitchFamily="2" charset="-122"/>
              </a:rPr>
              <a:t>4.</a:t>
            </a:r>
            <a:r>
              <a:rPr lang="en-US" altLang="zh-CN" sz="2000" b="1" dirty="0">
                <a:solidFill>
                  <a:schemeClr val="tx2"/>
                </a:solidFill>
                <a:ea typeface="最像素EX2" panose="02000000000000000000" pitchFamily="2" charset="-122"/>
              </a:rPr>
              <a:t> Not much work has been done using this corpus within QA or other NLP tasks. </a:t>
            </a:r>
          </a:p>
          <a:p>
            <a:pPr marL="0" indent="0">
              <a:buNone/>
            </a:pPr>
            <a:r>
              <a:rPr lang="en-US" altLang="zh-Hans" sz="2000" b="1" dirty="0">
                <a:solidFill>
                  <a:schemeClr val="tx2"/>
                </a:solidFill>
                <a:ea typeface="最像素EX2" panose="02000000000000000000" pitchFamily="2" charset="-122"/>
              </a:rPr>
              <a:t>5.</a:t>
            </a:r>
            <a:r>
              <a:rPr lang="en-US" altLang="zh-CN" sz="2000" b="1" u="sng" dirty="0">
                <a:solidFill>
                  <a:schemeClr val="tx2"/>
                </a:solidFill>
                <a:ea typeface="最像素EX2" panose="02000000000000000000" pitchFamily="2" charset="-122"/>
              </a:rPr>
              <a:t>Question</a:t>
            </a:r>
            <a:r>
              <a:rPr lang="en-US" altLang="zh-CN" sz="2000" b="1" dirty="0">
                <a:solidFill>
                  <a:schemeClr val="tx2"/>
                </a:solidFill>
                <a:ea typeface="最像素EX2" panose="02000000000000000000" pitchFamily="2" charset="-122"/>
              </a:rPr>
              <a:t>: How to develop neural-based </a:t>
            </a:r>
            <a:r>
              <a:rPr lang="en-US" altLang="zh-CN" sz="2000" b="1" u="sng" dirty="0">
                <a:solidFill>
                  <a:schemeClr val="tx2"/>
                </a:solidFill>
                <a:ea typeface="最像素EX2" panose="02000000000000000000" pitchFamily="2" charset="-122"/>
              </a:rPr>
              <a:t>question-and-answer selection algorithm </a:t>
            </a:r>
            <a:r>
              <a:rPr lang="en-US" altLang="zh-CN" sz="2000" b="1" dirty="0">
                <a:solidFill>
                  <a:schemeClr val="tx2"/>
                </a:solidFill>
                <a:ea typeface="最像素EX2" panose="02000000000000000000" pitchFamily="2" charset="-122"/>
              </a:rPr>
              <a:t>for the Bible? </a:t>
            </a:r>
          </a:p>
          <a:p>
            <a:pPr marL="0" indent="457200">
              <a:lnSpc>
                <a:spcPct val="150000"/>
              </a:lnSpc>
              <a:buNone/>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457200">
              <a:lnSpc>
                <a:spcPct val="150000"/>
              </a:lnSpc>
              <a:buNone/>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nSpc>
                <a:spcPct val="150000"/>
              </a:lnSpc>
              <a:buNone/>
            </a:pPr>
            <a:endParaRPr lang="zh-CN" altLang="en-US" sz="1600" dirty="0">
              <a:latin typeface="微软雅黑" panose="020B0503020204020204" pitchFamily="34" charset="-122"/>
              <a:ea typeface="微软雅黑" panose="020B0503020204020204" pitchFamily="34" charset="-122"/>
            </a:endParaRPr>
          </a:p>
        </p:txBody>
      </p:sp>
      <p:sp>
        <p:nvSpPr>
          <p:cNvPr id="4" name="标题 5"/>
          <p:cNvSpPr txBox="1">
            <a:spLocks/>
          </p:cNvSpPr>
          <p:nvPr/>
        </p:nvSpPr>
        <p:spPr>
          <a:xfrm>
            <a:off x="1935996" y="1021187"/>
            <a:ext cx="8328409"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3600" b="1" dirty="0"/>
              <a:t>BACKGROUND AND RESEARCH QUESTION </a:t>
            </a:r>
            <a:endParaRPr lang="en-US" altLang="zh-CN" sz="1600" dirty="0"/>
          </a:p>
          <a:p>
            <a:pPr algn="ctr"/>
            <a:endParaRPr lang="zh-CN" altLang="en-US" sz="1600" dirty="0">
              <a:solidFill>
                <a:srgbClr val="2B579A"/>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rot="1624762">
            <a:off x="164885" y="-161620"/>
            <a:ext cx="1729406" cy="987687"/>
            <a:chOff x="173892" y="5784505"/>
            <a:chExt cx="1729406" cy="987687"/>
          </a:xfrm>
        </p:grpSpPr>
        <p:sp>
          <p:nvSpPr>
            <p:cNvPr id="7" name="椭圆 6"/>
            <p:cNvSpPr/>
            <p:nvPr/>
          </p:nvSpPr>
          <p:spPr>
            <a:xfrm>
              <a:off x="1682234" y="6420966"/>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91579" y="6199902"/>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534858" y="5784505"/>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16222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743755" y="1667216"/>
            <a:ext cx="3606800" cy="0"/>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7964735" y="1042376"/>
            <a:ext cx="3211830" cy="400110"/>
          </a:xfrm>
          <a:prstGeom prst="rect">
            <a:avLst/>
          </a:prstGeom>
          <a:noFill/>
        </p:spPr>
        <p:txBody>
          <a:bodyPr wrap="square" rtlCol="0">
            <a:spAutoFit/>
          </a:bodyPr>
          <a:lstStyle/>
          <a:p>
            <a:pPr algn="ctr"/>
            <a:r>
              <a:rPr lang="en-US" altLang="zh-Hans" sz="2000" dirty="0">
                <a:solidFill>
                  <a:srgbClr val="2B579A"/>
                </a:solidFill>
                <a:latin typeface="微软雅黑" panose="020B0503020204020204" charset="-122"/>
                <a:ea typeface="微软雅黑" panose="020B0503020204020204" charset="-122"/>
              </a:rPr>
              <a:t>Question</a:t>
            </a:r>
            <a:r>
              <a:rPr lang="zh-Hans" altLang="en-US" sz="2000" dirty="0">
                <a:solidFill>
                  <a:srgbClr val="2B579A"/>
                </a:solidFill>
                <a:latin typeface="微软雅黑" panose="020B0503020204020204" charset="-122"/>
                <a:ea typeface="微软雅黑" panose="020B0503020204020204" charset="-122"/>
              </a:rPr>
              <a:t> </a:t>
            </a:r>
            <a:r>
              <a:rPr lang="en-US" altLang="zh-Hans" sz="2000" dirty="0">
                <a:solidFill>
                  <a:srgbClr val="2B579A"/>
                </a:solidFill>
                <a:latin typeface="微软雅黑" panose="020B0503020204020204" charset="-122"/>
                <a:ea typeface="微软雅黑" panose="020B0503020204020204" charset="-122"/>
              </a:rPr>
              <a:t>Examples</a:t>
            </a:r>
            <a:endParaRPr lang="zh-CN" altLang="en-US" sz="2000" dirty="0">
              <a:solidFill>
                <a:srgbClr val="2B579A"/>
              </a:solidFill>
              <a:latin typeface="微软雅黑" panose="020B0503020204020204" charset="-122"/>
              <a:ea typeface="微软雅黑" panose="020B0503020204020204" charset="-122"/>
            </a:endParaRPr>
          </a:p>
        </p:txBody>
      </p:sp>
      <p:sp>
        <p:nvSpPr>
          <p:cNvPr id="4" name="文本框 3"/>
          <p:cNvSpPr txBox="1"/>
          <p:nvPr/>
        </p:nvSpPr>
        <p:spPr>
          <a:xfrm>
            <a:off x="6415314" y="2109543"/>
            <a:ext cx="5776687" cy="3276282"/>
          </a:xfrm>
          <a:prstGeom prst="rect">
            <a:avLst/>
          </a:prstGeom>
          <a:noFill/>
        </p:spPr>
        <p:txBody>
          <a:bodyPr wrap="square" rtlCol="0">
            <a:spAutoFit/>
          </a:bodyPr>
          <a:lstStyle/>
          <a:p>
            <a:pPr marL="285750" indent="-285750">
              <a:lnSpc>
                <a:spcPct val="150000"/>
              </a:lnSpc>
              <a:buFont typeface="Wingdings" pitchFamily="2" charset="2"/>
              <a:buChar char="Ø"/>
            </a:pPr>
            <a:r>
              <a:rPr lang="en-US" altLang="zh-CN" sz="2000" dirty="0"/>
              <a:t>Who is Jesus? </a:t>
            </a:r>
          </a:p>
          <a:p>
            <a:pPr marL="285750" indent="-285750">
              <a:lnSpc>
                <a:spcPct val="150000"/>
              </a:lnSpc>
              <a:buFont typeface="Wingdings" pitchFamily="2" charset="2"/>
              <a:buChar char="Ø"/>
            </a:pPr>
            <a:r>
              <a:rPr lang="en-US" altLang="zh-CN" sz="2000" dirty="0"/>
              <a:t>What would happen when I die? </a:t>
            </a:r>
          </a:p>
          <a:p>
            <a:pPr marL="285750" indent="-285750">
              <a:lnSpc>
                <a:spcPct val="150000"/>
              </a:lnSpc>
              <a:buFont typeface="Wingdings" pitchFamily="2" charset="2"/>
              <a:buChar char="Ø"/>
            </a:pPr>
            <a:r>
              <a:rPr lang="en-US" altLang="zh-CN" sz="2000" dirty="0"/>
              <a:t>When did Babylon destroy the </a:t>
            </a:r>
            <a:r>
              <a:rPr lang="en-US" altLang="zh-CN" sz="2000" dirty="0" err="1"/>
              <a:t>Jeruselum</a:t>
            </a:r>
            <a:r>
              <a:rPr lang="en-US" altLang="zh-CN" sz="2000" dirty="0"/>
              <a:t> temple? </a:t>
            </a:r>
            <a:endParaRPr lang="en-US" altLang="zh-CN" dirty="0"/>
          </a:p>
          <a:p>
            <a:pPr marL="285750" indent="-285750">
              <a:lnSpc>
                <a:spcPct val="150000"/>
              </a:lnSpc>
              <a:buFont typeface="Wingdings" pitchFamily="2" charset="2"/>
              <a:buChar char="Ø"/>
            </a:pPr>
            <a:r>
              <a:rPr lang="en-US" altLang="zh-CN" sz="2000" dirty="0"/>
              <a:t>Where was the city of Jericho? </a:t>
            </a:r>
          </a:p>
          <a:p>
            <a:pPr marL="285750" indent="-285750">
              <a:lnSpc>
                <a:spcPct val="150000"/>
              </a:lnSpc>
              <a:buFont typeface="Wingdings" pitchFamily="2" charset="2"/>
              <a:buChar char="Ø"/>
            </a:pPr>
            <a:r>
              <a:rPr lang="en-US" altLang="zh-CN" sz="2000" dirty="0"/>
              <a:t>Is salvation by faith or by works? </a:t>
            </a:r>
          </a:p>
          <a:p>
            <a:pPr marL="285750" indent="-285750">
              <a:lnSpc>
                <a:spcPct val="150000"/>
              </a:lnSpc>
              <a:buFont typeface="Wingdings" pitchFamily="2" charset="2"/>
              <a:buChar char="Ø"/>
            </a:pPr>
            <a:r>
              <a:rPr lang="en-US" altLang="zh-CN" sz="2000" dirty="0"/>
              <a:t>How should I pray? </a:t>
            </a:r>
          </a:p>
          <a:p>
            <a:pPr marL="285750" indent="-285750">
              <a:lnSpc>
                <a:spcPct val="150000"/>
              </a:lnSpc>
              <a:buFont typeface="Wingdings" pitchFamily="2" charset="2"/>
              <a:buChar char="Ø"/>
            </a:pPr>
            <a:r>
              <a:rPr lang="en-US" altLang="zh-CN" sz="2000" dirty="0"/>
              <a:t>How should I treat people that have wronged me?</a:t>
            </a:r>
          </a:p>
        </p:txBody>
      </p:sp>
      <p:sp>
        <p:nvSpPr>
          <p:cNvPr id="8" name="椭圆 7"/>
          <p:cNvSpPr/>
          <p:nvPr/>
        </p:nvSpPr>
        <p:spPr>
          <a:xfrm>
            <a:off x="11363962" y="752785"/>
            <a:ext cx="345832" cy="345832"/>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1681209" y="13227"/>
            <a:ext cx="510791" cy="510791"/>
          </a:xfrm>
          <a:prstGeom prst="ellipse">
            <a:avLst/>
          </a:prstGeom>
          <a:solidFill>
            <a:srgbClr val="2B579A">
              <a:alpha val="65000"/>
            </a:srgbClr>
          </a:solidFill>
          <a:ln>
            <a:noFill/>
          </a:ln>
          <a:effectLst>
            <a:outerShdw blurRad="76200" dist="38100" dir="2700000" algn="tl" rotWithShape="0">
              <a:srgbClr val="2B579A">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61062" y="540929"/>
            <a:ext cx="221063" cy="221063"/>
          </a:xfrm>
          <a:prstGeom prst="ellipse">
            <a:avLst/>
          </a:prstGeom>
          <a:solidFill>
            <a:srgbClr val="2B579A">
              <a:alpha val="75000"/>
            </a:srgbClr>
          </a:solidFill>
          <a:ln>
            <a:noFill/>
          </a:ln>
          <a:effectLst>
            <a:outerShdw blurRad="76200" dist="38100" dir="2700000" algn="tl" rotWithShape="0">
              <a:srgbClr val="2B579A">
                <a:alpha val="6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5" name="Picture 1" descr="page1image10264">
            <a:extLst>
              <a:ext uri="{FF2B5EF4-FFF2-40B4-BE49-F238E27FC236}">
                <a16:creationId xmlns:a16="http://schemas.microsoft.com/office/drawing/2014/main" id="{01F7ABB7-A820-C148-AFE9-72DDA9F525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061" y="540930"/>
            <a:ext cx="5485260" cy="28409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1image14408">
            <a:extLst>
              <a:ext uri="{FF2B5EF4-FFF2-40B4-BE49-F238E27FC236}">
                <a16:creationId xmlns:a16="http://schemas.microsoft.com/office/drawing/2014/main" id="{5335A265-D771-3B4F-A1A6-7978260811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061" y="3933372"/>
            <a:ext cx="2489200" cy="2463800"/>
          </a:xfrm>
          <a:prstGeom prst="rect">
            <a:avLst/>
          </a:prstGeom>
          <a:noFill/>
          <a:effectLst>
            <a:softEdge rad="1524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79120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a:t>
            </a:r>
            <a:r>
              <a:rPr lang="en-US" altLang="zh-Hans" sz="6600" dirty="0">
                <a:latin typeface="Segoe UI" panose="020B0502040204020203" pitchFamily="34" charset="0"/>
                <a:cs typeface="Segoe UI" panose="020B0502040204020203" pitchFamily="34" charset="0"/>
              </a:rPr>
              <a:t>2</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8930155" y="2566759"/>
            <a:ext cx="902811" cy="523220"/>
          </a:xfrm>
          <a:prstGeom prst="rect">
            <a:avLst/>
          </a:prstGeom>
          <a:noFill/>
        </p:spPr>
        <p:txBody>
          <a:bodyPr wrap="none" rtlCol="0">
            <a:spAutoFit/>
          </a:bodyPr>
          <a:lstStyle/>
          <a:p>
            <a:pPr algn="r"/>
            <a:r>
              <a:rPr lang="zh-Hans" altLang="en-US" sz="2800" dirty="0">
                <a:solidFill>
                  <a:srgbClr val="2B579A"/>
                </a:solidFill>
                <a:latin typeface="微软雅黑" panose="020B0503020204020204" pitchFamily="34" charset="-122"/>
                <a:ea typeface="微软雅黑" panose="020B0503020204020204" pitchFamily="34" charset="-122"/>
              </a:rPr>
              <a:t>贡献</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60091192"/>
      </p:ext>
    </p:extLst>
  </p:cSld>
  <p:clrMapOvr>
    <a:masterClrMapping/>
  </p:clrMapOvr>
  <p:transition spd="slow">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15367" y="1999622"/>
            <a:ext cx="10018207" cy="300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5706" y="2217336"/>
            <a:ext cx="9947868" cy="2554545"/>
          </a:xfrm>
          <a:prstGeom prst="rect">
            <a:avLst/>
          </a:prstGeom>
          <a:noFill/>
        </p:spPr>
        <p:txBody>
          <a:bodyPr wrap="square" rtlCol="0">
            <a:spAutoFit/>
          </a:bodyPr>
          <a:lstStyle/>
          <a:p>
            <a:pPr marL="285750" indent="-285750">
              <a:buFont typeface="Wingdings" pitchFamily="2" charset="2"/>
              <a:buChar char="n"/>
            </a:pPr>
            <a:r>
              <a:rPr lang="en-US" altLang="zh-CN" sz="2000" dirty="0"/>
              <a:t>A new dataset </a:t>
            </a:r>
            <a:r>
              <a:rPr lang="en-US" altLang="zh-CN" sz="2000" b="1" dirty="0" err="1"/>
              <a:t>BibleQA</a:t>
            </a:r>
            <a:r>
              <a:rPr lang="en-US" altLang="zh-CN" sz="2000" dirty="0"/>
              <a:t>: Biblical questions and the corresponding verse as derived from an existing set of questions.</a:t>
            </a:r>
          </a:p>
          <a:p>
            <a:pPr marL="285750" indent="-285750">
              <a:buFont typeface="Wingdings" pitchFamily="2" charset="2"/>
              <a:buChar char="n"/>
            </a:pPr>
            <a:r>
              <a:rPr lang="en-US" altLang="zh-CN" sz="2000" b="1" dirty="0"/>
              <a:t>Three answer selection models </a:t>
            </a:r>
            <a:r>
              <a:rPr lang="en-US" altLang="zh-CN" sz="2000" dirty="0"/>
              <a:t>based on different neural network architectures. Each of these models takes as input a question and an answer verse and outputs a predicted probability of the verse containing the answer to the question. </a:t>
            </a:r>
            <a:endParaRPr lang="en-US" altLang="zh-CN" dirty="0"/>
          </a:p>
          <a:p>
            <a:pPr marL="285750" indent="-285750">
              <a:buFont typeface="Wingdings" pitchFamily="2" charset="2"/>
              <a:buChar char="n"/>
            </a:pPr>
            <a:r>
              <a:rPr lang="en-US" altLang="zh-CN" sz="2000" dirty="0"/>
              <a:t>Leverage transfer learning techniques by pre-training the models on a larger QA dataset and provide insight into the effect of domain adaptation used in QA tasks in the Biblical domain. </a:t>
            </a:r>
            <a:endParaRPr lang="en-US" altLang="zh-CN" dirty="0"/>
          </a:p>
        </p:txBody>
      </p:sp>
      <p:sp>
        <p:nvSpPr>
          <p:cNvPr id="4" name="标题 5"/>
          <p:cNvSpPr txBox="1">
            <a:spLocks/>
          </p:cNvSpPr>
          <p:nvPr/>
        </p:nvSpPr>
        <p:spPr>
          <a:xfrm>
            <a:off x="3976915" y="492370"/>
            <a:ext cx="4122056" cy="4583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b="1" dirty="0"/>
              <a:t>CONTRIBUTION </a:t>
            </a:r>
            <a:endParaRPr lang="en-US" altLang="zh-CN" sz="2400" dirty="0"/>
          </a:p>
          <a:p>
            <a:pPr algn="ctr"/>
            <a:endParaRPr lang="zh-CN" altLang="en-US" sz="2400" dirty="0">
              <a:solidFill>
                <a:srgbClr val="2B579A"/>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994742" y="1175657"/>
            <a:ext cx="2202516" cy="0"/>
          </a:xfrm>
          <a:prstGeom prst="line">
            <a:avLst/>
          </a:prstGeom>
          <a:ln w="31750">
            <a:gradFill flip="none" rotWithShape="1">
              <a:gsLst>
                <a:gs pos="0">
                  <a:schemeClr val="accent1">
                    <a:lumMod val="5000"/>
                    <a:lumOff val="95000"/>
                    <a:alpha val="80000"/>
                  </a:schemeClr>
                </a:gs>
                <a:gs pos="51000">
                  <a:srgbClr val="2B579A"/>
                </a:gs>
                <a:gs pos="100000">
                  <a:schemeClr val="bg1">
                    <a:alpha val="80000"/>
                  </a:schemeClr>
                </a:gs>
              </a:gsLst>
              <a:path path="circle">
                <a:fillToRect r="100000" b="100000"/>
              </a:path>
              <a:tileRect l="-100000" t="-100000"/>
            </a:gra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115367" y="1848897"/>
            <a:ext cx="10018207" cy="0"/>
          </a:xfrm>
          <a:prstGeom prst="line">
            <a:avLst/>
          </a:prstGeom>
          <a:ln w="12700">
            <a:solidFill>
              <a:srgbClr val="2B579A"/>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15367" y="5136383"/>
            <a:ext cx="10018207" cy="0"/>
          </a:xfrm>
          <a:prstGeom prst="line">
            <a:avLst/>
          </a:prstGeom>
          <a:ln w="12700">
            <a:solidFill>
              <a:srgbClr val="2B579A"/>
            </a:solidFill>
            <a:prstDash val="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175880" y="6241305"/>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73892" y="6462369"/>
            <a:ext cx="309823" cy="309823"/>
          </a:xfrm>
          <a:prstGeom prst="ellipse">
            <a:avLst/>
          </a:prstGeom>
          <a:solidFill>
            <a:srgbClr val="2B57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8734" y="602024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249568" y="5315669"/>
            <a:ext cx="147376" cy="147376"/>
          </a:xfrm>
          <a:prstGeom prst="ellipse">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042993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65126" y="1899138"/>
            <a:ext cx="2471896" cy="2471896"/>
          </a:xfrm>
          <a:prstGeom prst="ellipse">
            <a:avLst/>
          </a:prstGeom>
          <a:solidFill>
            <a:srgbClr val="2B579A">
              <a:alpha val="7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406770" y="2240782"/>
            <a:ext cx="1788607" cy="1788607"/>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latin typeface="Segoe UI" panose="020B0502040204020203" pitchFamily="34" charset="0"/>
                <a:cs typeface="Segoe UI" panose="020B0502040204020203" pitchFamily="34" charset="0"/>
              </a:rPr>
              <a:t>0</a:t>
            </a:r>
            <a:r>
              <a:rPr lang="en-US" altLang="zh-Hans" sz="6600" dirty="0">
                <a:latin typeface="Segoe UI" panose="020B0502040204020203" pitchFamily="34" charset="0"/>
                <a:cs typeface="Segoe UI" panose="020B0502040204020203" pitchFamily="34" charset="0"/>
              </a:rPr>
              <a:t>3</a:t>
            </a:r>
            <a:endParaRPr lang="zh-CN" altLang="en-US" sz="6600" dirty="0">
              <a:latin typeface="Segoe UI" panose="020B0502040204020203" pitchFamily="34" charset="0"/>
              <a:cs typeface="Segoe UI" panose="020B0502040204020203" pitchFamily="34" charset="0"/>
            </a:endParaRPr>
          </a:p>
        </p:txBody>
      </p:sp>
      <p:sp>
        <p:nvSpPr>
          <p:cNvPr id="10" name="文本框 9"/>
          <p:cNvSpPr txBox="1"/>
          <p:nvPr/>
        </p:nvSpPr>
        <p:spPr>
          <a:xfrm>
            <a:off x="8571082" y="2566759"/>
            <a:ext cx="1261884" cy="523220"/>
          </a:xfrm>
          <a:prstGeom prst="rect">
            <a:avLst/>
          </a:prstGeom>
          <a:noFill/>
        </p:spPr>
        <p:txBody>
          <a:bodyPr wrap="none" rtlCol="0">
            <a:spAutoFit/>
          </a:bodyPr>
          <a:lstStyle/>
          <a:p>
            <a:pPr algn="r"/>
            <a:r>
              <a:rPr lang="zh-Hans" altLang="en-US" sz="2800" dirty="0">
                <a:solidFill>
                  <a:srgbClr val="2B579A"/>
                </a:solidFill>
                <a:latin typeface="微软雅黑" panose="020B0503020204020204" pitchFamily="34" charset="-122"/>
                <a:ea typeface="微软雅黑" panose="020B0503020204020204" pitchFamily="34" charset="-122"/>
              </a:rPr>
              <a:t>数据集</a:t>
            </a:r>
            <a:endParaRPr lang="zh-CN" altLang="en-US" sz="2800" dirty="0">
              <a:solidFill>
                <a:srgbClr val="2B579A"/>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537022" y="3155182"/>
            <a:ext cx="6450480" cy="0"/>
          </a:xfrm>
          <a:prstGeom prst="line">
            <a:avLst/>
          </a:prstGeom>
          <a:ln w="15875">
            <a:solidFill>
              <a:srgbClr val="2B579A"/>
            </a:solidFil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70805" y="5051810"/>
            <a:ext cx="221064" cy="221064"/>
          </a:xfrm>
          <a:prstGeom prst="ellipse">
            <a:avLst/>
          </a:prstGeom>
          <a:solidFill>
            <a:srgbClr val="2B579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77693" y="4557766"/>
            <a:ext cx="309823" cy="309823"/>
          </a:xfrm>
          <a:prstGeom prst="ellipse">
            <a:avLst/>
          </a:prstGeom>
          <a:solidFill>
            <a:srgbClr val="2B579A"/>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848999" y="6108561"/>
            <a:ext cx="221064" cy="2210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791869" y="5716676"/>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359790" y="4068746"/>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20863703"/>
      </p:ext>
    </p:extLst>
  </p:cSld>
  <p:clrMapOvr>
    <a:masterClrMapping/>
  </p:clrMapOvr>
  <p:transition spd="slow">
    <p:comb/>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839</TotalTime>
  <Words>639</Words>
  <Application>Microsoft Office PowerPoint</Application>
  <PresentationFormat>宽屏</PresentationFormat>
  <Paragraphs>118</Paragraphs>
  <Slides>22</Slides>
  <Notes>10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22</vt:i4>
      </vt:variant>
    </vt:vector>
  </HeadingPairs>
  <TitlesOfParts>
    <vt:vector size="34" baseType="lpstr">
      <vt:lpstr>宋体</vt:lpstr>
      <vt:lpstr>Microsoft YaHei</vt:lpstr>
      <vt:lpstr>Microsoft YaHei</vt:lpstr>
      <vt:lpstr>微软雅黑 Light</vt:lpstr>
      <vt:lpstr>最像素EX2</vt:lpstr>
      <vt:lpstr>Arial</vt:lpstr>
      <vt:lpstr>Calibri</vt:lpstr>
      <vt:lpstr>Calibri Light</vt:lpstr>
      <vt:lpstr>Segoe UI</vt:lpstr>
      <vt:lpstr>Segoe UI Emoji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春田花花杂货铺</dc:creator>
  <cp:keywords>www.51pptmoban.com</cp:keywords>
  <cp:lastModifiedBy>张 心阳</cp:lastModifiedBy>
  <cp:revision>118</cp:revision>
  <dcterms:created xsi:type="dcterms:W3CDTF">2017-04-26T08:43:40Z</dcterms:created>
  <dcterms:modified xsi:type="dcterms:W3CDTF">2019-01-13T16:07:06Z</dcterms:modified>
</cp:coreProperties>
</file>