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ng!1200" ContentType="image/jpe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85" r:id="rId3"/>
    <p:sldId id="267" r:id="rId4"/>
    <p:sldId id="257" r:id="rId5"/>
    <p:sldId id="284" r:id="rId6"/>
    <p:sldId id="268" r:id="rId7"/>
    <p:sldId id="269"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71" r:id="rId2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87"/>
    <p:restoredTop sz="94817"/>
  </p:normalViewPr>
  <p:slideViewPr>
    <p:cSldViewPr>
      <p:cViewPr varScale="1">
        <p:scale>
          <a:sx n="84" d="100"/>
          <a:sy n="84" d="100"/>
        </p:scale>
        <p:origin x="712" y="73"/>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A565D33F-27E6-4112-818A-861B320B8441}" type="datetimeFigureOut">
              <a:rPr lang="zh-CN" altLang="en-US"/>
              <a:pPr>
                <a:defRPr/>
              </a:pPr>
              <a:t>2019/1/17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smtClean="0"/>
            </a:lvl1pPr>
          </a:lstStyle>
          <a:p>
            <a:pPr>
              <a:defRPr/>
            </a:pPr>
            <a:fld id="{FA7C4805-7CB3-459E-9D3C-86D32365DB11}" type="slidenum">
              <a:rPr lang="zh-CN" altLang="en-US"/>
              <a:pPr>
                <a:defRPr/>
              </a:pPr>
              <a:t>‹#›</a:t>
            </a:fld>
            <a:endParaRPr lang="zh-CN" altLang="en-US"/>
          </a:p>
        </p:txBody>
      </p:sp>
    </p:spTree>
    <p:extLst>
      <p:ext uri="{BB962C8B-B14F-4D97-AF65-F5344CB8AC3E}">
        <p14:creationId xmlns:p14="http://schemas.microsoft.com/office/powerpoint/2010/main" val="15015661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a:t>
            </a:fld>
            <a:endParaRPr lang="zh-CN" altLang="en-US"/>
          </a:p>
        </p:txBody>
      </p:sp>
    </p:spTree>
    <p:extLst>
      <p:ext uri="{BB962C8B-B14F-4D97-AF65-F5344CB8AC3E}">
        <p14:creationId xmlns:p14="http://schemas.microsoft.com/office/powerpoint/2010/main" val="1201557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10</a:t>
            </a:fld>
            <a:endParaRPr lang="zh-CN" altLang="en-US"/>
          </a:p>
        </p:txBody>
      </p:sp>
    </p:spTree>
    <p:extLst>
      <p:ext uri="{BB962C8B-B14F-4D97-AF65-F5344CB8AC3E}">
        <p14:creationId xmlns:p14="http://schemas.microsoft.com/office/powerpoint/2010/main" val="149319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zh-CN" altLang="en-US" dirty="0" smtClean="0"/>
              <a:t>从图中可以看到两部小说使用的高频词汇基本都是相同的，说明两部小说相似度很高。这是</a:t>
            </a:r>
            <a:r>
              <a:rPr lang="zh-CN" altLang="zh-CN" sz="1200" kern="1200" dirty="0" smtClean="0">
                <a:solidFill>
                  <a:schemeClr val="tx1"/>
                </a:solidFill>
                <a:effectLst/>
                <a:latin typeface="+mn-lt"/>
                <a:ea typeface="+mn-ea"/>
                <a:cs typeface="+mn-cs"/>
              </a:rPr>
              <a:t>合乎情理的，因为这是作者同一题材的两部小说，有一定的延续性。</a:t>
            </a:r>
            <a:r>
              <a:rPr lang="zh-CN" altLang="zh-CN" dirty="0" smtClean="0">
                <a:effectLst/>
              </a:rPr>
              <a:t> </a:t>
            </a:r>
            <a:r>
              <a:rPr lang="zh-CN" altLang="en-US" dirty="0" smtClean="0">
                <a:effectLst/>
              </a:rPr>
              <a:t>同时也说明作者的风格没有明显变化。</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11</a:t>
            </a:fld>
            <a:endParaRPr lang="zh-CN" altLang="en-US"/>
          </a:p>
        </p:txBody>
      </p:sp>
    </p:spTree>
    <p:extLst>
      <p:ext uri="{BB962C8B-B14F-4D97-AF65-F5344CB8AC3E}">
        <p14:creationId xmlns:p14="http://schemas.microsoft.com/office/powerpoint/2010/main" val="945828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第二组实验我们选择了唐家三少的玄幻小说天珠变和类都市小说天火大道。</a:t>
            </a:r>
            <a:endParaRPr kumimoji="1" lang="en-US" altLang="zh-CN" dirty="0" smtClean="0"/>
          </a:p>
          <a:p>
            <a:r>
              <a:rPr lang="zh-CN" altLang="zh-CN" sz="1200" kern="1200" dirty="0" smtClean="0">
                <a:solidFill>
                  <a:schemeClr val="tx1"/>
                </a:solidFill>
                <a:effectLst/>
                <a:latin typeface="+mn-lt"/>
                <a:ea typeface="+mn-ea"/>
                <a:cs typeface="+mn-cs"/>
              </a:rPr>
              <a:t>两部小说的常用名词有很大差别，但名词“时候”、“身体”、“情况”、“时间”还是有所重叠</a:t>
            </a:r>
            <a:r>
              <a:rPr lang="zh-CN" altLang="zh-CN" dirty="0" smtClean="0">
                <a:effectLst/>
              </a:rPr>
              <a:t> </a:t>
            </a:r>
            <a:endParaRPr kumimoji="1" lang="en-US" altLang="zh-CN" dirty="0" smtClean="0"/>
          </a:p>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12</a:t>
            </a:fld>
            <a:endParaRPr lang="zh-CN" altLang="en-US"/>
          </a:p>
        </p:txBody>
      </p:sp>
    </p:spTree>
    <p:extLst>
      <p:ext uri="{BB962C8B-B14F-4D97-AF65-F5344CB8AC3E}">
        <p14:creationId xmlns:p14="http://schemas.microsoft.com/office/powerpoint/2010/main" val="1184823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可以看到动词是有一定相似性的，都大量使用了“出来”、“出现”，“起来”， “知道”等词</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13</a:t>
            </a:fld>
            <a:endParaRPr lang="zh-CN" altLang="en-US"/>
          </a:p>
        </p:txBody>
      </p:sp>
    </p:spTree>
    <p:extLst>
      <p:ext uri="{BB962C8B-B14F-4D97-AF65-F5344CB8AC3E}">
        <p14:creationId xmlns:p14="http://schemas.microsoft.com/office/powerpoint/2010/main" val="1786918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介词也有恒强的相似性，“至于”，“随着”，“自从”，“经过”</a:t>
            </a:r>
            <a:r>
              <a:rPr kumimoji="1" lang="en-US" altLang="zh-CN" dirty="0" smtClean="0"/>
              <a:t/>
            </a:r>
            <a:br>
              <a:rPr kumimoji="1" lang="en-US" altLang="zh-CN" dirty="0" smtClean="0"/>
            </a:br>
            <a:r>
              <a:rPr kumimoji="1" lang="en-US" altLang="zh-CN" dirty="0" smtClean="0"/>
              <a:t/>
            </a:r>
            <a:br>
              <a:rPr kumimoji="1" lang="en-US" altLang="zh-CN" dirty="0" smtClean="0"/>
            </a:b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14</a:t>
            </a:fld>
            <a:endParaRPr lang="zh-CN" altLang="en-US"/>
          </a:p>
        </p:txBody>
      </p:sp>
    </p:spTree>
    <p:extLst>
      <p:ext uri="{BB962C8B-B14F-4D97-AF65-F5344CB8AC3E}">
        <p14:creationId xmlns:p14="http://schemas.microsoft.com/office/powerpoint/2010/main" val="1666685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sz="1200" kern="1200" dirty="0" smtClean="0">
                <a:solidFill>
                  <a:schemeClr val="tx1"/>
                </a:solidFill>
                <a:effectLst/>
                <a:latin typeface="+mn-lt"/>
                <a:ea typeface="+mn-ea"/>
                <a:cs typeface="+mn-cs"/>
              </a:rPr>
              <a:t>形容词都大量</a:t>
            </a:r>
            <a:r>
              <a:rPr lang="zh-CN" altLang="zh-CN" sz="1200" kern="1200" dirty="0" smtClean="0">
                <a:solidFill>
                  <a:schemeClr val="tx1"/>
                </a:solidFill>
                <a:effectLst/>
                <a:latin typeface="+mn-lt"/>
                <a:ea typeface="+mn-ea"/>
                <a:cs typeface="+mn-cs"/>
              </a:rPr>
              <a:t>使用</a:t>
            </a:r>
            <a:r>
              <a:rPr lang="zh-CN" altLang="en-US" sz="1200" kern="1200" dirty="0" smtClean="0">
                <a:solidFill>
                  <a:schemeClr val="tx1"/>
                </a:solidFill>
                <a:effectLst/>
                <a:latin typeface="+mn-lt"/>
                <a:ea typeface="+mn-ea"/>
                <a:cs typeface="+mn-cs"/>
              </a:rPr>
              <a:t>了</a:t>
            </a:r>
            <a:r>
              <a:rPr lang="zh-CN" altLang="zh-CN" sz="1200" kern="1200" dirty="0" smtClean="0">
                <a:solidFill>
                  <a:schemeClr val="tx1"/>
                </a:solidFill>
                <a:effectLst/>
                <a:latin typeface="+mn-lt"/>
                <a:ea typeface="+mn-ea"/>
                <a:cs typeface="+mn-cs"/>
              </a:rPr>
              <a:t>“强大”、“一般”、“恐怖”等词。</a:t>
            </a:r>
            <a:endParaRPr lang="en-US" altLang="zh-CN"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mn-lt"/>
                <a:ea typeface="+mn-ea"/>
                <a:cs typeface="+mn-cs"/>
              </a:rPr>
              <a:t>从以上结果可以看出，虽然小说的题材不同，故事情节不同，但是作者的叙述手段却变化不大。</a:t>
            </a:r>
          </a:p>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15</a:t>
            </a:fld>
            <a:endParaRPr lang="zh-CN" altLang="en-US"/>
          </a:p>
        </p:txBody>
      </p:sp>
    </p:spTree>
    <p:extLst>
      <p:ext uri="{BB962C8B-B14F-4D97-AF65-F5344CB8AC3E}">
        <p14:creationId xmlns:p14="http://schemas.microsoft.com/office/powerpoint/2010/main" val="1294332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第三组实验我们选择了唐家三少的斗罗大陆</a:t>
            </a:r>
            <a:r>
              <a:rPr kumimoji="1" lang="en-US" altLang="zh-CN" dirty="0" smtClean="0"/>
              <a:t>3</a:t>
            </a:r>
            <a:r>
              <a:rPr kumimoji="1" lang="zh-CN" altLang="en-US" dirty="0" smtClean="0"/>
              <a:t>和天蚕土豆的斗破苍穹。</a:t>
            </a:r>
            <a:endParaRPr kumimoji="1" lang="en-US" altLang="zh-CN" dirty="0" smtClean="0"/>
          </a:p>
          <a:p>
            <a:r>
              <a:rPr lang="zh-CN" altLang="zh-CN" sz="1200" kern="1200" dirty="0" smtClean="0">
                <a:solidFill>
                  <a:schemeClr val="tx1"/>
                </a:solidFill>
                <a:effectLst/>
                <a:latin typeface="+mn-lt"/>
                <a:ea typeface="+mn-ea"/>
                <a:cs typeface="+mn-cs"/>
              </a:rPr>
              <a:t>可以看到两部小说的名词使用有较大不同，《斗罗大陆</a:t>
            </a:r>
            <a:r>
              <a:rPr lang="en-US" altLang="zh-CN" sz="1200" kern="1200" dirty="0" smtClean="0">
                <a:solidFill>
                  <a:schemeClr val="tx1"/>
                </a:solidFill>
                <a:effectLst/>
                <a:latin typeface="+mn-lt"/>
                <a:ea typeface="+mn-ea"/>
                <a:cs typeface="+mn-cs"/>
              </a:rPr>
              <a:t>III</a:t>
            </a:r>
            <a:r>
              <a:rPr lang="zh-CN" altLang="zh-CN" sz="1200" kern="1200" dirty="0" smtClean="0">
                <a:solidFill>
                  <a:schemeClr val="tx1"/>
                </a:solidFill>
                <a:effectLst/>
                <a:latin typeface="+mn-lt"/>
                <a:ea typeface="+mn-ea"/>
                <a:cs typeface="+mn-cs"/>
              </a:rPr>
              <a:t>》量使用了“学院”、“实力大陆”、“武魂”，而《斗破苍穹》大量使用了“目光”、“长老”、“灵魂”等，但同时也有重叠部分，比如“时候”、“身体”、相似词“天空”“长空”等</a:t>
            </a:r>
            <a:r>
              <a:rPr lang="zh-CN" altLang="zh-CN" dirty="0" smtClean="0">
                <a:effectLst/>
              </a:rPr>
              <a:t> </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16</a:t>
            </a:fld>
            <a:endParaRPr lang="zh-CN" altLang="en-US"/>
          </a:p>
        </p:txBody>
      </p:sp>
    </p:spTree>
    <p:extLst>
      <p:ext uri="{BB962C8B-B14F-4D97-AF65-F5344CB8AC3E}">
        <p14:creationId xmlns:p14="http://schemas.microsoft.com/office/powerpoint/2010/main" val="1465282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动词方面，两部小说都大量使用了“能够”、“知道”、“需要”及相似词“犹如”与“像是”等词汇；</a:t>
            </a:r>
            <a:r>
              <a:rPr lang="zh-CN" altLang="zh-CN" dirty="0" smtClean="0">
                <a:effectLst/>
              </a:rPr>
              <a:t> </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17</a:t>
            </a:fld>
            <a:endParaRPr lang="zh-CN" altLang="en-US"/>
          </a:p>
        </p:txBody>
      </p:sp>
    </p:spTree>
    <p:extLst>
      <p:ext uri="{BB962C8B-B14F-4D97-AF65-F5344CB8AC3E}">
        <p14:creationId xmlns:p14="http://schemas.microsoft.com/office/powerpoint/2010/main" val="314339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介词的相似度更大，两部小都大量使用了“凭借着”、“随着”、“趁着”、“按照”等词；</a:t>
            </a:r>
            <a:r>
              <a:rPr lang="zh-CN" altLang="zh-CN" dirty="0" smtClean="0">
                <a:effectLst/>
              </a:rPr>
              <a:t> </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18</a:t>
            </a:fld>
            <a:endParaRPr lang="zh-CN" altLang="en-US"/>
          </a:p>
        </p:txBody>
      </p:sp>
    </p:spTree>
    <p:extLst>
      <p:ext uri="{BB962C8B-B14F-4D97-AF65-F5344CB8AC3E}">
        <p14:creationId xmlns:p14="http://schemas.microsoft.com/office/powerpoint/2010/main" val="159745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形容词方</a:t>
            </a:r>
            <a:r>
              <a:rPr lang="zh-CN" altLang="en-US" sz="1200" kern="1200" dirty="0" smtClean="0">
                <a:solidFill>
                  <a:schemeClr val="tx1"/>
                </a:solidFill>
                <a:effectLst/>
                <a:latin typeface="+mn-lt"/>
                <a:ea typeface="+mn-ea"/>
                <a:cs typeface="+mn-cs"/>
              </a:rPr>
              <a:t>面</a:t>
            </a:r>
            <a:r>
              <a:rPr lang="zh-CN" altLang="zh-CN" sz="1200" kern="1200" dirty="0" smtClean="0">
                <a:solidFill>
                  <a:schemeClr val="tx1"/>
                </a:solidFill>
                <a:effectLst/>
                <a:latin typeface="+mn-lt"/>
                <a:ea typeface="+mn-ea"/>
                <a:cs typeface="+mn-cs"/>
              </a:rPr>
              <a:t>相似度也不小，两部小说都大量使用了“一般”、“强大”、“巨大”、“奇异”等词汇。从以上结果可以看出，两位作者词汇使用上虽然有些许差异，但还是都大量使用了某些词汇。</a:t>
            </a:r>
            <a:r>
              <a:rPr lang="zh-CN" altLang="zh-CN" dirty="0" smtClean="0">
                <a:effectLst/>
              </a:rPr>
              <a:t> </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19</a:t>
            </a:fld>
            <a:endParaRPr lang="zh-CN" altLang="en-US"/>
          </a:p>
        </p:txBody>
      </p:sp>
    </p:spTree>
    <p:extLst>
      <p:ext uri="{BB962C8B-B14F-4D97-AF65-F5344CB8AC3E}">
        <p14:creationId xmlns:p14="http://schemas.microsoft.com/office/powerpoint/2010/main" val="1315228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2</a:t>
            </a:fld>
            <a:endParaRPr lang="zh-CN" altLang="en-US"/>
          </a:p>
        </p:txBody>
      </p:sp>
    </p:spTree>
    <p:extLst>
      <p:ext uri="{BB962C8B-B14F-4D97-AF65-F5344CB8AC3E}">
        <p14:creationId xmlns:p14="http://schemas.microsoft.com/office/powerpoint/2010/main" val="2726906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网络小说有很多受众</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20</a:t>
            </a:fld>
            <a:endParaRPr lang="zh-CN" altLang="en-US"/>
          </a:p>
        </p:txBody>
      </p:sp>
    </p:spTree>
    <p:extLst>
      <p:ext uri="{BB962C8B-B14F-4D97-AF65-F5344CB8AC3E}">
        <p14:creationId xmlns:p14="http://schemas.microsoft.com/office/powerpoint/2010/main" val="73419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3</a:t>
            </a:fld>
            <a:endParaRPr lang="zh-CN" altLang="en-US"/>
          </a:p>
        </p:txBody>
      </p:sp>
    </p:spTree>
    <p:extLst>
      <p:ext uri="{BB962C8B-B14F-4D97-AF65-F5344CB8AC3E}">
        <p14:creationId xmlns:p14="http://schemas.microsoft.com/office/powerpoint/2010/main" val="928786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网络小说数量多，受众广</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4</a:t>
            </a:fld>
            <a:endParaRPr lang="zh-CN" altLang="en-US"/>
          </a:p>
        </p:txBody>
      </p:sp>
    </p:spTree>
    <p:extLst>
      <p:ext uri="{BB962C8B-B14F-4D97-AF65-F5344CB8AC3E}">
        <p14:creationId xmlns:p14="http://schemas.microsoft.com/office/powerpoint/2010/main" val="1567233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z="1200" dirty="0" smtClean="0"/>
              <a:t>通过 </a:t>
            </a:r>
            <a:r>
              <a:rPr kumimoji="1" lang="en-US" altLang="zh-CN" sz="1200" dirty="0" smtClean="0"/>
              <a:t>NLPIR</a:t>
            </a:r>
            <a:r>
              <a:rPr kumimoji="1" lang="zh-CN" altLang="en-US" sz="1200" dirty="0" smtClean="0"/>
              <a:t> 对小说进行语言统计与分析，比较小说的高频词汇我们可以判断小说之间的相似性及小说本身的文学性</a:t>
            </a:r>
            <a:r>
              <a:rPr kumimoji="1" lang="zh-CN" altLang="en-US" sz="1200" kern="1200" dirty="0" smtClean="0">
                <a:solidFill>
                  <a:schemeClr val="tx1"/>
                </a:solidFill>
                <a:latin typeface="+mj-ea"/>
                <a:ea typeface="+mn-ea"/>
                <a:cs typeface="+mn-cs"/>
              </a:rPr>
              <a:t>。 </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5</a:t>
            </a:fld>
            <a:endParaRPr lang="zh-CN" altLang="en-US"/>
          </a:p>
        </p:txBody>
      </p:sp>
    </p:spTree>
    <p:extLst>
      <p:ext uri="{BB962C8B-B14F-4D97-AF65-F5344CB8AC3E}">
        <p14:creationId xmlns:p14="http://schemas.microsoft.com/office/powerpoint/2010/main" val="4160596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6</a:t>
            </a:fld>
            <a:endParaRPr lang="zh-CN" altLang="en-US"/>
          </a:p>
        </p:txBody>
      </p:sp>
    </p:spTree>
    <p:extLst>
      <p:ext uri="{BB962C8B-B14F-4D97-AF65-F5344CB8AC3E}">
        <p14:creationId xmlns:p14="http://schemas.microsoft.com/office/powerpoint/2010/main" val="1443599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7</a:t>
            </a:fld>
            <a:endParaRPr lang="zh-CN" altLang="en-US"/>
          </a:p>
        </p:txBody>
      </p:sp>
    </p:spTree>
    <p:extLst>
      <p:ext uri="{BB962C8B-B14F-4D97-AF65-F5344CB8AC3E}">
        <p14:creationId xmlns:p14="http://schemas.microsoft.com/office/powerpoint/2010/main" val="747862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第一组比较我们选择了唐家三少的斗罗大陆系列。</a:t>
            </a:r>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8</a:t>
            </a:fld>
            <a:endParaRPr lang="zh-CN" altLang="en-US"/>
          </a:p>
        </p:txBody>
      </p:sp>
    </p:spTree>
    <p:extLst>
      <p:ext uri="{BB962C8B-B14F-4D97-AF65-F5344CB8AC3E}">
        <p14:creationId xmlns:p14="http://schemas.microsoft.com/office/powerpoint/2010/main" val="1157814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a:defRPr/>
            </a:pPr>
            <a:fld id="{FA7C4805-7CB3-459E-9D3C-86D32365DB11}" type="slidenum">
              <a:rPr lang="zh-CN" altLang="en-US" smtClean="0"/>
              <a:pPr>
                <a:defRPr/>
              </a:pPr>
              <a:t>9</a:t>
            </a:fld>
            <a:endParaRPr lang="zh-CN" altLang="en-US"/>
          </a:p>
        </p:txBody>
      </p:sp>
    </p:spTree>
    <p:extLst>
      <p:ext uri="{BB962C8B-B14F-4D97-AF65-F5344CB8AC3E}">
        <p14:creationId xmlns:p14="http://schemas.microsoft.com/office/powerpoint/2010/main" val="1099291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B402E8C-70C3-4421-A34F-80E57626BF11}" type="datetime1">
              <a:rPr lang="zh-CN" altLang="en-US"/>
              <a:pPr>
                <a:defRPr/>
              </a:pPr>
              <a:t>2019/1/17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smtClean="0"/>
            </a:lvl1pPr>
          </a:lstStyle>
          <a:p>
            <a:pPr>
              <a:defRPr/>
            </a:pPr>
            <a:fld id="{832FD607-1FA4-4C44-B6C7-7A2E8351949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93239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426021D-7F16-47B1-9051-3EF031D0F14A}" type="datetime1">
              <a:rPr lang="zh-CN" altLang="en-US"/>
              <a:pPr>
                <a:defRPr/>
              </a:pPr>
              <a:t>2019/1/17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smtClean="0"/>
            </a:lvl1pPr>
          </a:lstStyle>
          <a:p>
            <a:pPr>
              <a:defRPr/>
            </a:pPr>
            <a:fld id="{15F7FBA6-BE0B-4823-BE43-79DA9E303CC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2097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9BB94C2E-2A1F-4A27-9013-44207CB8E049}" type="datetime1">
              <a:rPr lang="zh-CN" altLang="en-US"/>
              <a:pPr>
                <a:defRPr/>
              </a:pPr>
              <a:t>2019/1/17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smtClean="0"/>
            </a:lvl1pPr>
          </a:lstStyle>
          <a:p>
            <a:pPr>
              <a:defRPr/>
            </a:pPr>
            <a:fld id="{2472410D-8DE9-4433-8E42-D0AE5C29F5F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21734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33A44A78-ED61-46A5-8A82-64A93E093451}" type="datetime1">
              <a:rPr lang="zh-CN" altLang="en-US"/>
              <a:pPr>
                <a:defRPr/>
              </a:pPr>
              <a:t>2019/1/17</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smtClean="0"/>
            </a:lvl1pPr>
          </a:lstStyle>
          <a:p>
            <a:pPr>
              <a:defRPr/>
            </a:pPr>
            <a:fld id="{FC12DD50-2A3D-4CCF-85FB-33712A8112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43135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FEB80C3-43B6-45E5-AF5D-852767D6896D}" type="datetime1">
              <a:rPr lang="zh-CN" altLang="en-US"/>
              <a:pPr>
                <a:defRPr/>
              </a:pPr>
              <a:t>2019/1/17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smtClean="0"/>
            </a:lvl1pPr>
          </a:lstStyle>
          <a:p>
            <a:pPr>
              <a:defRPr/>
            </a:pPr>
            <a:fld id="{493BE494-329D-4E03-A7F6-043B49C9ABF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67598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1023FF69-902C-4238-B0D4-F6F83842B2B6}" type="datetime1">
              <a:rPr lang="zh-CN" altLang="en-US"/>
              <a:pPr>
                <a:defRPr/>
              </a:pPr>
              <a:t>2019/1/17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smtClean="0"/>
            </a:lvl1pPr>
          </a:lstStyle>
          <a:p>
            <a:pPr>
              <a:defRPr/>
            </a:pPr>
            <a:fld id="{F4FCFC87-107C-4FD5-9C72-E51034BBF57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58292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DCD84A08-1AFA-4951-819E-0E77AF21A206}" type="datetime1">
              <a:rPr lang="zh-CN" altLang="en-US"/>
              <a:pPr>
                <a:defRPr/>
              </a:pPr>
              <a:t>2019/1/17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smtClean="0"/>
            </a:lvl1pPr>
          </a:lstStyle>
          <a:p>
            <a:pPr>
              <a:defRPr/>
            </a:pPr>
            <a:fld id="{5F791D8C-2AEB-42C4-AEC1-C362E859B09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379319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0C5C6DA8-D505-4EC8-964D-ED8ADA96008D}" type="datetime1">
              <a:rPr lang="zh-CN" altLang="en-US"/>
              <a:pPr>
                <a:defRPr/>
              </a:pPr>
              <a:t>2019/1/17</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smtClean="0"/>
            </a:lvl1pPr>
          </a:lstStyle>
          <a:p>
            <a:pPr>
              <a:defRPr/>
            </a:pPr>
            <a:fld id="{EAE4596B-97DA-4CCB-8385-B5ED91103CC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74923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9B4487FD-B101-4299-B315-0AA3FB18A3A3}" type="datetime1">
              <a:rPr lang="zh-CN" altLang="en-US"/>
              <a:pPr>
                <a:defRPr/>
              </a:pPr>
              <a:t>2019/1/17</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smtClean="0"/>
            </a:lvl1pPr>
          </a:lstStyle>
          <a:p>
            <a:pPr>
              <a:defRPr/>
            </a:pPr>
            <a:fld id="{480E7590-6F6D-4B7F-9C47-A9509E038E6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19721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25BCE630-38CD-4A7A-B5B3-2872EAEBC196}" type="datetime1">
              <a:rPr lang="zh-CN" altLang="en-US"/>
              <a:pPr>
                <a:defRPr/>
              </a:pPr>
              <a:t>2019/1/17</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smtClean="0"/>
            </a:lvl1pPr>
          </a:lstStyle>
          <a:p>
            <a:pPr>
              <a:defRPr/>
            </a:pPr>
            <a:fld id="{98348469-933F-4813-80AA-4DD29C51415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26619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DB50D384-BD4A-43F3-8188-4EED975C7F50}" type="datetime1">
              <a:rPr lang="zh-CN" altLang="en-US"/>
              <a:pPr>
                <a:defRPr/>
              </a:pPr>
              <a:t>2019/1/17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smtClean="0"/>
            </a:lvl1pPr>
          </a:lstStyle>
          <a:p>
            <a:pPr>
              <a:defRPr/>
            </a:pPr>
            <a:fld id="{8C5DFCE8-6592-47BA-810E-AC06DD03880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30802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96AE7559-CAFD-48B7-9023-A646F8D768E3}" type="datetime1">
              <a:rPr lang="zh-CN" altLang="en-US"/>
              <a:pPr>
                <a:defRPr/>
              </a:pPr>
              <a:t>2019/1/17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smtClean="0"/>
            </a:lvl1pPr>
          </a:lstStyle>
          <a:p>
            <a:pPr>
              <a:defRPr/>
            </a:pPr>
            <a:fld id="{489E342E-6E17-4AA5-811E-AF4E6A32B58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65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itchFamily="34" charset="0"/>
              </a:rPr>
              <a:t>单击此处编辑母版文本样式</a:t>
            </a:r>
          </a:p>
          <a:p>
            <a:pPr lvl="1"/>
            <a:r>
              <a:rPr lang="zh-CN" altLang="zh-CN" smtClean="0">
                <a:sym typeface="Calibri" pitchFamily="34" charset="0"/>
              </a:rPr>
              <a:t>第二级</a:t>
            </a:r>
          </a:p>
          <a:p>
            <a:pPr lvl="2"/>
            <a:r>
              <a:rPr lang="zh-CN" altLang="zh-CN" smtClean="0">
                <a:sym typeface="Calibri" pitchFamily="34" charset="0"/>
              </a:rPr>
              <a:t>第三级</a:t>
            </a:r>
          </a:p>
          <a:p>
            <a:pPr lvl="3"/>
            <a:r>
              <a:rPr lang="zh-CN" altLang="zh-CN" smtClean="0">
                <a:sym typeface="Calibri" pitchFamily="34" charset="0"/>
              </a:rPr>
              <a:t>第四级</a:t>
            </a:r>
          </a:p>
          <a:p>
            <a:pPr lvl="4"/>
            <a:r>
              <a:rPr lang="zh-CN" altLang="zh-CN" smtClean="0">
                <a:sym typeface="Calibri" pitchFamily="34" charset="0"/>
              </a:rPr>
              <a:t>第五级</a:t>
            </a:r>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2E7E7287-B1EA-40F7-BA63-96A53DD623A6}" type="datetime1">
              <a:rPr lang="zh-CN" altLang="en-US"/>
              <a:pPr>
                <a:defRPr/>
              </a:pPr>
              <a:t>2019/1/17</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165600" y="6356350"/>
            <a:ext cx="3860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737600" y="6356350"/>
            <a:ext cx="284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04D8D7E4-A943-4079-A431-5FD58BF7B2F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微软雅黑" pitchFamily="34" charset="-122"/>
          <a:ea typeface="微软雅黑" pitchFamily="34"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微软雅黑" pitchFamily="34" charset="-122"/>
          <a:ea typeface="微软雅黑" pitchFamily="34"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微软雅黑" pitchFamily="34" charset="-122"/>
          <a:ea typeface="微软雅黑" pitchFamily="34"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微软雅黑" pitchFamily="34" charset="-122"/>
          <a:ea typeface="微软雅黑" pitchFamily="34"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微软雅黑" panose="020B0503020204020204" pitchFamily="34" charset="-122"/>
          <a:ea typeface="微软雅黑" panose="020B0503020204020204" pitchFamily="34" charset="-122"/>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png!1200"/></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5.tiff"/></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3"/>
          <p:cNvSpPr>
            <a:spLocks noChangeArrowheads="1"/>
          </p:cNvSpPr>
          <p:nvPr/>
        </p:nvSpPr>
        <p:spPr bwMode="auto">
          <a:xfrm>
            <a:off x="695325" y="0"/>
            <a:ext cx="1512351" cy="436562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4341" name="文本框 6"/>
          <p:cNvSpPr>
            <a:spLocks noChangeArrowheads="1"/>
          </p:cNvSpPr>
          <p:nvPr/>
        </p:nvSpPr>
        <p:spPr bwMode="auto">
          <a:xfrm>
            <a:off x="2999742" y="1767313"/>
            <a:ext cx="94327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pPr>
            <a:r>
              <a:rPr lang="zh-CN" altLang="en-US" sz="4800" b="1" dirty="0" smtClean="0">
                <a:solidFill>
                  <a:srgbClr val="737373"/>
                </a:solidFill>
                <a:latin typeface="+mj-ea"/>
                <a:ea typeface="+mj-ea"/>
                <a:cs typeface="造字工房悦黑体验版纤细体"/>
                <a:sym typeface="造字工房悦黑体验版纤细体"/>
              </a:rPr>
              <a:t>网络小说相似性与文学性分析</a:t>
            </a:r>
            <a:endParaRPr lang="zh-CN" altLang="en-US" sz="4800" b="1" dirty="0">
              <a:solidFill>
                <a:srgbClr val="737373"/>
              </a:solidFill>
              <a:latin typeface="+mj-ea"/>
              <a:ea typeface="+mj-ea"/>
              <a:cs typeface="造字工房悦黑体验版纤细体"/>
              <a:sym typeface="造字工房悦黑体验版纤细体"/>
            </a:endParaRPr>
          </a:p>
        </p:txBody>
      </p:sp>
      <p:sp>
        <p:nvSpPr>
          <p:cNvPr id="3" name="文本框 2"/>
          <p:cNvSpPr txBox="1"/>
          <p:nvPr/>
        </p:nvSpPr>
        <p:spPr>
          <a:xfrm>
            <a:off x="7032078" y="5330062"/>
            <a:ext cx="4824402" cy="400110"/>
          </a:xfrm>
          <a:prstGeom prst="rect">
            <a:avLst/>
          </a:prstGeom>
          <a:noFill/>
        </p:spPr>
        <p:txBody>
          <a:bodyPr wrap="square" rtlCol="0">
            <a:spAutoFit/>
          </a:bodyPr>
          <a:lstStyle/>
          <a:p>
            <a:r>
              <a:rPr lang="zh-CN" altLang="en-US" sz="2000" b="1" dirty="0">
                <a:solidFill>
                  <a:srgbClr val="737373"/>
                </a:solidFill>
                <a:latin typeface="+mj-ea"/>
                <a:ea typeface="+mj-ea"/>
                <a:cs typeface="造字工房悦黑体验版纤细体"/>
              </a:rPr>
              <a:t>小组成员： 刘江涛  杨晓雷  赵鹏飞</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1</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a:t>
            </a:r>
            <a:endParaRPr kumimoji="1" lang="zh-CN" altLang="en-US" sz="2800" dirty="0">
              <a:latin typeface="+mn-ea"/>
              <a:ea typeface="+mn-ea"/>
            </a:endParaRPr>
          </a:p>
        </p:txBody>
      </p:sp>
      <p:sp>
        <p:nvSpPr>
          <p:cNvPr id="4" name="文本框 3"/>
          <p:cNvSpPr txBox="1"/>
          <p:nvPr/>
        </p:nvSpPr>
        <p:spPr>
          <a:xfrm>
            <a:off x="5416177" y="5155396"/>
            <a:ext cx="1819729" cy="523220"/>
          </a:xfrm>
          <a:prstGeom prst="rect">
            <a:avLst/>
          </a:prstGeom>
          <a:noFill/>
        </p:spPr>
        <p:txBody>
          <a:bodyPr wrap="none" rtlCol="0">
            <a:spAutoFit/>
          </a:bodyPr>
          <a:lstStyle/>
          <a:p>
            <a:r>
              <a:rPr kumimoji="1" lang="zh-CN" altLang="en-US" sz="2800" dirty="0" smtClean="0"/>
              <a:t>  介词对比</a:t>
            </a:r>
            <a:endParaRPr kumimoji="1" lang="zh-CN" altLang="en-US" sz="2800" dirty="0"/>
          </a:p>
        </p:txBody>
      </p:sp>
      <p:pic>
        <p:nvPicPr>
          <p:cNvPr id="13" name="图片 12" descr="实验分析/斗罗大陆介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5700" y="2547238"/>
            <a:ext cx="3600300" cy="2290593"/>
          </a:xfrm>
          <a:prstGeom prst="rect">
            <a:avLst/>
          </a:prstGeom>
          <a:noFill/>
          <a:ln>
            <a:noFill/>
          </a:ln>
        </p:spPr>
      </p:pic>
      <p:pic>
        <p:nvPicPr>
          <p:cNvPr id="14" name="图片 13" descr="实验分析/斗罗大陆2介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2234" y="2582522"/>
            <a:ext cx="3852149" cy="2255309"/>
          </a:xfrm>
          <a:prstGeom prst="rect">
            <a:avLst/>
          </a:prstGeom>
          <a:noFill/>
          <a:ln>
            <a:noFill/>
          </a:ln>
        </p:spPr>
      </p:pic>
    </p:spTree>
    <p:extLst>
      <p:ext uri="{BB962C8B-B14F-4D97-AF65-F5344CB8AC3E}">
        <p14:creationId xmlns:p14="http://schemas.microsoft.com/office/powerpoint/2010/main" val="1606997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1</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a:t>
            </a:r>
            <a:endParaRPr kumimoji="1" lang="zh-CN" altLang="en-US" sz="2800" dirty="0">
              <a:latin typeface="+mn-ea"/>
              <a:ea typeface="+mn-ea"/>
            </a:endParaRPr>
          </a:p>
        </p:txBody>
      </p:sp>
      <p:sp>
        <p:nvSpPr>
          <p:cNvPr id="4" name="文本框 3"/>
          <p:cNvSpPr txBox="1"/>
          <p:nvPr/>
        </p:nvSpPr>
        <p:spPr>
          <a:xfrm>
            <a:off x="5347131" y="5151830"/>
            <a:ext cx="2537874" cy="523220"/>
          </a:xfrm>
          <a:prstGeom prst="rect">
            <a:avLst/>
          </a:prstGeom>
          <a:noFill/>
        </p:spPr>
        <p:txBody>
          <a:bodyPr wrap="none" rtlCol="0">
            <a:spAutoFit/>
          </a:bodyPr>
          <a:lstStyle/>
          <a:p>
            <a:r>
              <a:rPr kumimoji="1" lang="zh-CN" altLang="en-US" sz="2800" dirty="0" smtClean="0"/>
              <a:t>  形容词词对比</a:t>
            </a:r>
            <a:endParaRPr kumimoji="1" lang="zh-CN" altLang="en-US" sz="2800" dirty="0"/>
          </a:p>
        </p:txBody>
      </p:sp>
      <p:pic>
        <p:nvPicPr>
          <p:cNvPr id="13" name="图片 12" descr="实验分析/斗罗大陆形容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2548" y="2395644"/>
            <a:ext cx="3565458" cy="2442187"/>
          </a:xfrm>
          <a:prstGeom prst="rect">
            <a:avLst/>
          </a:prstGeom>
          <a:noFill/>
          <a:ln>
            <a:noFill/>
          </a:ln>
        </p:spPr>
      </p:pic>
      <p:pic>
        <p:nvPicPr>
          <p:cNvPr id="14" name="图片 13" descr="实验分析/斗罗大陆2形容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91842" y="2395643"/>
            <a:ext cx="3740536" cy="2442188"/>
          </a:xfrm>
          <a:prstGeom prst="rect">
            <a:avLst/>
          </a:prstGeom>
          <a:noFill/>
          <a:ln>
            <a:noFill/>
          </a:ln>
        </p:spPr>
      </p:pic>
    </p:spTree>
    <p:extLst>
      <p:ext uri="{BB962C8B-B14F-4D97-AF65-F5344CB8AC3E}">
        <p14:creationId xmlns:p14="http://schemas.microsoft.com/office/powerpoint/2010/main" val="707408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5211683" cy="523220"/>
          </a:xfrm>
          <a:prstGeom prst="rect">
            <a:avLst/>
          </a:prstGeom>
          <a:noFill/>
        </p:spPr>
        <p:txBody>
          <a:bodyPr wrap="none" rtlCol="0">
            <a:spAutoFit/>
          </a:bodyPr>
          <a:lstStyle/>
          <a:p>
            <a:r>
              <a:rPr kumimoji="1" lang="en-US" altLang="zh-CN" sz="2800" dirty="0">
                <a:latin typeface="+mn-ea"/>
                <a:ea typeface="+mn-ea"/>
              </a:rPr>
              <a:t>2</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天珠变</a:t>
            </a:r>
            <a:r>
              <a:rPr kumimoji="1" lang="en-US" altLang="zh-CN" sz="2800" dirty="0" smtClean="0">
                <a:latin typeface="+mn-ea"/>
                <a:ea typeface="+mn-ea"/>
              </a:rPr>
              <a:t>》</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天火大道</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19729" cy="523220"/>
          </a:xfrm>
          <a:prstGeom prst="rect">
            <a:avLst/>
          </a:prstGeom>
          <a:noFill/>
        </p:spPr>
        <p:txBody>
          <a:bodyPr wrap="none" rtlCol="0">
            <a:spAutoFit/>
          </a:bodyPr>
          <a:lstStyle/>
          <a:p>
            <a:r>
              <a:rPr kumimoji="1" lang="zh-CN" altLang="en-US" sz="2800" dirty="0" smtClean="0"/>
              <a:t>  名词对比</a:t>
            </a:r>
            <a:endParaRPr kumimoji="1" lang="zh-CN" altLang="en-US" sz="2800" dirty="0"/>
          </a:p>
        </p:txBody>
      </p:sp>
      <p:pic>
        <p:nvPicPr>
          <p:cNvPr id="11" name="图片 10" descr="实验分析/天珠变名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6716" y="2426490"/>
            <a:ext cx="3505271" cy="2514636"/>
          </a:xfrm>
          <a:prstGeom prst="rect">
            <a:avLst/>
          </a:prstGeom>
          <a:noFill/>
          <a:ln>
            <a:noFill/>
          </a:ln>
        </p:spPr>
      </p:pic>
      <p:pic>
        <p:nvPicPr>
          <p:cNvPr id="12" name="图片 11" descr="实验分析/天火大道名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2048" y="2503510"/>
            <a:ext cx="3672306" cy="2437616"/>
          </a:xfrm>
          <a:prstGeom prst="rect">
            <a:avLst/>
          </a:prstGeom>
          <a:noFill/>
          <a:ln>
            <a:noFill/>
          </a:ln>
        </p:spPr>
      </p:pic>
    </p:spTree>
    <p:extLst>
      <p:ext uri="{BB962C8B-B14F-4D97-AF65-F5344CB8AC3E}">
        <p14:creationId xmlns:p14="http://schemas.microsoft.com/office/powerpoint/2010/main" val="4946804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5211683" cy="523220"/>
          </a:xfrm>
          <a:prstGeom prst="rect">
            <a:avLst/>
          </a:prstGeom>
          <a:noFill/>
        </p:spPr>
        <p:txBody>
          <a:bodyPr wrap="none" rtlCol="0">
            <a:spAutoFit/>
          </a:bodyPr>
          <a:lstStyle/>
          <a:p>
            <a:r>
              <a:rPr kumimoji="1" lang="en-US" altLang="zh-CN" sz="2800" dirty="0">
                <a:latin typeface="+mn-ea"/>
                <a:ea typeface="+mn-ea"/>
              </a:rPr>
              <a:t>2</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天珠变</a:t>
            </a:r>
            <a:r>
              <a:rPr kumimoji="1" lang="en-US" altLang="zh-CN" sz="2800" dirty="0" smtClean="0">
                <a:latin typeface="+mn-ea"/>
                <a:ea typeface="+mn-ea"/>
              </a:rPr>
              <a:t>》</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天火大道</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19729" cy="523220"/>
          </a:xfrm>
          <a:prstGeom prst="rect">
            <a:avLst/>
          </a:prstGeom>
          <a:noFill/>
        </p:spPr>
        <p:txBody>
          <a:bodyPr wrap="none" rtlCol="0">
            <a:spAutoFit/>
          </a:bodyPr>
          <a:lstStyle/>
          <a:p>
            <a:r>
              <a:rPr kumimoji="1" lang="zh-CN" altLang="en-US" sz="2800" dirty="0" smtClean="0"/>
              <a:t>  动词对比</a:t>
            </a:r>
            <a:endParaRPr kumimoji="1" lang="zh-CN" altLang="en-US" sz="2800" dirty="0"/>
          </a:p>
        </p:txBody>
      </p:sp>
      <p:pic>
        <p:nvPicPr>
          <p:cNvPr id="11" name="图片 10" descr="实验分析/天珠变动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5700" y="2426490"/>
            <a:ext cx="3672306" cy="2514636"/>
          </a:xfrm>
          <a:prstGeom prst="rect">
            <a:avLst/>
          </a:prstGeom>
          <a:noFill/>
          <a:ln>
            <a:noFill/>
          </a:ln>
        </p:spPr>
      </p:pic>
      <p:pic>
        <p:nvPicPr>
          <p:cNvPr id="12" name="图片 11" descr="实验分析/天火大道动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2048" y="2426490"/>
            <a:ext cx="3672306" cy="2514636"/>
          </a:xfrm>
          <a:prstGeom prst="rect">
            <a:avLst/>
          </a:prstGeom>
          <a:noFill/>
          <a:ln>
            <a:noFill/>
          </a:ln>
        </p:spPr>
      </p:pic>
    </p:spTree>
    <p:extLst>
      <p:ext uri="{BB962C8B-B14F-4D97-AF65-F5344CB8AC3E}">
        <p14:creationId xmlns:p14="http://schemas.microsoft.com/office/powerpoint/2010/main" val="9012904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5211683" cy="523220"/>
          </a:xfrm>
          <a:prstGeom prst="rect">
            <a:avLst/>
          </a:prstGeom>
          <a:noFill/>
        </p:spPr>
        <p:txBody>
          <a:bodyPr wrap="none" rtlCol="0">
            <a:spAutoFit/>
          </a:bodyPr>
          <a:lstStyle/>
          <a:p>
            <a:r>
              <a:rPr kumimoji="1" lang="en-US" altLang="zh-CN" sz="2800" dirty="0">
                <a:latin typeface="+mn-ea"/>
                <a:ea typeface="+mn-ea"/>
              </a:rPr>
              <a:t>2</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天珠变</a:t>
            </a:r>
            <a:r>
              <a:rPr kumimoji="1" lang="en-US" altLang="zh-CN" sz="2800" dirty="0" smtClean="0">
                <a:latin typeface="+mn-ea"/>
                <a:ea typeface="+mn-ea"/>
              </a:rPr>
              <a:t>》</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天火大道</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21332" cy="523220"/>
          </a:xfrm>
          <a:prstGeom prst="rect">
            <a:avLst/>
          </a:prstGeom>
          <a:noFill/>
        </p:spPr>
        <p:txBody>
          <a:bodyPr wrap="none" rtlCol="0">
            <a:spAutoFit/>
          </a:bodyPr>
          <a:lstStyle/>
          <a:p>
            <a:r>
              <a:rPr kumimoji="1" lang="zh-CN" altLang="en-US" sz="2800" dirty="0" smtClean="0"/>
              <a:t>  介词对比</a:t>
            </a:r>
            <a:endParaRPr kumimoji="1" lang="zh-CN" altLang="en-US" sz="2800" dirty="0"/>
          </a:p>
        </p:txBody>
      </p:sp>
      <p:pic>
        <p:nvPicPr>
          <p:cNvPr id="11" name="图片 10" descr="实验分析/天珠变介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0656" y="2426490"/>
            <a:ext cx="3787350" cy="2514635"/>
          </a:xfrm>
          <a:prstGeom prst="rect">
            <a:avLst/>
          </a:prstGeom>
          <a:noFill/>
          <a:ln>
            <a:noFill/>
          </a:ln>
        </p:spPr>
      </p:pic>
      <p:pic>
        <p:nvPicPr>
          <p:cNvPr id="12" name="图片 11" descr="实验分析/天火大道介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4252" y="2359997"/>
            <a:ext cx="3408096" cy="2581128"/>
          </a:xfrm>
          <a:prstGeom prst="rect">
            <a:avLst/>
          </a:prstGeom>
          <a:noFill/>
          <a:ln>
            <a:noFill/>
          </a:ln>
        </p:spPr>
      </p:pic>
    </p:spTree>
    <p:extLst>
      <p:ext uri="{BB962C8B-B14F-4D97-AF65-F5344CB8AC3E}">
        <p14:creationId xmlns:p14="http://schemas.microsoft.com/office/powerpoint/2010/main" val="1764261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5211683" cy="523220"/>
          </a:xfrm>
          <a:prstGeom prst="rect">
            <a:avLst/>
          </a:prstGeom>
          <a:noFill/>
        </p:spPr>
        <p:txBody>
          <a:bodyPr wrap="none" rtlCol="0">
            <a:spAutoFit/>
          </a:bodyPr>
          <a:lstStyle/>
          <a:p>
            <a:r>
              <a:rPr kumimoji="1" lang="en-US" altLang="zh-CN" sz="2800" dirty="0">
                <a:latin typeface="+mn-ea"/>
                <a:ea typeface="+mn-ea"/>
              </a:rPr>
              <a:t>2</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天珠变</a:t>
            </a:r>
            <a:r>
              <a:rPr kumimoji="1" lang="en-US" altLang="zh-CN" sz="2800" dirty="0" smtClean="0">
                <a:latin typeface="+mn-ea"/>
                <a:ea typeface="+mn-ea"/>
              </a:rPr>
              <a:t>》</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天火大道</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2178802" cy="523220"/>
          </a:xfrm>
          <a:prstGeom prst="rect">
            <a:avLst/>
          </a:prstGeom>
          <a:noFill/>
        </p:spPr>
        <p:txBody>
          <a:bodyPr wrap="none" rtlCol="0">
            <a:spAutoFit/>
          </a:bodyPr>
          <a:lstStyle/>
          <a:p>
            <a:r>
              <a:rPr kumimoji="1" lang="zh-CN" altLang="en-US" sz="2800" dirty="0" smtClean="0"/>
              <a:t>  形容词对比</a:t>
            </a:r>
            <a:endParaRPr kumimoji="1" lang="zh-CN" altLang="en-US" sz="2800" dirty="0"/>
          </a:p>
        </p:txBody>
      </p:sp>
      <p:pic>
        <p:nvPicPr>
          <p:cNvPr id="11" name="图片 10" descr="实验分析/天珠变形容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712" y="2426490"/>
            <a:ext cx="3528294" cy="2514636"/>
          </a:xfrm>
          <a:prstGeom prst="rect">
            <a:avLst/>
          </a:prstGeom>
          <a:noFill/>
          <a:ln>
            <a:noFill/>
          </a:ln>
        </p:spPr>
      </p:pic>
      <p:pic>
        <p:nvPicPr>
          <p:cNvPr id="12" name="图片 11" descr="实验分析/天火大道形容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4054" y="2417150"/>
            <a:ext cx="3456288" cy="2523976"/>
          </a:xfrm>
          <a:prstGeom prst="rect">
            <a:avLst/>
          </a:prstGeom>
          <a:noFill/>
          <a:ln>
            <a:noFill/>
          </a:ln>
        </p:spPr>
      </p:pic>
    </p:spTree>
    <p:extLst>
      <p:ext uri="{BB962C8B-B14F-4D97-AF65-F5344CB8AC3E}">
        <p14:creationId xmlns:p14="http://schemas.microsoft.com/office/powerpoint/2010/main" val="203364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3</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斗破苍穹</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19729" cy="523220"/>
          </a:xfrm>
          <a:prstGeom prst="rect">
            <a:avLst/>
          </a:prstGeom>
          <a:noFill/>
        </p:spPr>
        <p:txBody>
          <a:bodyPr wrap="none" rtlCol="0">
            <a:spAutoFit/>
          </a:bodyPr>
          <a:lstStyle/>
          <a:p>
            <a:r>
              <a:rPr kumimoji="1" lang="zh-CN" altLang="en-US" sz="2800" dirty="0" smtClean="0"/>
              <a:t>  名词对比</a:t>
            </a:r>
            <a:endParaRPr kumimoji="1" lang="zh-CN" altLang="en-US" sz="2800" dirty="0"/>
          </a:p>
        </p:txBody>
      </p:sp>
      <p:pic>
        <p:nvPicPr>
          <p:cNvPr id="11" name="图片 10" descr="实验分析/斗罗大陆3名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8508" y="2426490"/>
            <a:ext cx="3347492" cy="2514636"/>
          </a:xfrm>
          <a:prstGeom prst="rect">
            <a:avLst/>
          </a:prstGeom>
          <a:noFill/>
          <a:ln>
            <a:noFill/>
          </a:ln>
        </p:spPr>
      </p:pic>
      <p:pic>
        <p:nvPicPr>
          <p:cNvPr id="12" name="图片 11" descr="实验分析/斗破苍穹名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0710" y="2458950"/>
            <a:ext cx="3299602" cy="2482176"/>
          </a:xfrm>
          <a:prstGeom prst="rect">
            <a:avLst/>
          </a:prstGeom>
          <a:noFill/>
          <a:ln>
            <a:noFill/>
          </a:ln>
        </p:spPr>
      </p:pic>
    </p:spTree>
    <p:extLst>
      <p:ext uri="{BB962C8B-B14F-4D97-AF65-F5344CB8AC3E}">
        <p14:creationId xmlns:p14="http://schemas.microsoft.com/office/powerpoint/2010/main" val="19909209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3</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斗破苍穹</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19729" cy="523220"/>
          </a:xfrm>
          <a:prstGeom prst="rect">
            <a:avLst/>
          </a:prstGeom>
          <a:noFill/>
        </p:spPr>
        <p:txBody>
          <a:bodyPr wrap="none" rtlCol="0">
            <a:spAutoFit/>
          </a:bodyPr>
          <a:lstStyle/>
          <a:p>
            <a:r>
              <a:rPr kumimoji="1" lang="zh-CN" altLang="en-US" sz="2800" dirty="0" smtClean="0"/>
              <a:t>  动词对比</a:t>
            </a:r>
            <a:endParaRPr kumimoji="1" lang="zh-CN" altLang="en-US" sz="2800" dirty="0"/>
          </a:p>
        </p:txBody>
      </p:sp>
      <p:pic>
        <p:nvPicPr>
          <p:cNvPr id="13" name="图片 12" descr="实验分析/斗罗大陆3动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5730" y="2479228"/>
            <a:ext cx="3312275" cy="2533904"/>
          </a:xfrm>
          <a:prstGeom prst="rect">
            <a:avLst/>
          </a:prstGeom>
          <a:noFill/>
          <a:ln>
            <a:noFill/>
          </a:ln>
        </p:spPr>
      </p:pic>
      <p:pic>
        <p:nvPicPr>
          <p:cNvPr id="14" name="图片 13" descr="实验分析/斗破苍穹动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0042" y="2479228"/>
            <a:ext cx="3456288" cy="2533904"/>
          </a:xfrm>
          <a:prstGeom prst="rect">
            <a:avLst/>
          </a:prstGeom>
          <a:noFill/>
          <a:ln>
            <a:noFill/>
          </a:ln>
        </p:spPr>
      </p:pic>
    </p:spTree>
    <p:extLst>
      <p:ext uri="{BB962C8B-B14F-4D97-AF65-F5344CB8AC3E}">
        <p14:creationId xmlns:p14="http://schemas.microsoft.com/office/powerpoint/2010/main" val="8201946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3</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斗破苍穹</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1821332" cy="523220"/>
          </a:xfrm>
          <a:prstGeom prst="rect">
            <a:avLst/>
          </a:prstGeom>
          <a:noFill/>
        </p:spPr>
        <p:txBody>
          <a:bodyPr wrap="none" rtlCol="0">
            <a:spAutoFit/>
          </a:bodyPr>
          <a:lstStyle/>
          <a:p>
            <a:r>
              <a:rPr kumimoji="1" lang="zh-CN" altLang="en-US" sz="2800" dirty="0" smtClean="0"/>
              <a:t>  介词对比</a:t>
            </a:r>
            <a:endParaRPr kumimoji="1" lang="zh-CN" altLang="en-US" sz="2800" dirty="0"/>
          </a:p>
        </p:txBody>
      </p:sp>
      <p:pic>
        <p:nvPicPr>
          <p:cNvPr id="13" name="图片 12" descr="实验分析/斗罗大陆3介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0902" y="2454582"/>
            <a:ext cx="3421086" cy="2486543"/>
          </a:xfrm>
          <a:prstGeom prst="rect">
            <a:avLst/>
          </a:prstGeom>
          <a:noFill/>
          <a:ln>
            <a:noFill/>
          </a:ln>
        </p:spPr>
      </p:pic>
      <p:pic>
        <p:nvPicPr>
          <p:cNvPr id="14" name="图片 13" descr="实验分析/斗破苍穹介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6410" y="2443665"/>
            <a:ext cx="3413902" cy="2497460"/>
          </a:xfrm>
          <a:prstGeom prst="rect">
            <a:avLst/>
          </a:prstGeom>
          <a:noFill/>
          <a:ln>
            <a:noFill/>
          </a:ln>
        </p:spPr>
      </p:pic>
    </p:spTree>
    <p:extLst>
      <p:ext uri="{BB962C8B-B14F-4D97-AF65-F5344CB8AC3E}">
        <p14:creationId xmlns:p14="http://schemas.microsoft.com/office/powerpoint/2010/main" val="20924229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3</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斗破苍穹</a:t>
            </a:r>
            <a:r>
              <a:rPr kumimoji="1" lang="en-US" altLang="zh-CN" sz="2800" dirty="0" smtClean="0">
                <a:latin typeface="+mn-ea"/>
                <a:ea typeface="+mn-ea"/>
              </a:rPr>
              <a:t>》:</a:t>
            </a:r>
            <a:endParaRPr kumimoji="1" lang="zh-CN" altLang="en-US" sz="2800" dirty="0">
              <a:latin typeface="+mn-ea"/>
              <a:ea typeface="+mn-ea"/>
            </a:endParaRPr>
          </a:p>
        </p:txBody>
      </p:sp>
      <p:sp>
        <p:nvSpPr>
          <p:cNvPr id="4" name="文本框 3"/>
          <p:cNvSpPr txBox="1"/>
          <p:nvPr/>
        </p:nvSpPr>
        <p:spPr>
          <a:xfrm>
            <a:off x="5406887" y="5327374"/>
            <a:ext cx="2178802" cy="523220"/>
          </a:xfrm>
          <a:prstGeom prst="rect">
            <a:avLst/>
          </a:prstGeom>
          <a:noFill/>
        </p:spPr>
        <p:txBody>
          <a:bodyPr wrap="none" rtlCol="0">
            <a:spAutoFit/>
          </a:bodyPr>
          <a:lstStyle/>
          <a:p>
            <a:r>
              <a:rPr kumimoji="1" lang="zh-CN" altLang="en-US" sz="2800" dirty="0" smtClean="0"/>
              <a:t>  形容词对比</a:t>
            </a:r>
            <a:endParaRPr kumimoji="1" lang="zh-CN" altLang="en-US" sz="2800" dirty="0"/>
          </a:p>
        </p:txBody>
      </p:sp>
      <p:pic>
        <p:nvPicPr>
          <p:cNvPr id="13" name="图片 12" descr="实验分析/斗罗大陆3形容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712" y="2453980"/>
            <a:ext cx="3456288" cy="2487146"/>
          </a:xfrm>
          <a:prstGeom prst="rect">
            <a:avLst/>
          </a:prstGeom>
          <a:noFill/>
          <a:ln>
            <a:noFill/>
          </a:ln>
        </p:spPr>
      </p:pic>
      <p:pic>
        <p:nvPicPr>
          <p:cNvPr id="14" name="图片 13" descr="实验分析/斗破苍穹形容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0042" y="2442507"/>
            <a:ext cx="3528294" cy="2498619"/>
          </a:xfrm>
          <a:prstGeom prst="rect">
            <a:avLst/>
          </a:prstGeom>
          <a:noFill/>
          <a:ln>
            <a:noFill/>
          </a:ln>
        </p:spPr>
      </p:pic>
    </p:spTree>
    <p:extLst>
      <p:ext uri="{BB962C8B-B14F-4D97-AF65-F5344CB8AC3E}">
        <p14:creationId xmlns:p14="http://schemas.microsoft.com/office/powerpoint/2010/main" val="495454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1</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a:solidFill>
                  <a:srgbClr val="7F7F7F"/>
                </a:solidFill>
                <a:latin typeface="+mj-ea"/>
                <a:ea typeface="+mj-ea"/>
                <a:cs typeface="造字工房悦黑体验版纤细体"/>
                <a:sym typeface="造字工房悦黑体验版纤细体"/>
              </a:rPr>
              <a:t>分工</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3296901036"/>
              </p:ext>
            </p:extLst>
          </p:nvPr>
        </p:nvGraphicFramePr>
        <p:xfrm>
          <a:off x="1928901" y="2208212"/>
          <a:ext cx="8538916" cy="2952248"/>
        </p:xfrm>
        <a:graphic>
          <a:graphicData uri="http://schemas.openxmlformats.org/drawingml/2006/table">
            <a:tbl>
              <a:tblPr firstRow="1" bandRow="1">
                <a:tableStyleId>{5C22544A-7EE6-4342-B048-85BDC9FD1C3A}</a:tableStyleId>
              </a:tblPr>
              <a:tblGrid>
                <a:gridCol w="3297133">
                  <a:extLst>
                    <a:ext uri="{9D8B030D-6E8A-4147-A177-3AD203B41FA5}">
                      <a16:colId xmlns:a16="http://schemas.microsoft.com/office/drawing/2014/main" val="737229733"/>
                    </a:ext>
                  </a:extLst>
                </a:gridCol>
                <a:gridCol w="5241783">
                  <a:extLst>
                    <a:ext uri="{9D8B030D-6E8A-4147-A177-3AD203B41FA5}">
                      <a16:colId xmlns:a16="http://schemas.microsoft.com/office/drawing/2014/main" val="3964128770"/>
                    </a:ext>
                  </a:extLst>
                </a:gridCol>
              </a:tblGrid>
              <a:tr h="738062">
                <a:tc>
                  <a:txBody>
                    <a:bodyPr/>
                    <a:lstStyle/>
                    <a:p>
                      <a:pPr algn="ctr"/>
                      <a:r>
                        <a:rPr lang="zh-CN" altLang="en-US" dirty="0" smtClean="0"/>
                        <a:t>姓名</a:t>
                      </a:r>
                      <a:endParaRPr lang="zh-CN" altLang="en-US" dirty="0"/>
                    </a:p>
                  </a:txBody>
                  <a:tcPr anchor="ctr"/>
                </a:tc>
                <a:tc>
                  <a:txBody>
                    <a:bodyPr/>
                    <a:lstStyle/>
                    <a:p>
                      <a:pPr algn="ctr"/>
                      <a:r>
                        <a:rPr lang="zh-CN" altLang="en-US" dirty="0" smtClean="0"/>
                        <a:t>分工</a:t>
                      </a:r>
                      <a:endParaRPr lang="zh-CN" altLang="en-US" dirty="0"/>
                    </a:p>
                  </a:txBody>
                  <a:tcPr anchor="ctr"/>
                </a:tc>
                <a:extLst>
                  <a:ext uri="{0D108BD9-81ED-4DB2-BD59-A6C34878D82A}">
                    <a16:rowId xmlns:a16="http://schemas.microsoft.com/office/drawing/2014/main" val="3650021523"/>
                  </a:ext>
                </a:extLst>
              </a:tr>
              <a:tr h="738062">
                <a:tc>
                  <a:txBody>
                    <a:bodyPr/>
                    <a:lstStyle/>
                    <a:p>
                      <a:pPr algn="ctr"/>
                      <a:r>
                        <a:rPr lang="zh-CN" altLang="en-US" dirty="0" smtClean="0"/>
                        <a:t>杨晓雷</a:t>
                      </a:r>
                      <a:endParaRPr lang="zh-CN" altLang="en-US" dirty="0"/>
                    </a:p>
                  </a:txBody>
                  <a:tcPr anchor="ctr"/>
                </a:tc>
                <a:tc>
                  <a:txBody>
                    <a:bodyPr/>
                    <a:lstStyle/>
                    <a:p>
                      <a:pPr algn="ctr"/>
                      <a:r>
                        <a:rPr lang="zh-CN" altLang="zh-CN" sz="1800" kern="1200" dirty="0" smtClean="0">
                          <a:solidFill>
                            <a:schemeClr val="dk1"/>
                          </a:solidFill>
                          <a:effectLst/>
                          <a:latin typeface="+mn-lt"/>
                          <a:ea typeface="+mn-ea"/>
                          <a:cs typeface="+mn-cs"/>
                        </a:rPr>
                        <a:t>原数据搜索，分词，词性标注</a:t>
                      </a:r>
                      <a:endParaRPr lang="zh-CN" altLang="en-US" dirty="0"/>
                    </a:p>
                  </a:txBody>
                  <a:tcPr anchor="ctr"/>
                </a:tc>
                <a:extLst>
                  <a:ext uri="{0D108BD9-81ED-4DB2-BD59-A6C34878D82A}">
                    <a16:rowId xmlns:a16="http://schemas.microsoft.com/office/drawing/2014/main" val="399852079"/>
                  </a:ext>
                </a:extLst>
              </a:tr>
              <a:tr h="738062">
                <a:tc>
                  <a:txBody>
                    <a:bodyPr/>
                    <a:lstStyle/>
                    <a:p>
                      <a:pPr algn="ctr"/>
                      <a:r>
                        <a:rPr lang="zh-CN" altLang="en-US" dirty="0" smtClean="0"/>
                        <a:t>刘江涛</a:t>
                      </a:r>
                      <a:endParaRPr lang="zh-CN" altLang="en-US" dirty="0"/>
                    </a:p>
                  </a:txBody>
                  <a:tcPr anchor="ctr"/>
                </a:tc>
                <a:tc>
                  <a:txBody>
                    <a:bodyPr/>
                    <a:lstStyle/>
                    <a:p>
                      <a:pPr algn="ctr"/>
                      <a:r>
                        <a:rPr lang="zh-CN" altLang="zh-CN" sz="1800" kern="1200" dirty="0" smtClean="0">
                          <a:solidFill>
                            <a:schemeClr val="dk1"/>
                          </a:solidFill>
                          <a:effectLst/>
                          <a:latin typeface="+mn-lt"/>
                          <a:ea typeface="+mn-ea"/>
                          <a:cs typeface="+mn-cs"/>
                        </a:rPr>
                        <a:t>数据预处理，各类词性分析</a:t>
                      </a:r>
                      <a:endParaRPr lang="zh-CN" altLang="en-US" dirty="0"/>
                    </a:p>
                  </a:txBody>
                  <a:tcPr anchor="ctr"/>
                </a:tc>
                <a:extLst>
                  <a:ext uri="{0D108BD9-81ED-4DB2-BD59-A6C34878D82A}">
                    <a16:rowId xmlns:a16="http://schemas.microsoft.com/office/drawing/2014/main" val="4011755045"/>
                  </a:ext>
                </a:extLst>
              </a:tr>
              <a:tr h="738062">
                <a:tc>
                  <a:txBody>
                    <a:bodyPr/>
                    <a:lstStyle/>
                    <a:p>
                      <a:pPr algn="ctr"/>
                      <a:r>
                        <a:rPr lang="zh-CN" altLang="en-US" dirty="0" smtClean="0"/>
                        <a:t>赵鹏飞</a:t>
                      </a:r>
                      <a:endParaRPr lang="zh-CN" altLang="en-US" dirty="0"/>
                    </a:p>
                  </a:txBody>
                  <a:tcPr anchor="ctr"/>
                </a:tc>
                <a:tc>
                  <a:txBody>
                    <a:bodyPr/>
                    <a:lstStyle/>
                    <a:p>
                      <a:pPr algn="ctr"/>
                      <a:r>
                        <a:rPr lang="zh-CN" altLang="zh-CN" sz="1800" kern="1200" dirty="0" smtClean="0">
                          <a:solidFill>
                            <a:schemeClr val="dk1"/>
                          </a:solidFill>
                          <a:effectLst/>
                          <a:latin typeface="+mn-lt"/>
                          <a:ea typeface="+mn-ea"/>
                          <a:cs typeface="+mn-cs"/>
                        </a:rPr>
                        <a:t>实验结果分析，论文撰写，</a:t>
                      </a:r>
                      <a:r>
                        <a:rPr lang="en-US" altLang="zh-CN" sz="1800" kern="1200" dirty="0" smtClean="0">
                          <a:solidFill>
                            <a:schemeClr val="dk1"/>
                          </a:solidFill>
                          <a:effectLst/>
                          <a:latin typeface="+mn-lt"/>
                          <a:ea typeface="+mn-ea"/>
                          <a:cs typeface="+mn-cs"/>
                        </a:rPr>
                        <a:t>PPT</a:t>
                      </a:r>
                      <a:r>
                        <a:rPr lang="zh-CN" altLang="zh-CN" sz="1800" kern="1200" dirty="0" smtClean="0">
                          <a:solidFill>
                            <a:schemeClr val="dk1"/>
                          </a:solidFill>
                          <a:effectLst/>
                          <a:latin typeface="+mn-lt"/>
                          <a:ea typeface="+mn-ea"/>
                          <a:cs typeface="+mn-cs"/>
                        </a:rPr>
                        <a:t>制作</a:t>
                      </a:r>
                      <a:endParaRPr lang="zh-CN" altLang="en-US" dirty="0"/>
                    </a:p>
                  </a:txBody>
                  <a:tcPr anchor="ctr"/>
                </a:tc>
                <a:extLst>
                  <a:ext uri="{0D108BD9-81ED-4DB2-BD59-A6C34878D82A}">
                    <a16:rowId xmlns:a16="http://schemas.microsoft.com/office/drawing/2014/main" val="2795910911"/>
                  </a:ext>
                </a:extLst>
              </a:tr>
            </a:tbl>
          </a:graphicData>
        </a:graphic>
      </p:graphicFrame>
    </p:spTree>
    <p:extLst>
      <p:ext uri="{BB962C8B-B14F-4D97-AF65-F5344CB8AC3E}">
        <p14:creationId xmlns:p14="http://schemas.microsoft.com/office/powerpoint/2010/main" val="12659694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4</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总结</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2" name="文本框 1"/>
          <p:cNvSpPr txBox="1"/>
          <p:nvPr/>
        </p:nvSpPr>
        <p:spPr>
          <a:xfrm>
            <a:off x="1127586" y="1377196"/>
            <a:ext cx="10584882" cy="4801314"/>
          </a:xfrm>
          <a:prstGeom prst="rect">
            <a:avLst/>
          </a:prstGeom>
          <a:noFill/>
        </p:spPr>
        <p:txBody>
          <a:bodyPr wrap="square" rtlCol="0">
            <a:spAutoFit/>
          </a:bodyPr>
          <a:lstStyle/>
          <a:p>
            <a:pPr>
              <a:lnSpc>
                <a:spcPct val="150000"/>
              </a:lnSpc>
            </a:pPr>
            <a:r>
              <a:rPr lang="en-US" altLang="zh-CN" sz="2400" dirty="0" smtClean="0"/>
              <a:t>      </a:t>
            </a:r>
            <a:r>
              <a:rPr lang="zh-CN" altLang="zh-CN" sz="2400" dirty="0" smtClean="0"/>
              <a:t>为了</a:t>
            </a:r>
            <a:r>
              <a:rPr lang="zh-CN" altLang="zh-CN" sz="2400" dirty="0"/>
              <a:t>求证创作网络小说时是否有套路可循</a:t>
            </a:r>
            <a:r>
              <a:rPr lang="zh-CN" altLang="zh-CN" sz="2400" dirty="0" smtClean="0"/>
              <a:t>，</a:t>
            </a:r>
            <a:r>
              <a:rPr lang="zh-CN" altLang="en-US" sz="2400" dirty="0"/>
              <a:t>我们</a:t>
            </a:r>
            <a:r>
              <a:rPr lang="zh-CN" altLang="zh-CN" sz="2400" dirty="0" smtClean="0"/>
              <a:t>对</a:t>
            </a:r>
            <a:r>
              <a:rPr lang="zh-CN" altLang="zh-CN" sz="2400" dirty="0"/>
              <a:t>知名网络小说作家唐家三少的作品进行了分析。实验数据说明：唐家三少即使在不同题材的小说中仍使用了大量的相同或者相近词汇，其叙述风格没有因为题材的改变而变化，说明在创作时是有某种套路可循的；通过唐家三少与天蚕土豆作品的分析，他们使用的词汇有很大重叠，可以推断，作家们在创作时是有某种套路，有一个“模板”，不同的小说只是新壶装旧酒而已。这也就解释了为什么读网络小说会有审美疲劳。另外，可以看到网络小说频繁使用的词汇均为通俗词汇，说明其艺术性较为欠缺。</a:t>
            </a:r>
          </a:p>
          <a:p>
            <a:r>
              <a:rPr lang="en-US" altLang="zh-CN" dirty="0"/>
              <a:t> </a:t>
            </a:r>
            <a:endParaRPr lang="zh-CN" altLang="zh-CN" dirty="0"/>
          </a:p>
        </p:txBody>
      </p:sp>
    </p:spTree>
    <p:extLst>
      <p:ext uri="{BB962C8B-B14F-4D97-AF65-F5344CB8AC3E}">
        <p14:creationId xmlns:p14="http://schemas.microsoft.com/office/powerpoint/2010/main" val="2027165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1</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背景</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2" name="文本框 1"/>
          <p:cNvSpPr txBox="1"/>
          <p:nvPr/>
        </p:nvSpPr>
        <p:spPr>
          <a:xfrm>
            <a:off x="1199592" y="1765804"/>
            <a:ext cx="10584882" cy="2677656"/>
          </a:xfrm>
          <a:prstGeom prst="rect">
            <a:avLst/>
          </a:prstGeom>
          <a:noFill/>
        </p:spPr>
        <p:txBody>
          <a:bodyPr wrap="square" rtlCol="0">
            <a:spAutoFit/>
          </a:bodyPr>
          <a:lstStyle/>
          <a:p>
            <a:pPr>
              <a:lnSpc>
                <a:spcPct val="150000"/>
              </a:lnSpc>
            </a:pPr>
            <a:r>
              <a:rPr lang="zh-CN" altLang="en-US" sz="2800" dirty="0" smtClean="0">
                <a:latin typeface="+mn-ea"/>
                <a:ea typeface="+mn-ea"/>
              </a:rPr>
              <a:t>    </a:t>
            </a:r>
            <a:r>
              <a:rPr lang="zh-CN" altLang="zh-CN" sz="2800" dirty="0" smtClean="0">
                <a:latin typeface="+mn-ea"/>
                <a:ea typeface="+mn-ea"/>
              </a:rPr>
              <a:t>网络</a:t>
            </a:r>
            <a:r>
              <a:rPr lang="zh-CN" altLang="zh-CN" sz="2800" dirty="0">
                <a:latin typeface="+mn-ea"/>
                <a:ea typeface="+mn-ea"/>
              </a:rPr>
              <a:t>小说是依托网络平台，由网络作家发表的小说。它是网络的快速发展而出现的一种新兴小说类型，主要题材以玄幻和言情剧多。根据国家新闻出版广电总局和中国作家协会的调研统计，截至</a:t>
            </a:r>
            <a:r>
              <a:rPr lang="en-US" altLang="zh-CN" sz="2800" dirty="0">
                <a:latin typeface="+mn-ea"/>
                <a:ea typeface="+mn-ea"/>
              </a:rPr>
              <a:t>2017</a:t>
            </a:r>
            <a:r>
              <a:rPr lang="zh-CN" altLang="zh-CN" sz="2800" dirty="0">
                <a:latin typeface="+mn-ea"/>
                <a:ea typeface="+mn-ea"/>
              </a:rPr>
              <a:t>年</a:t>
            </a:r>
            <a:r>
              <a:rPr lang="en-US" altLang="zh-CN" sz="2800" dirty="0">
                <a:latin typeface="+mn-ea"/>
                <a:ea typeface="+mn-ea"/>
              </a:rPr>
              <a:t>12</a:t>
            </a:r>
            <a:r>
              <a:rPr lang="zh-CN" altLang="zh-CN" sz="2800" dirty="0">
                <a:latin typeface="+mn-ea"/>
                <a:ea typeface="+mn-ea"/>
              </a:rPr>
              <a:t>月，各网站原创作品总量达</a:t>
            </a:r>
            <a:r>
              <a:rPr lang="en-US" altLang="zh-CN" sz="2800" dirty="0">
                <a:latin typeface="+mn-ea"/>
                <a:ea typeface="+mn-ea"/>
              </a:rPr>
              <a:t>1646</a:t>
            </a:r>
            <a:r>
              <a:rPr lang="zh-CN" altLang="zh-CN" sz="2800" dirty="0">
                <a:latin typeface="+mn-ea"/>
                <a:ea typeface="+mn-ea"/>
              </a:rPr>
              <a:t>万部。 </a:t>
            </a:r>
            <a:endParaRPr kumimoji="1" lang="zh-CN" altLang="en-US" sz="2800" dirty="0">
              <a:latin typeface="+mn-ea"/>
              <a:ea typeface="+mn-ea"/>
            </a:endParaRPr>
          </a:p>
        </p:txBody>
      </p:sp>
    </p:spTree>
    <p:extLst>
      <p:ext uri="{BB962C8B-B14F-4D97-AF65-F5344CB8AC3E}">
        <p14:creationId xmlns:p14="http://schemas.microsoft.com/office/powerpoint/2010/main" val="10857618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a:solidFill>
                  <a:schemeClr val="bg1"/>
                </a:solidFill>
                <a:latin typeface="Gungsuh" pitchFamily="18" charset="-127"/>
                <a:ea typeface="Gungsuh" pitchFamily="18" charset="-127"/>
                <a:sym typeface="Gungsuh" pitchFamily="18" charset="-127"/>
              </a:rPr>
              <a:t>1</a:t>
            </a:r>
            <a:endParaRPr lang="zh-CN" altLang="en-US" sz="600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背景</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8380" y="1339850"/>
            <a:ext cx="8247427" cy="383519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874" y="1269715"/>
            <a:ext cx="7128594" cy="4580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a:solidFill>
                  <a:schemeClr val="bg1"/>
                </a:solidFill>
                <a:latin typeface="Gungsuh" pitchFamily="18" charset="-127"/>
                <a:ea typeface="Gungsuh" pitchFamily="18" charset="-127"/>
                <a:sym typeface="Gungsuh" pitchFamily="18" charset="-127"/>
              </a:rPr>
              <a:t>1</a:t>
            </a:r>
            <a:endParaRPr lang="zh-CN" altLang="en-US" sz="600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背景</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343604" y="1844868"/>
            <a:ext cx="10296858" cy="2677656"/>
          </a:xfrm>
          <a:prstGeom prst="rect">
            <a:avLst/>
          </a:prstGeom>
          <a:noFill/>
        </p:spPr>
        <p:txBody>
          <a:bodyPr wrap="square" rtlCol="0">
            <a:spAutoFit/>
          </a:bodyPr>
          <a:lstStyle/>
          <a:p>
            <a:pPr>
              <a:lnSpc>
                <a:spcPct val="150000"/>
              </a:lnSpc>
            </a:pPr>
            <a:r>
              <a:rPr kumimoji="1" lang="zh-CN" altLang="en-US" sz="2800" dirty="0" smtClean="0"/>
              <a:t>      读网络小说时，有时会有似曾相识的感觉。写手们迫于更新压力，可能会延续自己一贯的风格，对叙述技巧、情节设计鲜有改进，甚至会套用题材内的固定套路。</a:t>
            </a:r>
            <a:endParaRPr kumimoji="1" lang="en-US" altLang="zh-CN" sz="2800" dirty="0" smtClean="0"/>
          </a:p>
          <a:p>
            <a:pPr>
              <a:lnSpc>
                <a:spcPct val="150000"/>
              </a:lnSpc>
            </a:pPr>
            <a:r>
              <a:rPr kumimoji="1" lang="zh-CN" altLang="en-US" sz="2800" dirty="0"/>
              <a:t>      </a:t>
            </a:r>
            <a:endParaRPr kumimoji="1" lang="zh-CN" altLang="en-US" sz="2800" dirty="0">
              <a:latin typeface="+mj-ea"/>
              <a:ea typeface="+mj-ea"/>
            </a:endParaRPr>
          </a:p>
        </p:txBody>
      </p:sp>
    </p:spTree>
    <p:extLst>
      <p:ext uri="{BB962C8B-B14F-4D97-AF65-F5344CB8AC3E}">
        <p14:creationId xmlns:p14="http://schemas.microsoft.com/office/powerpoint/2010/main" val="1866104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a:solidFill>
                  <a:schemeClr val="bg1"/>
                </a:solidFill>
                <a:latin typeface="Gungsuh" pitchFamily="18" charset="-127"/>
                <a:ea typeface="Gungsuh" pitchFamily="18" charset="-127"/>
                <a:sym typeface="Gungsuh" pitchFamily="18" charset="-127"/>
              </a:rPr>
              <a:t>1</a:t>
            </a:r>
            <a:endParaRPr lang="zh-CN" altLang="en-US" sz="600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背景</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3791808" y="1569525"/>
            <a:ext cx="7920660" cy="5262979"/>
          </a:xfrm>
          <a:prstGeom prst="rect">
            <a:avLst/>
          </a:prstGeom>
          <a:noFill/>
        </p:spPr>
        <p:txBody>
          <a:bodyPr wrap="square" rtlCol="0">
            <a:spAutoFit/>
          </a:bodyPr>
          <a:lstStyle/>
          <a:p>
            <a:pPr>
              <a:lnSpc>
                <a:spcPct val="150000"/>
              </a:lnSpc>
            </a:pPr>
            <a:r>
              <a:rPr lang="en-US" altLang="zh-CN" sz="2800" dirty="0" smtClean="0"/>
              <a:t>      </a:t>
            </a:r>
            <a:r>
              <a:rPr lang="zh-CN" altLang="zh-CN" sz="2800" dirty="0" smtClean="0"/>
              <a:t>作为</a:t>
            </a:r>
            <a:r>
              <a:rPr lang="zh-CN" altLang="zh-CN" sz="2800" dirty="0"/>
              <a:t>知名的网络小说作家，唐家三少有连载的小说有十四部之多，拥有众多读者，更是网络作家富豪榜第一人。但也有读者反映，唐家三少的小说看多了往往会感到审美疲劳。本文认为唐家三少的作品极具代表性，对他的作品进行分析可以管中窥豹，推断出网络小说是否存在套路。</a:t>
            </a:r>
          </a:p>
          <a:p>
            <a:pPr>
              <a:lnSpc>
                <a:spcPct val="150000"/>
              </a:lnSpc>
            </a:pPr>
            <a:endParaRPr kumimoji="1" lang="en-US" altLang="zh-CN" sz="2800" dirty="0" smtClean="0"/>
          </a:p>
          <a:p>
            <a:pPr>
              <a:lnSpc>
                <a:spcPct val="150000"/>
              </a:lnSpc>
            </a:pPr>
            <a:r>
              <a:rPr kumimoji="1" lang="zh-CN" altLang="en-US" sz="2800" dirty="0"/>
              <a:t>      </a:t>
            </a:r>
            <a:endParaRPr kumimoji="1" lang="zh-CN" altLang="en-US" sz="2800" dirty="0">
              <a:latin typeface="+mj-ea"/>
              <a:ea typeface="+mj-ea"/>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12" y="1844868"/>
            <a:ext cx="2679675" cy="4014153"/>
          </a:xfrm>
          <a:prstGeom prst="rect">
            <a:avLst/>
          </a:prstGeom>
        </p:spPr>
      </p:pic>
    </p:spTree>
    <p:extLst>
      <p:ext uri="{BB962C8B-B14F-4D97-AF65-F5344CB8AC3E}">
        <p14:creationId xmlns:p14="http://schemas.microsoft.com/office/powerpoint/2010/main" val="6522401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2</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实验设计</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2351688" y="1772862"/>
            <a:ext cx="8208684" cy="2677656"/>
          </a:xfrm>
          <a:prstGeom prst="rect">
            <a:avLst/>
          </a:prstGeom>
          <a:noFill/>
        </p:spPr>
        <p:txBody>
          <a:bodyPr wrap="square" rtlCol="0">
            <a:spAutoFit/>
          </a:bodyPr>
          <a:lstStyle/>
          <a:p>
            <a:pPr>
              <a:lnSpc>
                <a:spcPct val="150000"/>
              </a:lnSpc>
            </a:pPr>
            <a:r>
              <a:rPr kumimoji="1" lang="zh-CN" altLang="en-US" sz="2800" dirty="0" smtClean="0"/>
              <a:t>三组实验：</a:t>
            </a:r>
            <a:endParaRPr kumimoji="1" lang="en-US" altLang="zh-CN" sz="2800" dirty="0" smtClean="0"/>
          </a:p>
          <a:p>
            <a:pPr>
              <a:lnSpc>
                <a:spcPct val="150000"/>
              </a:lnSpc>
            </a:pPr>
            <a:r>
              <a:rPr kumimoji="1" lang="en-US" altLang="zh-CN" sz="2800" dirty="0"/>
              <a:t>	</a:t>
            </a:r>
            <a:r>
              <a:rPr kumimoji="1" lang="en-US" altLang="zh-CN" sz="2800" dirty="0" smtClean="0"/>
              <a:t>1</a:t>
            </a:r>
            <a:r>
              <a:rPr kumimoji="1" lang="zh-CN" altLang="en-US" sz="2800" dirty="0" smtClean="0"/>
              <a:t>、分析同一作者同一题材的小说；</a:t>
            </a:r>
            <a:endParaRPr kumimoji="1" lang="en-US" altLang="zh-CN" sz="2800" dirty="0" smtClean="0"/>
          </a:p>
          <a:p>
            <a:pPr>
              <a:lnSpc>
                <a:spcPct val="150000"/>
              </a:lnSpc>
            </a:pPr>
            <a:r>
              <a:rPr kumimoji="1" lang="en-US" altLang="zh-CN" sz="2800" dirty="0" smtClean="0"/>
              <a:t>	2</a:t>
            </a:r>
            <a:r>
              <a:rPr kumimoji="1" lang="zh-CN" altLang="en-US" sz="2800" dirty="0" smtClean="0"/>
              <a:t>、分析同一作者不同题材的小说；</a:t>
            </a:r>
            <a:endParaRPr kumimoji="1" lang="en-US" altLang="zh-CN" sz="2800" dirty="0" smtClean="0"/>
          </a:p>
          <a:p>
            <a:pPr>
              <a:lnSpc>
                <a:spcPct val="150000"/>
              </a:lnSpc>
            </a:pPr>
            <a:r>
              <a:rPr kumimoji="1" lang="en-US" altLang="zh-CN" sz="2800" dirty="0"/>
              <a:t>	</a:t>
            </a:r>
            <a:r>
              <a:rPr kumimoji="1" lang="en-US" altLang="zh-CN" sz="2800" dirty="0" smtClean="0"/>
              <a:t>3</a:t>
            </a:r>
            <a:r>
              <a:rPr kumimoji="1" lang="zh-CN" altLang="en-US" sz="2800" dirty="0" smtClean="0"/>
              <a:t>、分析题一题材不通作者的小说。</a:t>
            </a:r>
            <a:endParaRPr kumimoji="1" lang="zh-CN" altLang="en-US" sz="2800" dirty="0"/>
          </a:p>
        </p:txBody>
      </p:sp>
    </p:spTree>
    <p:extLst>
      <p:ext uri="{BB962C8B-B14F-4D97-AF65-F5344CB8AC3E}">
        <p14:creationId xmlns:p14="http://schemas.microsoft.com/office/powerpoint/2010/main" val="1414493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1</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a:t>
            </a:r>
            <a:endParaRPr kumimoji="1" lang="zh-CN" altLang="en-US" sz="2800" dirty="0">
              <a:latin typeface="+mn-ea"/>
              <a:ea typeface="+mn-ea"/>
            </a:endParaRPr>
          </a:p>
        </p:txBody>
      </p:sp>
      <p:pic>
        <p:nvPicPr>
          <p:cNvPr id="8" name="图片 7" descr="实验分析/斗罗大陆名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088" y="2438762"/>
            <a:ext cx="3672906" cy="2502364"/>
          </a:xfrm>
          <a:prstGeom prst="rect">
            <a:avLst/>
          </a:prstGeom>
          <a:noFill/>
          <a:ln>
            <a:noFill/>
          </a:ln>
        </p:spPr>
      </p:pic>
      <p:pic>
        <p:nvPicPr>
          <p:cNvPr id="9" name="图片 8"/>
          <p:cNvPicPr/>
          <p:nvPr/>
        </p:nvPicPr>
        <p:blipFill>
          <a:blip r:embed="rId4"/>
          <a:stretch>
            <a:fillRect/>
          </a:stretch>
        </p:blipFill>
        <p:spPr>
          <a:xfrm>
            <a:off x="6996246" y="2426490"/>
            <a:ext cx="3636132" cy="2514636"/>
          </a:xfrm>
          <a:prstGeom prst="rect">
            <a:avLst/>
          </a:prstGeom>
        </p:spPr>
      </p:pic>
      <p:sp>
        <p:nvSpPr>
          <p:cNvPr id="4" name="文本框 3"/>
          <p:cNvSpPr txBox="1"/>
          <p:nvPr/>
        </p:nvSpPr>
        <p:spPr>
          <a:xfrm>
            <a:off x="5406887" y="5327374"/>
            <a:ext cx="1819729" cy="523220"/>
          </a:xfrm>
          <a:prstGeom prst="rect">
            <a:avLst/>
          </a:prstGeom>
          <a:noFill/>
        </p:spPr>
        <p:txBody>
          <a:bodyPr wrap="none" rtlCol="0">
            <a:spAutoFit/>
          </a:bodyPr>
          <a:lstStyle/>
          <a:p>
            <a:r>
              <a:rPr kumimoji="1" lang="zh-CN" altLang="en-US" sz="2800" dirty="0" smtClean="0"/>
              <a:t>  名词对比</a:t>
            </a:r>
            <a:endParaRPr kumimoji="1" lang="zh-CN" altLang="en-US" sz="2800" dirty="0"/>
          </a:p>
        </p:txBody>
      </p:sp>
    </p:spTree>
    <p:extLst>
      <p:ext uri="{BB962C8B-B14F-4D97-AF65-F5344CB8AC3E}">
        <p14:creationId xmlns:p14="http://schemas.microsoft.com/office/powerpoint/2010/main" val="2561263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911225" y="0"/>
            <a:ext cx="1008063" cy="1339850"/>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3" name="文本框 2"/>
          <p:cNvSpPr>
            <a:spLocks noChangeArrowheads="1"/>
          </p:cNvSpPr>
          <p:nvPr/>
        </p:nvSpPr>
        <p:spPr bwMode="auto">
          <a:xfrm>
            <a:off x="941388" y="293688"/>
            <a:ext cx="10080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en-US" altLang="zh-CN" sz="6000" dirty="0">
                <a:solidFill>
                  <a:schemeClr val="bg1"/>
                </a:solidFill>
                <a:latin typeface="Gungsuh" pitchFamily="18" charset="-127"/>
                <a:ea typeface="Gungsuh" pitchFamily="18" charset="-127"/>
                <a:sym typeface="Gungsuh" pitchFamily="18" charset="-127"/>
              </a:rPr>
              <a:t>3</a:t>
            </a:r>
            <a:endParaRPr lang="zh-CN" altLang="en-US" sz="6000" dirty="0">
              <a:solidFill>
                <a:schemeClr val="bg1"/>
              </a:solidFill>
              <a:latin typeface="Gungsuh" pitchFamily="18" charset="-127"/>
              <a:ea typeface="Gungsuh" pitchFamily="18" charset="-127"/>
              <a:sym typeface="Gungsuh" pitchFamily="18" charset="-127"/>
            </a:endParaRPr>
          </a:p>
        </p:txBody>
      </p:sp>
      <p:sp>
        <p:nvSpPr>
          <p:cNvPr id="15364" name="文本框 3"/>
          <p:cNvSpPr>
            <a:spLocks noChangeArrowheads="1"/>
          </p:cNvSpPr>
          <p:nvPr/>
        </p:nvSpPr>
        <p:spPr bwMode="auto">
          <a:xfrm>
            <a:off x="2351088" y="539750"/>
            <a:ext cx="6337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4400" b="1" dirty="0" smtClean="0">
                <a:solidFill>
                  <a:srgbClr val="7F7F7F"/>
                </a:solidFill>
                <a:latin typeface="+mj-ea"/>
                <a:ea typeface="+mj-ea"/>
                <a:cs typeface="造字工房悦黑体验版纤细体"/>
                <a:sym typeface="造字工房悦黑体验版纤细体"/>
              </a:rPr>
              <a:t>结果分析</a:t>
            </a:r>
            <a:endParaRPr lang="zh-CN" altLang="en-US" sz="4400" b="1" dirty="0">
              <a:solidFill>
                <a:srgbClr val="7F7F7F"/>
              </a:solidFill>
              <a:latin typeface="+mj-ea"/>
              <a:ea typeface="+mj-ea"/>
              <a:cs typeface="造字工房悦黑体验版纤细体"/>
              <a:sym typeface="造字工房悦黑体验版纤细体"/>
            </a:endParaRPr>
          </a:p>
        </p:txBody>
      </p:sp>
      <p:sp>
        <p:nvSpPr>
          <p:cNvPr id="15365" name="矩形 4"/>
          <p:cNvSpPr>
            <a:spLocks noChangeArrowheads="1"/>
          </p:cNvSpPr>
          <p:nvPr/>
        </p:nvSpPr>
        <p:spPr bwMode="auto">
          <a:xfrm>
            <a:off x="0" y="6524625"/>
            <a:ext cx="12192000" cy="333375"/>
          </a:xfrm>
          <a:prstGeom prst="rect">
            <a:avLst/>
          </a:prstGeom>
          <a:solidFill>
            <a:srgbClr val="47979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5368" name="任意多边形 22"/>
          <p:cNvSpPr>
            <a:spLocks noChangeArrowheads="1"/>
          </p:cNvSpPr>
          <p:nvPr/>
        </p:nvSpPr>
        <p:spPr bwMode="auto">
          <a:xfrm>
            <a:off x="6886575" y="2668588"/>
            <a:ext cx="720725" cy="2955925"/>
          </a:xfrm>
          <a:custGeom>
            <a:avLst/>
            <a:gdLst>
              <a:gd name="T0" fmla="*/ 361089 w 720000"/>
              <a:gd name="T1" fmla="*/ 0 h 2955756"/>
              <a:gd name="T2" fmla="*/ 510826 w 720000"/>
              <a:gd name="T3" fmla="*/ 102672 h 2955756"/>
              <a:gd name="T4" fmla="*/ 518900 w 720000"/>
              <a:gd name="T5" fmla="*/ 144040 h 2955756"/>
              <a:gd name="T6" fmla="*/ 523597 w 720000"/>
              <a:gd name="T7" fmla="*/ 144040 h 2955756"/>
              <a:gd name="T8" fmla="*/ 523597 w 720000"/>
              <a:gd name="T9" fmla="*/ 168108 h 2955756"/>
              <a:gd name="T10" fmla="*/ 523597 w 720000"/>
              <a:gd name="T11" fmla="*/ 2273006 h 2955756"/>
              <a:gd name="T12" fmla="*/ 562977 w 720000"/>
              <a:gd name="T13" fmla="*/ 2294423 h 2955756"/>
              <a:gd name="T14" fmla="*/ 722177 w 720000"/>
              <a:gd name="T15" fmla="*/ 2594446 h 2955756"/>
              <a:gd name="T16" fmla="*/ 361089 w 720000"/>
              <a:gd name="T17" fmla="*/ 2956263 h 2955756"/>
              <a:gd name="T18" fmla="*/ 0 w 720000"/>
              <a:gd name="T19" fmla="*/ 2594446 h 2955756"/>
              <a:gd name="T20" fmla="*/ 159200 w 720000"/>
              <a:gd name="T21" fmla="*/ 2294423 h 2955756"/>
              <a:gd name="T22" fmla="*/ 198617 w 720000"/>
              <a:gd name="T23" fmla="*/ 2272986 h 2955756"/>
              <a:gd name="T24" fmla="*/ 198617 w 720000"/>
              <a:gd name="T25" fmla="*/ 168293 h 2955756"/>
              <a:gd name="T26" fmla="*/ 198581 w 720000"/>
              <a:gd name="T27" fmla="*/ 168108 h 2955756"/>
              <a:gd name="T28" fmla="*/ 198617 w 720000"/>
              <a:gd name="T29" fmla="*/ 167923 h 2955756"/>
              <a:gd name="T30" fmla="*/ 198617 w 720000"/>
              <a:gd name="T31" fmla="*/ 144040 h 2955756"/>
              <a:gd name="T32" fmla="*/ 203277 w 720000"/>
              <a:gd name="T33" fmla="*/ 144040 h 2955756"/>
              <a:gd name="T34" fmla="*/ 211351 w 720000"/>
              <a:gd name="T35" fmla="*/ 102672 h 2955756"/>
              <a:gd name="T36" fmla="*/ 361089 w 720000"/>
              <a:gd name="T37" fmla="*/ 0 h 29557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0000"/>
              <a:gd name="T58" fmla="*/ 0 h 2955756"/>
              <a:gd name="T59" fmla="*/ 720000 w 720000"/>
              <a:gd name="T60" fmla="*/ 2955756 h 29557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0000" h="2955756">
                <a:moveTo>
                  <a:pt x="360000" y="0"/>
                </a:moveTo>
                <a:cubicBezTo>
                  <a:pt x="427110" y="0"/>
                  <a:pt x="484690" y="42329"/>
                  <a:pt x="509286" y="102654"/>
                </a:cubicBezTo>
                <a:lnTo>
                  <a:pt x="517336" y="144016"/>
                </a:lnTo>
                <a:lnTo>
                  <a:pt x="522018" y="144016"/>
                </a:lnTo>
                <a:lnTo>
                  <a:pt x="522018" y="168078"/>
                </a:lnTo>
                <a:lnTo>
                  <a:pt x="522018" y="2272616"/>
                </a:lnTo>
                <a:lnTo>
                  <a:pt x="561280" y="2294030"/>
                </a:lnTo>
                <a:cubicBezTo>
                  <a:pt x="657040" y="2359040"/>
                  <a:pt x="720000" y="2469133"/>
                  <a:pt x="720000" y="2594002"/>
                </a:cubicBezTo>
                <a:cubicBezTo>
                  <a:pt x="720000" y="2793793"/>
                  <a:pt x="558823" y="2955756"/>
                  <a:pt x="360000" y="2955756"/>
                </a:cubicBezTo>
                <a:cubicBezTo>
                  <a:pt x="161177" y="2955756"/>
                  <a:pt x="0" y="2793793"/>
                  <a:pt x="0" y="2594002"/>
                </a:cubicBezTo>
                <a:cubicBezTo>
                  <a:pt x="0" y="2469133"/>
                  <a:pt x="62960" y="2359040"/>
                  <a:pt x="158720" y="2294030"/>
                </a:cubicBezTo>
                <a:lnTo>
                  <a:pt x="198018" y="2272596"/>
                </a:lnTo>
                <a:lnTo>
                  <a:pt x="198018" y="168263"/>
                </a:lnTo>
                <a:lnTo>
                  <a:pt x="197982" y="168078"/>
                </a:lnTo>
                <a:lnTo>
                  <a:pt x="198018" y="167893"/>
                </a:lnTo>
                <a:lnTo>
                  <a:pt x="198018" y="144016"/>
                </a:lnTo>
                <a:lnTo>
                  <a:pt x="202665" y="144016"/>
                </a:lnTo>
                <a:lnTo>
                  <a:pt x="210714" y="102654"/>
                </a:lnTo>
                <a:cubicBezTo>
                  <a:pt x="235310" y="42329"/>
                  <a:pt x="292890" y="0"/>
                  <a:pt x="360000" y="0"/>
                </a:cubicBezTo>
                <a:close/>
              </a:path>
            </a:pathLst>
          </a:custGeom>
          <a:solidFill>
            <a:schemeClr val="bg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endParaRPr lang="zh-CN" altLang="en-US"/>
          </a:p>
        </p:txBody>
      </p:sp>
      <p:sp>
        <p:nvSpPr>
          <p:cNvPr id="3" name="文本框 2"/>
          <p:cNvSpPr txBox="1"/>
          <p:nvPr/>
        </p:nvSpPr>
        <p:spPr>
          <a:xfrm>
            <a:off x="1775640" y="1569759"/>
            <a:ext cx="6109365" cy="523220"/>
          </a:xfrm>
          <a:prstGeom prst="rect">
            <a:avLst/>
          </a:prstGeom>
          <a:noFill/>
        </p:spPr>
        <p:txBody>
          <a:bodyPr wrap="none" rtlCol="0">
            <a:spAutoFit/>
          </a:bodyPr>
          <a:lstStyle/>
          <a:p>
            <a:r>
              <a:rPr kumimoji="1" lang="en-US" altLang="zh-CN" sz="2800" dirty="0" smtClean="0">
                <a:latin typeface="+mn-ea"/>
                <a:ea typeface="+mn-ea"/>
              </a:rPr>
              <a:t>1</a:t>
            </a:r>
            <a:r>
              <a:rPr kumimoji="1" lang="zh-CN" altLang="en-US" sz="2800" dirty="0" smtClean="0">
                <a:latin typeface="+mn-ea"/>
                <a:ea typeface="+mn-ea"/>
              </a:rPr>
              <a:t>、</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a:t>
            </a:r>
            <a:r>
              <a:rPr kumimoji="1" lang="zh-CN" altLang="en-US" sz="2800" dirty="0" smtClean="0">
                <a:latin typeface="+mn-ea"/>
                <a:ea typeface="+mn-ea"/>
              </a:rPr>
              <a:t>与</a:t>
            </a:r>
            <a:r>
              <a:rPr kumimoji="1" lang="en-US" altLang="zh-CN" sz="2800" dirty="0" smtClean="0">
                <a:latin typeface="+mn-ea"/>
                <a:ea typeface="+mn-ea"/>
              </a:rPr>
              <a:t>《</a:t>
            </a:r>
            <a:r>
              <a:rPr kumimoji="1" lang="zh-CN" altLang="en-US" sz="2800" dirty="0" smtClean="0">
                <a:latin typeface="+mn-ea"/>
                <a:ea typeface="+mn-ea"/>
              </a:rPr>
              <a:t>斗罗大陆</a:t>
            </a:r>
            <a:r>
              <a:rPr kumimoji="1" lang="en-US" altLang="zh-CN" sz="2800" dirty="0" smtClean="0">
                <a:latin typeface="+mn-ea"/>
                <a:ea typeface="+mn-ea"/>
              </a:rPr>
              <a:t>II》:</a:t>
            </a:r>
            <a:endParaRPr kumimoji="1" lang="zh-CN" altLang="en-US" sz="2800" dirty="0">
              <a:latin typeface="+mn-ea"/>
              <a:ea typeface="+mn-ea"/>
            </a:endParaRPr>
          </a:p>
        </p:txBody>
      </p:sp>
      <p:sp>
        <p:nvSpPr>
          <p:cNvPr id="4" name="文本框 3"/>
          <p:cNvSpPr txBox="1"/>
          <p:nvPr/>
        </p:nvSpPr>
        <p:spPr>
          <a:xfrm>
            <a:off x="5427208" y="5088327"/>
            <a:ext cx="1819729" cy="523220"/>
          </a:xfrm>
          <a:prstGeom prst="rect">
            <a:avLst/>
          </a:prstGeom>
          <a:noFill/>
        </p:spPr>
        <p:txBody>
          <a:bodyPr wrap="none" rtlCol="0">
            <a:spAutoFit/>
          </a:bodyPr>
          <a:lstStyle/>
          <a:p>
            <a:r>
              <a:rPr kumimoji="1" lang="zh-CN" altLang="en-US" sz="2800" dirty="0" smtClean="0"/>
              <a:t>  动词对比</a:t>
            </a:r>
            <a:endParaRPr kumimoji="1" lang="zh-CN" altLang="en-US" sz="2800" dirty="0"/>
          </a:p>
        </p:txBody>
      </p:sp>
      <p:pic>
        <p:nvPicPr>
          <p:cNvPr id="11" name="图片 10" descr="实验分析/斗罗大陆动词.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1185" y="2364355"/>
            <a:ext cx="3607392" cy="2473476"/>
          </a:xfrm>
          <a:prstGeom prst="rect">
            <a:avLst/>
          </a:prstGeom>
          <a:noFill/>
          <a:ln>
            <a:noFill/>
          </a:ln>
        </p:spPr>
      </p:pic>
      <p:pic>
        <p:nvPicPr>
          <p:cNvPr id="12" name="图片 11" descr="实验分析/斗罗大陆2动词.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3253" y="2395644"/>
            <a:ext cx="3485113" cy="2442187"/>
          </a:xfrm>
          <a:prstGeom prst="rect">
            <a:avLst/>
          </a:prstGeom>
          <a:noFill/>
          <a:ln>
            <a:noFill/>
          </a:ln>
        </p:spPr>
      </p:pic>
    </p:spTree>
    <p:extLst>
      <p:ext uri="{BB962C8B-B14F-4D97-AF65-F5344CB8AC3E}">
        <p14:creationId xmlns:p14="http://schemas.microsoft.com/office/powerpoint/2010/main" val="17320307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169</TotalTime>
  <Pages>0</Pages>
  <Words>1089</Words>
  <Characters>0</Characters>
  <Application>Microsoft Office PowerPoint</Application>
  <DocSecurity>0</DocSecurity>
  <PresentationFormat>宽屏</PresentationFormat>
  <Lines>0</Lines>
  <Paragraphs>120</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Gungsuh</vt:lpstr>
      <vt:lpstr>宋体</vt:lpstr>
      <vt:lpstr>微软雅黑</vt:lpstr>
      <vt:lpstr>造字工房悦黑体验版纤细体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****.taobao.com</cp:keywords>
  <dc:description>****.taobao.com</dc:description>
  <cp:lastModifiedBy>asus</cp:lastModifiedBy>
  <cp:revision>58</cp:revision>
  <dcterms:created xsi:type="dcterms:W3CDTF">2014-01-18T01:07:00Z</dcterms:created>
  <dcterms:modified xsi:type="dcterms:W3CDTF">2019-01-17T05:39:39Z</dcterms:modified>
  <cp:category>****.taobao.com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2052-9.1.0.4855</vt:lpwstr>
  </property>
</Properties>
</file>