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72" r:id="rId3"/>
    <p:sldId id="347" r:id="rId4"/>
    <p:sldId id="273" r:id="rId5"/>
    <p:sldId id="322" r:id="rId6"/>
    <p:sldId id="321" r:id="rId7"/>
    <p:sldId id="274" r:id="rId8"/>
    <p:sldId id="304" r:id="rId9"/>
    <p:sldId id="323" r:id="rId10"/>
    <p:sldId id="305" r:id="rId11"/>
    <p:sldId id="312" r:id="rId12"/>
    <p:sldId id="275" r:id="rId13"/>
    <p:sldId id="310" r:id="rId14"/>
    <p:sldId id="334" r:id="rId15"/>
    <p:sldId id="335" r:id="rId16"/>
    <p:sldId id="336" r:id="rId17"/>
    <p:sldId id="337" r:id="rId18"/>
    <p:sldId id="338" r:id="rId19"/>
    <p:sldId id="339" r:id="rId20"/>
    <p:sldId id="340" r:id="rId21"/>
    <p:sldId id="341" r:id="rId22"/>
    <p:sldId id="342" r:id="rId23"/>
    <p:sldId id="343" r:id="rId24"/>
    <p:sldId id="344" r:id="rId25"/>
    <p:sldId id="345" r:id="rId26"/>
    <p:sldId id="346" r:id="rId27"/>
    <p:sldId id="329" r:id="rId28"/>
    <p:sldId id="282" r:id="rId29"/>
    <p:sldId id="324" r:id="rId30"/>
    <p:sldId id="330" r:id="rId31"/>
    <p:sldId id="333" r:id="rId32"/>
    <p:sldId id="302" r:id="rId33"/>
    <p:sldId id="271" r:id="rId3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CD2"/>
          </a:solidFill>
        </a:fill>
      </a:tcStyle>
    </a:wholeTbl>
    <a:band2H>
      <a:tcTxStyle/>
      <a:tcStyle>
        <a:tcBdr/>
        <a:fill>
          <a:solidFill>
            <a:srgbClr val="E6E7EA"/>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6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CCCE"/>
          </a:solidFill>
        </a:fill>
      </a:tcStyle>
    </a:wholeTbl>
    <a:band2H>
      <a:tcTxStyle/>
      <a:tcStyle>
        <a:tcBdr/>
        <a:fill>
          <a:solidFill>
            <a:srgbClr val="EAE7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9"/>
    <p:restoredTop sz="69195"/>
  </p:normalViewPr>
  <p:slideViewPr>
    <p:cSldViewPr snapToGrid="0" snapToObjects="1">
      <p:cViewPr varScale="1">
        <p:scale>
          <a:sx n="75" d="100"/>
          <a:sy n="75" d="100"/>
        </p:scale>
        <p:origin x="194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7" name="Shape 137"/>
          <p:cNvSpPr>
            <a:spLocks noGrp="1" noRot="1" noChangeAspect="1"/>
          </p:cNvSpPr>
          <p:nvPr>
            <p:ph type="sldImg"/>
          </p:nvPr>
        </p:nvSpPr>
        <p:spPr>
          <a:xfrm>
            <a:off x="1143000" y="685800"/>
            <a:ext cx="4572000" cy="3429000"/>
          </a:xfrm>
          <a:prstGeom prst="rect">
            <a:avLst/>
          </a:prstGeom>
        </p:spPr>
        <p:txBody>
          <a:bodyPr/>
          <a:lstStyle/>
          <a:p>
            <a:endParaRPr/>
          </a:p>
        </p:txBody>
      </p:sp>
      <p:sp>
        <p:nvSpPr>
          <p:cNvPr id="138" name="Shape 13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Microsoft YaHei"/>
      </a:defRPr>
    </a:lvl1pPr>
    <a:lvl2pPr indent="228600" latinLnBrk="0">
      <a:defRPr sz="1200">
        <a:latin typeface="+mn-lt"/>
        <a:ea typeface="+mn-ea"/>
        <a:cs typeface="+mn-cs"/>
        <a:sym typeface="Microsoft YaHei"/>
      </a:defRPr>
    </a:lvl2pPr>
    <a:lvl3pPr indent="457200" latinLnBrk="0">
      <a:defRPr sz="1200">
        <a:latin typeface="+mn-lt"/>
        <a:ea typeface="+mn-ea"/>
        <a:cs typeface="+mn-cs"/>
        <a:sym typeface="Microsoft YaHei"/>
      </a:defRPr>
    </a:lvl3pPr>
    <a:lvl4pPr indent="685800" latinLnBrk="0">
      <a:defRPr sz="1200">
        <a:latin typeface="+mn-lt"/>
        <a:ea typeface="+mn-ea"/>
        <a:cs typeface="+mn-cs"/>
        <a:sym typeface="Microsoft YaHei"/>
      </a:defRPr>
    </a:lvl4pPr>
    <a:lvl5pPr indent="914400" latinLnBrk="0">
      <a:defRPr sz="1200">
        <a:latin typeface="+mn-lt"/>
        <a:ea typeface="+mn-ea"/>
        <a:cs typeface="+mn-cs"/>
        <a:sym typeface="Microsoft YaHei"/>
      </a:defRPr>
    </a:lvl5pPr>
    <a:lvl6pPr indent="1143000" latinLnBrk="0">
      <a:defRPr sz="1200">
        <a:latin typeface="+mn-lt"/>
        <a:ea typeface="+mn-ea"/>
        <a:cs typeface="+mn-cs"/>
        <a:sym typeface="Microsoft YaHei"/>
      </a:defRPr>
    </a:lvl6pPr>
    <a:lvl7pPr indent="1371600" latinLnBrk="0">
      <a:defRPr sz="1200">
        <a:latin typeface="+mn-lt"/>
        <a:ea typeface="+mn-ea"/>
        <a:cs typeface="+mn-cs"/>
        <a:sym typeface="Microsoft YaHei"/>
      </a:defRPr>
    </a:lvl7pPr>
    <a:lvl8pPr indent="1600200" latinLnBrk="0">
      <a:defRPr sz="1200">
        <a:latin typeface="+mn-lt"/>
        <a:ea typeface="+mn-ea"/>
        <a:cs typeface="+mn-cs"/>
        <a:sym typeface="Microsoft YaHei"/>
      </a:defRPr>
    </a:lvl8pPr>
    <a:lvl9pPr indent="1828800" latinLnBrk="0">
      <a:defRPr sz="1200">
        <a:latin typeface="+mn-lt"/>
        <a:ea typeface="+mn-ea"/>
        <a:cs typeface="+mn-cs"/>
        <a:sym typeface="Microsoft YaHe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zh-CN" sz="1200" dirty="0">
                <a:effectLst/>
                <a:latin typeface="+mn-lt"/>
                <a:ea typeface="+mn-ea"/>
                <a:cs typeface="+mn-cs"/>
                <a:sym typeface="Microsoft YaHei"/>
              </a:rPr>
              <a:t>很多学者仅仅对在线评论的数值评分做深入研究，只有少量学者研究了文本内容对在线评论的影响。用户生成内容里其实包含更多可靠信息，这些信息无法依靠星级评分无法反映出来</a:t>
            </a:r>
            <a:r>
              <a:rPr lang="zh-CN" altLang="en-US" sz="1200" dirty="0">
                <a:effectLst/>
                <a:latin typeface="+mn-lt"/>
                <a:ea typeface="+mn-ea"/>
                <a:cs typeface="+mn-cs"/>
                <a:sym typeface="Microsoft YaHei"/>
              </a:rPr>
              <a:t>。</a:t>
            </a:r>
            <a:endParaRPr kumimoji="1" lang="zh-CN" altLang="en-US" dirty="0"/>
          </a:p>
        </p:txBody>
      </p:sp>
    </p:spTree>
    <p:extLst>
      <p:ext uri="{BB962C8B-B14F-4D97-AF65-F5344CB8AC3E}">
        <p14:creationId xmlns:p14="http://schemas.microsoft.com/office/powerpoint/2010/main" val="4274945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zh-CN" sz="1200" dirty="0">
                <a:effectLst/>
                <a:latin typeface="+mn-lt"/>
                <a:ea typeface="+mn-ea"/>
                <a:cs typeface="+mn-cs"/>
                <a:sym typeface="Microsoft YaHei"/>
              </a:rPr>
              <a:t>目前基于文本的情感分析主要有两种方法。其一，基于情感词库的情感分析；其二，基于机器学习的情感分析。在基于情感词库的文本情感分析中，对于情感词库的构造主要有两种类型的方法，一种是基于词典的方法，将通用词典与网络新兴词汇进行结合来构建更具体、紧跟时代特色的情感词典。另一种是基于语料的情感词典构造方法，其主要内容是基于统计的方法来计算情感词的情感倾向。</a:t>
            </a:r>
          </a:p>
        </p:txBody>
      </p:sp>
    </p:spTree>
    <p:extLst>
      <p:ext uri="{BB962C8B-B14F-4D97-AF65-F5344CB8AC3E}">
        <p14:creationId xmlns:p14="http://schemas.microsoft.com/office/powerpoint/2010/main" val="1376681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zh-CN" sz="1200" dirty="0">
                <a:effectLst/>
                <a:latin typeface="+mn-lt"/>
                <a:ea typeface="+mn-ea"/>
                <a:cs typeface="+mn-cs"/>
                <a:sym typeface="Microsoft YaHei"/>
              </a:rPr>
              <a:t>基于情感词典的分析方法是最为简便与具有通用性的方法，其主要步骤是通过判断情绪词典中是否存在该情感词，然后判断文本的情感偏向。基于情感词典的分析方法主要思路是先对词典进行情感词汇的人工标注，然后通过情感词典中查找积极情感、消极情感词汇，再通过计算并比较正反向情感词汇个数来判断情感的极性，或者根据制定的规则计算情感倾向。</a:t>
            </a:r>
            <a:endParaRPr kumimoji="1" lang="zh-CN" altLang="en-US" dirty="0"/>
          </a:p>
        </p:txBody>
      </p:sp>
    </p:spTree>
    <p:extLst>
      <p:ext uri="{BB962C8B-B14F-4D97-AF65-F5344CB8AC3E}">
        <p14:creationId xmlns:p14="http://schemas.microsoft.com/office/powerpoint/2010/main" val="454005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zh-CN" sz="1200" dirty="0">
                <a:effectLst/>
                <a:latin typeface="+mn-lt"/>
                <a:ea typeface="+mn-ea"/>
                <a:cs typeface="+mn-cs"/>
                <a:sym typeface="Microsoft YaHei"/>
              </a:rPr>
              <a:t>基于机器学习的文本情感分析方法，主要是通过机器学习的方法将已经标注的文本语料作为训练集，在训练集语料通过特征选择的方式，形成特征集。通过机器学习中文本分类的算法构建训练模型，然后使用构建完成的训练模型对测试数据进行情感倾向性的分类。一般机器学习分类的结果是将文本分为两类，一类是具有积极情感的文本</a:t>
            </a:r>
            <a:r>
              <a:rPr lang="en-US" altLang="zh-CN" sz="1200" dirty="0">
                <a:effectLst/>
                <a:latin typeface="+mn-lt"/>
                <a:ea typeface="+mn-ea"/>
                <a:cs typeface="+mn-cs"/>
                <a:sym typeface="Microsoft YaHei"/>
              </a:rPr>
              <a:t>;</a:t>
            </a:r>
            <a:r>
              <a:rPr lang="zh-CN" altLang="zh-CN" sz="1200" dirty="0">
                <a:effectLst/>
                <a:latin typeface="+mn-lt"/>
                <a:ea typeface="+mn-ea"/>
                <a:cs typeface="+mn-cs"/>
                <a:sym typeface="Microsoft YaHei"/>
              </a:rPr>
              <a:t>另一类是具有消极情感文本。目前，在文本情感分类任务中，较为常用的机器学习的方法有</a:t>
            </a:r>
            <a:r>
              <a:rPr lang="en-US" altLang="zh-CN" sz="1200" dirty="0">
                <a:effectLst/>
                <a:latin typeface="+mn-lt"/>
                <a:ea typeface="+mn-ea"/>
                <a:cs typeface="+mn-cs"/>
                <a:sym typeface="Microsoft YaHei"/>
              </a:rPr>
              <a:t>:</a:t>
            </a:r>
            <a:r>
              <a:rPr lang="zh-CN" altLang="zh-CN" sz="1200" dirty="0">
                <a:effectLst/>
                <a:latin typeface="+mn-lt"/>
                <a:ea typeface="+mn-ea"/>
                <a:cs typeface="+mn-cs"/>
                <a:sym typeface="Microsoft YaHei"/>
              </a:rPr>
              <a:t>最大熵、贝叶斯、</a:t>
            </a:r>
            <a:r>
              <a:rPr lang="en-US" altLang="zh-CN" sz="1200" dirty="0">
                <a:effectLst/>
                <a:latin typeface="+mn-lt"/>
                <a:ea typeface="+mn-ea"/>
                <a:cs typeface="+mn-cs"/>
                <a:sym typeface="Microsoft YaHei"/>
              </a:rPr>
              <a:t>K</a:t>
            </a:r>
            <a:r>
              <a:rPr lang="zh-CN" altLang="zh-CN" sz="1200" dirty="0">
                <a:effectLst/>
                <a:latin typeface="+mn-lt"/>
                <a:ea typeface="+mn-ea"/>
                <a:cs typeface="+mn-cs"/>
                <a:sym typeface="Microsoft YaHei"/>
              </a:rPr>
              <a:t>近邻算法、支持向量机等方法。</a:t>
            </a:r>
          </a:p>
        </p:txBody>
      </p:sp>
    </p:spTree>
    <p:extLst>
      <p:ext uri="{BB962C8B-B14F-4D97-AF65-F5344CB8AC3E}">
        <p14:creationId xmlns:p14="http://schemas.microsoft.com/office/powerpoint/2010/main" val="1132272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zh-CN" sz="1200" dirty="0">
                <a:effectLst/>
                <a:latin typeface="+mn-lt"/>
                <a:ea typeface="+mn-ea"/>
                <a:cs typeface="+mn-cs"/>
                <a:sym typeface="Microsoft YaHei"/>
              </a:rPr>
              <a:t>文本的表示以及文本特征项的选取是文本挖掘的一个基本问题，从文本中抽取出特征词进行量化，从而表示文本信息。由于文本形式多样，并非是统一的结构，所以需要先将文本转化成方便处理的结构化形式，才能从大量的文本中挖掘有用的信息。</a:t>
            </a:r>
          </a:p>
        </p:txBody>
      </p:sp>
    </p:spTree>
    <p:extLst>
      <p:ext uri="{BB962C8B-B14F-4D97-AF65-F5344CB8AC3E}">
        <p14:creationId xmlns:p14="http://schemas.microsoft.com/office/powerpoint/2010/main" val="734079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63879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624018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dirty="0"/>
              <a:t>我们不会使用预先训练的 </a:t>
            </a:r>
            <a:r>
              <a:rPr lang="en-US" altLang="zh-CN" dirty="0"/>
              <a:t>word2vec </a:t>
            </a:r>
            <a:r>
              <a:rPr lang="zh-CN" altLang="en-US" dirty="0"/>
              <a:t>向量来处理我们的文字嵌入。相反，从头开始学习词嵌入。</a:t>
            </a:r>
          </a:p>
          <a:p>
            <a:endParaRPr kumimoji="1" lang="zh-CN" altLang="en-US" dirty="0"/>
          </a:p>
        </p:txBody>
      </p:sp>
    </p:spTree>
    <p:extLst>
      <p:ext uri="{BB962C8B-B14F-4D97-AF65-F5344CB8AC3E}">
        <p14:creationId xmlns:p14="http://schemas.microsoft.com/office/powerpoint/2010/main" val="1372425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524000" y="1122362"/>
            <a:ext cx="9144000" cy="2387601"/>
          </a:xfrm>
          <a:prstGeom prst="rect">
            <a:avLst/>
          </a:prstGeom>
        </p:spPr>
        <p:txBody>
          <a:bodyPr anchor="b"/>
          <a:lstStyle>
            <a:lvl1pPr algn="ctr">
              <a:defRPr sz="6000"/>
            </a:lvl1pPr>
          </a:lstStyle>
          <a:p>
            <a:r>
              <a:t>标题文本</a:t>
            </a:r>
          </a:p>
        </p:txBody>
      </p:sp>
      <p:sp>
        <p:nvSpPr>
          <p:cNvPr id="12" name="正文级别 1…"/>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图片与标题">
    <p:spTree>
      <p:nvGrpSpPr>
        <p:cNvPr id="1" name=""/>
        <p:cNvGrpSpPr/>
        <p:nvPr/>
      </p:nvGrpSpPr>
      <p:grpSpPr>
        <a:xfrm>
          <a:off x="0" y="0"/>
          <a:ext cx="0" cy="0"/>
          <a:chOff x="0" y="0"/>
          <a:chExt cx="0" cy="0"/>
        </a:xfrm>
      </p:grpSpPr>
      <p:sp>
        <p:nvSpPr>
          <p:cNvPr id="101" name="标题文本"/>
          <p:cNvSpPr txBox="1">
            <a:spLocks noGrp="1"/>
          </p:cNvSpPr>
          <p:nvPr>
            <p:ph type="title"/>
          </p:nvPr>
        </p:nvSpPr>
        <p:spPr>
          <a:xfrm>
            <a:off x="839787" y="457200"/>
            <a:ext cx="3932239" cy="1600200"/>
          </a:xfrm>
          <a:prstGeom prst="rect">
            <a:avLst/>
          </a:prstGeom>
        </p:spPr>
        <p:txBody>
          <a:bodyPr anchor="b"/>
          <a:lstStyle>
            <a:lvl1pPr>
              <a:defRPr sz="3200"/>
            </a:lvl1pPr>
          </a:lstStyle>
          <a:p>
            <a:r>
              <a:t>标题文本</a:t>
            </a:r>
          </a:p>
        </p:txBody>
      </p:sp>
      <p:sp>
        <p:nvSpPr>
          <p:cNvPr id="102" name="图片占位符 2"/>
          <p:cNvSpPr>
            <a:spLocks noGrp="1"/>
          </p:cNvSpPr>
          <p:nvPr>
            <p:ph type="pic" sz="half" idx="13"/>
          </p:nvPr>
        </p:nvSpPr>
        <p:spPr>
          <a:xfrm>
            <a:off x="5183187" y="987425"/>
            <a:ext cx="6172201" cy="4873625"/>
          </a:xfrm>
          <a:prstGeom prst="rect">
            <a:avLst/>
          </a:prstGeom>
        </p:spPr>
        <p:txBody>
          <a:bodyPr lIns="91439" rIns="91439">
            <a:noAutofit/>
          </a:bodyPr>
          <a:lstStyle/>
          <a:p>
            <a:endParaRPr/>
          </a:p>
        </p:txBody>
      </p:sp>
      <p:sp>
        <p:nvSpPr>
          <p:cNvPr id="103" name="正文级别 1…"/>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正文级别 1</a:t>
            </a:r>
          </a:p>
          <a:p>
            <a:pPr lvl="1"/>
            <a:r>
              <a:t>正文级别 2</a:t>
            </a:r>
          </a:p>
          <a:p>
            <a:pPr lvl="2"/>
            <a:r>
              <a:t>正文级别 3</a:t>
            </a:r>
          </a:p>
          <a:p>
            <a:pPr lvl="3"/>
            <a:r>
              <a:t>正文级别 4</a:t>
            </a:r>
          </a:p>
          <a:p>
            <a:pPr lvl="4"/>
            <a:r>
              <a:t>正文级别 5</a:t>
            </a:r>
          </a:p>
        </p:txBody>
      </p:sp>
      <p:sp>
        <p:nvSpPr>
          <p:cNvPr id="10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和竖排文字">
    <p:spTree>
      <p:nvGrpSpPr>
        <p:cNvPr id="1" name=""/>
        <p:cNvGrpSpPr/>
        <p:nvPr/>
      </p:nvGrpSpPr>
      <p:grpSpPr>
        <a:xfrm>
          <a:off x="0" y="0"/>
          <a:ext cx="0" cy="0"/>
          <a:chOff x="0" y="0"/>
          <a:chExt cx="0" cy="0"/>
        </a:xfrm>
      </p:grpSpPr>
      <p:sp>
        <p:nvSpPr>
          <p:cNvPr id="111" name="标题文本"/>
          <p:cNvSpPr txBox="1">
            <a:spLocks noGrp="1"/>
          </p:cNvSpPr>
          <p:nvPr>
            <p:ph type="title"/>
          </p:nvPr>
        </p:nvSpPr>
        <p:spPr>
          <a:prstGeom prst="rect">
            <a:avLst/>
          </a:prstGeom>
        </p:spPr>
        <p:txBody>
          <a:bodyPr/>
          <a:lstStyle/>
          <a:p>
            <a:r>
              <a:t>标题文本</a:t>
            </a:r>
          </a:p>
        </p:txBody>
      </p:sp>
      <p:sp>
        <p:nvSpPr>
          <p:cNvPr id="112"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垂直排列标题与&#10;文本">
    <p:spTree>
      <p:nvGrpSpPr>
        <p:cNvPr id="1" name=""/>
        <p:cNvGrpSpPr/>
        <p:nvPr/>
      </p:nvGrpSpPr>
      <p:grpSpPr>
        <a:xfrm>
          <a:off x="0" y="0"/>
          <a:ext cx="0" cy="0"/>
          <a:chOff x="0" y="0"/>
          <a:chExt cx="0" cy="0"/>
        </a:xfrm>
      </p:grpSpPr>
      <p:sp>
        <p:nvSpPr>
          <p:cNvPr id="120" name="标题文本"/>
          <p:cNvSpPr txBox="1">
            <a:spLocks noGrp="1"/>
          </p:cNvSpPr>
          <p:nvPr>
            <p:ph type="title"/>
          </p:nvPr>
        </p:nvSpPr>
        <p:spPr>
          <a:xfrm>
            <a:off x="8724900" y="365125"/>
            <a:ext cx="2628900" cy="5811838"/>
          </a:xfrm>
          <a:prstGeom prst="rect">
            <a:avLst/>
          </a:prstGeom>
        </p:spPr>
        <p:txBody>
          <a:bodyPr/>
          <a:lstStyle/>
          <a:p>
            <a:r>
              <a:t>标题文本</a:t>
            </a:r>
          </a:p>
        </p:txBody>
      </p:sp>
      <p:sp>
        <p:nvSpPr>
          <p:cNvPr id="121" name="正文级别 1…"/>
          <p:cNvSpPr txBox="1">
            <a:spLocks noGrp="1"/>
          </p:cNvSpPr>
          <p:nvPr>
            <p:ph type="body" idx="1"/>
          </p:nvPr>
        </p:nvSpPr>
        <p:spPr>
          <a:xfrm>
            <a:off x="838200" y="365125"/>
            <a:ext cx="7734300" cy="5811838"/>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22"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2_空白">
    <p:spTree>
      <p:nvGrpSpPr>
        <p:cNvPr id="1" name=""/>
        <p:cNvGrpSpPr/>
        <p:nvPr/>
      </p:nvGrpSpPr>
      <p:grpSpPr>
        <a:xfrm>
          <a:off x="0" y="0"/>
          <a:ext cx="0" cy="0"/>
          <a:chOff x="0" y="0"/>
          <a:chExt cx="0" cy="0"/>
        </a:xfrm>
      </p:grpSpPr>
      <p:pic>
        <p:nvPicPr>
          <p:cNvPr id="129" name="图片 4" descr="图片 4"/>
          <p:cNvPicPr>
            <a:picLocks noChangeAspect="1"/>
          </p:cNvPicPr>
          <p:nvPr/>
        </p:nvPicPr>
        <p:blipFill>
          <a:blip r:embed="rId2">
            <a:extLst/>
          </a:blip>
          <a:stretch>
            <a:fillRect/>
          </a:stretch>
        </p:blipFill>
        <p:spPr>
          <a:xfrm>
            <a:off x="1523999" y="857249"/>
            <a:ext cx="9144001" cy="5143501"/>
          </a:xfrm>
          <a:prstGeom prst="rect">
            <a:avLst/>
          </a:prstGeom>
          <a:ln w="12700">
            <a:miter lim="400000"/>
          </a:ln>
        </p:spPr>
      </p:pic>
      <p:sp>
        <p:nvSpPr>
          <p:cNvPr id="130" name="矩形 5"/>
          <p:cNvSpPr/>
          <p:nvPr/>
        </p:nvSpPr>
        <p:spPr>
          <a:xfrm>
            <a:off x="1523999" y="1737360"/>
            <a:ext cx="9144001" cy="4263391"/>
          </a:xfrm>
          <a:prstGeom prst="rect">
            <a:avLst/>
          </a:prstGeom>
          <a:solidFill>
            <a:srgbClr val="FFFFFF"/>
          </a:solidFill>
          <a:ln w="3175">
            <a:miter lim="400000"/>
          </a:ln>
        </p:spPr>
        <p:txBody>
          <a:bodyPr lIns="34290" tIns="34290" rIns="34290" bIns="34290" anchor="ctr"/>
          <a:lstStyle/>
          <a:p>
            <a:pPr algn="ctr">
              <a:defRPr sz="1600">
                <a:solidFill>
                  <a:srgbClr val="FFFFFF"/>
                </a:solidFill>
              </a:defRPr>
            </a:pPr>
            <a:endParaRPr/>
          </a:p>
        </p:txBody>
      </p:sp>
      <p:sp>
        <p:nvSpPr>
          <p:cNvPr id="131" name="幻灯片编号"/>
          <p:cNvSpPr txBox="1">
            <a:spLocks noGrp="1"/>
          </p:cNvSpPr>
          <p:nvPr>
            <p:ph type="sldNum" sz="quarter" idx="2"/>
          </p:nvPr>
        </p:nvSpPr>
        <p:spPr>
          <a:xfrm>
            <a:off x="9794222" y="5631894"/>
            <a:ext cx="245129" cy="259081"/>
          </a:xfrm>
          <a:prstGeom prst="rect">
            <a:avLst/>
          </a:prstGeom>
        </p:spPr>
        <p:txBody>
          <a:bodyPr lIns="34290" tIns="34290" rIns="34290" bIns="34290"/>
          <a:lstStyle>
            <a:lvl1pPr>
              <a:defRPr sz="1100"/>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20" name="标题文本"/>
          <p:cNvSpPr txBox="1">
            <a:spLocks noGrp="1"/>
          </p:cNvSpPr>
          <p:nvPr>
            <p:ph type="title"/>
          </p:nvPr>
        </p:nvSpPr>
        <p:spPr>
          <a:prstGeom prst="rect">
            <a:avLst/>
          </a:prstGeom>
        </p:spPr>
        <p:txBody>
          <a:bodyPr/>
          <a:lstStyle/>
          <a:p>
            <a:r>
              <a:t>标题文本</a:t>
            </a:r>
          </a:p>
        </p:txBody>
      </p:sp>
      <p:sp>
        <p:nvSpPr>
          <p:cNvPr id="21"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22"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
        <p:nvSpPr>
          <p:cNvPr id="29" name="标题文本"/>
          <p:cNvSpPr txBox="1">
            <a:spLocks noGrp="1"/>
          </p:cNvSpPr>
          <p:nvPr>
            <p:ph type="title"/>
          </p:nvPr>
        </p:nvSpPr>
        <p:spPr>
          <a:xfrm>
            <a:off x="831850" y="1709738"/>
            <a:ext cx="10515600" cy="2852737"/>
          </a:xfrm>
          <a:prstGeom prst="rect">
            <a:avLst/>
          </a:prstGeom>
        </p:spPr>
        <p:txBody>
          <a:bodyPr anchor="b"/>
          <a:lstStyle>
            <a:lvl1pPr>
              <a:defRPr sz="6000"/>
            </a:lvl1pPr>
          </a:lstStyle>
          <a:p>
            <a:r>
              <a:t>标题文本</a:t>
            </a:r>
          </a:p>
        </p:txBody>
      </p:sp>
      <p:sp>
        <p:nvSpPr>
          <p:cNvPr id="30" name="正文级别 1…"/>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两栏内容">
    <p:spTree>
      <p:nvGrpSpPr>
        <p:cNvPr id="1" name=""/>
        <p:cNvGrpSpPr/>
        <p:nvPr/>
      </p:nvGrpSpPr>
      <p:grpSpPr>
        <a:xfrm>
          <a:off x="0" y="0"/>
          <a:ext cx="0" cy="0"/>
          <a:chOff x="0" y="0"/>
          <a:chExt cx="0" cy="0"/>
        </a:xfrm>
      </p:grpSpPr>
      <p:sp>
        <p:nvSpPr>
          <p:cNvPr id="38" name="标题文本"/>
          <p:cNvSpPr txBox="1">
            <a:spLocks noGrp="1"/>
          </p:cNvSpPr>
          <p:nvPr>
            <p:ph type="title"/>
          </p:nvPr>
        </p:nvSpPr>
        <p:spPr>
          <a:prstGeom prst="rect">
            <a:avLst/>
          </a:prstGeom>
        </p:spPr>
        <p:txBody>
          <a:bodyPr/>
          <a:lstStyle/>
          <a:p>
            <a:r>
              <a:t>标题文本</a:t>
            </a:r>
          </a:p>
        </p:txBody>
      </p:sp>
      <p:sp>
        <p:nvSpPr>
          <p:cNvPr id="39" name="正文级别 1…"/>
          <p:cNvSpPr txBox="1">
            <a:spLocks noGrp="1"/>
          </p:cNvSpPr>
          <p:nvPr>
            <p:ph type="body" sz="half" idx="1"/>
          </p:nvPr>
        </p:nvSpPr>
        <p:spPr>
          <a:xfrm>
            <a:off x="838200" y="1825625"/>
            <a:ext cx="5181600" cy="4351338"/>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4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47" name="标题文本"/>
          <p:cNvSpPr txBox="1">
            <a:spLocks noGrp="1"/>
          </p:cNvSpPr>
          <p:nvPr>
            <p:ph type="title"/>
          </p:nvPr>
        </p:nvSpPr>
        <p:spPr>
          <a:xfrm>
            <a:off x="839787" y="365125"/>
            <a:ext cx="10515601" cy="1325563"/>
          </a:xfrm>
          <a:prstGeom prst="rect">
            <a:avLst/>
          </a:prstGeom>
        </p:spPr>
        <p:txBody>
          <a:bodyPr/>
          <a:lstStyle/>
          <a:p>
            <a:r>
              <a:t>标题文本</a:t>
            </a:r>
          </a:p>
        </p:txBody>
      </p:sp>
      <p:sp>
        <p:nvSpPr>
          <p:cNvPr id="48" name="正文级别 1…"/>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a:lvl1pPr>
            <a:lvl2pPr marL="0" indent="457200">
              <a:buSzTx/>
              <a:buFontTx/>
              <a:buNone/>
              <a:defRPr sz="2400"/>
            </a:lvl2pPr>
            <a:lvl3pPr marL="0" indent="914400">
              <a:buSzTx/>
              <a:buFontTx/>
              <a:buNone/>
              <a:defRPr sz="2400"/>
            </a:lvl3pPr>
            <a:lvl4pPr marL="0" indent="1371600">
              <a:buSzTx/>
              <a:buFontTx/>
              <a:buNone/>
              <a:defRPr sz="2400"/>
            </a:lvl4pPr>
            <a:lvl5pPr marL="0" indent="1828800">
              <a:buSzTx/>
              <a:buFontTx/>
              <a:buNone/>
              <a:defRPr sz="2400"/>
            </a:lvl5pPr>
          </a:lstStyle>
          <a:p>
            <a:r>
              <a:t>正文级别 1</a:t>
            </a:r>
          </a:p>
          <a:p>
            <a:pPr lvl="1"/>
            <a:r>
              <a:t>正文级别 2</a:t>
            </a:r>
          </a:p>
          <a:p>
            <a:pPr lvl="2"/>
            <a:r>
              <a:t>正文级别 3</a:t>
            </a:r>
          </a:p>
          <a:p>
            <a:pPr lvl="3"/>
            <a:r>
              <a:t>正文级别 4</a:t>
            </a:r>
          </a:p>
          <a:p>
            <a:pPr lvl="4"/>
            <a:r>
              <a:t>正文级别 5</a:t>
            </a:r>
          </a:p>
        </p:txBody>
      </p:sp>
      <p:sp>
        <p:nvSpPr>
          <p:cNvPr id="49" name="文本占位符 4"/>
          <p:cNvSpPr>
            <a:spLocks noGrp="1"/>
          </p:cNvSpPr>
          <p:nvPr>
            <p:ph type="body" sz="quarter" idx="13"/>
          </p:nvPr>
        </p:nvSpPr>
        <p:spPr>
          <a:xfrm>
            <a:off x="6172200" y="1681163"/>
            <a:ext cx="5183188" cy="823913"/>
          </a:xfrm>
          <a:prstGeom prst="rect">
            <a:avLst/>
          </a:prstGeom>
        </p:spPr>
        <p:txBody>
          <a:bodyPr anchor="b"/>
          <a:lstStyle/>
          <a:p>
            <a:pPr marL="0" indent="0">
              <a:buSzTx/>
              <a:buFontTx/>
              <a:buNone/>
              <a:defRPr sz="2400"/>
            </a:pPr>
            <a:endParaRPr/>
          </a:p>
        </p:txBody>
      </p:sp>
      <p:sp>
        <p:nvSpPr>
          <p:cNvPr id="5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57" name="标题文本"/>
          <p:cNvSpPr txBox="1">
            <a:spLocks noGrp="1"/>
          </p:cNvSpPr>
          <p:nvPr>
            <p:ph type="title"/>
          </p:nvPr>
        </p:nvSpPr>
        <p:spPr>
          <a:prstGeom prst="rect">
            <a:avLst/>
          </a:prstGeom>
        </p:spPr>
        <p:txBody>
          <a:bodyPr/>
          <a:lstStyle/>
          <a:p>
            <a:r>
              <a:t>标题文本</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pic>
        <p:nvPicPr>
          <p:cNvPr id="65" name="图片 6" descr="图片 6"/>
          <p:cNvPicPr>
            <a:picLocks noChangeAspect="1"/>
          </p:cNvPicPr>
          <p:nvPr/>
        </p:nvPicPr>
        <p:blipFill>
          <a:blip r:embed="rId2">
            <a:extLst/>
          </a:blip>
          <a:stretch>
            <a:fillRect/>
          </a:stretch>
        </p:blipFill>
        <p:spPr>
          <a:xfrm>
            <a:off x="-530" y="-297"/>
            <a:ext cx="12193059" cy="6858594"/>
          </a:xfrm>
          <a:prstGeom prst="rect">
            <a:avLst/>
          </a:prstGeom>
          <a:ln w="12700">
            <a:miter lim="400000"/>
          </a:ln>
        </p:spPr>
      </p:pic>
      <p:sp>
        <p:nvSpPr>
          <p:cNvPr id="6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2_空白">
    <p:spTree>
      <p:nvGrpSpPr>
        <p:cNvPr id="1" name=""/>
        <p:cNvGrpSpPr/>
        <p:nvPr/>
      </p:nvGrpSpPr>
      <p:grpSpPr>
        <a:xfrm>
          <a:off x="0" y="0"/>
          <a:ext cx="0" cy="0"/>
          <a:chOff x="0" y="0"/>
          <a:chExt cx="0" cy="0"/>
        </a:xfrm>
      </p:grpSpPr>
      <p:pic>
        <p:nvPicPr>
          <p:cNvPr id="82" name="图片 4" descr="图片 4"/>
          <p:cNvPicPr>
            <a:picLocks noChangeAspect="1"/>
          </p:cNvPicPr>
          <p:nvPr/>
        </p:nvPicPr>
        <p:blipFill>
          <a:blip r:embed="rId2">
            <a:extLst/>
          </a:blip>
          <a:stretch>
            <a:fillRect/>
          </a:stretch>
        </p:blipFill>
        <p:spPr>
          <a:xfrm>
            <a:off x="0" y="0"/>
            <a:ext cx="12192000" cy="6858000"/>
          </a:xfrm>
          <a:prstGeom prst="rect">
            <a:avLst/>
          </a:prstGeom>
          <a:ln w="12700">
            <a:miter lim="400000"/>
          </a:ln>
        </p:spPr>
      </p:pic>
      <p:sp>
        <p:nvSpPr>
          <p:cNvPr id="83" name="矩形 5"/>
          <p:cNvSpPr/>
          <p:nvPr/>
        </p:nvSpPr>
        <p:spPr>
          <a:xfrm>
            <a:off x="0" y="1173480"/>
            <a:ext cx="12192000" cy="5684521"/>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8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内容与标题">
    <p:spTree>
      <p:nvGrpSpPr>
        <p:cNvPr id="1" name=""/>
        <p:cNvGrpSpPr/>
        <p:nvPr/>
      </p:nvGrpSpPr>
      <p:grpSpPr>
        <a:xfrm>
          <a:off x="0" y="0"/>
          <a:ext cx="0" cy="0"/>
          <a:chOff x="0" y="0"/>
          <a:chExt cx="0" cy="0"/>
        </a:xfrm>
      </p:grpSpPr>
      <p:sp>
        <p:nvSpPr>
          <p:cNvPr id="91" name="标题文本"/>
          <p:cNvSpPr txBox="1">
            <a:spLocks noGrp="1"/>
          </p:cNvSpPr>
          <p:nvPr>
            <p:ph type="title"/>
          </p:nvPr>
        </p:nvSpPr>
        <p:spPr>
          <a:xfrm>
            <a:off x="839787" y="457200"/>
            <a:ext cx="3932239" cy="1600200"/>
          </a:xfrm>
          <a:prstGeom prst="rect">
            <a:avLst/>
          </a:prstGeom>
        </p:spPr>
        <p:txBody>
          <a:bodyPr anchor="b"/>
          <a:lstStyle>
            <a:lvl1pPr>
              <a:defRPr sz="3200"/>
            </a:lvl1pPr>
          </a:lstStyle>
          <a:p>
            <a:r>
              <a:t>标题文本</a:t>
            </a:r>
          </a:p>
        </p:txBody>
      </p:sp>
      <p:sp>
        <p:nvSpPr>
          <p:cNvPr id="92" name="正文级别 1…"/>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正文级别 1</a:t>
            </a:r>
          </a:p>
          <a:p>
            <a:pPr lvl="1"/>
            <a:r>
              <a:t>正文级别 2</a:t>
            </a:r>
          </a:p>
          <a:p>
            <a:pPr lvl="2"/>
            <a:r>
              <a:t>正文级别 3</a:t>
            </a:r>
          </a:p>
          <a:p>
            <a:pPr lvl="3"/>
            <a:r>
              <a:t>正文级别 4</a:t>
            </a:r>
          </a:p>
          <a:p>
            <a:pPr lvl="4"/>
            <a:r>
              <a:t>正文级别 5</a:t>
            </a:r>
          </a:p>
        </p:txBody>
      </p:sp>
      <p:sp>
        <p:nvSpPr>
          <p:cNvPr id="93" name="文本占位符 3"/>
          <p:cNvSpPr>
            <a:spLocks noGrp="1"/>
          </p:cNvSpPr>
          <p:nvPr>
            <p:ph type="body" sz="quarter" idx="13"/>
          </p:nvPr>
        </p:nvSpPr>
        <p:spPr>
          <a:xfrm>
            <a:off x="839787" y="2057400"/>
            <a:ext cx="3932238" cy="3811588"/>
          </a:xfrm>
          <a:prstGeom prst="rect">
            <a:avLst/>
          </a:prstGeom>
        </p:spPr>
        <p:txBody>
          <a:bodyPr/>
          <a:lstStyle/>
          <a:p>
            <a:pPr marL="0" indent="0">
              <a:buSzTx/>
              <a:buFontTx/>
              <a:buNone/>
              <a:defRPr sz="1600"/>
            </a:pPr>
            <a:endParaRPr/>
          </a:p>
        </p:txBody>
      </p:sp>
      <p:sp>
        <p:nvSpPr>
          <p:cNvPr id="9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标题文本</a:t>
            </a:r>
          </a:p>
        </p:txBody>
      </p:sp>
      <p:sp>
        <p:nvSpPr>
          <p:cNvPr id="3" name="正文级别 1…"/>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11070917" y="6391592"/>
            <a:ext cx="282884" cy="2946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 id="2147483661" r:id="rId12"/>
    <p:sldLayoutId id="2147483662" r:id="rId13"/>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Microsoft YaHe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Microsoft YaHe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Microsoft YaHe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Microsoft YaHe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Microsoft YaHe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Microsoft YaHe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Microsoft YaHe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Microsoft YaHe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Microsoft YaHei"/>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Microsoft YaHe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Microsoft YaHe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Microsoft YaHe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Microsoft YaHe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Microsoft YaHe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Microsoft YaHe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Microsoft YaHe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Microsoft YaHe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Microsoft YaHe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Microsoft YaHe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Microsoft YaHe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Microsoft YaHe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Microsoft YaHe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Microsoft YaHe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Microsoft YaHe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Microsoft YaHe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Microsoft YaHe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Microsoft YaHe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直接连接符 6"/>
          <p:cNvSpPr/>
          <p:nvPr/>
        </p:nvSpPr>
        <p:spPr>
          <a:xfrm>
            <a:off x="746759" y="3977640"/>
            <a:ext cx="5455922" cy="1"/>
          </a:xfrm>
          <a:prstGeom prst="line">
            <a:avLst/>
          </a:prstGeom>
          <a:ln w="6350">
            <a:solidFill>
              <a:srgbClr val="FFFFFF"/>
            </a:solidFill>
            <a:miter/>
          </a:ln>
        </p:spPr>
        <p:txBody>
          <a:bodyPr lIns="45719" rIns="45719"/>
          <a:lstStyle/>
          <a:p>
            <a:endParaRPr/>
          </a:p>
        </p:txBody>
      </p:sp>
      <p:sp>
        <p:nvSpPr>
          <p:cNvPr id="5" name="文本框 4">
            <a:extLst>
              <a:ext uri="{FF2B5EF4-FFF2-40B4-BE49-F238E27FC236}">
                <a16:creationId xmlns:a16="http://schemas.microsoft.com/office/drawing/2014/main" id="{AB1B5C55-DAC2-F64D-8281-994DE2B860CE}"/>
              </a:ext>
            </a:extLst>
          </p:cNvPr>
          <p:cNvSpPr txBox="1"/>
          <p:nvPr/>
        </p:nvSpPr>
        <p:spPr>
          <a:xfrm>
            <a:off x="579121" y="2255580"/>
            <a:ext cx="5623560" cy="1569660"/>
          </a:xfrm>
          <a:prstGeom prst="rect">
            <a:avLst/>
          </a:prstGeom>
          <a:noFill/>
        </p:spPr>
        <p:txBody>
          <a:bodyPr wrap="square" rtlCol="0">
            <a:spAutoFit/>
          </a:bodyPr>
          <a:lstStyle/>
          <a:p>
            <a:r>
              <a:rPr lang="zh-CN" altLang="en-US" sz="4800" b="1" dirty="0">
                <a:solidFill>
                  <a:schemeClr val="bg1"/>
                </a:solidFill>
              </a:rPr>
              <a:t>基于</a:t>
            </a:r>
            <a:r>
              <a:rPr lang="en-US" altLang="zh-CN" sz="4800" b="1" dirty="0">
                <a:solidFill>
                  <a:schemeClr val="bg1"/>
                </a:solidFill>
              </a:rPr>
              <a:t>CNN</a:t>
            </a:r>
            <a:r>
              <a:rPr lang="zh-CN" altLang="en-US" sz="4800" b="1" dirty="0">
                <a:solidFill>
                  <a:schemeClr val="bg1"/>
                </a:solidFill>
              </a:rPr>
              <a:t>的</a:t>
            </a:r>
            <a:endParaRPr lang="en-US" altLang="zh-CN" sz="4800" b="1" dirty="0">
              <a:solidFill>
                <a:schemeClr val="bg1"/>
              </a:solidFill>
            </a:endParaRPr>
          </a:p>
          <a:p>
            <a:r>
              <a:rPr lang="zh-CN" altLang="en-US" sz="4800" b="1" dirty="0">
                <a:solidFill>
                  <a:schemeClr val="bg1"/>
                </a:solidFill>
              </a:rPr>
              <a:t>电影评论情感分析</a:t>
            </a:r>
            <a:endParaRPr lang="en-US" altLang="zh-CN" sz="4800" b="1" dirty="0">
              <a:solidFill>
                <a:schemeClr val="bg1"/>
              </a:solidFill>
            </a:endParaRPr>
          </a:p>
        </p:txBody>
      </p:sp>
      <p:sp>
        <p:nvSpPr>
          <p:cNvPr id="6" name="文本框 5">
            <a:extLst>
              <a:ext uri="{FF2B5EF4-FFF2-40B4-BE49-F238E27FC236}">
                <a16:creationId xmlns:a16="http://schemas.microsoft.com/office/drawing/2014/main" id="{8E6A02C7-54A7-6E41-ACA2-FCFF179F8422}"/>
              </a:ext>
            </a:extLst>
          </p:cNvPr>
          <p:cNvSpPr txBox="1"/>
          <p:nvPr/>
        </p:nvSpPr>
        <p:spPr>
          <a:xfrm>
            <a:off x="664465" y="4099561"/>
            <a:ext cx="4389120" cy="369332"/>
          </a:xfrm>
          <a:prstGeom prst="rect">
            <a:avLst/>
          </a:prstGeom>
          <a:noFill/>
        </p:spPr>
        <p:txBody>
          <a:bodyPr wrap="square" rtlCol="0">
            <a:spAutoFit/>
          </a:bodyPr>
          <a:lstStyle/>
          <a:p>
            <a:r>
              <a:rPr lang="zh-CN" altLang="en-US" dirty="0">
                <a:solidFill>
                  <a:schemeClr val="bg1"/>
                </a:solidFill>
              </a:rPr>
              <a:t>王琴瑶 王柯云 马冰</a:t>
            </a:r>
            <a:endParaRPr lang="en-US" altLang="zh-CN" dirty="0">
              <a:solidFill>
                <a:schemeClr val="bg1"/>
              </a:solidFill>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2A6C1F8-3306-8C4C-AC5E-10DB33441AE9}"/>
              </a:ext>
            </a:extLst>
          </p:cNvPr>
          <p:cNvSpPr txBox="1"/>
          <p:nvPr/>
        </p:nvSpPr>
        <p:spPr>
          <a:xfrm>
            <a:off x="408432" y="358903"/>
            <a:ext cx="6000750" cy="707886"/>
          </a:xfrm>
          <a:prstGeom prst="rect">
            <a:avLst/>
          </a:prstGeom>
          <a:noFill/>
        </p:spPr>
        <p:txBody>
          <a:bodyPr wrap="square" rtlCol="0">
            <a:spAutoFit/>
          </a:bodyPr>
          <a:lstStyle/>
          <a:p>
            <a:r>
              <a:rPr lang="en-US" altLang="zh-CN" sz="4000" b="1" dirty="0">
                <a:solidFill>
                  <a:schemeClr val="bg1"/>
                </a:solidFill>
              </a:rPr>
              <a:t>1.7</a:t>
            </a:r>
            <a:r>
              <a:rPr lang="zh-CN" altLang="en-US" sz="4000" b="1" dirty="0">
                <a:solidFill>
                  <a:schemeClr val="bg1"/>
                </a:solidFill>
              </a:rPr>
              <a:t> 主要研究内容</a:t>
            </a:r>
          </a:p>
        </p:txBody>
      </p:sp>
      <p:pic>
        <p:nvPicPr>
          <p:cNvPr id="3" name="图片 2">
            <a:extLst>
              <a:ext uri="{FF2B5EF4-FFF2-40B4-BE49-F238E27FC236}">
                <a16:creationId xmlns:a16="http://schemas.microsoft.com/office/drawing/2014/main" id="{14CB2BBA-B477-B848-B059-FB0197C8015E}"/>
              </a:ext>
            </a:extLst>
          </p:cNvPr>
          <p:cNvPicPr/>
          <p:nvPr/>
        </p:nvPicPr>
        <p:blipFill>
          <a:blip r:embed="rId2"/>
          <a:stretch>
            <a:fillRect/>
          </a:stretch>
        </p:blipFill>
        <p:spPr>
          <a:xfrm>
            <a:off x="4989934" y="1236344"/>
            <a:ext cx="6812206" cy="5462167"/>
          </a:xfrm>
          <a:prstGeom prst="rect">
            <a:avLst/>
          </a:prstGeom>
        </p:spPr>
      </p:pic>
      <p:sp>
        <p:nvSpPr>
          <p:cNvPr id="4" name="矩形 3">
            <a:extLst>
              <a:ext uri="{FF2B5EF4-FFF2-40B4-BE49-F238E27FC236}">
                <a16:creationId xmlns:a16="http://schemas.microsoft.com/office/drawing/2014/main" id="{55AB4DA8-36E4-FA42-A74C-4C108DE214A1}"/>
              </a:ext>
            </a:extLst>
          </p:cNvPr>
          <p:cNvSpPr/>
          <p:nvPr/>
        </p:nvSpPr>
        <p:spPr>
          <a:xfrm>
            <a:off x="408432" y="2813265"/>
            <a:ext cx="4417568" cy="2031325"/>
          </a:xfrm>
          <a:prstGeom prst="rect">
            <a:avLst/>
          </a:prstGeom>
        </p:spPr>
        <p:txBody>
          <a:bodyPr wrap="square">
            <a:spAutoFit/>
          </a:bodyPr>
          <a:lstStyle/>
          <a:p>
            <a:r>
              <a:rPr lang="zh-CN" altLang="en-US" dirty="0">
                <a:latin typeface="Heiti SC Light" panose="02000000000000000000" pitchFamily="2" charset="-128"/>
                <a:ea typeface="Heiti SC Light" panose="02000000000000000000" pitchFamily="2" charset="-128"/>
              </a:rPr>
              <a:t>本文主要内容是基于</a:t>
            </a:r>
            <a:r>
              <a:rPr lang="en-US" altLang="zh-CN" dirty="0">
                <a:latin typeface="Heiti SC Light" panose="02000000000000000000" pitchFamily="2" charset="-128"/>
                <a:ea typeface="Heiti SC Light" panose="02000000000000000000" pitchFamily="2" charset="-128"/>
              </a:rPr>
              <a:t>CNN</a:t>
            </a:r>
            <a:r>
              <a:rPr lang="zh-CN" altLang="en-US" dirty="0">
                <a:latin typeface="Heiti SC Light" panose="02000000000000000000" pitchFamily="2" charset="-128"/>
                <a:ea typeface="Heiti SC Light" panose="02000000000000000000" pitchFamily="2" charset="-128"/>
              </a:rPr>
              <a:t>的电影评论特征提取和情感分析的研究。</a:t>
            </a:r>
            <a:endParaRPr lang="en-US" altLang="zh-CN" dirty="0">
              <a:latin typeface="Heiti SC Light" panose="02000000000000000000" pitchFamily="2" charset="-128"/>
              <a:ea typeface="Heiti SC Light" panose="02000000000000000000" pitchFamily="2" charset="-128"/>
            </a:endParaRPr>
          </a:p>
          <a:p>
            <a:r>
              <a:rPr lang="zh-CN" altLang="en-US" dirty="0">
                <a:latin typeface="Heiti SC Light" panose="02000000000000000000" pitchFamily="2" charset="-128"/>
                <a:ea typeface="Heiti SC Light" panose="02000000000000000000" pitchFamily="2" charset="-128"/>
              </a:rPr>
              <a:t>本研究首先从康奈尔电影评论网站上抓取了若干电影的评论信息</a:t>
            </a:r>
            <a:r>
              <a:rPr lang="en-US" altLang="zh-CN" dirty="0">
                <a:latin typeface="Heiti SC Light" panose="02000000000000000000" pitchFamily="2" charset="-128"/>
                <a:ea typeface="Heiti SC Light" panose="02000000000000000000" pitchFamily="2" charset="-128"/>
              </a:rPr>
              <a:t>,</a:t>
            </a:r>
            <a:r>
              <a:rPr lang="zh-CN" altLang="en-US" dirty="0">
                <a:latin typeface="Heiti SC Light" panose="02000000000000000000" pitchFamily="2" charset="-128"/>
                <a:ea typeface="Heiti SC Light" panose="02000000000000000000" pitchFamily="2" charset="-128"/>
              </a:rPr>
              <a:t>进行人工处理后，生成长度相同的正负语料，然后进行特征提取等成为特征词向量。</a:t>
            </a:r>
            <a:endParaRPr lang="en-US" altLang="zh-CN" dirty="0">
              <a:latin typeface="Heiti SC Light" panose="02000000000000000000" pitchFamily="2" charset="-128"/>
              <a:ea typeface="Heiti SC Light" panose="02000000000000000000" pitchFamily="2" charset="-128"/>
            </a:endParaRPr>
          </a:p>
          <a:p>
            <a:r>
              <a:rPr lang="zh-CN" altLang="en-US" dirty="0">
                <a:latin typeface="Heiti SC Light" panose="02000000000000000000" pitchFamily="2" charset="-128"/>
                <a:ea typeface="Heiti SC Light" panose="02000000000000000000" pitchFamily="2" charset="-128"/>
              </a:rPr>
              <a:t>具体流程如右图所示：</a:t>
            </a:r>
          </a:p>
        </p:txBody>
      </p:sp>
    </p:spTree>
    <p:extLst>
      <p:ext uri="{BB962C8B-B14F-4D97-AF65-F5344CB8AC3E}">
        <p14:creationId xmlns:p14="http://schemas.microsoft.com/office/powerpoint/2010/main" val="11704947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9105" y="1012954"/>
            <a:ext cx="8743470" cy="4832092"/>
          </a:xfrm>
          <a:prstGeom prst="rect">
            <a:avLst/>
          </a:prstGeom>
          <a:noFill/>
        </p:spPr>
        <p:txBody>
          <a:bodyPr wrap="square" rtlCol="0">
            <a:spAutoFit/>
          </a:bodyPr>
          <a:lstStyle/>
          <a:p>
            <a:r>
              <a:rPr lang="en-US" altLang="zh-CN" sz="4400" dirty="0">
                <a:solidFill>
                  <a:schemeClr val="bg1"/>
                </a:solidFill>
                <a:latin typeface="Heiti SC Light" panose="02000000000000000000" pitchFamily="2" charset="-128"/>
                <a:ea typeface="Heiti SC Light" panose="02000000000000000000" pitchFamily="2" charset="-128"/>
              </a:rPr>
              <a:t>2.1 </a:t>
            </a:r>
            <a:r>
              <a:rPr lang="zh-CN" altLang="en-US" sz="4400" dirty="0">
                <a:solidFill>
                  <a:schemeClr val="bg1"/>
                </a:solidFill>
                <a:latin typeface="Heiti SC Light" panose="02000000000000000000" pitchFamily="2" charset="-128"/>
                <a:ea typeface="Heiti SC Light" panose="02000000000000000000" pitchFamily="2" charset="-128"/>
              </a:rPr>
              <a:t>情感分析流程</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2.2 </a:t>
            </a:r>
            <a:r>
              <a:rPr lang="zh-CN" altLang="en-US" sz="4400" dirty="0">
                <a:solidFill>
                  <a:schemeClr val="bg1"/>
                </a:solidFill>
                <a:latin typeface="Heiti SC Light" panose="02000000000000000000" pitchFamily="2" charset="-128"/>
                <a:ea typeface="Heiti SC Light" panose="02000000000000000000" pitchFamily="2" charset="-128"/>
              </a:rPr>
              <a:t>降维</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2.3 </a:t>
            </a:r>
            <a:r>
              <a:rPr lang="zh-CN" altLang="en-US" sz="4400" dirty="0">
                <a:solidFill>
                  <a:schemeClr val="bg1"/>
                </a:solidFill>
                <a:latin typeface="Heiti SC Light" panose="02000000000000000000" pitchFamily="2" charset="-128"/>
                <a:ea typeface="Heiti SC Light" panose="02000000000000000000" pitchFamily="2" charset="-128"/>
              </a:rPr>
              <a:t>卷积神经网络</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2.4 Text-CNN</a:t>
            </a:r>
            <a:r>
              <a:rPr lang="zh-CN" altLang="en-US" sz="4400" dirty="0">
                <a:solidFill>
                  <a:schemeClr val="bg1"/>
                </a:solidFill>
                <a:latin typeface="Heiti SC Light" panose="02000000000000000000" pitchFamily="2" charset="-128"/>
                <a:ea typeface="Heiti SC Light" panose="02000000000000000000" pitchFamily="2" charset="-128"/>
              </a:rPr>
              <a:t>模型</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2.5 Dropout</a:t>
            </a:r>
          </a:p>
          <a:p>
            <a:r>
              <a:rPr lang="en-US" altLang="zh-CN" sz="4400" dirty="0">
                <a:solidFill>
                  <a:schemeClr val="bg1"/>
                </a:solidFill>
                <a:latin typeface="Heiti SC Light" panose="02000000000000000000" pitchFamily="2" charset="-128"/>
                <a:ea typeface="Heiti SC Light" panose="02000000000000000000" pitchFamily="2" charset="-128"/>
              </a:rPr>
              <a:t>2.6 </a:t>
            </a:r>
            <a:r>
              <a:rPr lang="en-US" altLang="zh-CN" sz="4400" dirty="0" err="1">
                <a:solidFill>
                  <a:schemeClr val="bg1"/>
                </a:solidFill>
                <a:latin typeface="Heiti SC Light" panose="02000000000000000000" pitchFamily="2" charset="-128"/>
                <a:ea typeface="Heiti SC Light" panose="02000000000000000000" pitchFamily="2" charset="-128"/>
              </a:rPr>
              <a:t>Softmax</a:t>
            </a:r>
            <a:r>
              <a:rPr lang="zh-CN" altLang="en-US" sz="4400" dirty="0">
                <a:solidFill>
                  <a:schemeClr val="bg1"/>
                </a:solidFill>
                <a:latin typeface="Heiti SC Light" panose="02000000000000000000" pitchFamily="2" charset="-128"/>
                <a:ea typeface="Heiti SC Light" panose="02000000000000000000" pitchFamily="2" charset="-128"/>
              </a:rPr>
              <a:t>函数</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2.7 </a:t>
            </a:r>
            <a:r>
              <a:rPr lang="zh-CN" altLang="en-US" sz="4400" dirty="0">
                <a:solidFill>
                  <a:schemeClr val="bg1"/>
                </a:solidFill>
                <a:latin typeface="Heiti SC Light" panose="02000000000000000000" pitchFamily="2" charset="-128"/>
                <a:ea typeface="Heiti SC Light" panose="02000000000000000000" pitchFamily="2" charset="-128"/>
              </a:rPr>
              <a:t>其他文本分类算法</a:t>
            </a:r>
          </a:p>
        </p:txBody>
      </p:sp>
    </p:spTree>
    <p:extLst>
      <p:ext uri="{BB962C8B-B14F-4D97-AF65-F5344CB8AC3E}">
        <p14:creationId xmlns:p14="http://schemas.microsoft.com/office/powerpoint/2010/main" val="34786512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E0869C6-B432-354F-863A-8D4DE2DEEC24}"/>
              </a:ext>
            </a:extLst>
          </p:cNvPr>
          <p:cNvSpPr txBox="1"/>
          <p:nvPr/>
        </p:nvSpPr>
        <p:spPr>
          <a:xfrm>
            <a:off x="399375" y="360240"/>
            <a:ext cx="9173249" cy="707886"/>
          </a:xfrm>
          <a:prstGeom prst="rect">
            <a:avLst/>
          </a:prstGeom>
          <a:noFill/>
        </p:spPr>
        <p:txBody>
          <a:bodyPr wrap="square" rtlCol="0">
            <a:spAutoFit/>
          </a:bodyPr>
          <a:lstStyle/>
          <a:p>
            <a:r>
              <a:rPr lang="en-US" altLang="zh-CN" sz="4000" b="1" dirty="0">
                <a:solidFill>
                  <a:schemeClr val="bg1"/>
                </a:solidFill>
              </a:rPr>
              <a:t>2.1</a:t>
            </a:r>
            <a:r>
              <a:rPr lang="zh-CN" altLang="en-US" sz="4000" b="1" dirty="0">
                <a:solidFill>
                  <a:schemeClr val="bg1"/>
                </a:solidFill>
              </a:rPr>
              <a:t> 情感分析流程</a:t>
            </a:r>
          </a:p>
        </p:txBody>
      </p:sp>
      <p:sp>
        <p:nvSpPr>
          <p:cNvPr id="4" name="文本框 3">
            <a:extLst>
              <a:ext uri="{FF2B5EF4-FFF2-40B4-BE49-F238E27FC236}">
                <a16:creationId xmlns:a16="http://schemas.microsoft.com/office/drawing/2014/main" id="{5866076B-DEEF-E84E-B161-6578A9934184}"/>
              </a:ext>
            </a:extLst>
          </p:cNvPr>
          <p:cNvSpPr txBox="1"/>
          <p:nvPr/>
        </p:nvSpPr>
        <p:spPr>
          <a:xfrm>
            <a:off x="465593" y="6128428"/>
            <a:ext cx="2262158" cy="369332"/>
          </a:xfrm>
          <a:prstGeom prst="rect">
            <a:avLst/>
          </a:prstGeom>
          <a:noFill/>
        </p:spPr>
        <p:txBody>
          <a:bodyPr wrap="none" rtlCol="0">
            <a:spAutoFit/>
          </a:bodyPr>
          <a:lstStyle/>
          <a:p>
            <a:r>
              <a:rPr lang="zh-CN" altLang="en-US" dirty="0">
                <a:solidFill>
                  <a:schemeClr val="tx1"/>
                </a:solidFill>
              </a:rPr>
              <a:t>基于情感词典的方法</a:t>
            </a:r>
          </a:p>
        </p:txBody>
      </p:sp>
      <p:sp>
        <p:nvSpPr>
          <p:cNvPr id="5" name="文本框 4">
            <a:extLst>
              <a:ext uri="{FF2B5EF4-FFF2-40B4-BE49-F238E27FC236}">
                <a16:creationId xmlns:a16="http://schemas.microsoft.com/office/drawing/2014/main" id="{6AC48301-4FD1-7C4E-80B0-BCF5918F48AB}"/>
              </a:ext>
            </a:extLst>
          </p:cNvPr>
          <p:cNvSpPr txBox="1"/>
          <p:nvPr/>
        </p:nvSpPr>
        <p:spPr>
          <a:xfrm>
            <a:off x="8095470" y="6128428"/>
            <a:ext cx="2310248" cy="369332"/>
          </a:xfrm>
          <a:prstGeom prst="rect">
            <a:avLst/>
          </a:prstGeom>
          <a:noFill/>
        </p:spPr>
        <p:txBody>
          <a:bodyPr wrap="none" rtlCol="0">
            <a:spAutoFit/>
          </a:bodyPr>
          <a:lstStyle/>
          <a:p>
            <a:r>
              <a:rPr lang="zh-CN" altLang="en-US" dirty="0">
                <a:solidFill>
                  <a:schemeClr val="tx1"/>
                </a:solidFill>
              </a:rPr>
              <a:t>基于机器学习的方法</a:t>
            </a:r>
          </a:p>
        </p:txBody>
      </p:sp>
      <p:pic>
        <p:nvPicPr>
          <p:cNvPr id="3" name="图片 2">
            <a:extLst>
              <a:ext uri="{FF2B5EF4-FFF2-40B4-BE49-F238E27FC236}">
                <a16:creationId xmlns:a16="http://schemas.microsoft.com/office/drawing/2014/main" id="{266EE1E4-A787-094C-9B9E-72C184DF54C6}"/>
              </a:ext>
            </a:extLst>
          </p:cNvPr>
          <p:cNvPicPr>
            <a:picLocks noChangeAspect="1"/>
          </p:cNvPicPr>
          <p:nvPr/>
        </p:nvPicPr>
        <p:blipFill>
          <a:blip r:embed="rId2"/>
          <a:stretch>
            <a:fillRect/>
          </a:stretch>
        </p:blipFill>
        <p:spPr>
          <a:xfrm>
            <a:off x="2727751" y="1223840"/>
            <a:ext cx="3012649" cy="5449965"/>
          </a:xfrm>
          <a:prstGeom prst="rect">
            <a:avLst/>
          </a:prstGeom>
        </p:spPr>
      </p:pic>
      <p:pic>
        <p:nvPicPr>
          <p:cNvPr id="8" name="图片 7">
            <a:extLst>
              <a:ext uri="{FF2B5EF4-FFF2-40B4-BE49-F238E27FC236}">
                <a16:creationId xmlns:a16="http://schemas.microsoft.com/office/drawing/2014/main" id="{451712E9-DA86-9242-91B1-8B3A55192EFF}"/>
              </a:ext>
            </a:extLst>
          </p:cNvPr>
          <p:cNvPicPr>
            <a:picLocks noChangeAspect="1"/>
          </p:cNvPicPr>
          <p:nvPr/>
        </p:nvPicPr>
        <p:blipFill>
          <a:blip r:embed="rId3"/>
          <a:stretch>
            <a:fillRect/>
          </a:stretch>
        </p:blipFill>
        <p:spPr>
          <a:xfrm>
            <a:off x="6616082" y="1667934"/>
            <a:ext cx="4991100" cy="4165600"/>
          </a:xfrm>
          <a:prstGeom prst="rect">
            <a:avLst/>
          </a:prstGeom>
        </p:spPr>
      </p:pic>
    </p:spTree>
    <p:extLst>
      <p:ext uri="{BB962C8B-B14F-4D97-AF65-F5344CB8AC3E}">
        <p14:creationId xmlns:p14="http://schemas.microsoft.com/office/powerpoint/2010/main" val="352646776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F4D95FB2-16F5-9C41-9B29-3B7886AEDEE5}"/>
              </a:ext>
            </a:extLst>
          </p:cNvPr>
          <p:cNvSpPr txBox="1"/>
          <p:nvPr/>
        </p:nvSpPr>
        <p:spPr>
          <a:xfrm>
            <a:off x="457200" y="312421"/>
            <a:ext cx="6000750" cy="707886"/>
          </a:xfrm>
          <a:prstGeom prst="rect">
            <a:avLst/>
          </a:prstGeom>
          <a:noFill/>
        </p:spPr>
        <p:txBody>
          <a:bodyPr wrap="square" rtlCol="0">
            <a:spAutoFit/>
          </a:bodyPr>
          <a:lstStyle/>
          <a:p>
            <a:r>
              <a:rPr lang="en-US" altLang="zh-CN" sz="4000" b="1" dirty="0">
                <a:solidFill>
                  <a:schemeClr val="bg1"/>
                </a:solidFill>
              </a:rPr>
              <a:t>2.2</a:t>
            </a:r>
            <a:r>
              <a:rPr lang="zh-CN" altLang="en-US" sz="4000" b="1" dirty="0">
                <a:solidFill>
                  <a:schemeClr val="bg1"/>
                </a:solidFill>
              </a:rPr>
              <a:t> 降维</a:t>
            </a:r>
          </a:p>
        </p:txBody>
      </p:sp>
      <p:sp>
        <p:nvSpPr>
          <p:cNvPr id="2" name="矩形 1">
            <a:extLst>
              <a:ext uri="{FF2B5EF4-FFF2-40B4-BE49-F238E27FC236}">
                <a16:creationId xmlns:a16="http://schemas.microsoft.com/office/drawing/2014/main" id="{91F7A714-798C-43D8-94D9-145F7F847797}"/>
              </a:ext>
            </a:extLst>
          </p:cNvPr>
          <p:cNvSpPr/>
          <p:nvPr/>
        </p:nvSpPr>
        <p:spPr>
          <a:xfrm>
            <a:off x="808075" y="2135535"/>
            <a:ext cx="10271051" cy="3134897"/>
          </a:xfrm>
          <a:prstGeom prst="rect">
            <a:avLst/>
          </a:prstGeom>
        </p:spPr>
        <p:txBody>
          <a:bodyPr wrap="square">
            <a:spAutoFit/>
          </a:bodyPr>
          <a:lstStyle/>
          <a:p>
            <a:pPr indent="266700" algn="just">
              <a:lnSpc>
                <a:spcPct val="125000"/>
              </a:lnSpc>
            </a:pPr>
            <a:r>
              <a:rPr lang="zh-CN" altLang="en-US" sz="2000" kern="100" dirty="0">
                <a:latin typeface="Heiti SC Light" panose="02000000000000000000" pitchFamily="2" charset="-128"/>
                <a:ea typeface="Heiti SC Light" panose="02000000000000000000" pitchFamily="2" charset="-128"/>
                <a:cs typeface="Times New Roman" panose="02020603050405020304" pitchFamily="18" charset="0"/>
              </a:rPr>
              <a:t>人们通常采用向量空间模型来描述文本向量。如果直接用分词算法和词频统计方法得到的特征项来表示文本向量中的各个维，那么这个向量的维度将会非常大，也会带来巨大的计算开销，使整个处理过程效率变低，算法的精确率也会受到影响。</a:t>
            </a:r>
            <a:endParaRPr lang="en-US" altLang="zh-CN" sz="2000" kern="100" dirty="0">
              <a:latin typeface="Heiti SC Light" panose="02000000000000000000" pitchFamily="2" charset="-128"/>
              <a:ea typeface="Heiti SC Light" panose="02000000000000000000" pitchFamily="2" charset="-128"/>
              <a:cs typeface="Times New Roman" panose="02020603050405020304" pitchFamily="18" charset="0"/>
            </a:endParaRPr>
          </a:p>
          <a:p>
            <a:pPr indent="266700" algn="just">
              <a:lnSpc>
                <a:spcPct val="125000"/>
              </a:lnSpc>
            </a:pPr>
            <a:r>
              <a:rPr lang="zh-CN" altLang="en-US" sz="2000" kern="100" dirty="0">
                <a:latin typeface="Heiti SC Light" panose="02000000000000000000" pitchFamily="2" charset="-128"/>
                <a:ea typeface="Heiti SC Light" panose="02000000000000000000" pitchFamily="2" charset="-128"/>
                <a:cs typeface="Times New Roman" panose="02020603050405020304" pitchFamily="18" charset="0"/>
              </a:rPr>
              <a:t>所以需要对文本向量做净化处理，在不改变原文本含义的前提下，提取出文本特征类别最具代表性的文本特征，这就是特征降维和特征选择。</a:t>
            </a:r>
            <a:endParaRPr lang="en-US" altLang="zh-CN" sz="2000" kern="100" dirty="0">
              <a:latin typeface="Heiti SC Light" panose="02000000000000000000" pitchFamily="2" charset="-128"/>
              <a:ea typeface="Heiti SC Light" panose="02000000000000000000" pitchFamily="2" charset="-128"/>
              <a:cs typeface="Times New Roman" panose="02020603050405020304" pitchFamily="18" charset="0"/>
            </a:endParaRPr>
          </a:p>
          <a:p>
            <a:pPr indent="266700" algn="just">
              <a:lnSpc>
                <a:spcPct val="125000"/>
              </a:lnSpc>
            </a:pPr>
            <a:r>
              <a:rPr lang="zh-CN" altLang="en-US" sz="2000" kern="100" dirty="0">
                <a:latin typeface="Heiti SC Light" panose="02000000000000000000" pitchFamily="2" charset="-128"/>
                <a:ea typeface="Heiti SC Light" panose="02000000000000000000" pitchFamily="2" charset="-128"/>
                <a:cs typeface="Times New Roman" panose="02020603050405020304" pitchFamily="18" charset="0"/>
              </a:rPr>
              <a:t>由于采集到的文本评论数据量十分大，再加上中文评论的句子结构中名词数量众多，含有很多没有意义的词条，导致候选矩阵的维度过于庞大，影响特征选择效率，故而也需要对候选特征矩阵进行降维，从而提高特征选择的效果，减少特征选择所需时间。</a:t>
            </a:r>
            <a:endParaRPr lang="zh-CN" altLang="zh-CN" sz="2000" kern="100" dirty="0">
              <a:latin typeface="Heiti SC Light" panose="02000000000000000000" pitchFamily="2" charset="-128"/>
              <a:ea typeface="Heiti SC Light" panose="02000000000000000000" pitchFamily="2" charset="-128"/>
              <a:cs typeface="Times New Roman" panose="02020603050405020304" pitchFamily="18" charset="0"/>
            </a:endParaRPr>
          </a:p>
        </p:txBody>
      </p:sp>
    </p:spTree>
    <p:extLst>
      <p:ext uri="{BB962C8B-B14F-4D97-AF65-F5344CB8AC3E}">
        <p14:creationId xmlns:p14="http://schemas.microsoft.com/office/powerpoint/2010/main" val="219278837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8B6BF55-0049-344C-8C1D-23606AC88E8D}"/>
              </a:ext>
            </a:extLst>
          </p:cNvPr>
          <p:cNvSpPr txBox="1"/>
          <p:nvPr/>
        </p:nvSpPr>
        <p:spPr>
          <a:xfrm>
            <a:off x="3812960" y="1283704"/>
            <a:ext cx="5837067" cy="2120902"/>
          </a:xfrm>
          <a:prstGeom prst="rect">
            <a:avLst/>
          </a:prstGeom>
          <a:noFill/>
        </p:spPr>
        <p:txBody>
          <a:bodyPr wrap="square" rtlCol="0">
            <a:spAutoFit/>
          </a:bodyPr>
          <a:lstStyle/>
          <a:p>
            <a:pPr>
              <a:lnSpc>
                <a:spcPct val="150000"/>
              </a:lnSpc>
            </a:pPr>
            <a:r>
              <a:rPr lang="zh-CN" altLang="en-US" b="1" dirty="0">
                <a:solidFill>
                  <a:srgbClr val="FF0000"/>
                </a:solidFill>
              </a:rPr>
              <a:t>卷积神经网络</a:t>
            </a:r>
            <a:r>
              <a:rPr lang="zh-CN" altLang="en-US" dirty="0">
                <a:solidFill>
                  <a:schemeClr val="tx1"/>
                </a:solidFill>
              </a:rPr>
              <a:t>是一种特殊的多层的神经网络，源于模拟人脑对于听视觉信号的处理机制，能够从海量复杂的数据中抽取出层级特征。卷积神经网络通过采用空间中的关系减少的个数来提升模型的效率，实质其实相当于多层的卷积运算。</a:t>
            </a:r>
            <a:endParaRPr lang="en-US" altLang="zh-CN" dirty="0">
              <a:solidFill>
                <a:schemeClr val="tx1"/>
              </a:solidFill>
            </a:endParaRPr>
          </a:p>
        </p:txBody>
      </p:sp>
      <p:sp>
        <p:nvSpPr>
          <p:cNvPr id="5" name="文本框 4">
            <a:extLst>
              <a:ext uri="{FF2B5EF4-FFF2-40B4-BE49-F238E27FC236}">
                <a16:creationId xmlns:a16="http://schemas.microsoft.com/office/drawing/2014/main" id="{112DCC98-2E5C-0343-922B-C17ED7A89F3F}"/>
              </a:ext>
            </a:extLst>
          </p:cNvPr>
          <p:cNvSpPr txBox="1"/>
          <p:nvPr/>
        </p:nvSpPr>
        <p:spPr>
          <a:xfrm>
            <a:off x="457199" y="312421"/>
            <a:ext cx="8253663" cy="707886"/>
          </a:xfrm>
          <a:prstGeom prst="rect">
            <a:avLst/>
          </a:prstGeom>
          <a:noFill/>
        </p:spPr>
        <p:txBody>
          <a:bodyPr wrap="square" rtlCol="0">
            <a:spAutoFit/>
          </a:bodyPr>
          <a:lstStyle/>
          <a:p>
            <a:r>
              <a:rPr lang="en-US" altLang="zh-CN" sz="4000" b="1" dirty="0">
                <a:solidFill>
                  <a:schemeClr val="bg1"/>
                </a:solidFill>
              </a:rPr>
              <a:t>2.3 </a:t>
            </a:r>
            <a:r>
              <a:rPr lang="zh-CN" altLang="en-US" sz="4000" b="1" dirty="0">
                <a:solidFill>
                  <a:schemeClr val="bg1"/>
                </a:solidFill>
              </a:rPr>
              <a:t>文本分类算法：卷积神经网络</a:t>
            </a:r>
          </a:p>
        </p:txBody>
      </p:sp>
      <p:pic>
        <p:nvPicPr>
          <p:cNvPr id="7" name="图片 6">
            <a:extLst>
              <a:ext uri="{FF2B5EF4-FFF2-40B4-BE49-F238E27FC236}">
                <a16:creationId xmlns:a16="http://schemas.microsoft.com/office/drawing/2014/main" id="{111C44B2-9FE4-4140-ABA7-14B86AEEF41B}"/>
              </a:ext>
            </a:extLst>
          </p:cNvPr>
          <p:cNvPicPr/>
          <p:nvPr/>
        </p:nvPicPr>
        <p:blipFill>
          <a:blip r:embed="rId2"/>
          <a:stretch>
            <a:fillRect/>
          </a:stretch>
        </p:blipFill>
        <p:spPr>
          <a:xfrm>
            <a:off x="713697" y="3453394"/>
            <a:ext cx="5074544" cy="3119123"/>
          </a:xfrm>
          <a:prstGeom prst="rect">
            <a:avLst/>
          </a:prstGeom>
        </p:spPr>
      </p:pic>
      <p:sp>
        <p:nvSpPr>
          <p:cNvPr id="2" name="文本框 1">
            <a:extLst>
              <a:ext uri="{FF2B5EF4-FFF2-40B4-BE49-F238E27FC236}">
                <a16:creationId xmlns:a16="http://schemas.microsoft.com/office/drawing/2014/main" id="{4B16D5FE-404F-4854-B7DD-4A0DAB7E2FFD}"/>
              </a:ext>
            </a:extLst>
          </p:cNvPr>
          <p:cNvSpPr txBox="1"/>
          <p:nvPr/>
        </p:nvSpPr>
        <p:spPr>
          <a:xfrm>
            <a:off x="6551721" y="4373969"/>
            <a:ext cx="4021584"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zh-CN" altLang="en-US" dirty="0"/>
              <a:t>       典型的卷积网络由</a:t>
            </a:r>
            <a:r>
              <a:rPr lang="zh-CN" altLang="en-US" b="1" dirty="0">
                <a:solidFill>
                  <a:srgbClr val="FF0000"/>
                </a:solidFill>
              </a:rPr>
              <a:t>卷积层、池化层、全连接层</a:t>
            </a:r>
            <a:r>
              <a:rPr lang="zh-CN" altLang="en-US" dirty="0"/>
              <a:t>组成。其中卷积层和池化层之间相互作用构成卷积组，最后经过很多连接层来实现文本特征的选取。</a:t>
            </a:r>
            <a:endParaRPr kumimoji="0" lang="zh-CN" altLang="en-US" sz="1800" b="0" i="0" u="none" strike="noStrike" cap="none" spc="0" normalizeH="0" baseline="0" dirty="0">
              <a:ln>
                <a:noFill/>
              </a:ln>
              <a:solidFill>
                <a:srgbClr val="000000"/>
              </a:solidFill>
              <a:effectLst/>
              <a:uFillTx/>
              <a:latin typeface="+mn-lt"/>
              <a:ea typeface="+mn-ea"/>
              <a:cs typeface="+mn-cs"/>
              <a:sym typeface="Microsoft YaHei"/>
            </a:endParaRPr>
          </a:p>
        </p:txBody>
      </p:sp>
    </p:spTree>
    <p:extLst>
      <p:ext uri="{BB962C8B-B14F-4D97-AF65-F5344CB8AC3E}">
        <p14:creationId xmlns:p14="http://schemas.microsoft.com/office/powerpoint/2010/main" val="336507716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9F7C0F4-08C0-4F04-886A-565B726F0D04}"/>
              </a:ext>
            </a:extLst>
          </p:cNvPr>
          <p:cNvSpPr txBox="1"/>
          <p:nvPr/>
        </p:nvSpPr>
        <p:spPr>
          <a:xfrm>
            <a:off x="457199" y="312421"/>
            <a:ext cx="8253663" cy="707886"/>
          </a:xfrm>
          <a:prstGeom prst="rect">
            <a:avLst/>
          </a:prstGeom>
          <a:noFill/>
        </p:spPr>
        <p:txBody>
          <a:bodyPr wrap="square" rtlCol="0">
            <a:spAutoFit/>
          </a:bodyPr>
          <a:lstStyle/>
          <a:p>
            <a:r>
              <a:rPr lang="en-US" altLang="zh-CN" sz="4000" b="1" dirty="0">
                <a:solidFill>
                  <a:schemeClr val="bg1"/>
                </a:solidFill>
              </a:rPr>
              <a:t>2.3.1</a:t>
            </a:r>
            <a:r>
              <a:rPr lang="zh-CN" altLang="en-US" sz="4000" b="1" dirty="0">
                <a:solidFill>
                  <a:schemeClr val="bg1"/>
                </a:solidFill>
              </a:rPr>
              <a:t> 卷积层</a:t>
            </a:r>
          </a:p>
        </p:txBody>
      </p:sp>
      <p:pic>
        <p:nvPicPr>
          <p:cNvPr id="3" name="图片 2">
            <a:extLst>
              <a:ext uri="{FF2B5EF4-FFF2-40B4-BE49-F238E27FC236}">
                <a16:creationId xmlns:a16="http://schemas.microsoft.com/office/drawing/2014/main" id="{1FA20EFB-7673-4ED9-BCE7-B8CEDE03818F}"/>
              </a:ext>
            </a:extLst>
          </p:cNvPr>
          <p:cNvPicPr/>
          <p:nvPr/>
        </p:nvPicPr>
        <p:blipFill>
          <a:blip r:embed="rId2"/>
          <a:stretch>
            <a:fillRect/>
          </a:stretch>
        </p:blipFill>
        <p:spPr>
          <a:xfrm>
            <a:off x="421481" y="2153168"/>
            <a:ext cx="6327859" cy="3927190"/>
          </a:xfrm>
          <a:prstGeom prst="rect">
            <a:avLst/>
          </a:prstGeom>
        </p:spPr>
      </p:pic>
      <p:sp>
        <p:nvSpPr>
          <p:cNvPr id="4" name="文本框 3">
            <a:extLst>
              <a:ext uri="{FF2B5EF4-FFF2-40B4-BE49-F238E27FC236}">
                <a16:creationId xmlns:a16="http://schemas.microsoft.com/office/drawing/2014/main" id="{5D7464F4-6EC4-4C6F-BBE1-F443DE19F486}"/>
              </a:ext>
            </a:extLst>
          </p:cNvPr>
          <p:cNvSpPr txBox="1"/>
          <p:nvPr/>
        </p:nvSpPr>
        <p:spPr>
          <a:xfrm>
            <a:off x="7315200" y="2126535"/>
            <a:ext cx="3950563" cy="34163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lang="zh-CN" altLang="en-US" dirty="0">
                <a:latin typeface="宋体" panose="02010600030101010101" pitchFamily="2" charset="-122"/>
                <a:ea typeface="宋体" panose="02010600030101010101" pitchFamily="2" charset="-122"/>
              </a:rPr>
              <a:t>    卷积神经网络中每层卷积层由若干卷积单元组成，每个卷积单元的参数都是通过反向传播算法最佳化得到的。卷积运算的目的是提取输入的不同特征，第一层卷积层可能只能提取一些低级的特征如边缘、线条和角等层级，更多层的网路能从低级特征中迭代提取更复杂的特征。</a:t>
            </a:r>
            <a:endParaRPr kumimoji="0" lang="zh-CN" altLang="en-US" sz="1800" b="0" i="0" u="none" strike="noStrike" cap="none" spc="0" normalizeH="0" baseline="0" dirty="0">
              <a:ln>
                <a:noFill/>
              </a:ln>
              <a:solidFill>
                <a:srgbClr val="000000"/>
              </a:solidFill>
              <a:effectLst/>
              <a:uFillTx/>
              <a:latin typeface="宋体" panose="02010600030101010101" pitchFamily="2" charset="-122"/>
              <a:ea typeface="宋体" panose="02010600030101010101" pitchFamily="2" charset="-122"/>
              <a:sym typeface="Microsoft YaHei"/>
            </a:endParaRPr>
          </a:p>
        </p:txBody>
      </p:sp>
    </p:spTree>
    <p:extLst>
      <p:ext uri="{BB962C8B-B14F-4D97-AF65-F5344CB8AC3E}">
        <p14:creationId xmlns:p14="http://schemas.microsoft.com/office/powerpoint/2010/main" val="35261600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E05024F-8203-4142-8B6D-B4628B42D208}"/>
              </a:ext>
            </a:extLst>
          </p:cNvPr>
          <p:cNvSpPr txBox="1"/>
          <p:nvPr/>
        </p:nvSpPr>
        <p:spPr>
          <a:xfrm>
            <a:off x="457199" y="312421"/>
            <a:ext cx="8253663" cy="707886"/>
          </a:xfrm>
          <a:prstGeom prst="rect">
            <a:avLst/>
          </a:prstGeom>
          <a:noFill/>
        </p:spPr>
        <p:txBody>
          <a:bodyPr wrap="square" rtlCol="0">
            <a:spAutoFit/>
          </a:bodyPr>
          <a:lstStyle/>
          <a:p>
            <a:r>
              <a:rPr lang="en-US" altLang="zh-CN" sz="4000" b="1" dirty="0">
                <a:solidFill>
                  <a:schemeClr val="bg1"/>
                </a:solidFill>
              </a:rPr>
              <a:t>2.3.2</a:t>
            </a:r>
            <a:r>
              <a:rPr lang="zh-CN" altLang="en-US" sz="4000" b="1" dirty="0">
                <a:solidFill>
                  <a:schemeClr val="bg1"/>
                </a:solidFill>
              </a:rPr>
              <a:t> 池化层</a:t>
            </a:r>
          </a:p>
        </p:txBody>
      </p:sp>
      <p:pic>
        <p:nvPicPr>
          <p:cNvPr id="3" name="图片 2">
            <a:extLst>
              <a:ext uri="{FF2B5EF4-FFF2-40B4-BE49-F238E27FC236}">
                <a16:creationId xmlns:a16="http://schemas.microsoft.com/office/drawing/2014/main" id="{A9F82B12-1506-42CF-9C4B-D40E993F0158}"/>
              </a:ext>
            </a:extLst>
          </p:cNvPr>
          <p:cNvPicPr/>
          <p:nvPr/>
        </p:nvPicPr>
        <p:blipFill>
          <a:blip r:embed="rId2"/>
          <a:stretch>
            <a:fillRect/>
          </a:stretch>
        </p:blipFill>
        <p:spPr>
          <a:xfrm>
            <a:off x="3689664" y="4006924"/>
            <a:ext cx="5274310" cy="2395220"/>
          </a:xfrm>
          <a:prstGeom prst="rect">
            <a:avLst/>
          </a:prstGeom>
        </p:spPr>
      </p:pic>
      <p:sp>
        <p:nvSpPr>
          <p:cNvPr id="4" name="矩形 3">
            <a:extLst>
              <a:ext uri="{FF2B5EF4-FFF2-40B4-BE49-F238E27FC236}">
                <a16:creationId xmlns:a16="http://schemas.microsoft.com/office/drawing/2014/main" id="{0F309931-D833-4748-A9B7-3639CF69D574}"/>
              </a:ext>
            </a:extLst>
          </p:cNvPr>
          <p:cNvSpPr/>
          <p:nvPr/>
        </p:nvSpPr>
        <p:spPr>
          <a:xfrm>
            <a:off x="2320031" y="1506332"/>
            <a:ext cx="8350928" cy="2266646"/>
          </a:xfrm>
          <a:prstGeom prst="rect">
            <a:avLst/>
          </a:prstGeom>
        </p:spPr>
        <p:txBody>
          <a:bodyPr wrap="square">
            <a:spAutoFit/>
          </a:bodyPr>
          <a:lstStyle/>
          <a:p>
            <a:pPr indent="266700" algn="just">
              <a:lnSpc>
                <a:spcPct val="150000"/>
              </a:lnSpc>
            </a:pPr>
            <a:r>
              <a:rPr lang="zh-CN" altLang="zh-CN" sz="1600" kern="100" dirty="0">
                <a:latin typeface="等线" panose="02010600030101010101" pitchFamily="2" charset="-122"/>
                <a:ea typeface="宋体" panose="02010600030101010101" pitchFamily="2" charset="-122"/>
                <a:cs typeface="Times New Roman" panose="02020603050405020304" pitchFamily="18" charset="0"/>
              </a:rPr>
              <a:t>池化（</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Pooling</a:t>
            </a:r>
            <a:r>
              <a:rPr lang="zh-CN" altLang="zh-CN" sz="1600" kern="100" dirty="0">
                <a:latin typeface="等线" panose="02010600030101010101" pitchFamily="2" charset="-122"/>
                <a:ea typeface="宋体" panose="02010600030101010101" pitchFamily="2" charset="-122"/>
                <a:cs typeface="Times New Roman" panose="02020603050405020304" pitchFamily="18" charset="0"/>
              </a:rPr>
              <a:t>）实际上是一种形式的降采样。有多种不同形式的非线性池化函数，而其中</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a:t>
            </a:r>
            <a:r>
              <a:rPr lang="zh-CN" altLang="zh-CN" sz="1600" kern="100" dirty="0">
                <a:latin typeface="等线" panose="02010600030101010101" pitchFamily="2" charset="-122"/>
                <a:ea typeface="宋体" panose="02010600030101010101" pitchFamily="2" charset="-122"/>
                <a:cs typeface="Times New Roman" panose="02020603050405020304" pitchFamily="18" charset="0"/>
              </a:rPr>
              <a:t>最大池化（</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Max pooling</a:t>
            </a:r>
            <a:r>
              <a:rPr lang="zh-CN" altLang="zh-CN" sz="1600" kern="100" dirty="0">
                <a:latin typeface="等线" panose="02010600030101010101" pitchFamily="2" charset="-122"/>
                <a:ea typeface="宋体" panose="02010600030101010101" pitchFamily="2" charset="-122"/>
                <a:cs typeface="Times New Roman" panose="02020603050405020304" pitchFamily="18" charset="0"/>
              </a:rPr>
              <a:t>）</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a:t>
            </a:r>
            <a:r>
              <a:rPr lang="zh-CN" altLang="zh-CN" sz="1600" kern="100" dirty="0">
                <a:latin typeface="等线" panose="02010600030101010101" pitchFamily="2" charset="-122"/>
                <a:ea typeface="宋体" panose="02010600030101010101" pitchFamily="2" charset="-122"/>
                <a:cs typeface="Times New Roman" panose="02020603050405020304" pitchFamily="18" charset="0"/>
              </a:rPr>
              <a:t>是最为常见的。它是将输入的图像划分为若干个矩形区域，对每个子区域输出最大值。直觉上，这种机制能够有效地原因在于，在发现一个特征之后，它的精确位置远不及它和其他特征的相对位置的关系重要。池化层会不断地减小数据的空间大小，因此参数的数量和计算量也会下降，这在一定程度上也控制了过拟合。通常来说，</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CNN</a:t>
            </a:r>
            <a:r>
              <a:rPr lang="zh-CN" altLang="zh-CN" sz="1600" kern="100" dirty="0">
                <a:latin typeface="等线" panose="02010600030101010101" pitchFamily="2" charset="-122"/>
                <a:ea typeface="宋体" panose="02010600030101010101" pitchFamily="2" charset="-122"/>
                <a:cs typeface="Times New Roman" panose="02020603050405020304" pitchFamily="18" charset="0"/>
              </a:rPr>
              <a:t>的卷积层之间都会周期性地插入池化层。</a:t>
            </a:r>
            <a:endParaRPr lang="zh-CN"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8594310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CBB4258-0A4E-4D37-A897-256C8ABD3209}"/>
              </a:ext>
            </a:extLst>
          </p:cNvPr>
          <p:cNvSpPr txBox="1"/>
          <p:nvPr/>
        </p:nvSpPr>
        <p:spPr>
          <a:xfrm>
            <a:off x="448322" y="285788"/>
            <a:ext cx="8253663" cy="707886"/>
          </a:xfrm>
          <a:prstGeom prst="rect">
            <a:avLst/>
          </a:prstGeom>
          <a:noFill/>
        </p:spPr>
        <p:txBody>
          <a:bodyPr wrap="square" rtlCol="0">
            <a:spAutoFit/>
          </a:bodyPr>
          <a:lstStyle/>
          <a:p>
            <a:r>
              <a:rPr lang="en-US" altLang="zh-CN" sz="4000" b="1" dirty="0">
                <a:solidFill>
                  <a:schemeClr val="bg1"/>
                </a:solidFill>
              </a:rPr>
              <a:t>2.4</a:t>
            </a:r>
            <a:r>
              <a:rPr lang="zh-CN" altLang="en-US" sz="4000" b="1" dirty="0">
                <a:solidFill>
                  <a:schemeClr val="bg1"/>
                </a:solidFill>
              </a:rPr>
              <a:t> </a:t>
            </a:r>
            <a:r>
              <a:rPr lang="en-US" altLang="zh-CN" sz="4000" b="1" dirty="0">
                <a:solidFill>
                  <a:schemeClr val="bg1"/>
                </a:solidFill>
              </a:rPr>
              <a:t>Text-CNN </a:t>
            </a:r>
            <a:r>
              <a:rPr lang="zh-CN" altLang="en-US" sz="4000" b="1" dirty="0">
                <a:solidFill>
                  <a:schemeClr val="bg1"/>
                </a:solidFill>
              </a:rPr>
              <a:t>模型</a:t>
            </a:r>
          </a:p>
        </p:txBody>
      </p:sp>
      <p:pic>
        <p:nvPicPr>
          <p:cNvPr id="3" name="图片 2" descr="IMG_256">
            <a:extLst>
              <a:ext uri="{FF2B5EF4-FFF2-40B4-BE49-F238E27FC236}">
                <a16:creationId xmlns:a16="http://schemas.microsoft.com/office/drawing/2014/main" id="{DE15FF9F-0714-47C3-A131-B3A04F0A907C}"/>
              </a:ext>
            </a:extLst>
          </p:cNvPr>
          <p:cNvPicPr/>
          <p:nvPr/>
        </p:nvPicPr>
        <p:blipFill>
          <a:blip r:embed="rId2"/>
          <a:stretch>
            <a:fillRect/>
          </a:stretch>
        </p:blipFill>
        <p:spPr>
          <a:xfrm>
            <a:off x="4575153" y="1844151"/>
            <a:ext cx="7416301" cy="4025614"/>
          </a:xfrm>
          <a:prstGeom prst="rect">
            <a:avLst/>
          </a:prstGeom>
          <a:noFill/>
          <a:ln w="9525">
            <a:noFill/>
          </a:ln>
        </p:spPr>
      </p:pic>
      <p:sp>
        <p:nvSpPr>
          <p:cNvPr id="5" name="矩形 4">
            <a:extLst>
              <a:ext uri="{FF2B5EF4-FFF2-40B4-BE49-F238E27FC236}">
                <a16:creationId xmlns:a16="http://schemas.microsoft.com/office/drawing/2014/main" id="{334721C9-640B-4D46-BB96-D5059D3A845F}"/>
              </a:ext>
            </a:extLst>
          </p:cNvPr>
          <p:cNvSpPr/>
          <p:nvPr/>
        </p:nvSpPr>
        <p:spPr>
          <a:xfrm>
            <a:off x="358063" y="2743602"/>
            <a:ext cx="4888639" cy="2533386"/>
          </a:xfrm>
          <a:prstGeom prst="rect">
            <a:avLst/>
          </a:prstGeom>
        </p:spPr>
        <p:txBody>
          <a:bodyPr wrap="square">
            <a:spAutoFit/>
          </a:bodyPr>
          <a:lstStyle/>
          <a:p>
            <a:pPr>
              <a:lnSpc>
                <a:spcPct val="150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卷积的过程：卷积层输入的是一个表示句子的矩阵，维度为</a:t>
            </a:r>
            <a:r>
              <a:rPr lang="en-US" altLang="zh-CN" kern="100" dirty="0">
                <a:latin typeface="Times New Roman" panose="02020603050405020304" pitchFamily="18" charset="0"/>
                <a:ea typeface="宋体" panose="02010600030101010101" pitchFamily="2" charset="-122"/>
              </a:rPr>
              <a:t>n*d</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，即每句话共有</a:t>
            </a:r>
            <a:r>
              <a:rPr lang="en-US" altLang="zh-CN" kern="100" dirty="0">
                <a:latin typeface="Times New Roman" panose="02020603050405020304" pitchFamily="18" charset="0"/>
                <a:ea typeface="宋体" panose="02010600030101010101" pitchFamily="2" charset="-122"/>
              </a:rPr>
              <a:t>n</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个词，每个词有一个</a:t>
            </a:r>
            <a:r>
              <a:rPr lang="en-US" altLang="zh-CN" kern="100" dirty="0">
                <a:latin typeface="Times New Roman" panose="02020603050405020304" pitchFamily="18" charset="0"/>
                <a:ea typeface="宋体" panose="02010600030101010101" pitchFamily="2" charset="-122"/>
              </a:rPr>
              <a:t>d</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维的词向量表示。假设</a:t>
            </a:r>
            <a:r>
              <a:rPr lang="en-US" altLang="zh-CN" kern="100" dirty="0" err="1">
                <a:latin typeface="Times New Roman" panose="02020603050405020304" pitchFamily="18" charset="0"/>
                <a:ea typeface="宋体" panose="02010600030101010101" pitchFamily="2" charset="-122"/>
              </a:rPr>
              <a:t>Xi:i+j</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表示</a:t>
            </a:r>
            <a:r>
              <a:rPr lang="en-US" altLang="zh-CN" kern="100" dirty="0">
                <a:latin typeface="Times New Roman" panose="02020603050405020304" pitchFamily="18" charset="0"/>
                <a:ea typeface="宋体" panose="02010600030101010101" pitchFamily="2" charset="-122"/>
              </a:rPr>
              <a:t>Xi</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到</a:t>
            </a:r>
            <a:r>
              <a:rPr lang="en-US" altLang="zh-CN" kern="100" dirty="0" err="1">
                <a:latin typeface="Times New Roman" panose="02020603050405020304" pitchFamily="18" charset="0"/>
                <a:ea typeface="宋体" panose="02010600030101010101" pitchFamily="2" charset="-122"/>
              </a:rPr>
              <a:t>Xi+j</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个词，使用一个宽度为</a:t>
            </a:r>
            <a:r>
              <a:rPr lang="en-US" altLang="zh-CN" kern="100" dirty="0">
                <a:latin typeface="Times New Roman" panose="02020603050405020304" pitchFamily="18" charset="0"/>
                <a:ea typeface="宋体" panose="02010600030101010101" pitchFamily="2" charset="-122"/>
              </a:rPr>
              <a:t>d</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，高度为</a:t>
            </a:r>
            <a:r>
              <a:rPr lang="en-US" altLang="zh-CN" kern="100" dirty="0">
                <a:latin typeface="Times New Roman" panose="02020603050405020304" pitchFamily="18" charset="0"/>
                <a:ea typeface="宋体" panose="02010600030101010101" pitchFamily="2" charset="-122"/>
              </a:rPr>
              <a:t>h</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的卷积核</a:t>
            </a:r>
            <a:r>
              <a:rPr lang="en-US" altLang="zh-CN" kern="100" dirty="0">
                <a:latin typeface="Times New Roman" panose="02020603050405020304" pitchFamily="18" charset="0"/>
                <a:ea typeface="宋体" panose="02010600030101010101" pitchFamily="2" charset="-122"/>
              </a:rPr>
              <a:t>W</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与</a:t>
            </a:r>
            <a:r>
              <a:rPr lang="en-US" altLang="zh-CN" kern="100" dirty="0">
                <a:latin typeface="Times New Roman" panose="02020603050405020304" pitchFamily="18" charset="0"/>
                <a:ea typeface="宋体" panose="02010600030101010101" pitchFamily="2" charset="-122"/>
              </a:rPr>
              <a:t>Xi:i+h-1(h</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个词</a:t>
            </a:r>
            <a:r>
              <a:rPr lang="en-US" altLang="zh-CN" kern="100" dirty="0">
                <a:latin typeface="Times New Roman" panose="02020603050405020304" pitchFamily="18" charset="0"/>
                <a:ea typeface="宋体" panose="02010600030101010101" pitchFamily="2" charset="-122"/>
              </a:rPr>
              <a:t>)</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进行卷积操作后再使用激活函数激活得到相应的特征</a:t>
            </a:r>
            <a:r>
              <a:rPr lang="en-US" altLang="zh-CN" kern="100" dirty="0">
                <a:latin typeface="Times New Roman" panose="02020603050405020304" pitchFamily="18" charset="0"/>
                <a:ea typeface="宋体" panose="02010600030101010101" pitchFamily="2" charset="-122"/>
              </a:rPr>
              <a:t>ci</a:t>
            </a:r>
            <a:r>
              <a:rPr lang="zh-CN" altLang="en-US" kern="100" dirty="0">
                <a:latin typeface="Times New Roman" panose="02020603050405020304" pitchFamily="18" charset="0"/>
                <a:ea typeface="宋体" panose="02010600030101010101" pitchFamily="2" charset="-122"/>
              </a:rPr>
              <a:t>。</a:t>
            </a:r>
            <a:endParaRPr lang="zh-CN" altLang="en-US" dirty="0"/>
          </a:p>
        </p:txBody>
      </p:sp>
    </p:spTree>
    <p:extLst>
      <p:ext uri="{BB962C8B-B14F-4D97-AF65-F5344CB8AC3E}">
        <p14:creationId xmlns:p14="http://schemas.microsoft.com/office/powerpoint/2010/main" val="323156882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3CB40EA-0C52-418C-B3A1-A2B6912DE2D0}"/>
              </a:ext>
            </a:extLst>
          </p:cNvPr>
          <p:cNvSpPr txBox="1"/>
          <p:nvPr/>
        </p:nvSpPr>
        <p:spPr>
          <a:xfrm>
            <a:off x="448322" y="285788"/>
            <a:ext cx="8253663" cy="707886"/>
          </a:xfrm>
          <a:prstGeom prst="rect">
            <a:avLst/>
          </a:prstGeom>
          <a:noFill/>
        </p:spPr>
        <p:txBody>
          <a:bodyPr wrap="square" rtlCol="0">
            <a:spAutoFit/>
          </a:bodyPr>
          <a:lstStyle/>
          <a:p>
            <a:r>
              <a:rPr lang="en-US" altLang="zh-CN" sz="4000" b="1" dirty="0">
                <a:solidFill>
                  <a:schemeClr val="bg1"/>
                </a:solidFill>
              </a:rPr>
              <a:t>2.5</a:t>
            </a:r>
            <a:r>
              <a:rPr lang="zh-CN" altLang="en-US" sz="4000" b="1" dirty="0">
                <a:solidFill>
                  <a:schemeClr val="bg1"/>
                </a:solidFill>
              </a:rPr>
              <a:t> </a:t>
            </a:r>
            <a:r>
              <a:rPr lang="en-US" altLang="zh-CN" sz="4000" b="1" dirty="0">
                <a:solidFill>
                  <a:schemeClr val="bg1"/>
                </a:solidFill>
              </a:rPr>
              <a:t>Dropout</a:t>
            </a:r>
            <a:endParaRPr lang="zh-CN" altLang="en-US" sz="4000" b="1" dirty="0">
              <a:solidFill>
                <a:schemeClr val="bg1"/>
              </a:solidFill>
            </a:endParaRPr>
          </a:p>
        </p:txBody>
      </p:sp>
      <p:pic>
        <p:nvPicPr>
          <p:cNvPr id="3" name="图片 2">
            <a:extLst>
              <a:ext uri="{FF2B5EF4-FFF2-40B4-BE49-F238E27FC236}">
                <a16:creationId xmlns:a16="http://schemas.microsoft.com/office/drawing/2014/main" id="{FA7B40C1-13A1-494C-90C2-13E7D368346A}"/>
              </a:ext>
            </a:extLst>
          </p:cNvPr>
          <p:cNvPicPr/>
          <p:nvPr/>
        </p:nvPicPr>
        <p:blipFill>
          <a:blip r:embed="rId2"/>
          <a:stretch>
            <a:fillRect/>
          </a:stretch>
        </p:blipFill>
        <p:spPr>
          <a:xfrm>
            <a:off x="6645929" y="2753808"/>
            <a:ext cx="5274310" cy="2256790"/>
          </a:xfrm>
          <a:prstGeom prst="rect">
            <a:avLst/>
          </a:prstGeom>
        </p:spPr>
      </p:pic>
      <p:sp>
        <p:nvSpPr>
          <p:cNvPr id="4" name="矩形 3">
            <a:extLst>
              <a:ext uri="{FF2B5EF4-FFF2-40B4-BE49-F238E27FC236}">
                <a16:creationId xmlns:a16="http://schemas.microsoft.com/office/drawing/2014/main" id="{BE097236-E681-4279-8889-2B692E407E4D}"/>
              </a:ext>
            </a:extLst>
          </p:cNvPr>
          <p:cNvSpPr/>
          <p:nvPr/>
        </p:nvSpPr>
        <p:spPr>
          <a:xfrm>
            <a:off x="448322" y="2137043"/>
            <a:ext cx="6096000" cy="1291957"/>
          </a:xfrm>
          <a:prstGeom prst="rect">
            <a:avLst/>
          </a:prstGeom>
        </p:spPr>
        <p:txBody>
          <a:bodyPr>
            <a:spAutoFit/>
          </a:bodyPr>
          <a:lstStyle/>
          <a:p>
            <a:pPr indent="266700" algn="just">
              <a:lnSpc>
                <a:spcPct val="150000"/>
              </a:lnSpc>
            </a:pP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Dropout</a:t>
            </a:r>
            <a:r>
              <a:rPr lang="zh-CN" altLang="zh-CN" kern="100" dirty="0">
                <a:latin typeface="等线" panose="02010600030101010101" pitchFamily="2" charset="-122"/>
                <a:ea typeface="宋体" panose="02010600030101010101" pitchFamily="2" charset="-122"/>
                <a:cs typeface="Times New Roman" panose="02020603050405020304" pitchFamily="18" charset="0"/>
              </a:rPr>
              <a:t>的直接作用是减少中间特征的数量，从而减少冗余，即增加每层各个特征之间的正交性（数据表征的稀疏性观点也恰好支持此解释）。</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5" name="矩形 4">
            <a:extLst>
              <a:ext uri="{FF2B5EF4-FFF2-40B4-BE49-F238E27FC236}">
                <a16:creationId xmlns:a16="http://schemas.microsoft.com/office/drawing/2014/main" id="{17EA5D21-B562-4571-9DCA-7DDF364FA46D}"/>
              </a:ext>
            </a:extLst>
          </p:cNvPr>
          <p:cNvSpPr/>
          <p:nvPr/>
        </p:nvSpPr>
        <p:spPr>
          <a:xfrm>
            <a:off x="448322" y="4572369"/>
            <a:ext cx="6096000" cy="876458"/>
          </a:xfrm>
          <a:prstGeom prst="rect">
            <a:avLst/>
          </a:prstGeom>
        </p:spPr>
        <p:txBody>
          <a:bodyPr>
            <a:spAutoFit/>
          </a:bodyPr>
          <a:lstStyle/>
          <a:p>
            <a:pPr indent="266700" algn="just">
              <a:lnSpc>
                <a:spcPct val="150000"/>
              </a:lnSpc>
            </a:pP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Dropout</a:t>
            </a:r>
            <a:r>
              <a:rPr lang="zh-CN" altLang="zh-CN" kern="100" dirty="0">
                <a:latin typeface="等线" panose="02010600030101010101" pitchFamily="2" charset="-122"/>
                <a:ea typeface="宋体" panose="02010600030101010101" pitchFamily="2" charset="-122"/>
                <a:cs typeface="Times New Roman" panose="02020603050405020304" pitchFamily="18" charset="0"/>
              </a:rPr>
              <a:t>带来的缺点是可能减慢收敛速度：由于每次迭代只有一部分参数更新，可能导致梯度下降变慢。</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72727890"/>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3CB40EA-0C52-418C-B3A1-A2B6912DE2D0}"/>
              </a:ext>
            </a:extLst>
          </p:cNvPr>
          <p:cNvSpPr txBox="1"/>
          <p:nvPr/>
        </p:nvSpPr>
        <p:spPr>
          <a:xfrm>
            <a:off x="448322" y="285788"/>
            <a:ext cx="8253663" cy="707886"/>
          </a:xfrm>
          <a:prstGeom prst="rect">
            <a:avLst/>
          </a:prstGeom>
          <a:noFill/>
        </p:spPr>
        <p:txBody>
          <a:bodyPr wrap="square" rtlCol="0">
            <a:spAutoFit/>
          </a:bodyPr>
          <a:lstStyle/>
          <a:p>
            <a:r>
              <a:rPr lang="en-US" altLang="zh-CN" sz="4000" b="1" dirty="0">
                <a:solidFill>
                  <a:schemeClr val="bg1"/>
                </a:solidFill>
              </a:rPr>
              <a:t>2.5</a:t>
            </a:r>
            <a:r>
              <a:rPr lang="zh-CN" altLang="en-US" sz="4000" b="1" dirty="0">
                <a:solidFill>
                  <a:schemeClr val="bg1"/>
                </a:solidFill>
              </a:rPr>
              <a:t> </a:t>
            </a:r>
            <a:r>
              <a:rPr lang="en-US" altLang="zh-CN" sz="4000" b="1" dirty="0">
                <a:solidFill>
                  <a:schemeClr val="bg1"/>
                </a:solidFill>
              </a:rPr>
              <a:t>Dropout</a:t>
            </a:r>
            <a:endParaRPr lang="zh-CN" altLang="en-US" sz="4000" b="1" dirty="0">
              <a:solidFill>
                <a:schemeClr val="bg1"/>
              </a:solidFill>
            </a:endParaRPr>
          </a:p>
        </p:txBody>
      </p:sp>
      <p:sp>
        <p:nvSpPr>
          <p:cNvPr id="4" name="矩形 3">
            <a:extLst>
              <a:ext uri="{FF2B5EF4-FFF2-40B4-BE49-F238E27FC236}">
                <a16:creationId xmlns:a16="http://schemas.microsoft.com/office/drawing/2014/main" id="{BE097236-E681-4279-8889-2B692E407E4D}"/>
              </a:ext>
            </a:extLst>
          </p:cNvPr>
          <p:cNvSpPr/>
          <p:nvPr/>
        </p:nvSpPr>
        <p:spPr>
          <a:xfrm>
            <a:off x="1972321" y="2068182"/>
            <a:ext cx="8419453" cy="2541465"/>
          </a:xfrm>
          <a:prstGeom prst="rect">
            <a:avLst/>
          </a:prstGeom>
        </p:spPr>
        <p:txBody>
          <a:bodyPr wrap="square">
            <a:spAutoFit/>
          </a:bodyPr>
          <a:lstStyle/>
          <a:p>
            <a:pPr indent="266700" algn="just">
              <a:lnSpc>
                <a:spcPct val="150000"/>
              </a:lnSpc>
            </a:pP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(1) </a:t>
            </a:r>
            <a:r>
              <a:rPr lang="zh-CN" altLang="en-US" kern="100" dirty="0">
                <a:latin typeface="Times New Roman" panose="02020603050405020304" pitchFamily="18" charset="0"/>
                <a:ea typeface="等线" panose="02010600030101010101" pitchFamily="2" charset="-122"/>
                <a:cs typeface="Times New Roman" panose="02020603050405020304" pitchFamily="18" charset="0"/>
              </a:rPr>
              <a:t>由于随机的让一些节点不工作了，因此可以避免某些特征只在固定组合下才生效，有意识地让网络去学习一些普遍的共性（而不是某些训练样本的一些特性）</a:t>
            </a:r>
          </a:p>
          <a:p>
            <a:pPr indent="266700" algn="just">
              <a:lnSpc>
                <a:spcPct val="150000"/>
              </a:lnSpc>
            </a:pP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(2) Bagging</a:t>
            </a:r>
            <a:r>
              <a:rPr lang="zh-CN" altLang="en-US" kern="100" dirty="0">
                <a:latin typeface="Times New Roman" panose="02020603050405020304" pitchFamily="18" charset="0"/>
                <a:ea typeface="等线" panose="02010600030101010101" pitchFamily="2" charset="-122"/>
                <a:cs typeface="Times New Roman" panose="02020603050405020304" pitchFamily="18" charset="0"/>
              </a:rPr>
              <a:t>方法通过对训练数据有放回的采样来训练多个模型。而</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Dropout</a:t>
            </a:r>
            <a:r>
              <a:rPr lang="zh-CN" altLang="en-US" kern="100" dirty="0">
                <a:latin typeface="Times New Roman" panose="02020603050405020304" pitchFamily="18" charset="0"/>
                <a:ea typeface="等线" panose="02010600030101010101" pitchFamily="2" charset="-122"/>
                <a:cs typeface="Times New Roman" panose="02020603050405020304" pitchFamily="18" charset="0"/>
              </a:rPr>
              <a:t>的随机意味着每次训练时只训练了一部分，而且其中大部分参数还是共享的，因此和</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Bagging</a:t>
            </a:r>
            <a:r>
              <a:rPr lang="zh-CN" altLang="en-US" kern="100" dirty="0">
                <a:latin typeface="Times New Roman" panose="02020603050405020304" pitchFamily="18" charset="0"/>
                <a:ea typeface="等线" panose="02010600030101010101" pitchFamily="2" charset="-122"/>
                <a:cs typeface="Times New Roman" panose="02020603050405020304" pitchFamily="18" charset="0"/>
              </a:rPr>
              <a:t>有点相似。因此，</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Dropout</a:t>
            </a:r>
            <a:r>
              <a:rPr lang="zh-CN" altLang="en-US" kern="100" dirty="0">
                <a:latin typeface="Times New Roman" panose="02020603050405020304" pitchFamily="18" charset="0"/>
                <a:ea typeface="等线" panose="02010600030101010101" pitchFamily="2" charset="-122"/>
                <a:cs typeface="Times New Roman" panose="02020603050405020304" pitchFamily="18" charset="0"/>
              </a:rPr>
              <a:t>可以看做训练了多个模型，实际使用时采用了模型平均作为输出。</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DEC38FE4-D597-4BC4-815A-32590D8BC129}"/>
                  </a:ext>
                </a:extLst>
              </p:cNvPr>
              <p:cNvSpPr/>
              <p:nvPr/>
            </p:nvSpPr>
            <p:spPr>
              <a:xfrm>
                <a:off x="3313218" y="5416034"/>
                <a:ext cx="556556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zh-CN" altLang="en-US" i="1">
                              <a:latin typeface="Cambria Math" panose="02040503050406030204" pitchFamily="18" charset="0"/>
                            </a:rPr>
                          </m:ctrlPr>
                        </m:dPr>
                        <m:e>
                          <m:sSub>
                            <m:sSubPr>
                              <m:ctrlPr>
                                <a:rPr lang="zh-CN" altLang="en-US" i="1">
                                  <a:latin typeface="Cambria Math" panose="02040503050406030204" pitchFamily="18" charset="0"/>
                                </a:rPr>
                              </m:ctrlPr>
                            </m:sSubPr>
                            <m:e>
                              <m:r>
                                <a:rPr lang="zh-CN" altLang="en-US" i="1">
                                  <a:latin typeface="Cambria Math" panose="02040503050406030204" pitchFamily="18" charset="0"/>
                                </a:rPr>
                                <m:t>𝐸</m:t>
                              </m:r>
                            </m:e>
                            <m:sub>
                              <m:r>
                                <a:rPr lang="zh-CN" altLang="en-US" i="1">
                                  <a:latin typeface="Cambria Math" panose="02040503050406030204" pitchFamily="18" charset="0"/>
                                </a:rPr>
                                <m:t>𝑀</m:t>
                              </m:r>
                            </m:sub>
                          </m:sSub>
                          <m:d>
                            <m:dPr>
                              <m:begChr m:val="["/>
                              <m:endChr m:val="]"/>
                              <m:ctrlPr>
                                <a:rPr lang="zh-CN" altLang="en-US" i="1">
                                  <a:latin typeface="Cambria Math" panose="02040503050406030204" pitchFamily="18" charset="0"/>
                                </a:rPr>
                              </m:ctrlPr>
                            </m:dPr>
                            <m:e>
                              <m:r>
                                <a:rPr lang="zh-CN" altLang="en-US" i="1">
                                  <a:latin typeface="Cambria Math" panose="02040503050406030204" pitchFamily="18" charset="0"/>
                                </a:rPr>
                                <m:t>𝑎</m:t>
                              </m:r>
                              <m:d>
                                <m:dPr>
                                  <m:ctrlPr>
                                    <a:rPr lang="zh-CN" altLang="en-US" i="1">
                                      <a:latin typeface="Cambria Math" panose="02040503050406030204" pitchFamily="18" charset="0"/>
                                    </a:rPr>
                                  </m:ctrlPr>
                                </m:dPr>
                                <m:e>
                                  <m:r>
                                    <a:rPr lang="zh-CN" altLang="en-US" i="1">
                                      <a:latin typeface="Cambria Math" panose="02040503050406030204" pitchFamily="18" charset="0"/>
                                    </a:rPr>
                                    <m:t>𝑀</m:t>
                                  </m:r>
                                  <m:r>
                                    <a:rPr lang="zh-CN" altLang="en-US">
                                      <a:latin typeface="Cambria Math" panose="02040503050406030204" pitchFamily="18" charset="0"/>
                                    </a:rPr>
                                    <m:t>∗</m:t>
                                  </m:r>
                                  <m:r>
                                    <a:rPr lang="zh-CN" altLang="en-US" i="1">
                                      <a:latin typeface="Cambria Math" panose="02040503050406030204" pitchFamily="18" charset="0"/>
                                    </a:rPr>
                                    <m:t>𝑊</m:t>
                                  </m:r>
                                </m:e>
                              </m:d>
                              <m:r>
                                <a:rPr lang="zh-CN" altLang="en-US" i="1">
                                  <a:latin typeface="Cambria Math" panose="02040503050406030204" pitchFamily="18" charset="0"/>
                                </a:rPr>
                                <m:t>𝑣</m:t>
                              </m:r>
                            </m:e>
                          </m:d>
                          <m:r>
                            <a:rPr lang="zh-CN" altLang="en-US">
                              <a:latin typeface="Cambria Math" panose="02040503050406030204" pitchFamily="18" charset="0"/>
                            </a:rPr>
                            <m:t>≈</m:t>
                          </m:r>
                          <m:r>
                            <a:rPr lang="zh-CN" altLang="en-US" i="1">
                              <a:latin typeface="Cambria Math" panose="02040503050406030204" pitchFamily="18" charset="0"/>
                            </a:rPr>
                            <m:t>𝑎</m:t>
                          </m:r>
                          <m:d>
                            <m:dPr>
                              <m:ctrlPr>
                                <a:rPr lang="zh-CN" altLang="en-US" i="1">
                                  <a:latin typeface="Cambria Math" panose="02040503050406030204" pitchFamily="18" charset="0"/>
                                </a:rPr>
                              </m:ctrlPr>
                            </m:dPr>
                            <m:e>
                              <m:sSub>
                                <m:sSubPr>
                                  <m:ctrlPr>
                                    <a:rPr lang="zh-CN" altLang="en-US" i="1">
                                      <a:latin typeface="Cambria Math" panose="02040503050406030204" pitchFamily="18" charset="0"/>
                                    </a:rPr>
                                  </m:ctrlPr>
                                </m:sSubPr>
                                <m:e>
                                  <m:r>
                                    <a:rPr lang="zh-CN" altLang="en-US" i="1">
                                      <a:latin typeface="Cambria Math" panose="02040503050406030204" pitchFamily="18" charset="0"/>
                                    </a:rPr>
                                    <m:t>𝐸</m:t>
                                  </m:r>
                                </m:e>
                                <m:sub>
                                  <m:r>
                                    <a:rPr lang="zh-CN" altLang="en-US" i="1">
                                      <a:latin typeface="Cambria Math" panose="02040503050406030204" pitchFamily="18" charset="0"/>
                                    </a:rPr>
                                    <m:t>𝑀</m:t>
                                  </m:r>
                                </m:sub>
                              </m:sSub>
                              <m:d>
                                <m:dPr>
                                  <m:begChr m:val="["/>
                                  <m:endChr m:val="]"/>
                                  <m:ctrlPr>
                                    <a:rPr lang="zh-CN" altLang="en-US" i="1">
                                      <a:latin typeface="Cambria Math" panose="02040503050406030204" pitchFamily="18" charset="0"/>
                                    </a:rPr>
                                  </m:ctrlPr>
                                </m:dPr>
                                <m:e>
                                  <m:d>
                                    <m:dPr>
                                      <m:ctrlPr>
                                        <a:rPr lang="zh-CN" altLang="en-US" i="1">
                                          <a:latin typeface="Cambria Math" panose="02040503050406030204" pitchFamily="18" charset="0"/>
                                        </a:rPr>
                                      </m:ctrlPr>
                                    </m:dPr>
                                    <m:e>
                                      <m:r>
                                        <a:rPr lang="zh-CN" altLang="en-US" i="1">
                                          <a:latin typeface="Cambria Math" panose="02040503050406030204" pitchFamily="18" charset="0"/>
                                        </a:rPr>
                                        <m:t>𝑀</m:t>
                                      </m:r>
                                      <m:r>
                                        <a:rPr lang="zh-CN" altLang="en-US">
                                          <a:latin typeface="Cambria Math" panose="02040503050406030204" pitchFamily="18" charset="0"/>
                                        </a:rPr>
                                        <m:t>∗</m:t>
                                      </m:r>
                                      <m:r>
                                        <a:rPr lang="zh-CN" altLang="en-US" i="1">
                                          <a:latin typeface="Cambria Math" panose="02040503050406030204" pitchFamily="18" charset="0"/>
                                        </a:rPr>
                                        <m:t>𝑊</m:t>
                                      </m:r>
                                    </m:e>
                                  </m:d>
                                  <m:r>
                                    <a:rPr lang="zh-CN" altLang="en-US" i="1">
                                      <a:latin typeface="Cambria Math" panose="02040503050406030204" pitchFamily="18" charset="0"/>
                                    </a:rPr>
                                    <m:t>𝑣</m:t>
                                  </m:r>
                                </m:e>
                              </m:d>
                            </m:e>
                          </m:d>
                          <m:r>
                            <a:rPr lang="zh-CN" altLang="en-US">
                              <a:latin typeface="Cambria Math" panose="02040503050406030204" pitchFamily="18" charset="0"/>
                            </a:rPr>
                            <m:t>=</m:t>
                          </m:r>
                          <m:r>
                            <a:rPr lang="zh-CN" altLang="en-US" i="1">
                              <a:latin typeface="Cambria Math" panose="02040503050406030204" pitchFamily="18" charset="0"/>
                            </a:rPr>
                            <m:t>𝑎</m:t>
                          </m:r>
                          <m:r>
                            <a:rPr lang="zh-CN" altLang="en-US">
                              <a:latin typeface="Cambria Math" panose="02040503050406030204" pitchFamily="18" charset="0"/>
                            </a:rPr>
                            <m:t>((1−</m:t>
                          </m:r>
                          <m:r>
                            <a:rPr lang="zh-CN" altLang="en-US" i="1">
                              <a:latin typeface="Cambria Math" panose="02040503050406030204" pitchFamily="18" charset="0"/>
                            </a:rPr>
                            <m:t>𝑝</m:t>
                          </m:r>
                          <m:r>
                            <a:rPr lang="zh-CN" altLang="en-US">
                              <a:latin typeface="Cambria Math" panose="02040503050406030204" pitchFamily="18" charset="0"/>
                            </a:rPr>
                            <m:t>)</m:t>
                          </m:r>
                          <m:r>
                            <a:rPr lang="zh-CN" altLang="en-US" i="1">
                              <a:latin typeface="Cambria Math" panose="02040503050406030204" pitchFamily="18" charset="0"/>
                            </a:rPr>
                            <m:t>𝑊𝑣</m:t>
                          </m:r>
                        </m:e>
                      </m:d>
                    </m:oMath>
                  </m:oMathPara>
                </a14:m>
                <a:endParaRPr lang="zh-CN" altLang="en-US" dirty="0"/>
              </a:p>
            </p:txBody>
          </p:sp>
        </mc:Choice>
        <mc:Fallback xmlns="">
          <p:sp>
            <p:nvSpPr>
              <p:cNvPr id="6" name="矩形 5">
                <a:extLst>
                  <a:ext uri="{FF2B5EF4-FFF2-40B4-BE49-F238E27FC236}">
                    <a16:creationId xmlns:a16="http://schemas.microsoft.com/office/drawing/2014/main" id="{DEC38FE4-D597-4BC4-815A-32590D8BC129}"/>
                  </a:ext>
                </a:extLst>
              </p:cNvPr>
              <p:cNvSpPr>
                <a:spLocks noRot="1" noChangeAspect="1" noMove="1" noResize="1" noEditPoints="1" noAdjustHandles="1" noChangeArrowheads="1" noChangeShapeType="1" noTextEdit="1"/>
              </p:cNvSpPr>
              <p:nvPr/>
            </p:nvSpPr>
            <p:spPr>
              <a:xfrm>
                <a:off x="3313218" y="5416034"/>
                <a:ext cx="5565563" cy="369332"/>
              </a:xfrm>
              <a:prstGeom prst="rect">
                <a:avLst/>
              </a:prstGeom>
              <a:blipFill>
                <a:blip r:embed="rId2"/>
                <a:stretch>
                  <a:fillRect t="-118033" r="-8662" b="-18524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4441303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764611-6109-E34B-A3D2-1150BFE01792}"/>
              </a:ext>
            </a:extLst>
          </p:cNvPr>
          <p:cNvSpPr txBox="1"/>
          <p:nvPr/>
        </p:nvSpPr>
        <p:spPr>
          <a:xfrm>
            <a:off x="440728" y="322326"/>
            <a:ext cx="6000750" cy="707886"/>
          </a:xfrm>
          <a:prstGeom prst="rect">
            <a:avLst/>
          </a:prstGeom>
          <a:noFill/>
        </p:spPr>
        <p:txBody>
          <a:bodyPr wrap="square" rtlCol="0">
            <a:spAutoFit/>
          </a:bodyPr>
          <a:lstStyle/>
          <a:p>
            <a:r>
              <a:rPr lang="zh-CN" altLang="en-US" sz="4000" b="1" dirty="0">
                <a:solidFill>
                  <a:schemeClr val="bg1"/>
                </a:solidFill>
              </a:rPr>
              <a:t>目录</a:t>
            </a:r>
          </a:p>
        </p:txBody>
      </p:sp>
      <p:grpSp>
        <p:nvGrpSpPr>
          <p:cNvPr id="3" name="Group 5">
            <a:extLst>
              <a:ext uri="{FF2B5EF4-FFF2-40B4-BE49-F238E27FC236}">
                <a16:creationId xmlns:a16="http://schemas.microsoft.com/office/drawing/2014/main" id="{21E7748A-6159-3A40-91AC-BA561C11F9B7}"/>
              </a:ext>
            </a:extLst>
          </p:cNvPr>
          <p:cNvGrpSpPr/>
          <p:nvPr/>
        </p:nvGrpSpPr>
        <p:grpSpPr>
          <a:xfrm>
            <a:off x="1228192" y="2423024"/>
            <a:ext cx="1414272" cy="1308100"/>
            <a:chOff x="1066800" y="1428750"/>
            <a:chExt cx="1414272" cy="1308100"/>
          </a:xfrm>
        </p:grpSpPr>
        <p:sp>
          <p:nvSpPr>
            <p:cNvPr id="4" name="Isosceles Triangle 3">
              <a:extLst>
                <a:ext uri="{FF2B5EF4-FFF2-40B4-BE49-F238E27FC236}">
                  <a16:creationId xmlns:a16="http://schemas.microsoft.com/office/drawing/2014/main" id="{91FC9F4C-B883-EF42-A1A2-2368231DA683}"/>
                </a:ext>
              </a:extLst>
            </p:cNvPr>
            <p:cNvSpPr/>
            <p:nvPr/>
          </p:nvSpPr>
          <p:spPr>
            <a:xfrm flipV="1">
              <a:off x="1066800" y="1428750"/>
              <a:ext cx="1414272" cy="121920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Isosceles Triangle 4">
              <a:extLst>
                <a:ext uri="{FF2B5EF4-FFF2-40B4-BE49-F238E27FC236}">
                  <a16:creationId xmlns:a16="http://schemas.microsoft.com/office/drawing/2014/main" id="{61B89224-AA31-7546-A0BE-3D8050CB4D9D}"/>
                </a:ext>
              </a:extLst>
            </p:cNvPr>
            <p:cNvSpPr/>
            <p:nvPr/>
          </p:nvSpPr>
          <p:spPr>
            <a:xfrm flipV="1">
              <a:off x="1066800" y="1517650"/>
              <a:ext cx="1414272" cy="12192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6" name="Group 18">
            <a:extLst>
              <a:ext uri="{FF2B5EF4-FFF2-40B4-BE49-F238E27FC236}">
                <a16:creationId xmlns:a16="http://schemas.microsoft.com/office/drawing/2014/main" id="{436CC150-F7DE-F84A-8401-91755AA9AB18}"/>
              </a:ext>
            </a:extLst>
          </p:cNvPr>
          <p:cNvGrpSpPr/>
          <p:nvPr/>
        </p:nvGrpSpPr>
        <p:grpSpPr>
          <a:xfrm>
            <a:off x="1020928" y="3733656"/>
            <a:ext cx="1828800" cy="1447808"/>
            <a:chOff x="1117600" y="2876542"/>
            <a:chExt cx="1828800" cy="1447808"/>
          </a:xfrm>
        </p:grpSpPr>
        <p:sp>
          <p:nvSpPr>
            <p:cNvPr id="7" name="Rounded Rectangle 6">
              <a:extLst>
                <a:ext uri="{FF2B5EF4-FFF2-40B4-BE49-F238E27FC236}">
                  <a16:creationId xmlns:a16="http://schemas.microsoft.com/office/drawing/2014/main" id="{3B9C9125-39A2-1D41-B939-8AEA3EBB2A2F}"/>
                </a:ext>
              </a:extLst>
            </p:cNvPr>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EE6ED040-81AE-AD41-BFB8-1AC60BEF2493}"/>
                </a:ext>
              </a:extLst>
            </p:cNvPr>
            <p:cNvSpPr/>
            <p:nvPr/>
          </p:nvSpPr>
          <p:spPr>
            <a:xfrm>
              <a:off x="1773237" y="2876542"/>
              <a:ext cx="517526" cy="95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9" name="TextBox 8">
            <a:extLst>
              <a:ext uri="{FF2B5EF4-FFF2-40B4-BE49-F238E27FC236}">
                <a16:creationId xmlns:a16="http://schemas.microsoft.com/office/drawing/2014/main" id="{FFB6E37B-7294-0143-B038-00D2B48CBFD4}"/>
              </a:ext>
            </a:extLst>
          </p:cNvPr>
          <p:cNvSpPr txBox="1"/>
          <p:nvPr/>
        </p:nvSpPr>
        <p:spPr>
          <a:xfrm>
            <a:off x="1128832" y="4015921"/>
            <a:ext cx="1612996" cy="369332"/>
          </a:xfrm>
          <a:prstGeom prst="rect">
            <a:avLst/>
          </a:prstGeom>
          <a:noFill/>
        </p:spPr>
        <p:txBody>
          <a:bodyPr wrap="square" lIns="0" tIns="0" rIns="0" bIns="0" rtlCol="0" anchor="t">
            <a:spAutoFit/>
          </a:bodyPr>
          <a:lstStyle/>
          <a:p>
            <a:pPr algn="ctr">
              <a:spcBef>
                <a:spcPct val="20000"/>
              </a:spcBef>
              <a:defRPr/>
            </a:pPr>
            <a:r>
              <a:rPr lang="zh-CN" altLang="en-US" sz="2400" dirty="0">
                <a:solidFill>
                  <a:schemeClr val="tx1">
                    <a:lumMod val="75000"/>
                    <a:lumOff val="25000"/>
                  </a:schemeClr>
                </a:solidFill>
              </a:rPr>
              <a:t>概述</a:t>
            </a:r>
            <a:endParaRPr lang="en-US" sz="1000" dirty="0">
              <a:solidFill>
                <a:schemeClr val="tx1">
                  <a:lumMod val="75000"/>
                  <a:lumOff val="25000"/>
                </a:schemeClr>
              </a:solidFill>
            </a:endParaRPr>
          </a:p>
        </p:txBody>
      </p:sp>
      <p:sp>
        <p:nvSpPr>
          <p:cNvPr id="10" name="Freeform 131">
            <a:extLst>
              <a:ext uri="{FF2B5EF4-FFF2-40B4-BE49-F238E27FC236}">
                <a16:creationId xmlns:a16="http://schemas.microsoft.com/office/drawing/2014/main" id="{948C4EBC-6C4B-9A4E-AB15-EE6E9F4897F6}"/>
              </a:ext>
            </a:extLst>
          </p:cNvPr>
          <p:cNvSpPr>
            <a:spLocks noEditPoints="1"/>
          </p:cNvSpPr>
          <p:nvPr/>
        </p:nvSpPr>
        <p:spPr bwMode="auto">
          <a:xfrm>
            <a:off x="1723810" y="2701720"/>
            <a:ext cx="423046" cy="396955"/>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grpSp>
        <p:nvGrpSpPr>
          <p:cNvPr id="11" name="Group 19">
            <a:extLst>
              <a:ext uri="{FF2B5EF4-FFF2-40B4-BE49-F238E27FC236}">
                <a16:creationId xmlns:a16="http://schemas.microsoft.com/office/drawing/2014/main" id="{992DCC8F-5FA6-3246-9FA1-83B20E250D6F}"/>
              </a:ext>
            </a:extLst>
          </p:cNvPr>
          <p:cNvGrpSpPr/>
          <p:nvPr/>
        </p:nvGrpSpPr>
        <p:grpSpPr>
          <a:xfrm>
            <a:off x="3868947" y="2423024"/>
            <a:ext cx="1414272" cy="1308100"/>
            <a:chOff x="1066800" y="1428750"/>
            <a:chExt cx="1414272" cy="1308100"/>
          </a:xfrm>
        </p:grpSpPr>
        <p:sp>
          <p:nvSpPr>
            <p:cNvPr id="12" name="Isosceles Triangle 20">
              <a:extLst>
                <a:ext uri="{FF2B5EF4-FFF2-40B4-BE49-F238E27FC236}">
                  <a16:creationId xmlns:a16="http://schemas.microsoft.com/office/drawing/2014/main" id="{888B1144-578F-4F4A-A82E-28AF9316A831}"/>
                </a:ext>
              </a:extLst>
            </p:cNvPr>
            <p:cNvSpPr/>
            <p:nvPr/>
          </p:nvSpPr>
          <p:spPr>
            <a:xfrm flipV="1">
              <a:off x="1066800" y="1428750"/>
              <a:ext cx="1414272" cy="1219200"/>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Isosceles Triangle 21">
              <a:extLst>
                <a:ext uri="{FF2B5EF4-FFF2-40B4-BE49-F238E27FC236}">
                  <a16:creationId xmlns:a16="http://schemas.microsoft.com/office/drawing/2014/main" id="{C20F1F15-87CB-404C-84E3-971DD71179AE}"/>
                </a:ext>
              </a:extLst>
            </p:cNvPr>
            <p:cNvSpPr/>
            <p:nvPr/>
          </p:nvSpPr>
          <p:spPr>
            <a:xfrm flipV="1">
              <a:off x="1066800" y="1517650"/>
              <a:ext cx="1414272" cy="12192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4" name="Group 22">
            <a:extLst>
              <a:ext uri="{FF2B5EF4-FFF2-40B4-BE49-F238E27FC236}">
                <a16:creationId xmlns:a16="http://schemas.microsoft.com/office/drawing/2014/main" id="{076507B8-CD2B-0A44-B2DB-C890EDA7D948}"/>
              </a:ext>
            </a:extLst>
          </p:cNvPr>
          <p:cNvGrpSpPr/>
          <p:nvPr/>
        </p:nvGrpSpPr>
        <p:grpSpPr>
          <a:xfrm>
            <a:off x="3661683" y="3733656"/>
            <a:ext cx="1828800" cy="1447808"/>
            <a:chOff x="1117600" y="2876542"/>
            <a:chExt cx="1828800" cy="1447808"/>
          </a:xfrm>
        </p:grpSpPr>
        <p:sp>
          <p:nvSpPr>
            <p:cNvPr id="15" name="Rounded Rectangle 23">
              <a:extLst>
                <a:ext uri="{FF2B5EF4-FFF2-40B4-BE49-F238E27FC236}">
                  <a16:creationId xmlns:a16="http://schemas.microsoft.com/office/drawing/2014/main" id="{AF577D64-956C-9646-BD1E-0D1379051332}"/>
                </a:ext>
              </a:extLst>
            </p:cNvPr>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Rectangle 24">
              <a:extLst>
                <a:ext uri="{FF2B5EF4-FFF2-40B4-BE49-F238E27FC236}">
                  <a16:creationId xmlns:a16="http://schemas.microsoft.com/office/drawing/2014/main" id="{1C11DBCE-6D83-7148-9CA3-77752C49061C}"/>
                </a:ext>
              </a:extLst>
            </p:cNvPr>
            <p:cNvSpPr/>
            <p:nvPr/>
          </p:nvSpPr>
          <p:spPr>
            <a:xfrm>
              <a:off x="1773237" y="2876542"/>
              <a:ext cx="517526" cy="95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17" name="TextBox 25">
            <a:extLst>
              <a:ext uri="{FF2B5EF4-FFF2-40B4-BE49-F238E27FC236}">
                <a16:creationId xmlns:a16="http://schemas.microsoft.com/office/drawing/2014/main" id="{6A29FB44-5779-214A-B227-61BCB33C5207}"/>
              </a:ext>
            </a:extLst>
          </p:cNvPr>
          <p:cNvSpPr txBox="1"/>
          <p:nvPr/>
        </p:nvSpPr>
        <p:spPr>
          <a:xfrm>
            <a:off x="3769588" y="4015921"/>
            <a:ext cx="1612996" cy="812530"/>
          </a:xfrm>
          <a:prstGeom prst="rect">
            <a:avLst/>
          </a:prstGeom>
          <a:noFill/>
        </p:spPr>
        <p:txBody>
          <a:bodyPr wrap="square" lIns="0" tIns="0" rIns="0" bIns="0" rtlCol="0" anchor="t">
            <a:spAutoFit/>
          </a:bodyPr>
          <a:lstStyle/>
          <a:p>
            <a:pPr algn="ctr">
              <a:spcBef>
                <a:spcPct val="20000"/>
              </a:spcBef>
              <a:defRPr/>
            </a:pPr>
            <a:r>
              <a:rPr lang="zh-CN" altLang="en-US" sz="2400" dirty="0">
                <a:solidFill>
                  <a:schemeClr val="tx1">
                    <a:lumMod val="75000"/>
                    <a:lumOff val="25000"/>
                  </a:schemeClr>
                </a:solidFill>
              </a:rPr>
              <a:t>相关技术</a:t>
            </a:r>
            <a:endParaRPr lang="en-US" altLang="zh-CN" sz="2400" dirty="0">
              <a:solidFill>
                <a:schemeClr val="tx1">
                  <a:lumMod val="75000"/>
                  <a:lumOff val="25000"/>
                </a:schemeClr>
              </a:solidFill>
            </a:endParaRPr>
          </a:p>
          <a:p>
            <a:pPr algn="ctr">
              <a:spcBef>
                <a:spcPct val="20000"/>
              </a:spcBef>
              <a:defRPr/>
            </a:pPr>
            <a:r>
              <a:rPr lang="zh-CN" altLang="en-US" sz="2400" dirty="0">
                <a:solidFill>
                  <a:schemeClr val="tx1">
                    <a:lumMod val="75000"/>
                    <a:lumOff val="25000"/>
                  </a:schemeClr>
                </a:solidFill>
              </a:rPr>
              <a:t>介绍</a:t>
            </a:r>
            <a:endParaRPr lang="en-US" altLang="zh-CN" sz="2400" dirty="0">
              <a:solidFill>
                <a:schemeClr val="tx1">
                  <a:lumMod val="75000"/>
                  <a:lumOff val="25000"/>
                </a:schemeClr>
              </a:solidFill>
            </a:endParaRPr>
          </a:p>
        </p:txBody>
      </p:sp>
      <p:grpSp>
        <p:nvGrpSpPr>
          <p:cNvPr id="18" name="Group 26">
            <a:extLst>
              <a:ext uri="{FF2B5EF4-FFF2-40B4-BE49-F238E27FC236}">
                <a16:creationId xmlns:a16="http://schemas.microsoft.com/office/drawing/2014/main" id="{90010405-A047-7245-8618-A7056AAB1B38}"/>
              </a:ext>
            </a:extLst>
          </p:cNvPr>
          <p:cNvGrpSpPr/>
          <p:nvPr/>
        </p:nvGrpSpPr>
        <p:grpSpPr>
          <a:xfrm>
            <a:off x="6509702" y="2423024"/>
            <a:ext cx="1414272" cy="1308100"/>
            <a:chOff x="1066800" y="1428750"/>
            <a:chExt cx="1414272" cy="1308100"/>
          </a:xfrm>
        </p:grpSpPr>
        <p:sp>
          <p:nvSpPr>
            <p:cNvPr id="19" name="Isosceles Triangle 27">
              <a:extLst>
                <a:ext uri="{FF2B5EF4-FFF2-40B4-BE49-F238E27FC236}">
                  <a16:creationId xmlns:a16="http://schemas.microsoft.com/office/drawing/2014/main" id="{A34070E4-6028-3C4A-94C4-74548C5D8CBE}"/>
                </a:ext>
              </a:extLst>
            </p:cNvPr>
            <p:cNvSpPr/>
            <p:nvPr/>
          </p:nvSpPr>
          <p:spPr>
            <a:xfrm flipV="1">
              <a:off x="1066800" y="1428750"/>
              <a:ext cx="1414272" cy="1219200"/>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Isosceles Triangle 28">
              <a:extLst>
                <a:ext uri="{FF2B5EF4-FFF2-40B4-BE49-F238E27FC236}">
                  <a16:creationId xmlns:a16="http://schemas.microsoft.com/office/drawing/2014/main" id="{59FF7451-D6B9-9E46-9F0D-A4F1ED572C09}"/>
                </a:ext>
              </a:extLst>
            </p:cNvPr>
            <p:cNvSpPr/>
            <p:nvPr/>
          </p:nvSpPr>
          <p:spPr>
            <a:xfrm flipV="1">
              <a:off x="1066800" y="1517650"/>
              <a:ext cx="1414272" cy="12192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1" name="Group 29">
            <a:extLst>
              <a:ext uri="{FF2B5EF4-FFF2-40B4-BE49-F238E27FC236}">
                <a16:creationId xmlns:a16="http://schemas.microsoft.com/office/drawing/2014/main" id="{C4B3710D-9B87-3047-8122-DFFA9DCAF9D7}"/>
              </a:ext>
            </a:extLst>
          </p:cNvPr>
          <p:cNvGrpSpPr/>
          <p:nvPr/>
        </p:nvGrpSpPr>
        <p:grpSpPr>
          <a:xfrm>
            <a:off x="6302438" y="3733656"/>
            <a:ext cx="1828800" cy="1447808"/>
            <a:chOff x="1117600" y="2876542"/>
            <a:chExt cx="1828800" cy="1447808"/>
          </a:xfrm>
        </p:grpSpPr>
        <p:sp>
          <p:nvSpPr>
            <p:cNvPr id="22" name="Rounded Rectangle 30">
              <a:extLst>
                <a:ext uri="{FF2B5EF4-FFF2-40B4-BE49-F238E27FC236}">
                  <a16:creationId xmlns:a16="http://schemas.microsoft.com/office/drawing/2014/main" id="{4E71A667-206F-2A46-91AA-A5DF14E55E3F}"/>
                </a:ext>
              </a:extLst>
            </p:cNvPr>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 name="Rectangle 31">
              <a:extLst>
                <a:ext uri="{FF2B5EF4-FFF2-40B4-BE49-F238E27FC236}">
                  <a16:creationId xmlns:a16="http://schemas.microsoft.com/office/drawing/2014/main" id="{C62BB276-D285-2A47-9D45-700DCE4184C6}"/>
                </a:ext>
              </a:extLst>
            </p:cNvPr>
            <p:cNvSpPr/>
            <p:nvPr/>
          </p:nvSpPr>
          <p:spPr>
            <a:xfrm>
              <a:off x="1773237" y="2876542"/>
              <a:ext cx="517526" cy="95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24" name="Group 33">
            <a:extLst>
              <a:ext uri="{FF2B5EF4-FFF2-40B4-BE49-F238E27FC236}">
                <a16:creationId xmlns:a16="http://schemas.microsoft.com/office/drawing/2014/main" id="{70A37AA0-11C6-CD47-B259-0C6E87896902}"/>
              </a:ext>
            </a:extLst>
          </p:cNvPr>
          <p:cNvGrpSpPr/>
          <p:nvPr/>
        </p:nvGrpSpPr>
        <p:grpSpPr>
          <a:xfrm>
            <a:off x="9150457" y="2438164"/>
            <a:ext cx="1414272" cy="1308100"/>
            <a:chOff x="1066800" y="1428750"/>
            <a:chExt cx="1414272" cy="1308100"/>
          </a:xfrm>
        </p:grpSpPr>
        <p:sp>
          <p:nvSpPr>
            <p:cNvPr id="25" name="Isosceles Triangle 34">
              <a:extLst>
                <a:ext uri="{FF2B5EF4-FFF2-40B4-BE49-F238E27FC236}">
                  <a16:creationId xmlns:a16="http://schemas.microsoft.com/office/drawing/2014/main" id="{811B352B-0D2F-C14E-9BE3-BEE66A2E0579}"/>
                </a:ext>
              </a:extLst>
            </p:cNvPr>
            <p:cNvSpPr/>
            <p:nvPr/>
          </p:nvSpPr>
          <p:spPr>
            <a:xfrm flipV="1">
              <a:off x="1066800" y="1428750"/>
              <a:ext cx="1414272" cy="121920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6" name="Isosceles Triangle 35">
              <a:extLst>
                <a:ext uri="{FF2B5EF4-FFF2-40B4-BE49-F238E27FC236}">
                  <a16:creationId xmlns:a16="http://schemas.microsoft.com/office/drawing/2014/main" id="{AEA5F6D5-B73C-B24B-B9E7-1C485776DE66}"/>
                </a:ext>
              </a:extLst>
            </p:cNvPr>
            <p:cNvSpPr/>
            <p:nvPr/>
          </p:nvSpPr>
          <p:spPr>
            <a:xfrm flipV="1">
              <a:off x="1066800" y="1517650"/>
              <a:ext cx="1414272" cy="12192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7" name="Group 36">
            <a:extLst>
              <a:ext uri="{FF2B5EF4-FFF2-40B4-BE49-F238E27FC236}">
                <a16:creationId xmlns:a16="http://schemas.microsoft.com/office/drawing/2014/main" id="{DAD3C2ED-B0B7-BA43-AEC2-B0D19EC8B66E}"/>
              </a:ext>
            </a:extLst>
          </p:cNvPr>
          <p:cNvGrpSpPr/>
          <p:nvPr/>
        </p:nvGrpSpPr>
        <p:grpSpPr>
          <a:xfrm>
            <a:off x="8943193" y="3748796"/>
            <a:ext cx="1828800" cy="1447808"/>
            <a:chOff x="1117600" y="2876542"/>
            <a:chExt cx="1828800" cy="1447808"/>
          </a:xfrm>
        </p:grpSpPr>
        <p:sp>
          <p:nvSpPr>
            <p:cNvPr id="28" name="Rounded Rectangle 37">
              <a:extLst>
                <a:ext uri="{FF2B5EF4-FFF2-40B4-BE49-F238E27FC236}">
                  <a16:creationId xmlns:a16="http://schemas.microsoft.com/office/drawing/2014/main" id="{E4AD8E21-7956-B046-A4B7-D91013E39F32}"/>
                </a:ext>
              </a:extLst>
            </p:cNvPr>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Rectangle 38">
              <a:extLst>
                <a:ext uri="{FF2B5EF4-FFF2-40B4-BE49-F238E27FC236}">
                  <a16:creationId xmlns:a16="http://schemas.microsoft.com/office/drawing/2014/main" id="{92AB1337-853D-9949-B539-95D2F62CA4E1}"/>
                </a:ext>
              </a:extLst>
            </p:cNvPr>
            <p:cNvSpPr/>
            <p:nvPr/>
          </p:nvSpPr>
          <p:spPr>
            <a:xfrm>
              <a:off x="1773237" y="2876542"/>
              <a:ext cx="517526" cy="952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30" name="TextBox 39">
            <a:extLst>
              <a:ext uri="{FF2B5EF4-FFF2-40B4-BE49-F238E27FC236}">
                <a16:creationId xmlns:a16="http://schemas.microsoft.com/office/drawing/2014/main" id="{962B9CCE-F0B4-0140-B49E-89267FDD11EB}"/>
              </a:ext>
            </a:extLst>
          </p:cNvPr>
          <p:cNvSpPr txBox="1"/>
          <p:nvPr/>
        </p:nvSpPr>
        <p:spPr>
          <a:xfrm>
            <a:off x="9051098" y="4031061"/>
            <a:ext cx="1612996" cy="369332"/>
          </a:xfrm>
          <a:prstGeom prst="rect">
            <a:avLst/>
          </a:prstGeom>
          <a:noFill/>
        </p:spPr>
        <p:txBody>
          <a:bodyPr wrap="square" lIns="0" tIns="0" rIns="0" bIns="0" rtlCol="0" anchor="t">
            <a:spAutoFit/>
          </a:bodyPr>
          <a:lstStyle/>
          <a:p>
            <a:pPr algn="ctr">
              <a:spcBef>
                <a:spcPct val="20000"/>
              </a:spcBef>
              <a:defRPr/>
            </a:pPr>
            <a:r>
              <a:rPr lang="zh-CN" altLang="en-US" sz="2400" dirty="0">
                <a:solidFill>
                  <a:schemeClr val="tx1">
                    <a:lumMod val="75000"/>
                    <a:lumOff val="25000"/>
                  </a:schemeClr>
                </a:solidFill>
              </a:rPr>
              <a:t>总结与展望</a:t>
            </a:r>
            <a:endParaRPr lang="en-US" sz="2400" dirty="0">
              <a:solidFill>
                <a:schemeClr val="tx1">
                  <a:lumMod val="75000"/>
                  <a:lumOff val="25000"/>
                </a:schemeClr>
              </a:solidFill>
            </a:endParaRPr>
          </a:p>
        </p:txBody>
      </p:sp>
      <p:grpSp>
        <p:nvGrpSpPr>
          <p:cNvPr id="31" name="Group 10">
            <a:extLst>
              <a:ext uri="{FF2B5EF4-FFF2-40B4-BE49-F238E27FC236}">
                <a16:creationId xmlns:a16="http://schemas.microsoft.com/office/drawing/2014/main" id="{5F9FD0D6-38C5-4E4E-B49C-0E1EC4987D28}"/>
              </a:ext>
            </a:extLst>
          </p:cNvPr>
          <p:cNvGrpSpPr/>
          <p:nvPr/>
        </p:nvGrpSpPr>
        <p:grpSpPr>
          <a:xfrm>
            <a:off x="4360639" y="2683789"/>
            <a:ext cx="430894" cy="432801"/>
            <a:chOff x="4019550" y="3568701"/>
            <a:chExt cx="358775" cy="360363"/>
          </a:xfrm>
          <a:solidFill>
            <a:schemeClr val="bg1"/>
          </a:solidFill>
        </p:grpSpPr>
        <p:sp>
          <p:nvSpPr>
            <p:cNvPr id="32" name="Freeform 105">
              <a:extLst>
                <a:ext uri="{FF2B5EF4-FFF2-40B4-BE49-F238E27FC236}">
                  <a16:creationId xmlns:a16="http://schemas.microsoft.com/office/drawing/2014/main" id="{D8BAE047-E8E4-7940-934E-74FCBE2FABD4}"/>
                </a:ext>
              </a:extLst>
            </p:cNvPr>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33" name="Freeform 106">
              <a:extLst>
                <a:ext uri="{FF2B5EF4-FFF2-40B4-BE49-F238E27FC236}">
                  <a16:creationId xmlns:a16="http://schemas.microsoft.com/office/drawing/2014/main" id="{33A4E101-48AF-5241-85B0-FEE2D90D4EA2}"/>
                </a:ext>
              </a:extLst>
            </p:cNvPr>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34" name="Group 13">
            <a:extLst>
              <a:ext uri="{FF2B5EF4-FFF2-40B4-BE49-F238E27FC236}">
                <a16:creationId xmlns:a16="http://schemas.microsoft.com/office/drawing/2014/main" id="{CB281D58-46A6-7C46-A82B-F7DC216875B2}"/>
              </a:ext>
            </a:extLst>
          </p:cNvPr>
          <p:cNvGrpSpPr/>
          <p:nvPr/>
        </p:nvGrpSpPr>
        <p:grpSpPr>
          <a:xfrm>
            <a:off x="6988434" y="2708160"/>
            <a:ext cx="456823" cy="384054"/>
            <a:chOff x="4856163" y="2736851"/>
            <a:chExt cx="358775" cy="301625"/>
          </a:xfrm>
          <a:solidFill>
            <a:schemeClr val="bg1"/>
          </a:solidFill>
        </p:grpSpPr>
        <p:sp>
          <p:nvSpPr>
            <p:cNvPr id="35" name="Freeform 128">
              <a:extLst>
                <a:ext uri="{FF2B5EF4-FFF2-40B4-BE49-F238E27FC236}">
                  <a16:creationId xmlns:a16="http://schemas.microsoft.com/office/drawing/2014/main" id="{31E02B99-75B0-224E-9618-C0FD7571D60F}"/>
                </a:ext>
              </a:extLst>
            </p:cNvPr>
            <p:cNvSpPr>
              <a:spLocks noEditPoints="1"/>
            </p:cNvSpPr>
            <p:nvPr/>
          </p:nvSpPr>
          <p:spPr bwMode="auto">
            <a:xfrm>
              <a:off x="4946650" y="2814638"/>
              <a:ext cx="177800" cy="179388"/>
            </a:xfrm>
            <a:custGeom>
              <a:avLst/>
              <a:gdLst/>
              <a:ahLst/>
              <a:cxnLst>
                <a:cxn ang="0">
                  <a:pos x="31" y="0"/>
                </a:cxn>
                <a:cxn ang="0">
                  <a:pos x="0" y="30"/>
                </a:cxn>
                <a:cxn ang="0">
                  <a:pos x="31" y="61"/>
                </a:cxn>
                <a:cxn ang="0">
                  <a:pos x="61" y="30"/>
                </a:cxn>
                <a:cxn ang="0">
                  <a:pos x="31" y="0"/>
                </a:cxn>
                <a:cxn ang="0">
                  <a:pos x="48" y="45"/>
                </a:cxn>
                <a:cxn ang="0">
                  <a:pos x="16" y="48"/>
                </a:cxn>
                <a:cxn ang="0">
                  <a:pos x="13" y="15"/>
                </a:cxn>
                <a:cxn ang="0">
                  <a:pos x="46" y="13"/>
                </a:cxn>
                <a:cxn ang="0">
                  <a:pos x="48" y="45"/>
                </a:cxn>
                <a:cxn ang="0">
                  <a:pos x="48" y="45"/>
                </a:cxn>
                <a:cxn ang="0">
                  <a:pos x="48" y="45"/>
                </a:cxn>
              </a:cxnLst>
              <a:rect l="0" t="0" r="r" b="b"/>
              <a:pathLst>
                <a:path w="61" h="61">
                  <a:moveTo>
                    <a:pt x="31" y="0"/>
                  </a:moveTo>
                  <a:cubicBezTo>
                    <a:pt x="14" y="0"/>
                    <a:pt x="0" y="13"/>
                    <a:pt x="0" y="30"/>
                  </a:cubicBezTo>
                  <a:cubicBezTo>
                    <a:pt x="0" y="47"/>
                    <a:pt x="14" y="61"/>
                    <a:pt x="31" y="61"/>
                  </a:cubicBezTo>
                  <a:cubicBezTo>
                    <a:pt x="48" y="61"/>
                    <a:pt x="61" y="47"/>
                    <a:pt x="61" y="30"/>
                  </a:cubicBezTo>
                  <a:cubicBezTo>
                    <a:pt x="61" y="13"/>
                    <a:pt x="48" y="0"/>
                    <a:pt x="31" y="0"/>
                  </a:cubicBezTo>
                  <a:close/>
                  <a:moveTo>
                    <a:pt x="48" y="45"/>
                  </a:moveTo>
                  <a:cubicBezTo>
                    <a:pt x="40" y="55"/>
                    <a:pt x="25" y="56"/>
                    <a:pt x="16" y="48"/>
                  </a:cubicBezTo>
                  <a:cubicBezTo>
                    <a:pt x="6" y="39"/>
                    <a:pt x="5" y="25"/>
                    <a:pt x="13" y="15"/>
                  </a:cubicBezTo>
                  <a:cubicBezTo>
                    <a:pt x="22" y="6"/>
                    <a:pt x="36" y="5"/>
                    <a:pt x="46" y="13"/>
                  </a:cubicBezTo>
                  <a:cubicBezTo>
                    <a:pt x="55" y="21"/>
                    <a:pt x="57" y="36"/>
                    <a:pt x="48" y="45"/>
                  </a:cubicBezTo>
                  <a:close/>
                  <a:moveTo>
                    <a:pt x="48" y="45"/>
                  </a:moveTo>
                  <a:cubicBezTo>
                    <a:pt x="48" y="45"/>
                    <a:pt x="48" y="45"/>
                    <a:pt x="48" y="4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36" name="Freeform 129">
              <a:extLst>
                <a:ext uri="{FF2B5EF4-FFF2-40B4-BE49-F238E27FC236}">
                  <a16:creationId xmlns:a16="http://schemas.microsoft.com/office/drawing/2014/main" id="{9657B8A3-032B-DD4E-B226-4B24DDA09A59}"/>
                </a:ext>
              </a:extLst>
            </p:cNvPr>
            <p:cNvSpPr>
              <a:spLocks noEditPoints="1"/>
            </p:cNvSpPr>
            <p:nvPr/>
          </p:nvSpPr>
          <p:spPr bwMode="auto">
            <a:xfrm>
              <a:off x="4989513" y="2859088"/>
              <a:ext cx="53975" cy="50800"/>
            </a:xfrm>
            <a:custGeom>
              <a:avLst/>
              <a:gdLst/>
              <a:ahLst/>
              <a:cxnLst>
                <a:cxn ang="0">
                  <a:pos x="16" y="0"/>
                </a:cxn>
                <a:cxn ang="0">
                  <a:pos x="0" y="15"/>
                </a:cxn>
                <a:cxn ang="0">
                  <a:pos x="2" y="17"/>
                </a:cxn>
                <a:cxn ang="0">
                  <a:pos x="4" y="15"/>
                </a:cxn>
                <a:cxn ang="0">
                  <a:pos x="16" y="4"/>
                </a:cxn>
                <a:cxn ang="0">
                  <a:pos x="18" y="2"/>
                </a:cxn>
                <a:cxn ang="0">
                  <a:pos x="16" y="0"/>
                </a:cxn>
                <a:cxn ang="0">
                  <a:pos x="16" y="0"/>
                </a:cxn>
                <a:cxn ang="0">
                  <a:pos x="16" y="0"/>
                </a:cxn>
              </a:cxnLst>
              <a:rect l="0" t="0" r="r" b="b"/>
              <a:pathLst>
                <a:path w="18" h="17">
                  <a:moveTo>
                    <a:pt x="16" y="0"/>
                  </a:moveTo>
                  <a:cubicBezTo>
                    <a:pt x="7" y="0"/>
                    <a:pt x="0" y="7"/>
                    <a:pt x="0" y="15"/>
                  </a:cubicBezTo>
                  <a:cubicBezTo>
                    <a:pt x="0" y="16"/>
                    <a:pt x="1" y="17"/>
                    <a:pt x="2" y="17"/>
                  </a:cubicBezTo>
                  <a:cubicBezTo>
                    <a:pt x="3" y="17"/>
                    <a:pt x="4" y="16"/>
                    <a:pt x="4" y="15"/>
                  </a:cubicBezTo>
                  <a:cubicBezTo>
                    <a:pt x="4" y="9"/>
                    <a:pt x="9" y="4"/>
                    <a:pt x="16" y="4"/>
                  </a:cubicBezTo>
                  <a:cubicBezTo>
                    <a:pt x="17" y="4"/>
                    <a:pt x="18" y="3"/>
                    <a:pt x="18" y="2"/>
                  </a:cubicBezTo>
                  <a:cubicBezTo>
                    <a:pt x="18" y="1"/>
                    <a:pt x="17" y="0"/>
                    <a:pt x="16" y="0"/>
                  </a:cubicBezTo>
                  <a:close/>
                  <a:moveTo>
                    <a:pt x="16" y="0"/>
                  </a:moveTo>
                  <a:cubicBezTo>
                    <a:pt x="16" y="0"/>
                    <a:pt x="16" y="0"/>
                    <a:pt x="1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37" name="Freeform 130">
              <a:extLst>
                <a:ext uri="{FF2B5EF4-FFF2-40B4-BE49-F238E27FC236}">
                  <a16:creationId xmlns:a16="http://schemas.microsoft.com/office/drawing/2014/main" id="{32DE84FD-40C8-FC45-9249-61870333542A}"/>
                </a:ext>
              </a:extLst>
            </p:cNvPr>
            <p:cNvSpPr>
              <a:spLocks noEditPoints="1"/>
            </p:cNvSpPr>
            <p:nvPr/>
          </p:nvSpPr>
          <p:spPr bwMode="auto">
            <a:xfrm>
              <a:off x="4856163" y="2736851"/>
              <a:ext cx="358775" cy="301625"/>
            </a:xfrm>
            <a:custGeom>
              <a:avLst/>
              <a:gdLst/>
              <a:ahLst/>
              <a:cxnLst>
                <a:cxn ang="0">
                  <a:pos x="114" y="23"/>
                </a:cxn>
                <a:cxn ang="0">
                  <a:pos x="97" y="20"/>
                </a:cxn>
                <a:cxn ang="0">
                  <a:pos x="92" y="7"/>
                </a:cxn>
                <a:cxn ang="0">
                  <a:pos x="81" y="0"/>
                </a:cxn>
                <a:cxn ang="0">
                  <a:pos x="43" y="0"/>
                </a:cxn>
                <a:cxn ang="0">
                  <a:pos x="32" y="7"/>
                </a:cxn>
                <a:cxn ang="0">
                  <a:pos x="27" y="20"/>
                </a:cxn>
                <a:cxn ang="0">
                  <a:pos x="10" y="23"/>
                </a:cxn>
                <a:cxn ang="0">
                  <a:pos x="0" y="34"/>
                </a:cxn>
                <a:cxn ang="0">
                  <a:pos x="0" y="92"/>
                </a:cxn>
                <a:cxn ang="0">
                  <a:pos x="12" y="103"/>
                </a:cxn>
                <a:cxn ang="0">
                  <a:pos x="112" y="103"/>
                </a:cxn>
                <a:cxn ang="0">
                  <a:pos x="123" y="92"/>
                </a:cxn>
                <a:cxn ang="0">
                  <a:pos x="123" y="34"/>
                </a:cxn>
                <a:cxn ang="0">
                  <a:pos x="114" y="23"/>
                </a:cxn>
                <a:cxn ang="0">
                  <a:pos x="115" y="92"/>
                </a:cxn>
                <a:cxn ang="0">
                  <a:pos x="112" y="96"/>
                </a:cxn>
                <a:cxn ang="0">
                  <a:pos x="12" y="96"/>
                </a:cxn>
                <a:cxn ang="0">
                  <a:pos x="8" y="92"/>
                </a:cxn>
                <a:cxn ang="0">
                  <a:pos x="8" y="34"/>
                </a:cxn>
                <a:cxn ang="0">
                  <a:pos x="11" y="30"/>
                </a:cxn>
                <a:cxn ang="0">
                  <a:pos x="32" y="27"/>
                </a:cxn>
                <a:cxn ang="0">
                  <a:pos x="39" y="10"/>
                </a:cxn>
                <a:cxn ang="0">
                  <a:pos x="43" y="7"/>
                </a:cxn>
                <a:cxn ang="0">
                  <a:pos x="81" y="7"/>
                </a:cxn>
                <a:cxn ang="0">
                  <a:pos x="85" y="10"/>
                </a:cxn>
                <a:cxn ang="0">
                  <a:pos x="91" y="27"/>
                </a:cxn>
                <a:cxn ang="0">
                  <a:pos x="112" y="30"/>
                </a:cxn>
                <a:cxn ang="0">
                  <a:pos x="115" y="34"/>
                </a:cxn>
                <a:cxn ang="0">
                  <a:pos x="115" y="92"/>
                </a:cxn>
                <a:cxn ang="0">
                  <a:pos x="115" y="92"/>
                </a:cxn>
                <a:cxn ang="0">
                  <a:pos x="115" y="92"/>
                </a:cxn>
              </a:cxnLst>
              <a:rect l="0" t="0" r="r" b="b"/>
              <a:pathLst>
                <a:path w="123" h="103">
                  <a:moveTo>
                    <a:pt x="114" y="23"/>
                  </a:moveTo>
                  <a:cubicBezTo>
                    <a:pt x="97" y="20"/>
                    <a:pt x="97" y="20"/>
                    <a:pt x="97" y="20"/>
                  </a:cubicBezTo>
                  <a:cubicBezTo>
                    <a:pt x="92" y="7"/>
                    <a:pt x="92" y="7"/>
                    <a:pt x="92" y="7"/>
                  </a:cubicBezTo>
                  <a:cubicBezTo>
                    <a:pt x="90" y="3"/>
                    <a:pt x="86" y="0"/>
                    <a:pt x="81" y="0"/>
                  </a:cubicBezTo>
                  <a:cubicBezTo>
                    <a:pt x="43" y="0"/>
                    <a:pt x="43" y="0"/>
                    <a:pt x="43" y="0"/>
                  </a:cubicBezTo>
                  <a:cubicBezTo>
                    <a:pt x="38" y="0"/>
                    <a:pt x="34" y="3"/>
                    <a:pt x="32" y="7"/>
                  </a:cubicBezTo>
                  <a:cubicBezTo>
                    <a:pt x="27" y="20"/>
                    <a:pt x="27" y="20"/>
                    <a:pt x="27" y="20"/>
                  </a:cubicBezTo>
                  <a:cubicBezTo>
                    <a:pt x="10" y="23"/>
                    <a:pt x="10" y="23"/>
                    <a:pt x="10" y="23"/>
                  </a:cubicBezTo>
                  <a:cubicBezTo>
                    <a:pt x="4" y="24"/>
                    <a:pt x="0" y="29"/>
                    <a:pt x="0" y="34"/>
                  </a:cubicBezTo>
                  <a:cubicBezTo>
                    <a:pt x="0" y="92"/>
                    <a:pt x="0" y="92"/>
                    <a:pt x="0" y="92"/>
                  </a:cubicBezTo>
                  <a:cubicBezTo>
                    <a:pt x="0" y="98"/>
                    <a:pt x="6" y="103"/>
                    <a:pt x="12" y="103"/>
                  </a:cubicBezTo>
                  <a:cubicBezTo>
                    <a:pt x="112" y="103"/>
                    <a:pt x="112" y="103"/>
                    <a:pt x="112" y="103"/>
                  </a:cubicBezTo>
                  <a:cubicBezTo>
                    <a:pt x="118" y="103"/>
                    <a:pt x="123" y="98"/>
                    <a:pt x="123" y="92"/>
                  </a:cubicBezTo>
                  <a:cubicBezTo>
                    <a:pt x="123" y="34"/>
                    <a:pt x="123" y="34"/>
                    <a:pt x="123" y="34"/>
                  </a:cubicBezTo>
                  <a:cubicBezTo>
                    <a:pt x="123" y="29"/>
                    <a:pt x="119" y="24"/>
                    <a:pt x="114" y="23"/>
                  </a:cubicBezTo>
                  <a:close/>
                  <a:moveTo>
                    <a:pt x="115" y="92"/>
                  </a:moveTo>
                  <a:cubicBezTo>
                    <a:pt x="115" y="94"/>
                    <a:pt x="114" y="96"/>
                    <a:pt x="112" y="96"/>
                  </a:cubicBezTo>
                  <a:cubicBezTo>
                    <a:pt x="12" y="96"/>
                    <a:pt x="12" y="96"/>
                    <a:pt x="12" y="96"/>
                  </a:cubicBezTo>
                  <a:cubicBezTo>
                    <a:pt x="10" y="96"/>
                    <a:pt x="8" y="94"/>
                    <a:pt x="8" y="92"/>
                  </a:cubicBezTo>
                  <a:cubicBezTo>
                    <a:pt x="8" y="34"/>
                    <a:pt x="8" y="34"/>
                    <a:pt x="8" y="34"/>
                  </a:cubicBezTo>
                  <a:cubicBezTo>
                    <a:pt x="8" y="32"/>
                    <a:pt x="9" y="31"/>
                    <a:pt x="11" y="30"/>
                  </a:cubicBezTo>
                  <a:cubicBezTo>
                    <a:pt x="32" y="27"/>
                    <a:pt x="32" y="27"/>
                    <a:pt x="32" y="27"/>
                  </a:cubicBezTo>
                  <a:cubicBezTo>
                    <a:pt x="39" y="10"/>
                    <a:pt x="39" y="10"/>
                    <a:pt x="39" y="10"/>
                  </a:cubicBezTo>
                  <a:cubicBezTo>
                    <a:pt x="40" y="8"/>
                    <a:pt x="41" y="7"/>
                    <a:pt x="43" y="7"/>
                  </a:cubicBezTo>
                  <a:cubicBezTo>
                    <a:pt x="81" y="7"/>
                    <a:pt x="81" y="7"/>
                    <a:pt x="81" y="7"/>
                  </a:cubicBezTo>
                  <a:cubicBezTo>
                    <a:pt x="83" y="7"/>
                    <a:pt x="84" y="8"/>
                    <a:pt x="85" y="10"/>
                  </a:cubicBezTo>
                  <a:cubicBezTo>
                    <a:pt x="91" y="27"/>
                    <a:pt x="91" y="27"/>
                    <a:pt x="91" y="27"/>
                  </a:cubicBezTo>
                  <a:cubicBezTo>
                    <a:pt x="112" y="30"/>
                    <a:pt x="112" y="30"/>
                    <a:pt x="112" y="30"/>
                  </a:cubicBezTo>
                  <a:cubicBezTo>
                    <a:pt x="114" y="31"/>
                    <a:pt x="115" y="32"/>
                    <a:pt x="115" y="34"/>
                  </a:cubicBezTo>
                  <a:lnTo>
                    <a:pt x="115" y="92"/>
                  </a:lnTo>
                  <a:close/>
                  <a:moveTo>
                    <a:pt x="115" y="92"/>
                  </a:moveTo>
                  <a:cubicBezTo>
                    <a:pt x="115" y="92"/>
                    <a:pt x="115" y="92"/>
                    <a:pt x="115"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grpSp>
      <p:sp>
        <p:nvSpPr>
          <p:cNvPr id="38" name="Freeform 90">
            <a:extLst>
              <a:ext uri="{FF2B5EF4-FFF2-40B4-BE49-F238E27FC236}">
                <a16:creationId xmlns:a16="http://schemas.microsoft.com/office/drawing/2014/main" id="{2C326077-0D28-834F-A13A-46FEDDF65489}"/>
              </a:ext>
            </a:extLst>
          </p:cNvPr>
          <p:cNvSpPr>
            <a:spLocks noEditPoints="1"/>
          </p:cNvSpPr>
          <p:nvPr/>
        </p:nvSpPr>
        <p:spPr bwMode="auto">
          <a:xfrm>
            <a:off x="9623961" y="2681696"/>
            <a:ext cx="467270" cy="467270"/>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39" name="矩形 38">
            <a:extLst>
              <a:ext uri="{FF2B5EF4-FFF2-40B4-BE49-F238E27FC236}">
                <a16:creationId xmlns:a16="http://schemas.microsoft.com/office/drawing/2014/main" id="{0EE434CE-A7CE-9040-8F20-9395C3E517E0}"/>
              </a:ext>
            </a:extLst>
          </p:cNvPr>
          <p:cNvSpPr/>
          <p:nvPr/>
        </p:nvSpPr>
        <p:spPr>
          <a:xfrm>
            <a:off x="6323117" y="3927366"/>
            <a:ext cx="1723549" cy="461665"/>
          </a:xfrm>
          <a:prstGeom prst="rect">
            <a:avLst/>
          </a:prstGeom>
        </p:spPr>
        <p:txBody>
          <a:bodyPr wrap="none">
            <a:spAutoFit/>
          </a:bodyPr>
          <a:lstStyle/>
          <a:p>
            <a:pPr algn="ctr">
              <a:spcBef>
                <a:spcPct val="20000"/>
              </a:spcBef>
              <a:defRPr/>
            </a:pPr>
            <a:r>
              <a:rPr lang="zh-CN" altLang="en-US" sz="2400" dirty="0">
                <a:solidFill>
                  <a:schemeClr val="tx1">
                    <a:lumMod val="75000"/>
                    <a:lumOff val="25000"/>
                  </a:schemeClr>
                </a:solidFill>
              </a:rPr>
              <a:t>实验与分析</a:t>
            </a:r>
            <a:endParaRPr lang="en-US" altLang="zh-CN" sz="2400" dirty="0">
              <a:solidFill>
                <a:schemeClr val="tx1">
                  <a:lumMod val="75000"/>
                  <a:lumOff val="25000"/>
                </a:schemeClr>
              </a:solidFill>
            </a:endParaRPr>
          </a:p>
        </p:txBody>
      </p:sp>
    </p:spTree>
    <p:extLst>
      <p:ext uri="{BB962C8B-B14F-4D97-AF65-F5344CB8AC3E}">
        <p14:creationId xmlns:p14="http://schemas.microsoft.com/office/powerpoint/2010/main" val="16717926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childTnLst>
                          </p:cTn>
                        </p:par>
                        <p:par>
                          <p:cTn id="22" fill="hold">
                            <p:stCondLst>
                              <p:cond delay="2000"/>
                            </p:stCondLst>
                            <p:childTnLst>
                              <p:par>
                                <p:cTn id="23" presetID="2" presetClass="entr" presetSubtype="1" accel="50000" decel="5000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3" presetClass="entr" presetSubtype="16"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 presetClass="entr" presetSubtype="4" accel="50000" decel="5000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childTnLst>
                                </p:cTn>
                              </p:par>
                            </p:childTnLst>
                          </p:cTn>
                        </p:par>
                        <p:par>
                          <p:cTn id="40" fill="hold">
                            <p:stCondLst>
                              <p:cond delay="4000"/>
                            </p:stCondLst>
                            <p:childTnLst>
                              <p:par>
                                <p:cTn id="41" presetID="2" presetClass="entr" presetSubtype="1" accel="50000" decel="5000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3" presetClass="entr" presetSubtype="16" fill="hold"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1" accel="50000" decel="50000"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ppt_x"/>
                                          </p:val>
                                        </p:tav>
                                        <p:tav tm="100000">
                                          <p:val>
                                            <p:strVal val="#ppt_x"/>
                                          </p:val>
                                        </p:tav>
                                      </p:tavLst>
                                    </p:anim>
                                    <p:anim calcmode="lin" valueType="num">
                                      <p:cBhvr additive="base">
                                        <p:cTn id="59" dur="500" fill="hold"/>
                                        <p:tgtEl>
                                          <p:spTgt spid="24"/>
                                        </p:tgtEl>
                                        <p:attrNameLst>
                                          <p:attrName>ppt_y</p:attrName>
                                        </p:attrNameLst>
                                      </p:cBhvr>
                                      <p:tavLst>
                                        <p:tav tm="0">
                                          <p:val>
                                            <p:strVal val="0-#ppt_h/2"/>
                                          </p:val>
                                        </p:tav>
                                        <p:tav tm="100000">
                                          <p:val>
                                            <p:strVal val="#ppt_y"/>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2" presetClass="entr" presetSubtype="4" accel="50000" decel="50000" fill="hold"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ppt_x"/>
                                          </p:val>
                                        </p:tav>
                                        <p:tav tm="100000">
                                          <p:val>
                                            <p:strVal val="#ppt_x"/>
                                          </p:val>
                                        </p:tav>
                                      </p:tavLst>
                                    </p:anim>
                                    <p:anim calcmode="lin" valueType="num">
                                      <p:cBhvr additive="base">
                                        <p:cTn id="69" dur="500" fill="hold"/>
                                        <p:tgtEl>
                                          <p:spTgt spid="27"/>
                                        </p:tgtEl>
                                        <p:attrNameLst>
                                          <p:attrName>ppt_y</p:attrName>
                                        </p:attrNameLst>
                                      </p:cBhvr>
                                      <p:tavLst>
                                        <p:tav tm="0">
                                          <p:val>
                                            <p:strVal val="1+#ppt_h/2"/>
                                          </p:val>
                                        </p:tav>
                                        <p:tav tm="100000">
                                          <p:val>
                                            <p:strVal val="#ppt_y"/>
                                          </p:val>
                                        </p:tav>
                                      </p:tavLst>
                                    </p:anim>
                                  </p:childTnLst>
                                </p:cTn>
                              </p:par>
                              <p:par>
                                <p:cTn id="70" presetID="10"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7" grpId="0"/>
      <p:bldP spid="30" grpId="0"/>
      <p:bldP spid="3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59B6F9C-5571-435E-B218-35BBF2A5B8C1}"/>
              </a:ext>
            </a:extLst>
          </p:cNvPr>
          <p:cNvPicPr/>
          <p:nvPr/>
        </p:nvPicPr>
        <p:blipFill>
          <a:blip r:embed="rId2"/>
          <a:stretch>
            <a:fillRect/>
          </a:stretch>
        </p:blipFill>
        <p:spPr>
          <a:xfrm>
            <a:off x="448322" y="2368232"/>
            <a:ext cx="5274310" cy="2959735"/>
          </a:xfrm>
          <a:prstGeom prst="rect">
            <a:avLst/>
          </a:prstGeom>
        </p:spPr>
      </p:pic>
      <mc:AlternateContent xmlns:mc="http://schemas.openxmlformats.org/markup-compatibility/2006" xmlns:a14="http://schemas.microsoft.com/office/drawing/2010/main">
        <mc:Choice Requires="a14">
          <p:sp>
            <p:nvSpPr>
              <p:cNvPr id="7" name="矩形 6">
                <a:extLst>
                  <a:ext uri="{FF2B5EF4-FFF2-40B4-BE49-F238E27FC236}">
                    <a16:creationId xmlns:a16="http://schemas.microsoft.com/office/drawing/2014/main" id="{548AD834-03E0-4698-837E-94548F8ED6FA}"/>
                  </a:ext>
                </a:extLst>
              </p:cNvPr>
              <p:cNvSpPr/>
              <p:nvPr/>
            </p:nvSpPr>
            <p:spPr>
              <a:xfrm>
                <a:off x="5647678" y="2368232"/>
                <a:ext cx="6096000" cy="3033010"/>
              </a:xfrm>
              <a:prstGeom prst="rect">
                <a:avLst/>
              </a:prstGeom>
            </p:spPr>
            <p:txBody>
              <a:bodyPr>
                <a:spAutoFit/>
              </a:bodyPr>
              <a:lstStyle/>
              <a:p>
                <a:pPr algn="just">
                  <a:lnSpc>
                    <a:spcPct val="150000"/>
                  </a:lnSpc>
                </a:pPr>
                <a:r>
                  <a:rPr lang="zh-CN" altLang="zh-CN" kern="100" dirty="0">
                    <a:latin typeface="等线" panose="02010600030101010101" pitchFamily="2" charset="-122"/>
                    <a:ea typeface="宋体" panose="02010600030101010101" pitchFamily="2" charset="-122"/>
                    <a:cs typeface="Times New Roman" panose="02020603050405020304" pitchFamily="18" charset="0"/>
                  </a:rPr>
                  <a:t>假设有一个数组</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V</a:t>
                </a:r>
                <a:r>
                  <a:rPr lang="zh-CN" altLang="zh-CN" kern="100" dirty="0">
                    <a:latin typeface="等线" panose="02010600030101010101" pitchFamily="2" charset="-122"/>
                    <a:ea typeface="宋体" panose="02010600030101010101" pitchFamily="2" charset="-122"/>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i="1" kern="100">
                            <a:latin typeface="Cambria Math" panose="02040503050406030204" pitchFamily="18" charset="0"/>
                            <a:ea typeface="等线" panose="02010600030101010101" pitchFamily="2" charset="-122"/>
                            <a:cs typeface="Times New Roman" panose="02020603050405020304" pitchFamily="18" charset="0"/>
                          </a:rPr>
                          <m:t>𝑖</m:t>
                        </m:r>
                      </m:sub>
                    </m:sSub>
                  </m:oMath>
                </a14:m>
                <a:r>
                  <a:rPr lang="zh-CN" altLang="zh-CN" kern="100" dirty="0">
                    <a:latin typeface="等线" panose="02010600030101010101" pitchFamily="2" charset="-122"/>
                    <a:ea typeface="宋体" panose="02010600030101010101" pitchFamily="2" charset="-122"/>
                    <a:cs typeface="Times New Roman" panose="02020603050405020304" pitchFamily="18" charset="0"/>
                  </a:rPr>
                  <a:t>表示</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V</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中的第</a:t>
                </a:r>
                <a:r>
                  <a:rPr lang="en-US" altLang="zh-CN" kern="100" dirty="0" err="1">
                    <a:latin typeface="Times New Roman" panose="02020603050405020304" pitchFamily="18" charset="0"/>
                    <a:ea typeface="等线" panose="02010600030101010101" pitchFamily="2" charset="-122"/>
                    <a:cs typeface="Times New Roman" panose="02020603050405020304" pitchFamily="18" charset="0"/>
                  </a:rPr>
                  <a:t>i</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个</a:t>
                </a:r>
                <a:r>
                  <a:rPr lang="zh-CN" altLang="zh-CN" kern="100" dirty="0">
                    <a:latin typeface="等线" panose="02010600030101010101" pitchFamily="2" charset="-122"/>
                    <a:ea typeface="宋体" panose="02010600030101010101" pitchFamily="2" charset="-122"/>
                    <a:cs typeface="Times New Roman" panose="02020603050405020304" pitchFamily="18" charset="0"/>
                  </a:rPr>
                  <a:t>元素</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，那么这个元素的</a:t>
                </a:r>
                <a:r>
                  <a:rPr lang="en-US" altLang="zh-CN" kern="100" dirty="0" err="1">
                    <a:latin typeface="Times New Roman" panose="02020603050405020304" pitchFamily="18" charset="0"/>
                    <a:ea typeface="等线" panose="02010600030101010101" pitchFamily="2" charset="-122"/>
                    <a:cs typeface="Times New Roman" panose="02020603050405020304" pitchFamily="18" charset="0"/>
                  </a:rPr>
                  <a:t>softmax</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值为</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14:m>
                  <m:oMathPara xmlns:m="http://schemas.openxmlformats.org/officeDocument/2006/math">
                    <m:oMathParaPr>
                      <m:jc m:val="centerGroup"/>
                    </m:oMathParaPr>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𝑆</m:t>
                          </m:r>
                        </m:e>
                        <m:sub>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𝑖</m:t>
                          </m:r>
                        </m:sub>
                      </m:sSub>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𝑖</m:t>
                              </m:r>
                            </m:sup>
                          </m:sSup>
                        </m:num>
                        <m:den>
                          <m:nary>
                            <m:naryPr>
                              <m:chr m:val="∑"/>
                              <m:limLoc m:val="subSup"/>
                              <m:supHide m:val="on"/>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𝑗</m:t>
                              </m:r>
                            </m:sub>
                            <m:sup/>
                            <m:e>
                              <m:sSup>
                                <m:sSup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𝑗</m:t>
                                  </m:r>
                                </m:sup>
                              </m:sSup>
                            </m:e>
                          </m:nary>
                        </m:den>
                      </m:f>
                    </m:oMath>
                  </m:oMathPara>
                </a14:m>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该元素的</a:t>
                </a:r>
                <a:r>
                  <a:rPr lang="en-US" altLang="zh-CN" kern="100" dirty="0" err="1">
                    <a:latin typeface="Times New Roman" panose="02020603050405020304" pitchFamily="18" charset="0"/>
                    <a:ea typeface="等线" panose="02010600030101010101" pitchFamily="2" charset="-122"/>
                    <a:cs typeface="Times New Roman" panose="02020603050405020304" pitchFamily="18" charset="0"/>
                  </a:rPr>
                  <a:t>softmax</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值，就是该元素的指数与所有元素指数和的比值。</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7" name="矩形 6">
                <a:extLst>
                  <a:ext uri="{FF2B5EF4-FFF2-40B4-BE49-F238E27FC236}">
                    <a16:creationId xmlns:a16="http://schemas.microsoft.com/office/drawing/2014/main" id="{548AD834-03E0-4698-837E-94548F8ED6FA}"/>
                  </a:ext>
                </a:extLst>
              </p:cNvPr>
              <p:cNvSpPr>
                <a:spLocks noRot="1" noChangeAspect="1" noMove="1" noResize="1" noEditPoints="1" noAdjustHandles="1" noChangeArrowheads="1" noChangeShapeType="1" noTextEdit="1"/>
              </p:cNvSpPr>
              <p:nvPr/>
            </p:nvSpPr>
            <p:spPr>
              <a:xfrm>
                <a:off x="5647678" y="2368232"/>
                <a:ext cx="6096000" cy="3033010"/>
              </a:xfrm>
              <a:prstGeom prst="rect">
                <a:avLst/>
              </a:prstGeom>
              <a:blipFill>
                <a:blip r:embed="rId3"/>
                <a:stretch>
                  <a:fillRect l="-800" r="-900" b="-1406"/>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2A419066-24A6-4726-9218-ACB2203E4D47}"/>
              </a:ext>
            </a:extLst>
          </p:cNvPr>
          <p:cNvSpPr txBox="1"/>
          <p:nvPr/>
        </p:nvSpPr>
        <p:spPr>
          <a:xfrm>
            <a:off x="448322" y="285788"/>
            <a:ext cx="8253663" cy="707886"/>
          </a:xfrm>
          <a:prstGeom prst="rect">
            <a:avLst/>
          </a:prstGeom>
          <a:noFill/>
        </p:spPr>
        <p:txBody>
          <a:bodyPr wrap="square" rtlCol="0">
            <a:spAutoFit/>
          </a:bodyPr>
          <a:lstStyle/>
          <a:p>
            <a:r>
              <a:rPr lang="en-US" altLang="zh-CN" sz="4000" b="1" dirty="0">
                <a:solidFill>
                  <a:schemeClr val="bg1"/>
                </a:solidFill>
              </a:rPr>
              <a:t>2.6</a:t>
            </a:r>
            <a:r>
              <a:rPr lang="zh-CN" altLang="en-US" sz="4000" b="1" dirty="0">
                <a:solidFill>
                  <a:schemeClr val="bg1"/>
                </a:solidFill>
              </a:rPr>
              <a:t> </a:t>
            </a:r>
            <a:r>
              <a:rPr lang="en-US" altLang="zh-CN" sz="4000" b="1" dirty="0" err="1">
                <a:solidFill>
                  <a:schemeClr val="bg1"/>
                </a:solidFill>
              </a:rPr>
              <a:t>Softmax</a:t>
            </a:r>
            <a:r>
              <a:rPr lang="zh-CN" altLang="en-US" sz="4000" b="1" dirty="0">
                <a:solidFill>
                  <a:schemeClr val="bg1"/>
                </a:solidFill>
              </a:rPr>
              <a:t>函数</a:t>
            </a:r>
          </a:p>
        </p:txBody>
      </p:sp>
    </p:spTree>
    <p:extLst>
      <p:ext uri="{BB962C8B-B14F-4D97-AF65-F5344CB8AC3E}">
        <p14:creationId xmlns:p14="http://schemas.microsoft.com/office/powerpoint/2010/main" val="44369159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3CB40EA-0C52-418C-B3A1-A2B6912DE2D0}"/>
              </a:ext>
            </a:extLst>
          </p:cNvPr>
          <p:cNvSpPr txBox="1"/>
          <p:nvPr/>
        </p:nvSpPr>
        <p:spPr>
          <a:xfrm>
            <a:off x="448322" y="285788"/>
            <a:ext cx="8253663" cy="707886"/>
          </a:xfrm>
          <a:prstGeom prst="rect">
            <a:avLst/>
          </a:prstGeom>
          <a:noFill/>
        </p:spPr>
        <p:txBody>
          <a:bodyPr wrap="square" rtlCol="0">
            <a:spAutoFit/>
          </a:bodyPr>
          <a:lstStyle/>
          <a:p>
            <a:r>
              <a:rPr lang="en-US" altLang="zh-CN" sz="4000" b="1" dirty="0">
                <a:solidFill>
                  <a:schemeClr val="bg1"/>
                </a:solidFill>
              </a:rPr>
              <a:t>2.6</a:t>
            </a:r>
            <a:r>
              <a:rPr lang="zh-CN" altLang="en-US" sz="4000" b="1" dirty="0">
                <a:solidFill>
                  <a:schemeClr val="bg1"/>
                </a:solidFill>
              </a:rPr>
              <a:t> </a:t>
            </a:r>
            <a:r>
              <a:rPr lang="en-US" altLang="zh-CN" sz="4000" b="1" dirty="0" err="1">
                <a:solidFill>
                  <a:schemeClr val="bg1"/>
                </a:solidFill>
              </a:rPr>
              <a:t>Softmax</a:t>
            </a:r>
            <a:r>
              <a:rPr lang="zh-CN" altLang="en-US" sz="4000" b="1" dirty="0">
                <a:solidFill>
                  <a:schemeClr val="bg1"/>
                </a:solidFill>
              </a:rPr>
              <a:t>函数</a:t>
            </a:r>
          </a:p>
        </p:txBody>
      </p:sp>
      <p:sp>
        <p:nvSpPr>
          <p:cNvPr id="9" name="矩形 8">
            <a:extLst>
              <a:ext uri="{FF2B5EF4-FFF2-40B4-BE49-F238E27FC236}">
                <a16:creationId xmlns:a16="http://schemas.microsoft.com/office/drawing/2014/main" id="{C387B52D-E802-48A6-BD9B-7B924D0999AF}"/>
              </a:ext>
            </a:extLst>
          </p:cNvPr>
          <p:cNvSpPr/>
          <p:nvPr/>
        </p:nvSpPr>
        <p:spPr>
          <a:xfrm>
            <a:off x="1527152" y="1557899"/>
            <a:ext cx="9407547" cy="1712135"/>
          </a:xfrm>
          <a:prstGeom prst="rect">
            <a:avLst/>
          </a:prstGeom>
        </p:spPr>
        <p:txBody>
          <a:bodyPr wrap="square">
            <a:spAutoFit/>
          </a:bodyPr>
          <a:lstStyle/>
          <a:p>
            <a:pPr algn="just">
              <a:lnSpc>
                <a:spcPct val="150000"/>
              </a:lnSpc>
            </a:pPr>
            <a:r>
              <a:rPr lang="en-US" altLang="zh-CN"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kern="100" dirty="0">
                <a:latin typeface="等线" panose="02010600030101010101" pitchFamily="2" charset="-122"/>
                <a:ea typeface="宋体" panose="02010600030101010101" pitchFamily="2" charset="-122"/>
                <a:cs typeface="Times New Roman" panose="02020603050405020304" pitchFamily="18" charset="0"/>
              </a:rPr>
              <a:t>计</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算与标注样本的差距</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在神经网络的计算当中，我们经常需要计算按照神经网络的正向传播计算的分数</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S1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，和按照正确标注计算的分数</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S2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，之间的差距，计算</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Loss</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，才能应用反向传播。</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Loss</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定义为交叉熵</a:t>
            </a:r>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indent="266700" algn="just">
              <a:lnSpc>
                <a:spcPct val="150000"/>
              </a:lnSpc>
            </a:pP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id="{FB2002D8-C9E4-4E6D-B036-4734B75C503D}"/>
              </a:ext>
            </a:extLst>
          </p:cNvPr>
          <p:cNvPicPr/>
          <p:nvPr/>
        </p:nvPicPr>
        <p:blipFill>
          <a:blip r:embed="rId3"/>
          <a:stretch>
            <a:fillRect/>
          </a:stretch>
        </p:blipFill>
        <p:spPr>
          <a:xfrm>
            <a:off x="4810124" y="3066732"/>
            <a:ext cx="2733675" cy="1042469"/>
          </a:xfrm>
          <a:prstGeom prst="rect">
            <a:avLst/>
          </a:prstGeom>
        </p:spPr>
      </p:pic>
      <p:sp>
        <p:nvSpPr>
          <p:cNvPr id="10" name="矩形 9">
            <a:extLst>
              <a:ext uri="{FF2B5EF4-FFF2-40B4-BE49-F238E27FC236}">
                <a16:creationId xmlns:a16="http://schemas.microsoft.com/office/drawing/2014/main" id="{52CAD637-DD24-4A35-B83F-8E00D4E9032D}"/>
              </a:ext>
            </a:extLst>
          </p:cNvPr>
          <p:cNvSpPr/>
          <p:nvPr/>
        </p:nvSpPr>
        <p:spPr>
          <a:xfrm>
            <a:off x="2539987" y="4803839"/>
            <a:ext cx="7381875" cy="876458"/>
          </a:xfrm>
          <a:prstGeom prst="rect">
            <a:avLst/>
          </a:prstGeom>
        </p:spPr>
        <p:txBody>
          <a:bodyPr wrap="square">
            <a:spAutoFit/>
          </a:bodyPr>
          <a:lstStyle/>
          <a:p>
            <a:pPr algn="just">
              <a:lnSpc>
                <a:spcPct val="150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取</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log</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里面的值就是这组数据正确分类的</a:t>
            </a:r>
            <a:r>
              <a:rPr lang="en-US" altLang="zh-CN" kern="100" dirty="0" err="1">
                <a:latin typeface="Times New Roman" panose="02020603050405020304" pitchFamily="18" charset="0"/>
                <a:ea typeface="等线" panose="02010600030101010101" pitchFamily="2" charset="-122"/>
                <a:cs typeface="Times New Roman" panose="02020603050405020304" pitchFamily="18" charset="0"/>
              </a:rPr>
              <a:t>Softmax</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值，它占的比重越大，这个样本的</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Loss</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也就越小，这种定义符合我们的要求。</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8608532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3CB40EA-0C52-418C-B3A1-A2B6912DE2D0}"/>
              </a:ext>
            </a:extLst>
          </p:cNvPr>
          <p:cNvSpPr txBox="1"/>
          <p:nvPr/>
        </p:nvSpPr>
        <p:spPr>
          <a:xfrm>
            <a:off x="448322" y="285788"/>
            <a:ext cx="8253663" cy="707886"/>
          </a:xfrm>
          <a:prstGeom prst="rect">
            <a:avLst/>
          </a:prstGeom>
          <a:noFill/>
        </p:spPr>
        <p:txBody>
          <a:bodyPr wrap="square" rtlCol="0">
            <a:spAutoFit/>
          </a:bodyPr>
          <a:lstStyle/>
          <a:p>
            <a:r>
              <a:rPr lang="en-US" altLang="zh-CN" sz="4000" b="1" dirty="0">
                <a:solidFill>
                  <a:schemeClr val="bg1"/>
                </a:solidFill>
              </a:rPr>
              <a:t>2.6</a:t>
            </a:r>
            <a:r>
              <a:rPr lang="zh-CN" altLang="en-US" sz="4000" b="1" dirty="0">
                <a:solidFill>
                  <a:schemeClr val="bg1"/>
                </a:solidFill>
              </a:rPr>
              <a:t> </a:t>
            </a:r>
            <a:r>
              <a:rPr lang="en-US" altLang="zh-CN" sz="4000" b="1" dirty="0" err="1">
                <a:solidFill>
                  <a:schemeClr val="bg1"/>
                </a:solidFill>
              </a:rPr>
              <a:t>Softmax</a:t>
            </a:r>
            <a:r>
              <a:rPr lang="zh-CN" altLang="en-US" sz="4000" b="1" dirty="0">
                <a:solidFill>
                  <a:schemeClr val="bg1"/>
                </a:solidFill>
              </a:rPr>
              <a:t>函数</a:t>
            </a:r>
          </a:p>
        </p:txBody>
      </p:sp>
      <p:sp>
        <p:nvSpPr>
          <p:cNvPr id="9" name="矩形 8">
            <a:extLst>
              <a:ext uri="{FF2B5EF4-FFF2-40B4-BE49-F238E27FC236}">
                <a16:creationId xmlns:a16="http://schemas.microsoft.com/office/drawing/2014/main" id="{C387B52D-E802-48A6-BD9B-7B924D0999AF}"/>
              </a:ext>
            </a:extLst>
          </p:cNvPr>
          <p:cNvSpPr/>
          <p:nvPr/>
        </p:nvSpPr>
        <p:spPr>
          <a:xfrm>
            <a:off x="1527152" y="1557899"/>
            <a:ext cx="9407547" cy="1286250"/>
          </a:xfrm>
          <a:prstGeom prst="rect">
            <a:avLst/>
          </a:prstGeom>
        </p:spPr>
        <p:txBody>
          <a:bodyPr wrap="square">
            <a:spAutoFit/>
          </a:bodyPr>
          <a:lstStyle/>
          <a:p>
            <a:pPr algn="just">
              <a:lnSpc>
                <a:spcPct val="150000"/>
              </a:lnSpc>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计算上非常的方便</a:t>
            </a:r>
          </a:p>
          <a:p>
            <a:pPr algn="just">
              <a:lnSpc>
                <a:spcPct val="150000"/>
              </a:lnSpc>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当我们对分类的</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Loss</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进行改进的时候，我们要通过梯度下降，每次优化一个</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step</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大小的梯度，我们定义选到</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yi</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的概率是</a:t>
            </a:r>
          </a:p>
        </p:txBody>
      </p:sp>
      <p:sp>
        <p:nvSpPr>
          <p:cNvPr id="10" name="矩形 9">
            <a:extLst>
              <a:ext uri="{FF2B5EF4-FFF2-40B4-BE49-F238E27FC236}">
                <a16:creationId xmlns:a16="http://schemas.microsoft.com/office/drawing/2014/main" id="{52CAD637-DD24-4A35-B83F-8E00D4E9032D}"/>
              </a:ext>
            </a:extLst>
          </p:cNvPr>
          <p:cNvSpPr/>
          <p:nvPr/>
        </p:nvSpPr>
        <p:spPr>
          <a:xfrm>
            <a:off x="1739886" y="4008154"/>
            <a:ext cx="9194813" cy="460960"/>
          </a:xfrm>
          <a:prstGeom prst="rect">
            <a:avLst/>
          </a:prstGeom>
        </p:spPr>
        <p:txBody>
          <a:bodyPr wrap="square">
            <a:spAutoFit/>
          </a:bodyPr>
          <a:lstStyle/>
          <a:p>
            <a:pPr algn="just">
              <a:lnSpc>
                <a:spcPct val="150000"/>
              </a:lnSpc>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然后我们求</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Loss</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对每个权重矩阵的偏导，应用链式法则（中间推导省略）。</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11AEBA9E-748F-44C3-AF45-F8A2D53A0C85}"/>
              </a:ext>
            </a:extLst>
          </p:cNvPr>
          <p:cNvPicPr/>
          <p:nvPr/>
        </p:nvPicPr>
        <p:blipFill>
          <a:blip r:embed="rId3"/>
          <a:stretch>
            <a:fillRect/>
          </a:stretch>
        </p:blipFill>
        <p:spPr>
          <a:xfrm>
            <a:off x="5381625" y="3128668"/>
            <a:ext cx="1428750" cy="695325"/>
          </a:xfrm>
          <a:prstGeom prst="rect">
            <a:avLst/>
          </a:prstGeom>
        </p:spPr>
      </p:pic>
      <p:pic>
        <p:nvPicPr>
          <p:cNvPr id="7" name="图片 6">
            <a:extLst>
              <a:ext uri="{FF2B5EF4-FFF2-40B4-BE49-F238E27FC236}">
                <a16:creationId xmlns:a16="http://schemas.microsoft.com/office/drawing/2014/main" id="{75FD8C57-4D0E-4C18-8F63-8A52E12669FF}"/>
              </a:ext>
            </a:extLst>
          </p:cNvPr>
          <p:cNvPicPr/>
          <p:nvPr/>
        </p:nvPicPr>
        <p:blipFill>
          <a:blip r:embed="rId4"/>
          <a:stretch>
            <a:fillRect/>
          </a:stretch>
        </p:blipFill>
        <p:spPr>
          <a:xfrm>
            <a:off x="4530712" y="4737769"/>
            <a:ext cx="3400425" cy="895350"/>
          </a:xfrm>
          <a:prstGeom prst="rect">
            <a:avLst/>
          </a:prstGeom>
        </p:spPr>
      </p:pic>
    </p:spTree>
    <p:extLst>
      <p:ext uri="{BB962C8B-B14F-4D97-AF65-F5344CB8AC3E}">
        <p14:creationId xmlns:p14="http://schemas.microsoft.com/office/powerpoint/2010/main" val="90061808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8B6BF55-0049-344C-8C1D-23606AC88E8D}"/>
              </a:ext>
            </a:extLst>
          </p:cNvPr>
          <p:cNvSpPr txBox="1"/>
          <p:nvPr/>
        </p:nvSpPr>
        <p:spPr>
          <a:xfrm>
            <a:off x="3955001" y="1687057"/>
            <a:ext cx="4638583" cy="874407"/>
          </a:xfrm>
          <a:prstGeom prst="rect">
            <a:avLst/>
          </a:prstGeom>
          <a:noFill/>
        </p:spPr>
        <p:txBody>
          <a:bodyPr wrap="square" rtlCol="0">
            <a:spAutoFit/>
          </a:bodyPr>
          <a:lstStyle/>
          <a:p>
            <a:pPr>
              <a:lnSpc>
                <a:spcPct val="150000"/>
              </a:lnSpc>
            </a:pPr>
            <a:r>
              <a:rPr lang="en-US" altLang="zh-CN" b="1" dirty="0">
                <a:solidFill>
                  <a:srgbClr val="FF0000"/>
                </a:solidFill>
              </a:rPr>
              <a:t>SVM</a:t>
            </a:r>
            <a:r>
              <a:rPr lang="zh-CN" altLang="en-US" dirty="0">
                <a:solidFill>
                  <a:schemeClr val="tx1"/>
                </a:solidFill>
              </a:rPr>
              <a:t>的核心思想是使各点的间隔最大化</a:t>
            </a:r>
            <a:endParaRPr lang="en-US" altLang="zh-CN" dirty="0">
              <a:solidFill>
                <a:schemeClr val="tx1"/>
              </a:solidFill>
            </a:endParaRPr>
          </a:p>
          <a:p>
            <a:pPr>
              <a:lnSpc>
                <a:spcPct val="150000"/>
              </a:lnSpc>
            </a:pPr>
            <a:r>
              <a:rPr lang="zh-CN" altLang="zh-CN" dirty="0"/>
              <a:t>通过其数学公式推演将其转变为如下形式：</a:t>
            </a:r>
          </a:p>
        </p:txBody>
      </p:sp>
      <p:pic>
        <p:nvPicPr>
          <p:cNvPr id="4" name="officeArt object" descr="1545032153(1)">
            <a:extLst>
              <a:ext uri="{FF2B5EF4-FFF2-40B4-BE49-F238E27FC236}">
                <a16:creationId xmlns:a16="http://schemas.microsoft.com/office/drawing/2014/main" id="{103C5BF9-9B39-EC4A-BDDD-9636B06B2791}"/>
              </a:ext>
            </a:extLst>
          </p:cNvPr>
          <p:cNvPicPr/>
          <p:nvPr/>
        </p:nvPicPr>
        <p:blipFill>
          <a:blip r:embed="rId2">
            <a:extLst/>
          </a:blip>
          <a:stretch>
            <a:fillRect/>
          </a:stretch>
        </p:blipFill>
        <p:spPr>
          <a:xfrm>
            <a:off x="4254674" y="2744469"/>
            <a:ext cx="4039235" cy="3801110"/>
          </a:xfrm>
          <a:prstGeom prst="rect">
            <a:avLst/>
          </a:prstGeom>
          <a:ln w="12700" cap="flat">
            <a:noFill/>
            <a:miter lim="400000"/>
          </a:ln>
          <a:effectLst/>
        </p:spPr>
      </p:pic>
      <p:sp>
        <p:nvSpPr>
          <p:cNvPr id="5" name="文本框 4">
            <a:extLst>
              <a:ext uri="{FF2B5EF4-FFF2-40B4-BE49-F238E27FC236}">
                <a16:creationId xmlns:a16="http://schemas.microsoft.com/office/drawing/2014/main" id="{112DCC98-2E5C-0343-922B-C17ED7A89F3F}"/>
              </a:ext>
            </a:extLst>
          </p:cNvPr>
          <p:cNvSpPr txBox="1"/>
          <p:nvPr/>
        </p:nvSpPr>
        <p:spPr>
          <a:xfrm>
            <a:off x="457199" y="312421"/>
            <a:ext cx="7836709" cy="707886"/>
          </a:xfrm>
          <a:prstGeom prst="rect">
            <a:avLst/>
          </a:prstGeom>
          <a:noFill/>
        </p:spPr>
        <p:txBody>
          <a:bodyPr wrap="square" rtlCol="0">
            <a:spAutoFit/>
          </a:bodyPr>
          <a:lstStyle/>
          <a:p>
            <a:r>
              <a:rPr lang="en-US" altLang="zh-CN" sz="4000" b="1" dirty="0">
                <a:solidFill>
                  <a:schemeClr val="bg1"/>
                </a:solidFill>
              </a:rPr>
              <a:t>2.7 </a:t>
            </a:r>
            <a:r>
              <a:rPr lang="zh-CN" altLang="en-US" sz="4000" b="1" dirty="0">
                <a:solidFill>
                  <a:schemeClr val="bg1"/>
                </a:solidFill>
              </a:rPr>
              <a:t>文本分类算法：支持向量机</a:t>
            </a:r>
          </a:p>
        </p:txBody>
      </p:sp>
    </p:spTree>
    <p:extLst>
      <p:ext uri="{BB962C8B-B14F-4D97-AF65-F5344CB8AC3E}">
        <p14:creationId xmlns:p14="http://schemas.microsoft.com/office/powerpoint/2010/main" val="201193875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8B6BF55-0049-344C-8C1D-23606AC88E8D}"/>
              </a:ext>
            </a:extLst>
          </p:cNvPr>
          <p:cNvSpPr txBox="1"/>
          <p:nvPr/>
        </p:nvSpPr>
        <p:spPr>
          <a:xfrm>
            <a:off x="618477" y="2272660"/>
            <a:ext cx="5365073" cy="3367397"/>
          </a:xfrm>
          <a:prstGeom prst="rect">
            <a:avLst/>
          </a:prstGeom>
          <a:noFill/>
        </p:spPr>
        <p:txBody>
          <a:bodyPr wrap="square" rtlCol="0">
            <a:spAutoFit/>
          </a:bodyPr>
          <a:lstStyle/>
          <a:p>
            <a:pPr>
              <a:lnSpc>
                <a:spcPct val="150000"/>
              </a:lnSpc>
            </a:pPr>
            <a:r>
              <a:rPr lang="zh-CN" altLang="en-US" b="1" dirty="0">
                <a:solidFill>
                  <a:srgbClr val="FF0000"/>
                </a:solidFill>
              </a:rPr>
              <a:t>多层神经网络</a:t>
            </a:r>
            <a:r>
              <a:rPr lang="zh-CN" altLang="en-US" dirty="0">
                <a:solidFill>
                  <a:schemeClr val="tx1"/>
                </a:solidFill>
              </a:rPr>
              <a:t>，即多层感知器，是一种前向结构的人工神经网络，映射一组输入向量到一组输出向量。</a:t>
            </a:r>
            <a:endParaRPr lang="en-US" altLang="zh-CN" dirty="0">
              <a:solidFill>
                <a:schemeClr val="tx1"/>
              </a:solidFill>
            </a:endParaRPr>
          </a:p>
          <a:p>
            <a:pPr>
              <a:lnSpc>
                <a:spcPct val="150000"/>
              </a:lnSpc>
            </a:pPr>
            <a:endParaRPr lang="en-US" altLang="zh-CN" dirty="0">
              <a:solidFill>
                <a:schemeClr val="tx1"/>
              </a:solidFill>
            </a:endParaRPr>
          </a:p>
          <a:p>
            <a:pPr>
              <a:lnSpc>
                <a:spcPct val="150000"/>
              </a:lnSpc>
            </a:pPr>
            <a:r>
              <a:rPr lang="zh-CN" altLang="en-US" b="1" dirty="0">
                <a:solidFill>
                  <a:srgbClr val="FF0000"/>
                </a:solidFill>
              </a:rPr>
              <a:t>多层神经网络</a:t>
            </a:r>
            <a:r>
              <a:rPr lang="zh-CN" altLang="en-US" dirty="0"/>
              <a:t>可以被看作是一个</a:t>
            </a:r>
            <a:r>
              <a:rPr lang="zh-CN" altLang="en-US" dirty="0">
                <a:solidFill>
                  <a:srgbClr val="FF0000"/>
                </a:solidFill>
              </a:rPr>
              <a:t>有向图</a:t>
            </a:r>
            <a:r>
              <a:rPr lang="zh-CN" altLang="en-US" dirty="0"/>
              <a:t>，由多个节点层组成，每一层全连接到下一层。除了输入节点，每个节点都是一个带有非线性激活函数的神经元。</a:t>
            </a:r>
            <a:endParaRPr lang="zh-CN" altLang="zh-CN" dirty="0"/>
          </a:p>
        </p:txBody>
      </p:sp>
      <p:sp>
        <p:nvSpPr>
          <p:cNvPr id="5" name="文本框 4">
            <a:extLst>
              <a:ext uri="{FF2B5EF4-FFF2-40B4-BE49-F238E27FC236}">
                <a16:creationId xmlns:a16="http://schemas.microsoft.com/office/drawing/2014/main" id="{112DCC98-2E5C-0343-922B-C17ED7A89F3F}"/>
              </a:ext>
            </a:extLst>
          </p:cNvPr>
          <p:cNvSpPr txBox="1"/>
          <p:nvPr/>
        </p:nvSpPr>
        <p:spPr>
          <a:xfrm>
            <a:off x="457200" y="312421"/>
            <a:ext cx="7763522" cy="707886"/>
          </a:xfrm>
          <a:prstGeom prst="rect">
            <a:avLst/>
          </a:prstGeom>
          <a:noFill/>
        </p:spPr>
        <p:txBody>
          <a:bodyPr wrap="square" rtlCol="0">
            <a:spAutoFit/>
          </a:bodyPr>
          <a:lstStyle/>
          <a:p>
            <a:r>
              <a:rPr lang="en-US" altLang="zh-CN" sz="4000" b="1" dirty="0">
                <a:solidFill>
                  <a:schemeClr val="bg1"/>
                </a:solidFill>
              </a:rPr>
              <a:t>2.7 </a:t>
            </a:r>
            <a:r>
              <a:rPr lang="zh-CN" altLang="en-US" sz="4000" b="1" dirty="0">
                <a:solidFill>
                  <a:schemeClr val="bg1"/>
                </a:solidFill>
              </a:rPr>
              <a:t>文本分类算法：多层神经网络</a:t>
            </a:r>
          </a:p>
        </p:txBody>
      </p:sp>
      <p:pic>
        <p:nvPicPr>
          <p:cNvPr id="6" name="图片 5">
            <a:extLst>
              <a:ext uri="{FF2B5EF4-FFF2-40B4-BE49-F238E27FC236}">
                <a16:creationId xmlns:a16="http://schemas.microsoft.com/office/drawing/2014/main" id="{EECE45D0-0730-435D-9021-C70E00B3A068}"/>
              </a:ext>
            </a:extLst>
          </p:cNvPr>
          <p:cNvPicPr/>
          <p:nvPr/>
        </p:nvPicPr>
        <p:blipFill rotWithShape="1">
          <a:blip r:embed="rId2"/>
          <a:srcRect r="1396" b="9206"/>
          <a:stretch/>
        </p:blipFill>
        <p:spPr bwMode="auto">
          <a:xfrm>
            <a:off x="6515712" y="1952615"/>
            <a:ext cx="4830445" cy="400748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20736421"/>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8B6BF55-0049-344C-8C1D-23606AC88E8D}"/>
              </a:ext>
            </a:extLst>
          </p:cNvPr>
          <p:cNvSpPr txBox="1"/>
          <p:nvPr/>
        </p:nvSpPr>
        <p:spPr>
          <a:xfrm>
            <a:off x="759041" y="1633791"/>
            <a:ext cx="4638583" cy="4613892"/>
          </a:xfrm>
          <a:prstGeom prst="rect">
            <a:avLst/>
          </a:prstGeom>
          <a:noFill/>
        </p:spPr>
        <p:txBody>
          <a:bodyPr wrap="square" rtlCol="0">
            <a:spAutoFit/>
          </a:bodyPr>
          <a:lstStyle/>
          <a:p>
            <a:pPr>
              <a:lnSpc>
                <a:spcPct val="150000"/>
              </a:lnSpc>
            </a:pPr>
            <a:r>
              <a:rPr lang="zh-CN" altLang="en-US" b="1" dirty="0">
                <a:solidFill>
                  <a:srgbClr val="FF0000"/>
                </a:solidFill>
              </a:rPr>
              <a:t>循环神经网络</a:t>
            </a:r>
            <a:r>
              <a:rPr lang="zh-CN" altLang="en-US" dirty="0">
                <a:solidFill>
                  <a:schemeClr val="tx1"/>
                </a:solidFill>
              </a:rPr>
              <a:t>主要思想是通过隐藏层节点的周期性连接，来获取序列化数据中的动态信息。</a:t>
            </a:r>
            <a:endParaRPr lang="en-US" altLang="zh-CN" dirty="0">
              <a:solidFill>
                <a:schemeClr val="tx1"/>
              </a:solidFill>
            </a:endParaRPr>
          </a:p>
          <a:p>
            <a:pPr>
              <a:lnSpc>
                <a:spcPct val="150000"/>
              </a:lnSpc>
            </a:pPr>
            <a:endParaRPr lang="en-US" altLang="zh-CN" dirty="0">
              <a:solidFill>
                <a:schemeClr val="tx1"/>
              </a:solidFill>
            </a:endParaRPr>
          </a:p>
          <a:p>
            <a:pPr>
              <a:lnSpc>
                <a:spcPct val="150000"/>
              </a:lnSpc>
            </a:pPr>
            <a:r>
              <a:rPr lang="zh-CN" altLang="en-US" b="1" dirty="0">
                <a:solidFill>
                  <a:srgbClr val="FF0000"/>
                </a:solidFill>
              </a:rPr>
              <a:t>循环神经网络</a:t>
            </a:r>
            <a:r>
              <a:rPr lang="zh-CN" altLang="en-US" dirty="0"/>
              <a:t>通过采用循环的链式结构有效的解决了这个问题。和其他神经网络不同的是，循环神经网络可以保存数据上下文的状态，使得信息可以从当前步骤传递到下一步，允许信息的持久化，因此</a:t>
            </a:r>
            <a:r>
              <a:rPr lang="en-US" altLang="zh-CN" dirty="0"/>
              <a:t>RNN</a:t>
            </a:r>
            <a:r>
              <a:rPr lang="zh-CN" altLang="en-US" dirty="0"/>
              <a:t>具有记忆的功能，能够记住之前计算出来的信息。</a:t>
            </a:r>
            <a:r>
              <a:rPr lang="en-US" altLang="zh-CN" dirty="0"/>
              <a:t>RNN</a:t>
            </a:r>
            <a:r>
              <a:rPr lang="zh-CN" altLang="en-US" dirty="0"/>
              <a:t>的模型如下图所示。</a:t>
            </a:r>
            <a:endParaRPr lang="zh-CN" altLang="zh-CN" dirty="0"/>
          </a:p>
        </p:txBody>
      </p:sp>
      <p:sp>
        <p:nvSpPr>
          <p:cNvPr id="5" name="文本框 4">
            <a:extLst>
              <a:ext uri="{FF2B5EF4-FFF2-40B4-BE49-F238E27FC236}">
                <a16:creationId xmlns:a16="http://schemas.microsoft.com/office/drawing/2014/main" id="{112DCC98-2E5C-0343-922B-C17ED7A89F3F}"/>
              </a:ext>
            </a:extLst>
          </p:cNvPr>
          <p:cNvSpPr txBox="1"/>
          <p:nvPr/>
        </p:nvSpPr>
        <p:spPr>
          <a:xfrm>
            <a:off x="457200" y="312421"/>
            <a:ext cx="8093242" cy="707886"/>
          </a:xfrm>
          <a:prstGeom prst="rect">
            <a:avLst/>
          </a:prstGeom>
          <a:noFill/>
        </p:spPr>
        <p:txBody>
          <a:bodyPr wrap="square" rtlCol="0">
            <a:spAutoFit/>
          </a:bodyPr>
          <a:lstStyle/>
          <a:p>
            <a:r>
              <a:rPr lang="en-US" altLang="zh-CN" sz="4000" b="1" dirty="0">
                <a:solidFill>
                  <a:schemeClr val="bg1"/>
                </a:solidFill>
              </a:rPr>
              <a:t>2.7 </a:t>
            </a:r>
            <a:r>
              <a:rPr lang="zh-CN" altLang="en-US" sz="4000" b="1" dirty="0">
                <a:solidFill>
                  <a:schemeClr val="bg1"/>
                </a:solidFill>
              </a:rPr>
              <a:t>文本分类算法：循环神经网络</a:t>
            </a:r>
          </a:p>
        </p:txBody>
      </p:sp>
      <p:pic>
        <p:nvPicPr>
          <p:cNvPr id="6" name="图片 5">
            <a:extLst>
              <a:ext uri="{FF2B5EF4-FFF2-40B4-BE49-F238E27FC236}">
                <a16:creationId xmlns:a16="http://schemas.microsoft.com/office/drawing/2014/main" id="{487576F0-15EE-4518-999C-523DCB65361C}"/>
              </a:ext>
            </a:extLst>
          </p:cNvPr>
          <p:cNvPicPr/>
          <p:nvPr/>
        </p:nvPicPr>
        <p:blipFill rotWithShape="1">
          <a:blip r:embed="rId2"/>
          <a:srcRect l="-1" t="-1" r="10677" b="6464"/>
          <a:stretch/>
        </p:blipFill>
        <p:spPr bwMode="auto">
          <a:xfrm>
            <a:off x="7803472" y="1353804"/>
            <a:ext cx="2167890" cy="462978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58342666"/>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34830" y="1690062"/>
            <a:ext cx="8743470" cy="3477875"/>
          </a:xfrm>
          <a:prstGeom prst="rect">
            <a:avLst/>
          </a:prstGeom>
          <a:noFill/>
        </p:spPr>
        <p:txBody>
          <a:bodyPr wrap="square" rtlCol="0">
            <a:spAutoFit/>
          </a:bodyPr>
          <a:lstStyle/>
          <a:p>
            <a:r>
              <a:rPr lang="en-US" altLang="zh-CN" sz="4400" dirty="0">
                <a:solidFill>
                  <a:schemeClr val="bg1"/>
                </a:solidFill>
                <a:latin typeface="Heiti SC Light" panose="02000000000000000000" pitchFamily="2" charset="-128"/>
                <a:ea typeface="Heiti SC Light" panose="02000000000000000000" pitchFamily="2" charset="-128"/>
              </a:rPr>
              <a:t>3.1 </a:t>
            </a:r>
            <a:r>
              <a:rPr lang="zh-CN" altLang="en-US" sz="4400" dirty="0">
                <a:solidFill>
                  <a:schemeClr val="bg1"/>
                </a:solidFill>
                <a:latin typeface="Heiti SC Light" panose="02000000000000000000" pitchFamily="2" charset="-128"/>
                <a:ea typeface="Heiti SC Light" panose="02000000000000000000" pitchFamily="2" charset="-128"/>
              </a:rPr>
              <a:t>数据预处理</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3.2 </a:t>
            </a:r>
            <a:r>
              <a:rPr lang="zh-CN" altLang="en-US" sz="4400" dirty="0">
                <a:solidFill>
                  <a:schemeClr val="bg1"/>
                </a:solidFill>
                <a:latin typeface="Heiti SC Light" panose="02000000000000000000" pitchFamily="2" charset="-128"/>
                <a:ea typeface="Heiti SC Light" panose="02000000000000000000" pitchFamily="2" charset="-128"/>
              </a:rPr>
              <a:t>模型</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3.3</a:t>
            </a:r>
            <a:r>
              <a:rPr lang="zh-CN" altLang="en-US" sz="4400" dirty="0">
                <a:solidFill>
                  <a:schemeClr val="bg1"/>
                </a:solidFill>
                <a:latin typeface="Heiti SC Light" panose="02000000000000000000" pitchFamily="2" charset="-128"/>
                <a:ea typeface="Heiti SC Light" panose="02000000000000000000" pitchFamily="2" charset="-128"/>
              </a:rPr>
              <a:t> 分层</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3.4 </a:t>
            </a:r>
            <a:r>
              <a:rPr lang="zh-CN" altLang="en-US" sz="4400" dirty="0">
                <a:solidFill>
                  <a:schemeClr val="bg1"/>
                </a:solidFill>
                <a:latin typeface="Heiti SC Light" panose="02000000000000000000" pitchFamily="2" charset="-128"/>
                <a:ea typeface="Heiti SC Light" panose="02000000000000000000" pitchFamily="2" charset="-128"/>
              </a:rPr>
              <a:t>训练结果</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3.5 </a:t>
            </a:r>
            <a:r>
              <a:rPr lang="zh-CN" altLang="en-US" sz="4400" dirty="0">
                <a:solidFill>
                  <a:schemeClr val="bg1"/>
                </a:solidFill>
                <a:latin typeface="Heiti SC Light" panose="02000000000000000000" pitchFamily="2" charset="-128"/>
                <a:ea typeface="Heiti SC Light" panose="02000000000000000000" pitchFamily="2" charset="-128"/>
              </a:rPr>
              <a:t>评估结果</a:t>
            </a:r>
            <a:endParaRPr lang="en-US" altLang="zh-CN" sz="4400" dirty="0">
              <a:solidFill>
                <a:schemeClr val="bg1"/>
              </a:solidFill>
              <a:latin typeface="Heiti SC Light" panose="02000000000000000000" pitchFamily="2" charset="-128"/>
              <a:ea typeface="Heiti SC Light" panose="02000000000000000000" pitchFamily="2" charset="-128"/>
            </a:endParaRPr>
          </a:p>
        </p:txBody>
      </p:sp>
    </p:spTree>
    <p:extLst>
      <p:ext uri="{BB962C8B-B14F-4D97-AF65-F5344CB8AC3E}">
        <p14:creationId xmlns:p14="http://schemas.microsoft.com/office/powerpoint/2010/main" val="422660034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20930CE-256E-3142-9A48-9D5B419E2C20}"/>
              </a:ext>
            </a:extLst>
          </p:cNvPr>
          <p:cNvSpPr txBox="1"/>
          <p:nvPr/>
        </p:nvSpPr>
        <p:spPr>
          <a:xfrm>
            <a:off x="457200" y="312421"/>
            <a:ext cx="6000750" cy="707886"/>
          </a:xfrm>
          <a:prstGeom prst="rect">
            <a:avLst/>
          </a:prstGeom>
          <a:noFill/>
        </p:spPr>
        <p:txBody>
          <a:bodyPr wrap="square" rtlCol="0">
            <a:spAutoFit/>
          </a:bodyPr>
          <a:lstStyle/>
          <a:p>
            <a:r>
              <a:rPr lang="en-US" altLang="zh-CN" sz="4000" b="1" dirty="0">
                <a:solidFill>
                  <a:schemeClr val="bg1"/>
                </a:solidFill>
              </a:rPr>
              <a:t>3.1</a:t>
            </a:r>
            <a:r>
              <a:rPr lang="zh-CN" altLang="en-US" sz="4000" b="1" dirty="0">
                <a:solidFill>
                  <a:schemeClr val="bg1"/>
                </a:solidFill>
              </a:rPr>
              <a:t> 数据预处理</a:t>
            </a:r>
          </a:p>
        </p:txBody>
      </p:sp>
      <p:sp>
        <p:nvSpPr>
          <p:cNvPr id="5" name="文本框 4">
            <a:extLst>
              <a:ext uri="{FF2B5EF4-FFF2-40B4-BE49-F238E27FC236}">
                <a16:creationId xmlns:a16="http://schemas.microsoft.com/office/drawing/2014/main" id="{921CE50F-B1A8-834C-AC24-3460460DA9C6}"/>
              </a:ext>
            </a:extLst>
          </p:cNvPr>
          <p:cNvSpPr txBox="1"/>
          <p:nvPr/>
        </p:nvSpPr>
        <p:spPr>
          <a:xfrm>
            <a:off x="759041" y="1633791"/>
            <a:ext cx="11170689" cy="4613892"/>
          </a:xfrm>
          <a:prstGeom prst="rect">
            <a:avLst/>
          </a:prstGeom>
          <a:noFill/>
        </p:spPr>
        <p:txBody>
          <a:bodyPr wrap="square" rtlCol="0">
            <a:spAutoFit/>
          </a:bodyPr>
          <a:lstStyle/>
          <a:p>
            <a:pPr>
              <a:lnSpc>
                <a:spcPct val="150000"/>
              </a:lnSpc>
            </a:pPr>
            <a:r>
              <a:rPr lang="zh-CN" altLang="en-US" dirty="0">
                <a:latin typeface="Heiti SC Light" panose="02000000000000000000" pitchFamily="2" charset="-128"/>
                <a:ea typeface="Heiti SC Light" panose="02000000000000000000" pitchFamily="2" charset="-128"/>
              </a:rPr>
              <a:t>我们使用的是其中的</a:t>
            </a:r>
            <a:r>
              <a:rPr lang="en-US" altLang="zh-CN" dirty="0">
                <a:latin typeface="Heiti SC Light" panose="02000000000000000000" pitchFamily="2" charset="-128"/>
                <a:ea typeface="Heiti SC Light" panose="02000000000000000000" pitchFamily="2" charset="-128"/>
              </a:rPr>
              <a:t>Sentiment polarity datasets</a:t>
            </a:r>
            <a:r>
              <a:rPr lang="zh-CN" altLang="en-US" dirty="0">
                <a:latin typeface="Heiti SC Light" panose="02000000000000000000" pitchFamily="2" charset="-128"/>
                <a:ea typeface="Heiti SC Light" panose="02000000000000000000" pitchFamily="2" charset="-128"/>
              </a:rPr>
              <a:t>中的</a:t>
            </a:r>
            <a:r>
              <a:rPr lang="en-US" altLang="zh-CN" dirty="0">
                <a:latin typeface="Heiti SC Light" panose="02000000000000000000" pitchFamily="2" charset="-128"/>
                <a:ea typeface="Heiti SC Light" panose="02000000000000000000" pitchFamily="2" charset="-128"/>
              </a:rPr>
              <a:t>polarity dataset v2.0</a:t>
            </a:r>
            <a:r>
              <a:rPr lang="zh-CN" altLang="en-US" dirty="0">
                <a:latin typeface="Heiti SC Light" panose="02000000000000000000" pitchFamily="2" charset="-128"/>
                <a:ea typeface="Heiti SC Light" panose="02000000000000000000" pitchFamily="2" charset="-128"/>
              </a:rPr>
              <a:t>数据集。经过手动整理，共有</a:t>
            </a:r>
            <a:r>
              <a:rPr lang="en-US" altLang="zh-CN" dirty="0">
                <a:latin typeface="Heiti SC Light" panose="02000000000000000000" pitchFamily="2" charset="-128"/>
                <a:ea typeface="Heiti SC Light" panose="02000000000000000000" pitchFamily="2" charset="-128"/>
              </a:rPr>
              <a:t>65160 </a:t>
            </a:r>
            <a:r>
              <a:rPr lang="zh-CN" altLang="en-US" dirty="0">
                <a:latin typeface="Heiti SC Light" panose="02000000000000000000" pitchFamily="2" charset="-128"/>
                <a:ea typeface="Heiti SC Light" panose="02000000000000000000" pitchFamily="2" charset="-128"/>
              </a:rPr>
              <a:t>个示例评论句子，一半正面另一半负面。由于这个数据集比较小，我们可能会使这个强健的模型过拟合。此外，该数据集不带有正式的训练</a:t>
            </a:r>
            <a:r>
              <a:rPr lang="en-US" altLang="zh-CN" dirty="0">
                <a:latin typeface="Heiti SC Light" panose="02000000000000000000" pitchFamily="2" charset="-128"/>
                <a:ea typeface="Heiti SC Light" panose="02000000000000000000" pitchFamily="2" charset="-128"/>
              </a:rPr>
              <a:t>/</a:t>
            </a:r>
            <a:r>
              <a:rPr lang="zh-CN" altLang="en-US" dirty="0">
                <a:latin typeface="Heiti SC Light" panose="02000000000000000000" pitchFamily="2" charset="-128"/>
                <a:ea typeface="Heiti SC Light" panose="02000000000000000000" pitchFamily="2" charset="-128"/>
              </a:rPr>
              <a:t>测试分割，所以我们只使用 </a:t>
            </a:r>
            <a:r>
              <a:rPr lang="en-US" altLang="zh-CN" dirty="0">
                <a:latin typeface="Heiti SC Light" panose="02000000000000000000" pitchFamily="2" charset="-128"/>
                <a:ea typeface="Heiti SC Light" panose="02000000000000000000" pitchFamily="2" charset="-128"/>
              </a:rPr>
              <a:t>10</a:t>
            </a:r>
            <a:r>
              <a:rPr lang="zh-CN" altLang="en-US" dirty="0">
                <a:latin typeface="Heiti SC Light" panose="02000000000000000000" pitchFamily="2" charset="-128"/>
                <a:ea typeface="Heiti SC Light" panose="02000000000000000000" pitchFamily="2" charset="-128"/>
              </a:rPr>
              <a:t>％ 的数据作为开发集。</a:t>
            </a:r>
            <a:endParaRPr lang="en-US" altLang="zh-CN" dirty="0">
              <a:latin typeface="Heiti SC Light" panose="02000000000000000000" pitchFamily="2" charset="-128"/>
              <a:ea typeface="Heiti SC Light" panose="02000000000000000000" pitchFamily="2" charset="-128"/>
            </a:endParaRPr>
          </a:p>
          <a:p>
            <a:pPr>
              <a:lnSpc>
                <a:spcPct val="150000"/>
              </a:lnSpc>
            </a:pPr>
            <a:r>
              <a:rPr lang="zh-CN" altLang="en-US" dirty="0">
                <a:latin typeface="Heiti SC Light" panose="02000000000000000000" pitchFamily="2" charset="-128"/>
                <a:ea typeface="Heiti SC Light" panose="02000000000000000000" pitchFamily="2" charset="-128"/>
              </a:rPr>
              <a:t>数据处理的大致过程如下：</a:t>
            </a:r>
          </a:p>
          <a:p>
            <a:pPr>
              <a:lnSpc>
                <a:spcPct val="150000"/>
              </a:lnSpc>
            </a:pPr>
            <a:r>
              <a:rPr lang="en-US" altLang="zh-CN" dirty="0">
                <a:latin typeface="Heiti SC Light" panose="02000000000000000000" pitchFamily="2" charset="-128"/>
                <a:ea typeface="Heiti SC Light" panose="02000000000000000000" pitchFamily="2" charset="-128"/>
              </a:rPr>
              <a:t>1.</a:t>
            </a:r>
            <a:r>
              <a:rPr lang="zh-CN" altLang="en-US" dirty="0">
                <a:latin typeface="Heiti SC Light" panose="02000000000000000000" pitchFamily="2" charset="-128"/>
                <a:ea typeface="Heiti SC Light" panose="02000000000000000000" pitchFamily="2" charset="-128"/>
              </a:rPr>
              <a:t> 从原始数据文件加载正面和负面的句子。</a:t>
            </a:r>
          </a:p>
          <a:p>
            <a:pPr>
              <a:lnSpc>
                <a:spcPct val="150000"/>
              </a:lnSpc>
            </a:pPr>
            <a:r>
              <a:rPr lang="en-US" altLang="zh-CN" dirty="0">
                <a:latin typeface="Heiti SC Light" panose="02000000000000000000" pitchFamily="2" charset="-128"/>
                <a:ea typeface="Heiti SC Light" panose="02000000000000000000" pitchFamily="2" charset="-128"/>
              </a:rPr>
              <a:t>2.</a:t>
            </a:r>
            <a:r>
              <a:rPr lang="zh-CN" altLang="en-US" dirty="0">
                <a:latin typeface="Heiti SC Light" panose="02000000000000000000" pitchFamily="2" charset="-128"/>
                <a:ea typeface="Heiti SC Light" panose="02000000000000000000" pitchFamily="2" charset="-128"/>
              </a:rPr>
              <a:t> 使用与原论文相同的代码清洗文本数据。</a:t>
            </a:r>
          </a:p>
          <a:p>
            <a:pPr>
              <a:lnSpc>
                <a:spcPct val="150000"/>
              </a:lnSpc>
            </a:pPr>
            <a:r>
              <a:rPr lang="en-US" altLang="zh-CN" dirty="0">
                <a:latin typeface="Heiti SC Light" panose="02000000000000000000" pitchFamily="2" charset="-128"/>
                <a:ea typeface="Heiti SC Light" panose="02000000000000000000" pitchFamily="2" charset="-128"/>
              </a:rPr>
              <a:t>3.</a:t>
            </a:r>
            <a:r>
              <a:rPr lang="zh-CN" altLang="en-US" dirty="0">
                <a:latin typeface="Heiti SC Light" panose="02000000000000000000" pitchFamily="2" charset="-128"/>
                <a:ea typeface="Heiti SC Light" panose="02000000000000000000" pitchFamily="2" charset="-128"/>
              </a:rPr>
              <a:t> 将每个句子填充到最大句子长度，应该是 </a:t>
            </a:r>
            <a:r>
              <a:rPr lang="en-US" altLang="zh-CN" dirty="0">
                <a:latin typeface="Heiti SC Light" panose="02000000000000000000" pitchFamily="2" charset="-128"/>
                <a:ea typeface="Heiti SC Light" panose="02000000000000000000" pitchFamily="2" charset="-128"/>
              </a:rPr>
              <a:t>59</a:t>
            </a:r>
            <a:r>
              <a:rPr lang="zh-CN" altLang="en-US" dirty="0">
                <a:latin typeface="Heiti SC Light" panose="02000000000000000000" pitchFamily="2" charset="-128"/>
                <a:ea typeface="Heiti SC Light" panose="02000000000000000000" pitchFamily="2" charset="-128"/>
              </a:rPr>
              <a:t>。我们在所有其他句子中添加 </a:t>
            </a:r>
            <a:r>
              <a:rPr lang="en-US" altLang="zh-CN" dirty="0">
                <a:latin typeface="Heiti SC Light" panose="02000000000000000000" pitchFamily="2" charset="-128"/>
                <a:ea typeface="Heiti SC Light" panose="02000000000000000000" pitchFamily="2" charset="-128"/>
              </a:rPr>
              <a:t>&lt;PAD&gt; </a:t>
            </a:r>
            <a:r>
              <a:rPr lang="zh-CN" altLang="en-US" dirty="0">
                <a:latin typeface="Heiti SC Light" panose="02000000000000000000" pitchFamily="2" charset="-128"/>
                <a:ea typeface="Heiti SC Light" panose="02000000000000000000" pitchFamily="2" charset="-128"/>
              </a:rPr>
              <a:t>标记，使它们成为 </a:t>
            </a:r>
            <a:r>
              <a:rPr lang="en-US" altLang="zh-CN" dirty="0">
                <a:latin typeface="Heiti SC Light" panose="02000000000000000000" pitchFamily="2" charset="-128"/>
                <a:ea typeface="Heiti SC Light" panose="02000000000000000000" pitchFamily="2" charset="-128"/>
              </a:rPr>
              <a:t>59 </a:t>
            </a:r>
            <a:r>
              <a:rPr lang="zh-CN" altLang="en-US" dirty="0">
                <a:latin typeface="Heiti SC Light" panose="02000000000000000000" pitchFamily="2" charset="-128"/>
                <a:ea typeface="Heiti SC Light" panose="02000000000000000000" pitchFamily="2" charset="-128"/>
              </a:rPr>
              <a:t>个单词。将句子填充到相同的长度是有用的，因为它允许我们高效地批量处理数据，因为批处理中的每个示例必须具有相同的长度。</a:t>
            </a:r>
          </a:p>
          <a:p>
            <a:pPr>
              <a:lnSpc>
                <a:spcPct val="150000"/>
              </a:lnSpc>
            </a:pPr>
            <a:r>
              <a:rPr lang="en-US" altLang="zh-CN" dirty="0">
                <a:latin typeface="Heiti SC Light" panose="02000000000000000000" pitchFamily="2" charset="-128"/>
                <a:ea typeface="Heiti SC Light" panose="02000000000000000000" pitchFamily="2" charset="-128"/>
              </a:rPr>
              <a:t>4.</a:t>
            </a:r>
            <a:r>
              <a:rPr lang="zh-CN" altLang="en-US" dirty="0">
                <a:latin typeface="Heiti SC Light" panose="02000000000000000000" pitchFamily="2" charset="-128"/>
                <a:ea typeface="Heiti SC Light" panose="02000000000000000000" pitchFamily="2" charset="-128"/>
              </a:rPr>
              <a:t> 建立词汇索引并将每个单词映射到 </a:t>
            </a:r>
            <a:r>
              <a:rPr lang="en-US" altLang="zh-CN" dirty="0">
                <a:latin typeface="Heiti SC Light" panose="02000000000000000000" pitchFamily="2" charset="-128"/>
                <a:ea typeface="Heiti SC Light" panose="02000000000000000000" pitchFamily="2" charset="-128"/>
              </a:rPr>
              <a:t>0 </a:t>
            </a:r>
            <a:r>
              <a:rPr lang="zh-CN" altLang="en-US" dirty="0">
                <a:latin typeface="Heiti SC Light" panose="02000000000000000000" pitchFamily="2" charset="-128"/>
                <a:ea typeface="Heiti SC Light" panose="02000000000000000000" pitchFamily="2" charset="-128"/>
              </a:rPr>
              <a:t>到 </a:t>
            </a:r>
            <a:r>
              <a:rPr lang="en-US" altLang="zh-CN" dirty="0">
                <a:latin typeface="Heiti SC Light" panose="02000000000000000000" pitchFamily="2" charset="-128"/>
                <a:ea typeface="Heiti SC Light" panose="02000000000000000000" pitchFamily="2" charset="-128"/>
              </a:rPr>
              <a:t>n </a:t>
            </a:r>
            <a:r>
              <a:rPr lang="zh-CN" altLang="en-US" dirty="0">
                <a:latin typeface="Heiti SC Light" panose="02000000000000000000" pitchFamily="2" charset="-128"/>
                <a:ea typeface="Heiti SC Light" panose="02000000000000000000" pitchFamily="2" charset="-128"/>
              </a:rPr>
              <a:t>之间的整数（</a:t>
            </a:r>
            <a:r>
              <a:rPr lang="en-US" altLang="zh-CN" dirty="0">
                <a:latin typeface="Heiti SC Light" panose="02000000000000000000" pitchFamily="2" charset="-128"/>
                <a:ea typeface="Heiti SC Light" panose="02000000000000000000" pitchFamily="2" charset="-128"/>
              </a:rPr>
              <a:t>n</a:t>
            </a:r>
            <a:r>
              <a:rPr lang="zh-CN" altLang="en-US" dirty="0">
                <a:latin typeface="Heiti SC Light" panose="02000000000000000000" pitchFamily="2" charset="-128"/>
                <a:ea typeface="Heiti SC Light" panose="02000000000000000000" pitchFamily="2" charset="-128"/>
              </a:rPr>
              <a:t>为词汇大小）。每个句子成为一个整数的向量。</a:t>
            </a:r>
          </a:p>
          <a:p>
            <a:pPr>
              <a:lnSpc>
                <a:spcPct val="150000"/>
              </a:lnSpc>
            </a:pPr>
            <a:endParaRPr lang="zh-CN" altLang="en-US" dirty="0">
              <a:latin typeface="Heiti SC Light" panose="02000000000000000000" pitchFamily="2" charset="-128"/>
              <a:ea typeface="Heiti SC Light" panose="02000000000000000000" pitchFamily="2" charset="-128"/>
            </a:endParaRPr>
          </a:p>
        </p:txBody>
      </p:sp>
    </p:spTree>
    <p:extLst>
      <p:ext uri="{BB962C8B-B14F-4D97-AF65-F5344CB8AC3E}">
        <p14:creationId xmlns:p14="http://schemas.microsoft.com/office/powerpoint/2010/main" val="613529569"/>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20930CE-256E-3142-9A48-9D5B419E2C20}"/>
              </a:ext>
            </a:extLst>
          </p:cNvPr>
          <p:cNvSpPr txBox="1"/>
          <p:nvPr/>
        </p:nvSpPr>
        <p:spPr>
          <a:xfrm>
            <a:off x="457200" y="312421"/>
            <a:ext cx="6000750" cy="707886"/>
          </a:xfrm>
          <a:prstGeom prst="rect">
            <a:avLst/>
          </a:prstGeom>
          <a:noFill/>
        </p:spPr>
        <p:txBody>
          <a:bodyPr wrap="square" rtlCol="0">
            <a:spAutoFit/>
          </a:bodyPr>
          <a:lstStyle/>
          <a:p>
            <a:r>
              <a:rPr lang="en-US" altLang="zh-CN" sz="4000" b="1" dirty="0">
                <a:solidFill>
                  <a:schemeClr val="bg1"/>
                </a:solidFill>
              </a:rPr>
              <a:t>3.2</a:t>
            </a:r>
            <a:r>
              <a:rPr lang="zh-CN" altLang="en-US" sz="4000" b="1" dirty="0">
                <a:solidFill>
                  <a:schemeClr val="bg1"/>
                </a:solidFill>
              </a:rPr>
              <a:t>模型</a:t>
            </a:r>
          </a:p>
        </p:txBody>
      </p:sp>
      <p:sp>
        <p:nvSpPr>
          <p:cNvPr id="5" name="文本框 4">
            <a:extLst>
              <a:ext uri="{FF2B5EF4-FFF2-40B4-BE49-F238E27FC236}">
                <a16:creationId xmlns:a16="http://schemas.microsoft.com/office/drawing/2014/main" id="{921CE50F-B1A8-834C-AC24-3460460DA9C6}"/>
              </a:ext>
            </a:extLst>
          </p:cNvPr>
          <p:cNvSpPr txBox="1"/>
          <p:nvPr/>
        </p:nvSpPr>
        <p:spPr>
          <a:xfrm>
            <a:off x="232971" y="2309747"/>
            <a:ext cx="3743325" cy="2951898"/>
          </a:xfrm>
          <a:prstGeom prst="rect">
            <a:avLst/>
          </a:prstGeom>
          <a:noFill/>
        </p:spPr>
        <p:txBody>
          <a:bodyPr wrap="square" rtlCol="0">
            <a:spAutoFit/>
          </a:bodyPr>
          <a:lstStyle/>
          <a:p>
            <a:pPr>
              <a:lnSpc>
                <a:spcPct val="150000"/>
              </a:lnSpc>
            </a:pPr>
            <a:r>
              <a:rPr lang="zh-CN" altLang="en-US" dirty="0">
                <a:latin typeface="Heiti SC Light" panose="02000000000000000000" pitchFamily="2" charset="-128"/>
                <a:ea typeface="Heiti SC Light" panose="02000000000000000000" pitchFamily="2" charset="-128"/>
              </a:rPr>
              <a:t>我们使用的网络大致如右图所示：</a:t>
            </a:r>
            <a:endParaRPr lang="en-US" altLang="zh-CN" dirty="0">
              <a:latin typeface="Heiti SC Light" panose="02000000000000000000" pitchFamily="2" charset="-128"/>
              <a:ea typeface="Heiti SC Light" panose="02000000000000000000" pitchFamily="2" charset="-128"/>
            </a:endParaRPr>
          </a:p>
          <a:p>
            <a:pPr>
              <a:lnSpc>
                <a:spcPct val="150000"/>
              </a:lnSpc>
            </a:pPr>
            <a:r>
              <a:rPr lang="zh-CN" altLang="en-US" dirty="0">
                <a:latin typeface="Heiti SC Light" panose="02000000000000000000" pitchFamily="2" charset="-128"/>
                <a:ea typeface="Heiti SC Light" panose="02000000000000000000" pitchFamily="2" charset="-128"/>
              </a:rPr>
              <a:t>第一层将单词嵌入到低维向量中。下一层使用多个滤波器大小对嵌入的单词向量执行卷积。接下来，将卷积层的结果最大池化为一个长特征向量，添加 </a:t>
            </a:r>
            <a:r>
              <a:rPr lang="en-US" altLang="zh-CN" dirty="0">
                <a:latin typeface="Heiti SC Light" panose="02000000000000000000" pitchFamily="2" charset="-128"/>
                <a:ea typeface="Heiti SC Light" panose="02000000000000000000" pitchFamily="2" charset="-128"/>
              </a:rPr>
              <a:t>dropout </a:t>
            </a:r>
            <a:r>
              <a:rPr lang="zh-CN" altLang="en-US" dirty="0">
                <a:latin typeface="Heiti SC Light" panose="02000000000000000000" pitchFamily="2" charset="-128"/>
                <a:ea typeface="Heiti SC Light" panose="02000000000000000000" pitchFamily="2" charset="-128"/>
              </a:rPr>
              <a:t>正则化，并使用 </a:t>
            </a:r>
            <a:r>
              <a:rPr lang="en-US" altLang="zh-CN" dirty="0" err="1">
                <a:latin typeface="Heiti SC Light" panose="02000000000000000000" pitchFamily="2" charset="-128"/>
                <a:ea typeface="Heiti SC Light" panose="02000000000000000000" pitchFamily="2" charset="-128"/>
              </a:rPr>
              <a:t>softmax</a:t>
            </a:r>
            <a:r>
              <a:rPr lang="en-US" altLang="zh-CN" dirty="0">
                <a:latin typeface="Heiti SC Light" panose="02000000000000000000" pitchFamily="2" charset="-128"/>
                <a:ea typeface="Heiti SC Light" panose="02000000000000000000" pitchFamily="2" charset="-128"/>
              </a:rPr>
              <a:t> </a:t>
            </a:r>
            <a:r>
              <a:rPr lang="zh-CN" altLang="en-US" dirty="0">
                <a:latin typeface="Heiti SC Light" panose="02000000000000000000" pitchFamily="2" charset="-128"/>
                <a:ea typeface="Heiti SC Light" panose="02000000000000000000" pitchFamily="2" charset="-128"/>
              </a:rPr>
              <a:t>层对结果进行分类。</a:t>
            </a:r>
            <a:endParaRPr lang="en-US" altLang="zh-CN" dirty="0">
              <a:latin typeface="Heiti SC Light" panose="02000000000000000000" pitchFamily="2" charset="-128"/>
              <a:ea typeface="Heiti SC Light" panose="02000000000000000000" pitchFamily="2" charset="-128"/>
            </a:endParaRPr>
          </a:p>
        </p:txBody>
      </p:sp>
      <p:pic>
        <p:nvPicPr>
          <p:cNvPr id="6" name="图片 5" descr="IMG_256">
            <a:extLst>
              <a:ext uri="{FF2B5EF4-FFF2-40B4-BE49-F238E27FC236}">
                <a16:creationId xmlns:a16="http://schemas.microsoft.com/office/drawing/2014/main" id="{5954235B-A2C4-F440-A12C-098E86EF90E2}"/>
              </a:ext>
            </a:extLst>
          </p:cNvPr>
          <p:cNvPicPr/>
          <p:nvPr/>
        </p:nvPicPr>
        <p:blipFill>
          <a:blip r:embed="rId3">
            <a:extLst>
              <a:ext uri="{28A0092B-C50C-407E-A947-70E740481C1C}">
                <a14:useLocalDpi xmlns:a14="http://schemas.microsoft.com/office/drawing/2010/main" val="0"/>
              </a:ext>
            </a:extLst>
          </a:blip>
          <a:srcRect/>
          <a:stretch>
            <a:fillRect/>
          </a:stretch>
        </p:blipFill>
        <p:spPr>
          <a:xfrm>
            <a:off x="3976296" y="2001011"/>
            <a:ext cx="8215704" cy="3879451"/>
          </a:xfrm>
          <a:prstGeom prst="rect">
            <a:avLst/>
          </a:prstGeom>
          <a:noFill/>
          <a:ln>
            <a:noFill/>
          </a:ln>
        </p:spPr>
      </p:pic>
    </p:spTree>
    <p:extLst>
      <p:ext uri="{BB962C8B-B14F-4D97-AF65-F5344CB8AC3E}">
        <p14:creationId xmlns:p14="http://schemas.microsoft.com/office/powerpoint/2010/main" val="4219812854"/>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20930CE-256E-3142-9A48-9D5B419E2C20}"/>
              </a:ext>
            </a:extLst>
          </p:cNvPr>
          <p:cNvSpPr txBox="1"/>
          <p:nvPr/>
        </p:nvSpPr>
        <p:spPr>
          <a:xfrm>
            <a:off x="457200" y="312421"/>
            <a:ext cx="6000750" cy="707886"/>
          </a:xfrm>
          <a:prstGeom prst="rect">
            <a:avLst/>
          </a:prstGeom>
          <a:noFill/>
        </p:spPr>
        <p:txBody>
          <a:bodyPr wrap="square" rtlCol="0">
            <a:spAutoFit/>
          </a:bodyPr>
          <a:lstStyle/>
          <a:p>
            <a:r>
              <a:rPr lang="en-US" altLang="zh-CN" sz="4000" b="1" dirty="0">
                <a:solidFill>
                  <a:schemeClr val="bg1"/>
                </a:solidFill>
              </a:rPr>
              <a:t>3.3</a:t>
            </a:r>
            <a:r>
              <a:rPr lang="zh-CN" altLang="en-US" sz="4000" b="1" dirty="0">
                <a:solidFill>
                  <a:schemeClr val="bg1"/>
                </a:solidFill>
              </a:rPr>
              <a:t> 分层</a:t>
            </a:r>
          </a:p>
        </p:txBody>
      </p:sp>
      <p:sp>
        <p:nvSpPr>
          <p:cNvPr id="5" name="文本框 4">
            <a:extLst>
              <a:ext uri="{FF2B5EF4-FFF2-40B4-BE49-F238E27FC236}">
                <a16:creationId xmlns:a16="http://schemas.microsoft.com/office/drawing/2014/main" id="{921CE50F-B1A8-834C-AC24-3460460DA9C6}"/>
              </a:ext>
            </a:extLst>
          </p:cNvPr>
          <p:cNvSpPr txBox="1"/>
          <p:nvPr/>
        </p:nvSpPr>
        <p:spPr>
          <a:xfrm>
            <a:off x="637507" y="2441865"/>
            <a:ext cx="11234485" cy="2536400"/>
          </a:xfrm>
          <a:prstGeom prst="rect">
            <a:avLst/>
          </a:prstGeom>
          <a:noFill/>
        </p:spPr>
        <p:txBody>
          <a:bodyPr wrap="square" rtlCol="0">
            <a:spAutoFit/>
          </a:bodyPr>
          <a:lstStyle/>
          <a:p>
            <a:pPr>
              <a:lnSpc>
                <a:spcPct val="150000"/>
              </a:lnSpc>
            </a:pPr>
            <a:r>
              <a:rPr lang="en-US" altLang="zh-CN" dirty="0">
                <a:latin typeface="Heiti SC Light" panose="02000000000000000000" pitchFamily="2" charset="-128"/>
                <a:ea typeface="Heiti SC Light" panose="02000000000000000000" pitchFamily="2" charset="-128"/>
              </a:rPr>
              <a:t>1.</a:t>
            </a:r>
            <a:r>
              <a:rPr lang="zh-CN" altLang="en-US" dirty="0">
                <a:latin typeface="Heiti SC Light" panose="02000000000000000000" pitchFamily="2" charset="-128"/>
                <a:ea typeface="Heiti SC Light" panose="02000000000000000000" pitchFamily="2" charset="-128"/>
              </a:rPr>
              <a:t> 嵌入层，它将词汇的词索引映射到低维向量表示。它本质上是一个从数据中学习的查找表。</a:t>
            </a:r>
          </a:p>
          <a:p>
            <a:pPr>
              <a:lnSpc>
                <a:spcPct val="150000"/>
              </a:lnSpc>
            </a:pPr>
            <a:r>
              <a:rPr lang="en-US" altLang="zh-CN" dirty="0">
                <a:latin typeface="Heiti SC Light" panose="02000000000000000000" pitchFamily="2" charset="-128"/>
                <a:ea typeface="Heiti SC Light" panose="02000000000000000000" pitchFamily="2" charset="-128"/>
              </a:rPr>
              <a:t>2.</a:t>
            </a:r>
            <a:r>
              <a:rPr lang="zh-CN" altLang="en-US" dirty="0">
                <a:latin typeface="Heiti SC Light" panose="02000000000000000000" pitchFamily="2" charset="-128"/>
                <a:ea typeface="Heiti SC Light" panose="02000000000000000000" pitchFamily="2" charset="-128"/>
              </a:rPr>
              <a:t> 卷积和最大池化层，使用不同大小的过滤器。因为每个卷积都会产生不同形状的张量，所以需要遍历它们，为每个卷积创建一层，然后将结果合并成一个大的特征向量。</a:t>
            </a:r>
            <a:endParaRPr lang="en-US" altLang="zh-CN" dirty="0">
              <a:latin typeface="Heiti SC Light" panose="02000000000000000000" pitchFamily="2" charset="-128"/>
              <a:ea typeface="Heiti SC Light" panose="02000000000000000000" pitchFamily="2" charset="-128"/>
            </a:endParaRPr>
          </a:p>
          <a:p>
            <a:pPr>
              <a:lnSpc>
                <a:spcPct val="150000"/>
              </a:lnSpc>
            </a:pPr>
            <a:r>
              <a:rPr lang="en-US" altLang="zh-CN" dirty="0">
                <a:latin typeface="Heiti SC Light" panose="02000000000000000000" pitchFamily="2" charset="-128"/>
                <a:ea typeface="Heiti SC Light" panose="02000000000000000000" pitchFamily="2" charset="-128"/>
              </a:rPr>
              <a:t>3.</a:t>
            </a:r>
            <a:r>
              <a:rPr lang="zh-CN" altLang="en-US" dirty="0">
                <a:latin typeface="Heiti SC Light" panose="02000000000000000000" pitchFamily="2" charset="-128"/>
                <a:ea typeface="Heiti SC Light" panose="02000000000000000000" pitchFamily="2" charset="-128"/>
              </a:rPr>
              <a:t> </a:t>
            </a:r>
            <a:r>
              <a:rPr lang="en-US" altLang="zh-CN" dirty="0">
                <a:latin typeface="Heiti SC Light" panose="02000000000000000000" pitchFamily="2" charset="-128"/>
                <a:ea typeface="Heiti SC Light" panose="02000000000000000000" pitchFamily="2" charset="-128"/>
              </a:rPr>
              <a:t>Dropout</a:t>
            </a:r>
            <a:r>
              <a:rPr lang="zh-CN" altLang="en-US" dirty="0">
                <a:latin typeface="Heiti SC Light" panose="02000000000000000000" pitchFamily="2" charset="-128"/>
                <a:ea typeface="Heiti SC Light" panose="02000000000000000000" pitchFamily="2" charset="-128"/>
              </a:rPr>
              <a:t>层，</a:t>
            </a:r>
            <a:r>
              <a:rPr lang="en-US" altLang="zh-CN" dirty="0">
                <a:latin typeface="Heiti SC Light" panose="02000000000000000000" pitchFamily="2" charset="-128"/>
                <a:ea typeface="Heiti SC Light" panose="02000000000000000000" pitchFamily="2" charset="-128"/>
              </a:rPr>
              <a:t>dropout </a:t>
            </a:r>
            <a:r>
              <a:rPr lang="zh-CN" altLang="en-US" dirty="0">
                <a:latin typeface="Heiti SC Light" panose="02000000000000000000" pitchFamily="2" charset="-128"/>
                <a:ea typeface="Heiti SC Light" panose="02000000000000000000" pitchFamily="2" charset="-128"/>
              </a:rPr>
              <a:t>是使卷积神经网络正则化的最普遍的方法。原理很简单，</a:t>
            </a:r>
            <a:r>
              <a:rPr lang="en-US" altLang="zh-CN" dirty="0">
                <a:latin typeface="Heiti SC Light" panose="02000000000000000000" pitchFamily="2" charset="-128"/>
                <a:ea typeface="Heiti SC Light" panose="02000000000000000000" pitchFamily="2" charset="-128"/>
              </a:rPr>
              <a:t>dropout </a:t>
            </a:r>
            <a:r>
              <a:rPr lang="zh-CN" altLang="en-US" dirty="0">
                <a:latin typeface="Heiti SC Light" panose="02000000000000000000" pitchFamily="2" charset="-128"/>
                <a:ea typeface="Heiti SC Light" panose="02000000000000000000" pitchFamily="2" charset="-128"/>
              </a:rPr>
              <a:t>层随机“禁用”其神经元的一部分。这可以防止神经元共同适应，并迫使他们学习单独有用的特征。我们保持启用的神经元部分是由 </a:t>
            </a:r>
            <a:r>
              <a:rPr lang="en-US" altLang="zh-CN" dirty="0" err="1">
                <a:latin typeface="Heiti SC Light" panose="02000000000000000000" pitchFamily="2" charset="-128"/>
                <a:ea typeface="Heiti SC Light" panose="02000000000000000000" pitchFamily="2" charset="-128"/>
              </a:rPr>
              <a:t>dropout_keep_prob</a:t>
            </a:r>
            <a:r>
              <a:rPr lang="en-US" altLang="zh-CN" dirty="0">
                <a:latin typeface="Heiti SC Light" panose="02000000000000000000" pitchFamily="2" charset="-128"/>
                <a:ea typeface="Heiti SC Light" panose="02000000000000000000" pitchFamily="2" charset="-128"/>
              </a:rPr>
              <a:t> </a:t>
            </a:r>
            <a:r>
              <a:rPr lang="zh-CN" altLang="en-US" dirty="0">
                <a:latin typeface="Heiti SC Light" panose="02000000000000000000" pitchFamily="2" charset="-128"/>
                <a:ea typeface="Heiti SC Light" panose="02000000000000000000" pitchFamily="2" charset="-128"/>
              </a:rPr>
              <a:t>定义的。在训练期间将其设置为 </a:t>
            </a:r>
            <a:r>
              <a:rPr lang="en-US" altLang="zh-CN" dirty="0">
                <a:latin typeface="Heiti SC Light" panose="02000000000000000000" pitchFamily="2" charset="-128"/>
                <a:ea typeface="Heiti SC Light" panose="02000000000000000000" pitchFamily="2" charset="-128"/>
              </a:rPr>
              <a:t>0.5</a:t>
            </a:r>
            <a:r>
              <a:rPr lang="zh-CN" altLang="en-US" dirty="0">
                <a:latin typeface="Heiti SC Light" panose="02000000000000000000" pitchFamily="2" charset="-128"/>
                <a:ea typeface="Heiti SC Light" panose="02000000000000000000" pitchFamily="2" charset="-128"/>
              </a:rPr>
              <a:t>，在评估期间设为 </a:t>
            </a:r>
            <a:r>
              <a:rPr lang="en-US" altLang="zh-CN" dirty="0">
                <a:latin typeface="Heiti SC Light" panose="02000000000000000000" pitchFamily="2" charset="-128"/>
                <a:ea typeface="Heiti SC Light" panose="02000000000000000000" pitchFamily="2" charset="-128"/>
              </a:rPr>
              <a:t>1</a:t>
            </a:r>
            <a:r>
              <a:rPr lang="zh-CN" altLang="en-US" dirty="0">
                <a:latin typeface="Heiti SC Light" panose="02000000000000000000" pitchFamily="2" charset="-128"/>
                <a:ea typeface="Heiti SC Light" panose="02000000000000000000" pitchFamily="2" charset="-128"/>
              </a:rPr>
              <a:t>。</a:t>
            </a:r>
            <a:endParaRPr lang="en-US" altLang="zh-CN" dirty="0">
              <a:latin typeface="Heiti SC Light" panose="02000000000000000000" pitchFamily="2" charset="-128"/>
              <a:ea typeface="Heiti SC Light" panose="02000000000000000000" pitchFamily="2" charset="-128"/>
            </a:endParaRPr>
          </a:p>
        </p:txBody>
      </p:sp>
    </p:spTree>
    <p:extLst>
      <p:ext uri="{BB962C8B-B14F-4D97-AF65-F5344CB8AC3E}">
        <p14:creationId xmlns:p14="http://schemas.microsoft.com/office/powerpoint/2010/main" val="108719451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9105" y="1012954"/>
            <a:ext cx="8743470" cy="4832092"/>
          </a:xfrm>
          <a:prstGeom prst="rect">
            <a:avLst/>
          </a:prstGeom>
          <a:noFill/>
        </p:spPr>
        <p:txBody>
          <a:bodyPr wrap="square" rtlCol="0">
            <a:spAutoFit/>
          </a:bodyPr>
          <a:lstStyle/>
          <a:p>
            <a:r>
              <a:rPr lang="en-US" altLang="zh-CN" sz="4400" dirty="0">
                <a:solidFill>
                  <a:schemeClr val="bg1"/>
                </a:solidFill>
                <a:latin typeface="Heiti SC Light" panose="02000000000000000000" pitchFamily="2" charset="-128"/>
                <a:ea typeface="Heiti SC Light" panose="02000000000000000000" pitchFamily="2" charset="-128"/>
              </a:rPr>
              <a:t>1.1 </a:t>
            </a:r>
            <a:r>
              <a:rPr lang="zh-CN" altLang="en-US" sz="4400" dirty="0">
                <a:solidFill>
                  <a:schemeClr val="bg1"/>
                </a:solidFill>
                <a:latin typeface="Heiti SC Light" panose="02000000000000000000" pitchFamily="2" charset="-128"/>
                <a:ea typeface="Heiti SC Light" panose="02000000000000000000" pitchFamily="2" charset="-128"/>
              </a:rPr>
              <a:t>情感分析概念</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1.2 </a:t>
            </a:r>
            <a:r>
              <a:rPr lang="zh-CN" altLang="en-US" sz="4400" dirty="0">
                <a:solidFill>
                  <a:schemeClr val="bg1"/>
                </a:solidFill>
                <a:latin typeface="Heiti SC Light" panose="02000000000000000000" pitchFamily="2" charset="-128"/>
                <a:ea typeface="Heiti SC Light" panose="02000000000000000000" pitchFamily="2" charset="-128"/>
              </a:rPr>
              <a:t>研究背景与意义</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1.3</a:t>
            </a:r>
            <a:r>
              <a:rPr lang="zh-CN" altLang="en-US" sz="4400" dirty="0">
                <a:solidFill>
                  <a:schemeClr val="bg1"/>
                </a:solidFill>
                <a:latin typeface="Heiti SC Light" panose="02000000000000000000" pitchFamily="2" charset="-128"/>
                <a:ea typeface="Heiti SC Light" panose="02000000000000000000" pitchFamily="2" charset="-128"/>
              </a:rPr>
              <a:t> 数值属性与文本属性</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1.4</a:t>
            </a:r>
            <a:r>
              <a:rPr lang="zh-CN" altLang="en-US" sz="4400" dirty="0">
                <a:solidFill>
                  <a:schemeClr val="bg1"/>
                </a:solidFill>
                <a:latin typeface="Heiti SC Light" panose="02000000000000000000" pitchFamily="2" charset="-128"/>
                <a:ea typeface="Heiti SC Light" panose="02000000000000000000" pitchFamily="2" charset="-128"/>
              </a:rPr>
              <a:t> 情感分类方法</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1.5</a:t>
            </a:r>
            <a:r>
              <a:rPr lang="zh-CN" altLang="en-US" sz="4400" dirty="0">
                <a:solidFill>
                  <a:schemeClr val="bg1"/>
                </a:solidFill>
                <a:latin typeface="Heiti SC Light" panose="02000000000000000000" pitchFamily="2" charset="-128"/>
                <a:ea typeface="Heiti SC Light" panose="02000000000000000000" pitchFamily="2" charset="-128"/>
              </a:rPr>
              <a:t> 基于情感词典的文本情感分析</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1.6</a:t>
            </a:r>
            <a:r>
              <a:rPr lang="zh-CN" altLang="en-US" sz="4400" dirty="0">
                <a:solidFill>
                  <a:schemeClr val="bg1"/>
                </a:solidFill>
                <a:latin typeface="Heiti SC Light" panose="02000000000000000000" pitchFamily="2" charset="-128"/>
                <a:ea typeface="Heiti SC Light" panose="02000000000000000000" pitchFamily="2" charset="-128"/>
              </a:rPr>
              <a:t> 基于机器学习的文本情感分析</a:t>
            </a:r>
            <a:endParaRPr lang="en-US" altLang="zh-CN" sz="4400" dirty="0">
              <a:solidFill>
                <a:schemeClr val="bg1"/>
              </a:solidFill>
              <a:latin typeface="Heiti SC Light" panose="02000000000000000000" pitchFamily="2" charset="-128"/>
              <a:ea typeface="Heiti SC Light" panose="02000000000000000000" pitchFamily="2" charset="-128"/>
            </a:endParaRPr>
          </a:p>
          <a:p>
            <a:r>
              <a:rPr lang="en-US" altLang="zh-CN" sz="4400" dirty="0">
                <a:solidFill>
                  <a:schemeClr val="bg1"/>
                </a:solidFill>
                <a:latin typeface="Heiti SC Light" panose="02000000000000000000" pitchFamily="2" charset="-128"/>
                <a:ea typeface="Heiti SC Light" panose="02000000000000000000" pitchFamily="2" charset="-128"/>
              </a:rPr>
              <a:t>1.7</a:t>
            </a:r>
            <a:r>
              <a:rPr lang="zh-CN" altLang="en-US" sz="4400" dirty="0">
                <a:solidFill>
                  <a:schemeClr val="bg1"/>
                </a:solidFill>
                <a:latin typeface="Heiti SC Light" panose="02000000000000000000" pitchFamily="2" charset="-128"/>
                <a:ea typeface="Heiti SC Light" panose="02000000000000000000" pitchFamily="2" charset="-128"/>
              </a:rPr>
              <a:t> 主要研究内容</a:t>
            </a:r>
            <a:endParaRPr lang="en-US" altLang="zh-CN" sz="4400" dirty="0">
              <a:solidFill>
                <a:schemeClr val="bg1"/>
              </a:solidFill>
              <a:latin typeface="Heiti SC Light" panose="02000000000000000000" pitchFamily="2" charset="-128"/>
              <a:ea typeface="Heiti SC Light" panose="02000000000000000000" pitchFamily="2" charset="-128"/>
            </a:endParaRPr>
          </a:p>
        </p:txBody>
      </p:sp>
    </p:spTree>
    <p:extLst>
      <p:ext uri="{BB962C8B-B14F-4D97-AF65-F5344CB8AC3E}">
        <p14:creationId xmlns:p14="http://schemas.microsoft.com/office/powerpoint/2010/main" val="119741300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20930CE-256E-3142-9A48-9D5B419E2C20}"/>
              </a:ext>
            </a:extLst>
          </p:cNvPr>
          <p:cNvSpPr txBox="1"/>
          <p:nvPr/>
        </p:nvSpPr>
        <p:spPr>
          <a:xfrm>
            <a:off x="457199" y="312421"/>
            <a:ext cx="8218967" cy="707886"/>
          </a:xfrm>
          <a:prstGeom prst="rect">
            <a:avLst/>
          </a:prstGeom>
          <a:noFill/>
        </p:spPr>
        <p:txBody>
          <a:bodyPr wrap="square" rtlCol="0">
            <a:spAutoFit/>
          </a:bodyPr>
          <a:lstStyle/>
          <a:p>
            <a:r>
              <a:rPr lang="en-US" altLang="zh-CN" sz="4000" b="1" dirty="0">
                <a:solidFill>
                  <a:schemeClr val="bg1"/>
                </a:solidFill>
              </a:rPr>
              <a:t>3.4</a:t>
            </a:r>
            <a:r>
              <a:rPr lang="zh-CN" altLang="en-US" sz="4000" b="1" dirty="0">
                <a:solidFill>
                  <a:schemeClr val="bg1"/>
                </a:solidFill>
              </a:rPr>
              <a:t> 训练结果</a:t>
            </a:r>
          </a:p>
        </p:txBody>
      </p:sp>
      <p:pic>
        <p:nvPicPr>
          <p:cNvPr id="6" name="图片 5" descr="fbc47be6780a603a808f3b876de53c4">
            <a:extLst>
              <a:ext uri="{FF2B5EF4-FFF2-40B4-BE49-F238E27FC236}">
                <a16:creationId xmlns:a16="http://schemas.microsoft.com/office/drawing/2014/main" id="{85900278-6429-4E4F-8CBB-0AABBF0A8421}"/>
              </a:ext>
            </a:extLst>
          </p:cNvPr>
          <p:cNvPicPr/>
          <p:nvPr/>
        </p:nvPicPr>
        <p:blipFill>
          <a:blip r:embed="rId2">
            <a:extLst>
              <a:ext uri="{28A0092B-C50C-407E-A947-70E740481C1C}">
                <a14:useLocalDpi xmlns:a14="http://schemas.microsoft.com/office/drawing/2010/main" val="0"/>
              </a:ext>
            </a:extLst>
          </a:blip>
          <a:srcRect/>
          <a:stretch>
            <a:fillRect/>
          </a:stretch>
        </p:blipFill>
        <p:spPr>
          <a:xfrm>
            <a:off x="1169581" y="1382233"/>
            <a:ext cx="10510135" cy="5163345"/>
          </a:xfrm>
          <a:prstGeom prst="rect">
            <a:avLst/>
          </a:prstGeom>
          <a:noFill/>
          <a:ln>
            <a:noFill/>
          </a:ln>
        </p:spPr>
      </p:pic>
    </p:spTree>
    <p:extLst>
      <p:ext uri="{BB962C8B-B14F-4D97-AF65-F5344CB8AC3E}">
        <p14:creationId xmlns:p14="http://schemas.microsoft.com/office/powerpoint/2010/main" val="4276426604"/>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20930CE-256E-3142-9A48-9D5B419E2C20}"/>
              </a:ext>
            </a:extLst>
          </p:cNvPr>
          <p:cNvSpPr txBox="1"/>
          <p:nvPr/>
        </p:nvSpPr>
        <p:spPr>
          <a:xfrm>
            <a:off x="457199" y="312421"/>
            <a:ext cx="8218967" cy="707886"/>
          </a:xfrm>
          <a:prstGeom prst="rect">
            <a:avLst/>
          </a:prstGeom>
          <a:noFill/>
        </p:spPr>
        <p:txBody>
          <a:bodyPr wrap="square" rtlCol="0">
            <a:spAutoFit/>
          </a:bodyPr>
          <a:lstStyle/>
          <a:p>
            <a:r>
              <a:rPr lang="en-US" altLang="zh-CN" sz="4000" b="1" dirty="0">
                <a:solidFill>
                  <a:schemeClr val="bg1"/>
                </a:solidFill>
              </a:rPr>
              <a:t>3.5</a:t>
            </a:r>
            <a:r>
              <a:rPr lang="zh-CN" altLang="en-US" sz="4000" b="1" dirty="0">
                <a:solidFill>
                  <a:schemeClr val="bg1"/>
                </a:solidFill>
              </a:rPr>
              <a:t> 评估结果</a:t>
            </a:r>
          </a:p>
        </p:txBody>
      </p:sp>
      <p:pic>
        <p:nvPicPr>
          <p:cNvPr id="5" name="图片 4" descr="fbc47be6780a603a808f3b876de53c4">
            <a:extLst>
              <a:ext uri="{FF2B5EF4-FFF2-40B4-BE49-F238E27FC236}">
                <a16:creationId xmlns:a16="http://schemas.microsoft.com/office/drawing/2014/main" id="{C8A79AF2-6639-F84A-8A19-68096B27535A}"/>
              </a:ext>
            </a:extLst>
          </p:cNvPr>
          <p:cNvPicPr/>
          <p:nvPr/>
        </p:nvPicPr>
        <p:blipFill>
          <a:blip r:embed="rId2">
            <a:extLst>
              <a:ext uri="{28A0092B-C50C-407E-A947-70E740481C1C}">
                <a14:useLocalDpi xmlns:a14="http://schemas.microsoft.com/office/drawing/2010/main" val="0"/>
              </a:ext>
            </a:extLst>
          </a:blip>
          <a:srcRect/>
          <a:stretch>
            <a:fillRect/>
          </a:stretch>
        </p:blipFill>
        <p:spPr>
          <a:xfrm>
            <a:off x="1587795" y="1292677"/>
            <a:ext cx="8619461" cy="5252902"/>
          </a:xfrm>
          <a:prstGeom prst="rect">
            <a:avLst/>
          </a:prstGeom>
          <a:noFill/>
          <a:ln>
            <a:noFill/>
          </a:ln>
        </p:spPr>
      </p:pic>
    </p:spTree>
    <p:extLst>
      <p:ext uri="{BB962C8B-B14F-4D97-AF65-F5344CB8AC3E}">
        <p14:creationId xmlns:p14="http://schemas.microsoft.com/office/powerpoint/2010/main" val="1637674675"/>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3"/>
          <p:cNvGrpSpPr/>
          <p:nvPr/>
        </p:nvGrpSpPr>
        <p:grpSpPr>
          <a:xfrm>
            <a:off x="5697389" y="4090457"/>
            <a:ext cx="2183209" cy="2278988"/>
            <a:chOff x="4231275" y="2877563"/>
            <a:chExt cx="1866163" cy="1948034"/>
          </a:xfrm>
        </p:grpSpPr>
        <p:sp>
          <p:nvSpPr>
            <p:cNvPr id="5" name="Freeform 5"/>
            <p:cNvSpPr>
              <a:spLocks/>
            </p:cNvSpPr>
            <p:nvPr/>
          </p:nvSpPr>
          <p:spPr bwMode="auto">
            <a:xfrm>
              <a:off x="4231275" y="2877563"/>
              <a:ext cx="1866163" cy="1073947"/>
            </a:xfrm>
            <a:custGeom>
              <a:avLst/>
              <a:gdLst/>
              <a:ahLst/>
              <a:cxnLst>
                <a:cxn ang="0">
                  <a:pos x="517" y="0"/>
                </a:cxn>
                <a:cxn ang="0">
                  <a:pos x="517" y="0"/>
                </a:cxn>
                <a:cxn ang="0">
                  <a:pos x="0" y="892"/>
                </a:cxn>
                <a:cxn ang="0">
                  <a:pos x="0" y="892"/>
                </a:cxn>
                <a:cxn ang="0">
                  <a:pos x="1034" y="891"/>
                </a:cxn>
                <a:cxn ang="0">
                  <a:pos x="1550" y="0"/>
                </a:cxn>
                <a:cxn ang="0">
                  <a:pos x="1550" y="0"/>
                </a:cxn>
                <a:cxn ang="0">
                  <a:pos x="1550" y="0"/>
                </a:cxn>
                <a:cxn ang="0">
                  <a:pos x="517" y="0"/>
                </a:cxn>
              </a:cxnLst>
              <a:rect l="0" t="0" r="r" b="b"/>
              <a:pathLst>
                <a:path w="1550" h="892">
                  <a:moveTo>
                    <a:pt x="517" y="0"/>
                  </a:moveTo>
                  <a:lnTo>
                    <a:pt x="517" y="0"/>
                  </a:lnTo>
                  <a:lnTo>
                    <a:pt x="0" y="892"/>
                  </a:lnTo>
                  <a:lnTo>
                    <a:pt x="0" y="892"/>
                  </a:lnTo>
                  <a:lnTo>
                    <a:pt x="1034" y="891"/>
                  </a:lnTo>
                  <a:lnTo>
                    <a:pt x="1550" y="0"/>
                  </a:lnTo>
                  <a:lnTo>
                    <a:pt x="1550" y="0"/>
                  </a:lnTo>
                  <a:lnTo>
                    <a:pt x="1550" y="0"/>
                  </a:lnTo>
                  <a:lnTo>
                    <a:pt x="517" y="0"/>
                  </a:lnTo>
                  <a:close/>
                </a:path>
              </a:pathLst>
            </a:custGeom>
            <a:solidFill>
              <a:schemeClr val="accent3">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 name="Freeform 8"/>
            <p:cNvSpPr>
              <a:spLocks/>
            </p:cNvSpPr>
            <p:nvPr/>
          </p:nvSpPr>
          <p:spPr bwMode="auto">
            <a:xfrm>
              <a:off x="4291474" y="2877563"/>
              <a:ext cx="1687975" cy="971609"/>
            </a:xfrm>
            <a:custGeom>
              <a:avLst/>
              <a:gdLst/>
              <a:ahLst/>
              <a:cxnLst>
                <a:cxn ang="0">
                  <a:pos x="467" y="0"/>
                </a:cxn>
                <a:cxn ang="0">
                  <a:pos x="467" y="0"/>
                </a:cxn>
                <a:cxn ang="0">
                  <a:pos x="0" y="807"/>
                </a:cxn>
                <a:cxn ang="0">
                  <a:pos x="0" y="807"/>
                </a:cxn>
                <a:cxn ang="0">
                  <a:pos x="934" y="805"/>
                </a:cxn>
                <a:cxn ang="0">
                  <a:pos x="1402" y="0"/>
                </a:cxn>
                <a:cxn ang="0">
                  <a:pos x="1402" y="0"/>
                </a:cxn>
                <a:cxn ang="0">
                  <a:pos x="1402" y="0"/>
                </a:cxn>
                <a:cxn ang="0">
                  <a:pos x="467" y="0"/>
                </a:cxn>
              </a:cxnLst>
              <a:rect l="0" t="0" r="r" b="b"/>
              <a:pathLst>
                <a:path w="1402" h="807">
                  <a:moveTo>
                    <a:pt x="467" y="0"/>
                  </a:moveTo>
                  <a:lnTo>
                    <a:pt x="467" y="0"/>
                  </a:lnTo>
                  <a:lnTo>
                    <a:pt x="0" y="807"/>
                  </a:lnTo>
                  <a:lnTo>
                    <a:pt x="0" y="807"/>
                  </a:lnTo>
                  <a:lnTo>
                    <a:pt x="934" y="805"/>
                  </a:lnTo>
                  <a:lnTo>
                    <a:pt x="1402" y="0"/>
                  </a:lnTo>
                  <a:lnTo>
                    <a:pt x="1402" y="0"/>
                  </a:lnTo>
                  <a:lnTo>
                    <a:pt x="1402" y="0"/>
                  </a:lnTo>
                  <a:lnTo>
                    <a:pt x="467" y="0"/>
                  </a:lnTo>
                  <a:close/>
                </a:path>
              </a:pathLst>
            </a:custGeom>
            <a:solidFill>
              <a:schemeClr val="accent3">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 name="Freeform 11"/>
            <p:cNvSpPr>
              <a:spLocks/>
            </p:cNvSpPr>
            <p:nvPr/>
          </p:nvSpPr>
          <p:spPr bwMode="auto">
            <a:xfrm>
              <a:off x="4291474" y="3849172"/>
              <a:ext cx="1687975" cy="976425"/>
            </a:xfrm>
            <a:custGeom>
              <a:avLst/>
              <a:gdLst/>
              <a:ahLst/>
              <a:cxnLst>
                <a:cxn ang="0">
                  <a:pos x="0" y="0"/>
                </a:cxn>
                <a:cxn ang="0">
                  <a:pos x="0" y="0"/>
                </a:cxn>
                <a:cxn ang="0">
                  <a:pos x="467" y="811"/>
                </a:cxn>
                <a:cxn ang="0">
                  <a:pos x="467" y="811"/>
                </a:cxn>
                <a:cxn ang="0">
                  <a:pos x="467" y="811"/>
                </a:cxn>
                <a:cxn ang="0">
                  <a:pos x="1402" y="811"/>
                </a:cxn>
                <a:cxn ang="0">
                  <a:pos x="1402" y="811"/>
                </a:cxn>
                <a:cxn ang="0">
                  <a:pos x="935" y="0"/>
                </a:cxn>
                <a:cxn ang="0">
                  <a:pos x="0" y="0"/>
                </a:cxn>
              </a:cxnLst>
              <a:rect l="0" t="0" r="r" b="b"/>
              <a:pathLst>
                <a:path w="1402" h="811">
                  <a:moveTo>
                    <a:pt x="0" y="0"/>
                  </a:moveTo>
                  <a:lnTo>
                    <a:pt x="0" y="0"/>
                  </a:lnTo>
                  <a:lnTo>
                    <a:pt x="467" y="811"/>
                  </a:lnTo>
                  <a:lnTo>
                    <a:pt x="467" y="811"/>
                  </a:lnTo>
                  <a:lnTo>
                    <a:pt x="467" y="811"/>
                  </a:lnTo>
                  <a:lnTo>
                    <a:pt x="1402" y="811"/>
                  </a:lnTo>
                  <a:lnTo>
                    <a:pt x="1402" y="811"/>
                  </a:lnTo>
                  <a:lnTo>
                    <a:pt x="935" y="0"/>
                  </a:lnTo>
                  <a:lnTo>
                    <a:pt x="0" y="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8" name="Group 41"/>
          <p:cNvGrpSpPr/>
          <p:nvPr/>
        </p:nvGrpSpPr>
        <p:grpSpPr>
          <a:xfrm>
            <a:off x="3793067" y="2827011"/>
            <a:ext cx="2632528" cy="2519845"/>
            <a:chOff x="2603499" y="1797596"/>
            <a:chExt cx="2250232" cy="2153914"/>
          </a:xfrm>
        </p:grpSpPr>
        <p:sp>
          <p:nvSpPr>
            <p:cNvPr id="9" name="Freeform 7"/>
            <p:cNvSpPr>
              <a:spLocks/>
            </p:cNvSpPr>
            <p:nvPr/>
          </p:nvSpPr>
          <p:spPr bwMode="auto">
            <a:xfrm>
              <a:off x="3610023" y="1797596"/>
              <a:ext cx="1243708" cy="2153914"/>
            </a:xfrm>
            <a:custGeom>
              <a:avLst/>
              <a:gdLst/>
              <a:ahLst/>
              <a:cxnLst>
                <a:cxn ang="0">
                  <a:pos x="516" y="0"/>
                </a:cxn>
                <a:cxn ang="0">
                  <a:pos x="0" y="895"/>
                </a:cxn>
                <a:cxn ang="0">
                  <a:pos x="516" y="1789"/>
                </a:cxn>
                <a:cxn ang="0">
                  <a:pos x="1033" y="897"/>
                </a:cxn>
                <a:cxn ang="0">
                  <a:pos x="516" y="0"/>
                </a:cxn>
              </a:cxnLst>
              <a:rect l="0" t="0" r="r" b="b"/>
              <a:pathLst>
                <a:path w="1033" h="1789">
                  <a:moveTo>
                    <a:pt x="516" y="0"/>
                  </a:moveTo>
                  <a:lnTo>
                    <a:pt x="0" y="895"/>
                  </a:lnTo>
                  <a:lnTo>
                    <a:pt x="516" y="1789"/>
                  </a:lnTo>
                  <a:lnTo>
                    <a:pt x="1033" y="897"/>
                  </a:lnTo>
                  <a:lnTo>
                    <a:pt x="516" y="0"/>
                  </a:lnTo>
                  <a:close/>
                </a:path>
              </a:pathLst>
            </a:custGeom>
            <a:solidFill>
              <a:schemeClr val="accent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 name="Freeform 9"/>
            <p:cNvSpPr>
              <a:spLocks/>
            </p:cNvSpPr>
            <p:nvPr/>
          </p:nvSpPr>
          <p:spPr bwMode="auto">
            <a:xfrm>
              <a:off x="2603499" y="1901138"/>
              <a:ext cx="1687975" cy="971609"/>
            </a:xfrm>
            <a:custGeom>
              <a:avLst/>
              <a:gdLst/>
              <a:ahLst/>
              <a:cxnLst>
                <a:cxn ang="0">
                  <a:pos x="468" y="0"/>
                </a:cxn>
                <a:cxn ang="0">
                  <a:pos x="468" y="0"/>
                </a:cxn>
                <a:cxn ang="0">
                  <a:pos x="0" y="807"/>
                </a:cxn>
                <a:cxn ang="0">
                  <a:pos x="0" y="807"/>
                </a:cxn>
                <a:cxn ang="0">
                  <a:pos x="934" y="805"/>
                </a:cxn>
                <a:cxn ang="0">
                  <a:pos x="1402" y="0"/>
                </a:cxn>
                <a:cxn ang="0">
                  <a:pos x="1402" y="0"/>
                </a:cxn>
                <a:cxn ang="0">
                  <a:pos x="1402" y="0"/>
                </a:cxn>
                <a:cxn ang="0">
                  <a:pos x="468" y="0"/>
                </a:cxn>
              </a:cxnLst>
              <a:rect l="0" t="0" r="r" b="b"/>
              <a:pathLst>
                <a:path w="1402" h="807">
                  <a:moveTo>
                    <a:pt x="468" y="0"/>
                  </a:moveTo>
                  <a:lnTo>
                    <a:pt x="468" y="0"/>
                  </a:lnTo>
                  <a:lnTo>
                    <a:pt x="0" y="807"/>
                  </a:lnTo>
                  <a:lnTo>
                    <a:pt x="0" y="807"/>
                  </a:lnTo>
                  <a:lnTo>
                    <a:pt x="934" y="805"/>
                  </a:lnTo>
                  <a:lnTo>
                    <a:pt x="1402" y="0"/>
                  </a:lnTo>
                  <a:lnTo>
                    <a:pt x="1402" y="0"/>
                  </a:lnTo>
                  <a:lnTo>
                    <a:pt x="1402" y="0"/>
                  </a:lnTo>
                  <a:lnTo>
                    <a:pt x="468"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 name="Freeform 12"/>
            <p:cNvSpPr>
              <a:spLocks/>
            </p:cNvSpPr>
            <p:nvPr/>
          </p:nvSpPr>
          <p:spPr bwMode="auto">
            <a:xfrm>
              <a:off x="3728013" y="1901138"/>
              <a:ext cx="1125718" cy="1948034"/>
            </a:xfrm>
            <a:custGeom>
              <a:avLst/>
              <a:gdLst/>
              <a:ahLst/>
              <a:cxnLst>
                <a:cxn ang="0">
                  <a:pos x="468" y="0"/>
                </a:cxn>
                <a:cxn ang="0">
                  <a:pos x="0" y="809"/>
                </a:cxn>
                <a:cxn ang="0">
                  <a:pos x="468" y="1618"/>
                </a:cxn>
                <a:cxn ang="0">
                  <a:pos x="935" y="811"/>
                </a:cxn>
                <a:cxn ang="0">
                  <a:pos x="468" y="0"/>
                </a:cxn>
              </a:cxnLst>
              <a:rect l="0" t="0" r="r" b="b"/>
              <a:pathLst>
                <a:path w="935" h="1618">
                  <a:moveTo>
                    <a:pt x="468" y="0"/>
                  </a:moveTo>
                  <a:lnTo>
                    <a:pt x="0" y="809"/>
                  </a:lnTo>
                  <a:lnTo>
                    <a:pt x="468" y="1618"/>
                  </a:lnTo>
                  <a:lnTo>
                    <a:pt x="935" y="811"/>
                  </a:lnTo>
                  <a:lnTo>
                    <a:pt x="468"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12" name="Group 42"/>
          <p:cNvGrpSpPr/>
          <p:nvPr/>
        </p:nvGrpSpPr>
        <p:grpSpPr>
          <a:xfrm>
            <a:off x="5697389" y="1807242"/>
            <a:ext cx="2701545" cy="2283215"/>
            <a:chOff x="4231275" y="925917"/>
            <a:chExt cx="2309226" cy="1951646"/>
          </a:xfrm>
        </p:grpSpPr>
        <p:sp>
          <p:nvSpPr>
            <p:cNvPr id="13" name="Freeform 6"/>
            <p:cNvSpPr>
              <a:spLocks/>
            </p:cNvSpPr>
            <p:nvPr/>
          </p:nvSpPr>
          <p:spPr bwMode="auto">
            <a:xfrm>
              <a:off x="4231275" y="1797596"/>
              <a:ext cx="1866163" cy="1079967"/>
            </a:xfrm>
            <a:custGeom>
              <a:avLst/>
              <a:gdLst/>
              <a:ahLst/>
              <a:cxnLst>
                <a:cxn ang="0">
                  <a:pos x="1" y="0"/>
                </a:cxn>
                <a:cxn ang="0">
                  <a:pos x="0" y="0"/>
                </a:cxn>
                <a:cxn ang="0">
                  <a:pos x="517" y="897"/>
                </a:cxn>
                <a:cxn ang="0">
                  <a:pos x="517" y="897"/>
                </a:cxn>
                <a:cxn ang="0">
                  <a:pos x="517" y="897"/>
                </a:cxn>
                <a:cxn ang="0">
                  <a:pos x="1550" y="897"/>
                </a:cxn>
                <a:cxn ang="0">
                  <a:pos x="1550" y="897"/>
                </a:cxn>
                <a:cxn ang="0">
                  <a:pos x="1034" y="0"/>
                </a:cxn>
                <a:cxn ang="0">
                  <a:pos x="1" y="0"/>
                </a:cxn>
              </a:cxnLst>
              <a:rect l="0" t="0" r="r" b="b"/>
              <a:pathLst>
                <a:path w="1550" h="897">
                  <a:moveTo>
                    <a:pt x="1" y="0"/>
                  </a:moveTo>
                  <a:lnTo>
                    <a:pt x="0" y="0"/>
                  </a:lnTo>
                  <a:lnTo>
                    <a:pt x="517" y="897"/>
                  </a:lnTo>
                  <a:lnTo>
                    <a:pt x="517" y="897"/>
                  </a:lnTo>
                  <a:lnTo>
                    <a:pt x="517" y="897"/>
                  </a:lnTo>
                  <a:lnTo>
                    <a:pt x="1550" y="897"/>
                  </a:lnTo>
                  <a:lnTo>
                    <a:pt x="1550" y="897"/>
                  </a:lnTo>
                  <a:lnTo>
                    <a:pt x="1034" y="0"/>
                  </a:lnTo>
                  <a:lnTo>
                    <a:pt x="1" y="0"/>
                  </a:lnTo>
                  <a:close/>
                </a:path>
              </a:pathLst>
            </a:custGeom>
            <a:solidFill>
              <a:schemeClr val="accent2">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 name="Freeform 10"/>
            <p:cNvSpPr>
              <a:spLocks/>
            </p:cNvSpPr>
            <p:nvPr/>
          </p:nvSpPr>
          <p:spPr bwMode="auto">
            <a:xfrm>
              <a:off x="4291474" y="1901138"/>
              <a:ext cx="1687975" cy="976425"/>
            </a:xfrm>
            <a:custGeom>
              <a:avLst/>
              <a:gdLst/>
              <a:ahLst/>
              <a:cxnLst>
                <a:cxn ang="0">
                  <a:pos x="0" y="0"/>
                </a:cxn>
                <a:cxn ang="0">
                  <a:pos x="0" y="0"/>
                </a:cxn>
                <a:cxn ang="0">
                  <a:pos x="467" y="811"/>
                </a:cxn>
                <a:cxn ang="0">
                  <a:pos x="467" y="811"/>
                </a:cxn>
                <a:cxn ang="0">
                  <a:pos x="467" y="811"/>
                </a:cxn>
                <a:cxn ang="0">
                  <a:pos x="1402" y="811"/>
                </a:cxn>
                <a:cxn ang="0">
                  <a:pos x="1402" y="811"/>
                </a:cxn>
                <a:cxn ang="0">
                  <a:pos x="934" y="0"/>
                </a:cxn>
                <a:cxn ang="0">
                  <a:pos x="0" y="0"/>
                </a:cxn>
              </a:cxnLst>
              <a:rect l="0" t="0" r="r" b="b"/>
              <a:pathLst>
                <a:path w="1402" h="811">
                  <a:moveTo>
                    <a:pt x="0" y="0"/>
                  </a:moveTo>
                  <a:lnTo>
                    <a:pt x="0" y="0"/>
                  </a:lnTo>
                  <a:lnTo>
                    <a:pt x="467" y="811"/>
                  </a:lnTo>
                  <a:lnTo>
                    <a:pt x="467" y="811"/>
                  </a:lnTo>
                  <a:lnTo>
                    <a:pt x="467" y="811"/>
                  </a:lnTo>
                  <a:lnTo>
                    <a:pt x="1402" y="811"/>
                  </a:lnTo>
                  <a:lnTo>
                    <a:pt x="1402" y="811"/>
                  </a:lnTo>
                  <a:lnTo>
                    <a:pt x="934" y="0"/>
                  </a:lnTo>
                  <a:lnTo>
                    <a:pt x="0" y="0"/>
                  </a:lnTo>
                  <a:close/>
                </a:path>
              </a:pathLst>
            </a:custGeom>
            <a:solidFill>
              <a:schemeClr val="accent2">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5" name="Freeform 13"/>
            <p:cNvSpPr>
              <a:spLocks/>
            </p:cNvSpPr>
            <p:nvPr/>
          </p:nvSpPr>
          <p:spPr bwMode="auto">
            <a:xfrm>
              <a:off x="5417191" y="925917"/>
              <a:ext cx="1123310" cy="1948034"/>
            </a:xfrm>
            <a:custGeom>
              <a:avLst/>
              <a:gdLst/>
              <a:ahLst/>
              <a:cxnLst>
                <a:cxn ang="0">
                  <a:pos x="467" y="0"/>
                </a:cxn>
                <a:cxn ang="0">
                  <a:pos x="0" y="810"/>
                </a:cxn>
                <a:cxn ang="0">
                  <a:pos x="467" y="1618"/>
                </a:cxn>
                <a:cxn ang="0">
                  <a:pos x="933" y="811"/>
                </a:cxn>
                <a:cxn ang="0">
                  <a:pos x="467" y="0"/>
                </a:cxn>
              </a:cxnLst>
              <a:rect l="0" t="0" r="r" b="b"/>
              <a:pathLst>
                <a:path w="933" h="1618">
                  <a:moveTo>
                    <a:pt x="467" y="0"/>
                  </a:moveTo>
                  <a:lnTo>
                    <a:pt x="0" y="810"/>
                  </a:lnTo>
                  <a:lnTo>
                    <a:pt x="467" y="1618"/>
                  </a:lnTo>
                  <a:lnTo>
                    <a:pt x="933" y="811"/>
                  </a:lnTo>
                  <a:lnTo>
                    <a:pt x="467"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16" name="Group 27"/>
          <p:cNvGrpSpPr/>
          <p:nvPr/>
        </p:nvGrpSpPr>
        <p:grpSpPr>
          <a:xfrm>
            <a:off x="5359343" y="3779173"/>
            <a:ext cx="614116" cy="898639"/>
            <a:chOff x="3942320" y="2611484"/>
            <a:chExt cx="524934" cy="768138"/>
          </a:xfrm>
        </p:grpSpPr>
        <p:sp>
          <p:nvSpPr>
            <p:cNvPr id="17" name="Freeform 14"/>
            <p:cNvSpPr>
              <a:spLocks/>
            </p:cNvSpPr>
            <p:nvPr/>
          </p:nvSpPr>
          <p:spPr bwMode="auto">
            <a:xfrm>
              <a:off x="4038639" y="2700578"/>
              <a:ext cx="406944" cy="532158"/>
            </a:xfrm>
            <a:custGeom>
              <a:avLst/>
              <a:gdLst/>
              <a:ahLst/>
              <a:cxnLst>
                <a:cxn ang="0">
                  <a:pos x="0" y="149"/>
                </a:cxn>
                <a:cxn ang="0">
                  <a:pos x="114" y="340"/>
                </a:cxn>
                <a:cxn ang="0">
                  <a:pos x="178" y="163"/>
                </a:cxn>
                <a:cxn ang="0">
                  <a:pos x="228" y="143"/>
                </a:cxn>
                <a:cxn ang="0">
                  <a:pos x="241" y="33"/>
                </a:cxn>
                <a:cxn ang="0">
                  <a:pos x="160" y="30"/>
                </a:cxn>
                <a:cxn ang="0">
                  <a:pos x="137" y="94"/>
                </a:cxn>
                <a:cxn ang="0">
                  <a:pos x="0" y="149"/>
                </a:cxn>
              </a:cxnLst>
              <a:rect l="0" t="0" r="r" b="b"/>
              <a:pathLst>
                <a:path w="260" h="340">
                  <a:moveTo>
                    <a:pt x="0" y="149"/>
                  </a:moveTo>
                  <a:cubicBezTo>
                    <a:pt x="114" y="340"/>
                    <a:pt x="114" y="340"/>
                    <a:pt x="114" y="340"/>
                  </a:cubicBezTo>
                  <a:cubicBezTo>
                    <a:pt x="155" y="293"/>
                    <a:pt x="184" y="217"/>
                    <a:pt x="178" y="163"/>
                  </a:cubicBezTo>
                  <a:cubicBezTo>
                    <a:pt x="195" y="167"/>
                    <a:pt x="213" y="161"/>
                    <a:pt x="228" y="143"/>
                  </a:cubicBezTo>
                  <a:cubicBezTo>
                    <a:pt x="254" y="113"/>
                    <a:pt x="260" y="64"/>
                    <a:pt x="241" y="33"/>
                  </a:cubicBezTo>
                  <a:cubicBezTo>
                    <a:pt x="222" y="1"/>
                    <a:pt x="186" y="0"/>
                    <a:pt x="160" y="30"/>
                  </a:cubicBezTo>
                  <a:cubicBezTo>
                    <a:pt x="144" y="48"/>
                    <a:pt x="137" y="71"/>
                    <a:pt x="137" y="94"/>
                  </a:cubicBezTo>
                  <a:cubicBezTo>
                    <a:pt x="100" y="77"/>
                    <a:pt x="41" y="102"/>
                    <a:pt x="0" y="149"/>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8" name="Freeform 15"/>
            <p:cNvSpPr>
              <a:spLocks/>
            </p:cNvSpPr>
            <p:nvPr/>
          </p:nvSpPr>
          <p:spPr bwMode="auto">
            <a:xfrm>
              <a:off x="4038639" y="2700578"/>
              <a:ext cx="406944" cy="532158"/>
            </a:xfrm>
            <a:custGeom>
              <a:avLst/>
              <a:gdLst/>
              <a:ahLst/>
              <a:cxnLst>
                <a:cxn ang="0">
                  <a:pos x="0" y="149"/>
                </a:cxn>
                <a:cxn ang="0">
                  <a:pos x="114" y="340"/>
                </a:cxn>
                <a:cxn ang="0">
                  <a:pos x="178" y="163"/>
                </a:cxn>
                <a:cxn ang="0">
                  <a:pos x="228" y="143"/>
                </a:cxn>
                <a:cxn ang="0">
                  <a:pos x="241" y="33"/>
                </a:cxn>
                <a:cxn ang="0">
                  <a:pos x="160" y="30"/>
                </a:cxn>
                <a:cxn ang="0">
                  <a:pos x="137" y="94"/>
                </a:cxn>
                <a:cxn ang="0">
                  <a:pos x="0" y="149"/>
                </a:cxn>
              </a:cxnLst>
              <a:rect l="0" t="0" r="r" b="b"/>
              <a:pathLst>
                <a:path w="260" h="340">
                  <a:moveTo>
                    <a:pt x="0" y="149"/>
                  </a:moveTo>
                  <a:cubicBezTo>
                    <a:pt x="114" y="340"/>
                    <a:pt x="114" y="340"/>
                    <a:pt x="114" y="340"/>
                  </a:cubicBezTo>
                  <a:cubicBezTo>
                    <a:pt x="155" y="293"/>
                    <a:pt x="184" y="217"/>
                    <a:pt x="178" y="163"/>
                  </a:cubicBezTo>
                  <a:cubicBezTo>
                    <a:pt x="195" y="167"/>
                    <a:pt x="213" y="161"/>
                    <a:pt x="228" y="143"/>
                  </a:cubicBezTo>
                  <a:cubicBezTo>
                    <a:pt x="254" y="113"/>
                    <a:pt x="260" y="64"/>
                    <a:pt x="241" y="33"/>
                  </a:cubicBezTo>
                  <a:cubicBezTo>
                    <a:pt x="222" y="1"/>
                    <a:pt x="186" y="0"/>
                    <a:pt x="160" y="30"/>
                  </a:cubicBezTo>
                  <a:cubicBezTo>
                    <a:pt x="144" y="48"/>
                    <a:pt x="137" y="71"/>
                    <a:pt x="137" y="94"/>
                  </a:cubicBezTo>
                  <a:cubicBezTo>
                    <a:pt x="100" y="77"/>
                    <a:pt x="41" y="102"/>
                    <a:pt x="0" y="149"/>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9" name="Freeform 16"/>
            <p:cNvSpPr>
              <a:spLocks/>
            </p:cNvSpPr>
            <p:nvPr/>
          </p:nvSpPr>
          <p:spPr bwMode="auto">
            <a:xfrm>
              <a:off x="4226459" y="2997961"/>
              <a:ext cx="240795" cy="381661"/>
            </a:xfrm>
            <a:custGeom>
              <a:avLst/>
              <a:gdLst/>
              <a:ahLst/>
              <a:cxnLst>
                <a:cxn ang="0">
                  <a:pos x="95" y="117"/>
                </a:cxn>
                <a:cxn ang="0">
                  <a:pos x="131" y="102"/>
                </a:cxn>
                <a:cxn ang="0">
                  <a:pos x="141" y="23"/>
                </a:cxn>
                <a:cxn ang="0">
                  <a:pos x="83" y="21"/>
                </a:cxn>
                <a:cxn ang="0">
                  <a:pos x="67" y="66"/>
                </a:cxn>
                <a:cxn ang="0">
                  <a:pos x="55" y="65"/>
                </a:cxn>
                <a:cxn ang="0">
                  <a:pos x="0" y="164"/>
                </a:cxn>
                <a:cxn ang="0">
                  <a:pos x="48" y="244"/>
                </a:cxn>
                <a:cxn ang="0">
                  <a:pos x="95" y="117"/>
                </a:cxn>
              </a:cxnLst>
              <a:rect l="0" t="0" r="r" b="b"/>
              <a:pathLst>
                <a:path w="154" h="244">
                  <a:moveTo>
                    <a:pt x="95" y="117"/>
                  </a:moveTo>
                  <a:cubicBezTo>
                    <a:pt x="107" y="119"/>
                    <a:pt x="120" y="114"/>
                    <a:pt x="131" y="102"/>
                  </a:cubicBezTo>
                  <a:cubicBezTo>
                    <a:pt x="150" y="81"/>
                    <a:pt x="154" y="45"/>
                    <a:pt x="141" y="23"/>
                  </a:cubicBezTo>
                  <a:cubicBezTo>
                    <a:pt x="127" y="0"/>
                    <a:pt x="101" y="0"/>
                    <a:pt x="83" y="21"/>
                  </a:cubicBezTo>
                  <a:cubicBezTo>
                    <a:pt x="72" y="33"/>
                    <a:pt x="67" y="50"/>
                    <a:pt x="67" y="66"/>
                  </a:cubicBezTo>
                  <a:cubicBezTo>
                    <a:pt x="64" y="65"/>
                    <a:pt x="59" y="65"/>
                    <a:pt x="55" y="65"/>
                  </a:cubicBezTo>
                  <a:cubicBezTo>
                    <a:pt x="44" y="100"/>
                    <a:pt x="20" y="142"/>
                    <a:pt x="0" y="164"/>
                  </a:cubicBezTo>
                  <a:cubicBezTo>
                    <a:pt x="48" y="244"/>
                    <a:pt x="48" y="244"/>
                    <a:pt x="48" y="244"/>
                  </a:cubicBezTo>
                  <a:cubicBezTo>
                    <a:pt x="80" y="207"/>
                    <a:pt x="99" y="155"/>
                    <a:pt x="95" y="117"/>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0" name="Freeform 17"/>
            <p:cNvSpPr>
              <a:spLocks/>
            </p:cNvSpPr>
            <p:nvPr/>
          </p:nvSpPr>
          <p:spPr bwMode="auto">
            <a:xfrm>
              <a:off x="3942320" y="2611484"/>
              <a:ext cx="294975" cy="304606"/>
            </a:xfrm>
            <a:custGeom>
              <a:avLst/>
              <a:gdLst/>
              <a:ahLst/>
              <a:cxnLst>
                <a:cxn ang="0">
                  <a:pos x="129" y="116"/>
                </a:cxn>
                <a:cxn ang="0">
                  <a:pos x="165" y="102"/>
                </a:cxn>
                <a:cxn ang="0">
                  <a:pos x="174" y="23"/>
                </a:cxn>
                <a:cxn ang="0">
                  <a:pos x="116" y="21"/>
                </a:cxn>
                <a:cxn ang="0">
                  <a:pos x="99" y="69"/>
                </a:cxn>
                <a:cxn ang="0">
                  <a:pos x="0" y="109"/>
                </a:cxn>
                <a:cxn ang="0">
                  <a:pos x="52" y="195"/>
                </a:cxn>
                <a:cxn ang="0">
                  <a:pos x="128" y="141"/>
                </a:cxn>
                <a:cxn ang="0">
                  <a:pos x="129" y="116"/>
                </a:cxn>
              </a:cxnLst>
              <a:rect l="0" t="0" r="r" b="b"/>
              <a:pathLst>
                <a:path w="188" h="195">
                  <a:moveTo>
                    <a:pt x="129" y="116"/>
                  </a:moveTo>
                  <a:cubicBezTo>
                    <a:pt x="141" y="118"/>
                    <a:pt x="154" y="114"/>
                    <a:pt x="165" y="102"/>
                  </a:cubicBezTo>
                  <a:cubicBezTo>
                    <a:pt x="184" y="80"/>
                    <a:pt x="188" y="45"/>
                    <a:pt x="174" y="23"/>
                  </a:cubicBezTo>
                  <a:cubicBezTo>
                    <a:pt x="161" y="1"/>
                    <a:pt x="135" y="0"/>
                    <a:pt x="116" y="21"/>
                  </a:cubicBezTo>
                  <a:cubicBezTo>
                    <a:pt x="105" y="34"/>
                    <a:pt x="99" y="52"/>
                    <a:pt x="99" y="69"/>
                  </a:cubicBezTo>
                  <a:cubicBezTo>
                    <a:pt x="72" y="56"/>
                    <a:pt x="32" y="72"/>
                    <a:pt x="0" y="109"/>
                  </a:cubicBezTo>
                  <a:cubicBezTo>
                    <a:pt x="52" y="195"/>
                    <a:pt x="52" y="195"/>
                    <a:pt x="52" y="195"/>
                  </a:cubicBezTo>
                  <a:cubicBezTo>
                    <a:pt x="71" y="173"/>
                    <a:pt x="102" y="150"/>
                    <a:pt x="128" y="141"/>
                  </a:cubicBezTo>
                  <a:cubicBezTo>
                    <a:pt x="129" y="132"/>
                    <a:pt x="130" y="123"/>
                    <a:pt x="129" y="116"/>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21" name="Freeform 18"/>
          <p:cNvSpPr>
            <a:spLocks noEditPoints="1"/>
          </p:cNvSpPr>
          <p:nvPr/>
        </p:nvSpPr>
        <p:spPr bwMode="auto">
          <a:xfrm>
            <a:off x="6470667" y="4383429"/>
            <a:ext cx="680317" cy="614116"/>
          </a:xfrm>
          <a:custGeom>
            <a:avLst/>
            <a:gdLst/>
            <a:ahLst/>
            <a:cxnLst>
              <a:cxn ang="0">
                <a:pos x="280" y="229"/>
              </a:cxn>
              <a:cxn ang="0">
                <a:pos x="259" y="254"/>
              </a:cxn>
              <a:cxn ang="0">
                <a:pos x="225" y="276"/>
              </a:cxn>
              <a:cxn ang="0">
                <a:pos x="182" y="294"/>
              </a:cxn>
              <a:cxn ang="0">
                <a:pos x="133" y="304"/>
              </a:cxn>
              <a:cxn ang="0">
                <a:pos x="115" y="336"/>
              </a:cxn>
              <a:cxn ang="0">
                <a:pos x="84" y="335"/>
              </a:cxn>
              <a:cxn ang="0">
                <a:pos x="101" y="306"/>
              </a:cxn>
              <a:cxn ang="0">
                <a:pos x="98" y="306"/>
              </a:cxn>
              <a:cxn ang="0">
                <a:pos x="95" y="306"/>
              </a:cxn>
              <a:cxn ang="0">
                <a:pos x="64" y="303"/>
              </a:cxn>
              <a:cxn ang="0">
                <a:pos x="39" y="298"/>
              </a:cxn>
              <a:cxn ang="0">
                <a:pos x="18" y="290"/>
              </a:cxn>
              <a:cxn ang="0">
                <a:pos x="0" y="281"/>
              </a:cxn>
              <a:cxn ang="0">
                <a:pos x="40" y="242"/>
              </a:cxn>
              <a:cxn ang="0">
                <a:pos x="54" y="250"/>
              </a:cxn>
              <a:cxn ang="0">
                <a:pos x="73" y="259"/>
              </a:cxn>
              <a:cxn ang="0">
                <a:pos x="96" y="267"/>
              </a:cxn>
              <a:cxn ang="0">
                <a:pos x="120" y="271"/>
              </a:cxn>
              <a:cxn ang="0">
                <a:pos x="168" y="187"/>
              </a:cxn>
              <a:cxn ang="0">
                <a:pos x="139" y="174"/>
              </a:cxn>
              <a:cxn ang="0">
                <a:pos x="116" y="157"/>
              </a:cxn>
              <a:cxn ang="0">
                <a:pos x="106" y="132"/>
              </a:cxn>
              <a:cxn ang="0">
                <a:pos x="116" y="97"/>
              </a:cxn>
              <a:cxn ang="0">
                <a:pos x="136" y="76"/>
              </a:cxn>
              <a:cxn ang="0">
                <a:pos x="167" y="55"/>
              </a:cxn>
              <a:cxn ang="0">
                <a:pos x="209" y="38"/>
              </a:cxn>
              <a:cxn ang="0">
                <a:pos x="257" y="29"/>
              </a:cxn>
              <a:cxn ang="0">
                <a:pos x="274" y="0"/>
              </a:cxn>
              <a:cxn ang="0">
                <a:pos x="304" y="1"/>
              </a:cxn>
              <a:cxn ang="0">
                <a:pos x="289" y="29"/>
              </a:cxn>
              <a:cxn ang="0">
                <a:pos x="289" y="29"/>
              </a:cxn>
              <a:cxn ang="0">
                <a:pos x="332" y="32"/>
              </a:cxn>
              <a:cxn ang="0">
                <a:pos x="371" y="39"/>
              </a:cxn>
              <a:cxn ang="0">
                <a:pos x="337" y="79"/>
              </a:cxn>
              <a:cxn ang="0">
                <a:pos x="304" y="69"/>
              </a:cxn>
              <a:cxn ang="0">
                <a:pos x="269" y="63"/>
              </a:cxn>
              <a:cxn ang="0">
                <a:pos x="227" y="137"/>
              </a:cxn>
              <a:cxn ang="0">
                <a:pos x="256" y="150"/>
              </a:cxn>
              <a:cxn ang="0">
                <a:pos x="281" y="167"/>
              </a:cxn>
              <a:cxn ang="0">
                <a:pos x="291" y="192"/>
              </a:cxn>
              <a:cxn ang="0">
                <a:pos x="280" y="229"/>
              </a:cxn>
              <a:cxn ang="0">
                <a:pos x="185" y="92"/>
              </a:cxn>
              <a:cxn ang="0">
                <a:pos x="184" y="112"/>
              </a:cxn>
              <a:cxn ang="0">
                <a:pos x="202" y="126"/>
              </a:cxn>
              <a:cxn ang="0">
                <a:pos x="239" y="62"/>
              </a:cxn>
              <a:cxn ang="0">
                <a:pos x="213" y="66"/>
              </a:cxn>
              <a:cxn ang="0">
                <a:pos x="197" y="75"/>
              </a:cxn>
              <a:cxn ang="0">
                <a:pos x="185" y="92"/>
              </a:cxn>
              <a:cxn ang="0">
                <a:pos x="212" y="233"/>
              </a:cxn>
              <a:cxn ang="0">
                <a:pos x="213" y="212"/>
              </a:cxn>
              <a:cxn ang="0">
                <a:pos x="193" y="198"/>
              </a:cxn>
              <a:cxn ang="0">
                <a:pos x="152" y="271"/>
              </a:cxn>
              <a:cxn ang="0">
                <a:pos x="163" y="270"/>
              </a:cxn>
              <a:cxn ang="0">
                <a:pos x="174" y="268"/>
              </a:cxn>
              <a:cxn ang="0">
                <a:pos x="193" y="257"/>
              </a:cxn>
              <a:cxn ang="0">
                <a:pos x="212" y="233"/>
              </a:cxn>
            </a:cxnLst>
            <a:rect l="0" t="0" r="r" b="b"/>
            <a:pathLst>
              <a:path w="371" h="336">
                <a:moveTo>
                  <a:pt x="280" y="229"/>
                </a:moveTo>
                <a:cubicBezTo>
                  <a:pt x="275" y="237"/>
                  <a:pt x="268" y="245"/>
                  <a:pt x="259" y="254"/>
                </a:cubicBezTo>
                <a:cubicBezTo>
                  <a:pt x="249" y="262"/>
                  <a:pt x="238" y="269"/>
                  <a:pt x="225" y="276"/>
                </a:cubicBezTo>
                <a:cubicBezTo>
                  <a:pt x="213" y="283"/>
                  <a:pt x="198" y="289"/>
                  <a:pt x="182" y="294"/>
                </a:cubicBezTo>
                <a:cubicBezTo>
                  <a:pt x="167" y="299"/>
                  <a:pt x="150" y="303"/>
                  <a:pt x="133" y="304"/>
                </a:cubicBezTo>
                <a:cubicBezTo>
                  <a:pt x="115" y="336"/>
                  <a:pt x="115" y="336"/>
                  <a:pt x="115" y="336"/>
                </a:cubicBezTo>
                <a:cubicBezTo>
                  <a:pt x="84" y="335"/>
                  <a:pt x="84" y="335"/>
                  <a:pt x="84" y="335"/>
                </a:cubicBezTo>
                <a:cubicBezTo>
                  <a:pt x="101" y="306"/>
                  <a:pt x="101" y="306"/>
                  <a:pt x="101" y="306"/>
                </a:cubicBezTo>
                <a:cubicBezTo>
                  <a:pt x="99" y="306"/>
                  <a:pt x="98" y="306"/>
                  <a:pt x="98" y="306"/>
                </a:cubicBezTo>
                <a:cubicBezTo>
                  <a:pt x="97" y="306"/>
                  <a:pt x="96" y="306"/>
                  <a:pt x="95" y="306"/>
                </a:cubicBezTo>
                <a:cubicBezTo>
                  <a:pt x="83" y="305"/>
                  <a:pt x="73" y="304"/>
                  <a:pt x="64" y="303"/>
                </a:cubicBezTo>
                <a:cubicBezTo>
                  <a:pt x="55" y="301"/>
                  <a:pt x="47" y="300"/>
                  <a:pt x="39" y="298"/>
                </a:cubicBezTo>
                <a:cubicBezTo>
                  <a:pt x="32" y="296"/>
                  <a:pt x="25" y="293"/>
                  <a:pt x="18" y="290"/>
                </a:cubicBezTo>
                <a:cubicBezTo>
                  <a:pt x="12" y="288"/>
                  <a:pt x="6" y="285"/>
                  <a:pt x="0" y="281"/>
                </a:cubicBezTo>
                <a:cubicBezTo>
                  <a:pt x="40" y="242"/>
                  <a:pt x="40" y="242"/>
                  <a:pt x="40" y="242"/>
                </a:cubicBezTo>
                <a:cubicBezTo>
                  <a:pt x="44" y="244"/>
                  <a:pt x="48" y="247"/>
                  <a:pt x="54" y="250"/>
                </a:cubicBezTo>
                <a:cubicBezTo>
                  <a:pt x="60" y="253"/>
                  <a:pt x="66" y="256"/>
                  <a:pt x="73" y="259"/>
                </a:cubicBezTo>
                <a:cubicBezTo>
                  <a:pt x="81" y="262"/>
                  <a:pt x="88" y="265"/>
                  <a:pt x="96" y="267"/>
                </a:cubicBezTo>
                <a:cubicBezTo>
                  <a:pt x="104" y="269"/>
                  <a:pt x="112" y="270"/>
                  <a:pt x="120" y="271"/>
                </a:cubicBezTo>
                <a:cubicBezTo>
                  <a:pt x="168" y="187"/>
                  <a:pt x="168" y="187"/>
                  <a:pt x="168" y="187"/>
                </a:cubicBezTo>
                <a:cubicBezTo>
                  <a:pt x="158" y="183"/>
                  <a:pt x="148" y="179"/>
                  <a:pt x="139" y="174"/>
                </a:cubicBezTo>
                <a:cubicBezTo>
                  <a:pt x="130" y="169"/>
                  <a:pt x="122" y="164"/>
                  <a:pt x="116" y="157"/>
                </a:cubicBezTo>
                <a:cubicBezTo>
                  <a:pt x="110" y="150"/>
                  <a:pt x="107" y="142"/>
                  <a:pt x="106" y="132"/>
                </a:cubicBezTo>
                <a:cubicBezTo>
                  <a:pt x="105" y="123"/>
                  <a:pt x="109" y="111"/>
                  <a:pt x="116" y="97"/>
                </a:cubicBezTo>
                <a:cubicBezTo>
                  <a:pt x="120" y="90"/>
                  <a:pt x="127" y="83"/>
                  <a:pt x="136" y="76"/>
                </a:cubicBezTo>
                <a:cubicBezTo>
                  <a:pt x="144" y="68"/>
                  <a:pt x="155" y="61"/>
                  <a:pt x="167" y="55"/>
                </a:cubicBezTo>
                <a:cubicBezTo>
                  <a:pt x="180" y="49"/>
                  <a:pt x="193" y="43"/>
                  <a:pt x="209" y="38"/>
                </a:cubicBezTo>
                <a:cubicBezTo>
                  <a:pt x="224" y="34"/>
                  <a:pt x="240" y="31"/>
                  <a:pt x="257" y="29"/>
                </a:cubicBezTo>
                <a:cubicBezTo>
                  <a:pt x="274" y="0"/>
                  <a:pt x="274" y="0"/>
                  <a:pt x="274" y="0"/>
                </a:cubicBezTo>
                <a:cubicBezTo>
                  <a:pt x="304" y="1"/>
                  <a:pt x="304" y="1"/>
                  <a:pt x="304" y="1"/>
                </a:cubicBezTo>
                <a:cubicBezTo>
                  <a:pt x="289" y="29"/>
                  <a:pt x="289" y="29"/>
                  <a:pt x="289" y="29"/>
                </a:cubicBezTo>
                <a:cubicBezTo>
                  <a:pt x="289" y="29"/>
                  <a:pt x="289" y="29"/>
                  <a:pt x="289" y="29"/>
                </a:cubicBezTo>
                <a:cubicBezTo>
                  <a:pt x="305" y="29"/>
                  <a:pt x="320" y="31"/>
                  <a:pt x="332" y="32"/>
                </a:cubicBezTo>
                <a:cubicBezTo>
                  <a:pt x="345" y="34"/>
                  <a:pt x="358" y="36"/>
                  <a:pt x="371" y="39"/>
                </a:cubicBezTo>
                <a:cubicBezTo>
                  <a:pt x="337" y="79"/>
                  <a:pt x="337" y="79"/>
                  <a:pt x="337" y="79"/>
                </a:cubicBezTo>
                <a:cubicBezTo>
                  <a:pt x="327" y="75"/>
                  <a:pt x="316" y="72"/>
                  <a:pt x="304" y="69"/>
                </a:cubicBezTo>
                <a:cubicBezTo>
                  <a:pt x="293" y="66"/>
                  <a:pt x="281" y="64"/>
                  <a:pt x="269" y="63"/>
                </a:cubicBezTo>
                <a:cubicBezTo>
                  <a:pt x="227" y="137"/>
                  <a:pt x="227" y="137"/>
                  <a:pt x="227" y="137"/>
                </a:cubicBezTo>
                <a:cubicBezTo>
                  <a:pt x="237" y="141"/>
                  <a:pt x="247" y="145"/>
                  <a:pt x="256" y="150"/>
                </a:cubicBezTo>
                <a:cubicBezTo>
                  <a:pt x="266" y="155"/>
                  <a:pt x="274" y="160"/>
                  <a:pt x="281" y="167"/>
                </a:cubicBezTo>
                <a:cubicBezTo>
                  <a:pt x="287" y="174"/>
                  <a:pt x="290" y="182"/>
                  <a:pt x="291" y="192"/>
                </a:cubicBezTo>
                <a:cubicBezTo>
                  <a:pt x="292" y="202"/>
                  <a:pt x="288" y="214"/>
                  <a:pt x="280" y="229"/>
                </a:cubicBezTo>
                <a:close/>
                <a:moveTo>
                  <a:pt x="185" y="92"/>
                </a:moveTo>
                <a:cubicBezTo>
                  <a:pt x="180" y="100"/>
                  <a:pt x="180" y="107"/>
                  <a:pt x="184" y="112"/>
                </a:cubicBezTo>
                <a:cubicBezTo>
                  <a:pt x="188" y="117"/>
                  <a:pt x="194" y="122"/>
                  <a:pt x="202" y="126"/>
                </a:cubicBezTo>
                <a:cubicBezTo>
                  <a:pt x="239" y="62"/>
                  <a:pt x="239" y="62"/>
                  <a:pt x="239" y="62"/>
                </a:cubicBezTo>
                <a:cubicBezTo>
                  <a:pt x="229" y="62"/>
                  <a:pt x="220" y="63"/>
                  <a:pt x="213" y="66"/>
                </a:cubicBezTo>
                <a:cubicBezTo>
                  <a:pt x="207" y="68"/>
                  <a:pt x="202" y="71"/>
                  <a:pt x="197" y="75"/>
                </a:cubicBezTo>
                <a:cubicBezTo>
                  <a:pt x="193" y="79"/>
                  <a:pt x="188" y="85"/>
                  <a:pt x="185" y="92"/>
                </a:cubicBezTo>
                <a:close/>
                <a:moveTo>
                  <a:pt x="212" y="233"/>
                </a:moveTo>
                <a:cubicBezTo>
                  <a:pt x="217" y="225"/>
                  <a:pt x="217" y="218"/>
                  <a:pt x="213" y="212"/>
                </a:cubicBezTo>
                <a:cubicBezTo>
                  <a:pt x="209" y="207"/>
                  <a:pt x="202" y="202"/>
                  <a:pt x="193" y="198"/>
                </a:cubicBezTo>
                <a:cubicBezTo>
                  <a:pt x="152" y="271"/>
                  <a:pt x="152" y="271"/>
                  <a:pt x="152" y="271"/>
                </a:cubicBezTo>
                <a:cubicBezTo>
                  <a:pt x="156" y="271"/>
                  <a:pt x="160" y="271"/>
                  <a:pt x="163" y="270"/>
                </a:cubicBezTo>
                <a:cubicBezTo>
                  <a:pt x="167" y="269"/>
                  <a:pt x="170" y="269"/>
                  <a:pt x="174" y="268"/>
                </a:cubicBezTo>
                <a:cubicBezTo>
                  <a:pt x="180" y="266"/>
                  <a:pt x="187" y="263"/>
                  <a:pt x="193" y="257"/>
                </a:cubicBezTo>
                <a:cubicBezTo>
                  <a:pt x="200" y="251"/>
                  <a:pt x="206" y="243"/>
                  <a:pt x="212" y="233"/>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nvGrpSpPr>
          <p:cNvPr id="22" name="Group 34"/>
          <p:cNvGrpSpPr/>
          <p:nvPr/>
        </p:nvGrpSpPr>
        <p:grpSpPr>
          <a:xfrm>
            <a:off x="6457991" y="3250977"/>
            <a:ext cx="638061" cy="543689"/>
            <a:chOff x="4881422" y="2159993"/>
            <a:chExt cx="545402" cy="464735"/>
          </a:xfrm>
        </p:grpSpPr>
        <p:sp>
          <p:nvSpPr>
            <p:cNvPr id="23" name="Freeform 19"/>
            <p:cNvSpPr>
              <a:spLocks/>
            </p:cNvSpPr>
            <p:nvPr/>
          </p:nvSpPr>
          <p:spPr bwMode="auto">
            <a:xfrm>
              <a:off x="4968108" y="2571753"/>
              <a:ext cx="108358" cy="52975"/>
            </a:xfrm>
            <a:custGeom>
              <a:avLst/>
              <a:gdLst/>
              <a:ahLst/>
              <a:cxnLst>
                <a:cxn ang="0">
                  <a:pos x="30" y="0"/>
                </a:cxn>
                <a:cxn ang="0">
                  <a:pos x="23" y="0"/>
                </a:cxn>
                <a:cxn ang="0">
                  <a:pos x="5" y="13"/>
                </a:cxn>
                <a:cxn ang="0">
                  <a:pos x="9" y="19"/>
                </a:cxn>
                <a:cxn ang="0">
                  <a:pos x="43" y="34"/>
                </a:cxn>
                <a:cxn ang="0">
                  <a:pos x="50" y="34"/>
                </a:cxn>
                <a:cxn ang="0">
                  <a:pos x="64" y="19"/>
                </a:cxn>
                <a:cxn ang="0">
                  <a:pos x="60" y="13"/>
                </a:cxn>
                <a:cxn ang="0">
                  <a:pos x="30" y="0"/>
                </a:cxn>
              </a:cxnLst>
              <a:rect l="0" t="0" r="r" b="b"/>
              <a:pathLst>
                <a:path w="69" h="34">
                  <a:moveTo>
                    <a:pt x="30" y="0"/>
                  </a:moveTo>
                  <a:cubicBezTo>
                    <a:pt x="23" y="0"/>
                    <a:pt x="23" y="0"/>
                    <a:pt x="23" y="0"/>
                  </a:cubicBezTo>
                  <a:cubicBezTo>
                    <a:pt x="11" y="0"/>
                    <a:pt x="0" y="3"/>
                    <a:pt x="5" y="13"/>
                  </a:cubicBezTo>
                  <a:cubicBezTo>
                    <a:pt x="9" y="19"/>
                    <a:pt x="9" y="19"/>
                    <a:pt x="9" y="19"/>
                  </a:cubicBezTo>
                  <a:cubicBezTo>
                    <a:pt x="14" y="28"/>
                    <a:pt x="31" y="34"/>
                    <a:pt x="43" y="34"/>
                  </a:cubicBezTo>
                  <a:cubicBezTo>
                    <a:pt x="50" y="34"/>
                    <a:pt x="50" y="34"/>
                    <a:pt x="50" y="34"/>
                  </a:cubicBezTo>
                  <a:cubicBezTo>
                    <a:pt x="61" y="34"/>
                    <a:pt x="69" y="28"/>
                    <a:pt x="64" y="19"/>
                  </a:cubicBezTo>
                  <a:cubicBezTo>
                    <a:pt x="60" y="13"/>
                    <a:pt x="60" y="13"/>
                    <a:pt x="60" y="13"/>
                  </a:cubicBezTo>
                  <a:cubicBezTo>
                    <a:pt x="55" y="3"/>
                    <a:pt x="42" y="0"/>
                    <a:pt x="30" y="0"/>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4" name="Freeform 20"/>
            <p:cNvSpPr>
              <a:spLocks/>
            </p:cNvSpPr>
            <p:nvPr/>
          </p:nvSpPr>
          <p:spPr bwMode="auto">
            <a:xfrm>
              <a:off x="5024695" y="2507942"/>
              <a:ext cx="137253" cy="116786"/>
            </a:xfrm>
            <a:custGeom>
              <a:avLst/>
              <a:gdLst/>
              <a:ahLst/>
              <a:cxnLst>
                <a:cxn ang="0">
                  <a:pos x="25" y="0"/>
                </a:cxn>
                <a:cxn ang="0">
                  <a:pos x="18" y="0"/>
                </a:cxn>
                <a:cxn ang="0">
                  <a:pos x="6" y="14"/>
                </a:cxn>
                <a:cxn ang="0">
                  <a:pos x="32" y="60"/>
                </a:cxn>
                <a:cxn ang="0">
                  <a:pos x="61" y="75"/>
                </a:cxn>
                <a:cxn ang="0">
                  <a:pos x="68" y="75"/>
                </a:cxn>
                <a:cxn ang="0">
                  <a:pos x="83" y="60"/>
                </a:cxn>
                <a:cxn ang="0">
                  <a:pos x="57" y="14"/>
                </a:cxn>
                <a:cxn ang="0">
                  <a:pos x="25" y="0"/>
                </a:cxn>
              </a:cxnLst>
              <a:rect l="0" t="0" r="r" b="b"/>
              <a:pathLst>
                <a:path w="88" h="75">
                  <a:moveTo>
                    <a:pt x="25" y="0"/>
                  </a:moveTo>
                  <a:cubicBezTo>
                    <a:pt x="18" y="0"/>
                    <a:pt x="18" y="0"/>
                    <a:pt x="18" y="0"/>
                  </a:cubicBezTo>
                  <a:cubicBezTo>
                    <a:pt x="6" y="0"/>
                    <a:pt x="0" y="5"/>
                    <a:pt x="6" y="14"/>
                  </a:cubicBezTo>
                  <a:cubicBezTo>
                    <a:pt x="32" y="60"/>
                    <a:pt x="32" y="60"/>
                    <a:pt x="32" y="60"/>
                  </a:cubicBezTo>
                  <a:cubicBezTo>
                    <a:pt x="37" y="69"/>
                    <a:pt x="49" y="75"/>
                    <a:pt x="61" y="75"/>
                  </a:cubicBezTo>
                  <a:cubicBezTo>
                    <a:pt x="68" y="75"/>
                    <a:pt x="68" y="75"/>
                    <a:pt x="68" y="75"/>
                  </a:cubicBezTo>
                  <a:cubicBezTo>
                    <a:pt x="80" y="75"/>
                    <a:pt x="88" y="69"/>
                    <a:pt x="83" y="60"/>
                  </a:cubicBezTo>
                  <a:cubicBezTo>
                    <a:pt x="57" y="14"/>
                    <a:pt x="57" y="14"/>
                    <a:pt x="57" y="14"/>
                  </a:cubicBezTo>
                  <a:cubicBezTo>
                    <a:pt x="51" y="5"/>
                    <a:pt x="36" y="0"/>
                    <a:pt x="25" y="0"/>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5" name="Freeform 21"/>
            <p:cNvSpPr>
              <a:spLocks/>
            </p:cNvSpPr>
            <p:nvPr/>
          </p:nvSpPr>
          <p:spPr bwMode="auto">
            <a:xfrm>
              <a:off x="5092117" y="2456171"/>
              <a:ext cx="156517" cy="168557"/>
            </a:xfrm>
            <a:custGeom>
              <a:avLst/>
              <a:gdLst/>
              <a:ahLst/>
              <a:cxnLst>
                <a:cxn ang="0">
                  <a:pos x="22" y="0"/>
                </a:cxn>
                <a:cxn ang="0">
                  <a:pos x="17" y="0"/>
                </a:cxn>
                <a:cxn ang="0">
                  <a:pos x="5" y="18"/>
                </a:cxn>
                <a:cxn ang="0">
                  <a:pos x="48" y="92"/>
                </a:cxn>
                <a:cxn ang="0">
                  <a:pos x="80" y="108"/>
                </a:cxn>
                <a:cxn ang="0">
                  <a:pos x="85" y="108"/>
                </a:cxn>
                <a:cxn ang="0">
                  <a:pos x="95" y="92"/>
                </a:cxn>
                <a:cxn ang="0">
                  <a:pos x="52" y="18"/>
                </a:cxn>
                <a:cxn ang="0">
                  <a:pos x="22" y="0"/>
                </a:cxn>
              </a:cxnLst>
              <a:rect l="0" t="0" r="r" b="b"/>
              <a:pathLst>
                <a:path w="100" h="108">
                  <a:moveTo>
                    <a:pt x="22" y="0"/>
                  </a:moveTo>
                  <a:cubicBezTo>
                    <a:pt x="17" y="0"/>
                    <a:pt x="17" y="0"/>
                    <a:pt x="17" y="0"/>
                  </a:cubicBezTo>
                  <a:cubicBezTo>
                    <a:pt x="5" y="0"/>
                    <a:pt x="0" y="9"/>
                    <a:pt x="5" y="18"/>
                  </a:cubicBezTo>
                  <a:cubicBezTo>
                    <a:pt x="48" y="92"/>
                    <a:pt x="48" y="92"/>
                    <a:pt x="48" y="92"/>
                  </a:cubicBezTo>
                  <a:cubicBezTo>
                    <a:pt x="54" y="101"/>
                    <a:pt x="68" y="108"/>
                    <a:pt x="80" y="108"/>
                  </a:cubicBezTo>
                  <a:cubicBezTo>
                    <a:pt x="85" y="108"/>
                    <a:pt x="85" y="108"/>
                    <a:pt x="85" y="108"/>
                  </a:cubicBezTo>
                  <a:cubicBezTo>
                    <a:pt x="97" y="108"/>
                    <a:pt x="100" y="101"/>
                    <a:pt x="95" y="92"/>
                  </a:cubicBezTo>
                  <a:cubicBezTo>
                    <a:pt x="52" y="18"/>
                    <a:pt x="52" y="18"/>
                    <a:pt x="52" y="18"/>
                  </a:cubicBezTo>
                  <a:cubicBezTo>
                    <a:pt x="47" y="9"/>
                    <a:pt x="34" y="0"/>
                    <a:pt x="22" y="0"/>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6" name="Freeform 22"/>
            <p:cNvSpPr>
              <a:spLocks/>
            </p:cNvSpPr>
            <p:nvPr/>
          </p:nvSpPr>
          <p:spPr bwMode="auto">
            <a:xfrm>
              <a:off x="5142684" y="2397176"/>
              <a:ext cx="191433" cy="227552"/>
            </a:xfrm>
            <a:custGeom>
              <a:avLst/>
              <a:gdLst/>
              <a:ahLst/>
              <a:cxnLst>
                <a:cxn ang="0">
                  <a:pos x="52" y="17"/>
                </a:cxn>
                <a:cxn ang="0">
                  <a:pos x="21" y="0"/>
                </a:cxn>
                <a:cxn ang="0">
                  <a:pos x="16" y="0"/>
                </a:cxn>
                <a:cxn ang="0">
                  <a:pos x="5" y="17"/>
                </a:cxn>
                <a:cxn ang="0">
                  <a:pos x="70" y="129"/>
                </a:cxn>
                <a:cxn ang="0">
                  <a:pos x="101" y="146"/>
                </a:cxn>
                <a:cxn ang="0">
                  <a:pos x="105" y="146"/>
                </a:cxn>
                <a:cxn ang="0">
                  <a:pos x="117" y="129"/>
                </a:cxn>
                <a:cxn ang="0">
                  <a:pos x="52" y="17"/>
                </a:cxn>
              </a:cxnLst>
              <a:rect l="0" t="0" r="r" b="b"/>
              <a:pathLst>
                <a:path w="122" h="146">
                  <a:moveTo>
                    <a:pt x="52" y="17"/>
                  </a:moveTo>
                  <a:cubicBezTo>
                    <a:pt x="46" y="8"/>
                    <a:pt x="32" y="0"/>
                    <a:pt x="21" y="0"/>
                  </a:cubicBezTo>
                  <a:cubicBezTo>
                    <a:pt x="16" y="0"/>
                    <a:pt x="16" y="0"/>
                    <a:pt x="16" y="0"/>
                  </a:cubicBezTo>
                  <a:cubicBezTo>
                    <a:pt x="5" y="0"/>
                    <a:pt x="0" y="8"/>
                    <a:pt x="5" y="17"/>
                  </a:cubicBezTo>
                  <a:cubicBezTo>
                    <a:pt x="70" y="129"/>
                    <a:pt x="70" y="129"/>
                    <a:pt x="70" y="129"/>
                  </a:cubicBezTo>
                  <a:cubicBezTo>
                    <a:pt x="75" y="138"/>
                    <a:pt x="89" y="146"/>
                    <a:pt x="101" y="146"/>
                  </a:cubicBezTo>
                  <a:cubicBezTo>
                    <a:pt x="105" y="146"/>
                    <a:pt x="105" y="146"/>
                    <a:pt x="105" y="146"/>
                  </a:cubicBezTo>
                  <a:cubicBezTo>
                    <a:pt x="117" y="146"/>
                    <a:pt x="122" y="138"/>
                    <a:pt x="117" y="129"/>
                  </a:cubicBezTo>
                  <a:lnTo>
                    <a:pt x="52" y="17"/>
                  </a:ln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7" name="Freeform 23"/>
            <p:cNvSpPr>
              <a:spLocks/>
            </p:cNvSpPr>
            <p:nvPr/>
          </p:nvSpPr>
          <p:spPr bwMode="auto">
            <a:xfrm>
              <a:off x="5199272" y="2334569"/>
              <a:ext cx="227552" cy="290159"/>
            </a:xfrm>
            <a:custGeom>
              <a:avLst/>
              <a:gdLst/>
              <a:ahLst/>
              <a:cxnLst>
                <a:cxn ang="0">
                  <a:pos x="20" y="0"/>
                </a:cxn>
                <a:cxn ang="0">
                  <a:pos x="15" y="0"/>
                </a:cxn>
                <a:cxn ang="0">
                  <a:pos x="5" y="17"/>
                </a:cxn>
                <a:cxn ang="0">
                  <a:pos x="93" y="169"/>
                </a:cxn>
                <a:cxn ang="0">
                  <a:pos x="124" y="186"/>
                </a:cxn>
                <a:cxn ang="0">
                  <a:pos x="128" y="186"/>
                </a:cxn>
                <a:cxn ang="0">
                  <a:pos x="140" y="169"/>
                </a:cxn>
                <a:cxn ang="0">
                  <a:pos x="52" y="17"/>
                </a:cxn>
                <a:cxn ang="0">
                  <a:pos x="20" y="0"/>
                </a:cxn>
              </a:cxnLst>
              <a:rect l="0" t="0" r="r" b="b"/>
              <a:pathLst>
                <a:path w="145" h="186">
                  <a:moveTo>
                    <a:pt x="20" y="0"/>
                  </a:moveTo>
                  <a:cubicBezTo>
                    <a:pt x="15" y="0"/>
                    <a:pt x="15" y="0"/>
                    <a:pt x="15" y="0"/>
                  </a:cubicBezTo>
                  <a:cubicBezTo>
                    <a:pt x="4" y="0"/>
                    <a:pt x="0" y="8"/>
                    <a:pt x="5" y="17"/>
                  </a:cubicBezTo>
                  <a:cubicBezTo>
                    <a:pt x="93" y="169"/>
                    <a:pt x="93" y="169"/>
                    <a:pt x="93" y="169"/>
                  </a:cubicBezTo>
                  <a:cubicBezTo>
                    <a:pt x="98" y="178"/>
                    <a:pt x="112" y="186"/>
                    <a:pt x="124" y="186"/>
                  </a:cubicBezTo>
                  <a:cubicBezTo>
                    <a:pt x="128" y="186"/>
                    <a:pt x="128" y="186"/>
                    <a:pt x="128" y="186"/>
                  </a:cubicBezTo>
                  <a:cubicBezTo>
                    <a:pt x="139" y="186"/>
                    <a:pt x="145" y="178"/>
                    <a:pt x="140" y="169"/>
                  </a:cubicBezTo>
                  <a:cubicBezTo>
                    <a:pt x="52" y="17"/>
                    <a:pt x="52" y="17"/>
                    <a:pt x="52" y="17"/>
                  </a:cubicBezTo>
                  <a:cubicBezTo>
                    <a:pt x="47" y="8"/>
                    <a:pt x="31" y="0"/>
                    <a:pt x="20" y="0"/>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8" name="Freeform 24"/>
            <p:cNvSpPr>
              <a:spLocks/>
            </p:cNvSpPr>
            <p:nvPr/>
          </p:nvSpPr>
          <p:spPr bwMode="auto">
            <a:xfrm>
              <a:off x="4881422" y="2159993"/>
              <a:ext cx="362397" cy="313034"/>
            </a:xfrm>
            <a:custGeom>
              <a:avLst/>
              <a:gdLst/>
              <a:ahLst/>
              <a:cxnLst>
                <a:cxn ang="0">
                  <a:pos x="182" y="9"/>
                </a:cxn>
                <a:cxn ang="0">
                  <a:pos x="158" y="2"/>
                </a:cxn>
                <a:cxn ang="0">
                  <a:pos x="98" y="25"/>
                </a:cxn>
                <a:cxn ang="0">
                  <a:pos x="99" y="42"/>
                </a:cxn>
                <a:cxn ang="0">
                  <a:pos x="119" y="50"/>
                </a:cxn>
                <a:cxn ang="0">
                  <a:pos x="125" y="49"/>
                </a:cxn>
                <a:cxn ang="0">
                  <a:pos x="147" y="41"/>
                </a:cxn>
                <a:cxn ang="0">
                  <a:pos x="7" y="175"/>
                </a:cxn>
                <a:cxn ang="0">
                  <a:pos x="7" y="192"/>
                </a:cxn>
                <a:cxn ang="0">
                  <a:pos x="28" y="200"/>
                </a:cxn>
                <a:cxn ang="0">
                  <a:pos x="34" y="200"/>
                </a:cxn>
                <a:cxn ang="0">
                  <a:pos x="181" y="67"/>
                </a:cxn>
                <a:cxn ang="0">
                  <a:pos x="188" y="79"/>
                </a:cxn>
                <a:cxn ang="0">
                  <a:pos x="215" y="92"/>
                </a:cxn>
                <a:cxn ang="0">
                  <a:pos x="226" y="79"/>
                </a:cxn>
                <a:cxn ang="0">
                  <a:pos x="190" y="17"/>
                </a:cxn>
                <a:cxn ang="0">
                  <a:pos x="190" y="17"/>
                </a:cxn>
                <a:cxn ang="0">
                  <a:pos x="182" y="9"/>
                </a:cxn>
              </a:cxnLst>
              <a:rect l="0" t="0" r="r" b="b"/>
              <a:pathLst>
                <a:path w="231" h="200">
                  <a:moveTo>
                    <a:pt x="182" y="9"/>
                  </a:moveTo>
                  <a:cubicBezTo>
                    <a:pt x="175" y="3"/>
                    <a:pt x="164" y="0"/>
                    <a:pt x="158" y="2"/>
                  </a:cubicBezTo>
                  <a:cubicBezTo>
                    <a:pt x="98" y="25"/>
                    <a:pt x="98" y="25"/>
                    <a:pt x="98" y="25"/>
                  </a:cubicBezTo>
                  <a:cubicBezTo>
                    <a:pt x="91" y="27"/>
                    <a:pt x="91" y="35"/>
                    <a:pt x="99" y="42"/>
                  </a:cubicBezTo>
                  <a:cubicBezTo>
                    <a:pt x="104" y="47"/>
                    <a:pt x="112" y="50"/>
                    <a:pt x="119" y="50"/>
                  </a:cubicBezTo>
                  <a:cubicBezTo>
                    <a:pt x="121" y="50"/>
                    <a:pt x="123" y="50"/>
                    <a:pt x="125" y="49"/>
                  </a:cubicBezTo>
                  <a:cubicBezTo>
                    <a:pt x="147" y="41"/>
                    <a:pt x="147" y="41"/>
                    <a:pt x="147" y="41"/>
                  </a:cubicBezTo>
                  <a:cubicBezTo>
                    <a:pt x="117" y="135"/>
                    <a:pt x="8" y="174"/>
                    <a:pt x="7" y="175"/>
                  </a:cubicBezTo>
                  <a:cubicBezTo>
                    <a:pt x="0" y="177"/>
                    <a:pt x="0" y="185"/>
                    <a:pt x="7" y="192"/>
                  </a:cubicBezTo>
                  <a:cubicBezTo>
                    <a:pt x="13" y="197"/>
                    <a:pt x="21" y="200"/>
                    <a:pt x="28" y="200"/>
                  </a:cubicBezTo>
                  <a:cubicBezTo>
                    <a:pt x="30" y="200"/>
                    <a:pt x="32" y="200"/>
                    <a:pt x="34" y="200"/>
                  </a:cubicBezTo>
                  <a:cubicBezTo>
                    <a:pt x="39" y="198"/>
                    <a:pt x="141" y="160"/>
                    <a:pt x="181" y="67"/>
                  </a:cubicBezTo>
                  <a:cubicBezTo>
                    <a:pt x="188" y="79"/>
                    <a:pt x="188" y="79"/>
                    <a:pt x="188" y="79"/>
                  </a:cubicBezTo>
                  <a:cubicBezTo>
                    <a:pt x="192" y="86"/>
                    <a:pt x="206" y="92"/>
                    <a:pt x="215" y="92"/>
                  </a:cubicBezTo>
                  <a:cubicBezTo>
                    <a:pt x="224" y="92"/>
                    <a:pt x="231" y="86"/>
                    <a:pt x="226" y="79"/>
                  </a:cubicBezTo>
                  <a:cubicBezTo>
                    <a:pt x="190" y="17"/>
                    <a:pt x="190" y="17"/>
                    <a:pt x="190" y="17"/>
                  </a:cubicBezTo>
                  <a:cubicBezTo>
                    <a:pt x="190" y="17"/>
                    <a:pt x="190" y="17"/>
                    <a:pt x="190" y="17"/>
                  </a:cubicBezTo>
                  <a:cubicBezTo>
                    <a:pt x="189" y="14"/>
                    <a:pt x="186" y="11"/>
                    <a:pt x="182" y="9"/>
                  </a:cubicBezTo>
                  <a:close/>
                </a:path>
              </a:pathLst>
            </a:custGeom>
            <a:solidFill>
              <a:srgbClr val="F8E9B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29" name="TextBox 38"/>
          <p:cNvSpPr txBox="1"/>
          <p:nvPr/>
        </p:nvSpPr>
        <p:spPr>
          <a:xfrm>
            <a:off x="4412393" y="3174421"/>
            <a:ext cx="736099" cy="748988"/>
          </a:xfrm>
          <a:prstGeom prst="rect">
            <a:avLst/>
          </a:prstGeom>
          <a:noFill/>
        </p:spPr>
        <p:txBody>
          <a:bodyPr wrap="none" rtlCol="0">
            <a:spAutoFit/>
          </a:bodyPr>
          <a:lstStyle/>
          <a:p>
            <a:pPr algn="ctr"/>
            <a:r>
              <a:rPr lang="en-US" sz="4267" b="1" dirty="0">
                <a:solidFill>
                  <a:schemeClr val="bg1"/>
                </a:solidFill>
              </a:rPr>
              <a:t>01</a:t>
            </a:r>
          </a:p>
        </p:txBody>
      </p:sp>
      <p:sp>
        <p:nvSpPr>
          <p:cNvPr id="30" name="TextBox 39"/>
          <p:cNvSpPr txBox="1"/>
          <p:nvPr/>
        </p:nvSpPr>
        <p:spPr>
          <a:xfrm>
            <a:off x="7373811" y="2604675"/>
            <a:ext cx="736099" cy="748988"/>
          </a:xfrm>
          <a:prstGeom prst="rect">
            <a:avLst/>
          </a:prstGeom>
          <a:noFill/>
        </p:spPr>
        <p:txBody>
          <a:bodyPr wrap="none" rtlCol="0">
            <a:spAutoFit/>
          </a:bodyPr>
          <a:lstStyle/>
          <a:p>
            <a:pPr algn="ctr"/>
            <a:r>
              <a:rPr lang="en-US" sz="4267" b="1" dirty="0">
                <a:solidFill>
                  <a:schemeClr val="bg1"/>
                </a:solidFill>
              </a:rPr>
              <a:t>02</a:t>
            </a:r>
          </a:p>
        </p:txBody>
      </p:sp>
      <p:sp>
        <p:nvSpPr>
          <p:cNvPr id="31" name="TextBox 40"/>
          <p:cNvSpPr txBox="1"/>
          <p:nvPr/>
        </p:nvSpPr>
        <p:spPr>
          <a:xfrm>
            <a:off x="6387141" y="5456227"/>
            <a:ext cx="736099" cy="748988"/>
          </a:xfrm>
          <a:prstGeom prst="rect">
            <a:avLst/>
          </a:prstGeom>
          <a:noFill/>
        </p:spPr>
        <p:txBody>
          <a:bodyPr wrap="none" rtlCol="0">
            <a:spAutoFit/>
          </a:bodyPr>
          <a:lstStyle/>
          <a:p>
            <a:pPr algn="ctr"/>
            <a:r>
              <a:rPr lang="en-US" sz="4267" b="1" dirty="0">
                <a:solidFill>
                  <a:schemeClr val="bg1"/>
                </a:solidFill>
              </a:rPr>
              <a:t>03</a:t>
            </a:r>
          </a:p>
        </p:txBody>
      </p:sp>
      <p:sp>
        <p:nvSpPr>
          <p:cNvPr id="32" name="Text Placeholder 3"/>
          <p:cNvSpPr txBox="1">
            <a:spLocks/>
          </p:cNvSpPr>
          <p:nvPr/>
        </p:nvSpPr>
        <p:spPr>
          <a:xfrm>
            <a:off x="8137171" y="3853652"/>
            <a:ext cx="3982720" cy="215443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zh-CN" altLang="en-US" sz="2000" dirty="0">
                <a:solidFill>
                  <a:schemeClr val="accent3"/>
                </a:solidFill>
                <a:latin typeface="Heiti SC Light" panose="02000000000000000000" pitchFamily="2" charset="-128"/>
                <a:ea typeface="Heiti SC Light" panose="02000000000000000000" pitchFamily="2" charset="-128"/>
                <a:cs typeface="+mj-cs"/>
              </a:rPr>
              <a:t>本项目的情感分析方法训练的过程不够细致，之后或许需要更多更优质的训练语料，从而提高训练的质量与效果。最后，本项目的准确率只有</a:t>
            </a:r>
            <a:r>
              <a:rPr lang="en-US" altLang="zh-CN" sz="2000" dirty="0">
                <a:solidFill>
                  <a:schemeClr val="accent3"/>
                </a:solidFill>
                <a:latin typeface="Heiti SC Light" panose="02000000000000000000" pitchFamily="2" charset="-128"/>
                <a:ea typeface="Heiti SC Light" panose="02000000000000000000" pitchFamily="2" charset="-128"/>
                <a:cs typeface="+mj-cs"/>
              </a:rPr>
              <a:t>78.4%</a:t>
            </a:r>
            <a:r>
              <a:rPr lang="zh-CN" altLang="en-US" sz="2000" dirty="0">
                <a:solidFill>
                  <a:schemeClr val="accent3"/>
                </a:solidFill>
                <a:latin typeface="Heiti SC Light" panose="02000000000000000000" pitchFamily="2" charset="-128"/>
                <a:ea typeface="Heiti SC Light" panose="02000000000000000000" pitchFamily="2" charset="-128"/>
                <a:cs typeface="+mj-cs"/>
              </a:rPr>
              <a:t>左右，还可以对模型进行进一步的优化，减少对标注数据的依赖，从而达到更高的准确率。</a:t>
            </a:r>
            <a:endParaRPr lang="en-US" dirty="0">
              <a:solidFill>
                <a:schemeClr val="tx1">
                  <a:lumMod val="50000"/>
                  <a:lumOff val="50000"/>
                </a:schemeClr>
              </a:solidFill>
              <a:latin typeface="Heiti SC Light" panose="02000000000000000000" pitchFamily="2" charset="-128"/>
              <a:ea typeface="Heiti SC Light" panose="02000000000000000000" pitchFamily="2" charset="-128"/>
            </a:endParaRPr>
          </a:p>
        </p:txBody>
      </p:sp>
      <p:sp>
        <p:nvSpPr>
          <p:cNvPr id="33" name="Text Placeholder 3"/>
          <p:cNvSpPr txBox="1">
            <a:spLocks/>
          </p:cNvSpPr>
          <p:nvPr/>
        </p:nvSpPr>
        <p:spPr>
          <a:xfrm>
            <a:off x="950976" y="4646582"/>
            <a:ext cx="4149200" cy="158812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defRPr/>
            </a:pPr>
            <a:r>
              <a:rPr lang="zh-CN" altLang="en-US" sz="2000" dirty="0">
                <a:solidFill>
                  <a:schemeClr val="accent1"/>
                </a:solidFill>
                <a:latin typeface="Heiti SC Light" panose="02000000000000000000" pitchFamily="2" charset="-128"/>
                <a:ea typeface="Heiti SC Light" panose="02000000000000000000" pitchFamily="2" charset="-128"/>
                <a:cs typeface="+mj-cs"/>
              </a:rPr>
              <a:t>到目前为止，针对中文语料还没有特别成熟高效的挖掘方法，仍然存在着许多可以改进和优化的地方。</a:t>
            </a:r>
          </a:p>
          <a:p>
            <a:pPr algn="r">
              <a:spcBef>
                <a:spcPct val="20000"/>
              </a:spcBef>
              <a:defRPr/>
            </a:pPr>
            <a:endParaRPr lang="zh-CN" altLang="en-US" sz="2000" dirty="0">
              <a:solidFill>
                <a:schemeClr val="accent1"/>
              </a:solidFill>
              <a:latin typeface="Heiti SC Light" panose="02000000000000000000" pitchFamily="2" charset="-128"/>
              <a:ea typeface="Heiti SC Light" panose="02000000000000000000" pitchFamily="2" charset="-128"/>
              <a:cs typeface="+mj-cs"/>
            </a:endParaRPr>
          </a:p>
          <a:p>
            <a:pPr algn="r">
              <a:spcBef>
                <a:spcPct val="20000"/>
              </a:spcBef>
              <a:defRPr/>
            </a:pPr>
            <a:endParaRPr lang="en-US" dirty="0">
              <a:solidFill>
                <a:schemeClr val="tx1">
                  <a:lumMod val="50000"/>
                  <a:lumOff val="50000"/>
                </a:schemeClr>
              </a:solidFill>
              <a:latin typeface="Heiti SC Light" panose="02000000000000000000" pitchFamily="2" charset="-128"/>
              <a:ea typeface="Heiti SC Light" panose="02000000000000000000" pitchFamily="2" charset="-128"/>
            </a:endParaRPr>
          </a:p>
        </p:txBody>
      </p:sp>
      <p:sp>
        <p:nvSpPr>
          <p:cNvPr id="34" name="Text Placeholder 3"/>
          <p:cNvSpPr txBox="1">
            <a:spLocks/>
          </p:cNvSpPr>
          <p:nvPr/>
        </p:nvSpPr>
        <p:spPr>
          <a:xfrm>
            <a:off x="432052" y="1294561"/>
            <a:ext cx="6182658" cy="153888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defRPr/>
            </a:pPr>
            <a:r>
              <a:rPr lang="zh-CN" altLang="en-US" sz="2000" dirty="0">
                <a:solidFill>
                  <a:schemeClr val="accent2"/>
                </a:solidFill>
                <a:latin typeface="Heiti SC Light" panose="02000000000000000000" pitchFamily="2" charset="-128"/>
                <a:ea typeface="Heiti SC Light" panose="02000000000000000000" pitchFamily="2" charset="-128"/>
                <a:cs typeface="+mj-cs"/>
              </a:rPr>
              <a:t>中文语言表达方式十分灵活，修辞手法也是多种多样，故而会存在一些看起来没有明显情感特征标志，实际上却蕴含着用户情感信息的评论，对于这种评论，计算机往往无法准确识别，也很难通过固定的语法去推断，所以需要新的策略针对这种评论进行算法的改进。</a:t>
            </a:r>
            <a:endParaRPr lang="en-US" dirty="0">
              <a:solidFill>
                <a:schemeClr val="tx1">
                  <a:lumMod val="50000"/>
                  <a:lumOff val="50000"/>
                </a:schemeClr>
              </a:solidFill>
              <a:latin typeface="Heiti SC Light" panose="02000000000000000000" pitchFamily="2" charset="-128"/>
              <a:ea typeface="Heiti SC Light" panose="02000000000000000000" pitchFamily="2" charset="-128"/>
            </a:endParaRPr>
          </a:p>
        </p:txBody>
      </p:sp>
      <p:sp>
        <p:nvSpPr>
          <p:cNvPr id="35" name="文本框 34">
            <a:extLst>
              <a:ext uri="{FF2B5EF4-FFF2-40B4-BE49-F238E27FC236}">
                <a16:creationId xmlns:a16="http://schemas.microsoft.com/office/drawing/2014/main" id="{96B444CA-C27D-A142-B87F-B11C86ACBB5C}"/>
              </a:ext>
            </a:extLst>
          </p:cNvPr>
          <p:cNvSpPr txBox="1"/>
          <p:nvPr/>
        </p:nvSpPr>
        <p:spPr>
          <a:xfrm>
            <a:off x="457200" y="312421"/>
            <a:ext cx="6000750" cy="707886"/>
          </a:xfrm>
          <a:prstGeom prst="rect">
            <a:avLst/>
          </a:prstGeom>
          <a:noFill/>
        </p:spPr>
        <p:txBody>
          <a:bodyPr wrap="square" rtlCol="0">
            <a:spAutoFit/>
          </a:bodyPr>
          <a:lstStyle/>
          <a:p>
            <a:r>
              <a:rPr lang="en-US" altLang="zh-CN" sz="4000" b="1" dirty="0">
                <a:solidFill>
                  <a:schemeClr val="bg1"/>
                </a:solidFill>
              </a:rPr>
              <a:t>4</a:t>
            </a:r>
            <a:r>
              <a:rPr lang="zh-CN" altLang="en-US" sz="4000" b="1" dirty="0">
                <a:solidFill>
                  <a:schemeClr val="bg1"/>
                </a:solidFill>
              </a:rPr>
              <a:t> 总结与展望</a:t>
            </a:r>
          </a:p>
        </p:txBody>
      </p:sp>
    </p:spTree>
    <p:extLst>
      <p:ext uri="{BB962C8B-B14F-4D97-AF65-F5344CB8AC3E}">
        <p14:creationId xmlns:p14="http://schemas.microsoft.com/office/powerpoint/2010/main" val="31552640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 presetClass="entr" presetSubtype="1" accel="50000" decel="5000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par>
                          <p:cTn id="27" fill="hold">
                            <p:stCondLst>
                              <p:cond delay="2500"/>
                            </p:stCondLst>
                            <p:childTnLst>
                              <p:par>
                                <p:cTn id="28" presetID="23" presetClass="entr" presetSubtype="16"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 presetClass="entr" presetSubtype="4" accel="50000" decel="50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 presetClass="entr" presetSubtype="8" accel="50000" decel="5000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0-#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accel="50000" decel="5000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fill="hold"/>
                                        <p:tgtEl>
                                          <p:spTgt spid="34"/>
                                        </p:tgtEl>
                                        <p:attrNameLst>
                                          <p:attrName>ppt_x</p:attrName>
                                        </p:attrNameLst>
                                      </p:cBhvr>
                                      <p:tavLst>
                                        <p:tav tm="0">
                                          <p:val>
                                            <p:strVal val="0-#ppt_w/2"/>
                                          </p:val>
                                        </p:tav>
                                        <p:tav tm="100000">
                                          <p:val>
                                            <p:strVal val="#ppt_x"/>
                                          </p:val>
                                        </p:tav>
                                      </p:tavLst>
                                    </p:anim>
                                    <p:anim calcmode="lin" valueType="num">
                                      <p:cBhvr additive="base">
                                        <p:cTn id="55" dur="500" fill="hold"/>
                                        <p:tgtEl>
                                          <p:spTgt spid="34"/>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2" accel="50000" decel="5000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1+#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p:bldP spid="30" grpId="0"/>
      <p:bldP spid="31" grpId="0"/>
      <p:bldP spid="32" grpId="0"/>
      <p:bldP spid="33" grpId="0"/>
      <p:bldP spid="3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矩形 2"/>
          <p:cNvSpPr/>
          <p:nvPr/>
        </p:nvSpPr>
        <p:spPr>
          <a:xfrm>
            <a:off x="0" y="4663440"/>
            <a:ext cx="12192000" cy="2194561"/>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286" name="矩形 3"/>
          <p:cNvSpPr/>
          <p:nvPr/>
        </p:nvSpPr>
        <p:spPr>
          <a:xfrm>
            <a:off x="0" y="-1"/>
            <a:ext cx="12192000" cy="2194562"/>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287" name="文本框 4"/>
          <p:cNvSpPr txBox="1"/>
          <p:nvPr/>
        </p:nvSpPr>
        <p:spPr>
          <a:xfrm>
            <a:off x="0" y="2705724"/>
            <a:ext cx="8001000" cy="1564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8800">
                <a:solidFill>
                  <a:srgbClr val="FFFFFF"/>
                </a:solidFill>
              </a:defRPr>
            </a:lvl1pPr>
          </a:lstStyle>
          <a:p>
            <a:r>
              <a:t>THANK YOU</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5548FF8-98A0-5844-8ECB-13E776FC00F4}"/>
              </a:ext>
            </a:extLst>
          </p:cNvPr>
          <p:cNvSpPr txBox="1"/>
          <p:nvPr/>
        </p:nvSpPr>
        <p:spPr>
          <a:xfrm>
            <a:off x="408432" y="358903"/>
            <a:ext cx="6000750" cy="707886"/>
          </a:xfrm>
          <a:prstGeom prst="rect">
            <a:avLst/>
          </a:prstGeom>
          <a:noFill/>
        </p:spPr>
        <p:txBody>
          <a:bodyPr wrap="square" rtlCol="0">
            <a:spAutoFit/>
          </a:bodyPr>
          <a:lstStyle/>
          <a:p>
            <a:r>
              <a:rPr lang="en-US" altLang="zh-CN" sz="4000" b="1" dirty="0">
                <a:solidFill>
                  <a:schemeClr val="bg1"/>
                </a:solidFill>
              </a:rPr>
              <a:t>1.1</a:t>
            </a:r>
            <a:r>
              <a:rPr lang="zh-CN" altLang="en-US" sz="4000" b="1" dirty="0">
                <a:solidFill>
                  <a:schemeClr val="bg1"/>
                </a:solidFill>
              </a:rPr>
              <a:t> 情感分析概念</a:t>
            </a:r>
          </a:p>
        </p:txBody>
      </p:sp>
      <p:sp>
        <p:nvSpPr>
          <p:cNvPr id="3" name="TextBox 22">
            <a:extLst>
              <a:ext uri="{FF2B5EF4-FFF2-40B4-BE49-F238E27FC236}">
                <a16:creationId xmlns:a16="http://schemas.microsoft.com/office/drawing/2014/main" id="{F16C8367-E749-6D41-A762-7D3F11261547}"/>
              </a:ext>
            </a:extLst>
          </p:cNvPr>
          <p:cNvSpPr txBox="1"/>
          <p:nvPr/>
        </p:nvSpPr>
        <p:spPr>
          <a:xfrm>
            <a:off x="408432" y="2642855"/>
            <a:ext cx="4908635" cy="2346220"/>
          </a:xfrm>
          <a:prstGeom prst="rect">
            <a:avLst/>
          </a:prstGeom>
          <a:noFill/>
        </p:spPr>
        <p:txBody>
          <a:bodyPr wrap="square" rtlCol="0">
            <a:spAutoFit/>
          </a:bodyPr>
          <a:lstStyle/>
          <a:p>
            <a:pPr algn="just" fontAlgn="base">
              <a:lnSpc>
                <a:spcPct val="150000"/>
              </a:lnSpc>
              <a:spcBef>
                <a:spcPct val="0"/>
              </a:spcBef>
              <a:spcAft>
                <a:spcPct val="0"/>
              </a:spcAft>
            </a:pPr>
            <a:r>
              <a:rPr lang="zh-CN" altLang="en-US" sz="2000" kern="1200" dirty="0">
                <a:solidFill>
                  <a:prstClr val="black"/>
                </a:solidFill>
                <a:latin typeface="Heiti SC Light" panose="02000000000000000000" pitchFamily="2" charset="-128"/>
                <a:ea typeface="Heiti SC Light" panose="02000000000000000000" pitchFamily="2" charset="-128"/>
              </a:rPr>
              <a:t>情感分析是对带有情感色彩的主观性文本进行分析、处理、归纳和推理的过程。</a:t>
            </a:r>
            <a:endParaRPr lang="en-US" altLang="zh-CN" sz="2000" kern="1200" dirty="0">
              <a:solidFill>
                <a:prstClr val="black"/>
              </a:solidFill>
              <a:latin typeface="Heiti SC Light" panose="02000000000000000000" pitchFamily="2" charset="-128"/>
              <a:ea typeface="Heiti SC Light" panose="02000000000000000000" pitchFamily="2" charset="-128"/>
            </a:endParaRPr>
          </a:p>
          <a:p>
            <a:pPr algn="just" fontAlgn="base">
              <a:lnSpc>
                <a:spcPct val="150000"/>
              </a:lnSpc>
              <a:spcBef>
                <a:spcPct val="0"/>
              </a:spcBef>
              <a:spcAft>
                <a:spcPct val="0"/>
              </a:spcAft>
            </a:pPr>
            <a:r>
              <a:rPr lang="zh-CN" altLang="en-US" sz="2000" kern="1200" dirty="0">
                <a:solidFill>
                  <a:prstClr val="black"/>
                </a:solidFill>
                <a:latin typeface="Heiti SC Light" panose="02000000000000000000" pitchFamily="2" charset="-128"/>
                <a:ea typeface="Heiti SC Light" panose="02000000000000000000" pitchFamily="2" charset="-128"/>
              </a:rPr>
              <a:t>情感分析的目的是识别用户对事物或人的看法、态度，从而发现潜在的问题用于改进或预测。</a:t>
            </a:r>
          </a:p>
        </p:txBody>
      </p:sp>
      <p:pic>
        <p:nvPicPr>
          <p:cNvPr id="5" name="图片 4">
            <a:extLst>
              <a:ext uri="{FF2B5EF4-FFF2-40B4-BE49-F238E27FC236}">
                <a16:creationId xmlns:a16="http://schemas.microsoft.com/office/drawing/2014/main" id="{DE4C2AFC-927F-5F43-BB30-E10485E15A70}"/>
              </a:ext>
            </a:extLst>
          </p:cNvPr>
          <p:cNvPicPr>
            <a:picLocks noChangeAspect="1"/>
          </p:cNvPicPr>
          <p:nvPr/>
        </p:nvPicPr>
        <p:blipFill>
          <a:blip r:embed="rId2"/>
          <a:stretch>
            <a:fillRect/>
          </a:stretch>
        </p:blipFill>
        <p:spPr>
          <a:xfrm>
            <a:off x="5702537" y="0"/>
            <a:ext cx="6489463" cy="6858000"/>
          </a:xfrm>
          <a:prstGeom prst="rect">
            <a:avLst/>
          </a:prstGeom>
        </p:spPr>
      </p:pic>
    </p:spTree>
    <p:extLst>
      <p:ext uri="{BB962C8B-B14F-4D97-AF65-F5344CB8AC3E}">
        <p14:creationId xmlns:p14="http://schemas.microsoft.com/office/powerpoint/2010/main" val="34982472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5"/>
          <p:cNvGrpSpPr/>
          <p:nvPr/>
        </p:nvGrpSpPr>
        <p:grpSpPr>
          <a:xfrm>
            <a:off x="6553201" y="1397000"/>
            <a:ext cx="4541273" cy="4328584"/>
            <a:chOff x="2741613" y="836613"/>
            <a:chExt cx="3660776" cy="3489325"/>
          </a:xfrm>
          <a:solidFill>
            <a:schemeClr val="bg1">
              <a:lumMod val="85000"/>
            </a:schemeClr>
          </a:solidFill>
        </p:grpSpPr>
        <p:sp>
          <p:nvSpPr>
            <p:cNvPr id="7" name="Freeform 5"/>
            <p:cNvSpPr>
              <a:spLocks/>
            </p:cNvSpPr>
            <p:nvPr/>
          </p:nvSpPr>
          <p:spPr bwMode="auto">
            <a:xfrm>
              <a:off x="5438776" y="3957638"/>
              <a:ext cx="327025" cy="368300"/>
            </a:xfrm>
            <a:custGeom>
              <a:avLst/>
              <a:gdLst/>
              <a:ahLst/>
              <a:cxnLst>
                <a:cxn ang="0">
                  <a:pos x="75" y="14"/>
                </a:cxn>
                <a:cxn ang="0">
                  <a:pos x="64" y="17"/>
                </a:cxn>
                <a:cxn ang="0">
                  <a:pos x="64" y="21"/>
                </a:cxn>
                <a:cxn ang="0">
                  <a:pos x="12" y="2"/>
                </a:cxn>
                <a:cxn ang="0">
                  <a:pos x="4" y="1"/>
                </a:cxn>
                <a:cxn ang="0">
                  <a:pos x="5" y="27"/>
                </a:cxn>
                <a:cxn ang="0">
                  <a:pos x="17" y="50"/>
                </a:cxn>
                <a:cxn ang="0">
                  <a:pos x="12" y="53"/>
                </a:cxn>
                <a:cxn ang="0">
                  <a:pos x="29" y="90"/>
                </a:cxn>
                <a:cxn ang="0">
                  <a:pos x="48" y="91"/>
                </a:cxn>
                <a:cxn ang="0">
                  <a:pos x="60" y="70"/>
                </a:cxn>
                <a:cxn ang="0">
                  <a:pos x="68" y="81"/>
                </a:cxn>
                <a:cxn ang="0">
                  <a:pos x="73" y="55"/>
                </a:cxn>
                <a:cxn ang="0">
                  <a:pos x="77" y="57"/>
                </a:cxn>
                <a:cxn ang="0">
                  <a:pos x="83" y="28"/>
                </a:cxn>
                <a:cxn ang="0">
                  <a:pos x="75" y="14"/>
                </a:cxn>
              </a:cxnLst>
              <a:rect l="0" t="0" r="r" b="b"/>
              <a:pathLst>
                <a:path w="87" h="98">
                  <a:moveTo>
                    <a:pt x="75" y="14"/>
                  </a:moveTo>
                  <a:cubicBezTo>
                    <a:pt x="70" y="14"/>
                    <a:pt x="68" y="16"/>
                    <a:pt x="64" y="17"/>
                  </a:cubicBezTo>
                  <a:cubicBezTo>
                    <a:pt x="63" y="17"/>
                    <a:pt x="64" y="21"/>
                    <a:pt x="64" y="21"/>
                  </a:cubicBezTo>
                  <a:cubicBezTo>
                    <a:pt x="44" y="23"/>
                    <a:pt x="28" y="14"/>
                    <a:pt x="12" y="2"/>
                  </a:cubicBezTo>
                  <a:cubicBezTo>
                    <a:pt x="10" y="0"/>
                    <a:pt x="4" y="0"/>
                    <a:pt x="4" y="1"/>
                  </a:cubicBezTo>
                  <a:cubicBezTo>
                    <a:pt x="1" y="10"/>
                    <a:pt x="0" y="21"/>
                    <a:pt x="5" y="27"/>
                  </a:cubicBezTo>
                  <a:cubicBezTo>
                    <a:pt x="10" y="35"/>
                    <a:pt x="12" y="43"/>
                    <a:pt x="17" y="50"/>
                  </a:cubicBezTo>
                  <a:cubicBezTo>
                    <a:pt x="14" y="50"/>
                    <a:pt x="13" y="51"/>
                    <a:pt x="12" y="53"/>
                  </a:cubicBezTo>
                  <a:cubicBezTo>
                    <a:pt x="11" y="68"/>
                    <a:pt x="22" y="78"/>
                    <a:pt x="29" y="90"/>
                  </a:cubicBezTo>
                  <a:cubicBezTo>
                    <a:pt x="33" y="98"/>
                    <a:pt x="41" y="90"/>
                    <a:pt x="48" y="91"/>
                  </a:cubicBezTo>
                  <a:cubicBezTo>
                    <a:pt x="48" y="81"/>
                    <a:pt x="53" y="77"/>
                    <a:pt x="60" y="70"/>
                  </a:cubicBezTo>
                  <a:cubicBezTo>
                    <a:pt x="62" y="69"/>
                    <a:pt x="58" y="79"/>
                    <a:pt x="68" y="81"/>
                  </a:cubicBezTo>
                  <a:cubicBezTo>
                    <a:pt x="68" y="70"/>
                    <a:pt x="67" y="64"/>
                    <a:pt x="73" y="55"/>
                  </a:cubicBezTo>
                  <a:cubicBezTo>
                    <a:pt x="74" y="54"/>
                    <a:pt x="76" y="55"/>
                    <a:pt x="77" y="57"/>
                  </a:cubicBezTo>
                  <a:cubicBezTo>
                    <a:pt x="81" y="46"/>
                    <a:pt x="76" y="38"/>
                    <a:pt x="83" y="28"/>
                  </a:cubicBezTo>
                  <a:cubicBezTo>
                    <a:pt x="87" y="21"/>
                    <a:pt x="80" y="13"/>
                    <a:pt x="75" y="14"/>
                  </a:cubicBezTo>
                  <a:close/>
                </a:path>
              </a:pathLst>
            </a:custGeom>
            <a:grpFill/>
            <a:ln w="9" cap="flat">
              <a:solidFill>
                <a:schemeClr val="tx1">
                  <a:lumMod val="50000"/>
                  <a:lumOff val="50000"/>
                </a:schemeClr>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 name="Freeform 6"/>
            <p:cNvSpPr>
              <a:spLocks/>
            </p:cNvSpPr>
            <p:nvPr/>
          </p:nvSpPr>
          <p:spPr bwMode="auto">
            <a:xfrm>
              <a:off x="5186363" y="3262313"/>
              <a:ext cx="752475" cy="574675"/>
            </a:xfrm>
            <a:custGeom>
              <a:avLst/>
              <a:gdLst/>
              <a:ahLst/>
              <a:cxnLst>
                <a:cxn ang="0">
                  <a:pos x="200" y="111"/>
                </a:cxn>
                <a:cxn ang="0">
                  <a:pos x="192" y="115"/>
                </a:cxn>
                <a:cxn ang="0">
                  <a:pos x="151" y="120"/>
                </a:cxn>
                <a:cxn ang="0">
                  <a:pos x="140" y="119"/>
                </a:cxn>
                <a:cxn ang="0">
                  <a:pos x="115" y="140"/>
                </a:cxn>
                <a:cxn ang="0">
                  <a:pos x="117" y="150"/>
                </a:cxn>
                <a:cxn ang="0">
                  <a:pos x="113" y="153"/>
                </a:cxn>
                <a:cxn ang="0">
                  <a:pos x="110" y="141"/>
                </a:cxn>
                <a:cxn ang="0">
                  <a:pos x="86" y="134"/>
                </a:cxn>
                <a:cxn ang="0">
                  <a:pos x="87" y="121"/>
                </a:cxn>
                <a:cxn ang="0">
                  <a:pos x="83" y="109"/>
                </a:cxn>
                <a:cxn ang="0">
                  <a:pos x="76" y="120"/>
                </a:cxn>
                <a:cxn ang="0">
                  <a:pos x="42" y="134"/>
                </a:cxn>
                <a:cxn ang="0">
                  <a:pos x="0" y="115"/>
                </a:cxn>
                <a:cxn ang="0">
                  <a:pos x="7" y="0"/>
                </a:cxn>
                <a:cxn ang="0">
                  <a:pos x="31" y="16"/>
                </a:cxn>
                <a:cxn ang="0">
                  <a:pos x="52" y="22"/>
                </a:cxn>
                <a:cxn ang="0">
                  <a:pos x="60" y="42"/>
                </a:cxn>
                <a:cxn ang="0">
                  <a:pos x="87" y="64"/>
                </a:cxn>
                <a:cxn ang="0">
                  <a:pos x="99" y="64"/>
                </a:cxn>
                <a:cxn ang="0">
                  <a:pos x="160" y="71"/>
                </a:cxn>
                <a:cxn ang="0">
                  <a:pos x="165" y="87"/>
                </a:cxn>
                <a:cxn ang="0">
                  <a:pos x="200" y="111"/>
                </a:cxn>
                <a:cxn ang="0">
                  <a:pos x="200" y="111"/>
                </a:cxn>
              </a:cxnLst>
              <a:rect l="0" t="0" r="r" b="b"/>
              <a:pathLst>
                <a:path w="200" h="153">
                  <a:moveTo>
                    <a:pt x="200" y="111"/>
                  </a:moveTo>
                  <a:cubicBezTo>
                    <a:pt x="198" y="114"/>
                    <a:pt x="194" y="116"/>
                    <a:pt x="192" y="115"/>
                  </a:cubicBezTo>
                  <a:cubicBezTo>
                    <a:pt x="176" y="111"/>
                    <a:pt x="165" y="124"/>
                    <a:pt x="151" y="120"/>
                  </a:cubicBezTo>
                  <a:cubicBezTo>
                    <a:pt x="147" y="119"/>
                    <a:pt x="142" y="118"/>
                    <a:pt x="140" y="119"/>
                  </a:cubicBezTo>
                  <a:cubicBezTo>
                    <a:pt x="133" y="129"/>
                    <a:pt x="128" y="138"/>
                    <a:pt x="115" y="140"/>
                  </a:cubicBezTo>
                  <a:cubicBezTo>
                    <a:pt x="113" y="141"/>
                    <a:pt x="119" y="146"/>
                    <a:pt x="117" y="150"/>
                  </a:cubicBezTo>
                  <a:cubicBezTo>
                    <a:pt x="116" y="151"/>
                    <a:pt x="114" y="152"/>
                    <a:pt x="113" y="153"/>
                  </a:cubicBezTo>
                  <a:cubicBezTo>
                    <a:pt x="113" y="149"/>
                    <a:pt x="109" y="145"/>
                    <a:pt x="110" y="141"/>
                  </a:cubicBezTo>
                  <a:cubicBezTo>
                    <a:pt x="101" y="144"/>
                    <a:pt x="94" y="137"/>
                    <a:pt x="86" y="134"/>
                  </a:cubicBezTo>
                  <a:cubicBezTo>
                    <a:pt x="80" y="130"/>
                    <a:pt x="83" y="127"/>
                    <a:pt x="87" y="121"/>
                  </a:cubicBezTo>
                  <a:cubicBezTo>
                    <a:pt x="91" y="117"/>
                    <a:pt x="86" y="110"/>
                    <a:pt x="83" y="109"/>
                  </a:cubicBezTo>
                  <a:cubicBezTo>
                    <a:pt x="77" y="107"/>
                    <a:pt x="80" y="119"/>
                    <a:pt x="76" y="120"/>
                  </a:cubicBezTo>
                  <a:cubicBezTo>
                    <a:pt x="63" y="124"/>
                    <a:pt x="53" y="141"/>
                    <a:pt x="42" y="134"/>
                  </a:cubicBezTo>
                  <a:cubicBezTo>
                    <a:pt x="29" y="126"/>
                    <a:pt x="13" y="122"/>
                    <a:pt x="0" y="115"/>
                  </a:cubicBezTo>
                  <a:cubicBezTo>
                    <a:pt x="7" y="0"/>
                    <a:pt x="7" y="0"/>
                    <a:pt x="7" y="0"/>
                  </a:cubicBezTo>
                  <a:cubicBezTo>
                    <a:pt x="18" y="1"/>
                    <a:pt x="28" y="3"/>
                    <a:pt x="31" y="16"/>
                  </a:cubicBezTo>
                  <a:cubicBezTo>
                    <a:pt x="33" y="25"/>
                    <a:pt x="44" y="23"/>
                    <a:pt x="52" y="22"/>
                  </a:cubicBezTo>
                  <a:cubicBezTo>
                    <a:pt x="52" y="30"/>
                    <a:pt x="55" y="37"/>
                    <a:pt x="60" y="42"/>
                  </a:cubicBezTo>
                  <a:cubicBezTo>
                    <a:pt x="68" y="50"/>
                    <a:pt x="78" y="56"/>
                    <a:pt x="87" y="64"/>
                  </a:cubicBezTo>
                  <a:cubicBezTo>
                    <a:pt x="89" y="66"/>
                    <a:pt x="96" y="64"/>
                    <a:pt x="99" y="64"/>
                  </a:cubicBezTo>
                  <a:cubicBezTo>
                    <a:pt x="119" y="67"/>
                    <a:pt x="140" y="69"/>
                    <a:pt x="160" y="71"/>
                  </a:cubicBezTo>
                  <a:cubicBezTo>
                    <a:pt x="164" y="72"/>
                    <a:pt x="161" y="83"/>
                    <a:pt x="165" y="87"/>
                  </a:cubicBezTo>
                  <a:cubicBezTo>
                    <a:pt x="176" y="97"/>
                    <a:pt x="188" y="102"/>
                    <a:pt x="200" y="111"/>
                  </a:cubicBezTo>
                  <a:cubicBezTo>
                    <a:pt x="200" y="111"/>
                    <a:pt x="200" y="111"/>
                    <a:pt x="200" y="111"/>
                  </a:cubicBezTo>
                  <a:close/>
                </a:path>
              </a:pathLst>
            </a:custGeom>
            <a:grpFill/>
            <a:ln w="9" cap="flat">
              <a:solidFill>
                <a:schemeClr val="tx1">
                  <a:lumMod val="50000"/>
                  <a:lumOff val="50000"/>
                </a:schemeClr>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 name="Freeform 7"/>
            <p:cNvSpPr>
              <a:spLocks/>
            </p:cNvSpPr>
            <p:nvPr/>
          </p:nvSpPr>
          <p:spPr bwMode="auto">
            <a:xfrm>
              <a:off x="2741613" y="1136650"/>
              <a:ext cx="1441450" cy="2332038"/>
            </a:xfrm>
            <a:custGeom>
              <a:avLst/>
              <a:gdLst/>
              <a:ahLst/>
              <a:cxnLst>
                <a:cxn ang="0">
                  <a:pos x="317" y="515"/>
                </a:cxn>
                <a:cxn ang="0">
                  <a:pos x="287" y="538"/>
                </a:cxn>
                <a:cxn ang="0">
                  <a:pos x="210" y="570"/>
                </a:cxn>
                <a:cxn ang="0">
                  <a:pos x="181" y="594"/>
                </a:cxn>
                <a:cxn ang="0">
                  <a:pos x="142" y="614"/>
                </a:cxn>
                <a:cxn ang="0">
                  <a:pos x="102" y="610"/>
                </a:cxn>
                <a:cxn ang="0">
                  <a:pos x="80" y="608"/>
                </a:cxn>
                <a:cxn ang="0">
                  <a:pos x="82" y="583"/>
                </a:cxn>
                <a:cxn ang="0">
                  <a:pos x="85" y="558"/>
                </a:cxn>
                <a:cxn ang="0">
                  <a:pos x="67" y="500"/>
                </a:cxn>
                <a:cxn ang="0">
                  <a:pos x="38" y="444"/>
                </a:cxn>
                <a:cxn ang="0">
                  <a:pos x="2" y="382"/>
                </a:cxn>
                <a:cxn ang="0">
                  <a:pos x="12" y="388"/>
                </a:cxn>
                <a:cxn ang="0">
                  <a:pos x="6" y="366"/>
                </a:cxn>
                <a:cxn ang="0">
                  <a:pos x="15" y="382"/>
                </a:cxn>
                <a:cxn ang="0">
                  <a:pos x="28" y="366"/>
                </a:cxn>
                <a:cxn ang="0">
                  <a:pos x="5" y="288"/>
                </a:cxn>
                <a:cxn ang="0">
                  <a:pos x="10" y="254"/>
                </a:cxn>
                <a:cxn ang="0">
                  <a:pos x="29" y="248"/>
                </a:cxn>
                <a:cxn ang="0">
                  <a:pos x="79" y="209"/>
                </a:cxn>
                <a:cxn ang="0">
                  <a:pos x="80" y="212"/>
                </a:cxn>
                <a:cxn ang="0">
                  <a:pos x="127" y="202"/>
                </a:cxn>
                <a:cxn ang="0">
                  <a:pos x="156" y="189"/>
                </a:cxn>
                <a:cxn ang="0">
                  <a:pos x="211" y="130"/>
                </a:cxn>
                <a:cxn ang="0">
                  <a:pos x="226" y="82"/>
                </a:cxn>
                <a:cxn ang="0">
                  <a:pos x="241" y="113"/>
                </a:cxn>
                <a:cxn ang="0">
                  <a:pos x="244" y="98"/>
                </a:cxn>
                <a:cxn ang="0">
                  <a:pos x="250" y="102"/>
                </a:cxn>
                <a:cxn ang="0">
                  <a:pos x="241" y="87"/>
                </a:cxn>
                <a:cxn ang="0">
                  <a:pos x="252" y="75"/>
                </a:cxn>
                <a:cxn ang="0">
                  <a:pos x="275" y="62"/>
                </a:cxn>
                <a:cxn ang="0">
                  <a:pos x="266" y="53"/>
                </a:cxn>
                <a:cxn ang="0">
                  <a:pos x="299" y="19"/>
                </a:cxn>
                <a:cxn ang="0">
                  <a:pos x="304" y="14"/>
                </a:cxn>
                <a:cxn ang="0">
                  <a:pos x="349" y="23"/>
                </a:cxn>
                <a:cxn ang="0">
                  <a:pos x="360" y="28"/>
                </a:cxn>
                <a:cxn ang="0">
                  <a:pos x="383" y="496"/>
                </a:cxn>
              </a:cxnLst>
              <a:rect l="0" t="0" r="r" b="b"/>
              <a:pathLst>
                <a:path w="383" h="620">
                  <a:moveTo>
                    <a:pt x="383" y="496"/>
                  </a:moveTo>
                  <a:cubicBezTo>
                    <a:pt x="362" y="503"/>
                    <a:pt x="341" y="512"/>
                    <a:pt x="317" y="515"/>
                  </a:cubicBezTo>
                  <a:cubicBezTo>
                    <a:pt x="308" y="516"/>
                    <a:pt x="306" y="530"/>
                    <a:pt x="297" y="533"/>
                  </a:cubicBezTo>
                  <a:cubicBezTo>
                    <a:pt x="293" y="535"/>
                    <a:pt x="287" y="537"/>
                    <a:pt x="287" y="538"/>
                  </a:cubicBezTo>
                  <a:cubicBezTo>
                    <a:pt x="286" y="551"/>
                    <a:pt x="280" y="566"/>
                    <a:pt x="272" y="567"/>
                  </a:cubicBezTo>
                  <a:cubicBezTo>
                    <a:pt x="253" y="569"/>
                    <a:pt x="231" y="568"/>
                    <a:pt x="210" y="570"/>
                  </a:cubicBezTo>
                  <a:cubicBezTo>
                    <a:pt x="200" y="571"/>
                    <a:pt x="189" y="575"/>
                    <a:pt x="184" y="584"/>
                  </a:cubicBezTo>
                  <a:cubicBezTo>
                    <a:pt x="182" y="586"/>
                    <a:pt x="179" y="590"/>
                    <a:pt x="181" y="594"/>
                  </a:cubicBezTo>
                  <a:cubicBezTo>
                    <a:pt x="177" y="595"/>
                    <a:pt x="174" y="592"/>
                    <a:pt x="172" y="593"/>
                  </a:cubicBezTo>
                  <a:cubicBezTo>
                    <a:pt x="161" y="599"/>
                    <a:pt x="152" y="606"/>
                    <a:pt x="142" y="614"/>
                  </a:cubicBezTo>
                  <a:cubicBezTo>
                    <a:pt x="137" y="617"/>
                    <a:pt x="129" y="612"/>
                    <a:pt x="122" y="616"/>
                  </a:cubicBezTo>
                  <a:cubicBezTo>
                    <a:pt x="112" y="620"/>
                    <a:pt x="112" y="612"/>
                    <a:pt x="102" y="610"/>
                  </a:cubicBezTo>
                  <a:cubicBezTo>
                    <a:pt x="102" y="612"/>
                    <a:pt x="94" y="609"/>
                    <a:pt x="95" y="612"/>
                  </a:cubicBezTo>
                  <a:cubicBezTo>
                    <a:pt x="92" y="606"/>
                    <a:pt x="86" y="608"/>
                    <a:pt x="80" y="608"/>
                  </a:cubicBezTo>
                  <a:cubicBezTo>
                    <a:pt x="82" y="599"/>
                    <a:pt x="68" y="592"/>
                    <a:pt x="76" y="583"/>
                  </a:cubicBezTo>
                  <a:cubicBezTo>
                    <a:pt x="77" y="582"/>
                    <a:pt x="81" y="584"/>
                    <a:pt x="82" y="583"/>
                  </a:cubicBezTo>
                  <a:cubicBezTo>
                    <a:pt x="86" y="577"/>
                    <a:pt x="90" y="570"/>
                    <a:pt x="88" y="563"/>
                  </a:cubicBezTo>
                  <a:cubicBezTo>
                    <a:pt x="88" y="561"/>
                    <a:pt x="85" y="560"/>
                    <a:pt x="85" y="558"/>
                  </a:cubicBezTo>
                  <a:cubicBezTo>
                    <a:pt x="84" y="554"/>
                    <a:pt x="85" y="549"/>
                    <a:pt x="85" y="545"/>
                  </a:cubicBezTo>
                  <a:cubicBezTo>
                    <a:pt x="87" y="528"/>
                    <a:pt x="73" y="515"/>
                    <a:pt x="67" y="500"/>
                  </a:cubicBezTo>
                  <a:cubicBezTo>
                    <a:pt x="62" y="486"/>
                    <a:pt x="58" y="472"/>
                    <a:pt x="52" y="458"/>
                  </a:cubicBezTo>
                  <a:cubicBezTo>
                    <a:pt x="50" y="452"/>
                    <a:pt x="42" y="449"/>
                    <a:pt x="38" y="444"/>
                  </a:cubicBezTo>
                  <a:cubicBezTo>
                    <a:pt x="30" y="434"/>
                    <a:pt x="33" y="422"/>
                    <a:pt x="27" y="411"/>
                  </a:cubicBezTo>
                  <a:cubicBezTo>
                    <a:pt x="21" y="400"/>
                    <a:pt x="3" y="397"/>
                    <a:pt x="2" y="382"/>
                  </a:cubicBezTo>
                  <a:cubicBezTo>
                    <a:pt x="2" y="379"/>
                    <a:pt x="6" y="380"/>
                    <a:pt x="8" y="380"/>
                  </a:cubicBezTo>
                  <a:cubicBezTo>
                    <a:pt x="8" y="383"/>
                    <a:pt x="16" y="383"/>
                    <a:pt x="12" y="388"/>
                  </a:cubicBezTo>
                  <a:cubicBezTo>
                    <a:pt x="15" y="385"/>
                    <a:pt x="19" y="395"/>
                    <a:pt x="18" y="389"/>
                  </a:cubicBezTo>
                  <a:cubicBezTo>
                    <a:pt x="17" y="380"/>
                    <a:pt x="3" y="375"/>
                    <a:pt x="6" y="366"/>
                  </a:cubicBezTo>
                  <a:cubicBezTo>
                    <a:pt x="7" y="366"/>
                    <a:pt x="11" y="365"/>
                    <a:pt x="12" y="367"/>
                  </a:cubicBezTo>
                  <a:cubicBezTo>
                    <a:pt x="18" y="370"/>
                    <a:pt x="14" y="377"/>
                    <a:pt x="15" y="382"/>
                  </a:cubicBezTo>
                  <a:cubicBezTo>
                    <a:pt x="22" y="376"/>
                    <a:pt x="24" y="388"/>
                    <a:pt x="31" y="386"/>
                  </a:cubicBezTo>
                  <a:cubicBezTo>
                    <a:pt x="26" y="380"/>
                    <a:pt x="30" y="373"/>
                    <a:pt x="28" y="366"/>
                  </a:cubicBezTo>
                  <a:cubicBezTo>
                    <a:pt x="24" y="356"/>
                    <a:pt x="11" y="351"/>
                    <a:pt x="7" y="341"/>
                  </a:cubicBezTo>
                  <a:cubicBezTo>
                    <a:pt x="0" y="324"/>
                    <a:pt x="0" y="307"/>
                    <a:pt x="5" y="288"/>
                  </a:cubicBezTo>
                  <a:cubicBezTo>
                    <a:pt x="6" y="287"/>
                    <a:pt x="2" y="286"/>
                    <a:pt x="2" y="285"/>
                  </a:cubicBezTo>
                  <a:cubicBezTo>
                    <a:pt x="1" y="274"/>
                    <a:pt x="5" y="264"/>
                    <a:pt x="10" y="254"/>
                  </a:cubicBezTo>
                  <a:cubicBezTo>
                    <a:pt x="13" y="260"/>
                    <a:pt x="13" y="266"/>
                    <a:pt x="12" y="272"/>
                  </a:cubicBezTo>
                  <a:cubicBezTo>
                    <a:pt x="22" y="267"/>
                    <a:pt x="20" y="253"/>
                    <a:pt x="29" y="248"/>
                  </a:cubicBezTo>
                  <a:cubicBezTo>
                    <a:pt x="34" y="245"/>
                    <a:pt x="41" y="242"/>
                    <a:pt x="45" y="238"/>
                  </a:cubicBezTo>
                  <a:cubicBezTo>
                    <a:pt x="57" y="227"/>
                    <a:pt x="66" y="217"/>
                    <a:pt x="79" y="209"/>
                  </a:cubicBezTo>
                  <a:cubicBezTo>
                    <a:pt x="81" y="207"/>
                    <a:pt x="70" y="214"/>
                    <a:pt x="78" y="216"/>
                  </a:cubicBezTo>
                  <a:cubicBezTo>
                    <a:pt x="79" y="216"/>
                    <a:pt x="80" y="214"/>
                    <a:pt x="80" y="212"/>
                  </a:cubicBezTo>
                  <a:cubicBezTo>
                    <a:pt x="81" y="213"/>
                    <a:pt x="83" y="214"/>
                    <a:pt x="82" y="216"/>
                  </a:cubicBezTo>
                  <a:cubicBezTo>
                    <a:pt x="98" y="215"/>
                    <a:pt x="110" y="204"/>
                    <a:pt x="127" y="202"/>
                  </a:cubicBezTo>
                  <a:cubicBezTo>
                    <a:pt x="128" y="202"/>
                    <a:pt x="126" y="199"/>
                    <a:pt x="124" y="198"/>
                  </a:cubicBezTo>
                  <a:cubicBezTo>
                    <a:pt x="133" y="187"/>
                    <a:pt x="146" y="195"/>
                    <a:pt x="156" y="189"/>
                  </a:cubicBezTo>
                  <a:cubicBezTo>
                    <a:pt x="168" y="180"/>
                    <a:pt x="182" y="175"/>
                    <a:pt x="189" y="162"/>
                  </a:cubicBezTo>
                  <a:cubicBezTo>
                    <a:pt x="195" y="149"/>
                    <a:pt x="216" y="140"/>
                    <a:pt x="211" y="130"/>
                  </a:cubicBezTo>
                  <a:cubicBezTo>
                    <a:pt x="204" y="113"/>
                    <a:pt x="210" y="97"/>
                    <a:pt x="225" y="88"/>
                  </a:cubicBezTo>
                  <a:cubicBezTo>
                    <a:pt x="226" y="87"/>
                    <a:pt x="225" y="83"/>
                    <a:pt x="226" y="82"/>
                  </a:cubicBezTo>
                  <a:cubicBezTo>
                    <a:pt x="227" y="79"/>
                    <a:pt x="231" y="80"/>
                    <a:pt x="231" y="82"/>
                  </a:cubicBezTo>
                  <a:cubicBezTo>
                    <a:pt x="232" y="93"/>
                    <a:pt x="243" y="101"/>
                    <a:pt x="241" y="113"/>
                  </a:cubicBezTo>
                  <a:cubicBezTo>
                    <a:pt x="243" y="113"/>
                    <a:pt x="247" y="114"/>
                    <a:pt x="247" y="113"/>
                  </a:cubicBezTo>
                  <a:cubicBezTo>
                    <a:pt x="250" y="108"/>
                    <a:pt x="241" y="103"/>
                    <a:pt x="244" y="98"/>
                  </a:cubicBezTo>
                  <a:cubicBezTo>
                    <a:pt x="244" y="97"/>
                    <a:pt x="246" y="97"/>
                    <a:pt x="248" y="98"/>
                  </a:cubicBezTo>
                  <a:cubicBezTo>
                    <a:pt x="249" y="98"/>
                    <a:pt x="251" y="100"/>
                    <a:pt x="250" y="102"/>
                  </a:cubicBezTo>
                  <a:cubicBezTo>
                    <a:pt x="252" y="102"/>
                    <a:pt x="254" y="102"/>
                    <a:pt x="257" y="102"/>
                  </a:cubicBezTo>
                  <a:cubicBezTo>
                    <a:pt x="256" y="94"/>
                    <a:pt x="248" y="90"/>
                    <a:pt x="241" y="87"/>
                  </a:cubicBezTo>
                  <a:cubicBezTo>
                    <a:pt x="236" y="86"/>
                    <a:pt x="239" y="77"/>
                    <a:pt x="243" y="75"/>
                  </a:cubicBezTo>
                  <a:cubicBezTo>
                    <a:pt x="246" y="74"/>
                    <a:pt x="250" y="74"/>
                    <a:pt x="252" y="75"/>
                  </a:cubicBezTo>
                  <a:cubicBezTo>
                    <a:pt x="256" y="79"/>
                    <a:pt x="260" y="80"/>
                    <a:pt x="266" y="79"/>
                  </a:cubicBezTo>
                  <a:cubicBezTo>
                    <a:pt x="264" y="71"/>
                    <a:pt x="272" y="68"/>
                    <a:pt x="275" y="62"/>
                  </a:cubicBezTo>
                  <a:cubicBezTo>
                    <a:pt x="271" y="62"/>
                    <a:pt x="266" y="68"/>
                    <a:pt x="264" y="65"/>
                  </a:cubicBezTo>
                  <a:cubicBezTo>
                    <a:pt x="262" y="63"/>
                    <a:pt x="262" y="56"/>
                    <a:pt x="266" y="53"/>
                  </a:cubicBezTo>
                  <a:cubicBezTo>
                    <a:pt x="273" y="47"/>
                    <a:pt x="278" y="40"/>
                    <a:pt x="282" y="33"/>
                  </a:cubicBezTo>
                  <a:cubicBezTo>
                    <a:pt x="286" y="27"/>
                    <a:pt x="293" y="23"/>
                    <a:pt x="299" y="19"/>
                  </a:cubicBezTo>
                  <a:cubicBezTo>
                    <a:pt x="301" y="22"/>
                    <a:pt x="300" y="26"/>
                    <a:pt x="304" y="28"/>
                  </a:cubicBezTo>
                  <a:cubicBezTo>
                    <a:pt x="305" y="22"/>
                    <a:pt x="306" y="20"/>
                    <a:pt x="304" y="14"/>
                  </a:cubicBezTo>
                  <a:cubicBezTo>
                    <a:pt x="311" y="12"/>
                    <a:pt x="309" y="4"/>
                    <a:pt x="313" y="3"/>
                  </a:cubicBezTo>
                  <a:cubicBezTo>
                    <a:pt x="328" y="0"/>
                    <a:pt x="340" y="13"/>
                    <a:pt x="349" y="23"/>
                  </a:cubicBezTo>
                  <a:cubicBezTo>
                    <a:pt x="354" y="28"/>
                    <a:pt x="344" y="40"/>
                    <a:pt x="349" y="50"/>
                  </a:cubicBezTo>
                  <a:cubicBezTo>
                    <a:pt x="348" y="41"/>
                    <a:pt x="357" y="36"/>
                    <a:pt x="360" y="28"/>
                  </a:cubicBezTo>
                  <a:cubicBezTo>
                    <a:pt x="363" y="30"/>
                    <a:pt x="367" y="29"/>
                    <a:pt x="370" y="30"/>
                  </a:cubicBezTo>
                  <a:cubicBezTo>
                    <a:pt x="383" y="496"/>
                    <a:pt x="383" y="496"/>
                    <a:pt x="383" y="496"/>
                  </a:cubicBezTo>
                  <a:close/>
                </a:path>
              </a:pathLst>
            </a:custGeom>
            <a:grpFill/>
            <a:ln w="9" cap="flat">
              <a:solidFill>
                <a:schemeClr val="tx1">
                  <a:lumMod val="50000"/>
                  <a:lumOff val="50000"/>
                </a:schemeClr>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 name="Freeform 8"/>
            <p:cNvSpPr>
              <a:spLocks/>
            </p:cNvSpPr>
            <p:nvPr/>
          </p:nvSpPr>
          <p:spPr bwMode="auto">
            <a:xfrm>
              <a:off x="4133851" y="844550"/>
              <a:ext cx="909638" cy="1574800"/>
            </a:xfrm>
            <a:custGeom>
              <a:avLst/>
              <a:gdLst/>
              <a:ahLst/>
              <a:cxnLst>
                <a:cxn ang="0">
                  <a:pos x="0" y="108"/>
                </a:cxn>
                <a:cxn ang="0">
                  <a:pos x="2" y="109"/>
                </a:cxn>
                <a:cxn ang="0">
                  <a:pos x="15" y="114"/>
                </a:cxn>
                <a:cxn ang="0">
                  <a:pos x="12" y="106"/>
                </a:cxn>
                <a:cxn ang="0">
                  <a:pos x="14" y="100"/>
                </a:cxn>
                <a:cxn ang="0">
                  <a:pos x="10" y="97"/>
                </a:cxn>
                <a:cxn ang="0">
                  <a:pos x="22" y="66"/>
                </a:cxn>
                <a:cxn ang="0">
                  <a:pos x="30" y="65"/>
                </a:cxn>
                <a:cxn ang="0">
                  <a:pos x="28" y="55"/>
                </a:cxn>
                <a:cxn ang="0">
                  <a:pos x="32" y="43"/>
                </a:cxn>
                <a:cxn ang="0">
                  <a:pos x="41" y="45"/>
                </a:cxn>
                <a:cxn ang="0">
                  <a:pos x="39" y="34"/>
                </a:cxn>
                <a:cxn ang="0">
                  <a:pos x="52" y="44"/>
                </a:cxn>
                <a:cxn ang="0">
                  <a:pos x="52" y="32"/>
                </a:cxn>
                <a:cxn ang="0">
                  <a:pos x="97" y="28"/>
                </a:cxn>
                <a:cxn ang="0">
                  <a:pos x="94" y="15"/>
                </a:cxn>
                <a:cxn ang="0">
                  <a:pos x="73" y="9"/>
                </a:cxn>
                <a:cxn ang="0">
                  <a:pos x="75" y="0"/>
                </a:cxn>
                <a:cxn ang="0">
                  <a:pos x="92" y="4"/>
                </a:cxn>
                <a:cxn ang="0">
                  <a:pos x="104" y="7"/>
                </a:cxn>
                <a:cxn ang="0">
                  <a:pos x="133" y="19"/>
                </a:cxn>
                <a:cxn ang="0">
                  <a:pos x="138" y="32"/>
                </a:cxn>
                <a:cxn ang="0">
                  <a:pos x="151" y="23"/>
                </a:cxn>
                <a:cxn ang="0">
                  <a:pos x="166" y="31"/>
                </a:cxn>
                <a:cxn ang="0">
                  <a:pos x="179" y="26"/>
                </a:cxn>
                <a:cxn ang="0">
                  <a:pos x="178" y="36"/>
                </a:cxn>
                <a:cxn ang="0">
                  <a:pos x="187" y="28"/>
                </a:cxn>
                <a:cxn ang="0">
                  <a:pos x="189" y="38"/>
                </a:cxn>
                <a:cxn ang="0">
                  <a:pos x="198" y="34"/>
                </a:cxn>
                <a:cxn ang="0">
                  <a:pos x="191" y="28"/>
                </a:cxn>
                <a:cxn ang="0">
                  <a:pos x="200" y="26"/>
                </a:cxn>
                <a:cxn ang="0">
                  <a:pos x="201" y="29"/>
                </a:cxn>
                <a:cxn ang="0">
                  <a:pos x="208" y="40"/>
                </a:cxn>
                <a:cxn ang="0">
                  <a:pos x="199" y="56"/>
                </a:cxn>
                <a:cxn ang="0">
                  <a:pos x="189" y="56"/>
                </a:cxn>
                <a:cxn ang="0">
                  <a:pos x="189" y="74"/>
                </a:cxn>
                <a:cxn ang="0">
                  <a:pos x="173" y="96"/>
                </a:cxn>
                <a:cxn ang="0">
                  <a:pos x="160" y="99"/>
                </a:cxn>
                <a:cxn ang="0">
                  <a:pos x="162" y="103"/>
                </a:cxn>
                <a:cxn ang="0">
                  <a:pos x="169" y="104"/>
                </a:cxn>
                <a:cxn ang="0">
                  <a:pos x="169" y="108"/>
                </a:cxn>
                <a:cxn ang="0">
                  <a:pos x="178" y="114"/>
                </a:cxn>
                <a:cxn ang="0">
                  <a:pos x="185" y="112"/>
                </a:cxn>
                <a:cxn ang="0">
                  <a:pos x="206" y="135"/>
                </a:cxn>
                <a:cxn ang="0">
                  <a:pos x="216" y="136"/>
                </a:cxn>
                <a:cxn ang="0">
                  <a:pos x="242" y="150"/>
                </a:cxn>
                <a:cxn ang="0">
                  <a:pos x="231" y="419"/>
                </a:cxn>
                <a:cxn ang="0">
                  <a:pos x="9" y="416"/>
                </a:cxn>
                <a:cxn ang="0">
                  <a:pos x="0" y="108"/>
                </a:cxn>
              </a:cxnLst>
              <a:rect l="0" t="0" r="r" b="b"/>
              <a:pathLst>
                <a:path w="242" h="419">
                  <a:moveTo>
                    <a:pt x="0" y="108"/>
                  </a:moveTo>
                  <a:cubicBezTo>
                    <a:pt x="1" y="108"/>
                    <a:pt x="2" y="108"/>
                    <a:pt x="2" y="109"/>
                  </a:cubicBezTo>
                  <a:cubicBezTo>
                    <a:pt x="6" y="112"/>
                    <a:pt x="11" y="113"/>
                    <a:pt x="15" y="114"/>
                  </a:cubicBezTo>
                  <a:cubicBezTo>
                    <a:pt x="18" y="114"/>
                    <a:pt x="17" y="108"/>
                    <a:pt x="12" y="106"/>
                  </a:cubicBezTo>
                  <a:cubicBezTo>
                    <a:pt x="15" y="104"/>
                    <a:pt x="15" y="101"/>
                    <a:pt x="14" y="100"/>
                  </a:cubicBezTo>
                  <a:cubicBezTo>
                    <a:pt x="13" y="98"/>
                    <a:pt x="10" y="102"/>
                    <a:pt x="10" y="97"/>
                  </a:cubicBezTo>
                  <a:cubicBezTo>
                    <a:pt x="9" y="85"/>
                    <a:pt x="17" y="76"/>
                    <a:pt x="22" y="66"/>
                  </a:cubicBezTo>
                  <a:cubicBezTo>
                    <a:pt x="23" y="65"/>
                    <a:pt x="28" y="67"/>
                    <a:pt x="30" y="65"/>
                  </a:cubicBezTo>
                  <a:cubicBezTo>
                    <a:pt x="32" y="62"/>
                    <a:pt x="26" y="58"/>
                    <a:pt x="28" y="55"/>
                  </a:cubicBezTo>
                  <a:cubicBezTo>
                    <a:pt x="31" y="51"/>
                    <a:pt x="33" y="48"/>
                    <a:pt x="32" y="43"/>
                  </a:cubicBezTo>
                  <a:cubicBezTo>
                    <a:pt x="35" y="44"/>
                    <a:pt x="40" y="49"/>
                    <a:pt x="41" y="45"/>
                  </a:cubicBezTo>
                  <a:cubicBezTo>
                    <a:pt x="36" y="42"/>
                    <a:pt x="40" y="38"/>
                    <a:pt x="39" y="34"/>
                  </a:cubicBezTo>
                  <a:cubicBezTo>
                    <a:pt x="45" y="37"/>
                    <a:pt x="45" y="49"/>
                    <a:pt x="52" y="44"/>
                  </a:cubicBezTo>
                  <a:cubicBezTo>
                    <a:pt x="55" y="42"/>
                    <a:pt x="47" y="31"/>
                    <a:pt x="52" y="32"/>
                  </a:cubicBezTo>
                  <a:cubicBezTo>
                    <a:pt x="65" y="34"/>
                    <a:pt x="83" y="28"/>
                    <a:pt x="97" y="28"/>
                  </a:cubicBezTo>
                  <a:cubicBezTo>
                    <a:pt x="91" y="24"/>
                    <a:pt x="98" y="18"/>
                    <a:pt x="94" y="15"/>
                  </a:cubicBezTo>
                  <a:cubicBezTo>
                    <a:pt x="89" y="10"/>
                    <a:pt x="81" y="10"/>
                    <a:pt x="73" y="9"/>
                  </a:cubicBezTo>
                  <a:cubicBezTo>
                    <a:pt x="69" y="8"/>
                    <a:pt x="76" y="4"/>
                    <a:pt x="75" y="0"/>
                  </a:cubicBezTo>
                  <a:cubicBezTo>
                    <a:pt x="81" y="6"/>
                    <a:pt x="87" y="1"/>
                    <a:pt x="92" y="4"/>
                  </a:cubicBezTo>
                  <a:cubicBezTo>
                    <a:pt x="95" y="6"/>
                    <a:pt x="100" y="12"/>
                    <a:pt x="104" y="7"/>
                  </a:cubicBezTo>
                  <a:cubicBezTo>
                    <a:pt x="103" y="23"/>
                    <a:pt x="123" y="18"/>
                    <a:pt x="133" y="19"/>
                  </a:cubicBezTo>
                  <a:cubicBezTo>
                    <a:pt x="139" y="20"/>
                    <a:pt x="138" y="27"/>
                    <a:pt x="138" y="32"/>
                  </a:cubicBezTo>
                  <a:cubicBezTo>
                    <a:pt x="138" y="24"/>
                    <a:pt x="145" y="25"/>
                    <a:pt x="151" y="23"/>
                  </a:cubicBezTo>
                  <a:cubicBezTo>
                    <a:pt x="152" y="32"/>
                    <a:pt x="161" y="35"/>
                    <a:pt x="166" y="31"/>
                  </a:cubicBezTo>
                  <a:cubicBezTo>
                    <a:pt x="170" y="28"/>
                    <a:pt x="176" y="21"/>
                    <a:pt x="179" y="26"/>
                  </a:cubicBezTo>
                  <a:cubicBezTo>
                    <a:pt x="181" y="28"/>
                    <a:pt x="176" y="34"/>
                    <a:pt x="178" y="36"/>
                  </a:cubicBezTo>
                  <a:cubicBezTo>
                    <a:pt x="182" y="37"/>
                    <a:pt x="181" y="26"/>
                    <a:pt x="187" y="28"/>
                  </a:cubicBezTo>
                  <a:cubicBezTo>
                    <a:pt x="191" y="30"/>
                    <a:pt x="185" y="36"/>
                    <a:pt x="189" y="38"/>
                  </a:cubicBezTo>
                  <a:cubicBezTo>
                    <a:pt x="194" y="41"/>
                    <a:pt x="195" y="35"/>
                    <a:pt x="198" y="34"/>
                  </a:cubicBezTo>
                  <a:cubicBezTo>
                    <a:pt x="197" y="31"/>
                    <a:pt x="194" y="29"/>
                    <a:pt x="191" y="28"/>
                  </a:cubicBezTo>
                  <a:cubicBezTo>
                    <a:pt x="194" y="26"/>
                    <a:pt x="197" y="24"/>
                    <a:pt x="200" y="26"/>
                  </a:cubicBezTo>
                  <a:cubicBezTo>
                    <a:pt x="201" y="26"/>
                    <a:pt x="200" y="29"/>
                    <a:pt x="201" y="29"/>
                  </a:cubicBezTo>
                  <a:cubicBezTo>
                    <a:pt x="205" y="33"/>
                    <a:pt x="213" y="36"/>
                    <a:pt x="208" y="40"/>
                  </a:cubicBezTo>
                  <a:cubicBezTo>
                    <a:pt x="203" y="44"/>
                    <a:pt x="202" y="51"/>
                    <a:pt x="199" y="56"/>
                  </a:cubicBezTo>
                  <a:cubicBezTo>
                    <a:pt x="197" y="60"/>
                    <a:pt x="193" y="56"/>
                    <a:pt x="189" y="56"/>
                  </a:cubicBezTo>
                  <a:cubicBezTo>
                    <a:pt x="182" y="57"/>
                    <a:pt x="176" y="72"/>
                    <a:pt x="189" y="74"/>
                  </a:cubicBezTo>
                  <a:cubicBezTo>
                    <a:pt x="182" y="81"/>
                    <a:pt x="180" y="91"/>
                    <a:pt x="173" y="96"/>
                  </a:cubicBezTo>
                  <a:cubicBezTo>
                    <a:pt x="169" y="99"/>
                    <a:pt x="163" y="92"/>
                    <a:pt x="160" y="99"/>
                  </a:cubicBezTo>
                  <a:cubicBezTo>
                    <a:pt x="160" y="100"/>
                    <a:pt x="161" y="103"/>
                    <a:pt x="162" y="103"/>
                  </a:cubicBezTo>
                  <a:cubicBezTo>
                    <a:pt x="164" y="104"/>
                    <a:pt x="167" y="103"/>
                    <a:pt x="169" y="104"/>
                  </a:cubicBezTo>
                  <a:cubicBezTo>
                    <a:pt x="170" y="104"/>
                    <a:pt x="169" y="107"/>
                    <a:pt x="169" y="108"/>
                  </a:cubicBezTo>
                  <a:cubicBezTo>
                    <a:pt x="176" y="106"/>
                    <a:pt x="174" y="110"/>
                    <a:pt x="178" y="114"/>
                  </a:cubicBezTo>
                  <a:cubicBezTo>
                    <a:pt x="180" y="117"/>
                    <a:pt x="183" y="115"/>
                    <a:pt x="185" y="112"/>
                  </a:cubicBezTo>
                  <a:cubicBezTo>
                    <a:pt x="187" y="124"/>
                    <a:pt x="202" y="123"/>
                    <a:pt x="206" y="135"/>
                  </a:cubicBezTo>
                  <a:cubicBezTo>
                    <a:pt x="206" y="136"/>
                    <a:pt x="212" y="134"/>
                    <a:pt x="216" y="136"/>
                  </a:cubicBezTo>
                  <a:cubicBezTo>
                    <a:pt x="225" y="140"/>
                    <a:pt x="233" y="144"/>
                    <a:pt x="242" y="150"/>
                  </a:cubicBezTo>
                  <a:cubicBezTo>
                    <a:pt x="231" y="419"/>
                    <a:pt x="231" y="419"/>
                    <a:pt x="231" y="419"/>
                  </a:cubicBezTo>
                  <a:cubicBezTo>
                    <a:pt x="9" y="416"/>
                    <a:pt x="9" y="416"/>
                    <a:pt x="9" y="416"/>
                  </a:cubicBezTo>
                  <a:cubicBezTo>
                    <a:pt x="0" y="108"/>
                    <a:pt x="0" y="108"/>
                    <a:pt x="0" y="108"/>
                  </a:cubicBezTo>
                  <a:close/>
                </a:path>
              </a:pathLst>
            </a:custGeom>
            <a:grpFill/>
            <a:ln w="9" cap="flat">
              <a:solidFill>
                <a:schemeClr val="tx1">
                  <a:lumMod val="50000"/>
                  <a:lumOff val="50000"/>
                </a:schemeClr>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 name="Freeform 9"/>
            <p:cNvSpPr>
              <a:spLocks/>
            </p:cNvSpPr>
            <p:nvPr/>
          </p:nvSpPr>
          <p:spPr bwMode="auto">
            <a:xfrm>
              <a:off x="5864226" y="3424238"/>
              <a:ext cx="66675" cy="104775"/>
            </a:xfrm>
            <a:custGeom>
              <a:avLst/>
              <a:gdLst/>
              <a:ahLst/>
              <a:cxnLst>
                <a:cxn ang="0">
                  <a:pos x="17" y="4"/>
                </a:cxn>
                <a:cxn ang="0">
                  <a:pos x="15" y="4"/>
                </a:cxn>
                <a:cxn ang="0">
                  <a:pos x="12" y="1"/>
                </a:cxn>
                <a:cxn ang="0">
                  <a:pos x="10" y="0"/>
                </a:cxn>
                <a:cxn ang="0">
                  <a:pos x="1" y="7"/>
                </a:cxn>
                <a:cxn ang="0">
                  <a:pos x="1" y="9"/>
                </a:cxn>
                <a:cxn ang="0">
                  <a:pos x="0" y="17"/>
                </a:cxn>
                <a:cxn ang="0">
                  <a:pos x="2" y="19"/>
                </a:cxn>
                <a:cxn ang="0">
                  <a:pos x="3" y="19"/>
                </a:cxn>
                <a:cxn ang="0">
                  <a:pos x="3" y="21"/>
                </a:cxn>
                <a:cxn ang="0">
                  <a:pos x="3" y="24"/>
                </a:cxn>
                <a:cxn ang="0">
                  <a:pos x="7" y="28"/>
                </a:cxn>
                <a:cxn ang="0">
                  <a:pos x="8" y="27"/>
                </a:cxn>
                <a:cxn ang="0">
                  <a:pos x="10" y="23"/>
                </a:cxn>
                <a:cxn ang="0">
                  <a:pos x="9" y="20"/>
                </a:cxn>
                <a:cxn ang="0">
                  <a:pos x="10" y="17"/>
                </a:cxn>
                <a:cxn ang="0">
                  <a:pos x="12" y="17"/>
                </a:cxn>
                <a:cxn ang="0">
                  <a:pos x="12" y="16"/>
                </a:cxn>
                <a:cxn ang="0">
                  <a:pos x="12" y="9"/>
                </a:cxn>
                <a:cxn ang="0">
                  <a:pos x="18" y="6"/>
                </a:cxn>
                <a:cxn ang="0">
                  <a:pos x="18" y="5"/>
                </a:cxn>
                <a:cxn ang="0">
                  <a:pos x="17" y="4"/>
                </a:cxn>
              </a:cxnLst>
              <a:rect l="0" t="0" r="r" b="b"/>
              <a:pathLst>
                <a:path w="18" h="28">
                  <a:moveTo>
                    <a:pt x="17" y="4"/>
                  </a:moveTo>
                  <a:cubicBezTo>
                    <a:pt x="16" y="4"/>
                    <a:pt x="16" y="4"/>
                    <a:pt x="15" y="4"/>
                  </a:cubicBezTo>
                  <a:cubicBezTo>
                    <a:pt x="14" y="3"/>
                    <a:pt x="13" y="2"/>
                    <a:pt x="12" y="1"/>
                  </a:cubicBezTo>
                  <a:cubicBezTo>
                    <a:pt x="11" y="0"/>
                    <a:pt x="10" y="0"/>
                    <a:pt x="10" y="0"/>
                  </a:cubicBezTo>
                  <a:cubicBezTo>
                    <a:pt x="1" y="7"/>
                    <a:pt x="1" y="7"/>
                    <a:pt x="1" y="7"/>
                  </a:cubicBezTo>
                  <a:cubicBezTo>
                    <a:pt x="1" y="8"/>
                    <a:pt x="1" y="8"/>
                    <a:pt x="1" y="9"/>
                  </a:cubicBezTo>
                  <a:cubicBezTo>
                    <a:pt x="0" y="12"/>
                    <a:pt x="0" y="15"/>
                    <a:pt x="0" y="17"/>
                  </a:cubicBezTo>
                  <a:cubicBezTo>
                    <a:pt x="0" y="18"/>
                    <a:pt x="1" y="19"/>
                    <a:pt x="2" y="19"/>
                  </a:cubicBezTo>
                  <a:cubicBezTo>
                    <a:pt x="2" y="20"/>
                    <a:pt x="2" y="19"/>
                    <a:pt x="3" y="19"/>
                  </a:cubicBezTo>
                  <a:cubicBezTo>
                    <a:pt x="4" y="19"/>
                    <a:pt x="3" y="21"/>
                    <a:pt x="3" y="21"/>
                  </a:cubicBezTo>
                  <a:cubicBezTo>
                    <a:pt x="3" y="22"/>
                    <a:pt x="2" y="23"/>
                    <a:pt x="3" y="24"/>
                  </a:cubicBezTo>
                  <a:cubicBezTo>
                    <a:pt x="4" y="26"/>
                    <a:pt x="5" y="28"/>
                    <a:pt x="7" y="28"/>
                  </a:cubicBezTo>
                  <a:cubicBezTo>
                    <a:pt x="8" y="28"/>
                    <a:pt x="7" y="27"/>
                    <a:pt x="8" y="27"/>
                  </a:cubicBezTo>
                  <a:cubicBezTo>
                    <a:pt x="8" y="26"/>
                    <a:pt x="10" y="25"/>
                    <a:pt x="10" y="23"/>
                  </a:cubicBezTo>
                  <a:cubicBezTo>
                    <a:pt x="9" y="22"/>
                    <a:pt x="9" y="21"/>
                    <a:pt x="9" y="20"/>
                  </a:cubicBezTo>
                  <a:cubicBezTo>
                    <a:pt x="10" y="19"/>
                    <a:pt x="9" y="18"/>
                    <a:pt x="10" y="17"/>
                  </a:cubicBezTo>
                  <a:cubicBezTo>
                    <a:pt x="10" y="17"/>
                    <a:pt x="11" y="17"/>
                    <a:pt x="12" y="17"/>
                  </a:cubicBezTo>
                  <a:cubicBezTo>
                    <a:pt x="12" y="17"/>
                    <a:pt x="12" y="16"/>
                    <a:pt x="12" y="16"/>
                  </a:cubicBezTo>
                  <a:cubicBezTo>
                    <a:pt x="12" y="13"/>
                    <a:pt x="12" y="11"/>
                    <a:pt x="12" y="9"/>
                  </a:cubicBezTo>
                  <a:cubicBezTo>
                    <a:pt x="14" y="7"/>
                    <a:pt x="16" y="6"/>
                    <a:pt x="18" y="6"/>
                  </a:cubicBezTo>
                  <a:cubicBezTo>
                    <a:pt x="18" y="6"/>
                    <a:pt x="18" y="5"/>
                    <a:pt x="18" y="5"/>
                  </a:cubicBezTo>
                  <a:cubicBezTo>
                    <a:pt x="17" y="4"/>
                    <a:pt x="17" y="4"/>
                    <a:pt x="17" y="4"/>
                  </a:cubicBezTo>
                  <a:close/>
                </a:path>
              </a:pathLst>
            </a:custGeom>
            <a:grpFill/>
            <a:ln w="7" cap="flat">
              <a:solidFill>
                <a:srgbClr val="000000"/>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 name="Freeform 10"/>
            <p:cNvSpPr>
              <a:spLocks/>
            </p:cNvSpPr>
            <p:nvPr/>
          </p:nvSpPr>
          <p:spPr bwMode="auto">
            <a:xfrm>
              <a:off x="5213351" y="2735263"/>
              <a:ext cx="1189038" cy="944563"/>
            </a:xfrm>
            <a:custGeom>
              <a:avLst/>
              <a:gdLst/>
              <a:ahLst/>
              <a:cxnLst>
                <a:cxn ang="0">
                  <a:pos x="193" y="251"/>
                </a:cxn>
                <a:cxn ang="0">
                  <a:pos x="158" y="227"/>
                </a:cxn>
                <a:cxn ang="0">
                  <a:pos x="153" y="211"/>
                </a:cxn>
                <a:cxn ang="0">
                  <a:pos x="92" y="204"/>
                </a:cxn>
                <a:cxn ang="0">
                  <a:pos x="80" y="204"/>
                </a:cxn>
                <a:cxn ang="0">
                  <a:pos x="53" y="182"/>
                </a:cxn>
                <a:cxn ang="0">
                  <a:pos x="45" y="162"/>
                </a:cxn>
                <a:cxn ang="0">
                  <a:pos x="24" y="156"/>
                </a:cxn>
                <a:cxn ang="0">
                  <a:pos x="0" y="140"/>
                </a:cxn>
                <a:cxn ang="0">
                  <a:pos x="8" y="0"/>
                </a:cxn>
                <a:cxn ang="0">
                  <a:pos x="198" y="15"/>
                </a:cxn>
                <a:cxn ang="0">
                  <a:pos x="216" y="8"/>
                </a:cxn>
                <a:cxn ang="0">
                  <a:pos x="258" y="31"/>
                </a:cxn>
                <a:cxn ang="0">
                  <a:pos x="285" y="13"/>
                </a:cxn>
                <a:cxn ang="0">
                  <a:pos x="314" y="12"/>
                </a:cxn>
                <a:cxn ang="0">
                  <a:pos x="316" y="24"/>
                </a:cxn>
                <a:cxn ang="0">
                  <a:pos x="311" y="32"/>
                </a:cxn>
                <a:cxn ang="0">
                  <a:pos x="301" y="61"/>
                </a:cxn>
                <a:cxn ang="0">
                  <a:pos x="296" y="74"/>
                </a:cxn>
                <a:cxn ang="0">
                  <a:pos x="263" y="125"/>
                </a:cxn>
                <a:cxn ang="0">
                  <a:pos x="257" y="135"/>
                </a:cxn>
                <a:cxn ang="0">
                  <a:pos x="242" y="149"/>
                </a:cxn>
                <a:cxn ang="0">
                  <a:pos x="236" y="149"/>
                </a:cxn>
                <a:cxn ang="0">
                  <a:pos x="238" y="158"/>
                </a:cxn>
                <a:cxn ang="0">
                  <a:pos x="230" y="163"/>
                </a:cxn>
                <a:cxn ang="0">
                  <a:pos x="228" y="173"/>
                </a:cxn>
                <a:cxn ang="0">
                  <a:pos x="222" y="178"/>
                </a:cxn>
                <a:cxn ang="0">
                  <a:pos x="217" y="193"/>
                </a:cxn>
                <a:cxn ang="0">
                  <a:pos x="195" y="245"/>
                </a:cxn>
                <a:cxn ang="0">
                  <a:pos x="193" y="251"/>
                </a:cxn>
              </a:cxnLst>
              <a:rect l="0" t="0" r="r" b="b"/>
              <a:pathLst>
                <a:path w="316" h="251">
                  <a:moveTo>
                    <a:pt x="193" y="251"/>
                  </a:moveTo>
                  <a:cubicBezTo>
                    <a:pt x="181" y="242"/>
                    <a:pt x="169" y="237"/>
                    <a:pt x="158" y="227"/>
                  </a:cubicBezTo>
                  <a:cubicBezTo>
                    <a:pt x="154" y="223"/>
                    <a:pt x="157" y="212"/>
                    <a:pt x="153" y="211"/>
                  </a:cubicBezTo>
                  <a:cubicBezTo>
                    <a:pt x="133" y="209"/>
                    <a:pt x="112" y="207"/>
                    <a:pt x="92" y="204"/>
                  </a:cubicBezTo>
                  <a:cubicBezTo>
                    <a:pt x="89" y="204"/>
                    <a:pt x="82" y="206"/>
                    <a:pt x="80" y="204"/>
                  </a:cubicBezTo>
                  <a:cubicBezTo>
                    <a:pt x="71" y="196"/>
                    <a:pt x="61" y="190"/>
                    <a:pt x="53" y="182"/>
                  </a:cubicBezTo>
                  <a:cubicBezTo>
                    <a:pt x="48" y="177"/>
                    <a:pt x="45" y="170"/>
                    <a:pt x="45" y="162"/>
                  </a:cubicBezTo>
                  <a:cubicBezTo>
                    <a:pt x="37" y="163"/>
                    <a:pt x="26" y="165"/>
                    <a:pt x="24" y="156"/>
                  </a:cubicBezTo>
                  <a:cubicBezTo>
                    <a:pt x="21" y="143"/>
                    <a:pt x="11" y="141"/>
                    <a:pt x="0" y="140"/>
                  </a:cubicBezTo>
                  <a:cubicBezTo>
                    <a:pt x="8" y="0"/>
                    <a:pt x="8" y="0"/>
                    <a:pt x="8" y="0"/>
                  </a:cubicBezTo>
                  <a:cubicBezTo>
                    <a:pt x="198" y="15"/>
                    <a:pt x="198" y="15"/>
                    <a:pt x="198" y="15"/>
                  </a:cubicBezTo>
                  <a:cubicBezTo>
                    <a:pt x="202" y="10"/>
                    <a:pt x="210" y="8"/>
                    <a:pt x="216" y="8"/>
                  </a:cubicBezTo>
                  <a:cubicBezTo>
                    <a:pt x="249" y="6"/>
                    <a:pt x="249" y="33"/>
                    <a:pt x="258" y="31"/>
                  </a:cubicBezTo>
                  <a:cubicBezTo>
                    <a:pt x="265" y="33"/>
                    <a:pt x="276" y="15"/>
                    <a:pt x="285" y="13"/>
                  </a:cubicBezTo>
                  <a:cubicBezTo>
                    <a:pt x="295" y="10"/>
                    <a:pt x="305" y="21"/>
                    <a:pt x="314" y="12"/>
                  </a:cubicBezTo>
                  <a:cubicBezTo>
                    <a:pt x="315" y="16"/>
                    <a:pt x="315" y="20"/>
                    <a:pt x="316" y="24"/>
                  </a:cubicBezTo>
                  <a:cubicBezTo>
                    <a:pt x="313" y="25"/>
                    <a:pt x="312" y="30"/>
                    <a:pt x="311" y="32"/>
                  </a:cubicBezTo>
                  <a:cubicBezTo>
                    <a:pt x="305" y="40"/>
                    <a:pt x="306" y="53"/>
                    <a:pt x="301" y="61"/>
                  </a:cubicBezTo>
                  <a:cubicBezTo>
                    <a:pt x="299" y="65"/>
                    <a:pt x="297" y="71"/>
                    <a:pt x="296" y="74"/>
                  </a:cubicBezTo>
                  <a:cubicBezTo>
                    <a:pt x="289" y="92"/>
                    <a:pt x="280" y="112"/>
                    <a:pt x="263" y="125"/>
                  </a:cubicBezTo>
                  <a:cubicBezTo>
                    <a:pt x="260" y="127"/>
                    <a:pt x="260" y="133"/>
                    <a:pt x="257" y="135"/>
                  </a:cubicBezTo>
                  <a:cubicBezTo>
                    <a:pt x="253" y="139"/>
                    <a:pt x="247" y="144"/>
                    <a:pt x="242" y="149"/>
                  </a:cubicBezTo>
                  <a:cubicBezTo>
                    <a:pt x="241" y="150"/>
                    <a:pt x="237" y="148"/>
                    <a:pt x="236" y="149"/>
                  </a:cubicBezTo>
                  <a:cubicBezTo>
                    <a:pt x="234" y="152"/>
                    <a:pt x="240" y="155"/>
                    <a:pt x="238" y="158"/>
                  </a:cubicBezTo>
                  <a:cubicBezTo>
                    <a:pt x="236" y="161"/>
                    <a:pt x="231" y="161"/>
                    <a:pt x="230" y="163"/>
                  </a:cubicBezTo>
                  <a:cubicBezTo>
                    <a:pt x="228" y="165"/>
                    <a:pt x="230" y="171"/>
                    <a:pt x="228" y="173"/>
                  </a:cubicBezTo>
                  <a:cubicBezTo>
                    <a:pt x="228" y="175"/>
                    <a:pt x="223" y="176"/>
                    <a:pt x="222" y="178"/>
                  </a:cubicBezTo>
                  <a:cubicBezTo>
                    <a:pt x="220" y="183"/>
                    <a:pt x="219" y="189"/>
                    <a:pt x="217" y="193"/>
                  </a:cubicBezTo>
                  <a:cubicBezTo>
                    <a:pt x="206" y="210"/>
                    <a:pt x="193" y="225"/>
                    <a:pt x="195" y="245"/>
                  </a:cubicBezTo>
                  <a:cubicBezTo>
                    <a:pt x="195" y="247"/>
                    <a:pt x="194" y="249"/>
                    <a:pt x="193" y="251"/>
                  </a:cubicBezTo>
                  <a:close/>
                </a:path>
              </a:pathLst>
            </a:custGeom>
            <a:grpFill/>
            <a:ln w="952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 name="Freeform 11"/>
            <p:cNvSpPr>
              <a:spLocks/>
            </p:cNvSpPr>
            <p:nvPr/>
          </p:nvSpPr>
          <p:spPr bwMode="auto">
            <a:xfrm>
              <a:off x="5213351" y="2735263"/>
              <a:ext cx="1189038" cy="944563"/>
            </a:xfrm>
            <a:custGeom>
              <a:avLst/>
              <a:gdLst/>
              <a:ahLst/>
              <a:cxnLst>
                <a:cxn ang="0">
                  <a:pos x="193" y="251"/>
                </a:cxn>
                <a:cxn ang="0">
                  <a:pos x="158" y="227"/>
                </a:cxn>
                <a:cxn ang="0">
                  <a:pos x="153" y="211"/>
                </a:cxn>
                <a:cxn ang="0">
                  <a:pos x="92" y="204"/>
                </a:cxn>
                <a:cxn ang="0">
                  <a:pos x="80" y="204"/>
                </a:cxn>
                <a:cxn ang="0">
                  <a:pos x="53" y="182"/>
                </a:cxn>
                <a:cxn ang="0">
                  <a:pos x="45" y="162"/>
                </a:cxn>
                <a:cxn ang="0">
                  <a:pos x="24" y="156"/>
                </a:cxn>
                <a:cxn ang="0">
                  <a:pos x="0" y="140"/>
                </a:cxn>
                <a:cxn ang="0">
                  <a:pos x="8" y="0"/>
                </a:cxn>
                <a:cxn ang="0">
                  <a:pos x="198" y="15"/>
                </a:cxn>
                <a:cxn ang="0">
                  <a:pos x="216" y="8"/>
                </a:cxn>
                <a:cxn ang="0">
                  <a:pos x="258" y="31"/>
                </a:cxn>
                <a:cxn ang="0">
                  <a:pos x="285" y="13"/>
                </a:cxn>
                <a:cxn ang="0">
                  <a:pos x="314" y="12"/>
                </a:cxn>
                <a:cxn ang="0">
                  <a:pos x="316" y="24"/>
                </a:cxn>
                <a:cxn ang="0">
                  <a:pos x="311" y="32"/>
                </a:cxn>
                <a:cxn ang="0">
                  <a:pos x="301" y="61"/>
                </a:cxn>
                <a:cxn ang="0">
                  <a:pos x="296" y="74"/>
                </a:cxn>
                <a:cxn ang="0">
                  <a:pos x="263" y="125"/>
                </a:cxn>
                <a:cxn ang="0">
                  <a:pos x="257" y="135"/>
                </a:cxn>
                <a:cxn ang="0">
                  <a:pos x="242" y="149"/>
                </a:cxn>
                <a:cxn ang="0">
                  <a:pos x="236" y="149"/>
                </a:cxn>
                <a:cxn ang="0">
                  <a:pos x="238" y="158"/>
                </a:cxn>
                <a:cxn ang="0">
                  <a:pos x="230" y="163"/>
                </a:cxn>
                <a:cxn ang="0">
                  <a:pos x="228" y="173"/>
                </a:cxn>
                <a:cxn ang="0">
                  <a:pos x="222" y="178"/>
                </a:cxn>
                <a:cxn ang="0">
                  <a:pos x="217" y="193"/>
                </a:cxn>
                <a:cxn ang="0">
                  <a:pos x="195" y="245"/>
                </a:cxn>
                <a:cxn ang="0">
                  <a:pos x="193" y="251"/>
                </a:cxn>
              </a:cxnLst>
              <a:rect l="0" t="0" r="r" b="b"/>
              <a:pathLst>
                <a:path w="316" h="251">
                  <a:moveTo>
                    <a:pt x="193" y="251"/>
                  </a:moveTo>
                  <a:cubicBezTo>
                    <a:pt x="181" y="242"/>
                    <a:pt x="169" y="237"/>
                    <a:pt x="158" y="227"/>
                  </a:cubicBezTo>
                  <a:cubicBezTo>
                    <a:pt x="154" y="223"/>
                    <a:pt x="157" y="212"/>
                    <a:pt x="153" y="211"/>
                  </a:cubicBezTo>
                  <a:cubicBezTo>
                    <a:pt x="133" y="209"/>
                    <a:pt x="112" y="207"/>
                    <a:pt x="92" y="204"/>
                  </a:cubicBezTo>
                  <a:cubicBezTo>
                    <a:pt x="89" y="204"/>
                    <a:pt x="82" y="206"/>
                    <a:pt x="80" y="204"/>
                  </a:cubicBezTo>
                  <a:cubicBezTo>
                    <a:pt x="71" y="196"/>
                    <a:pt x="61" y="190"/>
                    <a:pt x="53" y="182"/>
                  </a:cubicBezTo>
                  <a:cubicBezTo>
                    <a:pt x="48" y="177"/>
                    <a:pt x="45" y="170"/>
                    <a:pt x="45" y="162"/>
                  </a:cubicBezTo>
                  <a:cubicBezTo>
                    <a:pt x="37" y="163"/>
                    <a:pt x="26" y="165"/>
                    <a:pt x="24" y="156"/>
                  </a:cubicBezTo>
                  <a:cubicBezTo>
                    <a:pt x="21" y="143"/>
                    <a:pt x="11" y="141"/>
                    <a:pt x="0" y="140"/>
                  </a:cubicBezTo>
                  <a:cubicBezTo>
                    <a:pt x="8" y="0"/>
                    <a:pt x="8" y="0"/>
                    <a:pt x="8" y="0"/>
                  </a:cubicBezTo>
                  <a:cubicBezTo>
                    <a:pt x="198" y="15"/>
                    <a:pt x="198" y="15"/>
                    <a:pt x="198" y="15"/>
                  </a:cubicBezTo>
                  <a:cubicBezTo>
                    <a:pt x="202" y="10"/>
                    <a:pt x="210" y="8"/>
                    <a:pt x="216" y="8"/>
                  </a:cubicBezTo>
                  <a:cubicBezTo>
                    <a:pt x="249" y="6"/>
                    <a:pt x="249" y="33"/>
                    <a:pt x="258" y="31"/>
                  </a:cubicBezTo>
                  <a:cubicBezTo>
                    <a:pt x="265" y="33"/>
                    <a:pt x="276" y="15"/>
                    <a:pt x="285" y="13"/>
                  </a:cubicBezTo>
                  <a:cubicBezTo>
                    <a:pt x="295" y="10"/>
                    <a:pt x="305" y="21"/>
                    <a:pt x="314" y="12"/>
                  </a:cubicBezTo>
                  <a:cubicBezTo>
                    <a:pt x="315" y="16"/>
                    <a:pt x="315" y="20"/>
                    <a:pt x="316" y="24"/>
                  </a:cubicBezTo>
                  <a:cubicBezTo>
                    <a:pt x="313" y="25"/>
                    <a:pt x="312" y="30"/>
                    <a:pt x="311" y="32"/>
                  </a:cubicBezTo>
                  <a:cubicBezTo>
                    <a:pt x="305" y="40"/>
                    <a:pt x="306" y="53"/>
                    <a:pt x="301" y="61"/>
                  </a:cubicBezTo>
                  <a:cubicBezTo>
                    <a:pt x="299" y="65"/>
                    <a:pt x="297" y="71"/>
                    <a:pt x="296" y="74"/>
                  </a:cubicBezTo>
                  <a:cubicBezTo>
                    <a:pt x="289" y="92"/>
                    <a:pt x="280" y="112"/>
                    <a:pt x="263" y="125"/>
                  </a:cubicBezTo>
                  <a:cubicBezTo>
                    <a:pt x="260" y="127"/>
                    <a:pt x="260" y="133"/>
                    <a:pt x="257" y="135"/>
                  </a:cubicBezTo>
                  <a:cubicBezTo>
                    <a:pt x="253" y="139"/>
                    <a:pt x="247" y="144"/>
                    <a:pt x="242" y="149"/>
                  </a:cubicBezTo>
                  <a:cubicBezTo>
                    <a:pt x="241" y="150"/>
                    <a:pt x="237" y="148"/>
                    <a:pt x="236" y="149"/>
                  </a:cubicBezTo>
                  <a:cubicBezTo>
                    <a:pt x="234" y="152"/>
                    <a:pt x="240" y="155"/>
                    <a:pt x="238" y="158"/>
                  </a:cubicBezTo>
                  <a:cubicBezTo>
                    <a:pt x="236" y="161"/>
                    <a:pt x="231" y="161"/>
                    <a:pt x="230" y="163"/>
                  </a:cubicBezTo>
                  <a:cubicBezTo>
                    <a:pt x="228" y="165"/>
                    <a:pt x="230" y="171"/>
                    <a:pt x="228" y="173"/>
                  </a:cubicBezTo>
                  <a:cubicBezTo>
                    <a:pt x="228" y="175"/>
                    <a:pt x="223" y="176"/>
                    <a:pt x="222" y="178"/>
                  </a:cubicBezTo>
                  <a:cubicBezTo>
                    <a:pt x="220" y="183"/>
                    <a:pt x="219" y="189"/>
                    <a:pt x="217" y="193"/>
                  </a:cubicBezTo>
                  <a:cubicBezTo>
                    <a:pt x="206" y="210"/>
                    <a:pt x="193" y="225"/>
                    <a:pt x="195" y="245"/>
                  </a:cubicBezTo>
                  <a:cubicBezTo>
                    <a:pt x="195" y="247"/>
                    <a:pt x="194" y="249"/>
                    <a:pt x="193" y="251"/>
                  </a:cubicBezTo>
                </a:path>
              </a:pathLst>
            </a:custGeom>
            <a:grpFill/>
            <a:ln w="7" cap="flat">
              <a:solidFill>
                <a:srgbClr val="000000"/>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 name="Freeform 12"/>
            <p:cNvSpPr>
              <a:spLocks/>
            </p:cNvSpPr>
            <p:nvPr/>
          </p:nvSpPr>
          <p:spPr bwMode="auto">
            <a:xfrm>
              <a:off x="5002213" y="836613"/>
              <a:ext cx="1395413" cy="2022475"/>
            </a:xfrm>
            <a:custGeom>
              <a:avLst/>
              <a:gdLst/>
              <a:ahLst/>
              <a:cxnLst>
                <a:cxn ang="0">
                  <a:pos x="64" y="505"/>
                </a:cxn>
                <a:cxn ang="0">
                  <a:pos x="254" y="520"/>
                </a:cxn>
                <a:cxn ang="0">
                  <a:pos x="272" y="513"/>
                </a:cxn>
                <a:cxn ang="0">
                  <a:pos x="314" y="536"/>
                </a:cxn>
                <a:cxn ang="0">
                  <a:pos x="341" y="518"/>
                </a:cxn>
                <a:cxn ang="0">
                  <a:pos x="370" y="517"/>
                </a:cxn>
                <a:cxn ang="0">
                  <a:pos x="367" y="442"/>
                </a:cxn>
                <a:cxn ang="0">
                  <a:pos x="359" y="435"/>
                </a:cxn>
                <a:cxn ang="0">
                  <a:pos x="350" y="404"/>
                </a:cxn>
                <a:cxn ang="0">
                  <a:pos x="346" y="405"/>
                </a:cxn>
                <a:cxn ang="0">
                  <a:pos x="325" y="372"/>
                </a:cxn>
                <a:cxn ang="0">
                  <a:pos x="324" y="345"/>
                </a:cxn>
                <a:cxn ang="0">
                  <a:pos x="316" y="341"/>
                </a:cxn>
                <a:cxn ang="0">
                  <a:pos x="318" y="352"/>
                </a:cxn>
                <a:cxn ang="0">
                  <a:pos x="307" y="342"/>
                </a:cxn>
                <a:cxn ang="0">
                  <a:pos x="305" y="350"/>
                </a:cxn>
                <a:cxn ang="0">
                  <a:pos x="299" y="345"/>
                </a:cxn>
                <a:cxn ang="0">
                  <a:pos x="285" y="299"/>
                </a:cxn>
                <a:cxn ang="0">
                  <a:pos x="271" y="271"/>
                </a:cxn>
                <a:cxn ang="0">
                  <a:pos x="252" y="258"/>
                </a:cxn>
                <a:cxn ang="0">
                  <a:pos x="247" y="258"/>
                </a:cxn>
                <a:cxn ang="0">
                  <a:pos x="242" y="247"/>
                </a:cxn>
                <a:cxn ang="0">
                  <a:pos x="228" y="239"/>
                </a:cxn>
                <a:cxn ang="0">
                  <a:pos x="219" y="180"/>
                </a:cxn>
                <a:cxn ang="0">
                  <a:pos x="208" y="170"/>
                </a:cxn>
                <a:cxn ang="0">
                  <a:pos x="200" y="146"/>
                </a:cxn>
                <a:cxn ang="0">
                  <a:pos x="199" y="122"/>
                </a:cxn>
                <a:cxn ang="0">
                  <a:pos x="182" y="101"/>
                </a:cxn>
                <a:cxn ang="0">
                  <a:pos x="167" y="107"/>
                </a:cxn>
                <a:cxn ang="0">
                  <a:pos x="161" y="81"/>
                </a:cxn>
                <a:cxn ang="0">
                  <a:pos x="146" y="33"/>
                </a:cxn>
                <a:cxn ang="0">
                  <a:pos x="137" y="0"/>
                </a:cxn>
                <a:cxn ang="0">
                  <a:pos x="133" y="5"/>
                </a:cxn>
                <a:cxn ang="0">
                  <a:pos x="127" y="5"/>
                </a:cxn>
                <a:cxn ang="0">
                  <a:pos x="110" y="45"/>
                </a:cxn>
                <a:cxn ang="0">
                  <a:pos x="112" y="56"/>
                </a:cxn>
                <a:cxn ang="0">
                  <a:pos x="107" y="74"/>
                </a:cxn>
                <a:cxn ang="0">
                  <a:pos x="107" y="121"/>
                </a:cxn>
                <a:cxn ang="0">
                  <a:pos x="91" y="165"/>
                </a:cxn>
                <a:cxn ang="0">
                  <a:pos x="78" y="187"/>
                </a:cxn>
                <a:cxn ang="0">
                  <a:pos x="44" y="183"/>
                </a:cxn>
                <a:cxn ang="0">
                  <a:pos x="33" y="169"/>
                </a:cxn>
                <a:cxn ang="0">
                  <a:pos x="11" y="152"/>
                </a:cxn>
                <a:cxn ang="0">
                  <a:pos x="0" y="421"/>
                </a:cxn>
                <a:cxn ang="0">
                  <a:pos x="69" y="422"/>
                </a:cxn>
                <a:cxn ang="0">
                  <a:pos x="64" y="505"/>
                </a:cxn>
              </a:cxnLst>
              <a:rect l="0" t="0" r="r" b="b"/>
              <a:pathLst>
                <a:path w="371" h="538">
                  <a:moveTo>
                    <a:pt x="64" y="505"/>
                  </a:moveTo>
                  <a:cubicBezTo>
                    <a:pt x="254" y="520"/>
                    <a:pt x="254" y="520"/>
                    <a:pt x="254" y="520"/>
                  </a:cubicBezTo>
                  <a:cubicBezTo>
                    <a:pt x="258" y="515"/>
                    <a:pt x="266" y="513"/>
                    <a:pt x="272" y="513"/>
                  </a:cubicBezTo>
                  <a:cubicBezTo>
                    <a:pt x="305" y="511"/>
                    <a:pt x="305" y="538"/>
                    <a:pt x="314" y="536"/>
                  </a:cubicBezTo>
                  <a:cubicBezTo>
                    <a:pt x="321" y="538"/>
                    <a:pt x="332" y="520"/>
                    <a:pt x="341" y="518"/>
                  </a:cubicBezTo>
                  <a:cubicBezTo>
                    <a:pt x="351" y="515"/>
                    <a:pt x="361" y="526"/>
                    <a:pt x="370" y="517"/>
                  </a:cubicBezTo>
                  <a:cubicBezTo>
                    <a:pt x="367" y="492"/>
                    <a:pt x="371" y="467"/>
                    <a:pt x="367" y="442"/>
                  </a:cubicBezTo>
                  <a:cubicBezTo>
                    <a:pt x="366" y="439"/>
                    <a:pt x="364" y="435"/>
                    <a:pt x="359" y="435"/>
                  </a:cubicBezTo>
                  <a:cubicBezTo>
                    <a:pt x="363" y="422"/>
                    <a:pt x="350" y="416"/>
                    <a:pt x="350" y="404"/>
                  </a:cubicBezTo>
                  <a:cubicBezTo>
                    <a:pt x="350" y="406"/>
                    <a:pt x="347" y="407"/>
                    <a:pt x="346" y="405"/>
                  </a:cubicBezTo>
                  <a:cubicBezTo>
                    <a:pt x="338" y="394"/>
                    <a:pt x="327" y="385"/>
                    <a:pt x="325" y="372"/>
                  </a:cubicBezTo>
                  <a:cubicBezTo>
                    <a:pt x="324" y="364"/>
                    <a:pt x="326" y="354"/>
                    <a:pt x="324" y="345"/>
                  </a:cubicBezTo>
                  <a:cubicBezTo>
                    <a:pt x="324" y="343"/>
                    <a:pt x="320" y="341"/>
                    <a:pt x="316" y="341"/>
                  </a:cubicBezTo>
                  <a:cubicBezTo>
                    <a:pt x="319" y="344"/>
                    <a:pt x="318" y="348"/>
                    <a:pt x="318" y="352"/>
                  </a:cubicBezTo>
                  <a:cubicBezTo>
                    <a:pt x="315" y="348"/>
                    <a:pt x="311" y="343"/>
                    <a:pt x="307" y="342"/>
                  </a:cubicBezTo>
                  <a:cubicBezTo>
                    <a:pt x="294" y="339"/>
                    <a:pt x="306" y="347"/>
                    <a:pt x="305" y="350"/>
                  </a:cubicBezTo>
                  <a:cubicBezTo>
                    <a:pt x="304" y="346"/>
                    <a:pt x="299" y="349"/>
                    <a:pt x="299" y="345"/>
                  </a:cubicBezTo>
                  <a:cubicBezTo>
                    <a:pt x="294" y="329"/>
                    <a:pt x="295" y="312"/>
                    <a:pt x="285" y="299"/>
                  </a:cubicBezTo>
                  <a:cubicBezTo>
                    <a:pt x="279" y="292"/>
                    <a:pt x="279" y="275"/>
                    <a:pt x="271" y="271"/>
                  </a:cubicBezTo>
                  <a:cubicBezTo>
                    <a:pt x="262" y="267"/>
                    <a:pt x="261" y="262"/>
                    <a:pt x="252" y="258"/>
                  </a:cubicBezTo>
                  <a:cubicBezTo>
                    <a:pt x="252" y="259"/>
                    <a:pt x="247" y="257"/>
                    <a:pt x="247" y="258"/>
                  </a:cubicBezTo>
                  <a:cubicBezTo>
                    <a:pt x="248" y="253"/>
                    <a:pt x="246" y="249"/>
                    <a:pt x="242" y="247"/>
                  </a:cubicBezTo>
                  <a:cubicBezTo>
                    <a:pt x="237" y="244"/>
                    <a:pt x="230" y="243"/>
                    <a:pt x="228" y="239"/>
                  </a:cubicBezTo>
                  <a:cubicBezTo>
                    <a:pt x="219" y="221"/>
                    <a:pt x="218" y="200"/>
                    <a:pt x="219" y="180"/>
                  </a:cubicBezTo>
                  <a:cubicBezTo>
                    <a:pt x="219" y="176"/>
                    <a:pt x="209" y="174"/>
                    <a:pt x="208" y="170"/>
                  </a:cubicBezTo>
                  <a:cubicBezTo>
                    <a:pt x="204" y="163"/>
                    <a:pt x="203" y="154"/>
                    <a:pt x="200" y="146"/>
                  </a:cubicBezTo>
                  <a:cubicBezTo>
                    <a:pt x="197" y="138"/>
                    <a:pt x="207" y="129"/>
                    <a:pt x="199" y="122"/>
                  </a:cubicBezTo>
                  <a:cubicBezTo>
                    <a:pt x="193" y="115"/>
                    <a:pt x="186" y="109"/>
                    <a:pt x="182" y="101"/>
                  </a:cubicBezTo>
                  <a:cubicBezTo>
                    <a:pt x="177" y="104"/>
                    <a:pt x="171" y="110"/>
                    <a:pt x="167" y="107"/>
                  </a:cubicBezTo>
                  <a:cubicBezTo>
                    <a:pt x="161" y="101"/>
                    <a:pt x="163" y="90"/>
                    <a:pt x="161" y="81"/>
                  </a:cubicBezTo>
                  <a:cubicBezTo>
                    <a:pt x="157" y="65"/>
                    <a:pt x="153" y="49"/>
                    <a:pt x="146" y="33"/>
                  </a:cubicBezTo>
                  <a:cubicBezTo>
                    <a:pt x="142" y="24"/>
                    <a:pt x="139" y="12"/>
                    <a:pt x="137" y="0"/>
                  </a:cubicBezTo>
                  <a:cubicBezTo>
                    <a:pt x="135" y="1"/>
                    <a:pt x="134" y="2"/>
                    <a:pt x="133" y="5"/>
                  </a:cubicBezTo>
                  <a:cubicBezTo>
                    <a:pt x="130" y="5"/>
                    <a:pt x="127" y="4"/>
                    <a:pt x="127" y="5"/>
                  </a:cubicBezTo>
                  <a:cubicBezTo>
                    <a:pt x="122" y="19"/>
                    <a:pt x="117" y="32"/>
                    <a:pt x="110" y="45"/>
                  </a:cubicBezTo>
                  <a:cubicBezTo>
                    <a:pt x="108" y="49"/>
                    <a:pt x="115" y="52"/>
                    <a:pt x="112" y="56"/>
                  </a:cubicBezTo>
                  <a:cubicBezTo>
                    <a:pt x="108" y="62"/>
                    <a:pt x="108" y="69"/>
                    <a:pt x="107" y="74"/>
                  </a:cubicBezTo>
                  <a:cubicBezTo>
                    <a:pt x="102" y="90"/>
                    <a:pt x="110" y="105"/>
                    <a:pt x="107" y="121"/>
                  </a:cubicBezTo>
                  <a:cubicBezTo>
                    <a:pt x="104" y="137"/>
                    <a:pt x="98" y="152"/>
                    <a:pt x="91" y="165"/>
                  </a:cubicBezTo>
                  <a:cubicBezTo>
                    <a:pt x="87" y="173"/>
                    <a:pt x="85" y="182"/>
                    <a:pt x="78" y="187"/>
                  </a:cubicBezTo>
                  <a:cubicBezTo>
                    <a:pt x="68" y="196"/>
                    <a:pt x="53" y="192"/>
                    <a:pt x="44" y="183"/>
                  </a:cubicBezTo>
                  <a:cubicBezTo>
                    <a:pt x="40" y="179"/>
                    <a:pt x="37" y="173"/>
                    <a:pt x="33" y="169"/>
                  </a:cubicBezTo>
                  <a:cubicBezTo>
                    <a:pt x="26" y="162"/>
                    <a:pt x="19" y="157"/>
                    <a:pt x="11" y="152"/>
                  </a:cubicBezTo>
                  <a:cubicBezTo>
                    <a:pt x="0" y="421"/>
                    <a:pt x="0" y="421"/>
                    <a:pt x="0" y="421"/>
                  </a:cubicBezTo>
                  <a:cubicBezTo>
                    <a:pt x="69" y="422"/>
                    <a:pt x="69" y="422"/>
                    <a:pt x="69" y="422"/>
                  </a:cubicBezTo>
                  <a:cubicBezTo>
                    <a:pt x="64" y="505"/>
                    <a:pt x="64" y="505"/>
                    <a:pt x="64" y="505"/>
                  </a:cubicBezTo>
                  <a:close/>
                </a:path>
              </a:pathLst>
            </a:custGeom>
            <a:grpFill/>
            <a:ln w="9" cap="flat">
              <a:solidFill>
                <a:schemeClr val="tx1">
                  <a:lumMod val="50000"/>
                  <a:lumOff val="50000"/>
                </a:schemeClr>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5" name="Freeform 13"/>
            <p:cNvSpPr>
              <a:spLocks/>
            </p:cNvSpPr>
            <p:nvPr/>
          </p:nvSpPr>
          <p:spPr bwMode="auto">
            <a:xfrm>
              <a:off x="4167188" y="2408238"/>
              <a:ext cx="1095375" cy="1285875"/>
            </a:xfrm>
            <a:custGeom>
              <a:avLst/>
              <a:gdLst/>
              <a:ahLst/>
              <a:cxnLst>
                <a:cxn ang="0">
                  <a:pos x="4" y="158"/>
                </a:cxn>
                <a:cxn ang="0">
                  <a:pos x="0" y="0"/>
                </a:cxn>
                <a:cxn ang="0">
                  <a:pos x="0" y="0"/>
                </a:cxn>
                <a:cxn ang="0">
                  <a:pos x="222" y="3"/>
                </a:cxn>
                <a:cxn ang="0">
                  <a:pos x="291" y="4"/>
                </a:cxn>
                <a:cxn ang="0">
                  <a:pos x="286" y="87"/>
                </a:cxn>
                <a:cxn ang="0">
                  <a:pos x="278" y="227"/>
                </a:cxn>
                <a:cxn ang="0">
                  <a:pos x="271" y="342"/>
                </a:cxn>
                <a:cxn ang="0">
                  <a:pos x="259" y="332"/>
                </a:cxn>
                <a:cxn ang="0">
                  <a:pos x="247" y="319"/>
                </a:cxn>
                <a:cxn ang="0">
                  <a:pos x="247" y="290"/>
                </a:cxn>
                <a:cxn ang="0">
                  <a:pos x="241" y="283"/>
                </a:cxn>
                <a:cxn ang="0">
                  <a:pos x="236" y="260"/>
                </a:cxn>
                <a:cxn ang="0">
                  <a:pos x="207" y="265"/>
                </a:cxn>
                <a:cxn ang="0">
                  <a:pos x="211" y="225"/>
                </a:cxn>
                <a:cxn ang="0">
                  <a:pos x="197" y="251"/>
                </a:cxn>
                <a:cxn ang="0">
                  <a:pos x="180" y="249"/>
                </a:cxn>
                <a:cxn ang="0">
                  <a:pos x="190" y="244"/>
                </a:cxn>
                <a:cxn ang="0">
                  <a:pos x="200" y="217"/>
                </a:cxn>
                <a:cxn ang="0">
                  <a:pos x="202" y="176"/>
                </a:cxn>
                <a:cxn ang="0">
                  <a:pos x="190" y="204"/>
                </a:cxn>
                <a:cxn ang="0">
                  <a:pos x="158" y="236"/>
                </a:cxn>
                <a:cxn ang="0">
                  <a:pos x="162" y="245"/>
                </a:cxn>
                <a:cxn ang="0">
                  <a:pos x="152" y="247"/>
                </a:cxn>
                <a:cxn ang="0">
                  <a:pos x="148" y="223"/>
                </a:cxn>
                <a:cxn ang="0">
                  <a:pos x="122" y="191"/>
                </a:cxn>
                <a:cxn ang="0">
                  <a:pos x="123" y="183"/>
                </a:cxn>
                <a:cxn ang="0">
                  <a:pos x="102" y="167"/>
                </a:cxn>
                <a:cxn ang="0">
                  <a:pos x="79" y="163"/>
                </a:cxn>
                <a:cxn ang="0">
                  <a:pos x="61" y="154"/>
                </a:cxn>
                <a:cxn ang="0">
                  <a:pos x="6" y="158"/>
                </a:cxn>
                <a:cxn ang="0">
                  <a:pos x="4" y="158"/>
                </a:cxn>
                <a:cxn ang="0">
                  <a:pos x="4" y="158"/>
                </a:cxn>
              </a:cxnLst>
              <a:rect l="0" t="0" r="r" b="b"/>
              <a:pathLst>
                <a:path w="291" h="342">
                  <a:moveTo>
                    <a:pt x="4" y="158"/>
                  </a:moveTo>
                  <a:cubicBezTo>
                    <a:pt x="0" y="0"/>
                    <a:pt x="0" y="0"/>
                    <a:pt x="0" y="0"/>
                  </a:cubicBezTo>
                  <a:cubicBezTo>
                    <a:pt x="0" y="0"/>
                    <a:pt x="0" y="0"/>
                    <a:pt x="0" y="0"/>
                  </a:cubicBezTo>
                  <a:cubicBezTo>
                    <a:pt x="222" y="3"/>
                    <a:pt x="222" y="3"/>
                    <a:pt x="222" y="3"/>
                  </a:cubicBezTo>
                  <a:cubicBezTo>
                    <a:pt x="291" y="4"/>
                    <a:pt x="291" y="4"/>
                    <a:pt x="291" y="4"/>
                  </a:cubicBezTo>
                  <a:cubicBezTo>
                    <a:pt x="286" y="87"/>
                    <a:pt x="286" y="87"/>
                    <a:pt x="286" y="87"/>
                  </a:cubicBezTo>
                  <a:cubicBezTo>
                    <a:pt x="278" y="227"/>
                    <a:pt x="278" y="227"/>
                    <a:pt x="278" y="227"/>
                  </a:cubicBezTo>
                  <a:cubicBezTo>
                    <a:pt x="271" y="342"/>
                    <a:pt x="271" y="342"/>
                    <a:pt x="271" y="342"/>
                  </a:cubicBezTo>
                  <a:cubicBezTo>
                    <a:pt x="266" y="339"/>
                    <a:pt x="262" y="336"/>
                    <a:pt x="259" y="332"/>
                  </a:cubicBezTo>
                  <a:cubicBezTo>
                    <a:pt x="255" y="328"/>
                    <a:pt x="251" y="324"/>
                    <a:pt x="247" y="319"/>
                  </a:cubicBezTo>
                  <a:cubicBezTo>
                    <a:pt x="241" y="309"/>
                    <a:pt x="251" y="300"/>
                    <a:pt x="247" y="290"/>
                  </a:cubicBezTo>
                  <a:cubicBezTo>
                    <a:pt x="245" y="287"/>
                    <a:pt x="242" y="286"/>
                    <a:pt x="241" y="283"/>
                  </a:cubicBezTo>
                  <a:cubicBezTo>
                    <a:pt x="239" y="275"/>
                    <a:pt x="243" y="262"/>
                    <a:pt x="236" y="260"/>
                  </a:cubicBezTo>
                  <a:cubicBezTo>
                    <a:pt x="226" y="259"/>
                    <a:pt x="218" y="268"/>
                    <a:pt x="207" y="265"/>
                  </a:cubicBezTo>
                  <a:cubicBezTo>
                    <a:pt x="220" y="255"/>
                    <a:pt x="220" y="238"/>
                    <a:pt x="211" y="225"/>
                  </a:cubicBezTo>
                  <a:cubicBezTo>
                    <a:pt x="206" y="234"/>
                    <a:pt x="203" y="243"/>
                    <a:pt x="197" y="251"/>
                  </a:cubicBezTo>
                  <a:cubicBezTo>
                    <a:pt x="192" y="258"/>
                    <a:pt x="186" y="253"/>
                    <a:pt x="180" y="249"/>
                  </a:cubicBezTo>
                  <a:cubicBezTo>
                    <a:pt x="185" y="251"/>
                    <a:pt x="188" y="247"/>
                    <a:pt x="190" y="244"/>
                  </a:cubicBezTo>
                  <a:cubicBezTo>
                    <a:pt x="198" y="236"/>
                    <a:pt x="194" y="227"/>
                    <a:pt x="200" y="217"/>
                  </a:cubicBezTo>
                  <a:cubicBezTo>
                    <a:pt x="207" y="206"/>
                    <a:pt x="212" y="188"/>
                    <a:pt x="202" y="176"/>
                  </a:cubicBezTo>
                  <a:cubicBezTo>
                    <a:pt x="201" y="186"/>
                    <a:pt x="197" y="197"/>
                    <a:pt x="190" y="204"/>
                  </a:cubicBezTo>
                  <a:cubicBezTo>
                    <a:pt x="180" y="215"/>
                    <a:pt x="167" y="223"/>
                    <a:pt x="158" y="236"/>
                  </a:cubicBezTo>
                  <a:cubicBezTo>
                    <a:pt x="156" y="240"/>
                    <a:pt x="162" y="243"/>
                    <a:pt x="162" y="245"/>
                  </a:cubicBezTo>
                  <a:cubicBezTo>
                    <a:pt x="161" y="249"/>
                    <a:pt x="153" y="252"/>
                    <a:pt x="152" y="247"/>
                  </a:cubicBezTo>
                  <a:cubicBezTo>
                    <a:pt x="150" y="239"/>
                    <a:pt x="152" y="230"/>
                    <a:pt x="148" y="223"/>
                  </a:cubicBezTo>
                  <a:cubicBezTo>
                    <a:pt x="142" y="210"/>
                    <a:pt x="134" y="200"/>
                    <a:pt x="122" y="191"/>
                  </a:cubicBezTo>
                  <a:cubicBezTo>
                    <a:pt x="121" y="189"/>
                    <a:pt x="124" y="184"/>
                    <a:pt x="123" y="183"/>
                  </a:cubicBezTo>
                  <a:cubicBezTo>
                    <a:pt x="120" y="174"/>
                    <a:pt x="110" y="165"/>
                    <a:pt x="102" y="167"/>
                  </a:cubicBezTo>
                  <a:cubicBezTo>
                    <a:pt x="93" y="169"/>
                    <a:pt x="88" y="160"/>
                    <a:pt x="79" y="163"/>
                  </a:cubicBezTo>
                  <a:cubicBezTo>
                    <a:pt x="74" y="164"/>
                    <a:pt x="67" y="157"/>
                    <a:pt x="61" y="154"/>
                  </a:cubicBezTo>
                  <a:cubicBezTo>
                    <a:pt x="43" y="147"/>
                    <a:pt x="23" y="152"/>
                    <a:pt x="6" y="158"/>
                  </a:cubicBezTo>
                  <a:cubicBezTo>
                    <a:pt x="6" y="158"/>
                    <a:pt x="5" y="158"/>
                    <a:pt x="4" y="158"/>
                  </a:cubicBezTo>
                  <a:cubicBezTo>
                    <a:pt x="4" y="158"/>
                    <a:pt x="4" y="158"/>
                    <a:pt x="4" y="158"/>
                  </a:cubicBezTo>
                  <a:close/>
                </a:path>
              </a:pathLst>
            </a:custGeom>
            <a:grpFill/>
            <a:ln w="9" cap="flat">
              <a:solidFill>
                <a:schemeClr val="tx1">
                  <a:lumMod val="50000"/>
                  <a:lumOff val="50000"/>
                </a:schemeClr>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21" name="Group 23"/>
          <p:cNvGrpSpPr/>
          <p:nvPr/>
        </p:nvGrpSpPr>
        <p:grpSpPr>
          <a:xfrm>
            <a:off x="7356161" y="5220322"/>
            <a:ext cx="629281" cy="748679"/>
            <a:chOff x="3524250" y="1917701"/>
            <a:chExt cx="1020763" cy="1214438"/>
          </a:xfrm>
        </p:grpSpPr>
        <p:sp>
          <p:nvSpPr>
            <p:cNvPr id="22" name="Freeform 7"/>
            <p:cNvSpPr>
              <a:spLocks/>
            </p:cNvSpPr>
            <p:nvPr/>
          </p:nvSpPr>
          <p:spPr bwMode="auto">
            <a:xfrm>
              <a:off x="3524250" y="1917701"/>
              <a:ext cx="1020763" cy="1214438"/>
            </a:xfrm>
            <a:custGeom>
              <a:avLst/>
              <a:gdLst/>
              <a:ahLst/>
              <a:cxnLst>
                <a:cxn ang="0">
                  <a:pos x="124" y="4000"/>
                </a:cxn>
                <a:cxn ang="0">
                  <a:pos x="12" y="3667"/>
                </a:cxn>
                <a:cxn ang="0">
                  <a:pos x="958" y="2956"/>
                </a:cxn>
                <a:cxn ang="0">
                  <a:pos x="1052" y="2905"/>
                </a:cxn>
                <a:cxn ang="0">
                  <a:pos x="985" y="2600"/>
                </a:cxn>
                <a:cxn ang="0">
                  <a:pos x="800" y="2905"/>
                </a:cxn>
                <a:cxn ang="0">
                  <a:pos x="780" y="2102"/>
                </a:cxn>
                <a:cxn ang="0">
                  <a:pos x="535" y="2486"/>
                </a:cxn>
                <a:cxn ang="0">
                  <a:pos x="612" y="1596"/>
                </a:cxn>
                <a:cxn ang="0">
                  <a:pos x="345" y="1730"/>
                </a:cxn>
                <a:cxn ang="0">
                  <a:pos x="636" y="1234"/>
                </a:cxn>
                <a:cxn ang="0">
                  <a:pos x="396" y="1261"/>
                </a:cxn>
                <a:cxn ang="0">
                  <a:pos x="1317" y="409"/>
                </a:cxn>
                <a:cxn ang="0">
                  <a:pos x="1318" y="401"/>
                </a:cxn>
                <a:cxn ang="0">
                  <a:pos x="2956" y="1010"/>
                </a:cxn>
                <a:cxn ang="0">
                  <a:pos x="2751" y="1234"/>
                </a:cxn>
                <a:cxn ang="0">
                  <a:pos x="3018" y="1669"/>
                </a:cxn>
                <a:cxn ang="0">
                  <a:pos x="2775" y="1596"/>
                </a:cxn>
                <a:cxn ang="0">
                  <a:pos x="2852" y="2486"/>
                </a:cxn>
                <a:cxn ang="0">
                  <a:pos x="2607" y="2102"/>
                </a:cxn>
                <a:cxn ang="0">
                  <a:pos x="2588" y="2905"/>
                </a:cxn>
                <a:cxn ang="0">
                  <a:pos x="2402" y="2600"/>
                </a:cxn>
                <a:cxn ang="0">
                  <a:pos x="2329" y="2916"/>
                </a:cxn>
                <a:cxn ang="0">
                  <a:pos x="2407" y="2956"/>
                </a:cxn>
                <a:cxn ang="0">
                  <a:pos x="3353" y="3667"/>
                </a:cxn>
                <a:cxn ang="0">
                  <a:pos x="3241" y="4000"/>
                </a:cxn>
                <a:cxn ang="0">
                  <a:pos x="124" y="4000"/>
                </a:cxn>
              </a:cxnLst>
              <a:rect l="0" t="0" r="r" b="b"/>
              <a:pathLst>
                <a:path w="3365" h="4000">
                  <a:moveTo>
                    <a:pt x="124" y="4000"/>
                  </a:moveTo>
                  <a:cubicBezTo>
                    <a:pt x="58" y="3888"/>
                    <a:pt x="15" y="3775"/>
                    <a:pt x="12" y="3667"/>
                  </a:cubicBezTo>
                  <a:cubicBezTo>
                    <a:pt x="0" y="3168"/>
                    <a:pt x="560" y="3122"/>
                    <a:pt x="958" y="2956"/>
                  </a:cubicBezTo>
                  <a:cubicBezTo>
                    <a:pt x="994" y="2941"/>
                    <a:pt x="1025" y="2924"/>
                    <a:pt x="1052" y="2905"/>
                  </a:cubicBezTo>
                  <a:cubicBezTo>
                    <a:pt x="999" y="2814"/>
                    <a:pt x="967" y="2710"/>
                    <a:pt x="985" y="2600"/>
                  </a:cubicBezTo>
                  <a:cubicBezTo>
                    <a:pt x="831" y="2685"/>
                    <a:pt x="847" y="2775"/>
                    <a:pt x="800" y="2905"/>
                  </a:cubicBezTo>
                  <a:cubicBezTo>
                    <a:pt x="687" y="2729"/>
                    <a:pt x="622" y="2295"/>
                    <a:pt x="780" y="2102"/>
                  </a:cubicBezTo>
                  <a:cubicBezTo>
                    <a:pt x="639" y="2169"/>
                    <a:pt x="608" y="2316"/>
                    <a:pt x="535" y="2486"/>
                  </a:cubicBezTo>
                  <a:cubicBezTo>
                    <a:pt x="447" y="2224"/>
                    <a:pt x="511" y="1786"/>
                    <a:pt x="612" y="1596"/>
                  </a:cubicBezTo>
                  <a:cubicBezTo>
                    <a:pt x="520" y="1688"/>
                    <a:pt x="443" y="1743"/>
                    <a:pt x="345" y="1730"/>
                  </a:cubicBezTo>
                  <a:cubicBezTo>
                    <a:pt x="486" y="1553"/>
                    <a:pt x="499" y="1364"/>
                    <a:pt x="636" y="1234"/>
                  </a:cubicBezTo>
                  <a:cubicBezTo>
                    <a:pt x="579" y="1266"/>
                    <a:pt x="513" y="1283"/>
                    <a:pt x="396" y="1261"/>
                  </a:cubicBezTo>
                  <a:cubicBezTo>
                    <a:pt x="592" y="1054"/>
                    <a:pt x="743" y="344"/>
                    <a:pt x="1317" y="409"/>
                  </a:cubicBezTo>
                  <a:cubicBezTo>
                    <a:pt x="1318" y="406"/>
                    <a:pt x="1318" y="404"/>
                    <a:pt x="1318" y="401"/>
                  </a:cubicBezTo>
                  <a:cubicBezTo>
                    <a:pt x="2116" y="0"/>
                    <a:pt x="2662" y="1049"/>
                    <a:pt x="2956" y="1010"/>
                  </a:cubicBezTo>
                  <a:cubicBezTo>
                    <a:pt x="2915" y="1142"/>
                    <a:pt x="2820" y="1216"/>
                    <a:pt x="2751" y="1234"/>
                  </a:cubicBezTo>
                  <a:cubicBezTo>
                    <a:pt x="2836" y="1329"/>
                    <a:pt x="2887" y="1558"/>
                    <a:pt x="3018" y="1669"/>
                  </a:cubicBezTo>
                  <a:cubicBezTo>
                    <a:pt x="3006" y="1758"/>
                    <a:pt x="2867" y="1688"/>
                    <a:pt x="2775" y="1596"/>
                  </a:cubicBezTo>
                  <a:cubicBezTo>
                    <a:pt x="2876" y="1786"/>
                    <a:pt x="2940" y="2224"/>
                    <a:pt x="2852" y="2486"/>
                  </a:cubicBezTo>
                  <a:cubicBezTo>
                    <a:pt x="2779" y="2316"/>
                    <a:pt x="2749" y="2169"/>
                    <a:pt x="2607" y="2102"/>
                  </a:cubicBezTo>
                  <a:cubicBezTo>
                    <a:pt x="2766" y="2295"/>
                    <a:pt x="2700" y="2729"/>
                    <a:pt x="2588" y="2905"/>
                  </a:cubicBezTo>
                  <a:cubicBezTo>
                    <a:pt x="2540" y="2775"/>
                    <a:pt x="2556" y="2685"/>
                    <a:pt x="2402" y="2600"/>
                  </a:cubicBezTo>
                  <a:cubicBezTo>
                    <a:pt x="2421" y="2715"/>
                    <a:pt x="2385" y="2822"/>
                    <a:pt x="2329" y="2916"/>
                  </a:cubicBezTo>
                  <a:cubicBezTo>
                    <a:pt x="2352" y="2930"/>
                    <a:pt x="2378" y="2944"/>
                    <a:pt x="2407" y="2956"/>
                  </a:cubicBezTo>
                  <a:cubicBezTo>
                    <a:pt x="2805" y="3122"/>
                    <a:pt x="3365" y="3168"/>
                    <a:pt x="3353" y="3667"/>
                  </a:cubicBezTo>
                  <a:cubicBezTo>
                    <a:pt x="3350" y="3775"/>
                    <a:pt x="3307" y="3888"/>
                    <a:pt x="3241" y="4000"/>
                  </a:cubicBezTo>
                  <a:lnTo>
                    <a:pt x="124" y="400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3" name="Freeform 8"/>
            <p:cNvSpPr>
              <a:spLocks noEditPoints="1"/>
            </p:cNvSpPr>
            <p:nvPr/>
          </p:nvSpPr>
          <p:spPr bwMode="auto">
            <a:xfrm>
              <a:off x="3698875" y="2271713"/>
              <a:ext cx="661988" cy="819150"/>
            </a:xfrm>
            <a:custGeom>
              <a:avLst/>
              <a:gdLst/>
              <a:ahLst/>
              <a:cxnLst>
                <a:cxn ang="0">
                  <a:pos x="2055" y="2293"/>
                </a:cxn>
                <a:cxn ang="0">
                  <a:pos x="2030" y="2122"/>
                </a:cxn>
                <a:cxn ang="0">
                  <a:pos x="2030" y="2122"/>
                </a:cxn>
                <a:cxn ang="0">
                  <a:pos x="2112" y="2088"/>
                </a:cxn>
                <a:cxn ang="0">
                  <a:pos x="2030" y="1995"/>
                </a:cxn>
                <a:cxn ang="0">
                  <a:pos x="1981" y="1980"/>
                </a:cxn>
                <a:cxn ang="0">
                  <a:pos x="2030" y="2345"/>
                </a:cxn>
                <a:cxn ang="0">
                  <a:pos x="2030" y="2266"/>
                </a:cxn>
                <a:cxn ang="0">
                  <a:pos x="2002" y="2532"/>
                </a:cxn>
                <a:cxn ang="0">
                  <a:pos x="1981" y="736"/>
                </a:cxn>
                <a:cxn ang="0">
                  <a:pos x="1981" y="736"/>
                </a:cxn>
                <a:cxn ang="0">
                  <a:pos x="1784" y="991"/>
                </a:cxn>
                <a:cxn ang="0">
                  <a:pos x="222" y="704"/>
                </a:cxn>
                <a:cxn ang="0">
                  <a:pos x="406" y="450"/>
                </a:cxn>
                <a:cxn ang="0">
                  <a:pos x="1769" y="756"/>
                </a:cxn>
                <a:cxn ang="0">
                  <a:pos x="1981" y="1980"/>
                </a:cxn>
                <a:cxn ang="0">
                  <a:pos x="1785" y="2516"/>
                </a:cxn>
                <a:cxn ang="0">
                  <a:pos x="273" y="2484"/>
                </a:cxn>
                <a:cxn ang="0">
                  <a:pos x="466" y="1886"/>
                </a:cxn>
                <a:cxn ang="0">
                  <a:pos x="1470" y="1539"/>
                </a:cxn>
                <a:cxn ang="0">
                  <a:pos x="1981" y="2509"/>
                </a:cxn>
                <a:cxn ang="0">
                  <a:pos x="1981" y="2593"/>
                </a:cxn>
                <a:cxn ang="0">
                  <a:pos x="244" y="2502"/>
                </a:cxn>
                <a:cxn ang="0">
                  <a:pos x="222" y="2527"/>
                </a:cxn>
                <a:cxn ang="0">
                  <a:pos x="354" y="2596"/>
                </a:cxn>
                <a:cxn ang="0">
                  <a:pos x="622" y="2679"/>
                </a:cxn>
                <a:cxn ang="0">
                  <a:pos x="583" y="2675"/>
                </a:cxn>
                <a:cxn ang="0">
                  <a:pos x="878" y="2662"/>
                </a:cxn>
                <a:cxn ang="0">
                  <a:pos x="821" y="2692"/>
                </a:cxn>
                <a:cxn ang="0">
                  <a:pos x="1098" y="2653"/>
                </a:cxn>
                <a:cxn ang="0">
                  <a:pos x="1099" y="2695"/>
                </a:cxn>
                <a:cxn ang="0">
                  <a:pos x="1295" y="2647"/>
                </a:cxn>
                <a:cxn ang="0">
                  <a:pos x="1574" y="2670"/>
                </a:cxn>
                <a:cxn ang="0">
                  <a:pos x="1538" y="2673"/>
                </a:cxn>
                <a:cxn ang="0">
                  <a:pos x="1804" y="2603"/>
                </a:cxn>
                <a:cxn ang="0">
                  <a:pos x="1811" y="2645"/>
                </a:cxn>
                <a:cxn ang="0">
                  <a:pos x="171" y="2215"/>
                </a:cxn>
                <a:cxn ang="0">
                  <a:pos x="222" y="516"/>
                </a:cxn>
                <a:cxn ang="0">
                  <a:pos x="222" y="1968"/>
                </a:cxn>
                <a:cxn ang="0">
                  <a:pos x="161" y="1987"/>
                </a:cxn>
                <a:cxn ang="0">
                  <a:pos x="222" y="2527"/>
                </a:cxn>
                <a:cxn ang="0">
                  <a:pos x="222" y="2444"/>
                </a:cxn>
                <a:cxn ang="0">
                  <a:pos x="161" y="2204"/>
                </a:cxn>
                <a:cxn ang="0">
                  <a:pos x="161" y="1987"/>
                </a:cxn>
                <a:cxn ang="0">
                  <a:pos x="161" y="1987"/>
                </a:cxn>
                <a:cxn ang="0">
                  <a:pos x="45" y="2025"/>
                </a:cxn>
              </a:cxnLst>
              <a:rect l="0" t="0" r="r" b="b"/>
              <a:pathLst>
                <a:path w="2181" h="2696">
                  <a:moveTo>
                    <a:pt x="2030" y="2345"/>
                  </a:moveTo>
                  <a:cubicBezTo>
                    <a:pt x="2030" y="2266"/>
                    <a:pt x="2030" y="2266"/>
                    <a:pt x="2030" y="2266"/>
                  </a:cubicBezTo>
                  <a:cubicBezTo>
                    <a:pt x="2044" y="2261"/>
                    <a:pt x="2062" y="2274"/>
                    <a:pt x="2055" y="2293"/>
                  </a:cubicBezTo>
                  <a:cubicBezTo>
                    <a:pt x="2052" y="2300"/>
                    <a:pt x="2043" y="2331"/>
                    <a:pt x="2041" y="2335"/>
                  </a:cubicBezTo>
                  <a:cubicBezTo>
                    <a:pt x="2038" y="2341"/>
                    <a:pt x="2034" y="2344"/>
                    <a:pt x="2030" y="2345"/>
                  </a:cubicBezTo>
                  <a:close/>
                  <a:moveTo>
                    <a:pt x="2030" y="2122"/>
                  </a:moveTo>
                  <a:cubicBezTo>
                    <a:pt x="2030" y="1995"/>
                    <a:pt x="2030" y="1995"/>
                    <a:pt x="2030" y="1995"/>
                  </a:cubicBezTo>
                  <a:cubicBezTo>
                    <a:pt x="2053" y="2002"/>
                    <a:pt x="2076" y="2009"/>
                    <a:pt x="2099" y="2016"/>
                  </a:cubicBezTo>
                  <a:cubicBezTo>
                    <a:pt x="2074" y="2044"/>
                    <a:pt x="2051" y="2080"/>
                    <a:pt x="2030" y="2122"/>
                  </a:cubicBezTo>
                  <a:close/>
                  <a:moveTo>
                    <a:pt x="2167" y="2081"/>
                  </a:moveTo>
                  <a:cubicBezTo>
                    <a:pt x="2181" y="2065"/>
                    <a:pt x="2164" y="2039"/>
                    <a:pt x="2144" y="2048"/>
                  </a:cubicBezTo>
                  <a:cubicBezTo>
                    <a:pt x="2136" y="2052"/>
                    <a:pt x="2117" y="2079"/>
                    <a:pt x="2112" y="2088"/>
                  </a:cubicBezTo>
                  <a:cubicBezTo>
                    <a:pt x="2098" y="2109"/>
                    <a:pt x="2124" y="2132"/>
                    <a:pt x="2141" y="2116"/>
                  </a:cubicBezTo>
                  <a:lnTo>
                    <a:pt x="2167" y="2081"/>
                  </a:lnTo>
                  <a:close/>
                  <a:moveTo>
                    <a:pt x="2030" y="1995"/>
                  </a:moveTo>
                  <a:cubicBezTo>
                    <a:pt x="2030" y="2122"/>
                    <a:pt x="2030" y="2122"/>
                    <a:pt x="2030" y="2122"/>
                  </a:cubicBezTo>
                  <a:cubicBezTo>
                    <a:pt x="2012" y="2157"/>
                    <a:pt x="1996" y="2196"/>
                    <a:pt x="1981" y="2238"/>
                  </a:cubicBezTo>
                  <a:cubicBezTo>
                    <a:pt x="1981" y="1980"/>
                    <a:pt x="1981" y="1980"/>
                    <a:pt x="1981" y="1980"/>
                  </a:cubicBezTo>
                  <a:cubicBezTo>
                    <a:pt x="1997" y="1985"/>
                    <a:pt x="2014" y="1990"/>
                    <a:pt x="2030" y="1995"/>
                  </a:cubicBezTo>
                  <a:close/>
                  <a:moveTo>
                    <a:pt x="2030" y="2266"/>
                  </a:moveTo>
                  <a:cubicBezTo>
                    <a:pt x="2030" y="2345"/>
                    <a:pt x="2030" y="2345"/>
                    <a:pt x="2030" y="2345"/>
                  </a:cubicBezTo>
                  <a:cubicBezTo>
                    <a:pt x="2016" y="2350"/>
                    <a:pt x="1999" y="2337"/>
                    <a:pt x="2004" y="2319"/>
                  </a:cubicBezTo>
                  <a:cubicBezTo>
                    <a:pt x="2017" y="2280"/>
                    <a:pt x="2017" y="2280"/>
                    <a:pt x="2017" y="2280"/>
                  </a:cubicBezTo>
                  <a:cubicBezTo>
                    <a:pt x="2020" y="2272"/>
                    <a:pt x="2025" y="2268"/>
                    <a:pt x="2030" y="2266"/>
                  </a:cubicBezTo>
                  <a:close/>
                  <a:moveTo>
                    <a:pt x="1981" y="2593"/>
                  </a:moveTo>
                  <a:cubicBezTo>
                    <a:pt x="1981" y="2509"/>
                    <a:pt x="1981" y="2509"/>
                    <a:pt x="1981" y="2509"/>
                  </a:cubicBezTo>
                  <a:cubicBezTo>
                    <a:pt x="1992" y="2508"/>
                    <a:pt x="2004" y="2517"/>
                    <a:pt x="2002" y="2532"/>
                  </a:cubicBezTo>
                  <a:cubicBezTo>
                    <a:pt x="1999" y="2572"/>
                    <a:pt x="1999" y="2572"/>
                    <a:pt x="1999" y="2572"/>
                  </a:cubicBezTo>
                  <a:cubicBezTo>
                    <a:pt x="1999" y="2585"/>
                    <a:pt x="1990" y="2592"/>
                    <a:pt x="1981" y="2593"/>
                  </a:cubicBezTo>
                  <a:close/>
                  <a:moveTo>
                    <a:pt x="1981" y="736"/>
                  </a:moveTo>
                  <a:cubicBezTo>
                    <a:pt x="1981" y="653"/>
                    <a:pt x="1981" y="653"/>
                    <a:pt x="1981" y="653"/>
                  </a:cubicBezTo>
                  <a:cubicBezTo>
                    <a:pt x="1985" y="651"/>
                    <a:pt x="1989" y="650"/>
                    <a:pt x="1993" y="649"/>
                  </a:cubicBezTo>
                  <a:cubicBezTo>
                    <a:pt x="1991" y="678"/>
                    <a:pt x="1987" y="707"/>
                    <a:pt x="1981" y="736"/>
                  </a:cubicBezTo>
                  <a:close/>
                  <a:moveTo>
                    <a:pt x="1981" y="653"/>
                  </a:moveTo>
                  <a:cubicBezTo>
                    <a:pt x="1981" y="736"/>
                    <a:pt x="1981" y="736"/>
                    <a:pt x="1981" y="736"/>
                  </a:cubicBezTo>
                  <a:cubicBezTo>
                    <a:pt x="1954" y="864"/>
                    <a:pt x="1886" y="974"/>
                    <a:pt x="1784" y="991"/>
                  </a:cubicBezTo>
                  <a:cubicBezTo>
                    <a:pt x="1657" y="1291"/>
                    <a:pt x="1424" y="1516"/>
                    <a:pt x="1105" y="1516"/>
                  </a:cubicBezTo>
                  <a:cubicBezTo>
                    <a:pt x="785" y="1516"/>
                    <a:pt x="552" y="1291"/>
                    <a:pt x="425" y="991"/>
                  </a:cubicBezTo>
                  <a:cubicBezTo>
                    <a:pt x="315" y="972"/>
                    <a:pt x="244" y="846"/>
                    <a:pt x="222" y="704"/>
                  </a:cubicBezTo>
                  <a:cubicBezTo>
                    <a:pt x="222" y="516"/>
                    <a:pt x="222" y="516"/>
                    <a:pt x="222" y="516"/>
                  </a:cubicBezTo>
                  <a:cubicBezTo>
                    <a:pt x="235" y="440"/>
                    <a:pt x="264" y="371"/>
                    <a:pt x="311" y="325"/>
                  </a:cubicBezTo>
                  <a:cubicBezTo>
                    <a:pt x="356" y="328"/>
                    <a:pt x="387" y="388"/>
                    <a:pt x="406" y="450"/>
                  </a:cubicBezTo>
                  <a:cubicBezTo>
                    <a:pt x="444" y="568"/>
                    <a:pt x="466" y="626"/>
                    <a:pt x="456" y="404"/>
                  </a:cubicBezTo>
                  <a:cubicBezTo>
                    <a:pt x="452" y="289"/>
                    <a:pt x="471" y="168"/>
                    <a:pt x="509" y="52"/>
                  </a:cubicBezTo>
                  <a:cubicBezTo>
                    <a:pt x="744" y="411"/>
                    <a:pt x="1422" y="737"/>
                    <a:pt x="1769" y="756"/>
                  </a:cubicBezTo>
                  <a:cubicBezTo>
                    <a:pt x="1403" y="583"/>
                    <a:pt x="1112" y="386"/>
                    <a:pt x="990" y="0"/>
                  </a:cubicBezTo>
                  <a:cubicBezTo>
                    <a:pt x="1371" y="454"/>
                    <a:pt x="1790" y="703"/>
                    <a:pt x="1981" y="653"/>
                  </a:cubicBezTo>
                  <a:close/>
                  <a:moveTo>
                    <a:pt x="1981" y="1980"/>
                  </a:moveTo>
                  <a:cubicBezTo>
                    <a:pt x="1981" y="2238"/>
                    <a:pt x="1981" y="2238"/>
                    <a:pt x="1981" y="2238"/>
                  </a:cubicBezTo>
                  <a:cubicBezTo>
                    <a:pt x="1952" y="2319"/>
                    <a:pt x="1929" y="2409"/>
                    <a:pt x="1916" y="2491"/>
                  </a:cubicBezTo>
                  <a:cubicBezTo>
                    <a:pt x="1881" y="2504"/>
                    <a:pt x="1830" y="2511"/>
                    <a:pt x="1785" y="2516"/>
                  </a:cubicBezTo>
                  <a:cubicBezTo>
                    <a:pt x="1346" y="2563"/>
                    <a:pt x="827" y="2561"/>
                    <a:pt x="388" y="2508"/>
                  </a:cubicBezTo>
                  <a:cubicBezTo>
                    <a:pt x="378" y="2507"/>
                    <a:pt x="324" y="2501"/>
                    <a:pt x="314" y="2499"/>
                  </a:cubicBezTo>
                  <a:cubicBezTo>
                    <a:pt x="299" y="2494"/>
                    <a:pt x="285" y="2489"/>
                    <a:pt x="273" y="2484"/>
                  </a:cubicBezTo>
                  <a:cubicBezTo>
                    <a:pt x="262" y="2408"/>
                    <a:pt x="244" y="2332"/>
                    <a:pt x="222" y="2263"/>
                  </a:cubicBezTo>
                  <a:cubicBezTo>
                    <a:pt x="222" y="1968"/>
                    <a:pt x="222" y="1968"/>
                    <a:pt x="222" y="1968"/>
                  </a:cubicBezTo>
                  <a:cubicBezTo>
                    <a:pt x="303" y="1943"/>
                    <a:pt x="386" y="1916"/>
                    <a:pt x="466" y="1886"/>
                  </a:cubicBezTo>
                  <a:cubicBezTo>
                    <a:pt x="607" y="1834"/>
                    <a:pt x="690" y="1697"/>
                    <a:pt x="735" y="1536"/>
                  </a:cubicBezTo>
                  <a:cubicBezTo>
                    <a:pt x="844" y="1600"/>
                    <a:pt x="967" y="1636"/>
                    <a:pt x="1105" y="1636"/>
                  </a:cubicBezTo>
                  <a:cubicBezTo>
                    <a:pt x="1240" y="1636"/>
                    <a:pt x="1363" y="1600"/>
                    <a:pt x="1470" y="1539"/>
                  </a:cubicBezTo>
                  <a:cubicBezTo>
                    <a:pt x="1512" y="1695"/>
                    <a:pt x="1588" y="1829"/>
                    <a:pt x="1720" y="1886"/>
                  </a:cubicBezTo>
                  <a:cubicBezTo>
                    <a:pt x="1806" y="1923"/>
                    <a:pt x="1894" y="1953"/>
                    <a:pt x="1981" y="1980"/>
                  </a:cubicBezTo>
                  <a:close/>
                  <a:moveTo>
                    <a:pt x="1981" y="2509"/>
                  </a:moveTo>
                  <a:cubicBezTo>
                    <a:pt x="1972" y="2510"/>
                    <a:pt x="1964" y="2517"/>
                    <a:pt x="1963" y="2531"/>
                  </a:cubicBezTo>
                  <a:cubicBezTo>
                    <a:pt x="1960" y="2571"/>
                    <a:pt x="1960" y="2571"/>
                    <a:pt x="1960" y="2571"/>
                  </a:cubicBezTo>
                  <a:cubicBezTo>
                    <a:pt x="1959" y="2586"/>
                    <a:pt x="1970" y="2594"/>
                    <a:pt x="1981" y="2593"/>
                  </a:cubicBezTo>
                  <a:cubicBezTo>
                    <a:pt x="1981" y="2509"/>
                    <a:pt x="1981" y="2509"/>
                    <a:pt x="1981" y="2509"/>
                  </a:cubicBezTo>
                  <a:close/>
                  <a:moveTo>
                    <a:pt x="222" y="2527"/>
                  </a:moveTo>
                  <a:cubicBezTo>
                    <a:pt x="233" y="2528"/>
                    <a:pt x="246" y="2520"/>
                    <a:pt x="244" y="2502"/>
                  </a:cubicBezTo>
                  <a:cubicBezTo>
                    <a:pt x="239" y="2462"/>
                    <a:pt x="239" y="2462"/>
                    <a:pt x="239" y="2462"/>
                  </a:cubicBezTo>
                  <a:cubicBezTo>
                    <a:pt x="238" y="2451"/>
                    <a:pt x="230" y="2445"/>
                    <a:pt x="222" y="2444"/>
                  </a:cubicBezTo>
                  <a:cubicBezTo>
                    <a:pt x="222" y="2527"/>
                    <a:pt x="222" y="2527"/>
                    <a:pt x="222" y="2527"/>
                  </a:cubicBezTo>
                  <a:close/>
                  <a:moveTo>
                    <a:pt x="385" y="2645"/>
                  </a:moveTo>
                  <a:cubicBezTo>
                    <a:pt x="408" y="2649"/>
                    <a:pt x="418" y="2615"/>
                    <a:pt x="396" y="2605"/>
                  </a:cubicBezTo>
                  <a:cubicBezTo>
                    <a:pt x="391" y="2602"/>
                    <a:pt x="362" y="2597"/>
                    <a:pt x="354" y="2596"/>
                  </a:cubicBezTo>
                  <a:cubicBezTo>
                    <a:pt x="333" y="2591"/>
                    <a:pt x="320" y="2621"/>
                    <a:pt x="340" y="2634"/>
                  </a:cubicBezTo>
                  <a:cubicBezTo>
                    <a:pt x="346" y="2638"/>
                    <a:pt x="376" y="2643"/>
                    <a:pt x="385" y="2645"/>
                  </a:cubicBezTo>
                  <a:close/>
                  <a:moveTo>
                    <a:pt x="622" y="2679"/>
                  </a:moveTo>
                  <a:cubicBezTo>
                    <a:pt x="648" y="2681"/>
                    <a:pt x="651" y="2640"/>
                    <a:pt x="626" y="2637"/>
                  </a:cubicBezTo>
                  <a:cubicBezTo>
                    <a:pt x="586" y="2633"/>
                    <a:pt x="586" y="2633"/>
                    <a:pt x="586" y="2633"/>
                  </a:cubicBezTo>
                  <a:cubicBezTo>
                    <a:pt x="560" y="2630"/>
                    <a:pt x="556" y="2672"/>
                    <a:pt x="583" y="2675"/>
                  </a:cubicBezTo>
                  <a:cubicBezTo>
                    <a:pt x="622" y="2679"/>
                    <a:pt x="622" y="2679"/>
                    <a:pt x="622" y="2679"/>
                  </a:cubicBezTo>
                  <a:close/>
                  <a:moveTo>
                    <a:pt x="860" y="2694"/>
                  </a:moveTo>
                  <a:cubicBezTo>
                    <a:pt x="876" y="2695"/>
                    <a:pt x="886" y="2676"/>
                    <a:pt x="878" y="2662"/>
                  </a:cubicBezTo>
                  <a:cubicBezTo>
                    <a:pt x="871" y="2650"/>
                    <a:pt x="859" y="2652"/>
                    <a:pt x="848" y="2651"/>
                  </a:cubicBezTo>
                  <a:cubicBezTo>
                    <a:pt x="822" y="2650"/>
                    <a:pt x="822" y="2650"/>
                    <a:pt x="822" y="2650"/>
                  </a:cubicBezTo>
                  <a:cubicBezTo>
                    <a:pt x="797" y="2649"/>
                    <a:pt x="793" y="2691"/>
                    <a:pt x="821" y="2692"/>
                  </a:cubicBezTo>
                  <a:cubicBezTo>
                    <a:pt x="860" y="2694"/>
                    <a:pt x="860" y="2694"/>
                    <a:pt x="860" y="2694"/>
                  </a:cubicBezTo>
                  <a:close/>
                  <a:moveTo>
                    <a:pt x="1099" y="2695"/>
                  </a:moveTo>
                  <a:cubicBezTo>
                    <a:pt x="1125" y="2695"/>
                    <a:pt x="1124" y="2653"/>
                    <a:pt x="1098" y="2653"/>
                  </a:cubicBezTo>
                  <a:cubicBezTo>
                    <a:pt x="1059" y="2654"/>
                    <a:pt x="1059" y="2654"/>
                    <a:pt x="1059" y="2654"/>
                  </a:cubicBezTo>
                  <a:cubicBezTo>
                    <a:pt x="1033" y="2654"/>
                    <a:pt x="1033" y="2696"/>
                    <a:pt x="1059" y="2696"/>
                  </a:cubicBezTo>
                  <a:cubicBezTo>
                    <a:pt x="1099" y="2695"/>
                    <a:pt x="1099" y="2695"/>
                    <a:pt x="1099" y="2695"/>
                  </a:cubicBezTo>
                  <a:close/>
                  <a:moveTo>
                    <a:pt x="1337" y="2687"/>
                  </a:moveTo>
                  <a:cubicBezTo>
                    <a:pt x="1363" y="2686"/>
                    <a:pt x="1360" y="2644"/>
                    <a:pt x="1335" y="2645"/>
                  </a:cubicBezTo>
                  <a:cubicBezTo>
                    <a:pt x="1295" y="2647"/>
                    <a:pt x="1295" y="2647"/>
                    <a:pt x="1295" y="2647"/>
                  </a:cubicBezTo>
                  <a:cubicBezTo>
                    <a:pt x="1270" y="2648"/>
                    <a:pt x="1270" y="2690"/>
                    <a:pt x="1298" y="2689"/>
                  </a:cubicBezTo>
                  <a:cubicBezTo>
                    <a:pt x="1337" y="2687"/>
                    <a:pt x="1337" y="2687"/>
                    <a:pt x="1337" y="2687"/>
                  </a:cubicBezTo>
                  <a:close/>
                  <a:moveTo>
                    <a:pt x="1574" y="2670"/>
                  </a:moveTo>
                  <a:cubicBezTo>
                    <a:pt x="1600" y="2667"/>
                    <a:pt x="1598" y="2625"/>
                    <a:pt x="1569" y="2628"/>
                  </a:cubicBezTo>
                  <a:cubicBezTo>
                    <a:pt x="1532" y="2631"/>
                    <a:pt x="1532" y="2631"/>
                    <a:pt x="1532" y="2631"/>
                  </a:cubicBezTo>
                  <a:cubicBezTo>
                    <a:pt x="1506" y="2633"/>
                    <a:pt x="1507" y="2675"/>
                    <a:pt x="1538" y="2673"/>
                  </a:cubicBezTo>
                  <a:cubicBezTo>
                    <a:pt x="1574" y="2670"/>
                    <a:pt x="1574" y="2670"/>
                    <a:pt x="1574" y="2670"/>
                  </a:cubicBezTo>
                  <a:close/>
                  <a:moveTo>
                    <a:pt x="1811" y="2645"/>
                  </a:moveTo>
                  <a:cubicBezTo>
                    <a:pt x="1837" y="2641"/>
                    <a:pt x="1834" y="2600"/>
                    <a:pt x="1804" y="2603"/>
                  </a:cubicBezTo>
                  <a:cubicBezTo>
                    <a:pt x="1767" y="2608"/>
                    <a:pt x="1767" y="2608"/>
                    <a:pt x="1767" y="2608"/>
                  </a:cubicBezTo>
                  <a:cubicBezTo>
                    <a:pt x="1742" y="2611"/>
                    <a:pt x="1746" y="2652"/>
                    <a:pt x="1772" y="2649"/>
                  </a:cubicBezTo>
                  <a:lnTo>
                    <a:pt x="1811" y="2645"/>
                  </a:lnTo>
                  <a:close/>
                  <a:moveTo>
                    <a:pt x="161" y="2282"/>
                  </a:moveTo>
                  <a:cubicBezTo>
                    <a:pt x="175" y="2288"/>
                    <a:pt x="195" y="2275"/>
                    <a:pt x="186" y="2252"/>
                  </a:cubicBezTo>
                  <a:cubicBezTo>
                    <a:pt x="171" y="2215"/>
                    <a:pt x="171" y="2215"/>
                    <a:pt x="171" y="2215"/>
                  </a:cubicBezTo>
                  <a:cubicBezTo>
                    <a:pt x="168" y="2210"/>
                    <a:pt x="165" y="2206"/>
                    <a:pt x="161" y="2204"/>
                  </a:cubicBezTo>
                  <a:cubicBezTo>
                    <a:pt x="161" y="2282"/>
                    <a:pt x="161" y="2282"/>
                    <a:pt x="161" y="2282"/>
                  </a:cubicBezTo>
                  <a:close/>
                  <a:moveTo>
                    <a:pt x="222" y="516"/>
                  </a:moveTo>
                  <a:cubicBezTo>
                    <a:pt x="222" y="704"/>
                    <a:pt x="222" y="704"/>
                    <a:pt x="222" y="704"/>
                  </a:cubicBezTo>
                  <a:cubicBezTo>
                    <a:pt x="212" y="642"/>
                    <a:pt x="212" y="577"/>
                    <a:pt x="222" y="516"/>
                  </a:cubicBezTo>
                  <a:close/>
                  <a:moveTo>
                    <a:pt x="222" y="1968"/>
                  </a:moveTo>
                  <a:cubicBezTo>
                    <a:pt x="222" y="2263"/>
                    <a:pt x="222" y="2263"/>
                    <a:pt x="222" y="2263"/>
                  </a:cubicBezTo>
                  <a:cubicBezTo>
                    <a:pt x="205" y="2208"/>
                    <a:pt x="184" y="2157"/>
                    <a:pt x="161" y="2115"/>
                  </a:cubicBezTo>
                  <a:cubicBezTo>
                    <a:pt x="161" y="1987"/>
                    <a:pt x="161" y="1987"/>
                    <a:pt x="161" y="1987"/>
                  </a:cubicBezTo>
                  <a:cubicBezTo>
                    <a:pt x="181" y="1981"/>
                    <a:pt x="201" y="1974"/>
                    <a:pt x="222" y="1968"/>
                  </a:cubicBezTo>
                  <a:close/>
                  <a:moveTo>
                    <a:pt x="222" y="2444"/>
                  </a:moveTo>
                  <a:cubicBezTo>
                    <a:pt x="222" y="2527"/>
                    <a:pt x="222" y="2527"/>
                    <a:pt x="222" y="2527"/>
                  </a:cubicBezTo>
                  <a:cubicBezTo>
                    <a:pt x="214" y="2526"/>
                    <a:pt x="206" y="2520"/>
                    <a:pt x="205" y="2509"/>
                  </a:cubicBezTo>
                  <a:cubicBezTo>
                    <a:pt x="200" y="2471"/>
                    <a:pt x="200" y="2471"/>
                    <a:pt x="200" y="2471"/>
                  </a:cubicBezTo>
                  <a:cubicBezTo>
                    <a:pt x="198" y="2451"/>
                    <a:pt x="210" y="2442"/>
                    <a:pt x="222" y="2444"/>
                  </a:cubicBezTo>
                  <a:close/>
                  <a:moveTo>
                    <a:pt x="150" y="2270"/>
                  </a:moveTo>
                  <a:cubicBezTo>
                    <a:pt x="153" y="2276"/>
                    <a:pt x="156" y="2280"/>
                    <a:pt x="161" y="2282"/>
                  </a:cubicBezTo>
                  <a:cubicBezTo>
                    <a:pt x="161" y="2204"/>
                    <a:pt x="161" y="2204"/>
                    <a:pt x="161" y="2204"/>
                  </a:cubicBezTo>
                  <a:cubicBezTo>
                    <a:pt x="146" y="2198"/>
                    <a:pt x="126" y="2213"/>
                    <a:pt x="135" y="2234"/>
                  </a:cubicBezTo>
                  <a:cubicBezTo>
                    <a:pt x="150" y="2270"/>
                    <a:pt x="150" y="2270"/>
                    <a:pt x="150" y="2270"/>
                  </a:cubicBezTo>
                  <a:close/>
                  <a:moveTo>
                    <a:pt x="161" y="1987"/>
                  </a:moveTo>
                  <a:cubicBezTo>
                    <a:pt x="161" y="2115"/>
                    <a:pt x="161" y="2115"/>
                    <a:pt x="161" y="2115"/>
                  </a:cubicBezTo>
                  <a:cubicBezTo>
                    <a:pt x="136" y="2071"/>
                    <a:pt x="109" y="2035"/>
                    <a:pt x="80" y="2013"/>
                  </a:cubicBezTo>
                  <a:cubicBezTo>
                    <a:pt x="106" y="2005"/>
                    <a:pt x="133" y="1996"/>
                    <a:pt x="161" y="1987"/>
                  </a:cubicBezTo>
                  <a:close/>
                  <a:moveTo>
                    <a:pt x="0" y="2041"/>
                  </a:moveTo>
                  <a:cubicBezTo>
                    <a:pt x="10" y="2049"/>
                    <a:pt x="19" y="2058"/>
                    <a:pt x="28" y="2067"/>
                  </a:cubicBezTo>
                  <a:cubicBezTo>
                    <a:pt x="44" y="2082"/>
                    <a:pt x="84" y="2062"/>
                    <a:pt x="45" y="2025"/>
                  </a:cubicBezTo>
                  <a:cubicBezTo>
                    <a:pt x="29" y="2031"/>
                    <a:pt x="14" y="2036"/>
                    <a:pt x="0" y="2041"/>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24" name="Group 26"/>
          <p:cNvGrpSpPr/>
          <p:nvPr/>
        </p:nvGrpSpPr>
        <p:grpSpPr>
          <a:xfrm>
            <a:off x="8660473" y="5251150"/>
            <a:ext cx="652769" cy="687021"/>
            <a:chOff x="4560888" y="2017713"/>
            <a:chExt cx="1058863" cy="1114425"/>
          </a:xfrm>
        </p:grpSpPr>
        <p:sp>
          <p:nvSpPr>
            <p:cNvPr id="25" name="Freeform 5"/>
            <p:cNvSpPr>
              <a:spLocks noEditPoints="1"/>
            </p:cNvSpPr>
            <p:nvPr/>
          </p:nvSpPr>
          <p:spPr bwMode="auto">
            <a:xfrm>
              <a:off x="4560888" y="2017713"/>
              <a:ext cx="1058863" cy="1114425"/>
            </a:xfrm>
            <a:custGeom>
              <a:avLst/>
              <a:gdLst/>
              <a:ahLst/>
              <a:cxnLst>
                <a:cxn ang="0">
                  <a:pos x="2439" y="1562"/>
                </a:cxn>
                <a:cxn ang="0">
                  <a:pos x="2457" y="2736"/>
                </a:cxn>
                <a:cxn ang="0">
                  <a:pos x="2462" y="2703"/>
                </a:cxn>
                <a:cxn ang="0">
                  <a:pos x="2439" y="2003"/>
                </a:cxn>
                <a:cxn ang="0">
                  <a:pos x="2420" y="2701"/>
                </a:cxn>
                <a:cxn ang="0">
                  <a:pos x="2416" y="2731"/>
                </a:cxn>
                <a:cxn ang="0">
                  <a:pos x="2412" y="2897"/>
                </a:cxn>
                <a:cxn ang="0">
                  <a:pos x="2395" y="953"/>
                </a:cxn>
                <a:cxn ang="0">
                  <a:pos x="2382" y="2857"/>
                </a:cxn>
                <a:cxn ang="0">
                  <a:pos x="2368" y="2897"/>
                </a:cxn>
                <a:cxn ang="0">
                  <a:pos x="2350" y="3049"/>
                </a:cxn>
                <a:cxn ang="0">
                  <a:pos x="2330" y="186"/>
                </a:cxn>
                <a:cxn ang="0">
                  <a:pos x="2323" y="3011"/>
                </a:cxn>
                <a:cxn ang="0">
                  <a:pos x="2308" y="3082"/>
                </a:cxn>
                <a:cxn ang="0">
                  <a:pos x="2272" y="3202"/>
                </a:cxn>
                <a:cxn ang="0">
                  <a:pos x="2251" y="657"/>
                </a:cxn>
                <a:cxn ang="0">
                  <a:pos x="2251" y="2223"/>
                </a:cxn>
                <a:cxn ang="0">
                  <a:pos x="2187" y="3341"/>
                </a:cxn>
                <a:cxn ang="0">
                  <a:pos x="2230" y="3193"/>
                </a:cxn>
                <a:cxn ang="0">
                  <a:pos x="2056" y="3672"/>
                </a:cxn>
                <a:cxn ang="0">
                  <a:pos x="2058" y="3443"/>
                </a:cxn>
                <a:cxn ang="0">
                  <a:pos x="2139" y="3337"/>
                </a:cxn>
                <a:cxn ang="0">
                  <a:pos x="2160" y="2158"/>
                </a:cxn>
                <a:cxn ang="0">
                  <a:pos x="1935" y="3622"/>
                </a:cxn>
                <a:cxn ang="0">
                  <a:pos x="1937" y="3565"/>
                </a:cxn>
                <a:cxn ang="0">
                  <a:pos x="2033" y="3472"/>
                </a:cxn>
                <a:cxn ang="0">
                  <a:pos x="2056" y="2349"/>
                </a:cxn>
                <a:cxn ang="0">
                  <a:pos x="1935" y="631"/>
                </a:cxn>
                <a:cxn ang="0">
                  <a:pos x="1562" y="3625"/>
                </a:cxn>
                <a:cxn ang="0">
                  <a:pos x="1558" y="3289"/>
                </a:cxn>
                <a:cxn ang="0">
                  <a:pos x="1907" y="3590"/>
                </a:cxn>
                <a:cxn ang="0">
                  <a:pos x="1935" y="2276"/>
                </a:cxn>
                <a:cxn ang="0">
                  <a:pos x="1558" y="61"/>
                </a:cxn>
                <a:cxn ang="0">
                  <a:pos x="1457" y="3468"/>
                </a:cxn>
                <a:cxn ang="0">
                  <a:pos x="1554" y="3564"/>
                </a:cxn>
                <a:cxn ang="0">
                  <a:pos x="1558" y="3672"/>
                </a:cxn>
                <a:cxn ang="0">
                  <a:pos x="1332" y="140"/>
                </a:cxn>
                <a:cxn ang="0">
                  <a:pos x="1357" y="3341"/>
                </a:cxn>
                <a:cxn ang="0">
                  <a:pos x="1404" y="3470"/>
                </a:cxn>
                <a:cxn ang="0">
                  <a:pos x="1437" y="3672"/>
                </a:cxn>
                <a:cxn ang="0">
                  <a:pos x="1332" y="2415"/>
                </a:cxn>
                <a:cxn ang="0">
                  <a:pos x="1270" y="3205"/>
                </a:cxn>
                <a:cxn ang="0">
                  <a:pos x="1332" y="2906"/>
                </a:cxn>
                <a:cxn ang="0">
                  <a:pos x="1328" y="3373"/>
                </a:cxn>
                <a:cxn ang="0">
                  <a:pos x="1218" y="3198"/>
                </a:cxn>
                <a:cxn ang="0">
                  <a:pos x="1174" y="3086"/>
                </a:cxn>
                <a:cxn ang="0">
                  <a:pos x="1163" y="3005"/>
                </a:cxn>
                <a:cxn ang="0">
                  <a:pos x="1098" y="2532"/>
                </a:cxn>
                <a:cxn ang="0">
                  <a:pos x="1150" y="3067"/>
                </a:cxn>
                <a:cxn ang="0">
                  <a:pos x="1120" y="2885"/>
                </a:cxn>
                <a:cxn ang="0">
                  <a:pos x="1098" y="2067"/>
                </a:cxn>
                <a:cxn ang="0">
                  <a:pos x="1156" y="1582"/>
                </a:cxn>
                <a:cxn ang="0">
                  <a:pos x="1079" y="2893"/>
                </a:cxn>
                <a:cxn ang="0">
                  <a:pos x="1077" y="2735"/>
                </a:cxn>
                <a:cxn ang="0">
                  <a:pos x="1073" y="2705"/>
                </a:cxn>
                <a:cxn ang="0">
                  <a:pos x="1098" y="2067"/>
                </a:cxn>
                <a:cxn ang="0">
                  <a:pos x="1054" y="2674"/>
                </a:cxn>
                <a:cxn ang="0">
                  <a:pos x="1034" y="2724"/>
                </a:cxn>
                <a:cxn ang="0">
                  <a:pos x="967" y="1843"/>
                </a:cxn>
              </a:cxnLst>
              <a:rect l="0" t="0" r="r" b="b"/>
              <a:pathLst>
                <a:path w="3492" h="3672">
                  <a:moveTo>
                    <a:pt x="2439" y="302"/>
                  </a:moveTo>
                  <a:cubicBezTo>
                    <a:pt x="2626" y="539"/>
                    <a:pt x="2699" y="861"/>
                    <a:pt x="2673" y="1035"/>
                  </a:cubicBezTo>
                  <a:cubicBezTo>
                    <a:pt x="2722" y="1095"/>
                    <a:pt x="2752" y="1174"/>
                    <a:pt x="2765" y="1260"/>
                  </a:cubicBezTo>
                  <a:cubicBezTo>
                    <a:pt x="2778" y="1342"/>
                    <a:pt x="2775" y="1431"/>
                    <a:pt x="2758" y="1514"/>
                  </a:cubicBezTo>
                  <a:cubicBezTo>
                    <a:pt x="2741" y="1599"/>
                    <a:pt x="2708" y="1678"/>
                    <a:pt x="2662" y="1738"/>
                  </a:cubicBezTo>
                  <a:cubicBezTo>
                    <a:pt x="2625" y="1787"/>
                    <a:pt x="2580" y="1824"/>
                    <a:pt x="2526" y="1843"/>
                  </a:cubicBezTo>
                  <a:cubicBezTo>
                    <a:pt x="2500" y="1899"/>
                    <a:pt x="2471" y="1953"/>
                    <a:pt x="2439" y="2003"/>
                  </a:cubicBezTo>
                  <a:cubicBezTo>
                    <a:pt x="2439" y="1788"/>
                    <a:pt x="2439" y="1788"/>
                    <a:pt x="2439" y="1788"/>
                  </a:cubicBezTo>
                  <a:cubicBezTo>
                    <a:pt x="2443" y="1778"/>
                    <a:pt x="2447" y="1769"/>
                    <a:pt x="2451" y="1759"/>
                  </a:cubicBezTo>
                  <a:cubicBezTo>
                    <a:pt x="2590" y="1735"/>
                    <a:pt x="2669" y="1544"/>
                    <a:pt x="2669" y="1361"/>
                  </a:cubicBezTo>
                  <a:cubicBezTo>
                    <a:pt x="2668" y="962"/>
                    <a:pt x="2455" y="1168"/>
                    <a:pt x="2453" y="1493"/>
                  </a:cubicBezTo>
                  <a:cubicBezTo>
                    <a:pt x="2453" y="1519"/>
                    <a:pt x="2447" y="1542"/>
                    <a:pt x="2439" y="1562"/>
                  </a:cubicBezTo>
                  <a:cubicBezTo>
                    <a:pt x="2439" y="302"/>
                    <a:pt x="2439" y="302"/>
                    <a:pt x="2439" y="302"/>
                  </a:cubicBezTo>
                  <a:close/>
                  <a:moveTo>
                    <a:pt x="2439" y="2560"/>
                  </a:moveTo>
                  <a:cubicBezTo>
                    <a:pt x="2457" y="2570"/>
                    <a:pt x="2476" y="2580"/>
                    <a:pt x="2498" y="2589"/>
                  </a:cubicBezTo>
                  <a:cubicBezTo>
                    <a:pt x="2911" y="2761"/>
                    <a:pt x="3492" y="2808"/>
                    <a:pt x="3479" y="3326"/>
                  </a:cubicBezTo>
                  <a:cubicBezTo>
                    <a:pt x="3476" y="3438"/>
                    <a:pt x="3431" y="3556"/>
                    <a:pt x="3363" y="3672"/>
                  </a:cubicBezTo>
                  <a:cubicBezTo>
                    <a:pt x="2439" y="3672"/>
                    <a:pt x="2439" y="3672"/>
                    <a:pt x="2439" y="3672"/>
                  </a:cubicBezTo>
                  <a:cubicBezTo>
                    <a:pt x="2439" y="2760"/>
                    <a:pt x="2439" y="2760"/>
                    <a:pt x="2439" y="2760"/>
                  </a:cubicBezTo>
                  <a:cubicBezTo>
                    <a:pt x="2445" y="2759"/>
                    <a:pt x="2450" y="2756"/>
                    <a:pt x="2454" y="2748"/>
                  </a:cubicBezTo>
                  <a:cubicBezTo>
                    <a:pt x="2455" y="2746"/>
                    <a:pt x="2455" y="2745"/>
                    <a:pt x="2456" y="2743"/>
                  </a:cubicBezTo>
                  <a:cubicBezTo>
                    <a:pt x="2456" y="2742"/>
                    <a:pt x="2456" y="2742"/>
                    <a:pt x="2456" y="2742"/>
                  </a:cubicBezTo>
                  <a:cubicBezTo>
                    <a:pt x="2456" y="2739"/>
                    <a:pt x="2456" y="2739"/>
                    <a:pt x="2456" y="2739"/>
                  </a:cubicBezTo>
                  <a:cubicBezTo>
                    <a:pt x="2457" y="2736"/>
                    <a:pt x="2457" y="2736"/>
                    <a:pt x="2457" y="2736"/>
                  </a:cubicBezTo>
                  <a:cubicBezTo>
                    <a:pt x="2457" y="2733"/>
                    <a:pt x="2457" y="2733"/>
                    <a:pt x="2457" y="2733"/>
                  </a:cubicBezTo>
                  <a:cubicBezTo>
                    <a:pt x="2458" y="2730"/>
                    <a:pt x="2458" y="2730"/>
                    <a:pt x="2458" y="2730"/>
                  </a:cubicBezTo>
                  <a:cubicBezTo>
                    <a:pt x="2458" y="2727"/>
                    <a:pt x="2458" y="2727"/>
                    <a:pt x="2458" y="2727"/>
                  </a:cubicBezTo>
                  <a:cubicBezTo>
                    <a:pt x="2459" y="2724"/>
                    <a:pt x="2459" y="2724"/>
                    <a:pt x="2459" y="2724"/>
                  </a:cubicBezTo>
                  <a:cubicBezTo>
                    <a:pt x="2459" y="2722"/>
                    <a:pt x="2459" y="2722"/>
                    <a:pt x="2459" y="2722"/>
                  </a:cubicBezTo>
                  <a:cubicBezTo>
                    <a:pt x="2460" y="2719"/>
                    <a:pt x="2460" y="2719"/>
                    <a:pt x="2460" y="2719"/>
                  </a:cubicBezTo>
                  <a:cubicBezTo>
                    <a:pt x="2460" y="2716"/>
                    <a:pt x="2460" y="2716"/>
                    <a:pt x="2460" y="2716"/>
                  </a:cubicBezTo>
                  <a:cubicBezTo>
                    <a:pt x="2460" y="2713"/>
                    <a:pt x="2460" y="2713"/>
                    <a:pt x="2460" y="2713"/>
                  </a:cubicBezTo>
                  <a:cubicBezTo>
                    <a:pt x="2461" y="2711"/>
                    <a:pt x="2461" y="2711"/>
                    <a:pt x="2461" y="2711"/>
                  </a:cubicBezTo>
                  <a:cubicBezTo>
                    <a:pt x="2461" y="2708"/>
                    <a:pt x="2461" y="2708"/>
                    <a:pt x="2461" y="2708"/>
                  </a:cubicBezTo>
                  <a:cubicBezTo>
                    <a:pt x="2461" y="2705"/>
                    <a:pt x="2461" y="2705"/>
                    <a:pt x="2461" y="2705"/>
                  </a:cubicBezTo>
                  <a:cubicBezTo>
                    <a:pt x="2462" y="2703"/>
                    <a:pt x="2462" y="2703"/>
                    <a:pt x="2462" y="2703"/>
                  </a:cubicBezTo>
                  <a:cubicBezTo>
                    <a:pt x="2462" y="2700"/>
                    <a:pt x="2462" y="2700"/>
                    <a:pt x="2462" y="2700"/>
                  </a:cubicBezTo>
                  <a:cubicBezTo>
                    <a:pt x="2462" y="2697"/>
                    <a:pt x="2462" y="2697"/>
                    <a:pt x="2462" y="2697"/>
                  </a:cubicBezTo>
                  <a:cubicBezTo>
                    <a:pt x="2463" y="2682"/>
                    <a:pt x="2450" y="2673"/>
                    <a:pt x="2439" y="2674"/>
                  </a:cubicBezTo>
                  <a:lnTo>
                    <a:pt x="2439" y="2560"/>
                  </a:lnTo>
                  <a:close/>
                  <a:moveTo>
                    <a:pt x="2395" y="250"/>
                  </a:moveTo>
                  <a:cubicBezTo>
                    <a:pt x="2410" y="267"/>
                    <a:pt x="2425" y="284"/>
                    <a:pt x="2439" y="302"/>
                  </a:cubicBezTo>
                  <a:cubicBezTo>
                    <a:pt x="2439" y="1562"/>
                    <a:pt x="2439" y="1562"/>
                    <a:pt x="2439" y="1562"/>
                  </a:cubicBezTo>
                  <a:cubicBezTo>
                    <a:pt x="2427" y="1587"/>
                    <a:pt x="2411" y="1605"/>
                    <a:pt x="2395" y="1617"/>
                  </a:cubicBezTo>
                  <a:cubicBezTo>
                    <a:pt x="2395" y="1397"/>
                    <a:pt x="2395" y="1397"/>
                    <a:pt x="2395" y="1397"/>
                  </a:cubicBezTo>
                  <a:cubicBezTo>
                    <a:pt x="2433" y="1233"/>
                    <a:pt x="2435" y="1093"/>
                    <a:pt x="2395" y="953"/>
                  </a:cubicBezTo>
                  <a:cubicBezTo>
                    <a:pt x="2395" y="250"/>
                    <a:pt x="2395" y="250"/>
                    <a:pt x="2395" y="250"/>
                  </a:cubicBezTo>
                  <a:close/>
                  <a:moveTo>
                    <a:pt x="2439" y="2003"/>
                  </a:moveTo>
                  <a:cubicBezTo>
                    <a:pt x="2425" y="2025"/>
                    <a:pt x="2410" y="2046"/>
                    <a:pt x="2395" y="2067"/>
                  </a:cubicBezTo>
                  <a:cubicBezTo>
                    <a:pt x="2395" y="1875"/>
                    <a:pt x="2395" y="1875"/>
                    <a:pt x="2395" y="1875"/>
                  </a:cubicBezTo>
                  <a:cubicBezTo>
                    <a:pt x="2410" y="1847"/>
                    <a:pt x="2425" y="1818"/>
                    <a:pt x="2439" y="1788"/>
                  </a:cubicBezTo>
                  <a:cubicBezTo>
                    <a:pt x="2439" y="2003"/>
                    <a:pt x="2439" y="2003"/>
                    <a:pt x="2439" y="2003"/>
                  </a:cubicBezTo>
                  <a:close/>
                  <a:moveTo>
                    <a:pt x="2395" y="2532"/>
                  </a:moveTo>
                  <a:cubicBezTo>
                    <a:pt x="2408" y="2542"/>
                    <a:pt x="2423" y="2551"/>
                    <a:pt x="2439" y="2560"/>
                  </a:cubicBezTo>
                  <a:cubicBezTo>
                    <a:pt x="2439" y="2674"/>
                    <a:pt x="2439" y="2674"/>
                    <a:pt x="2439" y="2674"/>
                  </a:cubicBezTo>
                  <a:cubicBezTo>
                    <a:pt x="2432" y="2675"/>
                    <a:pt x="2425" y="2680"/>
                    <a:pt x="2422" y="2689"/>
                  </a:cubicBezTo>
                  <a:cubicBezTo>
                    <a:pt x="2421" y="2691"/>
                    <a:pt x="2421" y="2692"/>
                    <a:pt x="2421" y="2694"/>
                  </a:cubicBezTo>
                  <a:cubicBezTo>
                    <a:pt x="2421" y="2696"/>
                    <a:pt x="2421" y="2696"/>
                    <a:pt x="2421" y="2696"/>
                  </a:cubicBezTo>
                  <a:cubicBezTo>
                    <a:pt x="2421" y="2698"/>
                    <a:pt x="2421" y="2698"/>
                    <a:pt x="2421" y="2698"/>
                  </a:cubicBezTo>
                  <a:cubicBezTo>
                    <a:pt x="2420" y="2701"/>
                    <a:pt x="2420" y="2701"/>
                    <a:pt x="2420" y="2701"/>
                  </a:cubicBezTo>
                  <a:cubicBezTo>
                    <a:pt x="2420" y="2703"/>
                    <a:pt x="2420" y="2703"/>
                    <a:pt x="2420" y="2703"/>
                  </a:cubicBezTo>
                  <a:cubicBezTo>
                    <a:pt x="2420" y="2705"/>
                    <a:pt x="2420" y="2705"/>
                    <a:pt x="2420" y="2705"/>
                  </a:cubicBezTo>
                  <a:cubicBezTo>
                    <a:pt x="2420" y="2708"/>
                    <a:pt x="2420" y="2708"/>
                    <a:pt x="2420" y="2708"/>
                  </a:cubicBezTo>
                  <a:cubicBezTo>
                    <a:pt x="2419" y="2710"/>
                    <a:pt x="2419" y="2710"/>
                    <a:pt x="2419" y="2710"/>
                  </a:cubicBezTo>
                  <a:cubicBezTo>
                    <a:pt x="2419" y="2712"/>
                    <a:pt x="2419" y="2712"/>
                    <a:pt x="2419" y="2712"/>
                  </a:cubicBezTo>
                  <a:cubicBezTo>
                    <a:pt x="2419" y="2715"/>
                    <a:pt x="2419" y="2715"/>
                    <a:pt x="2419" y="2715"/>
                  </a:cubicBezTo>
                  <a:cubicBezTo>
                    <a:pt x="2418" y="2718"/>
                    <a:pt x="2418" y="2718"/>
                    <a:pt x="2418" y="2718"/>
                  </a:cubicBezTo>
                  <a:cubicBezTo>
                    <a:pt x="2418" y="2720"/>
                    <a:pt x="2418" y="2720"/>
                    <a:pt x="2418" y="2720"/>
                  </a:cubicBezTo>
                  <a:cubicBezTo>
                    <a:pt x="2417" y="2723"/>
                    <a:pt x="2417" y="2723"/>
                    <a:pt x="2417" y="2723"/>
                  </a:cubicBezTo>
                  <a:cubicBezTo>
                    <a:pt x="2417" y="2725"/>
                    <a:pt x="2417" y="2725"/>
                    <a:pt x="2417" y="2725"/>
                  </a:cubicBezTo>
                  <a:cubicBezTo>
                    <a:pt x="2417" y="2728"/>
                    <a:pt x="2417" y="2728"/>
                    <a:pt x="2417" y="2728"/>
                  </a:cubicBezTo>
                  <a:cubicBezTo>
                    <a:pt x="2416" y="2731"/>
                    <a:pt x="2416" y="2731"/>
                    <a:pt x="2416" y="2731"/>
                  </a:cubicBezTo>
                  <a:cubicBezTo>
                    <a:pt x="2416" y="2734"/>
                    <a:pt x="2416" y="2734"/>
                    <a:pt x="2416" y="2734"/>
                  </a:cubicBezTo>
                  <a:cubicBezTo>
                    <a:pt x="2415" y="2735"/>
                    <a:pt x="2415" y="2735"/>
                    <a:pt x="2415" y="2735"/>
                  </a:cubicBezTo>
                  <a:cubicBezTo>
                    <a:pt x="2413" y="2751"/>
                    <a:pt x="2426" y="2762"/>
                    <a:pt x="2439" y="2760"/>
                  </a:cubicBezTo>
                  <a:cubicBezTo>
                    <a:pt x="2439" y="3672"/>
                    <a:pt x="2439" y="3672"/>
                    <a:pt x="2439" y="3672"/>
                  </a:cubicBezTo>
                  <a:cubicBezTo>
                    <a:pt x="2395" y="3672"/>
                    <a:pt x="2395" y="3672"/>
                    <a:pt x="2395" y="3672"/>
                  </a:cubicBezTo>
                  <a:cubicBezTo>
                    <a:pt x="2395" y="2925"/>
                    <a:pt x="2395" y="2925"/>
                    <a:pt x="2395" y="2925"/>
                  </a:cubicBezTo>
                  <a:cubicBezTo>
                    <a:pt x="2400" y="2923"/>
                    <a:pt x="2404" y="2919"/>
                    <a:pt x="2407" y="2913"/>
                  </a:cubicBezTo>
                  <a:cubicBezTo>
                    <a:pt x="2407" y="2913"/>
                    <a:pt x="2407" y="2913"/>
                    <a:pt x="2407" y="2913"/>
                  </a:cubicBezTo>
                  <a:cubicBezTo>
                    <a:pt x="2408" y="2909"/>
                    <a:pt x="2408" y="2909"/>
                    <a:pt x="2408" y="2909"/>
                  </a:cubicBezTo>
                  <a:cubicBezTo>
                    <a:pt x="2410" y="2905"/>
                    <a:pt x="2410" y="2905"/>
                    <a:pt x="2410" y="2905"/>
                  </a:cubicBezTo>
                  <a:cubicBezTo>
                    <a:pt x="2411" y="2901"/>
                    <a:pt x="2411" y="2901"/>
                    <a:pt x="2411" y="2901"/>
                  </a:cubicBezTo>
                  <a:cubicBezTo>
                    <a:pt x="2412" y="2897"/>
                    <a:pt x="2412" y="2897"/>
                    <a:pt x="2412" y="2897"/>
                  </a:cubicBezTo>
                  <a:cubicBezTo>
                    <a:pt x="2414" y="2893"/>
                    <a:pt x="2414" y="2893"/>
                    <a:pt x="2414" y="2893"/>
                  </a:cubicBezTo>
                  <a:cubicBezTo>
                    <a:pt x="2415" y="2889"/>
                    <a:pt x="2415" y="2889"/>
                    <a:pt x="2415" y="2889"/>
                  </a:cubicBezTo>
                  <a:cubicBezTo>
                    <a:pt x="2417" y="2885"/>
                    <a:pt x="2417" y="2885"/>
                    <a:pt x="2417" y="2885"/>
                  </a:cubicBezTo>
                  <a:cubicBezTo>
                    <a:pt x="2418" y="2881"/>
                    <a:pt x="2418" y="2881"/>
                    <a:pt x="2418" y="2881"/>
                  </a:cubicBezTo>
                  <a:cubicBezTo>
                    <a:pt x="2419" y="2877"/>
                    <a:pt x="2419" y="2877"/>
                    <a:pt x="2419" y="2877"/>
                  </a:cubicBezTo>
                  <a:cubicBezTo>
                    <a:pt x="2421" y="2873"/>
                    <a:pt x="2421" y="2873"/>
                    <a:pt x="2421" y="2873"/>
                  </a:cubicBezTo>
                  <a:cubicBezTo>
                    <a:pt x="2421" y="2871"/>
                    <a:pt x="2421" y="2871"/>
                    <a:pt x="2421" y="2871"/>
                  </a:cubicBezTo>
                  <a:cubicBezTo>
                    <a:pt x="2427" y="2853"/>
                    <a:pt x="2410" y="2838"/>
                    <a:pt x="2395" y="2844"/>
                  </a:cubicBezTo>
                  <a:lnTo>
                    <a:pt x="2395" y="2532"/>
                  </a:lnTo>
                  <a:close/>
                  <a:moveTo>
                    <a:pt x="2330" y="186"/>
                  </a:moveTo>
                  <a:cubicBezTo>
                    <a:pt x="2352" y="206"/>
                    <a:pt x="2374" y="228"/>
                    <a:pt x="2395" y="250"/>
                  </a:cubicBezTo>
                  <a:cubicBezTo>
                    <a:pt x="2395" y="953"/>
                    <a:pt x="2395" y="953"/>
                    <a:pt x="2395" y="953"/>
                  </a:cubicBezTo>
                  <a:cubicBezTo>
                    <a:pt x="2379" y="899"/>
                    <a:pt x="2358" y="845"/>
                    <a:pt x="2330" y="790"/>
                  </a:cubicBezTo>
                  <a:cubicBezTo>
                    <a:pt x="2330" y="186"/>
                    <a:pt x="2330" y="186"/>
                    <a:pt x="2330" y="186"/>
                  </a:cubicBezTo>
                  <a:close/>
                  <a:moveTo>
                    <a:pt x="2395" y="2067"/>
                  </a:moveTo>
                  <a:cubicBezTo>
                    <a:pt x="2374" y="2095"/>
                    <a:pt x="2352" y="2121"/>
                    <a:pt x="2330" y="2146"/>
                  </a:cubicBezTo>
                  <a:cubicBezTo>
                    <a:pt x="2330" y="1979"/>
                    <a:pt x="2330" y="1979"/>
                    <a:pt x="2330" y="1979"/>
                  </a:cubicBezTo>
                  <a:cubicBezTo>
                    <a:pt x="2353" y="1946"/>
                    <a:pt x="2375" y="1911"/>
                    <a:pt x="2395" y="1875"/>
                  </a:cubicBezTo>
                  <a:cubicBezTo>
                    <a:pt x="2395" y="2067"/>
                    <a:pt x="2395" y="2067"/>
                    <a:pt x="2395" y="2067"/>
                  </a:cubicBezTo>
                  <a:close/>
                  <a:moveTo>
                    <a:pt x="2330" y="2473"/>
                  </a:moveTo>
                  <a:cubicBezTo>
                    <a:pt x="2348" y="2494"/>
                    <a:pt x="2370" y="2514"/>
                    <a:pt x="2395" y="2532"/>
                  </a:cubicBezTo>
                  <a:cubicBezTo>
                    <a:pt x="2395" y="2844"/>
                    <a:pt x="2395" y="2844"/>
                    <a:pt x="2395" y="2844"/>
                  </a:cubicBezTo>
                  <a:cubicBezTo>
                    <a:pt x="2392" y="2845"/>
                    <a:pt x="2389" y="2847"/>
                    <a:pt x="2387" y="2849"/>
                  </a:cubicBezTo>
                  <a:cubicBezTo>
                    <a:pt x="2385" y="2852"/>
                    <a:pt x="2384" y="2854"/>
                    <a:pt x="2382" y="2857"/>
                  </a:cubicBezTo>
                  <a:cubicBezTo>
                    <a:pt x="2382" y="2859"/>
                    <a:pt x="2382" y="2859"/>
                    <a:pt x="2382" y="2859"/>
                  </a:cubicBezTo>
                  <a:cubicBezTo>
                    <a:pt x="2381" y="2862"/>
                    <a:pt x="2381" y="2862"/>
                    <a:pt x="2381" y="2862"/>
                  </a:cubicBezTo>
                  <a:cubicBezTo>
                    <a:pt x="2379" y="2866"/>
                    <a:pt x="2379" y="2866"/>
                    <a:pt x="2379" y="2866"/>
                  </a:cubicBezTo>
                  <a:cubicBezTo>
                    <a:pt x="2378" y="2870"/>
                    <a:pt x="2378" y="2870"/>
                    <a:pt x="2378" y="2870"/>
                  </a:cubicBezTo>
                  <a:cubicBezTo>
                    <a:pt x="2377" y="2874"/>
                    <a:pt x="2377" y="2874"/>
                    <a:pt x="2377" y="2874"/>
                  </a:cubicBezTo>
                  <a:cubicBezTo>
                    <a:pt x="2375" y="2878"/>
                    <a:pt x="2375" y="2878"/>
                    <a:pt x="2375" y="2878"/>
                  </a:cubicBezTo>
                  <a:cubicBezTo>
                    <a:pt x="2374" y="2881"/>
                    <a:pt x="2374" y="2881"/>
                    <a:pt x="2374" y="2881"/>
                  </a:cubicBezTo>
                  <a:cubicBezTo>
                    <a:pt x="2373" y="2885"/>
                    <a:pt x="2373" y="2885"/>
                    <a:pt x="2373" y="2885"/>
                  </a:cubicBezTo>
                  <a:cubicBezTo>
                    <a:pt x="2371" y="2889"/>
                    <a:pt x="2371" y="2889"/>
                    <a:pt x="2371" y="2889"/>
                  </a:cubicBezTo>
                  <a:cubicBezTo>
                    <a:pt x="2370" y="2893"/>
                    <a:pt x="2370" y="2893"/>
                    <a:pt x="2370" y="2893"/>
                  </a:cubicBezTo>
                  <a:cubicBezTo>
                    <a:pt x="2368" y="2897"/>
                    <a:pt x="2368" y="2897"/>
                    <a:pt x="2368" y="2897"/>
                  </a:cubicBezTo>
                  <a:cubicBezTo>
                    <a:pt x="2368" y="2897"/>
                    <a:pt x="2368" y="2897"/>
                    <a:pt x="2368" y="2897"/>
                  </a:cubicBezTo>
                  <a:cubicBezTo>
                    <a:pt x="2367" y="2902"/>
                    <a:pt x="2366" y="2907"/>
                    <a:pt x="2368" y="2912"/>
                  </a:cubicBezTo>
                  <a:cubicBezTo>
                    <a:pt x="2372" y="2925"/>
                    <a:pt x="2385" y="2929"/>
                    <a:pt x="2395" y="2925"/>
                  </a:cubicBezTo>
                  <a:cubicBezTo>
                    <a:pt x="2395" y="3672"/>
                    <a:pt x="2395" y="3672"/>
                    <a:pt x="2395" y="3672"/>
                  </a:cubicBezTo>
                  <a:cubicBezTo>
                    <a:pt x="2330" y="3672"/>
                    <a:pt x="2330" y="3672"/>
                    <a:pt x="2330" y="3672"/>
                  </a:cubicBezTo>
                  <a:cubicBezTo>
                    <a:pt x="2330" y="3083"/>
                    <a:pt x="2330" y="3083"/>
                    <a:pt x="2330" y="3083"/>
                  </a:cubicBezTo>
                  <a:cubicBezTo>
                    <a:pt x="2333" y="3081"/>
                    <a:pt x="2337" y="3078"/>
                    <a:pt x="2339" y="3074"/>
                  </a:cubicBezTo>
                  <a:cubicBezTo>
                    <a:pt x="2340" y="3071"/>
                    <a:pt x="2340" y="3071"/>
                    <a:pt x="2340" y="3071"/>
                  </a:cubicBezTo>
                  <a:cubicBezTo>
                    <a:pt x="2342" y="3067"/>
                    <a:pt x="2342" y="3067"/>
                    <a:pt x="2342" y="3067"/>
                  </a:cubicBezTo>
                  <a:cubicBezTo>
                    <a:pt x="2344" y="3062"/>
                    <a:pt x="2344" y="3062"/>
                    <a:pt x="2344" y="3062"/>
                  </a:cubicBezTo>
                  <a:cubicBezTo>
                    <a:pt x="2346" y="3058"/>
                    <a:pt x="2346" y="3058"/>
                    <a:pt x="2346" y="3058"/>
                  </a:cubicBezTo>
                  <a:cubicBezTo>
                    <a:pt x="2348" y="3053"/>
                    <a:pt x="2348" y="3053"/>
                    <a:pt x="2348" y="3053"/>
                  </a:cubicBezTo>
                  <a:cubicBezTo>
                    <a:pt x="2350" y="3049"/>
                    <a:pt x="2350" y="3049"/>
                    <a:pt x="2350" y="3049"/>
                  </a:cubicBezTo>
                  <a:cubicBezTo>
                    <a:pt x="2352" y="3045"/>
                    <a:pt x="2352" y="3045"/>
                    <a:pt x="2352" y="3045"/>
                  </a:cubicBezTo>
                  <a:cubicBezTo>
                    <a:pt x="2354" y="3040"/>
                    <a:pt x="2354" y="3040"/>
                    <a:pt x="2354" y="3040"/>
                  </a:cubicBezTo>
                  <a:cubicBezTo>
                    <a:pt x="2356" y="3036"/>
                    <a:pt x="2356" y="3036"/>
                    <a:pt x="2356" y="3036"/>
                  </a:cubicBezTo>
                  <a:cubicBezTo>
                    <a:pt x="2357" y="3034"/>
                    <a:pt x="2357" y="3034"/>
                    <a:pt x="2357" y="3034"/>
                  </a:cubicBezTo>
                  <a:cubicBezTo>
                    <a:pt x="2366" y="3014"/>
                    <a:pt x="2345" y="2997"/>
                    <a:pt x="2330" y="3005"/>
                  </a:cubicBezTo>
                  <a:cubicBezTo>
                    <a:pt x="2330" y="2473"/>
                    <a:pt x="2330" y="2473"/>
                    <a:pt x="2330" y="2473"/>
                  </a:cubicBezTo>
                  <a:close/>
                  <a:moveTo>
                    <a:pt x="2395" y="1397"/>
                  </a:moveTo>
                  <a:cubicBezTo>
                    <a:pt x="2395" y="1617"/>
                    <a:pt x="2395" y="1617"/>
                    <a:pt x="2395" y="1617"/>
                  </a:cubicBezTo>
                  <a:cubicBezTo>
                    <a:pt x="2358" y="1643"/>
                    <a:pt x="2321" y="1635"/>
                    <a:pt x="2340" y="1582"/>
                  </a:cubicBezTo>
                  <a:cubicBezTo>
                    <a:pt x="2363" y="1516"/>
                    <a:pt x="2381" y="1455"/>
                    <a:pt x="2395" y="1397"/>
                  </a:cubicBezTo>
                  <a:close/>
                  <a:moveTo>
                    <a:pt x="2251" y="126"/>
                  </a:moveTo>
                  <a:cubicBezTo>
                    <a:pt x="2279" y="144"/>
                    <a:pt x="2305" y="165"/>
                    <a:pt x="2330" y="186"/>
                  </a:cubicBezTo>
                  <a:cubicBezTo>
                    <a:pt x="2330" y="790"/>
                    <a:pt x="2330" y="790"/>
                    <a:pt x="2330" y="790"/>
                  </a:cubicBezTo>
                  <a:cubicBezTo>
                    <a:pt x="2307" y="747"/>
                    <a:pt x="2281" y="703"/>
                    <a:pt x="2251" y="657"/>
                  </a:cubicBezTo>
                  <a:cubicBezTo>
                    <a:pt x="2251" y="126"/>
                    <a:pt x="2251" y="126"/>
                    <a:pt x="2251" y="126"/>
                  </a:cubicBezTo>
                  <a:close/>
                  <a:moveTo>
                    <a:pt x="2330" y="2146"/>
                  </a:moveTo>
                  <a:cubicBezTo>
                    <a:pt x="2305" y="2173"/>
                    <a:pt x="2278" y="2199"/>
                    <a:pt x="2251" y="2223"/>
                  </a:cubicBezTo>
                  <a:cubicBezTo>
                    <a:pt x="2251" y="2075"/>
                    <a:pt x="2251" y="2075"/>
                    <a:pt x="2251" y="2075"/>
                  </a:cubicBezTo>
                  <a:cubicBezTo>
                    <a:pt x="2279" y="2045"/>
                    <a:pt x="2305" y="2013"/>
                    <a:pt x="2330" y="1979"/>
                  </a:cubicBezTo>
                  <a:cubicBezTo>
                    <a:pt x="2330" y="2146"/>
                    <a:pt x="2330" y="2146"/>
                    <a:pt x="2330" y="2146"/>
                  </a:cubicBezTo>
                  <a:close/>
                  <a:moveTo>
                    <a:pt x="2251" y="2324"/>
                  </a:moveTo>
                  <a:cubicBezTo>
                    <a:pt x="2266" y="2379"/>
                    <a:pt x="2291" y="2429"/>
                    <a:pt x="2330" y="2473"/>
                  </a:cubicBezTo>
                  <a:cubicBezTo>
                    <a:pt x="2330" y="3005"/>
                    <a:pt x="2330" y="3005"/>
                    <a:pt x="2330" y="3005"/>
                  </a:cubicBezTo>
                  <a:cubicBezTo>
                    <a:pt x="2327" y="3006"/>
                    <a:pt x="2325" y="3008"/>
                    <a:pt x="2323" y="3011"/>
                  </a:cubicBezTo>
                  <a:cubicBezTo>
                    <a:pt x="2322" y="3012"/>
                    <a:pt x="2321" y="3014"/>
                    <a:pt x="2320" y="3015"/>
                  </a:cubicBezTo>
                  <a:cubicBezTo>
                    <a:pt x="2319" y="3017"/>
                    <a:pt x="2319" y="3017"/>
                    <a:pt x="2319" y="3017"/>
                  </a:cubicBezTo>
                  <a:cubicBezTo>
                    <a:pt x="2317" y="3021"/>
                    <a:pt x="2317" y="3021"/>
                    <a:pt x="2317" y="3021"/>
                  </a:cubicBezTo>
                  <a:cubicBezTo>
                    <a:pt x="2315" y="3026"/>
                    <a:pt x="2315" y="3026"/>
                    <a:pt x="2315" y="3026"/>
                  </a:cubicBezTo>
                  <a:cubicBezTo>
                    <a:pt x="2313" y="3030"/>
                    <a:pt x="2313" y="3030"/>
                    <a:pt x="2313" y="3030"/>
                  </a:cubicBezTo>
                  <a:cubicBezTo>
                    <a:pt x="2311" y="3034"/>
                    <a:pt x="2311" y="3034"/>
                    <a:pt x="2311" y="3034"/>
                  </a:cubicBezTo>
                  <a:cubicBezTo>
                    <a:pt x="2309" y="3039"/>
                    <a:pt x="2309" y="3039"/>
                    <a:pt x="2309" y="3039"/>
                  </a:cubicBezTo>
                  <a:cubicBezTo>
                    <a:pt x="2307" y="3043"/>
                    <a:pt x="2307" y="3043"/>
                    <a:pt x="2307" y="3043"/>
                  </a:cubicBezTo>
                  <a:cubicBezTo>
                    <a:pt x="2305" y="3047"/>
                    <a:pt x="2305" y="3047"/>
                    <a:pt x="2305" y="3047"/>
                  </a:cubicBezTo>
                  <a:cubicBezTo>
                    <a:pt x="2303" y="3052"/>
                    <a:pt x="2303" y="3052"/>
                    <a:pt x="2303" y="3052"/>
                  </a:cubicBezTo>
                  <a:cubicBezTo>
                    <a:pt x="2302" y="3054"/>
                    <a:pt x="2302" y="3054"/>
                    <a:pt x="2302" y="3054"/>
                  </a:cubicBezTo>
                  <a:cubicBezTo>
                    <a:pt x="2298" y="3064"/>
                    <a:pt x="2300" y="3075"/>
                    <a:pt x="2308" y="3082"/>
                  </a:cubicBezTo>
                  <a:cubicBezTo>
                    <a:pt x="2315" y="3087"/>
                    <a:pt x="2323" y="3087"/>
                    <a:pt x="2330" y="3083"/>
                  </a:cubicBezTo>
                  <a:cubicBezTo>
                    <a:pt x="2330" y="3672"/>
                    <a:pt x="2330" y="3672"/>
                    <a:pt x="2330" y="3672"/>
                  </a:cubicBezTo>
                  <a:cubicBezTo>
                    <a:pt x="2251" y="3672"/>
                    <a:pt x="2251" y="3672"/>
                    <a:pt x="2251" y="3672"/>
                  </a:cubicBezTo>
                  <a:cubicBezTo>
                    <a:pt x="2251" y="3235"/>
                    <a:pt x="2251" y="3235"/>
                    <a:pt x="2251" y="3235"/>
                  </a:cubicBezTo>
                  <a:cubicBezTo>
                    <a:pt x="2252" y="3234"/>
                    <a:pt x="2252" y="3234"/>
                    <a:pt x="2253" y="3233"/>
                  </a:cubicBezTo>
                  <a:cubicBezTo>
                    <a:pt x="2255" y="3231"/>
                    <a:pt x="2257" y="3230"/>
                    <a:pt x="2258" y="3227"/>
                  </a:cubicBezTo>
                  <a:cubicBezTo>
                    <a:pt x="2260" y="3225"/>
                    <a:pt x="2260" y="3225"/>
                    <a:pt x="2260" y="3225"/>
                  </a:cubicBezTo>
                  <a:cubicBezTo>
                    <a:pt x="2262" y="3220"/>
                    <a:pt x="2262" y="3220"/>
                    <a:pt x="2262" y="3220"/>
                  </a:cubicBezTo>
                  <a:cubicBezTo>
                    <a:pt x="2265" y="3216"/>
                    <a:pt x="2265" y="3216"/>
                    <a:pt x="2265" y="3216"/>
                  </a:cubicBezTo>
                  <a:cubicBezTo>
                    <a:pt x="2267" y="3211"/>
                    <a:pt x="2267" y="3211"/>
                    <a:pt x="2267" y="3211"/>
                  </a:cubicBezTo>
                  <a:cubicBezTo>
                    <a:pt x="2270" y="3207"/>
                    <a:pt x="2270" y="3207"/>
                    <a:pt x="2270" y="3207"/>
                  </a:cubicBezTo>
                  <a:cubicBezTo>
                    <a:pt x="2272" y="3202"/>
                    <a:pt x="2272" y="3202"/>
                    <a:pt x="2272" y="3202"/>
                  </a:cubicBezTo>
                  <a:cubicBezTo>
                    <a:pt x="2275" y="3198"/>
                    <a:pt x="2275" y="3198"/>
                    <a:pt x="2275" y="3198"/>
                  </a:cubicBezTo>
                  <a:cubicBezTo>
                    <a:pt x="2277" y="3193"/>
                    <a:pt x="2277" y="3193"/>
                    <a:pt x="2277" y="3193"/>
                  </a:cubicBezTo>
                  <a:cubicBezTo>
                    <a:pt x="2279" y="3190"/>
                    <a:pt x="2279" y="3190"/>
                    <a:pt x="2279" y="3190"/>
                  </a:cubicBezTo>
                  <a:cubicBezTo>
                    <a:pt x="2284" y="3181"/>
                    <a:pt x="2283" y="3172"/>
                    <a:pt x="2278" y="3165"/>
                  </a:cubicBezTo>
                  <a:cubicBezTo>
                    <a:pt x="2271" y="3156"/>
                    <a:pt x="2259" y="3155"/>
                    <a:pt x="2251" y="3160"/>
                  </a:cubicBezTo>
                  <a:cubicBezTo>
                    <a:pt x="2251" y="2672"/>
                    <a:pt x="2251" y="2672"/>
                    <a:pt x="2251" y="2672"/>
                  </a:cubicBezTo>
                  <a:cubicBezTo>
                    <a:pt x="2258" y="2648"/>
                    <a:pt x="2263" y="2626"/>
                    <a:pt x="2267" y="2605"/>
                  </a:cubicBezTo>
                  <a:cubicBezTo>
                    <a:pt x="2262" y="2599"/>
                    <a:pt x="2256" y="2593"/>
                    <a:pt x="2251" y="2587"/>
                  </a:cubicBezTo>
                  <a:lnTo>
                    <a:pt x="2251" y="2324"/>
                  </a:lnTo>
                  <a:close/>
                  <a:moveTo>
                    <a:pt x="2160" y="74"/>
                  </a:moveTo>
                  <a:cubicBezTo>
                    <a:pt x="2192" y="89"/>
                    <a:pt x="2222" y="106"/>
                    <a:pt x="2251" y="126"/>
                  </a:cubicBezTo>
                  <a:cubicBezTo>
                    <a:pt x="2251" y="657"/>
                    <a:pt x="2251" y="657"/>
                    <a:pt x="2251" y="657"/>
                  </a:cubicBezTo>
                  <a:cubicBezTo>
                    <a:pt x="2242" y="644"/>
                    <a:pt x="2233" y="630"/>
                    <a:pt x="2224" y="617"/>
                  </a:cubicBezTo>
                  <a:cubicBezTo>
                    <a:pt x="2219" y="610"/>
                    <a:pt x="2214" y="603"/>
                    <a:pt x="2209" y="597"/>
                  </a:cubicBezTo>
                  <a:cubicBezTo>
                    <a:pt x="2193" y="603"/>
                    <a:pt x="2177" y="609"/>
                    <a:pt x="2160" y="614"/>
                  </a:cubicBezTo>
                  <a:cubicBezTo>
                    <a:pt x="2160" y="74"/>
                    <a:pt x="2160" y="74"/>
                    <a:pt x="2160" y="74"/>
                  </a:cubicBezTo>
                  <a:close/>
                  <a:moveTo>
                    <a:pt x="2251" y="2223"/>
                  </a:moveTo>
                  <a:cubicBezTo>
                    <a:pt x="2246" y="2227"/>
                    <a:pt x="2241" y="2232"/>
                    <a:pt x="2235" y="2236"/>
                  </a:cubicBezTo>
                  <a:cubicBezTo>
                    <a:pt x="2238" y="2266"/>
                    <a:pt x="2243" y="2296"/>
                    <a:pt x="2251" y="2324"/>
                  </a:cubicBezTo>
                  <a:cubicBezTo>
                    <a:pt x="2251" y="2587"/>
                    <a:pt x="2251" y="2587"/>
                    <a:pt x="2251" y="2587"/>
                  </a:cubicBezTo>
                  <a:cubicBezTo>
                    <a:pt x="2214" y="2543"/>
                    <a:pt x="2184" y="2490"/>
                    <a:pt x="2160" y="2432"/>
                  </a:cubicBezTo>
                  <a:cubicBezTo>
                    <a:pt x="2160" y="2158"/>
                    <a:pt x="2160" y="2158"/>
                    <a:pt x="2160" y="2158"/>
                  </a:cubicBezTo>
                  <a:cubicBezTo>
                    <a:pt x="2192" y="2133"/>
                    <a:pt x="2223" y="2105"/>
                    <a:pt x="2251" y="2075"/>
                  </a:cubicBezTo>
                  <a:cubicBezTo>
                    <a:pt x="2251" y="2223"/>
                    <a:pt x="2251" y="2223"/>
                    <a:pt x="2251" y="2223"/>
                  </a:cubicBezTo>
                  <a:close/>
                  <a:moveTo>
                    <a:pt x="2251" y="3672"/>
                  </a:moveTo>
                  <a:cubicBezTo>
                    <a:pt x="2160" y="3672"/>
                    <a:pt x="2160" y="3672"/>
                    <a:pt x="2160" y="3672"/>
                  </a:cubicBezTo>
                  <a:cubicBezTo>
                    <a:pt x="2160" y="3377"/>
                    <a:pt x="2160" y="3377"/>
                    <a:pt x="2160" y="3377"/>
                  </a:cubicBezTo>
                  <a:cubicBezTo>
                    <a:pt x="2162" y="3376"/>
                    <a:pt x="2163" y="3375"/>
                    <a:pt x="2165" y="3373"/>
                  </a:cubicBezTo>
                  <a:cubicBezTo>
                    <a:pt x="2166" y="3371"/>
                    <a:pt x="2166" y="3371"/>
                    <a:pt x="2166" y="3371"/>
                  </a:cubicBezTo>
                  <a:cubicBezTo>
                    <a:pt x="2169" y="3367"/>
                    <a:pt x="2169" y="3367"/>
                    <a:pt x="2169" y="3367"/>
                  </a:cubicBezTo>
                  <a:cubicBezTo>
                    <a:pt x="2172" y="3363"/>
                    <a:pt x="2172" y="3363"/>
                    <a:pt x="2172" y="3363"/>
                  </a:cubicBezTo>
                  <a:cubicBezTo>
                    <a:pt x="2175" y="3358"/>
                    <a:pt x="2175" y="3358"/>
                    <a:pt x="2175" y="3358"/>
                  </a:cubicBezTo>
                  <a:cubicBezTo>
                    <a:pt x="2178" y="3354"/>
                    <a:pt x="2178" y="3354"/>
                    <a:pt x="2178" y="3354"/>
                  </a:cubicBezTo>
                  <a:cubicBezTo>
                    <a:pt x="2181" y="3350"/>
                    <a:pt x="2181" y="3350"/>
                    <a:pt x="2181" y="3350"/>
                  </a:cubicBezTo>
                  <a:cubicBezTo>
                    <a:pt x="2184" y="3345"/>
                    <a:pt x="2184" y="3345"/>
                    <a:pt x="2184" y="3345"/>
                  </a:cubicBezTo>
                  <a:cubicBezTo>
                    <a:pt x="2187" y="3341"/>
                    <a:pt x="2187" y="3341"/>
                    <a:pt x="2187" y="3341"/>
                  </a:cubicBezTo>
                  <a:cubicBezTo>
                    <a:pt x="2189" y="3337"/>
                    <a:pt x="2189" y="3337"/>
                    <a:pt x="2189" y="3337"/>
                  </a:cubicBezTo>
                  <a:cubicBezTo>
                    <a:pt x="2203" y="3316"/>
                    <a:pt x="2178" y="3293"/>
                    <a:pt x="2160" y="3307"/>
                  </a:cubicBezTo>
                  <a:cubicBezTo>
                    <a:pt x="2160" y="2909"/>
                    <a:pt x="2160" y="2909"/>
                    <a:pt x="2160" y="2909"/>
                  </a:cubicBezTo>
                  <a:cubicBezTo>
                    <a:pt x="2200" y="2825"/>
                    <a:pt x="2231" y="2743"/>
                    <a:pt x="2251" y="2672"/>
                  </a:cubicBezTo>
                  <a:cubicBezTo>
                    <a:pt x="2251" y="3160"/>
                    <a:pt x="2251" y="3160"/>
                    <a:pt x="2251" y="3160"/>
                  </a:cubicBezTo>
                  <a:cubicBezTo>
                    <a:pt x="2248" y="3162"/>
                    <a:pt x="2246" y="3164"/>
                    <a:pt x="2244" y="3168"/>
                  </a:cubicBezTo>
                  <a:cubicBezTo>
                    <a:pt x="2242" y="3171"/>
                    <a:pt x="2242" y="3171"/>
                    <a:pt x="2242" y="3171"/>
                  </a:cubicBezTo>
                  <a:cubicBezTo>
                    <a:pt x="2240" y="3175"/>
                    <a:pt x="2240" y="3175"/>
                    <a:pt x="2240" y="3175"/>
                  </a:cubicBezTo>
                  <a:cubicBezTo>
                    <a:pt x="2237" y="3180"/>
                    <a:pt x="2237" y="3180"/>
                    <a:pt x="2237" y="3180"/>
                  </a:cubicBezTo>
                  <a:cubicBezTo>
                    <a:pt x="2235" y="3184"/>
                    <a:pt x="2235" y="3184"/>
                    <a:pt x="2235" y="3184"/>
                  </a:cubicBezTo>
                  <a:cubicBezTo>
                    <a:pt x="2232" y="3189"/>
                    <a:pt x="2232" y="3189"/>
                    <a:pt x="2232" y="3189"/>
                  </a:cubicBezTo>
                  <a:cubicBezTo>
                    <a:pt x="2230" y="3193"/>
                    <a:pt x="2230" y="3193"/>
                    <a:pt x="2230" y="3193"/>
                  </a:cubicBezTo>
                  <a:cubicBezTo>
                    <a:pt x="2227" y="3198"/>
                    <a:pt x="2227" y="3198"/>
                    <a:pt x="2227" y="3198"/>
                  </a:cubicBezTo>
                  <a:cubicBezTo>
                    <a:pt x="2224" y="3202"/>
                    <a:pt x="2224" y="3202"/>
                    <a:pt x="2224" y="3202"/>
                  </a:cubicBezTo>
                  <a:cubicBezTo>
                    <a:pt x="2223" y="3205"/>
                    <a:pt x="2223" y="3205"/>
                    <a:pt x="2223" y="3205"/>
                  </a:cubicBezTo>
                  <a:cubicBezTo>
                    <a:pt x="2212" y="3224"/>
                    <a:pt x="2233" y="3246"/>
                    <a:pt x="2251" y="3235"/>
                  </a:cubicBezTo>
                  <a:lnTo>
                    <a:pt x="2251" y="3672"/>
                  </a:lnTo>
                  <a:close/>
                  <a:moveTo>
                    <a:pt x="2056" y="35"/>
                  </a:moveTo>
                  <a:cubicBezTo>
                    <a:pt x="2092" y="45"/>
                    <a:pt x="2127" y="58"/>
                    <a:pt x="2160" y="74"/>
                  </a:cubicBezTo>
                  <a:cubicBezTo>
                    <a:pt x="2160" y="614"/>
                    <a:pt x="2160" y="614"/>
                    <a:pt x="2160" y="614"/>
                  </a:cubicBezTo>
                  <a:cubicBezTo>
                    <a:pt x="2128" y="624"/>
                    <a:pt x="2093" y="631"/>
                    <a:pt x="2056" y="634"/>
                  </a:cubicBezTo>
                  <a:cubicBezTo>
                    <a:pt x="2056" y="35"/>
                    <a:pt x="2056" y="35"/>
                    <a:pt x="2056" y="35"/>
                  </a:cubicBezTo>
                  <a:close/>
                  <a:moveTo>
                    <a:pt x="2160" y="3672"/>
                  </a:moveTo>
                  <a:cubicBezTo>
                    <a:pt x="2056" y="3672"/>
                    <a:pt x="2056" y="3672"/>
                    <a:pt x="2056" y="3672"/>
                  </a:cubicBezTo>
                  <a:cubicBezTo>
                    <a:pt x="2056" y="3508"/>
                    <a:pt x="2056" y="3508"/>
                    <a:pt x="2056" y="3508"/>
                  </a:cubicBezTo>
                  <a:cubicBezTo>
                    <a:pt x="2057" y="3508"/>
                    <a:pt x="2057" y="3508"/>
                    <a:pt x="2057" y="3508"/>
                  </a:cubicBezTo>
                  <a:cubicBezTo>
                    <a:pt x="2059" y="3505"/>
                    <a:pt x="2059" y="3505"/>
                    <a:pt x="2059" y="3505"/>
                  </a:cubicBezTo>
                  <a:cubicBezTo>
                    <a:pt x="2062" y="3502"/>
                    <a:pt x="2062" y="3502"/>
                    <a:pt x="2062" y="3502"/>
                  </a:cubicBezTo>
                  <a:cubicBezTo>
                    <a:pt x="2066" y="3498"/>
                    <a:pt x="2066" y="3498"/>
                    <a:pt x="2066" y="3498"/>
                  </a:cubicBezTo>
                  <a:cubicBezTo>
                    <a:pt x="2069" y="3494"/>
                    <a:pt x="2069" y="3494"/>
                    <a:pt x="2069" y="3494"/>
                  </a:cubicBezTo>
                  <a:cubicBezTo>
                    <a:pt x="2072" y="3490"/>
                    <a:pt x="2072" y="3490"/>
                    <a:pt x="2072" y="3490"/>
                  </a:cubicBezTo>
                  <a:cubicBezTo>
                    <a:pt x="2076" y="3486"/>
                    <a:pt x="2076" y="3486"/>
                    <a:pt x="2076" y="3486"/>
                  </a:cubicBezTo>
                  <a:cubicBezTo>
                    <a:pt x="2079" y="3482"/>
                    <a:pt x="2079" y="3482"/>
                    <a:pt x="2079" y="3482"/>
                  </a:cubicBezTo>
                  <a:cubicBezTo>
                    <a:pt x="2083" y="3478"/>
                    <a:pt x="2083" y="3478"/>
                    <a:pt x="2083" y="3478"/>
                  </a:cubicBezTo>
                  <a:cubicBezTo>
                    <a:pt x="2085" y="3475"/>
                    <a:pt x="2085" y="3475"/>
                    <a:pt x="2085" y="3475"/>
                  </a:cubicBezTo>
                  <a:cubicBezTo>
                    <a:pt x="2101" y="3456"/>
                    <a:pt x="2078" y="3428"/>
                    <a:pt x="2058" y="3443"/>
                  </a:cubicBezTo>
                  <a:cubicBezTo>
                    <a:pt x="2057" y="3444"/>
                    <a:pt x="2057" y="3444"/>
                    <a:pt x="2056" y="3445"/>
                  </a:cubicBezTo>
                  <a:cubicBezTo>
                    <a:pt x="2056" y="3105"/>
                    <a:pt x="2056" y="3105"/>
                    <a:pt x="2056" y="3105"/>
                  </a:cubicBezTo>
                  <a:cubicBezTo>
                    <a:pt x="2095" y="3040"/>
                    <a:pt x="2130" y="2974"/>
                    <a:pt x="2160" y="2909"/>
                  </a:cubicBezTo>
                  <a:cubicBezTo>
                    <a:pt x="2160" y="3307"/>
                    <a:pt x="2160" y="3307"/>
                    <a:pt x="2160" y="3307"/>
                  </a:cubicBezTo>
                  <a:cubicBezTo>
                    <a:pt x="2159" y="3308"/>
                    <a:pt x="2158" y="3309"/>
                    <a:pt x="2157" y="3310"/>
                  </a:cubicBezTo>
                  <a:cubicBezTo>
                    <a:pt x="2157" y="3311"/>
                    <a:pt x="2156" y="3311"/>
                    <a:pt x="2156" y="3312"/>
                  </a:cubicBezTo>
                  <a:cubicBezTo>
                    <a:pt x="2154" y="3316"/>
                    <a:pt x="2154" y="3316"/>
                    <a:pt x="2154" y="3316"/>
                  </a:cubicBezTo>
                  <a:cubicBezTo>
                    <a:pt x="2151" y="3320"/>
                    <a:pt x="2151" y="3320"/>
                    <a:pt x="2151" y="3320"/>
                  </a:cubicBezTo>
                  <a:cubicBezTo>
                    <a:pt x="2148" y="3324"/>
                    <a:pt x="2148" y="3324"/>
                    <a:pt x="2148" y="3324"/>
                  </a:cubicBezTo>
                  <a:cubicBezTo>
                    <a:pt x="2145" y="3328"/>
                    <a:pt x="2145" y="3328"/>
                    <a:pt x="2145" y="3328"/>
                  </a:cubicBezTo>
                  <a:cubicBezTo>
                    <a:pt x="2142" y="3333"/>
                    <a:pt x="2142" y="3333"/>
                    <a:pt x="2142" y="3333"/>
                  </a:cubicBezTo>
                  <a:cubicBezTo>
                    <a:pt x="2139" y="3337"/>
                    <a:pt x="2139" y="3337"/>
                    <a:pt x="2139" y="3337"/>
                  </a:cubicBezTo>
                  <a:cubicBezTo>
                    <a:pt x="2136" y="3341"/>
                    <a:pt x="2136" y="3341"/>
                    <a:pt x="2136" y="3341"/>
                  </a:cubicBezTo>
                  <a:cubicBezTo>
                    <a:pt x="2133" y="3345"/>
                    <a:pt x="2133" y="3345"/>
                    <a:pt x="2133" y="3345"/>
                  </a:cubicBezTo>
                  <a:cubicBezTo>
                    <a:pt x="2132" y="3347"/>
                    <a:pt x="2132" y="3347"/>
                    <a:pt x="2132" y="3347"/>
                  </a:cubicBezTo>
                  <a:cubicBezTo>
                    <a:pt x="2118" y="3365"/>
                    <a:pt x="2139" y="3391"/>
                    <a:pt x="2159" y="3378"/>
                  </a:cubicBezTo>
                  <a:cubicBezTo>
                    <a:pt x="2160" y="3378"/>
                    <a:pt x="2160" y="3378"/>
                    <a:pt x="2160" y="3377"/>
                  </a:cubicBezTo>
                  <a:cubicBezTo>
                    <a:pt x="2160" y="3672"/>
                    <a:pt x="2160" y="3672"/>
                    <a:pt x="2160" y="3672"/>
                  </a:cubicBezTo>
                  <a:close/>
                  <a:moveTo>
                    <a:pt x="2160" y="2158"/>
                  </a:moveTo>
                  <a:cubicBezTo>
                    <a:pt x="2160" y="2432"/>
                    <a:pt x="2160" y="2432"/>
                    <a:pt x="2160" y="2432"/>
                  </a:cubicBezTo>
                  <a:cubicBezTo>
                    <a:pt x="2145" y="2395"/>
                    <a:pt x="2133" y="2355"/>
                    <a:pt x="2123" y="2315"/>
                  </a:cubicBezTo>
                  <a:cubicBezTo>
                    <a:pt x="2101" y="2327"/>
                    <a:pt x="2079" y="2339"/>
                    <a:pt x="2056" y="2349"/>
                  </a:cubicBezTo>
                  <a:cubicBezTo>
                    <a:pt x="2056" y="2226"/>
                    <a:pt x="2056" y="2226"/>
                    <a:pt x="2056" y="2226"/>
                  </a:cubicBezTo>
                  <a:cubicBezTo>
                    <a:pt x="2093" y="2207"/>
                    <a:pt x="2127" y="2184"/>
                    <a:pt x="2160" y="2158"/>
                  </a:cubicBezTo>
                  <a:close/>
                  <a:moveTo>
                    <a:pt x="2056" y="816"/>
                  </a:moveTo>
                  <a:cubicBezTo>
                    <a:pt x="2056" y="713"/>
                    <a:pt x="2056" y="713"/>
                    <a:pt x="2056" y="713"/>
                  </a:cubicBezTo>
                  <a:cubicBezTo>
                    <a:pt x="2084" y="704"/>
                    <a:pt x="2114" y="689"/>
                    <a:pt x="2147" y="665"/>
                  </a:cubicBezTo>
                  <a:cubicBezTo>
                    <a:pt x="2154" y="706"/>
                    <a:pt x="2118" y="771"/>
                    <a:pt x="2056" y="816"/>
                  </a:cubicBezTo>
                  <a:close/>
                  <a:moveTo>
                    <a:pt x="1935" y="11"/>
                  </a:moveTo>
                  <a:cubicBezTo>
                    <a:pt x="1977" y="16"/>
                    <a:pt x="2018" y="23"/>
                    <a:pt x="2056" y="35"/>
                  </a:cubicBezTo>
                  <a:cubicBezTo>
                    <a:pt x="2056" y="634"/>
                    <a:pt x="2056" y="634"/>
                    <a:pt x="2056" y="634"/>
                  </a:cubicBezTo>
                  <a:cubicBezTo>
                    <a:pt x="2018" y="638"/>
                    <a:pt x="1977" y="637"/>
                    <a:pt x="1935" y="631"/>
                  </a:cubicBezTo>
                  <a:cubicBezTo>
                    <a:pt x="1935" y="11"/>
                    <a:pt x="1935" y="11"/>
                    <a:pt x="1935" y="11"/>
                  </a:cubicBezTo>
                  <a:close/>
                  <a:moveTo>
                    <a:pt x="2056" y="3672"/>
                  </a:moveTo>
                  <a:cubicBezTo>
                    <a:pt x="1935" y="3672"/>
                    <a:pt x="1935" y="3672"/>
                    <a:pt x="1935" y="3672"/>
                  </a:cubicBezTo>
                  <a:cubicBezTo>
                    <a:pt x="1935" y="3622"/>
                    <a:pt x="1935" y="3622"/>
                    <a:pt x="1935" y="3622"/>
                  </a:cubicBezTo>
                  <a:cubicBezTo>
                    <a:pt x="1936" y="3620"/>
                    <a:pt x="1936" y="3620"/>
                    <a:pt x="1936" y="3620"/>
                  </a:cubicBezTo>
                  <a:cubicBezTo>
                    <a:pt x="1940" y="3618"/>
                    <a:pt x="1940" y="3618"/>
                    <a:pt x="1940" y="3618"/>
                  </a:cubicBezTo>
                  <a:cubicBezTo>
                    <a:pt x="1944" y="3615"/>
                    <a:pt x="1944" y="3615"/>
                    <a:pt x="1944" y="3615"/>
                  </a:cubicBezTo>
                  <a:cubicBezTo>
                    <a:pt x="1948" y="3612"/>
                    <a:pt x="1948" y="3612"/>
                    <a:pt x="1948" y="3612"/>
                  </a:cubicBezTo>
                  <a:cubicBezTo>
                    <a:pt x="1951" y="3608"/>
                    <a:pt x="1951" y="3608"/>
                    <a:pt x="1951" y="3608"/>
                  </a:cubicBezTo>
                  <a:cubicBezTo>
                    <a:pt x="1955" y="3605"/>
                    <a:pt x="1955" y="3605"/>
                    <a:pt x="1955" y="3605"/>
                  </a:cubicBezTo>
                  <a:cubicBezTo>
                    <a:pt x="1959" y="3602"/>
                    <a:pt x="1959" y="3602"/>
                    <a:pt x="1959" y="3602"/>
                  </a:cubicBezTo>
                  <a:cubicBezTo>
                    <a:pt x="1963" y="3599"/>
                    <a:pt x="1963" y="3599"/>
                    <a:pt x="1963" y="3599"/>
                  </a:cubicBezTo>
                  <a:cubicBezTo>
                    <a:pt x="1964" y="3598"/>
                    <a:pt x="1964" y="3598"/>
                    <a:pt x="1964" y="3598"/>
                  </a:cubicBezTo>
                  <a:cubicBezTo>
                    <a:pt x="1981" y="3584"/>
                    <a:pt x="1967" y="3552"/>
                    <a:pt x="1944" y="3560"/>
                  </a:cubicBezTo>
                  <a:cubicBezTo>
                    <a:pt x="1942" y="3561"/>
                    <a:pt x="1940" y="3562"/>
                    <a:pt x="1938" y="3564"/>
                  </a:cubicBezTo>
                  <a:cubicBezTo>
                    <a:pt x="1937" y="3565"/>
                    <a:pt x="1937" y="3565"/>
                    <a:pt x="1937" y="3565"/>
                  </a:cubicBezTo>
                  <a:cubicBezTo>
                    <a:pt x="1935" y="3567"/>
                    <a:pt x="1935" y="3567"/>
                    <a:pt x="1935" y="3567"/>
                  </a:cubicBezTo>
                  <a:cubicBezTo>
                    <a:pt x="1935" y="3282"/>
                    <a:pt x="1935" y="3282"/>
                    <a:pt x="1935" y="3282"/>
                  </a:cubicBezTo>
                  <a:cubicBezTo>
                    <a:pt x="1978" y="3227"/>
                    <a:pt x="2018" y="3167"/>
                    <a:pt x="2056" y="3105"/>
                  </a:cubicBezTo>
                  <a:cubicBezTo>
                    <a:pt x="2056" y="3445"/>
                    <a:pt x="2056" y="3445"/>
                    <a:pt x="2056" y="3445"/>
                  </a:cubicBezTo>
                  <a:cubicBezTo>
                    <a:pt x="2056" y="3445"/>
                    <a:pt x="2055" y="3446"/>
                    <a:pt x="2055" y="3446"/>
                  </a:cubicBezTo>
                  <a:cubicBezTo>
                    <a:pt x="2052" y="3449"/>
                    <a:pt x="2052" y="3449"/>
                    <a:pt x="2052" y="3449"/>
                  </a:cubicBezTo>
                  <a:cubicBezTo>
                    <a:pt x="2049" y="3453"/>
                    <a:pt x="2049" y="3453"/>
                    <a:pt x="2049" y="3453"/>
                  </a:cubicBezTo>
                  <a:cubicBezTo>
                    <a:pt x="2046" y="3457"/>
                    <a:pt x="2046" y="3457"/>
                    <a:pt x="2046" y="3457"/>
                  </a:cubicBezTo>
                  <a:cubicBezTo>
                    <a:pt x="2042" y="3460"/>
                    <a:pt x="2042" y="3460"/>
                    <a:pt x="2042" y="3460"/>
                  </a:cubicBezTo>
                  <a:cubicBezTo>
                    <a:pt x="2039" y="3464"/>
                    <a:pt x="2039" y="3464"/>
                    <a:pt x="2039" y="3464"/>
                  </a:cubicBezTo>
                  <a:cubicBezTo>
                    <a:pt x="2036" y="3468"/>
                    <a:pt x="2036" y="3468"/>
                    <a:pt x="2036" y="3468"/>
                  </a:cubicBezTo>
                  <a:cubicBezTo>
                    <a:pt x="2033" y="3472"/>
                    <a:pt x="2033" y="3472"/>
                    <a:pt x="2033" y="3472"/>
                  </a:cubicBezTo>
                  <a:cubicBezTo>
                    <a:pt x="2029" y="3475"/>
                    <a:pt x="2029" y="3475"/>
                    <a:pt x="2029" y="3475"/>
                  </a:cubicBezTo>
                  <a:cubicBezTo>
                    <a:pt x="2027" y="3478"/>
                    <a:pt x="2027" y="3478"/>
                    <a:pt x="2027" y="3478"/>
                  </a:cubicBezTo>
                  <a:cubicBezTo>
                    <a:pt x="2012" y="3493"/>
                    <a:pt x="2029" y="3522"/>
                    <a:pt x="2050" y="3513"/>
                  </a:cubicBezTo>
                  <a:cubicBezTo>
                    <a:pt x="2052" y="3511"/>
                    <a:pt x="2054" y="3510"/>
                    <a:pt x="2056" y="3508"/>
                  </a:cubicBezTo>
                  <a:cubicBezTo>
                    <a:pt x="2056" y="3672"/>
                    <a:pt x="2056" y="3672"/>
                    <a:pt x="2056" y="3672"/>
                  </a:cubicBezTo>
                  <a:close/>
                  <a:moveTo>
                    <a:pt x="2056" y="713"/>
                  </a:moveTo>
                  <a:cubicBezTo>
                    <a:pt x="2056" y="816"/>
                    <a:pt x="2056" y="816"/>
                    <a:pt x="2056" y="816"/>
                  </a:cubicBezTo>
                  <a:cubicBezTo>
                    <a:pt x="2022" y="841"/>
                    <a:pt x="1981" y="860"/>
                    <a:pt x="1935" y="867"/>
                  </a:cubicBezTo>
                  <a:cubicBezTo>
                    <a:pt x="1935" y="709"/>
                    <a:pt x="1935" y="709"/>
                    <a:pt x="1935" y="709"/>
                  </a:cubicBezTo>
                  <a:cubicBezTo>
                    <a:pt x="1971" y="725"/>
                    <a:pt x="2011" y="727"/>
                    <a:pt x="2056" y="713"/>
                  </a:cubicBezTo>
                  <a:close/>
                  <a:moveTo>
                    <a:pt x="2056" y="2226"/>
                  </a:moveTo>
                  <a:cubicBezTo>
                    <a:pt x="2056" y="2349"/>
                    <a:pt x="2056" y="2349"/>
                    <a:pt x="2056" y="2349"/>
                  </a:cubicBezTo>
                  <a:cubicBezTo>
                    <a:pt x="2017" y="2367"/>
                    <a:pt x="1977" y="2381"/>
                    <a:pt x="1935" y="2392"/>
                  </a:cubicBezTo>
                  <a:cubicBezTo>
                    <a:pt x="1935" y="2276"/>
                    <a:pt x="1935" y="2276"/>
                    <a:pt x="1935" y="2276"/>
                  </a:cubicBezTo>
                  <a:cubicBezTo>
                    <a:pt x="1977" y="2264"/>
                    <a:pt x="2018" y="2247"/>
                    <a:pt x="2056" y="2226"/>
                  </a:cubicBezTo>
                  <a:close/>
                  <a:moveTo>
                    <a:pt x="1935" y="2968"/>
                  </a:moveTo>
                  <a:cubicBezTo>
                    <a:pt x="1935" y="2611"/>
                    <a:pt x="1935" y="2611"/>
                    <a:pt x="1935" y="2611"/>
                  </a:cubicBezTo>
                  <a:cubicBezTo>
                    <a:pt x="1964" y="2592"/>
                    <a:pt x="1992" y="2581"/>
                    <a:pt x="2014" y="2589"/>
                  </a:cubicBezTo>
                  <a:cubicBezTo>
                    <a:pt x="2068" y="2611"/>
                    <a:pt x="2014" y="2734"/>
                    <a:pt x="2014" y="2785"/>
                  </a:cubicBezTo>
                  <a:cubicBezTo>
                    <a:pt x="2014" y="2828"/>
                    <a:pt x="2097" y="2977"/>
                    <a:pt x="2017" y="2994"/>
                  </a:cubicBezTo>
                  <a:cubicBezTo>
                    <a:pt x="1995" y="2998"/>
                    <a:pt x="1965" y="2987"/>
                    <a:pt x="1935" y="2968"/>
                  </a:cubicBezTo>
                  <a:close/>
                  <a:moveTo>
                    <a:pt x="1558" y="61"/>
                  </a:moveTo>
                  <a:cubicBezTo>
                    <a:pt x="1697" y="14"/>
                    <a:pt x="1823" y="0"/>
                    <a:pt x="1935" y="11"/>
                  </a:cubicBezTo>
                  <a:cubicBezTo>
                    <a:pt x="1935" y="631"/>
                    <a:pt x="1935" y="631"/>
                    <a:pt x="1935" y="631"/>
                  </a:cubicBezTo>
                  <a:cubicBezTo>
                    <a:pt x="1895" y="625"/>
                    <a:pt x="1854" y="614"/>
                    <a:pt x="1813" y="598"/>
                  </a:cubicBezTo>
                  <a:cubicBezTo>
                    <a:pt x="1812" y="598"/>
                    <a:pt x="1812" y="598"/>
                    <a:pt x="1812" y="598"/>
                  </a:cubicBezTo>
                  <a:cubicBezTo>
                    <a:pt x="1848" y="650"/>
                    <a:pt x="1888" y="690"/>
                    <a:pt x="1935" y="709"/>
                  </a:cubicBezTo>
                  <a:cubicBezTo>
                    <a:pt x="1935" y="867"/>
                    <a:pt x="1935" y="867"/>
                    <a:pt x="1935" y="867"/>
                  </a:cubicBezTo>
                  <a:cubicBezTo>
                    <a:pt x="1850" y="880"/>
                    <a:pt x="1748" y="850"/>
                    <a:pt x="1646" y="735"/>
                  </a:cubicBezTo>
                  <a:cubicBezTo>
                    <a:pt x="1610" y="695"/>
                    <a:pt x="1581" y="658"/>
                    <a:pt x="1558" y="625"/>
                  </a:cubicBezTo>
                  <a:cubicBezTo>
                    <a:pt x="1558" y="61"/>
                    <a:pt x="1558" y="61"/>
                    <a:pt x="1558" y="61"/>
                  </a:cubicBezTo>
                  <a:close/>
                  <a:moveTo>
                    <a:pt x="1935" y="3672"/>
                  </a:moveTo>
                  <a:cubicBezTo>
                    <a:pt x="1558" y="3672"/>
                    <a:pt x="1558" y="3672"/>
                    <a:pt x="1558" y="3672"/>
                  </a:cubicBezTo>
                  <a:cubicBezTo>
                    <a:pt x="1558" y="3622"/>
                    <a:pt x="1558" y="3622"/>
                    <a:pt x="1558" y="3622"/>
                  </a:cubicBezTo>
                  <a:cubicBezTo>
                    <a:pt x="1560" y="3623"/>
                    <a:pt x="1560" y="3623"/>
                    <a:pt x="1560" y="3623"/>
                  </a:cubicBezTo>
                  <a:cubicBezTo>
                    <a:pt x="1562" y="3625"/>
                    <a:pt x="1562" y="3625"/>
                    <a:pt x="1562" y="3625"/>
                  </a:cubicBezTo>
                  <a:cubicBezTo>
                    <a:pt x="1573" y="3634"/>
                    <a:pt x="1590" y="3628"/>
                    <a:pt x="1594" y="3613"/>
                  </a:cubicBezTo>
                  <a:cubicBezTo>
                    <a:pt x="1596" y="3605"/>
                    <a:pt x="1593" y="3595"/>
                    <a:pt x="1586" y="3590"/>
                  </a:cubicBezTo>
                  <a:cubicBezTo>
                    <a:pt x="1584" y="3588"/>
                    <a:pt x="1584" y="3588"/>
                    <a:pt x="1584" y="3588"/>
                  </a:cubicBezTo>
                  <a:cubicBezTo>
                    <a:pt x="1580" y="3585"/>
                    <a:pt x="1580" y="3585"/>
                    <a:pt x="1580" y="3585"/>
                  </a:cubicBezTo>
                  <a:cubicBezTo>
                    <a:pt x="1577" y="3583"/>
                    <a:pt x="1577" y="3583"/>
                    <a:pt x="1577" y="3583"/>
                  </a:cubicBezTo>
                  <a:cubicBezTo>
                    <a:pt x="1573" y="3580"/>
                    <a:pt x="1573" y="3580"/>
                    <a:pt x="1573" y="3580"/>
                  </a:cubicBezTo>
                  <a:cubicBezTo>
                    <a:pt x="1570" y="3577"/>
                    <a:pt x="1570" y="3577"/>
                    <a:pt x="1570" y="3577"/>
                  </a:cubicBezTo>
                  <a:cubicBezTo>
                    <a:pt x="1566" y="3574"/>
                    <a:pt x="1566" y="3574"/>
                    <a:pt x="1566" y="3574"/>
                  </a:cubicBezTo>
                  <a:cubicBezTo>
                    <a:pt x="1563" y="3571"/>
                    <a:pt x="1563" y="3571"/>
                    <a:pt x="1563" y="3571"/>
                  </a:cubicBezTo>
                  <a:cubicBezTo>
                    <a:pt x="1559" y="3568"/>
                    <a:pt x="1559" y="3568"/>
                    <a:pt x="1559" y="3568"/>
                  </a:cubicBezTo>
                  <a:cubicBezTo>
                    <a:pt x="1558" y="3567"/>
                    <a:pt x="1558" y="3567"/>
                    <a:pt x="1558" y="3567"/>
                  </a:cubicBezTo>
                  <a:cubicBezTo>
                    <a:pt x="1558" y="3289"/>
                    <a:pt x="1558" y="3289"/>
                    <a:pt x="1558" y="3289"/>
                  </a:cubicBezTo>
                  <a:cubicBezTo>
                    <a:pt x="1620" y="3369"/>
                    <a:pt x="1684" y="3434"/>
                    <a:pt x="1746" y="3470"/>
                  </a:cubicBezTo>
                  <a:cubicBezTo>
                    <a:pt x="1810" y="3425"/>
                    <a:pt x="1874" y="3359"/>
                    <a:pt x="1935" y="3282"/>
                  </a:cubicBezTo>
                  <a:cubicBezTo>
                    <a:pt x="1935" y="3567"/>
                    <a:pt x="1935" y="3567"/>
                    <a:pt x="1935" y="3567"/>
                  </a:cubicBezTo>
                  <a:cubicBezTo>
                    <a:pt x="1933" y="3568"/>
                    <a:pt x="1933" y="3568"/>
                    <a:pt x="1933" y="3568"/>
                  </a:cubicBezTo>
                  <a:cubicBezTo>
                    <a:pt x="1930" y="3571"/>
                    <a:pt x="1930" y="3571"/>
                    <a:pt x="1930" y="3571"/>
                  </a:cubicBezTo>
                  <a:cubicBezTo>
                    <a:pt x="1926" y="3574"/>
                    <a:pt x="1926" y="3574"/>
                    <a:pt x="1926" y="3574"/>
                  </a:cubicBezTo>
                  <a:cubicBezTo>
                    <a:pt x="1923" y="3577"/>
                    <a:pt x="1923" y="3577"/>
                    <a:pt x="1923" y="3577"/>
                  </a:cubicBezTo>
                  <a:cubicBezTo>
                    <a:pt x="1919" y="3580"/>
                    <a:pt x="1919" y="3580"/>
                    <a:pt x="1919" y="3580"/>
                  </a:cubicBezTo>
                  <a:cubicBezTo>
                    <a:pt x="1916" y="3583"/>
                    <a:pt x="1916" y="3583"/>
                    <a:pt x="1916" y="3583"/>
                  </a:cubicBezTo>
                  <a:cubicBezTo>
                    <a:pt x="1912" y="3585"/>
                    <a:pt x="1912" y="3585"/>
                    <a:pt x="1912" y="3585"/>
                  </a:cubicBezTo>
                  <a:cubicBezTo>
                    <a:pt x="1909" y="3588"/>
                    <a:pt x="1909" y="3588"/>
                    <a:pt x="1909" y="3588"/>
                  </a:cubicBezTo>
                  <a:cubicBezTo>
                    <a:pt x="1907" y="3590"/>
                    <a:pt x="1907" y="3590"/>
                    <a:pt x="1907" y="3590"/>
                  </a:cubicBezTo>
                  <a:cubicBezTo>
                    <a:pt x="1888" y="3604"/>
                    <a:pt x="1902" y="3636"/>
                    <a:pt x="1926" y="3628"/>
                  </a:cubicBezTo>
                  <a:cubicBezTo>
                    <a:pt x="1928" y="3627"/>
                    <a:pt x="1929" y="3626"/>
                    <a:pt x="1931" y="3625"/>
                  </a:cubicBezTo>
                  <a:cubicBezTo>
                    <a:pt x="1933" y="3623"/>
                    <a:pt x="1933" y="3623"/>
                    <a:pt x="1933" y="3623"/>
                  </a:cubicBezTo>
                  <a:cubicBezTo>
                    <a:pt x="1935" y="3622"/>
                    <a:pt x="1935" y="3622"/>
                    <a:pt x="1935" y="3622"/>
                  </a:cubicBezTo>
                  <a:cubicBezTo>
                    <a:pt x="1935" y="3672"/>
                    <a:pt x="1935" y="3672"/>
                    <a:pt x="1935" y="3672"/>
                  </a:cubicBezTo>
                  <a:close/>
                  <a:moveTo>
                    <a:pt x="1935" y="2276"/>
                  </a:moveTo>
                  <a:cubicBezTo>
                    <a:pt x="1935" y="2392"/>
                    <a:pt x="1935" y="2392"/>
                    <a:pt x="1935" y="2392"/>
                  </a:cubicBezTo>
                  <a:cubicBezTo>
                    <a:pt x="1875" y="2407"/>
                    <a:pt x="1812" y="2415"/>
                    <a:pt x="1746" y="2415"/>
                  </a:cubicBezTo>
                  <a:cubicBezTo>
                    <a:pt x="1680" y="2415"/>
                    <a:pt x="1617" y="2407"/>
                    <a:pt x="1558" y="2392"/>
                  </a:cubicBezTo>
                  <a:cubicBezTo>
                    <a:pt x="1558" y="2276"/>
                    <a:pt x="1558" y="2276"/>
                    <a:pt x="1558" y="2276"/>
                  </a:cubicBezTo>
                  <a:cubicBezTo>
                    <a:pt x="1617" y="2294"/>
                    <a:pt x="1680" y="2303"/>
                    <a:pt x="1746" y="2303"/>
                  </a:cubicBezTo>
                  <a:cubicBezTo>
                    <a:pt x="1813" y="2303"/>
                    <a:pt x="1876" y="2294"/>
                    <a:pt x="1935" y="2276"/>
                  </a:cubicBezTo>
                  <a:close/>
                  <a:moveTo>
                    <a:pt x="1935" y="2611"/>
                  </a:moveTo>
                  <a:cubicBezTo>
                    <a:pt x="1935" y="2968"/>
                    <a:pt x="1935" y="2968"/>
                    <a:pt x="1935" y="2968"/>
                  </a:cubicBezTo>
                  <a:cubicBezTo>
                    <a:pt x="1884" y="2936"/>
                    <a:pt x="1831" y="2884"/>
                    <a:pt x="1806" y="2856"/>
                  </a:cubicBezTo>
                  <a:cubicBezTo>
                    <a:pt x="1775" y="2914"/>
                    <a:pt x="1716" y="2915"/>
                    <a:pt x="1684" y="2856"/>
                  </a:cubicBezTo>
                  <a:cubicBezTo>
                    <a:pt x="1654" y="2890"/>
                    <a:pt x="1604" y="2936"/>
                    <a:pt x="1558" y="2965"/>
                  </a:cubicBezTo>
                  <a:cubicBezTo>
                    <a:pt x="1558" y="2614"/>
                    <a:pt x="1558" y="2614"/>
                    <a:pt x="1558" y="2614"/>
                  </a:cubicBezTo>
                  <a:cubicBezTo>
                    <a:pt x="1598" y="2643"/>
                    <a:pt x="1641" y="2687"/>
                    <a:pt x="1674" y="2718"/>
                  </a:cubicBezTo>
                  <a:cubicBezTo>
                    <a:pt x="1685" y="2685"/>
                    <a:pt x="1709" y="2651"/>
                    <a:pt x="1745" y="2650"/>
                  </a:cubicBezTo>
                  <a:cubicBezTo>
                    <a:pt x="1781" y="2651"/>
                    <a:pt x="1805" y="2685"/>
                    <a:pt x="1816" y="2718"/>
                  </a:cubicBezTo>
                  <a:cubicBezTo>
                    <a:pt x="1840" y="2695"/>
                    <a:pt x="1888" y="2643"/>
                    <a:pt x="1935" y="2611"/>
                  </a:cubicBezTo>
                  <a:close/>
                  <a:moveTo>
                    <a:pt x="1437" y="109"/>
                  </a:moveTo>
                  <a:cubicBezTo>
                    <a:pt x="1478" y="90"/>
                    <a:pt x="1518" y="74"/>
                    <a:pt x="1558" y="61"/>
                  </a:cubicBezTo>
                  <a:cubicBezTo>
                    <a:pt x="1558" y="625"/>
                    <a:pt x="1558" y="625"/>
                    <a:pt x="1558" y="625"/>
                  </a:cubicBezTo>
                  <a:cubicBezTo>
                    <a:pt x="1546" y="608"/>
                    <a:pt x="1535" y="592"/>
                    <a:pt x="1527" y="577"/>
                  </a:cubicBezTo>
                  <a:cubicBezTo>
                    <a:pt x="1496" y="568"/>
                    <a:pt x="1466" y="561"/>
                    <a:pt x="1437" y="557"/>
                  </a:cubicBezTo>
                  <a:cubicBezTo>
                    <a:pt x="1437" y="109"/>
                    <a:pt x="1437" y="109"/>
                    <a:pt x="1437" y="109"/>
                  </a:cubicBezTo>
                  <a:close/>
                  <a:moveTo>
                    <a:pt x="1558" y="3672"/>
                  </a:moveTo>
                  <a:cubicBezTo>
                    <a:pt x="1437" y="3672"/>
                    <a:pt x="1437" y="3672"/>
                    <a:pt x="1437" y="3672"/>
                  </a:cubicBezTo>
                  <a:cubicBezTo>
                    <a:pt x="1437" y="3509"/>
                    <a:pt x="1437" y="3509"/>
                    <a:pt x="1437" y="3509"/>
                  </a:cubicBezTo>
                  <a:cubicBezTo>
                    <a:pt x="1455" y="3526"/>
                    <a:pt x="1482" y="3501"/>
                    <a:pt x="1467" y="3480"/>
                  </a:cubicBezTo>
                  <a:cubicBezTo>
                    <a:pt x="1467" y="3479"/>
                    <a:pt x="1466" y="3478"/>
                    <a:pt x="1465" y="3478"/>
                  </a:cubicBezTo>
                  <a:cubicBezTo>
                    <a:pt x="1463" y="3475"/>
                    <a:pt x="1463" y="3475"/>
                    <a:pt x="1463" y="3475"/>
                  </a:cubicBezTo>
                  <a:cubicBezTo>
                    <a:pt x="1460" y="3472"/>
                    <a:pt x="1460" y="3472"/>
                    <a:pt x="1460" y="3472"/>
                  </a:cubicBezTo>
                  <a:cubicBezTo>
                    <a:pt x="1457" y="3468"/>
                    <a:pt x="1457" y="3468"/>
                    <a:pt x="1457" y="3468"/>
                  </a:cubicBezTo>
                  <a:cubicBezTo>
                    <a:pt x="1453" y="3464"/>
                    <a:pt x="1453" y="3464"/>
                    <a:pt x="1453" y="3464"/>
                  </a:cubicBezTo>
                  <a:cubicBezTo>
                    <a:pt x="1450" y="3460"/>
                    <a:pt x="1450" y="3460"/>
                    <a:pt x="1450" y="3460"/>
                  </a:cubicBezTo>
                  <a:cubicBezTo>
                    <a:pt x="1447" y="3457"/>
                    <a:pt x="1447" y="3457"/>
                    <a:pt x="1447" y="3457"/>
                  </a:cubicBezTo>
                  <a:cubicBezTo>
                    <a:pt x="1444" y="3453"/>
                    <a:pt x="1444" y="3453"/>
                    <a:pt x="1444" y="3453"/>
                  </a:cubicBezTo>
                  <a:cubicBezTo>
                    <a:pt x="1440" y="3449"/>
                    <a:pt x="1440" y="3449"/>
                    <a:pt x="1440" y="3449"/>
                  </a:cubicBezTo>
                  <a:cubicBezTo>
                    <a:pt x="1438" y="3446"/>
                    <a:pt x="1438" y="3446"/>
                    <a:pt x="1438" y="3446"/>
                  </a:cubicBezTo>
                  <a:cubicBezTo>
                    <a:pt x="1437" y="3446"/>
                    <a:pt x="1437" y="3445"/>
                    <a:pt x="1437" y="3445"/>
                  </a:cubicBezTo>
                  <a:cubicBezTo>
                    <a:pt x="1437" y="3107"/>
                    <a:pt x="1437" y="3107"/>
                    <a:pt x="1437" y="3107"/>
                  </a:cubicBezTo>
                  <a:cubicBezTo>
                    <a:pt x="1475" y="3172"/>
                    <a:pt x="1515" y="3234"/>
                    <a:pt x="1558" y="3289"/>
                  </a:cubicBezTo>
                  <a:cubicBezTo>
                    <a:pt x="1558" y="3567"/>
                    <a:pt x="1558" y="3567"/>
                    <a:pt x="1558" y="3567"/>
                  </a:cubicBezTo>
                  <a:cubicBezTo>
                    <a:pt x="1556" y="3565"/>
                    <a:pt x="1556" y="3565"/>
                    <a:pt x="1556" y="3565"/>
                  </a:cubicBezTo>
                  <a:cubicBezTo>
                    <a:pt x="1554" y="3564"/>
                    <a:pt x="1554" y="3564"/>
                    <a:pt x="1554" y="3564"/>
                  </a:cubicBezTo>
                  <a:cubicBezTo>
                    <a:pt x="1534" y="3547"/>
                    <a:pt x="1509" y="3576"/>
                    <a:pt x="1527" y="3596"/>
                  </a:cubicBezTo>
                  <a:cubicBezTo>
                    <a:pt x="1527" y="3597"/>
                    <a:pt x="1528" y="3597"/>
                    <a:pt x="1528" y="3598"/>
                  </a:cubicBezTo>
                  <a:cubicBezTo>
                    <a:pt x="1530" y="3599"/>
                    <a:pt x="1530" y="3599"/>
                    <a:pt x="1530" y="3599"/>
                  </a:cubicBezTo>
                  <a:cubicBezTo>
                    <a:pt x="1534" y="3602"/>
                    <a:pt x="1534" y="3602"/>
                    <a:pt x="1534" y="3602"/>
                  </a:cubicBezTo>
                  <a:cubicBezTo>
                    <a:pt x="1537" y="3605"/>
                    <a:pt x="1537" y="3605"/>
                    <a:pt x="1537" y="3605"/>
                  </a:cubicBezTo>
                  <a:cubicBezTo>
                    <a:pt x="1541" y="3608"/>
                    <a:pt x="1541" y="3608"/>
                    <a:pt x="1541" y="3608"/>
                  </a:cubicBezTo>
                  <a:cubicBezTo>
                    <a:pt x="1545" y="3612"/>
                    <a:pt x="1545" y="3612"/>
                    <a:pt x="1545" y="3612"/>
                  </a:cubicBezTo>
                  <a:cubicBezTo>
                    <a:pt x="1549" y="3615"/>
                    <a:pt x="1549" y="3615"/>
                    <a:pt x="1549" y="3615"/>
                  </a:cubicBezTo>
                  <a:cubicBezTo>
                    <a:pt x="1552" y="3618"/>
                    <a:pt x="1552" y="3618"/>
                    <a:pt x="1552" y="3618"/>
                  </a:cubicBezTo>
                  <a:cubicBezTo>
                    <a:pt x="1556" y="3620"/>
                    <a:pt x="1556" y="3620"/>
                    <a:pt x="1556" y="3620"/>
                  </a:cubicBezTo>
                  <a:cubicBezTo>
                    <a:pt x="1558" y="3622"/>
                    <a:pt x="1558" y="3622"/>
                    <a:pt x="1558" y="3622"/>
                  </a:cubicBezTo>
                  <a:cubicBezTo>
                    <a:pt x="1558" y="3672"/>
                    <a:pt x="1558" y="3672"/>
                    <a:pt x="1558" y="3672"/>
                  </a:cubicBezTo>
                  <a:close/>
                  <a:moveTo>
                    <a:pt x="1558" y="2276"/>
                  </a:moveTo>
                  <a:cubicBezTo>
                    <a:pt x="1558" y="2392"/>
                    <a:pt x="1558" y="2392"/>
                    <a:pt x="1558" y="2392"/>
                  </a:cubicBezTo>
                  <a:cubicBezTo>
                    <a:pt x="1516" y="2381"/>
                    <a:pt x="1475" y="2367"/>
                    <a:pt x="1437" y="2349"/>
                  </a:cubicBezTo>
                  <a:cubicBezTo>
                    <a:pt x="1437" y="2226"/>
                    <a:pt x="1437" y="2226"/>
                    <a:pt x="1437" y="2226"/>
                  </a:cubicBezTo>
                  <a:cubicBezTo>
                    <a:pt x="1475" y="2247"/>
                    <a:pt x="1515" y="2264"/>
                    <a:pt x="1558" y="2276"/>
                  </a:cubicBezTo>
                  <a:close/>
                  <a:moveTo>
                    <a:pt x="1558" y="2614"/>
                  </a:moveTo>
                  <a:cubicBezTo>
                    <a:pt x="1558" y="2965"/>
                    <a:pt x="1558" y="2965"/>
                    <a:pt x="1558" y="2965"/>
                  </a:cubicBezTo>
                  <a:cubicBezTo>
                    <a:pt x="1516" y="2991"/>
                    <a:pt x="1477" y="3005"/>
                    <a:pt x="1456" y="2986"/>
                  </a:cubicBezTo>
                  <a:cubicBezTo>
                    <a:pt x="1406" y="2940"/>
                    <a:pt x="1477" y="2836"/>
                    <a:pt x="1477" y="2785"/>
                  </a:cubicBezTo>
                  <a:cubicBezTo>
                    <a:pt x="1477" y="2734"/>
                    <a:pt x="1422" y="2611"/>
                    <a:pt x="1477" y="2589"/>
                  </a:cubicBezTo>
                  <a:cubicBezTo>
                    <a:pt x="1499" y="2581"/>
                    <a:pt x="1528" y="2593"/>
                    <a:pt x="1558" y="2614"/>
                  </a:cubicBezTo>
                  <a:close/>
                  <a:moveTo>
                    <a:pt x="1332" y="140"/>
                  </a:moveTo>
                  <a:cubicBezTo>
                    <a:pt x="1348" y="138"/>
                    <a:pt x="1364" y="137"/>
                    <a:pt x="1380" y="136"/>
                  </a:cubicBezTo>
                  <a:cubicBezTo>
                    <a:pt x="1399" y="126"/>
                    <a:pt x="1418" y="117"/>
                    <a:pt x="1437" y="109"/>
                  </a:cubicBezTo>
                  <a:cubicBezTo>
                    <a:pt x="1437" y="557"/>
                    <a:pt x="1437" y="557"/>
                    <a:pt x="1437" y="557"/>
                  </a:cubicBezTo>
                  <a:cubicBezTo>
                    <a:pt x="1401" y="553"/>
                    <a:pt x="1366" y="552"/>
                    <a:pt x="1332" y="559"/>
                  </a:cubicBezTo>
                  <a:cubicBezTo>
                    <a:pt x="1332" y="140"/>
                    <a:pt x="1332" y="140"/>
                    <a:pt x="1332" y="140"/>
                  </a:cubicBezTo>
                  <a:close/>
                  <a:moveTo>
                    <a:pt x="1437" y="3672"/>
                  </a:moveTo>
                  <a:cubicBezTo>
                    <a:pt x="1332" y="3672"/>
                    <a:pt x="1332" y="3672"/>
                    <a:pt x="1332" y="3672"/>
                  </a:cubicBezTo>
                  <a:cubicBezTo>
                    <a:pt x="1332" y="3378"/>
                    <a:pt x="1332" y="3378"/>
                    <a:pt x="1332" y="3378"/>
                  </a:cubicBezTo>
                  <a:cubicBezTo>
                    <a:pt x="1348" y="3390"/>
                    <a:pt x="1373" y="3372"/>
                    <a:pt x="1363" y="3350"/>
                  </a:cubicBezTo>
                  <a:cubicBezTo>
                    <a:pt x="1362" y="3349"/>
                    <a:pt x="1361" y="3348"/>
                    <a:pt x="1361" y="3347"/>
                  </a:cubicBezTo>
                  <a:cubicBezTo>
                    <a:pt x="1360" y="3345"/>
                    <a:pt x="1360" y="3345"/>
                    <a:pt x="1360" y="3345"/>
                  </a:cubicBezTo>
                  <a:cubicBezTo>
                    <a:pt x="1357" y="3341"/>
                    <a:pt x="1357" y="3341"/>
                    <a:pt x="1357" y="3341"/>
                  </a:cubicBezTo>
                  <a:cubicBezTo>
                    <a:pt x="1354" y="3337"/>
                    <a:pt x="1354" y="3337"/>
                    <a:pt x="1354" y="3337"/>
                  </a:cubicBezTo>
                  <a:cubicBezTo>
                    <a:pt x="1351" y="3333"/>
                    <a:pt x="1351" y="3333"/>
                    <a:pt x="1351" y="3333"/>
                  </a:cubicBezTo>
                  <a:cubicBezTo>
                    <a:pt x="1348" y="3328"/>
                    <a:pt x="1348" y="3328"/>
                    <a:pt x="1348" y="3328"/>
                  </a:cubicBezTo>
                  <a:cubicBezTo>
                    <a:pt x="1345" y="3324"/>
                    <a:pt x="1345" y="3324"/>
                    <a:pt x="1345" y="3324"/>
                  </a:cubicBezTo>
                  <a:cubicBezTo>
                    <a:pt x="1342" y="3320"/>
                    <a:pt x="1342" y="3320"/>
                    <a:pt x="1342" y="3320"/>
                  </a:cubicBezTo>
                  <a:cubicBezTo>
                    <a:pt x="1339" y="3316"/>
                    <a:pt x="1339" y="3316"/>
                    <a:pt x="1339" y="3316"/>
                  </a:cubicBezTo>
                  <a:cubicBezTo>
                    <a:pt x="1337" y="3312"/>
                    <a:pt x="1337" y="3312"/>
                    <a:pt x="1337" y="3312"/>
                  </a:cubicBezTo>
                  <a:cubicBezTo>
                    <a:pt x="1335" y="3310"/>
                    <a:pt x="1334" y="3308"/>
                    <a:pt x="1332" y="3307"/>
                  </a:cubicBezTo>
                  <a:cubicBezTo>
                    <a:pt x="1332" y="2906"/>
                    <a:pt x="1332" y="2906"/>
                    <a:pt x="1332" y="2906"/>
                  </a:cubicBezTo>
                  <a:cubicBezTo>
                    <a:pt x="1363" y="2973"/>
                    <a:pt x="1398" y="3042"/>
                    <a:pt x="1437" y="3107"/>
                  </a:cubicBezTo>
                  <a:cubicBezTo>
                    <a:pt x="1437" y="3445"/>
                    <a:pt x="1437" y="3445"/>
                    <a:pt x="1437" y="3445"/>
                  </a:cubicBezTo>
                  <a:cubicBezTo>
                    <a:pt x="1421" y="3429"/>
                    <a:pt x="1394" y="3447"/>
                    <a:pt x="1404" y="3470"/>
                  </a:cubicBezTo>
                  <a:cubicBezTo>
                    <a:pt x="1405" y="3472"/>
                    <a:pt x="1406" y="3474"/>
                    <a:pt x="1407" y="3475"/>
                  </a:cubicBezTo>
                  <a:cubicBezTo>
                    <a:pt x="1410" y="3478"/>
                    <a:pt x="1410" y="3478"/>
                    <a:pt x="1410" y="3478"/>
                  </a:cubicBezTo>
                  <a:cubicBezTo>
                    <a:pt x="1413" y="3482"/>
                    <a:pt x="1413" y="3482"/>
                    <a:pt x="1413" y="3482"/>
                  </a:cubicBezTo>
                  <a:cubicBezTo>
                    <a:pt x="1417" y="3486"/>
                    <a:pt x="1417" y="3486"/>
                    <a:pt x="1417" y="3486"/>
                  </a:cubicBezTo>
                  <a:cubicBezTo>
                    <a:pt x="1420" y="3490"/>
                    <a:pt x="1420" y="3490"/>
                    <a:pt x="1420" y="3490"/>
                  </a:cubicBezTo>
                  <a:cubicBezTo>
                    <a:pt x="1424" y="3494"/>
                    <a:pt x="1424" y="3494"/>
                    <a:pt x="1424" y="3494"/>
                  </a:cubicBezTo>
                  <a:cubicBezTo>
                    <a:pt x="1427" y="3498"/>
                    <a:pt x="1427" y="3498"/>
                    <a:pt x="1427" y="3498"/>
                  </a:cubicBezTo>
                  <a:cubicBezTo>
                    <a:pt x="1430" y="3502"/>
                    <a:pt x="1430" y="3502"/>
                    <a:pt x="1430" y="3502"/>
                  </a:cubicBezTo>
                  <a:cubicBezTo>
                    <a:pt x="1434" y="3505"/>
                    <a:pt x="1434" y="3505"/>
                    <a:pt x="1434" y="3505"/>
                  </a:cubicBezTo>
                  <a:cubicBezTo>
                    <a:pt x="1436" y="3508"/>
                    <a:pt x="1436" y="3508"/>
                    <a:pt x="1436" y="3508"/>
                  </a:cubicBezTo>
                  <a:cubicBezTo>
                    <a:pt x="1436" y="3508"/>
                    <a:pt x="1436" y="3508"/>
                    <a:pt x="1437" y="3509"/>
                  </a:cubicBezTo>
                  <a:cubicBezTo>
                    <a:pt x="1437" y="3672"/>
                    <a:pt x="1437" y="3672"/>
                    <a:pt x="1437" y="3672"/>
                  </a:cubicBezTo>
                  <a:close/>
                  <a:moveTo>
                    <a:pt x="1437" y="2226"/>
                  </a:moveTo>
                  <a:cubicBezTo>
                    <a:pt x="1437" y="2349"/>
                    <a:pt x="1437" y="2349"/>
                    <a:pt x="1437" y="2349"/>
                  </a:cubicBezTo>
                  <a:cubicBezTo>
                    <a:pt x="1413" y="2338"/>
                    <a:pt x="1389" y="2326"/>
                    <a:pt x="1366" y="2313"/>
                  </a:cubicBezTo>
                  <a:cubicBezTo>
                    <a:pt x="1357" y="2348"/>
                    <a:pt x="1345" y="2382"/>
                    <a:pt x="1332" y="2415"/>
                  </a:cubicBezTo>
                  <a:cubicBezTo>
                    <a:pt x="1332" y="2158"/>
                    <a:pt x="1332" y="2158"/>
                    <a:pt x="1332" y="2158"/>
                  </a:cubicBezTo>
                  <a:cubicBezTo>
                    <a:pt x="1365" y="2184"/>
                    <a:pt x="1400" y="2207"/>
                    <a:pt x="1437" y="2226"/>
                  </a:cubicBezTo>
                  <a:close/>
                  <a:moveTo>
                    <a:pt x="1241" y="2324"/>
                  </a:moveTo>
                  <a:cubicBezTo>
                    <a:pt x="1249" y="2296"/>
                    <a:pt x="1254" y="2267"/>
                    <a:pt x="1257" y="2236"/>
                  </a:cubicBezTo>
                  <a:cubicBezTo>
                    <a:pt x="1252" y="2232"/>
                    <a:pt x="1247" y="2227"/>
                    <a:pt x="1241" y="2223"/>
                  </a:cubicBezTo>
                  <a:cubicBezTo>
                    <a:pt x="1241" y="2075"/>
                    <a:pt x="1241" y="2075"/>
                    <a:pt x="1241" y="2075"/>
                  </a:cubicBezTo>
                  <a:cubicBezTo>
                    <a:pt x="1270" y="2105"/>
                    <a:pt x="1300" y="2133"/>
                    <a:pt x="1332" y="2158"/>
                  </a:cubicBezTo>
                  <a:cubicBezTo>
                    <a:pt x="1332" y="2415"/>
                    <a:pt x="1332" y="2415"/>
                    <a:pt x="1332" y="2415"/>
                  </a:cubicBezTo>
                  <a:cubicBezTo>
                    <a:pt x="1308" y="2474"/>
                    <a:pt x="1279" y="2528"/>
                    <a:pt x="1241" y="2573"/>
                  </a:cubicBezTo>
                  <a:cubicBezTo>
                    <a:pt x="1241" y="2324"/>
                    <a:pt x="1241" y="2324"/>
                    <a:pt x="1241" y="2324"/>
                  </a:cubicBezTo>
                  <a:close/>
                  <a:moveTo>
                    <a:pt x="1241" y="159"/>
                  </a:moveTo>
                  <a:cubicBezTo>
                    <a:pt x="1270" y="151"/>
                    <a:pt x="1300" y="144"/>
                    <a:pt x="1332" y="140"/>
                  </a:cubicBezTo>
                  <a:cubicBezTo>
                    <a:pt x="1332" y="559"/>
                    <a:pt x="1332" y="559"/>
                    <a:pt x="1332" y="559"/>
                  </a:cubicBezTo>
                  <a:cubicBezTo>
                    <a:pt x="1301" y="565"/>
                    <a:pt x="1271" y="578"/>
                    <a:pt x="1241" y="599"/>
                  </a:cubicBezTo>
                  <a:cubicBezTo>
                    <a:pt x="1241" y="159"/>
                    <a:pt x="1241" y="159"/>
                    <a:pt x="1241" y="159"/>
                  </a:cubicBezTo>
                  <a:close/>
                  <a:moveTo>
                    <a:pt x="1332" y="3672"/>
                  </a:moveTo>
                  <a:cubicBezTo>
                    <a:pt x="1241" y="3672"/>
                    <a:pt x="1241" y="3672"/>
                    <a:pt x="1241" y="3672"/>
                  </a:cubicBezTo>
                  <a:cubicBezTo>
                    <a:pt x="1241" y="3235"/>
                    <a:pt x="1241" y="3235"/>
                    <a:pt x="1241" y="3235"/>
                  </a:cubicBezTo>
                  <a:cubicBezTo>
                    <a:pt x="1257" y="3245"/>
                    <a:pt x="1280" y="3228"/>
                    <a:pt x="1271" y="3207"/>
                  </a:cubicBezTo>
                  <a:cubicBezTo>
                    <a:pt x="1270" y="3205"/>
                    <a:pt x="1270" y="3205"/>
                    <a:pt x="1270" y="3205"/>
                  </a:cubicBezTo>
                  <a:cubicBezTo>
                    <a:pt x="1268" y="3202"/>
                    <a:pt x="1268" y="3202"/>
                    <a:pt x="1268" y="3202"/>
                  </a:cubicBezTo>
                  <a:cubicBezTo>
                    <a:pt x="1266" y="3198"/>
                    <a:pt x="1266" y="3198"/>
                    <a:pt x="1266" y="3198"/>
                  </a:cubicBezTo>
                  <a:cubicBezTo>
                    <a:pt x="1263" y="3193"/>
                    <a:pt x="1263" y="3193"/>
                    <a:pt x="1263" y="3193"/>
                  </a:cubicBezTo>
                  <a:cubicBezTo>
                    <a:pt x="1260" y="3189"/>
                    <a:pt x="1260" y="3189"/>
                    <a:pt x="1260" y="3189"/>
                  </a:cubicBezTo>
                  <a:cubicBezTo>
                    <a:pt x="1258" y="3184"/>
                    <a:pt x="1258" y="3184"/>
                    <a:pt x="1258" y="3184"/>
                  </a:cubicBezTo>
                  <a:cubicBezTo>
                    <a:pt x="1255" y="3180"/>
                    <a:pt x="1255" y="3180"/>
                    <a:pt x="1255" y="3180"/>
                  </a:cubicBezTo>
                  <a:cubicBezTo>
                    <a:pt x="1253" y="3175"/>
                    <a:pt x="1253" y="3175"/>
                    <a:pt x="1253" y="3175"/>
                  </a:cubicBezTo>
                  <a:cubicBezTo>
                    <a:pt x="1250" y="3171"/>
                    <a:pt x="1250" y="3171"/>
                    <a:pt x="1250" y="3171"/>
                  </a:cubicBezTo>
                  <a:cubicBezTo>
                    <a:pt x="1249" y="3168"/>
                    <a:pt x="1249" y="3168"/>
                    <a:pt x="1249" y="3168"/>
                  </a:cubicBezTo>
                  <a:cubicBezTo>
                    <a:pt x="1247" y="3164"/>
                    <a:pt x="1244" y="3162"/>
                    <a:pt x="1241" y="3160"/>
                  </a:cubicBezTo>
                  <a:cubicBezTo>
                    <a:pt x="1241" y="2668"/>
                    <a:pt x="1241" y="2668"/>
                    <a:pt x="1241" y="2668"/>
                  </a:cubicBezTo>
                  <a:cubicBezTo>
                    <a:pt x="1262" y="2739"/>
                    <a:pt x="1293" y="2822"/>
                    <a:pt x="1332" y="2906"/>
                  </a:cubicBezTo>
                  <a:cubicBezTo>
                    <a:pt x="1332" y="3307"/>
                    <a:pt x="1332" y="3307"/>
                    <a:pt x="1332" y="3307"/>
                  </a:cubicBezTo>
                  <a:cubicBezTo>
                    <a:pt x="1319" y="3297"/>
                    <a:pt x="1297" y="3308"/>
                    <a:pt x="1300" y="3328"/>
                  </a:cubicBezTo>
                  <a:cubicBezTo>
                    <a:pt x="1300" y="3332"/>
                    <a:pt x="1301" y="3334"/>
                    <a:pt x="1303" y="3337"/>
                  </a:cubicBezTo>
                  <a:cubicBezTo>
                    <a:pt x="1306" y="3341"/>
                    <a:pt x="1306" y="3341"/>
                    <a:pt x="1306" y="3341"/>
                  </a:cubicBezTo>
                  <a:cubicBezTo>
                    <a:pt x="1309" y="3345"/>
                    <a:pt x="1309" y="3345"/>
                    <a:pt x="1309" y="3345"/>
                  </a:cubicBezTo>
                  <a:cubicBezTo>
                    <a:pt x="1312" y="3350"/>
                    <a:pt x="1312" y="3350"/>
                    <a:pt x="1312" y="3350"/>
                  </a:cubicBezTo>
                  <a:cubicBezTo>
                    <a:pt x="1315" y="3354"/>
                    <a:pt x="1315" y="3354"/>
                    <a:pt x="1315" y="3354"/>
                  </a:cubicBezTo>
                  <a:cubicBezTo>
                    <a:pt x="1318" y="3358"/>
                    <a:pt x="1318" y="3358"/>
                    <a:pt x="1318" y="3358"/>
                  </a:cubicBezTo>
                  <a:cubicBezTo>
                    <a:pt x="1321" y="3363"/>
                    <a:pt x="1321" y="3363"/>
                    <a:pt x="1321" y="3363"/>
                  </a:cubicBezTo>
                  <a:cubicBezTo>
                    <a:pt x="1324" y="3367"/>
                    <a:pt x="1324" y="3367"/>
                    <a:pt x="1324" y="3367"/>
                  </a:cubicBezTo>
                  <a:cubicBezTo>
                    <a:pt x="1327" y="3371"/>
                    <a:pt x="1327" y="3371"/>
                    <a:pt x="1327" y="3371"/>
                  </a:cubicBezTo>
                  <a:cubicBezTo>
                    <a:pt x="1328" y="3373"/>
                    <a:pt x="1328" y="3373"/>
                    <a:pt x="1328" y="3373"/>
                  </a:cubicBezTo>
                  <a:cubicBezTo>
                    <a:pt x="1329" y="3375"/>
                    <a:pt x="1331" y="3376"/>
                    <a:pt x="1332" y="3378"/>
                  </a:cubicBezTo>
                  <a:lnTo>
                    <a:pt x="1332" y="3672"/>
                  </a:lnTo>
                  <a:close/>
                  <a:moveTo>
                    <a:pt x="1163" y="2473"/>
                  </a:moveTo>
                  <a:cubicBezTo>
                    <a:pt x="1202" y="2429"/>
                    <a:pt x="1226" y="2379"/>
                    <a:pt x="1241" y="2324"/>
                  </a:cubicBezTo>
                  <a:cubicBezTo>
                    <a:pt x="1241" y="2573"/>
                    <a:pt x="1241" y="2573"/>
                    <a:pt x="1241" y="2573"/>
                  </a:cubicBezTo>
                  <a:cubicBezTo>
                    <a:pt x="1235" y="2580"/>
                    <a:pt x="1229" y="2587"/>
                    <a:pt x="1223" y="2594"/>
                  </a:cubicBezTo>
                  <a:cubicBezTo>
                    <a:pt x="1228" y="2617"/>
                    <a:pt x="1234" y="2642"/>
                    <a:pt x="1241" y="2668"/>
                  </a:cubicBezTo>
                  <a:cubicBezTo>
                    <a:pt x="1241" y="3160"/>
                    <a:pt x="1241" y="3160"/>
                    <a:pt x="1241" y="3160"/>
                  </a:cubicBezTo>
                  <a:cubicBezTo>
                    <a:pt x="1227" y="3150"/>
                    <a:pt x="1204" y="3166"/>
                    <a:pt x="1212" y="3187"/>
                  </a:cubicBezTo>
                  <a:cubicBezTo>
                    <a:pt x="1212" y="3188"/>
                    <a:pt x="1213" y="3189"/>
                    <a:pt x="1213" y="3190"/>
                  </a:cubicBezTo>
                  <a:cubicBezTo>
                    <a:pt x="1215" y="3193"/>
                    <a:pt x="1215" y="3193"/>
                    <a:pt x="1215" y="3193"/>
                  </a:cubicBezTo>
                  <a:cubicBezTo>
                    <a:pt x="1218" y="3198"/>
                    <a:pt x="1218" y="3198"/>
                    <a:pt x="1218" y="3198"/>
                  </a:cubicBezTo>
                  <a:cubicBezTo>
                    <a:pt x="1220" y="3202"/>
                    <a:pt x="1220" y="3202"/>
                    <a:pt x="1220" y="3202"/>
                  </a:cubicBezTo>
                  <a:cubicBezTo>
                    <a:pt x="1223" y="3207"/>
                    <a:pt x="1223" y="3207"/>
                    <a:pt x="1223" y="3207"/>
                  </a:cubicBezTo>
                  <a:cubicBezTo>
                    <a:pt x="1225" y="3211"/>
                    <a:pt x="1225" y="3211"/>
                    <a:pt x="1225" y="3211"/>
                  </a:cubicBezTo>
                  <a:cubicBezTo>
                    <a:pt x="1228" y="3216"/>
                    <a:pt x="1228" y="3216"/>
                    <a:pt x="1228" y="3216"/>
                  </a:cubicBezTo>
                  <a:cubicBezTo>
                    <a:pt x="1230" y="3220"/>
                    <a:pt x="1230" y="3220"/>
                    <a:pt x="1230" y="3220"/>
                  </a:cubicBezTo>
                  <a:cubicBezTo>
                    <a:pt x="1233" y="3225"/>
                    <a:pt x="1233" y="3225"/>
                    <a:pt x="1233" y="3225"/>
                  </a:cubicBezTo>
                  <a:cubicBezTo>
                    <a:pt x="1234" y="3227"/>
                    <a:pt x="1234" y="3227"/>
                    <a:pt x="1234" y="3227"/>
                  </a:cubicBezTo>
                  <a:cubicBezTo>
                    <a:pt x="1236" y="3231"/>
                    <a:pt x="1239" y="3233"/>
                    <a:pt x="1241" y="3235"/>
                  </a:cubicBezTo>
                  <a:cubicBezTo>
                    <a:pt x="1241" y="3672"/>
                    <a:pt x="1241" y="3672"/>
                    <a:pt x="1241" y="3672"/>
                  </a:cubicBezTo>
                  <a:cubicBezTo>
                    <a:pt x="1163" y="3672"/>
                    <a:pt x="1163" y="3672"/>
                    <a:pt x="1163" y="3672"/>
                  </a:cubicBezTo>
                  <a:cubicBezTo>
                    <a:pt x="1163" y="3083"/>
                    <a:pt x="1163" y="3083"/>
                    <a:pt x="1163" y="3083"/>
                  </a:cubicBezTo>
                  <a:cubicBezTo>
                    <a:pt x="1166" y="3085"/>
                    <a:pt x="1170" y="3086"/>
                    <a:pt x="1174" y="3086"/>
                  </a:cubicBezTo>
                  <a:cubicBezTo>
                    <a:pt x="1188" y="3084"/>
                    <a:pt x="1197" y="3068"/>
                    <a:pt x="1190" y="3054"/>
                  </a:cubicBezTo>
                  <a:cubicBezTo>
                    <a:pt x="1189" y="3052"/>
                    <a:pt x="1189" y="3052"/>
                    <a:pt x="1189" y="3052"/>
                  </a:cubicBezTo>
                  <a:cubicBezTo>
                    <a:pt x="1187" y="3047"/>
                    <a:pt x="1187" y="3047"/>
                    <a:pt x="1187" y="3047"/>
                  </a:cubicBezTo>
                  <a:cubicBezTo>
                    <a:pt x="1185" y="3043"/>
                    <a:pt x="1185" y="3043"/>
                    <a:pt x="1185" y="3043"/>
                  </a:cubicBezTo>
                  <a:cubicBezTo>
                    <a:pt x="1183" y="3039"/>
                    <a:pt x="1183" y="3039"/>
                    <a:pt x="1183" y="3039"/>
                  </a:cubicBezTo>
                  <a:cubicBezTo>
                    <a:pt x="1181" y="3034"/>
                    <a:pt x="1181" y="3034"/>
                    <a:pt x="1181" y="3034"/>
                  </a:cubicBezTo>
                  <a:cubicBezTo>
                    <a:pt x="1179" y="3030"/>
                    <a:pt x="1179" y="3030"/>
                    <a:pt x="1179" y="3030"/>
                  </a:cubicBezTo>
                  <a:cubicBezTo>
                    <a:pt x="1177" y="3026"/>
                    <a:pt x="1177" y="3026"/>
                    <a:pt x="1177" y="3026"/>
                  </a:cubicBezTo>
                  <a:cubicBezTo>
                    <a:pt x="1175" y="3021"/>
                    <a:pt x="1175" y="3021"/>
                    <a:pt x="1175" y="3021"/>
                  </a:cubicBezTo>
                  <a:cubicBezTo>
                    <a:pt x="1173" y="3017"/>
                    <a:pt x="1173" y="3017"/>
                    <a:pt x="1173" y="3017"/>
                  </a:cubicBezTo>
                  <a:cubicBezTo>
                    <a:pt x="1173" y="3015"/>
                    <a:pt x="1173" y="3015"/>
                    <a:pt x="1173" y="3015"/>
                  </a:cubicBezTo>
                  <a:cubicBezTo>
                    <a:pt x="1170" y="3010"/>
                    <a:pt x="1167" y="3007"/>
                    <a:pt x="1163" y="3005"/>
                  </a:cubicBezTo>
                  <a:cubicBezTo>
                    <a:pt x="1163" y="2473"/>
                    <a:pt x="1163" y="2473"/>
                    <a:pt x="1163" y="2473"/>
                  </a:cubicBezTo>
                  <a:close/>
                  <a:moveTo>
                    <a:pt x="1241" y="2223"/>
                  </a:moveTo>
                  <a:cubicBezTo>
                    <a:pt x="1214" y="2199"/>
                    <a:pt x="1188" y="2173"/>
                    <a:pt x="1163" y="2146"/>
                  </a:cubicBezTo>
                  <a:cubicBezTo>
                    <a:pt x="1163" y="1979"/>
                    <a:pt x="1163" y="1979"/>
                    <a:pt x="1163" y="1979"/>
                  </a:cubicBezTo>
                  <a:cubicBezTo>
                    <a:pt x="1187" y="2013"/>
                    <a:pt x="1214" y="2045"/>
                    <a:pt x="1241" y="2075"/>
                  </a:cubicBezTo>
                  <a:cubicBezTo>
                    <a:pt x="1241" y="2223"/>
                    <a:pt x="1241" y="2223"/>
                    <a:pt x="1241" y="2223"/>
                  </a:cubicBezTo>
                  <a:close/>
                  <a:moveTo>
                    <a:pt x="1163" y="189"/>
                  </a:moveTo>
                  <a:cubicBezTo>
                    <a:pt x="1188" y="177"/>
                    <a:pt x="1214" y="167"/>
                    <a:pt x="1241" y="159"/>
                  </a:cubicBezTo>
                  <a:cubicBezTo>
                    <a:pt x="1241" y="599"/>
                    <a:pt x="1241" y="599"/>
                    <a:pt x="1241" y="599"/>
                  </a:cubicBezTo>
                  <a:cubicBezTo>
                    <a:pt x="1214" y="619"/>
                    <a:pt x="1188" y="647"/>
                    <a:pt x="1163" y="684"/>
                  </a:cubicBezTo>
                  <a:lnTo>
                    <a:pt x="1163" y="189"/>
                  </a:lnTo>
                  <a:close/>
                  <a:moveTo>
                    <a:pt x="1098" y="2532"/>
                  </a:moveTo>
                  <a:cubicBezTo>
                    <a:pt x="1123" y="2514"/>
                    <a:pt x="1145" y="2494"/>
                    <a:pt x="1163" y="2473"/>
                  </a:cubicBezTo>
                  <a:cubicBezTo>
                    <a:pt x="1163" y="3005"/>
                    <a:pt x="1163" y="3005"/>
                    <a:pt x="1163" y="3005"/>
                  </a:cubicBezTo>
                  <a:cubicBezTo>
                    <a:pt x="1149" y="2998"/>
                    <a:pt x="1130" y="3010"/>
                    <a:pt x="1134" y="3030"/>
                  </a:cubicBezTo>
                  <a:cubicBezTo>
                    <a:pt x="1134" y="3032"/>
                    <a:pt x="1135" y="3033"/>
                    <a:pt x="1135" y="3034"/>
                  </a:cubicBezTo>
                  <a:cubicBezTo>
                    <a:pt x="1136" y="3036"/>
                    <a:pt x="1136" y="3036"/>
                    <a:pt x="1136" y="3036"/>
                  </a:cubicBezTo>
                  <a:cubicBezTo>
                    <a:pt x="1138" y="3040"/>
                    <a:pt x="1138" y="3040"/>
                    <a:pt x="1138" y="3040"/>
                  </a:cubicBezTo>
                  <a:cubicBezTo>
                    <a:pt x="1140" y="3045"/>
                    <a:pt x="1140" y="3045"/>
                    <a:pt x="1140" y="3045"/>
                  </a:cubicBezTo>
                  <a:cubicBezTo>
                    <a:pt x="1142" y="3049"/>
                    <a:pt x="1142" y="3049"/>
                    <a:pt x="1142" y="3049"/>
                  </a:cubicBezTo>
                  <a:cubicBezTo>
                    <a:pt x="1144" y="3053"/>
                    <a:pt x="1144" y="3053"/>
                    <a:pt x="1144" y="3053"/>
                  </a:cubicBezTo>
                  <a:cubicBezTo>
                    <a:pt x="1146" y="3058"/>
                    <a:pt x="1146" y="3058"/>
                    <a:pt x="1146" y="3058"/>
                  </a:cubicBezTo>
                  <a:cubicBezTo>
                    <a:pt x="1148" y="3062"/>
                    <a:pt x="1148" y="3062"/>
                    <a:pt x="1148" y="3062"/>
                  </a:cubicBezTo>
                  <a:cubicBezTo>
                    <a:pt x="1150" y="3067"/>
                    <a:pt x="1150" y="3067"/>
                    <a:pt x="1150" y="3067"/>
                  </a:cubicBezTo>
                  <a:cubicBezTo>
                    <a:pt x="1153" y="3071"/>
                    <a:pt x="1153" y="3071"/>
                    <a:pt x="1153" y="3071"/>
                  </a:cubicBezTo>
                  <a:cubicBezTo>
                    <a:pt x="1154" y="3074"/>
                    <a:pt x="1154" y="3074"/>
                    <a:pt x="1154" y="3074"/>
                  </a:cubicBezTo>
                  <a:cubicBezTo>
                    <a:pt x="1156" y="3078"/>
                    <a:pt x="1159" y="3081"/>
                    <a:pt x="1163" y="3083"/>
                  </a:cubicBezTo>
                  <a:cubicBezTo>
                    <a:pt x="1163" y="3672"/>
                    <a:pt x="1163" y="3672"/>
                    <a:pt x="1163" y="3672"/>
                  </a:cubicBezTo>
                  <a:cubicBezTo>
                    <a:pt x="1098" y="3672"/>
                    <a:pt x="1098" y="3672"/>
                    <a:pt x="1098" y="3672"/>
                  </a:cubicBezTo>
                  <a:cubicBezTo>
                    <a:pt x="1098" y="2925"/>
                    <a:pt x="1098" y="2925"/>
                    <a:pt x="1098" y="2925"/>
                  </a:cubicBezTo>
                  <a:cubicBezTo>
                    <a:pt x="1101" y="2927"/>
                    <a:pt x="1105" y="2927"/>
                    <a:pt x="1109" y="2926"/>
                  </a:cubicBezTo>
                  <a:cubicBezTo>
                    <a:pt x="1121" y="2924"/>
                    <a:pt x="1129" y="2910"/>
                    <a:pt x="1124" y="2897"/>
                  </a:cubicBezTo>
                  <a:cubicBezTo>
                    <a:pt x="1124" y="2897"/>
                    <a:pt x="1124" y="2897"/>
                    <a:pt x="1124" y="2897"/>
                  </a:cubicBezTo>
                  <a:cubicBezTo>
                    <a:pt x="1123" y="2893"/>
                    <a:pt x="1123" y="2893"/>
                    <a:pt x="1123" y="2893"/>
                  </a:cubicBezTo>
                  <a:cubicBezTo>
                    <a:pt x="1121" y="2889"/>
                    <a:pt x="1121" y="2889"/>
                    <a:pt x="1121" y="2889"/>
                  </a:cubicBezTo>
                  <a:cubicBezTo>
                    <a:pt x="1120" y="2885"/>
                    <a:pt x="1120" y="2885"/>
                    <a:pt x="1120" y="2885"/>
                  </a:cubicBezTo>
                  <a:cubicBezTo>
                    <a:pt x="1119" y="2881"/>
                    <a:pt x="1119" y="2881"/>
                    <a:pt x="1119" y="2881"/>
                  </a:cubicBezTo>
                  <a:cubicBezTo>
                    <a:pt x="1117" y="2878"/>
                    <a:pt x="1117" y="2878"/>
                    <a:pt x="1117" y="2878"/>
                  </a:cubicBezTo>
                  <a:cubicBezTo>
                    <a:pt x="1116" y="2874"/>
                    <a:pt x="1116" y="2874"/>
                    <a:pt x="1116" y="2874"/>
                  </a:cubicBezTo>
                  <a:cubicBezTo>
                    <a:pt x="1115" y="2870"/>
                    <a:pt x="1115" y="2870"/>
                    <a:pt x="1115" y="2870"/>
                  </a:cubicBezTo>
                  <a:cubicBezTo>
                    <a:pt x="1113" y="2866"/>
                    <a:pt x="1113" y="2866"/>
                    <a:pt x="1113" y="2866"/>
                  </a:cubicBezTo>
                  <a:cubicBezTo>
                    <a:pt x="1112" y="2862"/>
                    <a:pt x="1112" y="2862"/>
                    <a:pt x="1112" y="2862"/>
                  </a:cubicBezTo>
                  <a:cubicBezTo>
                    <a:pt x="1111" y="2859"/>
                    <a:pt x="1111" y="2859"/>
                    <a:pt x="1111" y="2859"/>
                  </a:cubicBezTo>
                  <a:cubicBezTo>
                    <a:pt x="1110" y="2857"/>
                    <a:pt x="1110" y="2857"/>
                    <a:pt x="1110" y="2857"/>
                  </a:cubicBezTo>
                  <a:cubicBezTo>
                    <a:pt x="1108" y="2850"/>
                    <a:pt x="1103" y="2846"/>
                    <a:pt x="1098" y="2844"/>
                  </a:cubicBezTo>
                  <a:cubicBezTo>
                    <a:pt x="1098" y="2532"/>
                    <a:pt x="1098" y="2532"/>
                    <a:pt x="1098" y="2532"/>
                  </a:cubicBezTo>
                  <a:close/>
                  <a:moveTo>
                    <a:pt x="1163" y="2146"/>
                  </a:moveTo>
                  <a:cubicBezTo>
                    <a:pt x="1140" y="2121"/>
                    <a:pt x="1118" y="2095"/>
                    <a:pt x="1098" y="2067"/>
                  </a:cubicBezTo>
                  <a:cubicBezTo>
                    <a:pt x="1098" y="1875"/>
                    <a:pt x="1098" y="1875"/>
                    <a:pt x="1098" y="1875"/>
                  </a:cubicBezTo>
                  <a:cubicBezTo>
                    <a:pt x="1118" y="1911"/>
                    <a:pt x="1140" y="1946"/>
                    <a:pt x="1163" y="1979"/>
                  </a:cubicBezTo>
                  <a:cubicBezTo>
                    <a:pt x="1163" y="2146"/>
                    <a:pt x="1163" y="2146"/>
                    <a:pt x="1163" y="2146"/>
                  </a:cubicBezTo>
                  <a:close/>
                  <a:moveTo>
                    <a:pt x="1098" y="225"/>
                  </a:moveTo>
                  <a:cubicBezTo>
                    <a:pt x="1118" y="212"/>
                    <a:pt x="1140" y="199"/>
                    <a:pt x="1163" y="189"/>
                  </a:cubicBezTo>
                  <a:cubicBezTo>
                    <a:pt x="1163" y="684"/>
                    <a:pt x="1163" y="684"/>
                    <a:pt x="1163" y="684"/>
                  </a:cubicBezTo>
                  <a:cubicBezTo>
                    <a:pt x="1154" y="698"/>
                    <a:pt x="1145" y="713"/>
                    <a:pt x="1137" y="729"/>
                  </a:cubicBezTo>
                  <a:cubicBezTo>
                    <a:pt x="1121" y="759"/>
                    <a:pt x="1108" y="789"/>
                    <a:pt x="1098" y="820"/>
                  </a:cubicBezTo>
                  <a:cubicBezTo>
                    <a:pt x="1098" y="225"/>
                    <a:pt x="1098" y="225"/>
                    <a:pt x="1098" y="225"/>
                  </a:cubicBezTo>
                  <a:close/>
                  <a:moveTo>
                    <a:pt x="1098" y="1614"/>
                  </a:moveTo>
                  <a:cubicBezTo>
                    <a:pt x="1098" y="1396"/>
                    <a:pt x="1098" y="1396"/>
                    <a:pt x="1098" y="1396"/>
                  </a:cubicBezTo>
                  <a:cubicBezTo>
                    <a:pt x="1115" y="1464"/>
                    <a:pt x="1135" y="1527"/>
                    <a:pt x="1156" y="1582"/>
                  </a:cubicBezTo>
                  <a:cubicBezTo>
                    <a:pt x="1176" y="1636"/>
                    <a:pt x="1136" y="1643"/>
                    <a:pt x="1098" y="1614"/>
                  </a:cubicBezTo>
                  <a:close/>
                  <a:moveTo>
                    <a:pt x="1054" y="2560"/>
                  </a:moveTo>
                  <a:cubicBezTo>
                    <a:pt x="1070" y="2551"/>
                    <a:pt x="1084" y="2542"/>
                    <a:pt x="1098" y="2532"/>
                  </a:cubicBezTo>
                  <a:cubicBezTo>
                    <a:pt x="1098" y="2844"/>
                    <a:pt x="1098" y="2844"/>
                    <a:pt x="1098" y="2844"/>
                  </a:cubicBezTo>
                  <a:cubicBezTo>
                    <a:pt x="1084" y="2839"/>
                    <a:pt x="1067" y="2850"/>
                    <a:pt x="1071" y="2870"/>
                  </a:cubicBezTo>
                  <a:cubicBezTo>
                    <a:pt x="1071" y="2871"/>
                    <a:pt x="1071" y="2871"/>
                    <a:pt x="1071" y="2871"/>
                  </a:cubicBezTo>
                  <a:cubicBezTo>
                    <a:pt x="1072" y="2873"/>
                    <a:pt x="1072" y="2873"/>
                    <a:pt x="1072" y="2873"/>
                  </a:cubicBezTo>
                  <a:cubicBezTo>
                    <a:pt x="1073" y="2877"/>
                    <a:pt x="1073" y="2877"/>
                    <a:pt x="1073" y="2877"/>
                  </a:cubicBezTo>
                  <a:cubicBezTo>
                    <a:pt x="1075" y="2881"/>
                    <a:pt x="1075" y="2881"/>
                    <a:pt x="1075" y="2881"/>
                  </a:cubicBezTo>
                  <a:cubicBezTo>
                    <a:pt x="1076" y="2885"/>
                    <a:pt x="1076" y="2885"/>
                    <a:pt x="1076" y="2885"/>
                  </a:cubicBezTo>
                  <a:cubicBezTo>
                    <a:pt x="1077" y="2889"/>
                    <a:pt x="1077" y="2889"/>
                    <a:pt x="1077" y="2889"/>
                  </a:cubicBezTo>
                  <a:cubicBezTo>
                    <a:pt x="1079" y="2893"/>
                    <a:pt x="1079" y="2893"/>
                    <a:pt x="1079" y="2893"/>
                  </a:cubicBezTo>
                  <a:cubicBezTo>
                    <a:pt x="1080" y="2897"/>
                    <a:pt x="1080" y="2897"/>
                    <a:pt x="1080" y="2897"/>
                  </a:cubicBezTo>
                  <a:cubicBezTo>
                    <a:pt x="1082" y="2901"/>
                    <a:pt x="1082" y="2901"/>
                    <a:pt x="1082" y="2901"/>
                  </a:cubicBezTo>
                  <a:cubicBezTo>
                    <a:pt x="1083" y="2905"/>
                    <a:pt x="1083" y="2905"/>
                    <a:pt x="1083" y="2905"/>
                  </a:cubicBezTo>
                  <a:cubicBezTo>
                    <a:pt x="1084" y="2909"/>
                    <a:pt x="1084" y="2909"/>
                    <a:pt x="1084" y="2909"/>
                  </a:cubicBezTo>
                  <a:cubicBezTo>
                    <a:pt x="1086" y="2913"/>
                    <a:pt x="1086" y="2913"/>
                    <a:pt x="1086" y="2913"/>
                  </a:cubicBezTo>
                  <a:cubicBezTo>
                    <a:pt x="1086" y="2913"/>
                    <a:pt x="1086" y="2913"/>
                    <a:pt x="1086" y="2913"/>
                  </a:cubicBezTo>
                  <a:cubicBezTo>
                    <a:pt x="1088" y="2919"/>
                    <a:pt x="1093" y="2923"/>
                    <a:pt x="1098" y="2925"/>
                  </a:cubicBezTo>
                  <a:cubicBezTo>
                    <a:pt x="1098" y="3672"/>
                    <a:pt x="1098" y="3672"/>
                    <a:pt x="1098" y="3672"/>
                  </a:cubicBezTo>
                  <a:cubicBezTo>
                    <a:pt x="1054" y="3672"/>
                    <a:pt x="1054" y="3672"/>
                    <a:pt x="1054" y="3672"/>
                  </a:cubicBezTo>
                  <a:cubicBezTo>
                    <a:pt x="1054" y="2760"/>
                    <a:pt x="1054" y="2760"/>
                    <a:pt x="1054" y="2760"/>
                  </a:cubicBezTo>
                  <a:cubicBezTo>
                    <a:pt x="1064" y="2762"/>
                    <a:pt x="1074" y="2756"/>
                    <a:pt x="1077" y="2743"/>
                  </a:cubicBezTo>
                  <a:cubicBezTo>
                    <a:pt x="1078" y="2740"/>
                    <a:pt x="1078" y="2738"/>
                    <a:pt x="1077" y="2735"/>
                  </a:cubicBezTo>
                  <a:cubicBezTo>
                    <a:pt x="1077" y="2734"/>
                    <a:pt x="1077" y="2734"/>
                    <a:pt x="1077" y="2734"/>
                  </a:cubicBezTo>
                  <a:cubicBezTo>
                    <a:pt x="1076" y="2731"/>
                    <a:pt x="1076" y="2731"/>
                    <a:pt x="1076" y="2731"/>
                  </a:cubicBezTo>
                  <a:cubicBezTo>
                    <a:pt x="1076" y="2728"/>
                    <a:pt x="1076" y="2728"/>
                    <a:pt x="1076" y="2728"/>
                  </a:cubicBezTo>
                  <a:cubicBezTo>
                    <a:pt x="1075" y="2725"/>
                    <a:pt x="1075" y="2725"/>
                    <a:pt x="1075" y="2725"/>
                  </a:cubicBezTo>
                  <a:cubicBezTo>
                    <a:pt x="1075" y="2723"/>
                    <a:pt x="1075" y="2723"/>
                    <a:pt x="1075" y="2723"/>
                  </a:cubicBezTo>
                  <a:cubicBezTo>
                    <a:pt x="1075" y="2720"/>
                    <a:pt x="1075" y="2720"/>
                    <a:pt x="1075" y="2720"/>
                  </a:cubicBezTo>
                  <a:cubicBezTo>
                    <a:pt x="1074" y="2718"/>
                    <a:pt x="1074" y="2718"/>
                    <a:pt x="1074" y="2718"/>
                  </a:cubicBezTo>
                  <a:cubicBezTo>
                    <a:pt x="1074" y="2715"/>
                    <a:pt x="1074" y="2715"/>
                    <a:pt x="1074" y="2715"/>
                  </a:cubicBezTo>
                  <a:cubicBezTo>
                    <a:pt x="1074" y="2712"/>
                    <a:pt x="1074" y="2712"/>
                    <a:pt x="1074" y="2712"/>
                  </a:cubicBezTo>
                  <a:cubicBezTo>
                    <a:pt x="1073" y="2710"/>
                    <a:pt x="1073" y="2710"/>
                    <a:pt x="1073" y="2710"/>
                  </a:cubicBezTo>
                  <a:cubicBezTo>
                    <a:pt x="1073" y="2708"/>
                    <a:pt x="1073" y="2708"/>
                    <a:pt x="1073" y="2708"/>
                  </a:cubicBezTo>
                  <a:cubicBezTo>
                    <a:pt x="1073" y="2705"/>
                    <a:pt x="1073" y="2705"/>
                    <a:pt x="1073" y="2705"/>
                  </a:cubicBezTo>
                  <a:cubicBezTo>
                    <a:pt x="1072" y="2703"/>
                    <a:pt x="1072" y="2703"/>
                    <a:pt x="1072" y="2703"/>
                  </a:cubicBezTo>
                  <a:cubicBezTo>
                    <a:pt x="1072" y="2701"/>
                    <a:pt x="1072" y="2701"/>
                    <a:pt x="1072" y="2701"/>
                  </a:cubicBezTo>
                  <a:cubicBezTo>
                    <a:pt x="1072" y="2698"/>
                    <a:pt x="1072" y="2698"/>
                    <a:pt x="1072" y="2698"/>
                  </a:cubicBezTo>
                  <a:cubicBezTo>
                    <a:pt x="1072" y="2696"/>
                    <a:pt x="1072" y="2696"/>
                    <a:pt x="1072" y="2696"/>
                  </a:cubicBezTo>
                  <a:cubicBezTo>
                    <a:pt x="1071" y="2694"/>
                    <a:pt x="1071" y="2694"/>
                    <a:pt x="1071" y="2694"/>
                  </a:cubicBezTo>
                  <a:cubicBezTo>
                    <a:pt x="1071" y="2683"/>
                    <a:pt x="1063" y="2675"/>
                    <a:pt x="1054" y="2674"/>
                  </a:cubicBezTo>
                  <a:cubicBezTo>
                    <a:pt x="1054" y="2560"/>
                    <a:pt x="1054" y="2560"/>
                    <a:pt x="1054" y="2560"/>
                  </a:cubicBezTo>
                  <a:close/>
                  <a:moveTo>
                    <a:pt x="1098" y="2067"/>
                  </a:moveTo>
                  <a:cubicBezTo>
                    <a:pt x="1083" y="2046"/>
                    <a:pt x="1068" y="2025"/>
                    <a:pt x="1054" y="2003"/>
                  </a:cubicBezTo>
                  <a:cubicBezTo>
                    <a:pt x="1054" y="1788"/>
                    <a:pt x="1054" y="1788"/>
                    <a:pt x="1054" y="1788"/>
                  </a:cubicBezTo>
                  <a:cubicBezTo>
                    <a:pt x="1068" y="1818"/>
                    <a:pt x="1082" y="1847"/>
                    <a:pt x="1098" y="1875"/>
                  </a:cubicBezTo>
                  <a:cubicBezTo>
                    <a:pt x="1098" y="2067"/>
                    <a:pt x="1098" y="2067"/>
                    <a:pt x="1098" y="2067"/>
                  </a:cubicBezTo>
                  <a:close/>
                  <a:moveTo>
                    <a:pt x="1054" y="258"/>
                  </a:moveTo>
                  <a:cubicBezTo>
                    <a:pt x="1068" y="246"/>
                    <a:pt x="1083" y="236"/>
                    <a:pt x="1098" y="225"/>
                  </a:cubicBezTo>
                  <a:cubicBezTo>
                    <a:pt x="1098" y="820"/>
                    <a:pt x="1098" y="820"/>
                    <a:pt x="1098" y="820"/>
                  </a:cubicBezTo>
                  <a:cubicBezTo>
                    <a:pt x="1035" y="1006"/>
                    <a:pt x="1054" y="1218"/>
                    <a:pt x="1098" y="1396"/>
                  </a:cubicBezTo>
                  <a:cubicBezTo>
                    <a:pt x="1098" y="1614"/>
                    <a:pt x="1098" y="1614"/>
                    <a:pt x="1098" y="1614"/>
                  </a:cubicBezTo>
                  <a:cubicBezTo>
                    <a:pt x="1081" y="1601"/>
                    <a:pt x="1065" y="1581"/>
                    <a:pt x="1054" y="1555"/>
                  </a:cubicBezTo>
                  <a:lnTo>
                    <a:pt x="1054" y="258"/>
                  </a:lnTo>
                  <a:close/>
                  <a:moveTo>
                    <a:pt x="130" y="3672"/>
                  </a:moveTo>
                  <a:cubicBezTo>
                    <a:pt x="61" y="3556"/>
                    <a:pt x="16" y="3438"/>
                    <a:pt x="13" y="3326"/>
                  </a:cubicBezTo>
                  <a:cubicBezTo>
                    <a:pt x="0" y="2808"/>
                    <a:pt x="582" y="2761"/>
                    <a:pt x="995" y="2589"/>
                  </a:cubicBezTo>
                  <a:cubicBezTo>
                    <a:pt x="1016" y="2580"/>
                    <a:pt x="1036" y="2570"/>
                    <a:pt x="1054" y="2560"/>
                  </a:cubicBezTo>
                  <a:cubicBezTo>
                    <a:pt x="1054" y="2674"/>
                    <a:pt x="1054" y="2674"/>
                    <a:pt x="1054" y="2674"/>
                  </a:cubicBezTo>
                  <a:cubicBezTo>
                    <a:pt x="1052" y="2674"/>
                    <a:pt x="1050" y="2674"/>
                    <a:pt x="1047" y="2674"/>
                  </a:cubicBezTo>
                  <a:cubicBezTo>
                    <a:pt x="1037" y="2676"/>
                    <a:pt x="1030" y="2686"/>
                    <a:pt x="1031" y="2697"/>
                  </a:cubicBezTo>
                  <a:cubicBezTo>
                    <a:pt x="1031" y="2700"/>
                    <a:pt x="1031" y="2700"/>
                    <a:pt x="1031" y="2700"/>
                  </a:cubicBezTo>
                  <a:cubicBezTo>
                    <a:pt x="1031" y="2703"/>
                    <a:pt x="1031" y="2703"/>
                    <a:pt x="1031" y="2703"/>
                  </a:cubicBezTo>
                  <a:cubicBezTo>
                    <a:pt x="1031" y="2705"/>
                    <a:pt x="1031" y="2705"/>
                    <a:pt x="1031" y="2705"/>
                  </a:cubicBezTo>
                  <a:cubicBezTo>
                    <a:pt x="1032" y="2708"/>
                    <a:pt x="1032" y="2708"/>
                    <a:pt x="1032" y="2708"/>
                  </a:cubicBezTo>
                  <a:cubicBezTo>
                    <a:pt x="1032" y="2711"/>
                    <a:pt x="1032" y="2711"/>
                    <a:pt x="1032" y="2711"/>
                  </a:cubicBezTo>
                  <a:cubicBezTo>
                    <a:pt x="1032" y="2713"/>
                    <a:pt x="1032" y="2713"/>
                    <a:pt x="1032" y="2713"/>
                  </a:cubicBezTo>
                  <a:cubicBezTo>
                    <a:pt x="1033" y="2716"/>
                    <a:pt x="1033" y="2716"/>
                    <a:pt x="1033" y="2716"/>
                  </a:cubicBezTo>
                  <a:cubicBezTo>
                    <a:pt x="1033" y="2719"/>
                    <a:pt x="1033" y="2719"/>
                    <a:pt x="1033" y="2719"/>
                  </a:cubicBezTo>
                  <a:cubicBezTo>
                    <a:pt x="1033" y="2722"/>
                    <a:pt x="1033" y="2722"/>
                    <a:pt x="1033" y="2722"/>
                  </a:cubicBezTo>
                  <a:cubicBezTo>
                    <a:pt x="1034" y="2724"/>
                    <a:pt x="1034" y="2724"/>
                    <a:pt x="1034" y="2724"/>
                  </a:cubicBezTo>
                  <a:cubicBezTo>
                    <a:pt x="1034" y="2727"/>
                    <a:pt x="1034" y="2727"/>
                    <a:pt x="1034" y="2727"/>
                  </a:cubicBezTo>
                  <a:cubicBezTo>
                    <a:pt x="1035" y="2730"/>
                    <a:pt x="1035" y="2730"/>
                    <a:pt x="1035" y="2730"/>
                  </a:cubicBezTo>
                  <a:cubicBezTo>
                    <a:pt x="1035" y="2733"/>
                    <a:pt x="1035" y="2733"/>
                    <a:pt x="1035" y="2733"/>
                  </a:cubicBezTo>
                  <a:cubicBezTo>
                    <a:pt x="1036" y="2736"/>
                    <a:pt x="1036" y="2736"/>
                    <a:pt x="1036" y="2736"/>
                  </a:cubicBezTo>
                  <a:cubicBezTo>
                    <a:pt x="1036" y="2739"/>
                    <a:pt x="1036" y="2739"/>
                    <a:pt x="1036" y="2739"/>
                  </a:cubicBezTo>
                  <a:cubicBezTo>
                    <a:pt x="1037" y="2742"/>
                    <a:pt x="1037" y="2742"/>
                    <a:pt x="1037" y="2742"/>
                  </a:cubicBezTo>
                  <a:cubicBezTo>
                    <a:pt x="1037" y="2743"/>
                    <a:pt x="1037" y="2743"/>
                    <a:pt x="1037" y="2743"/>
                  </a:cubicBezTo>
                  <a:cubicBezTo>
                    <a:pt x="1039" y="2753"/>
                    <a:pt x="1046" y="2759"/>
                    <a:pt x="1054" y="2760"/>
                  </a:cubicBezTo>
                  <a:cubicBezTo>
                    <a:pt x="1054" y="3672"/>
                    <a:pt x="1054" y="3672"/>
                    <a:pt x="1054" y="3672"/>
                  </a:cubicBezTo>
                  <a:cubicBezTo>
                    <a:pt x="130" y="3672"/>
                    <a:pt x="130" y="3672"/>
                    <a:pt x="130" y="3672"/>
                  </a:cubicBezTo>
                  <a:close/>
                  <a:moveTo>
                    <a:pt x="1054" y="2003"/>
                  </a:moveTo>
                  <a:cubicBezTo>
                    <a:pt x="1021" y="1953"/>
                    <a:pt x="992" y="1899"/>
                    <a:pt x="967" y="1843"/>
                  </a:cubicBezTo>
                  <a:cubicBezTo>
                    <a:pt x="913" y="1824"/>
                    <a:pt x="867" y="1787"/>
                    <a:pt x="830" y="1738"/>
                  </a:cubicBezTo>
                  <a:cubicBezTo>
                    <a:pt x="784" y="1678"/>
                    <a:pt x="752" y="1599"/>
                    <a:pt x="734" y="1514"/>
                  </a:cubicBezTo>
                  <a:cubicBezTo>
                    <a:pt x="718" y="1431"/>
                    <a:pt x="715" y="1342"/>
                    <a:pt x="728" y="1260"/>
                  </a:cubicBezTo>
                  <a:cubicBezTo>
                    <a:pt x="740" y="1178"/>
                    <a:pt x="768" y="1101"/>
                    <a:pt x="814" y="1042"/>
                  </a:cubicBezTo>
                  <a:cubicBezTo>
                    <a:pt x="775" y="864"/>
                    <a:pt x="808" y="462"/>
                    <a:pt x="1054" y="258"/>
                  </a:cubicBezTo>
                  <a:cubicBezTo>
                    <a:pt x="1054" y="1555"/>
                    <a:pt x="1054" y="1555"/>
                    <a:pt x="1054" y="1555"/>
                  </a:cubicBezTo>
                  <a:cubicBezTo>
                    <a:pt x="1047" y="1537"/>
                    <a:pt x="1042" y="1516"/>
                    <a:pt x="1042" y="1493"/>
                  </a:cubicBezTo>
                  <a:cubicBezTo>
                    <a:pt x="1040" y="1157"/>
                    <a:pt x="822" y="968"/>
                    <a:pt x="823" y="1364"/>
                  </a:cubicBezTo>
                  <a:cubicBezTo>
                    <a:pt x="824" y="1546"/>
                    <a:pt x="903" y="1735"/>
                    <a:pt x="1041" y="1759"/>
                  </a:cubicBezTo>
                  <a:cubicBezTo>
                    <a:pt x="1046" y="1769"/>
                    <a:pt x="1050" y="1778"/>
                    <a:pt x="1054" y="1788"/>
                  </a:cubicBezTo>
                  <a:lnTo>
                    <a:pt x="1054" y="2003"/>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6" name="Freeform 6"/>
            <p:cNvSpPr>
              <a:spLocks noEditPoints="1"/>
            </p:cNvSpPr>
            <p:nvPr/>
          </p:nvSpPr>
          <p:spPr bwMode="auto">
            <a:xfrm>
              <a:off x="4873625" y="2352676"/>
              <a:ext cx="430213" cy="149225"/>
            </a:xfrm>
            <a:custGeom>
              <a:avLst/>
              <a:gdLst/>
              <a:ahLst/>
              <a:cxnLst>
                <a:cxn ang="0">
                  <a:pos x="1107" y="0"/>
                </a:cxn>
                <a:cxn ang="0">
                  <a:pos x="1382" y="43"/>
                </a:cxn>
                <a:cxn ang="0">
                  <a:pos x="1415" y="92"/>
                </a:cxn>
                <a:cxn ang="0">
                  <a:pos x="1399" y="220"/>
                </a:cxn>
                <a:cxn ang="0">
                  <a:pos x="1392" y="222"/>
                </a:cxn>
                <a:cxn ang="0">
                  <a:pos x="1347" y="286"/>
                </a:cxn>
                <a:cxn ang="0">
                  <a:pos x="1069" y="490"/>
                </a:cxn>
                <a:cxn ang="0">
                  <a:pos x="1069" y="396"/>
                </a:cxn>
                <a:cxn ang="0">
                  <a:pos x="1250" y="290"/>
                </a:cxn>
                <a:cxn ang="0">
                  <a:pos x="1251" y="138"/>
                </a:cxn>
                <a:cxn ang="0">
                  <a:pos x="1069" y="96"/>
                </a:cxn>
                <a:cxn ang="0">
                  <a:pos x="348" y="1"/>
                </a:cxn>
                <a:cxn ang="0">
                  <a:pos x="614" y="48"/>
                </a:cxn>
                <a:cxn ang="0">
                  <a:pos x="803" y="48"/>
                </a:cxn>
                <a:cxn ang="0">
                  <a:pos x="1069" y="1"/>
                </a:cxn>
                <a:cxn ang="0">
                  <a:pos x="1045" y="99"/>
                </a:cxn>
                <a:cxn ang="0">
                  <a:pos x="869" y="190"/>
                </a:cxn>
                <a:cxn ang="0">
                  <a:pos x="905" y="323"/>
                </a:cxn>
                <a:cxn ang="0">
                  <a:pos x="1069" y="396"/>
                </a:cxn>
                <a:cxn ang="0">
                  <a:pos x="1064" y="490"/>
                </a:cxn>
                <a:cxn ang="0">
                  <a:pos x="779" y="310"/>
                </a:cxn>
                <a:cxn ang="0">
                  <a:pos x="708" y="214"/>
                </a:cxn>
                <a:cxn ang="0">
                  <a:pos x="638" y="310"/>
                </a:cxn>
                <a:cxn ang="0">
                  <a:pos x="353" y="490"/>
                </a:cxn>
                <a:cxn ang="0">
                  <a:pos x="348" y="396"/>
                </a:cxn>
                <a:cxn ang="0">
                  <a:pos x="512" y="323"/>
                </a:cxn>
                <a:cxn ang="0">
                  <a:pos x="548" y="190"/>
                </a:cxn>
                <a:cxn ang="0">
                  <a:pos x="372" y="99"/>
                </a:cxn>
                <a:cxn ang="0">
                  <a:pos x="348" y="1"/>
                </a:cxn>
                <a:cxn ang="0">
                  <a:pos x="348" y="1"/>
                </a:cxn>
                <a:cxn ang="0">
                  <a:pos x="234" y="103"/>
                </a:cxn>
                <a:cxn ang="0">
                  <a:pos x="148" y="206"/>
                </a:cxn>
                <a:cxn ang="0">
                  <a:pos x="230" y="360"/>
                </a:cxn>
                <a:cxn ang="0">
                  <a:pos x="348" y="396"/>
                </a:cxn>
                <a:cxn ang="0">
                  <a:pos x="143" y="418"/>
                </a:cxn>
                <a:cxn ang="0">
                  <a:pos x="25" y="222"/>
                </a:cxn>
                <a:cxn ang="0">
                  <a:pos x="18" y="220"/>
                </a:cxn>
                <a:cxn ang="0">
                  <a:pos x="0" y="133"/>
                </a:cxn>
                <a:cxn ang="0">
                  <a:pos x="10" y="58"/>
                </a:cxn>
                <a:cxn ang="0">
                  <a:pos x="111" y="30"/>
                </a:cxn>
              </a:cxnLst>
              <a:rect l="0" t="0" r="r" b="b"/>
              <a:pathLst>
                <a:path w="1417" h="490">
                  <a:moveTo>
                    <a:pt x="1069" y="1"/>
                  </a:moveTo>
                  <a:cubicBezTo>
                    <a:pt x="1084" y="0"/>
                    <a:pt x="1097" y="0"/>
                    <a:pt x="1107" y="0"/>
                  </a:cubicBezTo>
                  <a:cubicBezTo>
                    <a:pt x="1168" y="1"/>
                    <a:pt x="1247" y="17"/>
                    <a:pt x="1306" y="30"/>
                  </a:cubicBezTo>
                  <a:cubicBezTo>
                    <a:pt x="1344" y="38"/>
                    <a:pt x="1374" y="44"/>
                    <a:pt x="1382" y="43"/>
                  </a:cubicBezTo>
                  <a:cubicBezTo>
                    <a:pt x="1393" y="42"/>
                    <a:pt x="1401" y="47"/>
                    <a:pt x="1406" y="58"/>
                  </a:cubicBezTo>
                  <a:cubicBezTo>
                    <a:pt x="1410" y="66"/>
                    <a:pt x="1413" y="78"/>
                    <a:pt x="1415" y="92"/>
                  </a:cubicBezTo>
                  <a:cubicBezTo>
                    <a:pt x="1416" y="104"/>
                    <a:pt x="1417" y="119"/>
                    <a:pt x="1417" y="133"/>
                  </a:cubicBezTo>
                  <a:cubicBezTo>
                    <a:pt x="1417" y="174"/>
                    <a:pt x="1409" y="216"/>
                    <a:pt x="1399" y="220"/>
                  </a:cubicBezTo>
                  <a:cubicBezTo>
                    <a:pt x="1399" y="220"/>
                    <a:pt x="1399" y="220"/>
                    <a:pt x="1399" y="220"/>
                  </a:cubicBezTo>
                  <a:cubicBezTo>
                    <a:pt x="1396" y="221"/>
                    <a:pt x="1394" y="222"/>
                    <a:pt x="1392" y="222"/>
                  </a:cubicBezTo>
                  <a:cubicBezTo>
                    <a:pt x="1392" y="222"/>
                    <a:pt x="1392" y="222"/>
                    <a:pt x="1392" y="222"/>
                  </a:cubicBezTo>
                  <a:cubicBezTo>
                    <a:pt x="1381" y="225"/>
                    <a:pt x="1365" y="230"/>
                    <a:pt x="1347" y="286"/>
                  </a:cubicBezTo>
                  <a:cubicBezTo>
                    <a:pt x="1333" y="326"/>
                    <a:pt x="1316" y="376"/>
                    <a:pt x="1274" y="418"/>
                  </a:cubicBezTo>
                  <a:cubicBezTo>
                    <a:pt x="1233" y="459"/>
                    <a:pt x="1170" y="489"/>
                    <a:pt x="1069" y="490"/>
                  </a:cubicBezTo>
                  <a:cubicBezTo>
                    <a:pt x="1069" y="396"/>
                    <a:pt x="1069" y="396"/>
                    <a:pt x="1069" y="396"/>
                  </a:cubicBezTo>
                  <a:cubicBezTo>
                    <a:pt x="1069" y="396"/>
                    <a:pt x="1069" y="396"/>
                    <a:pt x="1069" y="396"/>
                  </a:cubicBezTo>
                  <a:cubicBezTo>
                    <a:pt x="1117" y="394"/>
                    <a:pt x="1156" y="381"/>
                    <a:pt x="1187" y="360"/>
                  </a:cubicBezTo>
                  <a:cubicBezTo>
                    <a:pt x="1215" y="342"/>
                    <a:pt x="1236" y="317"/>
                    <a:pt x="1250" y="290"/>
                  </a:cubicBezTo>
                  <a:cubicBezTo>
                    <a:pt x="1263" y="263"/>
                    <a:pt x="1269" y="234"/>
                    <a:pt x="1269" y="206"/>
                  </a:cubicBezTo>
                  <a:cubicBezTo>
                    <a:pt x="1268" y="182"/>
                    <a:pt x="1262" y="158"/>
                    <a:pt x="1251" y="138"/>
                  </a:cubicBezTo>
                  <a:cubicBezTo>
                    <a:pt x="1242" y="123"/>
                    <a:pt x="1217" y="111"/>
                    <a:pt x="1183" y="103"/>
                  </a:cubicBezTo>
                  <a:cubicBezTo>
                    <a:pt x="1150" y="96"/>
                    <a:pt x="1110" y="93"/>
                    <a:pt x="1069" y="96"/>
                  </a:cubicBezTo>
                  <a:lnTo>
                    <a:pt x="1069" y="1"/>
                  </a:lnTo>
                  <a:close/>
                  <a:moveTo>
                    <a:pt x="348" y="1"/>
                  </a:moveTo>
                  <a:cubicBezTo>
                    <a:pt x="387" y="3"/>
                    <a:pt x="438" y="8"/>
                    <a:pt x="486" y="16"/>
                  </a:cubicBezTo>
                  <a:cubicBezTo>
                    <a:pt x="537" y="24"/>
                    <a:pt x="586" y="35"/>
                    <a:pt x="614" y="48"/>
                  </a:cubicBezTo>
                  <a:cubicBezTo>
                    <a:pt x="643" y="62"/>
                    <a:pt x="675" y="69"/>
                    <a:pt x="708" y="69"/>
                  </a:cubicBezTo>
                  <a:cubicBezTo>
                    <a:pt x="741" y="69"/>
                    <a:pt x="774" y="62"/>
                    <a:pt x="803" y="48"/>
                  </a:cubicBezTo>
                  <a:cubicBezTo>
                    <a:pt x="831" y="35"/>
                    <a:pt x="880" y="24"/>
                    <a:pt x="931" y="16"/>
                  </a:cubicBezTo>
                  <a:cubicBezTo>
                    <a:pt x="979" y="8"/>
                    <a:pt x="1030" y="3"/>
                    <a:pt x="1069" y="1"/>
                  </a:cubicBezTo>
                  <a:cubicBezTo>
                    <a:pt x="1069" y="96"/>
                    <a:pt x="1069" y="96"/>
                    <a:pt x="1069" y="96"/>
                  </a:cubicBezTo>
                  <a:cubicBezTo>
                    <a:pt x="1061" y="97"/>
                    <a:pt x="1053" y="98"/>
                    <a:pt x="1045" y="99"/>
                  </a:cubicBezTo>
                  <a:cubicBezTo>
                    <a:pt x="995" y="104"/>
                    <a:pt x="950" y="113"/>
                    <a:pt x="917" y="129"/>
                  </a:cubicBezTo>
                  <a:cubicBezTo>
                    <a:pt x="889" y="143"/>
                    <a:pt x="871" y="162"/>
                    <a:pt x="869" y="190"/>
                  </a:cubicBezTo>
                  <a:cubicBezTo>
                    <a:pt x="869" y="196"/>
                    <a:pt x="869" y="201"/>
                    <a:pt x="869" y="207"/>
                  </a:cubicBezTo>
                  <a:cubicBezTo>
                    <a:pt x="870" y="241"/>
                    <a:pt x="879" y="285"/>
                    <a:pt x="905" y="323"/>
                  </a:cubicBezTo>
                  <a:cubicBezTo>
                    <a:pt x="930" y="360"/>
                    <a:pt x="971" y="390"/>
                    <a:pt x="1037" y="395"/>
                  </a:cubicBezTo>
                  <a:cubicBezTo>
                    <a:pt x="1047" y="396"/>
                    <a:pt x="1058" y="396"/>
                    <a:pt x="1069" y="396"/>
                  </a:cubicBezTo>
                  <a:cubicBezTo>
                    <a:pt x="1069" y="490"/>
                    <a:pt x="1069" y="490"/>
                    <a:pt x="1069" y="490"/>
                  </a:cubicBezTo>
                  <a:cubicBezTo>
                    <a:pt x="1064" y="490"/>
                    <a:pt x="1064" y="490"/>
                    <a:pt x="1064" y="490"/>
                  </a:cubicBezTo>
                  <a:cubicBezTo>
                    <a:pt x="879" y="490"/>
                    <a:pt x="821" y="385"/>
                    <a:pt x="789" y="328"/>
                  </a:cubicBezTo>
                  <a:cubicBezTo>
                    <a:pt x="786" y="321"/>
                    <a:pt x="782" y="315"/>
                    <a:pt x="779" y="310"/>
                  </a:cubicBezTo>
                  <a:cubicBezTo>
                    <a:pt x="770" y="296"/>
                    <a:pt x="764" y="280"/>
                    <a:pt x="758" y="266"/>
                  </a:cubicBezTo>
                  <a:cubicBezTo>
                    <a:pt x="747" y="238"/>
                    <a:pt x="736" y="214"/>
                    <a:pt x="708" y="214"/>
                  </a:cubicBezTo>
                  <a:cubicBezTo>
                    <a:pt x="681" y="214"/>
                    <a:pt x="670" y="238"/>
                    <a:pt x="659" y="266"/>
                  </a:cubicBezTo>
                  <a:cubicBezTo>
                    <a:pt x="653" y="280"/>
                    <a:pt x="647" y="296"/>
                    <a:pt x="638" y="310"/>
                  </a:cubicBezTo>
                  <a:cubicBezTo>
                    <a:pt x="634" y="315"/>
                    <a:pt x="631" y="321"/>
                    <a:pt x="627" y="328"/>
                  </a:cubicBezTo>
                  <a:cubicBezTo>
                    <a:pt x="596" y="385"/>
                    <a:pt x="537" y="490"/>
                    <a:pt x="353" y="490"/>
                  </a:cubicBezTo>
                  <a:cubicBezTo>
                    <a:pt x="348" y="490"/>
                    <a:pt x="348" y="490"/>
                    <a:pt x="348" y="490"/>
                  </a:cubicBezTo>
                  <a:cubicBezTo>
                    <a:pt x="348" y="396"/>
                    <a:pt x="348" y="396"/>
                    <a:pt x="348" y="396"/>
                  </a:cubicBezTo>
                  <a:cubicBezTo>
                    <a:pt x="359" y="396"/>
                    <a:pt x="370" y="396"/>
                    <a:pt x="380" y="395"/>
                  </a:cubicBezTo>
                  <a:cubicBezTo>
                    <a:pt x="446" y="390"/>
                    <a:pt x="487" y="360"/>
                    <a:pt x="512" y="323"/>
                  </a:cubicBezTo>
                  <a:cubicBezTo>
                    <a:pt x="538" y="285"/>
                    <a:pt x="547" y="241"/>
                    <a:pt x="548" y="207"/>
                  </a:cubicBezTo>
                  <a:cubicBezTo>
                    <a:pt x="548" y="201"/>
                    <a:pt x="548" y="196"/>
                    <a:pt x="548" y="190"/>
                  </a:cubicBezTo>
                  <a:cubicBezTo>
                    <a:pt x="546" y="162"/>
                    <a:pt x="528" y="143"/>
                    <a:pt x="500" y="129"/>
                  </a:cubicBezTo>
                  <a:cubicBezTo>
                    <a:pt x="467" y="113"/>
                    <a:pt x="422" y="104"/>
                    <a:pt x="372" y="99"/>
                  </a:cubicBezTo>
                  <a:cubicBezTo>
                    <a:pt x="364" y="98"/>
                    <a:pt x="356" y="97"/>
                    <a:pt x="348" y="96"/>
                  </a:cubicBezTo>
                  <a:lnTo>
                    <a:pt x="348" y="1"/>
                  </a:lnTo>
                  <a:close/>
                  <a:moveTo>
                    <a:pt x="310" y="0"/>
                  </a:moveTo>
                  <a:cubicBezTo>
                    <a:pt x="320" y="0"/>
                    <a:pt x="333" y="0"/>
                    <a:pt x="348" y="1"/>
                  </a:cubicBezTo>
                  <a:cubicBezTo>
                    <a:pt x="348" y="96"/>
                    <a:pt x="348" y="96"/>
                    <a:pt x="348" y="96"/>
                  </a:cubicBezTo>
                  <a:cubicBezTo>
                    <a:pt x="307" y="93"/>
                    <a:pt x="267" y="96"/>
                    <a:pt x="234" y="103"/>
                  </a:cubicBezTo>
                  <a:cubicBezTo>
                    <a:pt x="200" y="111"/>
                    <a:pt x="175" y="123"/>
                    <a:pt x="166" y="138"/>
                  </a:cubicBezTo>
                  <a:cubicBezTo>
                    <a:pt x="155" y="158"/>
                    <a:pt x="149" y="182"/>
                    <a:pt x="148" y="206"/>
                  </a:cubicBezTo>
                  <a:cubicBezTo>
                    <a:pt x="147" y="234"/>
                    <a:pt x="154" y="263"/>
                    <a:pt x="167" y="290"/>
                  </a:cubicBezTo>
                  <a:cubicBezTo>
                    <a:pt x="181" y="317"/>
                    <a:pt x="202" y="342"/>
                    <a:pt x="230" y="360"/>
                  </a:cubicBezTo>
                  <a:cubicBezTo>
                    <a:pt x="261" y="381"/>
                    <a:pt x="300" y="394"/>
                    <a:pt x="348" y="396"/>
                  </a:cubicBezTo>
                  <a:cubicBezTo>
                    <a:pt x="348" y="396"/>
                    <a:pt x="348" y="396"/>
                    <a:pt x="348" y="396"/>
                  </a:cubicBezTo>
                  <a:cubicBezTo>
                    <a:pt x="348" y="490"/>
                    <a:pt x="348" y="490"/>
                    <a:pt x="348" y="490"/>
                  </a:cubicBezTo>
                  <a:cubicBezTo>
                    <a:pt x="247" y="489"/>
                    <a:pt x="184" y="459"/>
                    <a:pt x="143" y="418"/>
                  </a:cubicBezTo>
                  <a:cubicBezTo>
                    <a:pt x="101" y="376"/>
                    <a:pt x="83" y="326"/>
                    <a:pt x="70" y="286"/>
                  </a:cubicBezTo>
                  <a:cubicBezTo>
                    <a:pt x="52" y="230"/>
                    <a:pt x="36" y="225"/>
                    <a:pt x="25" y="222"/>
                  </a:cubicBezTo>
                  <a:cubicBezTo>
                    <a:pt x="25" y="222"/>
                    <a:pt x="25" y="222"/>
                    <a:pt x="25" y="222"/>
                  </a:cubicBezTo>
                  <a:cubicBezTo>
                    <a:pt x="23" y="222"/>
                    <a:pt x="20" y="221"/>
                    <a:pt x="18" y="220"/>
                  </a:cubicBezTo>
                  <a:cubicBezTo>
                    <a:pt x="18" y="220"/>
                    <a:pt x="18" y="220"/>
                    <a:pt x="18" y="220"/>
                  </a:cubicBezTo>
                  <a:cubicBezTo>
                    <a:pt x="8" y="216"/>
                    <a:pt x="0" y="174"/>
                    <a:pt x="0" y="133"/>
                  </a:cubicBezTo>
                  <a:cubicBezTo>
                    <a:pt x="0" y="119"/>
                    <a:pt x="1" y="104"/>
                    <a:pt x="2" y="92"/>
                  </a:cubicBezTo>
                  <a:cubicBezTo>
                    <a:pt x="4" y="78"/>
                    <a:pt x="6" y="66"/>
                    <a:pt x="10" y="58"/>
                  </a:cubicBezTo>
                  <a:cubicBezTo>
                    <a:pt x="16" y="47"/>
                    <a:pt x="24" y="42"/>
                    <a:pt x="35" y="43"/>
                  </a:cubicBezTo>
                  <a:cubicBezTo>
                    <a:pt x="43" y="44"/>
                    <a:pt x="73" y="38"/>
                    <a:pt x="111" y="30"/>
                  </a:cubicBezTo>
                  <a:cubicBezTo>
                    <a:pt x="170" y="17"/>
                    <a:pt x="249" y="1"/>
                    <a:pt x="310" y="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29" name="Freeform 147"/>
          <p:cNvSpPr>
            <a:spLocks noEditPoints="1"/>
          </p:cNvSpPr>
          <p:nvPr/>
        </p:nvSpPr>
        <p:spPr bwMode="auto">
          <a:xfrm rot="927565">
            <a:off x="7110729" y="2475971"/>
            <a:ext cx="585443" cy="832253"/>
          </a:xfrm>
          <a:custGeom>
            <a:avLst/>
            <a:gdLst/>
            <a:ahLst/>
            <a:cxnLst>
              <a:cxn ang="0">
                <a:pos x="44" y="47"/>
              </a:cxn>
              <a:cxn ang="0">
                <a:pos x="27" y="47"/>
              </a:cxn>
              <a:cxn ang="0">
                <a:pos x="25" y="66"/>
              </a:cxn>
              <a:cxn ang="0">
                <a:pos x="24" y="67"/>
              </a:cxn>
              <a:cxn ang="0">
                <a:pos x="24" y="67"/>
              </a:cxn>
              <a:cxn ang="0">
                <a:pos x="22" y="66"/>
              </a:cxn>
              <a:cxn ang="0">
                <a:pos x="19" y="47"/>
              </a:cxn>
              <a:cxn ang="0">
                <a:pos x="3" y="47"/>
              </a:cxn>
              <a:cxn ang="0">
                <a:pos x="0" y="44"/>
              </a:cxn>
              <a:cxn ang="0">
                <a:pos x="11" y="31"/>
              </a:cxn>
              <a:cxn ang="0">
                <a:pos x="11" y="11"/>
              </a:cxn>
              <a:cxn ang="0">
                <a:pos x="6" y="6"/>
              </a:cxn>
              <a:cxn ang="0">
                <a:pos x="11" y="0"/>
              </a:cxn>
              <a:cxn ang="0">
                <a:pos x="36" y="0"/>
              </a:cxn>
              <a:cxn ang="0">
                <a:pos x="42" y="6"/>
              </a:cxn>
              <a:cxn ang="0">
                <a:pos x="36" y="11"/>
              </a:cxn>
              <a:cxn ang="0">
                <a:pos x="36" y="31"/>
              </a:cxn>
              <a:cxn ang="0">
                <a:pos x="47" y="44"/>
              </a:cxn>
              <a:cxn ang="0">
                <a:pos x="44" y="47"/>
              </a:cxn>
              <a:cxn ang="0">
                <a:pos x="20" y="12"/>
              </a:cxn>
              <a:cxn ang="0">
                <a:pos x="18" y="11"/>
              </a:cxn>
              <a:cxn ang="0">
                <a:pos x="17" y="12"/>
              </a:cxn>
              <a:cxn ang="0">
                <a:pos x="17" y="30"/>
              </a:cxn>
              <a:cxn ang="0">
                <a:pos x="18" y="31"/>
              </a:cxn>
              <a:cxn ang="0">
                <a:pos x="20" y="30"/>
              </a:cxn>
              <a:cxn ang="0">
                <a:pos x="20" y="12"/>
              </a:cxn>
            </a:cxnLst>
            <a:rect l="0" t="0" r="r" b="b"/>
            <a:pathLst>
              <a:path w="47" h="67">
                <a:moveTo>
                  <a:pt x="44" y="47"/>
                </a:moveTo>
                <a:cubicBezTo>
                  <a:pt x="27" y="47"/>
                  <a:pt x="27" y="47"/>
                  <a:pt x="27" y="47"/>
                </a:cubicBezTo>
                <a:cubicBezTo>
                  <a:pt x="25" y="66"/>
                  <a:pt x="25" y="66"/>
                  <a:pt x="25" y="66"/>
                </a:cubicBezTo>
                <a:cubicBezTo>
                  <a:pt x="25" y="67"/>
                  <a:pt x="24" y="67"/>
                  <a:pt x="24" y="67"/>
                </a:cubicBezTo>
                <a:cubicBezTo>
                  <a:pt x="24" y="67"/>
                  <a:pt x="24" y="67"/>
                  <a:pt x="24" y="67"/>
                </a:cubicBezTo>
                <a:cubicBezTo>
                  <a:pt x="23" y="67"/>
                  <a:pt x="22" y="67"/>
                  <a:pt x="22" y="66"/>
                </a:cubicBezTo>
                <a:cubicBezTo>
                  <a:pt x="19" y="47"/>
                  <a:pt x="19" y="47"/>
                  <a:pt x="19" y="47"/>
                </a:cubicBezTo>
                <a:cubicBezTo>
                  <a:pt x="3" y="47"/>
                  <a:pt x="3" y="47"/>
                  <a:pt x="3" y="47"/>
                </a:cubicBezTo>
                <a:cubicBezTo>
                  <a:pt x="2" y="47"/>
                  <a:pt x="0" y="46"/>
                  <a:pt x="0" y="44"/>
                </a:cubicBezTo>
                <a:cubicBezTo>
                  <a:pt x="0" y="38"/>
                  <a:pt x="5" y="31"/>
                  <a:pt x="11" y="31"/>
                </a:cubicBezTo>
                <a:cubicBezTo>
                  <a:pt x="11" y="11"/>
                  <a:pt x="11" y="11"/>
                  <a:pt x="11" y="11"/>
                </a:cubicBezTo>
                <a:cubicBezTo>
                  <a:pt x="8" y="11"/>
                  <a:pt x="6" y="8"/>
                  <a:pt x="6" y="6"/>
                </a:cubicBezTo>
                <a:cubicBezTo>
                  <a:pt x="6" y="3"/>
                  <a:pt x="8" y="0"/>
                  <a:pt x="11" y="0"/>
                </a:cubicBezTo>
                <a:cubicBezTo>
                  <a:pt x="36" y="0"/>
                  <a:pt x="36" y="0"/>
                  <a:pt x="36" y="0"/>
                </a:cubicBezTo>
                <a:cubicBezTo>
                  <a:pt x="39" y="0"/>
                  <a:pt x="42" y="3"/>
                  <a:pt x="42" y="6"/>
                </a:cubicBezTo>
                <a:cubicBezTo>
                  <a:pt x="42" y="8"/>
                  <a:pt x="39" y="11"/>
                  <a:pt x="36" y="11"/>
                </a:cubicBezTo>
                <a:cubicBezTo>
                  <a:pt x="36" y="31"/>
                  <a:pt x="36" y="31"/>
                  <a:pt x="36" y="31"/>
                </a:cubicBezTo>
                <a:cubicBezTo>
                  <a:pt x="42" y="31"/>
                  <a:pt x="47" y="38"/>
                  <a:pt x="47" y="44"/>
                </a:cubicBezTo>
                <a:cubicBezTo>
                  <a:pt x="47" y="46"/>
                  <a:pt x="46" y="47"/>
                  <a:pt x="44" y="47"/>
                </a:cubicBezTo>
                <a:close/>
                <a:moveTo>
                  <a:pt x="20" y="12"/>
                </a:moveTo>
                <a:cubicBezTo>
                  <a:pt x="20" y="11"/>
                  <a:pt x="19" y="11"/>
                  <a:pt x="18" y="11"/>
                </a:cubicBezTo>
                <a:cubicBezTo>
                  <a:pt x="18" y="11"/>
                  <a:pt x="17" y="11"/>
                  <a:pt x="17" y="12"/>
                </a:cubicBezTo>
                <a:cubicBezTo>
                  <a:pt x="17" y="30"/>
                  <a:pt x="17" y="30"/>
                  <a:pt x="17" y="30"/>
                </a:cubicBezTo>
                <a:cubicBezTo>
                  <a:pt x="17" y="31"/>
                  <a:pt x="18" y="31"/>
                  <a:pt x="18" y="31"/>
                </a:cubicBezTo>
                <a:cubicBezTo>
                  <a:pt x="19" y="31"/>
                  <a:pt x="20" y="31"/>
                  <a:pt x="20" y="30"/>
                </a:cubicBezTo>
                <a:lnTo>
                  <a:pt x="20" y="12"/>
                </a:lnTo>
                <a:close/>
              </a:path>
            </a:pathLst>
          </a:custGeom>
          <a:solidFill>
            <a:schemeClr val="accent1"/>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30" name="Freeform 147"/>
          <p:cNvSpPr>
            <a:spLocks noEditPoints="1"/>
          </p:cNvSpPr>
          <p:nvPr/>
        </p:nvSpPr>
        <p:spPr bwMode="auto">
          <a:xfrm rot="927565">
            <a:off x="8533131" y="1256771"/>
            <a:ext cx="585443" cy="832253"/>
          </a:xfrm>
          <a:custGeom>
            <a:avLst/>
            <a:gdLst/>
            <a:ahLst/>
            <a:cxnLst>
              <a:cxn ang="0">
                <a:pos x="44" y="47"/>
              </a:cxn>
              <a:cxn ang="0">
                <a:pos x="27" y="47"/>
              </a:cxn>
              <a:cxn ang="0">
                <a:pos x="25" y="66"/>
              </a:cxn>
              <a:cxn ang="0">
                <a:pos x="24" y="67"/>
              </a:cxn>
              <a:cxn ang="0">
                <a:pos x="24" y="67"/>
              </a:cxn>
              <a:cxn ang="0">
                <a:pos x="22" y="66"/>
              </a:cxn>
              <a:cxn ang="0">
                <a:pos x="19" y="47"/>
              </a:cxn>
              <a:cxn ang="0">
                <a:pos x="3" y="47"/>
              </a:cxn>
              <a:cxn ang="0">
                <a:pos x="0" y="44"/>
              </a:cxn>
              <a:cxn ang="0">
                <a:pos x="11" y="31"/>
              </a:cxn>
              <a:cxn ang="0">
                <a:pos x="11" y="11"/>
              </a:cxn>
              <a:cxn ang="0">
                <a:pos x="6" y="6"/>
              </a:cxn>
              <a:cxn ang="0">
                <a:pos x="11" y="0"/>
              </a:cxn>
              <a:cxn ang="0">
                <a:pos x="36" y="0"/>
              </a:cxn>
              <a:cxn ang="0">
                <a:pos x="42" y="6"/>
              </a:cxn>
              <a:cxn ang="0">
                <a:pos x="36" y="11"/>
              </a:cxn>
              <a:cxn ang="0">
                <a:pos x="36" y="31"/>
              </a:cxn>
              <a:cxn ang="0">
                <a:pos x="47" y="44"/>
              </a:cxn>
              <a:cxn ang="0">
                <a:pos x="44" y="47"/>
              </a:cxn>
              <a:cxn ang="0">
                <a:pos x="20" y="12"/>
              </a:cxn>
              <a:cxn ang="0">
                <a:pos x="18" y="11"/>
              </a:cxn>
              <a:cxn ang="0">
                <a:pos x="17" y="12"/>
              </a:cxn>
              <a:cxn ang="0">
                <a:pos x="17" y="30"/>
              </a:cxn>
              <a:cxn ang="0">
                <a:pos x="18" y="31"/>
              </a:cxn>
              <a:cxn ang="0">
                <a:pos x="20" y="30"/>
              </a:cxn>
              <a:cxn ang="0">
                <a:pos x="20" y="12"/>
              </a:cxn>
            </a:cxnLst>
            <a:rect l="0" t="0" r="r" b="b"/>
            <a:pathLst>
              <a:path w="47" h="67">
                <a:moveTo>
                  <a:pt x="44" y="47"/>
                </a:moveTo>
                <a:cubicBezTo>
                  <a:pt x="27" y="47"/>
                  <a:pt x="27" y="47"/>
                  <a:pt x="27" y="47"/>
                </a:cubicBezTo>
                <a:cubicBezTo>
                  <a:pt x="25" y="66"/>
                  <a:pt x="25" y="66"/>
                  <a:pt x="25" y="66"/>
                </a:cubicBezTo>
                <a:cubicBezTo>
                  <a:pt x="25" y="67"/>
                  <a:pt x="24" y="67"/>
                  <a:pt x="24" y="67"/>
                </a:cubicBezTo>
                <a:cubicBezTo>
                  <a:pt x="24" y="67"/>
                  <a:pt x="24" y="67"/>
                  <a:pt x="24" y="67"/>
                </a:cubicBezTo>
                <a:cubicBezTo>
                  <a:pt x="23" y="67"/>
                  <a:pt x="22" y="67"/>
                  <a:pt x="22" y="66"/>
                </a:cubicBezTo>
                <a:cubicBezTo>
                  <a:pt x="19" y="47"/>
                  <a:pt x="19" y="47"/>
                  <a:pt x="19" y="47"/>
                </a:cubicBezTo>
                <a:cubicBezTo>
                  <a:pt x="3" y="47"/>
                  <a:pt x="3" y="47"/>
                  <a:pt x="3" y="47"/>
                </a:cubicBezTo>
                <a:cubicBezTo>
                  <a:pt x="2" y="47"/>
                  <a:pt x="0" y="46"/>
                  <a:pt x="0" y="44"/>
                </a:cubicBezTo>
                <a:cubicBezTo>
                  <a:pt x="0" y="38"/>
                  <a:pt x="5" y="31"/>
                  <a:pt x="11" y="31"/>
                </a:cubicBezTo>
                <a:cubicBezTo>
                  <a:pt x="11" y="11"/>
                  <a:pt x="11" y="11"/>
                  <a:pt x="11" y="11"/>
                </a:cubicBezTo>
                <a:cubicBezTo>
                  <a:pt x="8" y="11"/>
                  <a:pt x="6" y="8"/>
                  <a:pt x="6" y="6"/>
                </a:cubicBezTo>
                <a:cubicBezTo>
                  <a:pt x="6" y="3"/>
                  <a:pt x="8" y="0"/>
                  <a:pt x="11" y="0"/>
                </a:cubicBezTo>
                <a:cubicBezTo>
                  <a:pt x="36" y="0"/>
                  <a:pt x="36" y="0"/>
                  <a:pt x="36" y="0"/>
                </a:cubicBezTo>
                <a:cubicBezTo>
                  <a:pt x="39" y="0"/>
                  <a:pt x="42" y="3"/>
                  <a:pt x="42" y="6"/>
                </a:cubicBezTo>
                <a:cubicBezTo>
                  <a:pt x="42" y="8"/>
                  <a:pt x="39" y="11"/>
                  <a:pt x="36" y="11"/>
                </a:cubicBezTo>
                <a:cubicBezTo>
                  <a:pt x="36" y="31"/>
                  <a:pt x="36" y="31"/>
                  <a:pt x="36" y="31"/>
                </a:cubicBezTo>
                <a:cubicBezTo>
                  <a:pt x="42" y="31"/>
                  <a:pt x="47" y="38"/>
                  <a:pt x="47" y="44"/>
                </a:cubicBezTo>
                <a:cubicBezTo>
                  <a:pt x="47" y="46"/>
                  <a:pt x="46" y="47"/>
                  <a:pt x="44" y="47"/>
                </a:cubicBezTo>
                <a:close/>
                <a:moveTo>
                  <a:pt x="20" y="12"/>
                </a:moveTo>
                <a:cubicBezTo>
                  <a:pt x="20" y="11"/>
                  <a:pt x="19" y="11"/>
                  <a:pt x="18" y="11"/>
                </a:cubicBezTo>
                <a:cubicBezTo>
                  <a:pt x="18" y="11"/>
                  <a:pt x="17" y="11"/>
                  <a:pt x="17" y="12"/>
                </a:cubicBezTo>
                <a:cubicBezTo>
                  <a:pt x="17" y="30"/>
                  <a:pt x="17" y="30"/>
                  <a:pt x="17" y="30"/>
                </a:cubicBezTo>
                <a:cubicBezTo>
                  <a:pt x="17" y="31"/>
                  <a:pt x="18" y="31"/>
                  <a:pt x="18" y="31"/>
                </a:cubicBezTo>
                <a:cubicBezTo>
                  <a:pt x="19" y="31"/>
                  <a:pt x="20" y="31"/>
                  <a:pt x="20" y="30"/>
                </a:cubicBezTo>
                <a:lnTo>
                  <a:pt x="20" y="12"/>
                </a:lnTo>
                <a:close/>
              </a:path>
            </a:pathLst>
          </a:custGeom>
          <a:solidFill>
            <a:schemeClr val="accent2"/>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31" name="Freeform 147"/>
          <p:cNvSpPr>
            <a:spLocks noEditPoints="1"/>
          </p:cNvSpPr>
          <p:nvPr/>
        </p:nvSpPr>
        <p:spPr bwMode="auto">
          <a:xfrm rot="927565">
            <a:off x="8736329" y="3085572"/>
            <a:ext cx="585443" cy="832253"/>
          </a:xfrm>
          <a:custGeom>
            <a:avLst/>
            <a:gdLst/>
            <a:ahLst/>
            <a:cxnLst>
              <a:cxn ang="0">
                <a:pos x="44" y="47"/>
              </a:cxn>
              <a:cxn ang="0">
                <a:pos x="27" y="47"/>
              </a:cxn>
              <a:cxn ang="0">
                <a:pos x="25" y="66"/>
              </a:cxn>
              <a:cxn ang="0">
                <a:pos x="24" y="67"/>
              </a:cxn>
              <a:cxn ang="0">
                <a:pos x="24" y="67"/>
              </a:cxn>
              <a:cxn ang="0">
                <a:pos x="22" y="66"/>
              </a:cxn>
              <a:cxn ang="0">
                <a:pos x="19" y="47"/>
              </a:cxn>
              <a:cxn ang="0">
                <a:pos x="3" y="47"/>
              </a:cxn>
              <a:cxn ang="0">
                <a:pos x="0" y="44"/>
              </a:cxn>
              <a:cxn ang="0">
                <a:pos x="11" y="31"/>
              </a:cxn>
              <a:cxn ang="0">
                <a:pos x="11" y="11"/>
              </a:cxn>
              <a:cxn ang="0">
                <a:pos x="6" y="6"/>
              </a:cxn>
              <a:cxn ang="0">
                <a:pos x="11" y="0"/>
              </a:cxn>
              <a:cxn ang="0">
                <a:pos x="36" y="0"/>
              </a:cxn>
              <a:cxn ang="0">
                <a:pos x="42" y="6"/>
              </a:cxn>
              <a:cxn ang="0">
                <a:pos x="36" y="11"/>
              </a:cxn>
              <a:cxn ang="0">
                <a:pos x="36" y="31"/>
              </a:cxn>
              <a:cxn ang="0">
                <a:pos x="47" y="44"/>
              </a:cxn>
              <a:cxn ang="0">
                <a:pos x="44" y="47"/>
              </a:cxn>
              <a:cxn ang="0">
                <a:pos x="20" y="12"/>
              </a:cxn>
              <a:cxn ang="0">
                <a:pos x="18" y="11"/>
              </a:cxn>
              <a:cxn ang="0">
                <a:pos x="17" y="12"/>
              </a:cxn>
              <a:cxn ang="0">
                <a:pos x="17" y="30"/>
              </a:cxn>
              <a:cxn ang="0">
                <a:pos x="18" y="31"/>
              </a:cxn>
              <a:cxn ang="0">
                <a:pos x="20" y="30"/>
              </a:cxn>
              <a:cxn ang="0">
                <a:pos x="20" y="12"/>
              </a:cxn>
            </a:cxnLst>
            <a:rect l="0" t="0" r="r" b="b"/>
            <a:pathLst>
              <a:path w="47" h="67">
                <a:moveTo>
                  <a:pt x="44" y="47"/>
                </a:moveTo>
                <a:cubicBezTo>
                  <a:pt x="27" y="47"/>
                  <a:pt x="27" y="47"/>
                  <a:pt x="27" y="47"/>
                </a:cubicBezTo>
                <a:cubicBezTo>
                  <a:pt x="25" y="66"/>
                  <a:pt x="25" y="66"/>
                  <a:pt x="25" y="66"/>
                </a:cubicBezTo>
                <a:cubicBezTo>
                  <a:pt x="25" y="67"/>
                  <a:pt x="24" y="67"/>
                  <a:pt x="24" y="67"/>
                </a:cubicBezTo>
                <a:cubicBezTo>
                  <a:pt x="24" y="67"/>
                  <a:pt x="24" y="67"/>
                  <a:pt x="24" y="67"/>
                </a:cubicBezTo>
                <a:cubicBezTo>
                  <a:pt x="23" y="67"/>
                  <a:pt x="22" y="67"/>
                  <a:pt x="22" y="66"/>
                </a:cubicBezTo>
                <a:cubicBezTo>
                  <a:pt x="19" y="47"/>
                  <a:pt x="19" y="47"/>
                  <a:pt x="19" y="47"/>
                </a:cubicBezTo>
                <a:cubicBezTo>
                  <a:pt x="3" y="47"/>
                  <a:pt x="3" y="47"/>
                  <a:pt x="3" y="47"/>
                </a:cubicBezTo>
                <a:cubicBezTo>
                  <a:pt x="2" y="47"/>
                  <a:pt x="0" y="46"/>
                  <a:pt x="0" y="44"/>
                </a:cubicBezTo>
                <a:cubicBezTo>
                  <a:pt x="0" y="38"/>
                  <a:pt x="5" y="31"/>
                  <a:pt x="11" y="31"/>
                </a:cubicBezTo>
                <a:cubicBezTo>
                  <a:pt x="11" y="11"/>
                  <a:pt x="11" y="11"/>
                  <a:pt x="11" y="11"/>
                </a:cubicBezTo>
                <a:cubicBezTo>
                  <a:pt x="8" y="11"/>
                  <a:pt x="6" y="8"/>
                  <a:pt x="6" y="6"/>
                </a:cubicBezTo>
                <a:cubicBezTo>
                  <a:pt x="6" y="3"/>
                  <a:pt x="8" y="0"/>
                  <a:pt x="11" y="0"/>
                </a:cubicBezTo>
                <a:cubicBezTo>
                  <a:pt x="36" y="0"/>
                  <a:pt x="36" y="0"/>
                  <a:pt x="36" y="0"/>
                </a:cubicBezTo>
                <a:cubicBezTo>
                  <a:pt x="39" y="0"/>
                  <a:pt x="42" y="3"/>
                  <a:pt x="42" y="6"/>
                </a:cubicBezTo>
                <a:cubicBezTo>
                  <a:pt x="42" y="8"/>
                  <a:pt x="39" y="11"/>
                  <a:pt x="36" y="11"/>
                </a:cubicBezTo>
                <a:cubicBezTo>
                  <a:pt x="36" y="31"/>
                  <a:pt x="36" y="31"/>
                  <a:pt x="36" y="31"/>
                </a:cubicBezTo>
                <a:cubicBezTo>
                  <a:pt x="42" y="31"/>
                  <a:pt x="47" y="38"/>
                  <a:pt x="47" y="44"/>
                </a:cubicBezTo>
                <a:cubicBezTo>
                  <a:pt x="47" y="46"/>
                  <a:pt x="46" y="47"/>
                  <a:pt x="44" y="47"/>
                </a:cubicBezTo>
                <a:close/>
                <a:moveTo>
                  <a:pt x="20" y="12"/>
                </a:moveTo>
                <a:cubicBezTo>
                  <a:pt x="20" y="11"/>
                  <a:pt x="19" y="11"/>
                  <a:pt x="18" y="11"/>
                </a:cubicBezTo>
                <a:cubicBezTo>
                  <a:pt x="18" y="11"/>
                  <a:pt x="17" y="11"/>
                  <a:pt x="17" y="12"/>
                </a:cubicBezTo>
                <a:cubicBezTo>
                  <a:pt x="17" y="30"/>
                  <a:pt x="17" y="30"/>
                  <a:pt x="17" y="30"/>
                </a:cubicBezTo>
                <a:cubicBezTo>
                  <a:pt x="17" y="31"/>
                  <a:pt x="18" y="31"/>
                  <a:pt x="18" y="31"/>
                </a:cubicBezTo>
                <a:cubicBezTo>
                  <a:pt x="19" y="31"/>
                  <a:pt x="20" y="31"/>
                  <a:pt x="20" y="30"/>
                </a:cubicBezTo>
                <a:lnTo>
                  <a:pt x="20" y="12"/>
                </a:lnTo>
                <a:close/>
              </a:path>
            </a:pathLst>
          </a:custGeom>
          <a:solidFill>
            <a:schemeClr val="accent3"/>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32" name="Freeform 147"/>
          <p:cNvSpPr>
            <a:spLocks noEditPoints="1"/>
          </p:cNvSpPr>
          <p:nvPr/>
        </p:nvSpPr>
        <p:spPr bwMode="auto">
          <a:xfrm rot="927565">
            <a:off x="9955531" y="4711171"/>
            <a:ext cx="585443" cy="832253"/>
          </a:xfrm>
          <a:custGeom>
            <a:avLst/>
            <a:gdLst/>
            <a:ahLst/>
            <a:cxnLst>
              <a:cxn ang="0">
                <a:pos x="44" y="47"/>
              </a:cxn>
              <a:cxn ang="0">
                <a:pos x="27" y="47"/>
              </a:cxn>
              <a:cxn ang="0">
                <a:pos x="25" y="66"/>
              </a:cxn>
              <a:cxn ang="0">
                <a:pos x="24" y="67"/>
              </a:cxn>
              <a:cxn ang="0">
                <a:pos x="24" y="67"/>
              </a:cxn>
              <a:cxn ang="0">
                <a:pos x="22" y="66"/>
              </a:cxn>
              <a:cxn ang="0">
                <a:pos x="19" y="47"/>
              </a:cxn>
              <a:cxn ang="0">
                <a:pos x="3" y="47"/>
              </a:cxn>
              <a:cxn ang="0">
                <a:pos x="0" y="44"/>
              </a:cxn>
              <a:cxn ang="0">
                <a:pos x="11" y="31"/>
              </a:cxn>
              <a:cxn ang="0">
                <a:pos x="11" y="11"/>
              </a:cxn>
              <a:cxn ang="0">
                <a:pos x="6" y="6"/>
              </a:cxn>
              <a:cxn ang="0">
                <a:pos x="11" y="0"/>
              </a:cxn>
              <a:cxn ang="0">
                <a:pos x="36" y="0"/>
              </a:cxn>
              <a:cxn ang="0">
                <a:pos x="42" y="6"/>
              </a:cxn>
              <a:cxn ang="0">
                <a:pos x="36" y="11"/>
              </a:cxn>
              <a:cxn ang="0">
                <a:pos x="36" y="31"/>
              </a:cxn>
              <a:cxn ang="0">
                <a:pos x="47" y="44"/>
              </a:cxn>
              <a:cxn ang="0">
                <a:pos x="44" y="47"/>
              </a:cxn>
              <a:cxn ang="0">
                <a:pos x="20" y="12"/>
              </a:cxn>
              <a:cxn ang="0">
                <a:pos x="18" y="11"/>
              </a:cxn>
              <a:cxn ang="0">
                <a:pos x="17" y="12"/>
              </a:cxn>
              <a:cxn ang="0">
                <a:pos x="17" y="30"/>
              </a:cxn>
              <a:cxn ang="0">
                <a:pos x="18" y="31"/>
              </a:cxn>
              <a:cxn ang="0">
                <a:pos x="20" y="30"/>
              </a:cxn>
              <a:cxn ang="0">
                <a:pos x="20" y="12"/>
              </a:cxn>
            </a:cxnLst>
            <a:rect l="0" t="0" r="r" b="b"/>
            <a:pathLst>
              <a:path w="47" h="67">
                <a:moveTo>
                  <a:pt x="44" y="47"/>
                </a:moveTo>
                <a:cubicBezTo>
                  <a:pt x="27" y="47"/>
                  <a:pt x="27" y="47"/>
                  <a:pt x="27" y="47"/>
                </a:cubicBezTo>
                <a:cubicBezTo>
                  <a:pt x="25" y="66"/>
                  <a:pt x="25" y="66"/>
                  <a:pt x="25" y="66"/>
                </a:cubicBezTo>
                <a:cubicBezTo>
                  <a:pt x="25" y="67"/>
                  <a:pt x="24" y="67"/>
                  <a:pt x="24" y="67"/>
                </a:cubicBezTo>
                <a:cubicBezTo>
                  <a:pt x="24" y="67"/>
                  <a:pt x="24" y="67"/>
                  <a:pt x="24" y="67"/>
                </a:cubicBezTo>
                <a:cubicBezTo>
                  <a:pt x="23" y="67"/>
                  <a:pt x="22" y="67"/>
                  <a:pt x="22" y="66"/>
                </a:cubicBezTo>
                <a:cubicBezTo>
                  <a:pt x="19" y="47"/>
                  <a:pt x="19" y="47"/>
                  <a:pt x="19" y="47"/>
                </a:cubicBezTo>
                <a:cubicBezTo>
                  <a:pt x="3" y="47"/>
                  <a:pt x="3" y="47"/>
                  <a:pt x="3" y="47"/>
                </a:cubicBezTo>
                <a:cubicBezTo>
                  <a:pt x="2" y="47"/>
                  <a:pt x="0" y="46"/>
                  <a:pt x="0" y="44"/>
                </a:cubicBezTo>
                <a:cubicBezTo>
                  <a:pt x="0" y="38"/>
                  <a:pt x="5" y="31"/>
                  <a:pt x="11" y="31"/>
                </a:cubicBezTo>
                <a:cubicBezTo>
                  <a:pt x="11" y="11"/>
                  <a:pt x="11" y="11"/>
                  <a:pt x="11" y="11"/>
                </a:cubicBezTo>
                <a:cubicBezTo>
                  <a:pt x="8" y="11"/>
                  <a:pt x="6" y="8"/>
                  <a:pt x="6" y="6"/>
                </a:cubicBezTo>
                <a:cubicBezTo>
                  <a:pt x="6" y="3"/>
                  <a:pt x="8" y="0"/>
                  <a:pt x="11" y="0"/>
                </a:cubicBezTo>
                <a:cubicBezTo>
                  <a:pt x="36" y="0"/>
                  <a:pt x="36" y="0"/>
                  <a:pt x="36" y="0"/>
                </a:cubicBezTo>
                <a:cubicBezTo>
                  <a:pt x="39" y="0"/>
                  <a:pt x="42" y="3"/>
                  <a:pt x="42" y="6"/>
                </a:cubicBezTo>
                <a:cubicBezTo>
                  <a:pt x="42" y="8"/>
                  <a:pt x="39" y="11"/>
                  <a:pt x="36" y="11"/>
                </a:cubicBezTo>
                <a:cubicBezTo>
                  <a:pt x="36" y="31"/>
                  <a:pt x="36" y="31"/>
                  <a:pt x="36" y="31"/>
                </a:cubicBezTo>
                <a:cubicBezTo>
                  <a:pt x="42" y="31"/>
                  <a:pt x="47" y="38"/>
                  <a:pt x="47" y="44"/>
                </a:cubicBezTo>
                <a:cubicBezTo>
                  <a:pt x="47" y="46"/>
                  <a:pt x="46" y="47"/>
                  <a:pt x="44" y="47"/>
                </a:cubicBezTo>
                <a:close/>
                <a:moveTo>
                  <a:pt x="20" y="12"/>
                </a:moveTo>
                <a:cubicBezTo>
                  <a:pt x="20" y="11"/>
                  <a:pt x="19" y="11"/>
                  <a:pt x="18" y="11"/>
                </a:cubicBezTo>
                <a:cubicBezTo>
                  <a:pt x="18" y="11"/>
                  <a:pt x="17" y="11"/>
                  <a:pt x="17" y="12"/>
                </a:cubicBezTo>
                <a:cubicBezTo>
                  <a:pt x="17" y="30"/>
                  <a:pt x="17" y="30"/>
                  <a:pt x="17" y="30"/>
                </a:cubicBezTo>
                <a:cubicBezTo>
                  <a:pt x="17" y="31"/>
                  <a:pt x="18" y="31"/>
                  <a:pt x="18" y="31"/>
                </a:cubicBezTo>
                <a:cubicBezTo>
                  <a:pt x="19" y="31"/>
                  <a:pt x="20" y="31"/>
                  <a:pt x="20" y="30"/>
                </a:cubicBezTo>
                <a:lnTo>
                  <a:pt x="20" y="12"/>
                </a:lnTo>
                <a:close/>
              </a:path>
            </a:pathLst>
          </a:custGeom>
          <a:solidFill>
            <a:schemeClr val="accent5"/>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33" name="Freeform 147"/>
          <p:cNvSpPr>
            <a:spLocks noEditPoints="1"/>
          </p:cNvSpPr>
          <p:nvPr/>
        </p:nvSpPr>
        <p:spPr bwMode="auto">
          <a:xfrm rot="927565">
            <a:off x="10158731" y="2577571"/>
            <a:ext cx="585443" cy="832253"/>
          </a:xfrm>
          <a:custGeom>
            <a:avLst/>
            <a:gdLst/>
            <a:ahLst/>
            <a:cxnLst>
              <a:cxn ang="0">
                <a:pos x="44" y="47"/>
              </a:cxn>
              <a:cxn ang="0">
                <a:pos x="27" y="47"/>
              </a:cxn>
              <a:cxn ang="0">
                <a:pos x="25" y="66"/>
              </a:cxn>
              <a:cxn ang="0">
                <a:pos x="24" y="67"/>
              </a:cxn>
              <a:cxn ang="0">
                <a:pos x="24" y="67"/>
              </a:cxn>
              <a:cxn ang="0">
                <a:pos x="22" y="66"/>
              </a:cxn>
              <a:cxn ang="0">
                <a:pos x="19" y="47"/>
              </a:cxn>
              <a:cxn ang="0">
                <a:pos x="3" y="47"/>
              </a:cxn>
              <a:cxn ang="0">
                <a:pos x="0" y="44"/>
              </a:cxn>
              <a:cxn ang="0">
                <a:pos x="11" y="31"/>
              </a:cxn>
              <a:cxn ang="0">
                <a:pos x="11" y="11"/>
              </a:cxn>
              <a:cxn ang="0">
                <a:pos x="6" y="6"/>
              </a:cxn>
              <a:cxn ang="0">
                <a:pos x="11" y="0"/>
              </a:cxn>
              <a:cxn ang="0">
                <a:pos x="36" y="0"/>
              </a:cxn>
              <a:cxn ang="0">
                <a:pos x="42" y="6"/>
              </a:cxn>
              <a:cxn ang="0">
                <a:pos x="36" y="11"/>
              </a:cxn>
              <a:cxn ang="0">
                <a:pos x="36" y="31"/>
              </a:cxn>
              <a:cxn ang="0">
                <a:pos x="47" y="44"/>
              </a:cxn>
              <a:cxn ang="0">
                <a:pos x="44" y="47"/>
              </a:cxn>
              <a:cxn ang="0">
                <a:pos x="20" y="12"/>
              </a:cxn>
              <a:cxn ang="0">
                <a:pos x="18" y="11"/>
              </a:cxn>
              <a:cxn ang="0">
                <a:pos x="17" y="12"/>
              </a:cxn>
              <a:cxn ang="0">
                <a:pos x="17" y="30"/>
              </a:cxn>
              <a:cxn ang="0">
                <a:pos x="18" y="31"/>
              </a:cxn>
              <a:cxn ang="0">
                <a:pos x="20" y="30"/>
              </a:cxn>
              <a:cxn ang="0">
                <a:pos x="20" y="12"/>
              </a:cxn>
            </a:cxnLst>
            <a:rect l="0" t="0" r="r" b="b"/>
            <a:pathLst>
              <a:path w="47" h="67">
                <a:moveTo>
                  <a:pt x="44" y="47"/>
                </a:moveTo>
                <a:cubicBezTo>
                  <a:pt x="27" y="47"/>
                  <a:pt x="27" y="47"/>
                  <a:pt x="27" y="47"/>
                </a:cubicBezTo>
                <a:cubicBezTo>
                  <a:pt x="25" y="66"/>
                  <a:pt x="25" y="66"/>
                  <a:pt x="25" y="66"/>
                </a:cubicBezTo>
                <a:cubicBezTo>
                  <a:pt x="25" y="67"/>
                  <a:pt x="24" y="67"/>
                  <a:pt x="24" y="67"/>
                </a:cubicBezTo>
                <a:cubicBezTo>
                  <a:pt x="24" y="67"/>
                  <a:pt x="24" y="67"/>
                  <a:pt x="24" y="67"/>
                </a:cubicBezTo>
                <a:cubicBezTo>
                  <a:pt x="23" y="67"/>
                  <a:pt x="22" y="67"/>
                  <a:pt x="22" y="66"/>
                </a:cubicBezTo>
                <a:cubicBezTo>
                  <a:pt x="19" y="47"/>
                  <a:pt x="19" y="47"/>
                  <a:pt x="19" y="47"/>
                </a:cubicBezTo>
                <a:cubicBezTo>
                  <a:pt x="3" y="47"/>
                  <a:pt x="3" y="47"/>
                  <a:pt x="3" y="47"/>
                </a:cubicBezTo>
                <a:cubicBezTo>
                  <a:pt x="2" y="47"/>
                  <a:pt x="0" y="46"/>
                  <a:pt x="0" y="44"/>
                </a:cubicBezTo>
                <a:cubicBezTo>
                  <a:pt x="0" y="38"/>
                  <a:pt x="5" y="31"/>
                  <a:pt x="11" y="31"/>
                </a:cubicBezTo>
                <a:cubicBezTo>
                  <a:pt x="11" y="11"/>
                  <a:pt x="11" y="11"/>
                  <a:pt x="11" y="11"/>
                </a:cubicBezTo>
                <a:cubicBezTo>
                  <a:pt x="8" y="11"/>
                  <a:pt x="6" y="8"/>
                  <a:pt x="6" y="6"/>
                </a:cubicBezTo>
                <a:cubicBezTo>
                  <a:pt x="6" y="3"/>
                  <a:pt x="8" y="0"/>
                  <a:pt x="11" y="0"/>
                </a:cubicBezTo>
                <a:cubicBezTo>
                  <a:pt x="36" y="0"/>
                  <a:pt x="36" y="0"/>
                  <a:pt x="36" y="0"/>
                </a:cubicBezTo>
                <a:cubicBezTo>
                  <a:pt x="39" y="0"/>
                  <a:pt x="42" y="3"/>
                  <a:pt x="42" y="6"/>
                </a:cubicBezTo>
                <a:cubicBezTo>
                  <a:pt x="42" y="8"/>
                  <a:pt x="39" y="11"/>
                  <a:pt x="36" y="11"/>
                </a:cubicBezTo>
                <a:cubicBezTo>
                  <a:pt x="36" y="31"/>
                  <a:pt x="36" y="31"/>
                  <a:pt x="36" y="31"/>
                </a:cubicBezTo>
                <a:cubicBezTo>
                  <a:pt x="42" y="31"/>
                  <a:pt x="47" y="38"/>
                  <a:pt x="47" y="44"/>
                </a:cubicBezTo>
                <a:cubicBezTo>
                  <a:pt x="47" y="46"/>
                  <a:pt x="46" y="47"/>
                  <a:pt x="44" y="47"/>
                </a:cubicBezTo>
                <a:close/>
                <a:moveTo>
                  <a:pt x="20" y="12"/>
                </a:moveTo>
                <a:cubicBezTo>
                  <a:pt x="20" y="11"/>
                  <a:pt x="19" y="11"/>
                  <a:pt x="18" y="11"/>
                </a:cubicBezTo>
                <a:cubicBezTo>
                  <a:pt x="18" y="11"/>
                  <a:pt x="17" y="11"/>
                  <a:pt x="17" y="12"/>
                </a:cubicBezTo>
                <a:cubicBezTo>
                  <a:pt x="17" y="30"/>
                  <a:pt x="17" y="30"/>
                  <a:pt x="17" y="30"/>
                </a:cubicBezTo>
                <a:cubicBezTo>
                  <a:pt x="17" y="31"/>
                  <a:pt x="18" y="31"/>
                  <a:pt x="18" y="31"/>
                </a:cubicBezTo>
                <a:cubicBezTo>
                  <a:pt x="19" y="31"/>
                  <a:pt x="20" y="31"/>
                  <a:pt x="20" y="30"/>
                </a:cubicBezTo>
                <a:lnTo>
                  <a:pt x="20" y="12"/>
                </a:lnTo>
                <a:close/>
              </a:path>
            </a:pathLst>
          </a:custGeom>
          <a:solidFill>
            <a:schemeClr val="accent4"/>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34" name="矩形 33">
            <a:extLst>
              <a:ext uri="{FF2B5EF4-FFF2-40B4-BE49-F238E27FC236}">
                <a16:creationId xmlns:a16="http://schemas.microsoft.com/office/drawing/2014/main" id="{2AEB63BC-B0B1-1242-A4F5-7B922A2670F6}"/>
              </a:ext>
            </a:extLst>
          </p:cNvPr>
          <p:cNvSpPr/>
          <p:nvPr/>
        </p:nvSpPr>
        <p:spPr>
          <a:xfrm>
            <a:off x="652170" y="2495355"/>
            <a:ext cx="5325986" cy="2862322"/>
          </a:xfrm>
          <a:prstGeom prst="rect">
            <a:avLst/>
          </a:prstGeom>
        </p:spPr>
        <p:txBody>
          <a:bodyPr wrap="square">
            <a:spAutoFit/>
          </a:bodyPr>
          <a:lstStyle/>
          <a:p>
            <a:r>
              <a:rPr lang="zh-CN" altLang="en-US" sz="2000" dirty="0">
                <a:latin typeface="Heiti SC Light" panose="02000000000000000000" pitchFamily="2" charset="-128"/>
                <a:ea typeface="Heiti SC Light" panose="02000000000000000000" pitchFamily="2" charset="-128"/>
              </a:rPr>
              <a:t>       随着互联网的发展，在社交媒体网站上，用户生成内容（</a:t>
            </a:r>
            <a:r>
              <a:rPr lang="en-US" altLang="zh-CN" sz="2000" dirty="0">
                <a:latin typeface="Heiti SC Light" panose="02000000000000000000" pitchFamily="2" charset="-128"/>
                <a:ea typeface="Heiti SC Light" panose="02000000000000000000" pitchFamily="2" charset="-128"/>
              </a:rPr>
              <a:t>User Generated Content</a:t>
            </a:r>
            <a:r>
              <a:rPr lang="zh-CN" altLang="en-US" sz="2000" dirty="0">
                <a:latin typeface="Heiti SC Light" panose="02000000000000000000" pitchFamily="2" charset="-128"/>
                <a:ea typeface="Heiti SC Light" panose="02000000000000000000" pitchFamily="2" charset="-128"/>
              </a:rPr>
              <a:t>，即在线评论）已然变成消费者以及商家的主要信息来源，故而从社交媒体网站中快速准确地挖掘提取有用信息的重要性不言而喻。然而社交媒体网站上用户生成的内容包含非常多的信息，通过人工处理对这些信息进行分析，不仅费时，而且容易出错，代价极高。现在可以利用情感分类技术对这一问题加以解决。</a:t>
            </a:r>
          </a:p>
        </p:txBody>
      </p:sp>
      <p:sp>
        <p:nvSpPr>
          <p:cNvPr id="35" name="文本框 34">
            <a:extLst>
              <a:ext uri="{FF2B5EF4-FFF2-40B4-BE49-F238E27FC236}">
                <a16:creationId xmlns:a16="http://schemas.microsoft.com/office/drawing/2014/main" id="{EBBF8673-4B01-A048-82E8-92458850C556}"/>
              </a:ext>
            </a:extLst>
          </p:cNvPr>
          <p:cNvSpPr txBox="1"/>
          <p:nvPr/>
        </p:nvSpPr>
        <p:spPr>
          <a:xfrm>
            <a:off x="408432" y="358903"/>
            <a:ext cx="6000750" cy="707886"/>
          </a:xfrm>
          <a:prstGeom prst="rect">
            <a:avLst/>
          </a:prstGeom>
          <a:noFill/>
        </p:spPr>
        <p:txBody>
          <a:bodyPr wrap="square" rtlCol="0">
            <a:spAutoFit/>
          </a:bodyPr>
          <a:lstStyle/>
          <a:p>
            <a:r>
              <a:rPr lang="en-US" altLang="zh-CN" sz="4000" b="1" dirty="0">
                <a:solidFill>
                  <a:schemeClr val="bg1"/>
                </a:solidFill>
              </a:rPr>
              <a:t>1.2</a:t>
            </a:r>
            <a:r>
              <a:rPr lang="zh-CN" altLang="en-US" sz="4000" b="1" dirty="0">
                <a:solidFill>
                  <a:schemeClr val="bg1"/>
                </a:solidFill>
              </a:rPr>
              <a:t> 研究背景与意义</a:t>
            </a:r>
          </a:p>
        </p:txBody>
      </p:sp>
    </p:spTree>
    <p:extLst>
      <p:ext uri="{BB962C8B-B14F-4D97-AF65-F5344CB8AC3E}">
        <p14:creationId xmlns:p14="http://schemas.microsoft.com/office/powerpoint/2010/main" val="2253911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ppt_x"/>
                                          </p:val>
                                        </p:tav>
                                        <p:tav tm="100000">
                                          <p:val>
                                            <p:strVal val="#ppt_x"/>
                                          </p:val>
                                        </p:tav>
                                      </p:tavLst>
                                    </p:anim>
                                    <p:anim calcmode="lin" valueType="num">
                                      <p:cBhvr additive="base">
                                        <p:cTn id="23" dur="500" fill="hold"/>
                                        <p:tgtEl>
                                          <p:spTgt spid="3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accel="50000" decel="5000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ppt_x"/>
                                          </p:val>
                                        </p:tav>
                                        <p:tav tm="100000">
                                          <p:val>
                                            <p:strVal val="#ppt_x"/>
                                          </p:val>
                                        </p:tav>
                                      </p:tavLst>
                                    </p:anim>
                                    <p:anim calcmode="lin" valueType="num">
                                      <p:cBhvr additive="base">
                                        <p:cTn id="33" dur="500" fill="hold"/>
                                        <p:tgtEl>
                                          <p:spTgt spid="3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38"/>
          <p:cNvGrpSpPr/>
          <p:nvPr/>
        </p:nvGrpSpPr>
        <p:grpSpPr>
          <a:xfrm>
            <a:off x="3113869" y="5391588"/>
            <a:ext cx="1290109" cy="1166372"/>
            <a:chOff x="4116388" y="4011613"/>
            <a:chExt cx="893763" cy="808040"/>
          </a:xfrm>
        </p:grpSpPr>
        <p:sp>
          <p:nvSpPr>
            <p:cNvPr id="5" name="Freeform 109"/>
            <p:cNvSpPr>
              <a:spLocks/>
            </p:cNvSpPr>
            <p:nvPr/>
          </p:nvSpPr>
          <p:spPr bwMode="auto">
            <a:xfrm>
              <a:off x="4116388" y="4011613"/>
              <a:ext cx="893763" cy="806450"/>
            </a:xfrm>
            <a:custGeom>
              <a:avLst/>
              <a:gdLst/>
              <a:ahLst/>
              <a:cxnLst>
                <a:cxn ang="0">
                  <a:pos x="564" y="138"/>
                </a:cxn>
                <a:cxn ang="0">
                  <a:pos x="435" y="0"/>
                </a:cxn>
                <a:cxn ang="0">
                  <a:pos x="435" y="0"/>
                </a:cxn>
                <a:cxn ang="0">
                  <a:pos x="434" y="2"/>
                </a:cxn>
                <a:cxn ang="0">
                  <a:pos x="434" y="0"/>
                </a:cxn>
                <a:cxn ang="0">
                  <a:pos x="282" y="140"/>
                </a:cxn>
                <a:cxn ang="0">
                  <a:pos x="130" y="0"/>
                </a:cxn>
                <a:cxn ang="0">
                  <a:pos x="129" y="2"/>
                </a:cxn>
                <a:cxn ang="0">
                  <a:pos x="129" y="0"/>
                </a:cxn>
                <a:cxn ang="0">
                  <a:pos x="129" y="0"/>
                </a:cxn>
                <a:cxn ang="0">
                  <a:pos x="0" y="138"/>
                </a:cxn>
                <a:cxn ang="0">
                  <a:pos x="282" y="511"/>
                </a:cxn>
                <a:cxn ang="0">
                  <a:pos x="564" y="138"/>
                </a:cxn>
              </a:cxnLst>
              <a:rect l="0" t="0" r="r" b="b"/>
              <a:pathLst>
                <a:path w="564" h="511">
                  <a:moveTo>
                    <a:pt x="564" y="138"/>
                  </a:moveTo>
                  <a:cubicBezTo>
                    <a:pt x="496" y="127"/>
                    <a:pt x="443" y="71"/>
                    <a:pt x="435" y="0"/>
                  </a:cubicBezTo>
                  <a:cubicBezTo>
                    <a:pt x="435" y="0"/>
                    <a:pt x="435" y="0"/>
                    <a:pt x="435" y="0"/>
                  </a:cubicBezTo>
                  <a:cubicBezTo>
                    <a:pt x="435" y="1"/>
                    <a:pt x="434" y="1"/>
                    <a:pt x="434" y="2"/>
                  </a:cubicBezTo>
                  <a:cubicBezTo>
                    <a:pt x="434" y="1"/>
                    <a:pt x="434" y="0"/>
                    <a:pt x="434" y="0"/>
                  </a:cubicBezTo>
                  <a:cubicBezTo>
                    <a:pt x="425" y="79"/>
                    <a:pt x="360" y="140"/>
                    <a:pt x="282" y="140"/>
                  </a:cubicBezTo>
                  <a:cubicBezTo>
                    <a:pt x="204" y="140"/>
                    <a:pt x="139" y="79"/>
                    <a:pt x="130" y="0"/>
                  </a:cubicBezTo>
                  <a:cubicBezTo>
                    <a:pt x="129" y="0"/>
                    <a:pt x="129" y="1"/>
                    <a:pt x="129" y="2"/>
                  </a:cubicBezTo>
                  <a:cubicBezTo>
                    <a:pt x="129" y="1"/>
                    <a:pt x="129" y="1"/>
                    <a:pt x="129" y="0"/>
                  </a:cubicBezTo>
                  <a:cubicBezTo>
                    <a:pt x="129" y="0"/>
                    <a:pt x="129" y="0"/>
                    <a:pt x="129" y="0"/>
                  </a:cubicBezTo>
                  <a:cubicBezTo>
                    <a:pt x="121" y="71"/>
                    <a:pt x="68" y="127"/>
                    <a:pt x="0" y="138"/>
                  </a:cubicBezTo>
                  <a:cubicBezTo>
                    <a:pt x="282" y="511"/>
                    <a:pt x="282" y="511"/>
                    <a:pt x="282" y="511"/>
                  </a:cubicBezTo>
                  <a:lnTo>
                    <a:pt x="564" y="138"/>
                  </a:lnTo>
                  <a:close/>
                </a:path>
              </a:pathLst>
            </a:custGeom>
            <a:solidFill>
              <a:schemeClr val="tx1">
                <a:lumMod val="50000"/>
                <a:lumOff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 name="Freeform 110"/>
            <p:cNvSpPr>
              <a:spLocks/>
            </p:cNvSpPr>
            <p:nvPr/>
          </p:nvSpPr>
          <p:spPr bwMode="auto">
            <a:xfrm>
              <a:off x="4332288" y="4056063"/>
              <a:ext cx="461963" cy="762000"/>
            </a:xfrm>
            <a:custGeom>
              <a:avLst/>
              <a:gdLst/>
              <a:ahLst/>
              <a:cxnLst>
                <a:cxn ang="0">
                  <a:pos x="145" y="480"/>
                </a:cxn>
                <a:cxn ang="0">
                  <a:pos x="291" y="0"/>
                </a:cxn>
                <a:cxn ang="0">
                  <a:pos x="0" y="2"/>
                </a:cxn>
                <a:cxn ang="0">
                  <a:pos x="145" y="480"/>
                </a:cxn>
              </a:cxnLst>
              <a:rect l="0" t="0" r="r" b="b"/>
              <a:pathLst>
                <a:path w="291" h="480">
                  <a:moveTo>
                    <a:pt x="145" y="480"/>
                  </a:moveTo>
                  <a:lnTo>
                    <a:pt x="291" y="0"/>
                  </a:lnTo>
                  <a:lnTo>
                    <a:pt x="0" y="2"/>
                  </a:lnTo>
                  <a:lnTo>
                    <a:pt x="145" y="480"/>
                  </a:lnTo>
                  <a:close/>
                </a:path>
              </a:pathLst>
            </a:custGeom>
            <a:solidFill>
              <a:schemeClr val="bg1">
                <a:lumMod val="6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 name="Freeform 132"/>
            <p:cNvSpPr/>
            <p:nvPr/>
          </p:nvSpPr>
          <p:spPr>
            <a:xfrm rot="10800000">
              <a:off x="4388640" y="4586287"/>
              <a:ext cx="353568" cy="233366"/>
            </a:xfrm>
            <a:custGeom>
              <a:avLst/>
              <a:gdLst>
                <a:gd name="connsiteX0" fmla="*/ 0 w 353568"/>
                <a:gd name="connsiteY0" fmla="*/ 233366 h 233366"/>
                <a:gd name="connsiteX1" fmla="*/ 176784 w 353568"/>
                <a:gd name="connsiteY1" fmla="*/ 0 h 233366"/>
                <a:gd name="connsiteX2" fmla="*/ 353568 w 353568"/>
                <a:gd name="connsiteY2" fmla="*/ 233366 h 233366"/>
                <a:gd name="connsiteX3" fmla="*/ 0 w 353568"/>
                <a:gd name="connsiteY3" fmla="*/ 233366 h 233366"/>
                <a:gd name="connsiteX0" fmla="*/ 0 w 353568"/>
                <a:gd name="connsiteY0" fmla="*/ 233366 h 233366"/>
                <a:gd name="connsiteX1" fmla="*/ 176784 w 353568"/>
                <a:gd name="connsiteY1" fmla="*/ 0 h 233366"/>
                <a:gd name="connsiteX2" fmla="*/ 353568 w 353568"/>
                <a:gd name="connsiteY2" fmla="*/ 233366 h 233366"/>
                <a:gd name="connsiteX3" fmla="*/ 172589 w 353568"/>
                <a:gd name="connsiteY3" fmla="*/ 233365 h 233366"/>
                <a:gd name="connsiteX4" fmla="*/ 0 w 353568"/>
                <a:gd name="connsiteY4" fmla="*/ 233366 h 233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568" h="233366">
                  <a:moveTo>
                    <a:pt x="0" y="233366"/>
                  </a:moveTo>
                  <a:lnTo>
                    <a:pt x="176784" y="0"/>
                  </a:lnTo>
                  <a:lnTo>
                    <a:pt x="353568" y="233366"/>
                  </a:lnTo>
                  <a:lnTo>
                    <a:pt x="172589" y="233365"/>
                  </a:lnTo>
                  <a:lnTo>
                    <a:pt x="0" y="23336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grpSp>
      <p:sp>
        <p:nvSpPr>
          <p:cNvPr id="8" name="Chord 139"/>
          <p:cNvSpPr/>
          <p:nvPr/>
        </p:nvSpPr>
        <p:spPr>
          <a:xfrm>
            <a:off x="3117306" y="1419291"/>
            <a:ext cx="1283235" cy="1319897"/>
          </a:xfrm>
          <a:prstGeom prst="chord">
            <a:avLst>
              <a:gd name="adj1" fmla="val 10695413"/>
              <a:gd name="adj2" fmla="val 10617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9" name="Group 146"/>
          <p:cNvGrpSpPr/>
          <p:nvPr/>
        </p:nvGrpSpPr>
        <p:grpSpPr>
          <a:xfrm>
            <a:off x="3116160" y="4770595"/>
            <a:ext cx="1285527" cy="939511"/>
            <a:chOff x="4089927" y="3529929"/>
            <a:chExt cx="964145" cy="704633"/>
          </a:xfrm>
        </p:grpSpPr>
        <p:grpSp>
          <p:nvGrpSpPr>
            <p:cNvPr id="10" name="Group 137"/>
            <p:cNvGrpSpPr/>
            <p:nvPr/>
          </p:nvGrpSpPr>
          <p:grpSpPr>
            <a:xfrm>
              <a:off x="4089927" y="3529929"/>
              <a:ext cx="964145" cy="704633"/>
              <a:chOff x="4117975" y="3581400"/>
              <a:chExt cx="890588" cy="650875"/>
            </a:xfrm>
          </p:grpSpPr>
          <p:sp>
            <p:nvSpPr>
              <p:cNvPr id="12" name="Freeform 111"/>
              <p:cNvSpPr>
                <a:spLocks/>
              </p:cNvSpPr>
              <p:nvPr/>
            </p:nvSpPr>
            <p:spPr bwMode="auto">
              <a:xfrm>
                <a:off x="4117975" y="3581400"/>
                <a:ext cx="203200" cy="647700"/>
              </a:xfrm>
              <a:custGeom>
                <a:avLst/>
                <a:gdLst/>
                <a:ahLst/>
                <a:cxnLst>
                  <a:cxn ang="0">
                    <a:pos x="0" y="0"/>
                  </a:cxn>
                  <a:cxn ang="0">
                    <a:pos x="0" y="411"/>
                  </a:cxn>
                  <a:cxn ang="0">
                    <a:pos x="128" y="273"/>
                  </a:cxn>
                  <a:cxn ang="0">
                    <a:pos x="128" y="0"/>
                  </a:cxn>
                  <a:cxn ang="0">
                    <a:pos x="0" y="0"/>
                  </a:cxn>
                </a:cxnLst>
                <a:rect l="0" t="0" r="r" b="b"/>
                <a:pathLst>
                  <a:path w="128" h="411">
                    <a:moveTo>
                      <a:pt x="0" y="0"/>
                    </a:moveTo>
                    <a:cubicBezTo>
                      <a:pt x="0" y="411"/>
                      <a:pt x="0" y="411"/>
                      <a:pt x="0" y="411"/>
                    </a:cubicBezTo>
                    <a:cubicBezTo>
                      <a:pt x="67" y="400"/>
                      <a:pt x="120" y="344"/>
                      <a:pt x="128" y="273"/>
                    </a:cubicBezTo>
                    <a:cubicBezTo>
                      <a:pt x="128" y="0"/>
                      <a:pt x="128" y="0"/>
                      <a:pt x="128" y="0"/>
                    </a:cubicBezTo>
                    <a:lnTo>
                      <a:pt x="0"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 name="Freeform 112"/>
              <p:cNvSpPr>
                <a:spLocks/>
              </p:cNvSpPr>
              <p:nvPr/>
            </p:nvSpPr>
            <p:spPr bwMode="auto">
              <a:xfrm>
                <a:off x="4321175" y="3581400"/>
                <a:ext cx="484188" cy="650875"/>
              </a:xfrm>
              <a:custGeom>
                <a:avLst/>
                <a:gdLst/>
                <a:ahLst/>
                <a:cxnLst>
                  <a:cxn ang="0">
                    <a:pos x="306" y="0"/>
                  </a:cxn>
                  <a:cxn ang="0">
                    <a:pos x="0" y="0"/>
                  </a:cxn>
                  <a:cxn ang="0">
                    <a:pos x="0" y="273"/>
                  </a:cxn>
                  <a:cxn ang="0">
                    <a:pos x="0" y="273"/>
                  </a:cxn>
                  <a:cxn ang="0">
                    <a:pos x="0" y="275"/>
                  </a:cxn>
                  <a:cxn ang="0">
                    <a:pos x="1" y="273"/>
                  </a:cxn>
                  <a:cxn ang="0">
                    <a:pos x="153" y="413"/>
                  </a:cxn>
                  <a:cxn ang="0">
                    <a:pos x="305" y="273"/>
                  </a:cxn>
                  <a:cxn ang="0">
                    <a:pos x="305" y="275"/>
                  </a:cxn>
                  <a:cxn ang="0">
                    <a:pos x="306" y="273"/>
                  </a:cxn>
                  <a:cxn ang="0">
                    <a:pos x="306" y="273"/>
                  </a:cxn>
                  <a:cxn ang="0">
                    <a:pos x="306" y="0"/>
                  </a:cxn>
                </a:cxnLst>
                <a:rect l="0" t="0" r="r" b="b"/>
                <a:pathLst>
                  <a:path w="306" h="413">
                    <a:moveTo>
                      <a:pt x="306" y="0"/>
                    </a:moveTo>
                    <a:cubicBezTo>
                      <a:pt x="0" y="0"/>
                      <a:pt x="0" y="0"/>
                      <a:pt x="0" y="0"/>
                    </a:cubicBezTo>
                    <a:cubicBezTo>
                      <a:pt x="0" y="273"/>
                      <a:pt x="0" y="273"/>
                      <a:pt x="0" y="273"/>
                    </a:cubicBezTo>
                    <a:cubicBezTo>
                      <a:pt x="0" y="273"/>
                      <a:pt x="0" y="273"/>
                      <a:pt x="0" y="273"/>
                    </a:cubicBezTo>
                    <a:cubicBezTo>
                      <a:pt x="0" y="274"/>
                      <a:pt x="0" y="274"/>
                      <a:pt x="0" y="275"/>
                    </a:cubicBezTo>
                    <a:cubicBezTo>
                      <a:pt x="0" y="274"/>
                      <a:pt x="0" y="273"/>
                      <a:pt x="1" y="273"/>
                    </a:cubicBezTo>
                    <a:cubicBezTo>
                      <a:pt x="10" y="352"/>
                      <a:pt x="75" y="413"/>
                      <a:pt x="153" y="413"/>
                    </a:cubicBezTo>
                    <a:cubicBezTo>
                      <a:pt x="231" y="413"/>
                      <a:pt x="296" y="352"/>
                      <a:pt x="305" y="273"/>
                    </a:cubicBezTo>
                    <a:cubicBezTo>
                      <a:pt x="305" y="273"/>
                      <a:pt x="305" y="274"/>
                      <a:pt x="305" y="275"/>
                    </a:cubicBezTo>
                    <a:cubicBezTo>
                      <a:pt x="305" y="274"/>
                      <a:pt x="306" y="274"/>
                      <a:pt x="306" y="273"/>
                    </a:cubicBezTo>
                    <a:cubicBezTo>
                      <a:pt x="306" y="273"/>
                      <a:pt x="306" y="273"/>
                      <a:pt x="306" y="273"/>
                    </a:cubicBezTo>
                    <a:lnTo>
                      <a:pt x="306"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14" name="Freeform 113"/>
              <p:cNvSpPr>
                <a:spLocks/>
              </p:cNvSpPr>
              <p:nvPr/>
            </p:nvSpPr>
            <p:spPr bwMode="auto">
              <a:xfrm>
                <a:off x="4805363" y="3581400"/>
                <a:ext cx="203200" cy="647700"/>
              </a:xfrm>
              <a:custGeom>
                <a:avLst/>
                <a:gdLst/>
                <a:ahLst/>
                <a:cxnLst>
                  <a:cxn ang="0">
                    <a:pos x="0" y="273"/>
                  </a:cxn>
                  <a:cxn ang="0">
                    <a:pos x="128" y="411"/>
                  </a:cxn>
                  <a:cxn ang="0">
                    <a:pos x="128" y="0"/>
                  </a:cxn>
                  <a:cxn ang="0">
                    <a:pos x="0" y="0"/>
                  </a:cxn>
                  <a:cxn ang="0">
                    <a:pos x="0" y="273"/>
                  </a:cxn>
                </a:cxnLst>
                <a:rect l="0" t="0" r="r" b="b"/>
                <a:pathLst>
                  <a:path w="128" h="411">
                    <a:moveTo>
                      <a:pt x="0" y="273"/>
                    </a:moveTo>
                    <a:cubicBezTo>
                      <a:pt x="8" y="344"/>
                      <a:pt x="61" y="400"/>
                      <a:pt x="128" y="411"/>
                    </a:cubicBezTo>
                    <a:cubicBezTo>
                      <a:pt x="128" y="0"/>
                      <a:pt x="128" y="0"/>
                      <a:pt x="128" y="0"/>
                    </a:cubicBezTo>
                    <a:cubicBezTo>
                      <a:pt x="0" y="0"/>
                      <a:pt x="0" y="0"/>
                      <a:pt x="0" y="0"/>
                    </a:cubicBezTo>
                    <a:lnTo>
                      <a:pt x="0" y="273"/>
                    </a:lnTo>
                    <a:close/>
                  </a:path>
                </a:pathLst>
              </a:custGeom>
              <a:solidFill>
                <a:schemeClr val="accent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11" name="TextBox 142"/>
            <p:cNvSpPr txBox="1"/>
            <p:nvPr/>
          </p:nvSpPr>
          <p:spPr>
            <a:xfrm>
              <a:off x="4347660" y="3562350"/>
              <a:ext cx="448681" cy="438581"/>
            </a:xfrm>
            <a:prstGeom prst="rect">
              <a:avLst/>
            </a:prstGeom>
            <a:noFill/>
          </p:spPr>
          <p:txBody>
            <a:bodyPr wrap="none" rtlCol="0">
              <a:spAutoFit/>
            </a:bodyPr>
            <a:lstStyle/>
            <a:p>
              <a:pPr algn="ctr"/>
              <a:r>
                <a:rPr lang="en-US" sz="3200" b="1" dirty="0">
                  <a:solidFill>
                    <a:schemeClr val="bg1"/>
                  </a:solidFill>
                </a:rPr>
                <a:t>01</a:t>
              </a:r>
            </a:p>
          </p:txBody>
        </p:sp>
      </p:grpSp>
      <p:grpSp>
        <p:nvGrpSpPr>
          <p:cNvPr id="15" name="Group 147"/>
          <p:cNvGrpSpPr/>
          <p:nvPr/>
        </p:nvGrpSpPr>
        <p:grpSpPr>
          <a:xfrm>
            <a:off x="3113869" y="3879204"/>
            <a:ext cx="1287817" cy="891388"/>
            <a:chOff x="4088209" y="2861387"/>
            <a:chExt cx="965863" cy="668541"/>
          </a:xfrm>
        </p:grpSpPr>
        <p:grpSp>
          <p:nvGrpSpPr>
            <p:cNvPr id="16" name="Group 136"/>
            <p:cNvGrpSpPr/>
            <p:nvPr/>
          </p:nvGrpSpPr>
          <p:grpSpPr>
            <a:xfrm>
              <a:off x="4088209" y="2861387"/>
              <a:ext cx="965863" cy="668541"/>
              <a:chOff x="4116388" y="2963863"/>
              <a:chExt cx="892175" cy="617537"/>
            </a:xfrm>
          </p:grpSpPr>
          <p:sp>
            <p:nvSpPr>
              <p:cNvPr id="18" name="Freeform 115"/>
              <p:cNvSpPr>
                <a:spLocks/>
              </p:cNvSpPr>
              <p:nvPr/>
            </p:nvSpPr>
            <p:spPr bwMode="auto">
              <a:xfrm>
                <a:off x="4116388" y="2963863"/>
                <a:ext cx="204788" cy="617537"/>
              </a:xfrm>
              <a:custGeom>
                <a:avLst/>
                <a:gdLst/>
                <a:ahLst/>
                <a:cxnLst>
                  <a:cxn ang="0">
                    <a:pos x="0" y="389"/>
                  </a:cxn>
                  <a:cxn ang="0">
                    <a:pos x="129" y="389"/>
                  </a:cxn>
                  <a:cxn ang="0">
                    <a:pos x="129" y="0"/>
                  </a:cxn>
                  <a:cxn ang="0">
                    <a:pos x="1" y="0"/>
                  </a:cxn>
                  <a:cxn ang="0">
                    <a:pos x="0" y="389"/>
                  </a:cxn>
                </a:cxnLst>
                <a:rect l="0" t="0" r="r" b="b"/>
                <a:pathLst>
                  <a:path w="129" h="389">
                    <a:moveTo>
                      <a:pt x="0" y="389"/>
                    </a:moveTo>
                    <a:lnTo>
                      <a:pt x="129" y="389"/>
                    </a:lnTo>
                    <a:lnTo>
                      <a:pt x="129" y="0"/>
                    </a:lnTo>
                    <a:lnTo>
                      <a:pt x="1" y="0"/>
                    </a:lnTo>
                    <a:lnTo>
                      <a:pt x="0" y="389"/>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9" name="Rectangle 116"/>
              <p:cNvSpPr>
                <a:spLocks noChangeArrowheads="1"/>
              </p:cNvSpPr>
              <p:nvPr/>
            </p:nvSpPr>
            <p:spPr bwMode="auto">
              <a:xfrm>
                <a:off x="4321175" y="2963863"/>
                <a:ext cx="484188" cy="617537"/>
              </a:xfrm>
              <a:prstGeom prst="rect">
                <a:avLst/>
              </a:prstGeom>
              <a:solidFill>
                <a:schemeClr val="accent2">
                  <a:lumMod val="7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0" name="Rectangle 117"/>
              <p:cNvSpPr>
                <a:spLocks noChangeArrowheads="1"/>
              </p:cNvSpPr>
              <p:nvPr/>
            </p:nvSpPr>
            <p:spPr bwMode="auto">
              <a:xfrm>
                <a:off x="4805363" y="2963863"/>
                <a:ext cx="203200" cy="617537"/>
              </a:xfrm>
              <a:prstGeom prst="rect">
                <a:avLst/>
              </a:prstGeom>
              <a:solidFill>
                <a:schemeClr val="accent2">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17" name="TextBox 143"/>
            <p:cNvSpPr txBox="1"/>
            <p:nvPr/>
          </p:nvSpPr>
          <p:spPr>
            <a:xfrm>
              <a:off x="4347660" y="2965450"/>
              <a:ext cx="448681" cy="438581"/>
            </a:xfrm>
            <a:prstGeom prst="rect">
              <a:avLst/>
            </a:prstGeom>
            <a:noFill/>
          </p:spPr>
          <p:txBody>
            <a:bodyPr wrap="none" rtlCol="0">
              <a:spAutoFit/>
            </a:bodyPr>
            <a:lstStyle/>
            <a:p>
              <a:pPr algn="ctr"/>
              <a:r>
                <a:rPr lang="en-US" sz="3200" b="1" dirty="0">
                  <a:solidFill>
                    <a:schemeClr val="bg1"/>
                  </a:solidFill>
                </a:rPr>
                <a:t>02</a:t>
              </a:r>
            </a:p>
          </p:txBody>
        </p:sp>
      </p:grpSp>
      <p:grpSp>
        <p:nvGrpSpPr>
          <p:cNvPr id="21" name="Group 148"/>
          <p:cNvGrpSpPr/>
          <p:nvPr/>
        </p:nvGrpSpPr>
        <p:grpSpPr>
          <a:xfrm>
            <a:off x="3113869" y="2990109"/>
            <a:ext cx="1287817" cy="889098"/>
            <a:chOff x="4088209" y="2194564"/>
            <a:chExt cx="965863" cy="666823"/>
          </a:xfrm>
        </p:grpSpPr>
        <p:grpSp>
          <p:nvGrpSpPr>
            <p:cNvPr id="22" name="Group 135"/>
            <p:cNvGrpSpPr/>
            <p:nvPr/>
          </p:nvGrpSpPr>
          <p:grpSpPr>
            <a:xfrm>
              <a:off x="4088209" y="2194564"/>
              <a:ext cx="965863" cy="666823"/>
              <a:chOff x="4116388" y="2347913"/>
              <a:chExt cx="892175" cy="615950"/>
            </a:xfrm>
          </p:grpSpPr>
          <p:sp>
            <p:nvSpPr>
              <p:cNvPr id="24" name="Freeform 118"/>
              <p:cNvSpPr>
                <a:spLocks/>
              </p:cNvSpPr>
              <p:nvPr/>
            </p:nvSpPr>
            <p:spPr bwMode="auto">
              <a:xfrm>
                <a:off x="4116388" y="2347913"/>
                <a:ext cx="204788" cy="615950"/>
              </a:xfrm>
              <a:custGeom>
                <a:avLst/>
                <a:gdLst/>
                <a:ahLst/>
                <a:cxnLst>
                  <a:cxn ang="0">
                    <a:pos x="0" y="388"/>
                  </a:cxn>
                  <a:cxn ang="0">
                    <a:pos x="129" y="388"/>
                  </a:cxn>
                  <a:cxn ang="0">
                    <a:pos x="129" y="0"/>
                  </a:cxn>
                  <a:cxn ang="0">
                    <a:pos x="1" y="0"/>
                  </a:cxn>
                  <a:cxn ang="0">
                    <a:pos x="0" y="388"/>
                  </a:cxn>
                </a:cxnLst>
                <a:rect l="0" t="0" r="r" b="b"/>
                <a:pathLst>
                  <a:path w="129" h="388">
                    <a:moveTo>
                      <a:pt x="0" y="388"/>
                    </a:moveTo>
                    <a:lnTo>
                      <a:pt x="129" y="388"/>
                    </a:lnTo>
                    <a:lnTo>
                      <a:pt x="129" y="0"/>
                    </a:lnTo>
                    <a:lnTo>
                      <a:pt x="1" y="0"/>
                    </a:lnTo>
                    <a:lnTo>
                      <a:pt x="0" y="388"/>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5" name="Rectangle 119"/>
              <p:cNvSpPr>
                <a:spLocks noChangeArrowheads="1"/>
              </p:cNvSpPr>
              <p:nvPr/>
            </p:nvSpPr>
            <p:spPr bwMode="auto">
              <a:xfrm>
                <a:off x="4321175" y="2347913"/>
                <a:ext cx="484188" cy="615950"/>
              </a:xfrm>
              <a:prstGeom prst="rect">
                <a:avLst/>
              </a:prstGeom>
              <a:solidFill>
                <a:schemeClr val="accent3">
                  <a:lumMod val="7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6" name="Rectangle 120"/>
              <p:cNvSpPr>
                <a:spLocks noChangeArrowheads="1"/>
              </p:cNvSpPr>
              <p:nvPr/>
            </p:nvSpPr>
            <p:spPr bwMode="auto">
              <a:xfrm>
                <a:off x="4805363" y="2347913"/>
                <a:ext cx="203200" cy="615950"/>
              </a:xfrm>
              <a:prstGeom prst="rect">
                <a:avLst/>
              </a:prstGeom>
              <a:solidFill>
                <a:schemeClr val="accent3">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23" name="TextBox 144"/>
            <p:cNvSpPr txBox="1"/>
            <p:nvPr/>
          </p:nvSpPr>
          <p:spPr>
            <a:xfrm>
              <a:off x="4347660" y="2305050"/>
              <a:ext cx="448681" cy="438581"/>
            </a:xfrm>
            <a:prstGeom prst="rect">
              <a:avLst/>
            </a:prstGeom>
            <a:noFill/>
          </p:spPr>
          <p:txBody>
            <a:bodyPr wrap="none" rtlCol="0">
              <a:spAutoFit/>
            </a:bodyPr>
            <a:lstStyle/>
            <a:p>
              <a:pPr algn="ctr"/>
              <a:r>
                <a:rPr lang="en-US" sz="3200" b="1" dirty="0">
                  <a:solidFill>
                    <a:schemeClr val="bg1"/>
                  </a:solidFill>
                </a:rPr>
                <a:t>03</a:t>
              </a:r>
            </a:p>
          </p:txBody>
        </p:sp>
      </p:grpSp>
      <p:grpSp>
        <p:nvGrpSpPr>
          <p:cNvPr id="27" name="Group 149"/>
          <p:cNvGrpSpPr/>
          <p:nvPr/>
        </p:nvGrpSpPr>
        <p:grpSpPr>
          <a:xfrm>
            <a:off x="3113869" y="2098716"/>
            <a:ext cx="1287817" cy="891388"/>
            <a:chOff x="4088209" y="1526021"/>
            <a:chExt cx="965863" cy="668541"/>
          </a:xfrm>
        </p:grpSpPr>
        <p:grpSp>
          <p:nvGrpSpPr>
            <p:cNvPr id="28" name="Group 134"/>
            <p:cNvGrpSpPr/>
            <p:nvPr/>
          </p:nvGrpSpPr>
          <p:grpSpPr>
            <a:xfrm>
              <a:off x="4088209" y="1526021"/>
              <a:ext cx="965863" cy="668541"/>
              <a:chOff x="4116388" y="1730375"/>
              <a:chExt cx="892175" cy="617537"/>
            </a:xfrm>
          </p:grpSpPr>
          <p:sp>
            <p:nvSpPr>
              <p:cNvPr id="30" name="Freeform 121"/>
              <p:cNvSpPr>
                <a:spLocks/>
              </p:cNvSpPr>
              <p:nvPr/>
            </p:nvSpPr>
            <p:spPr bwMode="auto">
              <a:xfrm>
                <a:off x="4116388" y="1730375"/>
                <a:ext cx="204788" cy="617537"/>
              </a:xfrm>
              <a:custGeom>
                <a:avLst/>
                <a:gdLst/>
                <a:ahLst/>
                <a:cxnLst>
                  <a:cxn ang="0">
                    <a:pos x="0" y="389"/>
                  </a:cxn>
                  <a:cxn ang="0">
                    <a:pos x="129" y="389"/>
                  </a:cxn>
                  <a:cxn ang="0">
                    <a:pos x="129" y="0"/>
                  </a:cxn>
                  <a:cxn ang="0">
                    <a:pos x="1" y="0"/>
                  </a:cxn>
                  <a:cxn ang="0">
                    <a:pos x="0" y="389"/>
                  </a:cxn>
                </a:cxnLst>
                <a:rect l="0" t="0" r="r" b="b"/>
                <a:pathLst>
                  <a:path w="129" h="389">
                    <a:moveTo>
                      <a:pt x="0" y="389"/>
                    </a:moveTo>
                    <a:lnTo>
                      <a:pt x="129" y="389"/>
                    </a:lnTo>
                    <a:lnTo>
                      <a:pt x="129" y="0"/>
                    </a:lnTo>
                    <a:lnTo>
                      <a:pt x="1" y="0"/>
                    </a:lnTo>
                    <a:lnTo>
                      <a:pt x="0" y="389"/>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1" name="Rectangle 122"/>
              <p:cNvSpPr>
                <a:spLocks noChangeArrowheads="1"/>
              </p:cNvSpPr>
              <p:nvPr/>
            </p:nvSpPr>
            <p:spPr bwMode="auto">
              <a:xfrm>
                <a:off x="4321175" y="1730375"/>
                <a:ext cx="484188" cy="617537"/>
              </a:xfrm>
              <a:prstGeom prst="rect">
                <a:avLst/>
              </a:prstGeom>
              <a:solidFill>
                <a:schemeClr val="accent4">
                  <a:lumMod val="7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2" name="Rectangle 123"/>
              <p:cNvSpPr>
                <a:spLocks noChangeArrowheads="1"/>
              </p:cNvSpPr>
              <p:nvPr/>
            </p:nvSpPr>
            <p:spPr bwMode="auto">
              <a:xfrm>
                <a:off x="4805363" y="1730375"/>
                <a:ext cx="203200" cy="617537"/>
              </a:xfrm>
              <a:prstGeom prst="rect">
                <a:avLst/>
              </a:prstGeom>
              <a:solidFill>
                <a:schemeClr val="accent4">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29" name="TextBox 145"/>
            <p:cNvSpPr txBox="1"/>
            <p:nvPr/>
          </p:nvSpPr>
          <p:spPr>
            <a:xfrm>
              <a:off x="4347660" y="1631950"/>
              <a:ext cx="448681" cy="438581"/>
            </a:xfrm>
            <a:prstGeom prst="rect">
              <a:avLst/>
            </a:prstGeom>
            <a:noFill/>
          </p:spPr>
          <p:txBody>
            <a:bodyPr wrap="none" rtlCol="0">
              <a:spAutoFit/>
            </a:bodyPr>
            <a:lstStyle/>
            <a:p>
              <a:pPr algn="ctr"/>
              <a:r>
                <a:rPr lang="en-US" sz="3200" b="1" dirty="0">
                  <a:solidFill>
                    <a:schemeClr val="bg1"/>
                  </a:solidFill>
                </a:rPr>
                <a:t>04</a:t>
              </a:r>
            </a:p>
          </p:txBody>
        </p:sp>
      </p:grpSp>
      <p:sp>
        <p:nvSpPr>
          <p:cNvPr id="33" name="TextBox 150"/>
          <p:cNvSpPr txBox="1"/>
          <p:nvPr/>
        </p:nvSpPr>
        <p:spPr>
          <a:xfrm flipH="1">
            <a:off x="-127608" y="4774611"/>
            <a:ext cx="2819732" cy="553998"/>
          </a:xfrm>
          <a:prstGeom prst="rect">
            <a:avLst/>
          </a:prstGeom>
          <a:noFill/>
        </p:spPr>
        <p:txBody>
          <a:bodyPr wrap="square" lIns="0" tIns="0" rIns="0" bIns="0" rtlCol="0" anchor="t">
            <a:spAutoFit/>
          </a:bodyPr>
          <a:lstStyle/>
          <a:p>
            <a:pPr algn="r">
              <a:spcBef>
                <a:spcPct val="20000"/>
              </a:spcBef>
              <a:defRPr/>
            </a:pPr>
            <a:r>
              <a:rPr lang="zh-CN" altLang="en-US" sz="3600" b="1" dirty="0">
                <a:solidFill>
                  <a:schemeClr val="accent1"/>
                </a:solidFill>
              </a:rPr>
              <a:t>评论数量</a:t>
            </a:r>
            <a:endParaRPr lang="en-US" sz="3600" dirty="0">
              <a:solidFill>
                <a:schemeClr val="tx1">
                  <a:lumMod val="65000"/>
                  <a:lumOff val="35000"/>
                </a:schemeClr>
              </a:solidFill>
            </a:endParaRPr>
          </a:p>
        </p:txBody>
      </p:sp>
      <p:sp>
        <p:nvSpPr>
          <p:cNvPr id="34" name="TextBox 151"/>
          <p:cNvSpPr txBox="1"/>
          <p:nvPr/>
        </p:nvSpPr>
        <p:spPr>
          <a:xfrm>
            <a:off x="4825721" y="3956382"/>
            <a:ext cx="2819732" cy="553998"/>
          </a:xfrm>
          <a:prstGeom prst="rect">
            <a:avLst/>
          </a:prstGeom>
          <a:noFill/>
        </p:spPr>
        <p:txBody>
          <a:bodyPr wrap="square" lIns="0" tIns="0" rIns="0" bIns="0" rtlCol="0" anchor="t">
            <a:spAutoFit/>
          </a:bodyPr>
          <a:lstStyle/>
          <a:p>
            <a:pPr>
              <a:spcBef>
                <a:spcPct val="20000"/>
              </a:spcBef>
              <a:defRPr/>
            </a:pPr>
            <a:r>
              <a:rPr lang="zh-CN" altLang="en-US" sz="3600" b="1" dirty="0">
                <a:solidFill>
                  <a:schemeClr val="accent2"/>
                </a:solidFill>
              </a:rPr>
              <a:t>客观性</a:t>
            </a:r>
            <a:endParaRPr lang="en-US" sz="3600" dirty="0">
              <a:solidFill>
                <a:schemeClr val="tx1">
                  <a:lumMod val="65000"/>
                  <a:lumOff val="35000"/>
                </a:schemeClr>
              </a:solidFill>
            </a:endParaRPr>
          </a:p>
        </p:txBody>
      </p:sp>
      <p:sp>
        <p:nvSpPr>
          <p:cNvPr id="51" name="TextBox 193"/>
          <p:cNvSpPr txBox="1"/>
          <p:nvPr/>
        </p:nvSpPr>
        <p:spPr>
          <a:xfrm flipH="1">
            <a:off x="539938" y="3152047"/>
            <a:ext cx="2152186" cy="553998"/>
          </a:xfrm>
          <a:prstGeom prst="rect">
            <a:avLst/>
          </a:prstGeom>
          <a:noFill/>
        </p:spPr>
        <p:txBody>
          <a:bodyPr wrap="square" lIns="0" tIns="0" rIns="0" bIns="0" rtlCol="0" anchor="t">
            <a:spAutoFit/>
          </a:bodyPr>
          <a:lstStyle/>
          <a:p>
            <a:pPr algn="r">
              <a:spcBef>
                <a:spcPct val="20000"/>
              </a:spcBef>
              <a:defRPr/>
            </a:pPr>
            <a:r>
              <a:rPr lang="zh-CN" altLang="en-US" sz="3600" b="1" dirty="0">
                <a:solidFill>
                  <a:schemeClr val="accent3"/>
                </a:solidFill>
              </a:rPr>
              <a:t>星级评分</a:t>
            </a:r>
            <a:endParaRPr lang="en-US" sz="3600" dirty="0">
              <a:solidFill>
                <a:schemeClr val="tx1">
                  <a:lumMod val="65000"/>
                  <a:lumOff val="35000"/>
                </a:schemeClr>
              </a:solidFill>
            </a:endParaRPr>
          </a:p>
        </p:txBody>
      </p:sp>
      <p:sp>
        <p:nvSpPr>
          <p:cNvPr id="52" name="TextBox 194"/>
          <p:cNvSpPr txBox="1"/>
          <p:nvPr/>
        </p:nvSpPr>
        <p:spPr>
          <a:xfrm>
            <a:off x="4756948" y="2198284"/>
            <a:ext cx="2819732" cy="553998"/>
          </a:xfrm>
          <a:prstGeom prst="rect">
            <a:avLst/>
          </a:prstGeom>
          <a:noFill/>
        </p:spPr>
        <p:txBody>
          <a:bodyPr wrap="square" lIns="0" tIns="0" rIns="0" bIns="0" rtlCol="0" anchor="t">
            <a:spAutoFit/>
          </a:bodyPr>
          <a:lstStyle/>
          <a:p>
            <a:pPr>
              <a:spcBef>
                <a:spcPct val="20000"/>
              </a:spcBef>
              <a:defRPr/>
            </a:pPr>
            <a:r>
              <a:rPr lang="zh-CN" altLang="en-US" sz="3600" b="1" dirty="0">
                <a:solidFill>
                  <a:schemeClr val="accent4"/>
                </a:solidFill>
              </a:rPr>
              <a:t>可读性</a:t>
            </a:r>
            <a:endParaRPr lang="en-US" sz="3600" dirty="0">
              <a:solidFill>
                <a:schemeClr val="tx1">
                  <a:lumMod val="65000"/>
                  <a:lumOff val="35000"/>
                </a:schemeClr>
              </a:solidFill>
            </a:endParaRPr>
          </a:p>
        </p:txBody>
      </p:sp>
      <p:sp>
        <p:nvSpPr>
          <p:cNvPr id="53" name="文本框 52">
            <a:extLst>
              <a:ext uri="{FF2B5EF4-FFF2-40B4-BE49-F238E27FC236}">
                <a16:creationId xmlns:a16="http://schemas.microsoft.com/office/drawing/2014/main" id="{0FCEB0B8-A133-9742-82D4-BF435951D642}"/>
              </a:ext>
            </a:extLst>
          </p:cNvPr>
          <p:cNvSpPr txBox="1"/>
          <p:nvPr/>
        </p:nvSpPr>
        <p:spPr>
          <a:xfrm>
            <a:off x="408432" y="358903"/>
            <a:ext cx="6000750" cy="707886"/>
          </a:xfrm>
          <a:prstGeom prst="rect">
            <a:avLst/>
          </a:prstGeom>
          <a:noFill/>
        </p:spPr>
        <p:txBody>
          <a:bodyPr wrap="square" rtlCol="0">
            <a:spAutoFit/>
          </a:bodyPr>
          <a:lstStyle/>
          <a:p>
            <a:r>
              <a:rPr lang="en-US" altLang="zh-CN" sz="4000" b="1" dirty="0">
                <a:solidFill>
                  <a:schemeClr val="bg1"/>
                </a:solidFill>
              </a:rPr>
              <a:t>1.3</a:t>
            </a:r>
            <a:r>
              <a:rPr lang="zh-CN" altLang="en-US" sz="4000" b="1" dirty="0">
                <a:solidFill>
                  <a:schemeClr val="bg1"/>
                </a:solidFill>
              </a:rPr>
              <a:t> 数值属性与文本属性</a:t>
            </a:r>
          </a:p>
        </p:txBody>
      </p:sp>
      <p:sp>
        <p:nvSpPr>
          <p:cNvPr id="54" name="矩形 53">
            <a:extLst>
              <a:ext uri="{FF2B5EF4-FFF2-40B4-BE49-F238E27FC236}">
                <a16:creationId xmlns:a16="http://schemas.microsoft.com/office/drawing/2014/main" id="{F70A825B-8F66-614C-8228-A74E6CAB8817}"/>
              </a:ext>
            </a:extLst>
          </p:cNvPr>
          <p:cNvSpPr/>
          <p:nvPr/>
        </p:nvSpPr>
        <p:spPr>
          <a:xfrm>
            <a:off x="6761768" y="2475283"/>
            <a:ext cx="5227032" cy="3046988"/>
          </a:xfrm>
          <a:prstGeom prst="rect">
            <a:avLst/>
          </a:prstGeom>
        </p:spPr>
        <p:txBody>
          <a:bodyPr wrap="square">
            <a:spAutoFit/>
          </a:bodyPr>
          <a:lstStyle/>
          <a:p>
            <a:r>
              <a:rPr lang="zh-CN" altLang="en-US" sz="2400" dirty="0">
                <a:latin typeface="Heiti SC Light" panose="02000000000000000000" pitchFamily="2" charset="-128"/>
                <a:ea typeface="Heiti SC Light" panose="02000000000000000000" pitchFamily="2" charset="-128"/>
              </a:rPr>
              <a:t>在线评论不仅有数值属性</a:t>
            </a:r>
            <a:r>
              <a:rPr lang="en-US" altLang="zh-CN" sz="2400" dirty="0">
                <a:latin typeface="Heiti SC Light" panose="02000000000000000000" pitchFamily="2" charset="-128"/>
                <a:ea typeface="Heiti SC Light" panose="02000000000000000000" pitchFamily="2" charset="-128"/>
              </a:rPr>
              <a:t>(Numerical Attribute)</a:t>
            </a:r>
            <a:r>
              <a:rPr lang="zh-CN" altLang="en-US" sz="2400" dirty="0">
                <a:latin typeface="Heiti SC Light" panose="02000000000000000000" pitchFamily="2" charset="-128"/>
                <a:ea typeface="Heiti SC Light" panose="02000000000000000000" pitchFamily="2" charset="-128"/>
              </a:rPr>
              <a:t>，如：星级评分、评论数量；</a:t>
            </a:r>
            <a:endParaRPr lang="en-US" altLang="zh-CN" sz="2400" dirty="0">
              <a:latin typeface="Heiti SC Light" panose="02000000000000000000" pitchFamily="2" charset="-128"/>
              <a:ea typeface="Heiti SC Light" panose="02000000000000000000" pitchFamily="2" charset="-128"/>
            </a:endParaRPr>
          </a:p>
          <a:p>
            <a:r>
              <a:rPr lang="zh-CN" altLang="en-US" sz="2400" dirty="0">
                <a:latin typeface="Heiti SC Light" panose="02000000000000000000" pitchFamily="2" charset="-128"/>
                <a:ea typeface="Heiti SC Light" panose="02000000000000000000" pitchFamily="2" charset="-128"/>
              </a:rPr>
              <a:t>还有文本属性 </a:t>
            </a:r>
            <a:r>
              <a:rPr lang="en-US" altLang="zh-CN" sz="2400" dirty="0">
                <a:latin typeface="Heiti SC Light" panose="02000000000000000000" pitchFamily="2" charset="-128"/>
                <a:ea typeface="Heiti SC Light" panose="02000000000000000000" pitchFamily="2" charset="-128"/>
              </a:rPr>
              <a:t>(Text Attribute)</a:t>
            </a:r>
            <a:r>
              <a:rPr lang="zh-CN" altLang="en-US" sz="2400" dirty="0">
                <a:latin typeface="Heiti SC Light" panose="02000000000000000000" pitchFamily="2" charset="-128"/>
                <a:ea typeface="Heiti SC Light" panose="02000000000000000000" pitchFamily="2" charset="-128"/>
              </a:rPr>
              <a:t>，如：可读性、评论文本字数、客观性、可信度等。</a:t>
            </a:r>
            <a:endParaRPr lang="en-US" altLang="zh-CN" sz="2400" dirty="0">
              <a:latin typeface="Heiti SC Light" panose="02000000000000000000" pitchFamily="2" charset="-128"/>
              <a:ea typeface="Heiti SC Light" panose="02000000000000000000" pitchFamily="2" charset="-128"/>
            </a:endParaRPr>
          </a:p>
          <a:p>
            <a:r>
              <a:rPr lang="zh-CN" altLang="en-US" sz="2400" dirty="0">
                <a:latin typeface="Heiti SC Light" panose="02000000000000000000" pitchFamily="2" charset="-128"/>
                <a:ea typeface="Heiti SC Light" panose="02000000000000000000" pitchFamily="2" charset="-128"/>
              </a:rPr>
              <a:t>这些因素均可能对消费者购买意愿产生影响。</a:t>
            </a:r>
          </a:p>
        </p:txBody>
      </p:sp>
    </p:spTree>
    <p:extLst>
      <p:ext uri="{BB962C8B-B14F-4D97-AF65-F5344CB8AC3E}">
        <p14:creationId xmlns:p14="http://schemas.microsoft.com/office/powerpoint/2010/main" val="41261322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accel="50000" decel="5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accel="50000" decel="5000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accel="50000" decel="5000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1" accel="50000" decel="5000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ID="2" presetClass="entr" presetSubtype="1" accel="50000" decel="5000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right)">
                                      <p:cBhvr>
                                        <p:cTn id="36" dur="500"/>
                                        <p:tgtEl>
                                          <p:spTgt spid="33"/>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right)">
                                      <p:cBhvr>
                                        <p:cTn id="44" dur="500"/>
                                        <p:tgtEl>
                                          <p:spTgt spid="51"/>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left)">
                                      <p:cBhvr>
                                        <p:cTn id="4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3" grpId="0"/>
      <p:bldP spid="34" grpId="0"/>
      <p:bldP spid="51"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76A5307-E611-3549-88A2-7EECC620F9F1}"/>
              </a:ext>
            </a:extLst>
          </p:cNvPr>
          <p:cNvSpPr txBox="1"/>
          <p:nvPr/>
        </p:nvSpPr>
        <p:spPr>
          <a:xfrm>
            <a:off x="384048" y="252808"/>
            <a:ext cx="6000750" cy="707886"/>
          </a:xfrm>
          <a:prstGeom prst="rect">
            <a:avLst/>
          </a:prstGeom>
          <a:noFill/>
        </p:spPr>
        <p:txBody>
          <a:bodyPr wrap="square" rtlCol="0">
            <a:spAutoFit/>
          </a:bodyPr>
          <a:lstStyle/>
          <a:p>
            <a:r>
              <a:rPr lang="en-US" altLang="zh-CN" sz="4000" b="1" dirty="0">
                <a:solidFill>
                  <a:schemeClr val="bg1"/>
                </a:solidFill>
              </a:rPr>
              <a:t>1.4</a:t>
            </a:r>
            <a:r>
              <a:rPr lang="zh-CN" altLang="en-US" sz="4000" b="1" dirty="0">
                <a:solidFill>
                  <a:schemeClr val="bg1"/>
                </a:solidFill>
              </a:rPr>
              <a:t> 情感分类方法</a:t>
            </a:r>
          </a:p>
        </p:txBody>
      </p:sp>
      <p:grpSp>
        <p:nvGrpSpPr>
          <p:cNvPr id="4" name="Group 54">
            <a:extLst>
              <a:ext uri="{FF2B5EF4-FFF2-40B4-BE49-F238E27FC236}">
                <a16:creationId xmlns:a16="http://schemas.microsoft.com/office/drawing/2014/main" id="{ED777DDB-C19A-254B-9AAB-B897DD57C5CA}"/>
              </a:ext>
            </a:extLst>
          </p:cNvPr>
          <p:cNvGrpSpPr/>
          <p:nvPr/>
        </p:nvGrpSpPr>
        <p:grpSpPr>
          <a:xfrm>
            <a:off x="6042513" y="3006725"/>
            <a:ext cx="1073150" cy="844550"/>
            <a:chOff x="4829175" y="2552700"/>
            <a:chExt cx="1073150" cy="844550"/>
          </a:xfrm>
        </p:grpSpPr>
        <p:sp>
          <p:nvSpPr>
            <p:cNvPr id="5" name="Rectangle 28">
              <a:extLst>
                <a:ext uri="{FF2B5EF4-FFF2-40B4-BE49-F238E27FC236}">
                  <a16:creationId xmlns:a16="http://schemas.microsoft.com/office/drawing/2014/main" id="{2605889E-B8A3-BD43-A055-698B5CA60AFC}"/>
                </a:ext>
              </a:extLst>
            </p:cNvPr>
            <p:cNvSpPr/>
            <p:nvPr/>
          </p:nvSpPr>
          <p:spPr>
            <a:xfrm>
              <a:off x="4829175" y="2552700"/>
              <a:ext cx="844550" cy="8445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95000"/>
                    <a:lumOff val="5000"/>
                  </a:schemeClr>
                </a:solidFill>
              </a:endParaRPr>
            </a:p>
          </p:txBody>
        </p:sp>
        <p:sp>
          <p:nvSpPr>
            <p:cNvPr id="6" name="Oval 30">
              <a:extLst>
                <a:ext uri="{FF2B5EF4-FFF2-40B4-BE49-F238E27FC236}">
                  <a16:creationId xmlns:a16="http://schemas.microsoft.com/office/drawing/2014/main" id="{EE3C4F86-BD90-E542-91CF-46587C5E689A}"/>
                </a:ext>
              </a:extLst>
            </p:cNvPr>
            <p:cNvSpPr/>
            <p:nvPr/>
          </p:nvSpPr>
          <p:spPr>
            <a:xfrm rot="5400000">
              <a:off x="5445125" y="2746375"/>
              <a:ext cx="457200" cy="457200"/>
            </a:xfrm>
            <a:prstGeom prst="ellipse">
              <a:avLst/>
            </a:prstGeom>
            <a:gradFill>
              <a:gsLst>
                <a:gs pos="49000">
                  <a:schemeClr val="accent4"/>
                </a:gs>
                <a:gs pos="5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sp>
        <p:nvSpPr>
          <p:cNvPr id="7" name="TextBox 31">
            <a:extLst>
              <a:ext uri="{FF2B5EF4-FFF2-40B4-BE49-F238E27FC236}">
                <a16:creationId xmlns:a16="http://schemas.microsoft.com/office/drawing/2014/main" id="{48DBBEA7-5B7D-9348-A632-A1C83D6965D6}"/>
              </a:ext>
            </a:extLst>
          </p:cNvPr>
          <p:cNvSpPr txBox="1"/>
          <p:nvPr/>
        </p:nvSpPr>
        <p:spPr>
          <a:xfrm>
            <a:off x="1986007" y="2398785"/>
            <a:ext cx="3848098" cy="885242"/>
          </a:xfrm>
          <a:prstGeom prst="rect">
            <a:avLst/>
          </a:prstGeom>
          <a:noFill/>
        </p:spPr>
        <p:txBody>
          <a:bodyPr wrap="square" lIns="0" tIns="0" rIns="0" bIns="0" rtlCol="0" anchor="t">
            <a:spAutoFit/>
          </a:bodyPr>
          <a:lstStyle/>
          <a:p>
            <a:r>
              <a:rPr lang="zh-CN" altLang="en-US" dirty="0">
                <a:solidFill>
                  <a:schemeClr val="tx1">
                    <a:lumMod val="95000"/>
                    <a:lumOff val="5000"/>
                  </a:schemeClr>
                </a:solidFill>
                <a:cs typeface="+mn-ea"/>
              </a:rPr>
              <a:t>基于情感词库的情感分析方法</a:t>
            </a:r>
          </a:p>
          <a:p>
            <a:pPr fontAlgn="base">
              <a:lnSpc>
                <a:spcPct val="150000"/>
              </a:lnSpc>
              <a:spcBef>
                <a:spcPct val="0"/>
              </a:spcBef>
              <a:spcAft>
                <a:spcPct val="0"/>
              </a:spcAft>
            </a:pPr>
            <a:r>
              <a:rPr lang="zh-CN" altLang="en-US" sz="1400" dirty="0">
                <a:solidFill>
                  <a:schemeClr val="tx1">
                    <a:lumMod val="95000"/>
                    <a:lumOff val="5000"/>
                  </a:schemeClr>
                </a:solidFill>
                <a:latin typeface="+mn-ea"/>
                <a:cs typeface="+mn-ea"/>
              </a:rPr>
              <a:t>利用构建的文本情感词典，并对情感词典进行极性和强度标注，进而进行文本情感分类</a:t>
            </a:r>
            <a:endParaRPr lang="zh-CN" altLang="zh-CN" sz="1400" dirty="0">
              <a:solidFill>
                <a:schemeClr val="tx1">
                  <a:lumMod val="95000"/>
                  <a:lumOff val="5000"/>
                </a:schemeClr>
              </a:solidFill>
              <a:latin typeface="+mn-ea"/>
              <a:cs typeface="+mn-ea"/>
            </a:endParaRPr>
          </a:p>
        </p:txBody>
      </p:sp>
      <p:grpSp>
        <p:nvGrpSpPr>
          <p:cNvPr id="8" name="Group 56">
            <a:extLst>
              <a:ext uri="{FF2B5EF4-FFF2-40B4-BE49-F238E27FC236}">
                <a16:creationId xmlns:a16="http://schemas.microsoft.com/office/drawing/2014/main" id="{10CE8028-F93E-4A4A-9885-817633D5C04B}"/>
              </a:ext>
            </a:extLst>
          </p:cNvPr>
          <p:cNvGrpSpPr/>
          <p:nvPr/>
        </p:nvGrpSpPr>
        <p:grpSpPr>
          <a:xfrm>
            <a:off x="6112004" y="1487208"/>
            <a:ext cx="1073150" cy="844550"/>
            <a:chOff x="4829175" y="3581400"/>
            <a:chExt cx="1073150" cy="844550"/>
          </a:xfrm>
        </p:grpSpPr>
        <p:sp>
          <p:nvSpPr>
            <p:cNvPr id="9" name="Rectangle 40">
              <a:extLst>
                <a:ext uri="{FF2B5EF4-FFF2-40B4-BE49-F238E27FC236}">
                  <a16:creationId xmlns:a16="http://schemas.microsoft.com/office/drawing/2014/main" id="{A49BA5E4-EF49-9142-9CB8-3C16F238A4EA}"/>
                </a:ext>
              </a:extLst>
            </p:cNvPr>
            <p:cNvSpPr/>
            <p:nvPr/>
          </p:nvSpPr>
          <p:spPr>
            <a:xfrm>
              <a:off x="4829175" y="3581400"/>
              <a:ext cx="844550" cy="8445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95000"/>
                    <a:lumOff val="5000"/>
                  </a:schemeClr>
                </a:solidFill>
              </a:endParaRPr>
            </a:p>
          </p:txBody>
        </p:sp>
        <p:sp>
          <p:nvSpPr>
            <p:cNvPr id="10" name="Oval 42">
              <a:extLst>
                <a:ext uri="{FF2B5EF4-FFF2-40B4-BE49-F238E27FC236}">
                  <a16:creationId xmlns:a16="http://schemas.microsoft.com/office/drawing/2014/main" id="{C628147C-9C66-2F42-AF3C-6E01B61C9668}"/>
                </a:ext>
              </a:extLst>
            </p:cNvPr>
            <p:cNvSpPr/>
            <p:nvPr/>
          </p:nvSpPr>
          <p:spPr>
            <a:xfrm rot="5400000">
              <a:off x="5445125" y="3775075"/>
              <a:ext cx="457200" cy="457200"/>
            </a:xfrm>
            <a:prstGeom prst="ellipse">
              <a:avLst/>
            </a:prstGeom>
            <a:gradFill>
              <a:gsLst>
                <a:gs pos="49000">
                  <a:schemeClr val="accent6"/>
                </a:gs>
                <a:gs pos="5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sp>
        <p:nvSpPr>
          <p:cNvPr id="11" name="TextBox 43">
            <a:extLst>
              <a:ext uri="{FF2B5EF4-FFF2-40B4-BE49-F238E27FC236}">
                <a16:creationId xmlns:a16="http://schemas.microsoft.com/office/drawing/2014/main" id="{3BF26B8A-0538-2E47-B20B-9DDFCC742750}"/>
              </a:ext>
            </a:extLst>
          </p:cNvPr>
          <p:cNvSpPr txBox="1"/>
          <p:nvPr/>
        </p:nvSpPr>
        <p:spPr>
          <a:xfrm>
            <a:off x="2010009" y="4763287"/>
            <a:ext cx="3848098" cy="1208408"/>
          </a:xfrm>
          <a:prstGeom prst="rect">
            <a:avLst/>
          </a:prstGeom>
          <a:noFill/>
        </p:spPr>
        <p:txBody>
          <a:bodyPr wrap="square" lIns="0" tIns="0" rIns="0" bIns="0" rtlCol="0" anchor="t">
            <a:spAutoFit/>
          </a:bodyPr>
          <a:lstStyle/>
          <a:p>
            <a:r>
              <a:rPr lang="zh-CN" altLang="en-US" dirty="0">
                <a:solidFill>
                  <a:schemeClr val="tx1">
                    <a:lumMod val="95000"/>
                    <a:lumOff val="5000"/>
                  </a:schemeClr>
                </a:solidFill>
                <a:cs typeface="+mn-ea"/>
              </a:rPr>
              <a:t>基于机器学习的情感分析方法</a:t>
            </a:r>
          </a:p>
          <a:p>
            <a:pPr fontAlgn="base">
              <a:lnSpc>
                <a:spcPct val="150000"/>
              </a:lnSpc>
              <a:spcBef>
                <a:spcPct val="0"/>
              </a:spcBef>
              <a:spcAft>
                <a:spcPct val="0"/>
              </a:spcAft>
            </a:pPr>
            <a:r>
              <a:rPr lang="zh-CN" altLang="en-US" sz="1400" dirty="0">
                <a:solidFill>
                  <a:schemeClr val="tx1">
                    <a:lumMod val="95000"/>
                    <a:lumOff val="5000"/>
                  </a:schemeClr>
                </a:solidFill>
                <a:latin typeface="+mn-ea"/>
                <a:cs typeface="+mn-ea"/>
              </a:rPr>
              <a:t>通过训练数据对测试数据进行识别，然后进行特征提取。通过模型训练生成文本情感分析模型，然后进行文本情感分析</a:t>
            </a:r>
            <a:r>
              <a:rPr lang="en-US" altLang="zh-CN" sz="1400" dirty="0">
                <a:solidFill>
                  <a:schemeClr val="tx1">
                    <a:lumMod val="95000"/>
                    <a:lumOff val="5000"/>
                  </a:schemeClr>
                </a:solidFill>
                <a:latin typeface="+mn-ea"/>
                <a:cs typeface="+mn-ea"/>
              </a:rPr>
              <a:t>.</a:t>
            </a:r>
            <a:endParaRPr lang="zh-CN" altLang="zh-CN" sz="1400" dirty="0">
              <a:solidFill>
                <a:schemeClr val="tx1">
                  <a:lumMod val="95000"/>
                  <a:lumOff val="5000"/>
                </a:schemeClr>
              </a:solidFill>
              <a:latin typeface="+mn-ea"/>
              <a:cs typeface="+mn-ea"/>
            </a:endParaRPr>
          </a:p>
        </p:txBody>
      </p:sp>
      <p:grpSp>
        <p:nvGrpSpPr>
          <p:cNvPr id="15" name="Group 51">
            <a:extLst>
              <a:ext uri="{FF2B5EF4-FFF2-40B4-BE49-F238E27FC236}">
                <a16:creationId xmlns:a16="http://schemas.microsoft.com/office/drawing/2014/main" id="{D62F79EB-7880-714D-B29F-CBAB1ACF5111}"/>
              </a:ext>
            </a:extLst>
          </p:cNvPr>
          <p:cNvGrpSpPr/>
          <p:nvPr/>
        </p:nvGrpSpPr>
        <p:grpSpPr>
          <a:xfrm>
            <a:off x="327216" y="2278372"/>
            <a:ext cx="1430867" cy="1126067"/>
            <a:chOff x="3241675" y="1524000"/>
            <a:chExt cx="1073150" cy="844550"/>
          </a:xfrm>
        </p:grpSpPr>
        <p:sp>
          <p:nvSpPr>
            <p:cNvPr id="16" name="Rectangle 9">
              <a:extLst>
                <a:ext uri="{FF2B5EF4-FFF2-40B4-BE49-F238E27FC236}">
                  <a16:creationId xmlns:a16="http://schemas.microsoft.com/office/drawing/2014/main" id="{5CFDC4C6-27AE-7948-9650-9BCEE637CA64}"/>
                </a:ext>
              </a:extLst>
            </p:cNvPr>
            <p:cNvSpPr/>
            <p:nvPr/>
          </p:nvSpPr>
          <p:spPr>
            <a:xfrm flipH="1">
              <a:off x="3470275" y="1524000"/>
              <a:ext cx="844550" cy="844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7" name="Oval 11">
              <a:extLst>
                <a:ext uri="{FF2B5EF4-FFF2-40B4-BE49-F238E27FC236}">
                  <a16:creationId xmlns:a16="http://schemas.microsoft.com/office/drawing/2014/main" id="{9EBCD2B6-B258-5547-9165-69BA38775902}"/>
                </a:ext>
              </a:extLst>
            </p:cNvPr>
            <p:cNvSpPr/>
            <p:nvPr/>
          </p:nvSpPr>
          <p:spPr>
            <a:xfrm rot="16200000" flipH="1">
              <a:off x="3241675" y="1717675"/>
              <a:ext cx="457200" cy="457200"/>
            </a:xfrm>
            <a:prstGeom prst="ellipse">
              <a:avLst/>
            </a:prstGeom>
            <a:gradFill>
              <a:gsLst>
                <a:gs pos="49000">
                  <a:schemeClr val="accent1"/>
                </a:gs>
                <a:gs pos="5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8" name="Group 53">
            <a:extLst>
              <a:ext uri="{FF2B5EF4-FFF2-40B4-BE49-F238E27FC236}">
                <a16:creationId xmlns:a16="http://schemas.microsoft.com/office/drawing/2014/main" id="{32E4371B-1841-334A-981F-31D816B5D020}"/>
              </a:ext>
            </a:extLst>
          </p:cNvPr>
          <p:cNvGrpSpPr/>
          <p:nvPr/>
        </p:nvGrpSpPr>
        <p:grpSpPr>
          <a:xfrm>
            <a:off x="351218" y="4804457"/>
            <a:ext cx="1430867" cy="1126067"/>
            <a:chOff x="3241675" y="2552700"/>
            <a:chExt cx="1073150" cy="844550"/>
          </a:xfrm>
        </p:grpSpPr>
        <p:sp>
          <p:nvSpPr>
            <p:cNvPr id="19" name="Rectangle 35">
              <a:extLst>
                <a:ext uri="{FF2B5EF4-FFF2-40B4-BE49-F238E27FC236}">
                  <a16:creationId xmlns:a16="http://schemas.microsoft.com/office/drawing/2014/main" id="{4624BDF3-8F45-5D4D-866C-D42F827B60FF}"/>
                </a:ext>
              </a:extLst>
            </p:cNvPr>
            <p:cNvSpPr/>
            <p:nvPr/>
          </p:nvSpPr>
          <p:spPr>
            <a:xfrm flipH="1">
              <a:off x="3470275" y="2552700"/>
              <a:ext cx="844550" cy="8445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Oval 37">
              <a:extLst>
                <a:ext uri="{FF2B5EF4-FFF2-40B4-BE49-F238E27FC236}">
                  <a16:creationId xmlns:a16="http://schemas.microsoft.com/office/drawing/2014/main" id="{7604192D-D2DA-6F47-96C1-19A3FDCE7680}"/>
                </a:ext>
              </a:extLst>
            </p:cNvPr>
            <p:cNvSpPr/>
            <p:nvPr/>
          </p:nvSpPr>
          <p:spPr>
            <a:xfrm rot="16200000" flipH="1">
              <a:off x="3241675" y="2746375"/>
              <a:ext cx="457200" cy="457200"/>
            </a:xfrm>
            <a:prstGeom prst="ellipse">
              <a:avLst/>
            </a:prstGeom>
            <a:gradFill>
              <a:gsLst>
                <a:gs pos="49000">
                  <a:schemeClr val="accent3"/>
                </a:gs>
                <a:gs pos="5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21" name="TextBox 31">
            <a:extLst>
              <a:ext uri="{FF2B5EF4-FFF2-40B4-BE49-F238E27FC236}">
                <a16:creationId xmlns:a16="http://schemas.microsoft.com/office/drawing/2014/main" id="{C6F91883-7BA8-4D46-812D-A0E233E3A29B}"/>
              </a:ext>
            </a:extLst>
          </p:cNvPr>
          <p:cNvSpPr txBox="1"/>
          <p:nvPr/>
        </p:nvSpPr>
        <p:spPr>
          <a:xfrm>
            <a:off x="7572504" y="1449184"/>
            <a:ext cx="3848098" cy="885242"/>
          </a:xfrm>
          <a:prstGeom prst="rect">
            <a:avLst/>
          </a:prstGeom>
          <a:noFill/>
        </p:spPr>
        <p:txBody>
          <a:bodyPr wrap="square" lIns="0" tIns="0" rIns="0" bIns="0" rtlCol="0" anchor="t">
            <a:spAutoFit/>
          </a:bodyPr>
          <a:lstStyle/>
          <a:p>
            <a:r>
              <a:rPr lang="zh-CN" altLang="en-US" dirty="0">
                <a:solidFill>
                  <a:schemeClr val="tx1">
                    <a:lumMod val="95000"/>
                    <a:lumOff val="5000"/>
                  </a:schemeClr>
                </a:solidFill>
                <a:cs typeface="+mn-ea"/>
              </a:rPr>
              <a:t>基于词典的方法</a:t>
            </a:r>
          </a:p>
          <a:p>
            <a:pPr fontAlgn="base">
              <a:lnSpc>
                <a:spcPct val="150000"/>
              </a:lnSpc>
              <a:spcBef>
                <a:spcPct val="0"/>
              </a:spcBef>
              <a:spcAft>
                <a:spcPct val="0"/>
              </a:spcAft>
            </a:pPr>
            <a:r>
              <a:rPr lang="zh-CN" altLang="en-US" sz="1400" dirty="0">
                <a:solidFill>
                  <a:schemeClr val="tx1">
                    <a:lumMod val="95000"/>
                    <a:lumOff val="5000"/>
                  </a:schemeClr>
                </a:solidFill>
                <a:latin typeface="+mn-ea"/>
                <a:cs typeface="+mn-ea"/>
              </a:rPr>
              <a:t>将通用词典与网络新兴词汇进行结合来构建更具体、紧跟时代特色的情感词典。</a:t>
            </a:r>
            <a:endParaRPr lang="zh-CN" altLang="zh-CN" sz="1400" dirty="0">
              <a:solidFill>
                <a:schemeClr val="tx1">
                  <a:lumMod val="95000"/>
                  <a:lumOff val="5000"/>
                </a:schemeClr>
              </a:solidFill>
              <a:latin typeface="+mn-ea"/>
              <a:cs typeface="+mn-ea"/>
            </a:endParaRPr>
          </a:p>
        </p:txBody>
      </p:sp>
      <p:sp>
        <p:nvSpPr>
          <p:cNvPr id="22" name="TextBox 31">
            <a:extLst>
              <a:ext uri="{FF2B5EF4-FFF2-40B4-BE49-F238E27FC236}">
                <a16:creationId xmlns:a16="http://schemas.microsoft.com/office/drawing/2014/main" id="{DE3A3693-B3D5-E04B-BB88-36CAB480D204}"/>
              </a:ext>
            </a:extLst>
          </p:cNvPr>
          <p:cNvSpPr txBox="1"/>
          <p:nvPr/>
        </p:nvSpPr>
        <p:spPr>
          <a:xfrm>
            <a:off x="7572504" y="2941225"/>
            <a:ext cx="3848098" cy="885242"/>
          </a:xfrm>
          <a:prstGeom prst="rect">
            <a:avLst/>
          </a:prstGeom>
          <a:noFill/>
        </p:spPr>
        <p:txBody>
          <a:bodyPr wrap="square" lIns="0" tIns="0" rIns="0" bIns="0" rtlCol="0" anchor="t">
            <a:spAutoFit/>
          </a:bodyPr>
          <a:lstStyle/>
          <a:p>
            <a:r>
              <a:rPr lang="zh-CN" altLang="en-US" dirty="0">
                <a:solidFill>
                  <a:schemeClr val="tx1">
                    <a:lumMod val="95000"/>
                    <a:lumOff val="5000"/>
                  </a:schemeClr>
                </a:solidFill>
                <a:cs typeface="+mn-ea"/>
              </a:rPr>
              <a:t>基于语料的情感词典构造方法</a:t>
            </a:r>
          </a:p>
          <a:p>
            <a:pPr fontAlgn="base">
              <a:lnSpc>
                <a:spcPct val="150000"/>
              </a:lnSpc>
              <a:spcBef>
                <a:spcPct val="0"/>
              </a:spcBef>
              <a:spcAft>
                <a:spcPct val="0"/>
              </a:spcAft>
            </a:pPr>
            <a:r>
              <a:rPr lang="zh-CN" altLang="en-US" sz="1400" dirty="0">
                <a:solidFill>
                  <a:schemeClr val="tx1">
                    <a:lumMod val="95000"/>
                    <a:lumOff val="5000"/>
                  </a:schemeClr>
                </a:solidFill>
                <a:latin typeface="+mn-ea"/>
                <a:cs typeface="+mn-ea"/>
              </a:rPr>
              <a:t>主要内容是基于统计的方法来计算情感词的情感倾向。</a:t>
            </a:r>
            <a:endParaRPr lang="zh-CN" altLang="zh-CN" sz="1400" dirty="0">
              <a:solidFill>
                <a:schemeClr val="tx1">
                  <a:lumMod val="95000"/>
                  <a:lumOff val="5000"/>
                </a:schemeClr>
              </a:solidFill>
              <a:latin typeface="+mn-ea"/>
              <a:cs typeface="+mn-ea"/>
            </a:endParaRPr>
          </a:p>
        </p:txBody>
      </p:sp>
    </p:spTree>
    <p:extLst>
      <p:ext uri="{BB962C8B-B14F-4D97-AF65-F5344CB8AC3E}">
        <p14:creationId xmlns:p14="http://schemas.microsoft.com/office/powerpoint/2010/main" val="66451294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lide(from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slide(fromRight)">
                                      <p:cBhvr>
                                        <p:cTn id="23" dur="500"/>
                                        <p:tgtEl>
                                          <p:spTgt spid="15"/>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slide(fromRight)">
                                      <p:cBhvr>
                                        <p:cTn id="27" dur="500"/>
                                        <p:tgtEl>
                                          <p:spTgt spid="1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2A6C1F8-3306-8C4C-AC5E-10DB33441AE9}"/>
              </a:ext>
            </a:extLst>
          </p:cNvPr>
          <p:cNvSpPr txBox="1"/>
          <p:nvPr/>
        </p:nvSpPr>
        <p:spPr>
          <a:xfrm>
            <a:off x="408432" y="358903"/>
            <a:ext cx="9564908" cy="707886"/>
          </a:xfrm>
          <a:prstGeom prst="rect">
            <a:avLst/>
          </a:prstGeom>
          <a:noFill/>
        </p:spPr>
        <p:txBody>
          <a:bodyPr wrap="square" rtlCol="0">
            <a:spAutoFit/>
          </a:bodyPr>
          <a:lstStyle/>
          <a:p>
            <a:r>
              <a:rPr lang="en-US" altLang="zh-CN" sz="4000" b="1" dirty="0">
                <a:solidFill>
                  <a:schemeClr val="bg1"/>
                </a:solidFill>
              </a:rPr>
              <a:t>1.5</a:t>
            </a:r>
            <a:r>
              <a:rPr lang="zh-CN" altLang="en-US" sz="4000" b="1" dirty="0">
                <a:solidFill>
                  <a:schemeClr val="bg1"/>
                </a:solidFill>
              </a:rPr>
              <a:t> 基于情感词典的文本情感分析</a:t>
            </a:r>
          </a:p>
        </p:txBody>
      </p:sp>
      <p:sp>
        <p:nvSpPr>
          <p:cNvPr id="3" name="TextBox 3">
            <a:extLst>
              <a:ext uri="{FF2B5EF4-FFF2-40B4-BE49-F238E27FC236}">
                <a16:creationId xmlns:a16="http://schemas.microsoft.com/office/drawing/2014/main" id="{23610D11-6D00-B44C-9ABD-DE2B00CB8EA3}"/>
              </a:ext>
            </a:extLst>
          </p:cNvPr>
          <p:cNvSpPr txBox="1"/>
          <p:nvPr/>
        </p:nvSpPr>
        <p:spPr>
          <a:xfrm flipH="1">
            <a:off x="1543074" y="2548759"/>
            <a:ext cx="3137480" cy="880241"/>
          </a:xfrm>
          <a:prstGeom prst="rect">
            <a:avLst/>
          </a:prstGeom>
          <a:noFill/>
        </p:spPr>
        <p:txBody>
          <a:bodyPr wrap="square" lIns="0" tIns="0" rIns="0" bIns="0" rtlCol="0" anchor="t">
            <a:spAutoFit/>
          </a:bodyPr>
          <a:lstStyle/>
          <a:p>
            <a:pPr algn="r">
              <a:spcBef>
                <a:spcPct val="20000"/>
              </a:spcBef>
              <a:defRPr/>
            </a:pPr>
            <a:r>
              <a:rPr lang="zh-CN" altLang="en-US" sz="2600" b="1" dirty="0">
                <a:solidFill>
                  <a:schemeClr val="accent1"/>
                </a:solidFill>
              </a:rPr>
              <a:t>判断情绪词典中</a:t>
            </a:r>
            <a:endParaRPr lang="en-US" altLang="zh-CN" sz="2600" b="1" dirty="0">
              <a:solidFill>
                <a:schemeClr val="accent1"/>
              </a:solidFill>
            </a:endParaRPr>
          </a:p>
          <a:p>
            <a:pPr algn="r">
              <a:spcBef>
                <a:spcPct val="20000"/>
              </a:spcBef>
              <a:defRPr/>
            </a:pPr>
            <a:r>
              <a:rPr lang="zh-CN" altLang="en-US" sz="2600" b="1" dirty="0">
                <a:solidFill>
                  <a:schemeClr val="accent1"/>
                </a:solidFill>
              </a:rPr>
              <a:t>是否存在该情感词</a:t>
            </a:r>
            <a:endParaRPr lang="en-US" sz="2600" dirty="0">
              <a:solidFill>
                <a:schemeClr val="tx1">
                  <a:lumMod val="65000"/>
                  <a:lumOff val="35000"/>
                </a:schemeClr>
              </a:solidFill>
            </a:endParaRPr>
          </a:p>
        </p:txBody>
      </p:sp>
      <p:sp>
        <p:nvSpPr>
          <p:cNvPr id="4" name="TextBox 4">
            <a:extLst>
              <a:ext uri="{FF2B5EF4-FFF2-40B4-BE49-F238E27FC236}">
                <a16:creationId xmlns:a16="http://schemas.microsoft.com/office/drawing/2014/main" id="{1D037829-D676-CF43-B9A1-2A3A1AB7BD52}"/>
              </a:ext>
            </a:extLst>
          </p:cNvPr>
          <p:cNvSpPr txBox="1"/>
          <p:nvPr/>
        </p:nvSpPr>
        <p:spPr>
          <a:xfrm>
            <a:off x="4933571" y="2287148"/>
            <a:ext cx="1220206" cy="1323439"/>
          </a:xfrm>
          <a:prstGeom prst="rect">
            <a:avLst/>
          </a:prstGeom>
          <a:noFill/>
        </p:spPr>
        <p:txBody>
          <a:bodyPr wrap="none" rtlCol="0">
            <a:spAutoFit/>
          </a:bodyPr>
          <a:lstStyle/>
          <a:p>
            <a:pPr algn="ctr"/>
            <a:r>
              <a:rPr lang="en-US" sz="8000" b="1" dirty="0">
                <a:solidFill>
                  <a:schemeClr val="accent1"/>
                </a:solidFill>
              </a:rPr>
              <a:t>01</a:t>
            </a:r>
          </a:p>
        </p:txBody>
      </p:sp>
      <p:sp>
        <p:nvSpPr>
          <p:cNvPr id="5" name="TextBox 5">
            <a:extLst>
              <a:ext uri="{FF2B5EF4-FFF2-40B4-BE49-F238E27FC236}">
                <a16:creationId xmlns:a16="http://schemas.microsoft.com/office/drawing/2014/main" id="{DAF90C28-558F-2A48-870E-4DEB8254AF56}"/>
              </a:ext>
            </a:extLst>
          </p:cNvPr>
          <p:cNvSpPr txBox="1"/>
          <p:nvPr/>
        </p:nvSpPr>
        <p:spPr>
          <a:xfrm>
            <a:off x="7789532" y="2548759"/>
            <a:ext cx="2819732" cy="880241"/>
          </a:xfrm>
          <a:prstGeom prst="rect">
            <a:avLst/>
          </a:prstGeom>
          <a:noFill/>
        </p:spPr>
        <p:txBody>
          <a:bodyPr wrap="square" lIns="0" tIns="0" rIns="0" bIns="0" rtlCol="0" anchor="t">
            <a:spAutoFit/>
          </a:bodyPr>
          <a:lstStyle/>
          <a:p>
            <a:pPr>
              <a:spcBef>
                <a:spcPct val="20000"/>
              </a:spcBef>
              <a:defRPr/>
            </a:pPr>
            <a:r>
              <a:rPr lang="zh-CN" altLang="en-US" sz="2600" b="1" dirty="0">
                <a:solidFill>
                  <a:schemeClr val="accent2"/>
                </a:solidFill>
              </a:rPr>
              <a:t>判断文本的</a:t>
            </a:r>
            <a:endParaRPr lang="en-US" altLang="zh-CN" sz="2600" b="1" dirty="0">
              <a:solidFill>
                <a:schemeClr val="accent2"/>
              </a:solidFill>
            </a:endParaRPr>
          </a:p>
          <a:p>
            <a:pPr>
              <a:spcBef>
                <a:spcPct val="20000"/>
              </a:spcBef>
              <a:defRPr/>
            </a:pPr>
            <a:r>
              <a:rPr lang="zh-CN" altLang="en-US" sz="2600" b="1" dirty="0">
                <a:solidFill>
                  <a:schemeClr val="accent2"/>
                </a:solidFill>
              </a:rPr>
              <a:t>情感偏向</a:t>
            </a:r>
            <a:endParaRPr lang="en-US" sz="2600" dirty="0">
              <a:solidFill>
                <a:schemeClr val="tx1">
                  <a:lumMod val="65000"/>
                  <a:lumOff val="35000"/>
                </a:schemeClr>
              </a:solidFill>
            </a:endParaRPr>
          </a:p>
        </p:txBody>
      </p:sp>
      <p:sp>
        <p:nvSpPr>
          <p:cNvPr id="6" name="TextBox 6">
            <a:extLst>
              <a:ext uri="{FF2B5EF4-FFF2-40B4-BE49-F238E27FC236}">
                <a16:creationId xmlns:a16="http://schemas.microsoft.com/office/drawing/2014/main" id="{E32B8BD5-A99E-4E4E-B802-1ABBF421CE73}"/>
              </a:ext>
            </a:extLst>
          </p:cNvPr>
          <p:cNvSpPr txBox="1"/>
          <p:nvPr/>
        </p:nvSpPr>
        <p:spPr>
          <a:xfrm flipH="1">
            <a:off x="6355971" y="2287148"/>
            <a:ext cx="1220206" cy="1323439"/>
          </a:xfrm>
          <a:prstGeom prst="rect">
            <a:avLst/>
          </a:prstGeom>
          <a:noFill/>
        </p:spPr>
        <p:txBody>
          <a:bodyPr wrap="none" rtlCol="0">
            <a:spAutoFit/>
          </a:bodyPr>
          <a:lstStyle/>
          <a:p>
            <a:pPr algn="ctr"/>
            <a:r>
              <a:rPr lang="en-US" sz="8000" b="1" dirty="0">
                <a:solidFill>
                  <a:schemeClr val="accent2"/>
                </a:solidFill>
              </a:rPr>
              <a:t>02</a:t>
            </a:r>
          </a:p>
        </p:txBody>
      </p:sp>
      <p:sp>
        <p:nvSpPr>
          <p:cNvPr id="7" name="矩形 6">
            <a:extLst>
              <a:ext uri="{FF2B5EF4-FFF2-40B4-BE49-F238E27FC236}">
                <a16:creationId xmlns:a16="http://schemas.microsoft.com/office/drawing/2014/main" id="{95E80928-C9AB-5D4D-A10E-5765EECABECB}"/>
              </a:ext>
            </a:extLst>
          </p:cNvPr>
          <p:cNvSpPr/>
          <p:nvPr/>
        </p:nvSpPr>
        <p:spPr>
          <a:xfrm>
            <a:off x="1416535" y="4076894"/>
            <a:ext cx="9878872" cy="2031325"/>
          </a:xfrm>
          <a:prstGeom prst="rect">
            <a:avLst/>
          </a:prstGeom>
        </p:spPr>
        <p:txBody>
          <a:bodyPr wrap="square">
            <a:spAutoFit/>
          </a:bodyPr>
          <a:lstStyle/>
          <a:p>
            <a:r>
              <a:rPr lang="zh-CN" altLang="en-US" dirty="0">
                <a:latin typeface="Heiti SC Light" panose="02000000000000000000" pitchFamily="2" charset="-128"/>
                <a:ea typeface="Heiti SC Light" panose="02000000000000000000" pitchFamily="2" charset="-128"/>
              </a:rPr>
              <a:t>其中最为重要且必须进行的工作就是未登入词的扩充，尤其是具备情感倾向性的网络新兴词汇。</a:t>
            </a:r>
            <a:endParaRPr lang="en-US" altLang="zh-CN" dirty="0">
              <a:latin typeface="Heiti SC Light" panose="02000000000000000000" pitchFamily="2" charset="-128"/>
              <a:ea typeface="Heiti SC Light" panose="02000000000000000000" pitchFamily="2" charset="-128"/>
            </a:endParaRPr>
          </a:p>
          <a:p>
            <a:r>
              <a:rPr lang="zh-CN" altLang="en-US" dirty="0">
                <a:latin typeface="Heiti SC Light" panose="02000000000000000000" pitchFamily="2" charset="-128"/>
                <a:ea typeface="Heiti SC Light" panose="02000000000000000000" pitchFamily="2" charset="-128"/>
              </a:rPr>
              <a:t>再者就是在专业领域中，各个领域的情感词会有很大的差异，当某一个特定领域的情感词典用于另外一领域时，词典评估的情感倾向将不再具有实用性与研究性。</a:t>
            </a:r>
            <a:endParaRPr lang="en-US" altLang="zh-CN" dirty="0">
              <a:latin typeface="Heiti SC Light" panose="02000000000000000000" pitchFamily="2" charset="-128"/>
              <a:ea typeface="Heiti SC Light" panose="02000000000000000000" pitchFamily="2" charset="-128"/>
            </a:endParaRPr>
          </a:p>
          <a:p>
            <a:r>
              <a:rPr lang="zh-CN" altLang="en-US" dirty="0">
                <a:latin typeface="Heiti SC Light" panose="02000000000000000000" pitchFamily="2" charset="-128"/>
                <a:ea typeface="Heiti SC Light" panose="02000000000000000000" pitchFamily="2" charset="-128"/>
              </a:rPr>
              <a:t>因此，需要针对专业领域的语料和文本对现有的通用词典或词汇知识库进行扩充，从而获得针对某一领域专用的含有情感信息的词典。</a:t>
            </a:r>
            <a:endParaRPr lang="en-US" altLang="zh-CN" dirty="0">
              <a:latin typeface="Heiti SC Light" panose="02000000000000000000" pitchFamily="2" charset="-128"/>
              <a:ea typeface="Heiti SC Light" panose="02000000000000000000" pitchFamily="2" charset="-128"/>
            </a:endParaRPr>
          </a:p>
          <a:p>
            <a:r>
              <a:rPr lang="zh-CN" altLang="en-US" dirty="0">
                <a:latin typeface="Heiti SC Light" panose="02000000000000000000" pitchFamily="2" charset="-128"/>
                <a:ea typeface="Heiti SC Light" panose="02000000000000000000" pitchFamily="2" charset="-128"/>
              </a:rPr>
              <a:t>基于情感词典方法可以计算每个句子的情感分数。在情感分数的计算中</a:t>
            </a:r>
            <a:r>
              <a:rPr lang="en-US" altLang="zh-CN" dirty="0">
                <a:latin typeface="Heiti SC Light" panose="02000000000000000000" pitchFamily="2" charset="-128"/>
                <a:ea typeface="Heiti SC Light" panose="02000000000000000000" pitchFamily="2" charset="-128"/>
              </a:rPr>
              <a:t>, </a:t>
            </a:r>
            <a:r>
              <a:rPr lang="zh-CN" altLang="en-US" dirty="0">
                <a:latin typeface="Heiti SC Light" panose="02000000000000000000" pitchFamily="2" charset="-128"/>
                <a:ea typeface="Heiti SC Light" panose="02000000000000000000" pitchFamily="2" charset="-128"/>
              </a:rPr>
              <a:t>情感词典的选择至关重要</a:t>
            </a:r>
            <a:r>
              <a:rPr lang="en-US" altLang="zh-CN" dirty="0">
                <a:latin typeface="Heiti SC Light" panose="02000000000000000000" pitchFamily="2" charset="-128"/>
                <a:ea typeface="Heiti SC Light" panose="02000000000000000000" pitchFamily="2" charset="-128"/>
              </a:rPr>
              <a:t>, </a:t>
            </a:r>
            <a:r>
              <a:rPr lang="zh-CN" altLang="en-US" dirty="0">
                <a:latin typeface="Heiti SC Light" panose="02000000000000000000" pitchFamily="2" charset="-128"/>
                <a:ea typeface="Heiti SC Light" panose="02000000000000000000" pitchFamily="2" charset="-128"/>
              </a:rPr>
              <a:t>因为同一情感词在不同的场景下的所表示的意思可能并不相同。</a:t>
            </a:r>
          </a:p>
        </p:txBody>
      </p:sp>
    </p:spTree>
    <p:extLst>
      <p:ext uri="{BB962C8B-B14F-4D97-AF65-F5344CB8AC3E}">
        <p14:creationId xmlns:p14="http://schemas.microsoft.com/office/powerpoint/2010/main" val="32356778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2" presetClass="entr" presetSubtype="2" accel="50000" decel="5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2A6C1F8-3306-8C4C-AC5E-10DB33441AE9}"/>
              </a:ext>
            </a:extLst>
          </p:cNvPr>
          <p:cNvSpPr txBox="1"/>
          <p:nvPr/>
        </p:nvSpPr>
        <p:spPr>
          <a:xfrm>
            <a:off x="408432" y="358903"/>
            <a:ext cx="9564908" cy="707886"/>
          </a:xfrm>
          <a:prstGeom prst="rect">
            <a:avLst/>
          </a:prstGeom>
          <a:noFill/>
        </p:spPr>
        <p:txBody>
          <a:bodyPr wrap="square" rtlCol="0">
            <a:spAutoFit/>
          </a:bodyPr>
          <a:lstStyle/>
          <a:p>
            <a:r>
              <a:rPr lang="en-US" altLang="zh-CN" sz="4000" b="1" dirty="0">
                <a:solidFill>
                  <a:schemeClr val="bg1"/>
                </a:solidFill>
              </a:rPr>
              <a:t>1.6</a:t>
            </a:r>
            <a:r>
              <a:rPr lang="zh-CN" altLang="en-US" sz="4000" b="1" dirty="0">
                <a:solidFill>
                  <a:schemeClr val="bg1"/>
                </a:solidFill>
              </a:rPr>
              <a:t> 基于机器学习的文本情感分析</a:t>
            </a:r>
          </a:p>
        </p:txBody>
      </p:sp>
      <p:sp>
        <p:nvSpPr>
          <p:cNvPr id="3" name="TextBox 3">
            <a:extLst>
              <a:ext uri="{FF2B5EF4-FFF2-40B4-BE49-F238E27FC236}">
                <a16:creationId xmlns:a16="http://schemas.microsoft.com/office/drawing/2014/main" id="{23610D11-6D00-B44C-9ABD-DE2B00CB8EA3}"/>
              </a:ext>
            </a:extLst>
          </p:cNvPr>
          <p:cNvSpPr txBox="1"/>
          <p:nvPr/>
        </p:nvSpPr>
        <p:spPr>
          <a:xfrm flipH="1">
            <a:off x="258699" y="1919521"/>
            <a:ext cx="4272121" cy="800219"/>
          </a:xfrm>
          <a:prstGeom prst="rect">
            <a:avLst/>
          </a:prstGeom>
          <a:noFill/>
        </p:spPr>
        <p:txBody>
          <a:bodyPr wrap="square" lIns="0" tIns="0" rIns="0" bIns="0" rtlCol="0" anchor="t">
            <a:spAutoFit/>
          </a:bodyPr>
          <a:lstStyle/>
          <a:p>
            <a:pPr algn="r">
              <a:spcBef>
                <a:spcPct val="20000"/>
              </a:spcBef>
              <a:defRPr/>
            </a:pPr>
            <a:r>
              <a:rPr lang="zh-CN" altLang="en-US" sz="2600" b="1" dirty="0">
                <a:solidFill>
                  <a:schemeClr val="accent1"/>
                </a:solidFill>
              </a:rPr>
              <a:t>将已经标注的文本语料作为训练集</a:t>
            </a:r>
            <a:endParaRPr lang="en-US" sz="2600" dirty="0">
              <a:solidFill>
                <a:schemeClr val="tx1">
                  <a:lumMod val="65000"/>
                  <a:lumOff val="35000"/>
                </a:schemeClr>
              </a:solidFill>
            </a:endParaRPr>
          </a:p>
        </p:txBody>
      </p:sp>
      <p:sp>
        <p:nvSpPr>
          <p:cNvPr id="4" name="TextBox 4">
            <a:extLst>
              <a:ext uri="{FF2B5EF4-FFF2-40B4-BE49-F238E27FC236}">
                <a16:creationId xmlns:a16="http://schemas.microsoft.com/office/drawing/2014/main" id="{1D037829-D676-CF43-B9A1-2A3A1AB7BD52}"/>
              </a:ext>
            </a:extLst>
          </p:cNvPr>
          <p:cNvSpPr txBox="1"/>
          <p:nvPr/>
        </p:nvSpPr>
        <p:spPr>
          <a:xfrm>
            <a:off x="4783839" y="1785501"/>
            <a:ext cx="1220206" cy="1323439"/>
          </a:xfrm>
          <a:prstGeom prst="rect">
            <a:avLst/>
          </a:prstGeom>
          <a:noFill/>
        </p:spPr>
        <p:txBody>
          <a:bodyPr wrap="none" rtlCol="0">
            <a:spAutoFit/>
          </a:bodyPr>
          <a:lstStyle/>
          <a:p>
            <a:pPr algn="ctr"/>
            <a:r>
              <a:rPr lang="en-US" sz="8000" b="1" dirty="0">
                <a:solidFill>
                  <a:schemeClr val="accent1"/>
                </a:solidFill>
              </a:rPr>
              <a:t>01</a:t>
            </a:r>
          </a:p>
        </p:txBody>
      </p:sp>
      <p:sp>
        <p:nvSpPr>
          <p:cNvPr id="5" name="TextBox 5">
            <a:extLst>
              <a:ext uri="{FF2B5EF4-FFF2-40B4-BE49-F238E27FC236}">
                <a16:creationId xmlns:a16="http://schemas.microsoft.com/office/drawing/2014/main" id="{DAF90C28-558F-2A48-870E-4DEB8254AF56}"/>
              </a:ext>
            </a:extLst>
          </p:cNvPr>
          <p:cNvSpPr txBox="1"/>
          <p:nvPr/>
        </p:nvSpPr>
        <p:spPr>
          <a:xfrm>
            <a:off x="7639800" y="2047112"/>
            <a:ext cx="3907158" cy="800219"/>
          </a:xfrm>
          <a:prstGeom prst="rect">
            <a:avLst/>
          </a:prstGeom>
          <a:noFill/>
        </p:spPr>
        <p:txBody>
          <a:bodyPr wrap="square" lIns="0" tIns="0" rIns="0" bIns="0" rtlCol="0" anchor="t">
            <a:spAutoFit/>
          </a:bodyPr>
          <a:lstStyle/>
          <a:p>
            <a:pPr>
              <a:spcBef>
                <a:spcPct val="20000"/>
              </a:spcBef>
              <a:defRPr/>
            </a:pPr>
            <a:r>
              <a:rPr lang="zh-CN" altLang="en-US" sz="2600" b="1" dirty="0">
                <a:solidFill>
                  <a:schemeClr val="accent2"/>
                </a:solidFill>
              </a:rPr>
              <a:t>通过特征选择的方式形成特征集</a:t>
            </a:r>
            <a:endParaRPr lang="en-US" sz="2600" dirty="0">
              <a:solidFill>
                <a:schemeClr val="tx1">
                  <a:lumMod val="65000"/>
                  <a:lumOff val="35000"/>
                </a:schemeClr>
              </a:solidFill>
            </a:endParaRPr>
          </a:p>
        </p:txBody>
      </p:sp>
      <p:sp>
        <p:nvSpPr>
          <p:cNvPr id="6" name="TextBox 6">
            <a:extLst>
              <a:ext uri="{FF2B5EF4-FFF2-40B4-BE49-F238E27FC236}">
                <a16:creationId xmlns:a16="http://schemas.microsoft.com/office/drawing/2014/main" id="{E32B8BD5-A99E-4E4E-B802-1ABBF421CE73}"/>
              </a:ext>
            </a:extLst>
          </p:cNvPr>
          <p:cNvSpPr txBox="1"/>
          <p:nvPr/>
        </p:nvSpPr>
        <p:spPr>
          <a:xfrm flipH="1">
            <a:off x="6206239" y="1785501"/>
            <a:ext cx="1220206" cy="1323439"/>
          </a:xfrm>
          <a:prstGeom prst="rect">
            <a:avLst/>
          </a:prstGeom>
          <a:noFill/>
        </p:spPr>
        <p:txBody>
          <a:bodyPr wrap="none" rtlCol="0">
            <a:spAutoFit/>
          </a:bodyPr>
          <a:lstStyle/>
          <a:p>
            <a:pPr algn="ctr"/>
            <a:r>
              <a:rPr lang="en-US" sz="8000" b="1" dirty="0">
                <a:solidFill>
                  <a:schemeClr val="accent2"/>
                </a:solidFill>
              </a:rPr>
              <a:t>02</a:t>
            </a:r>
          </a:p>
        </p:txBody>
      </p:sp>
      <p:sp>
        <p:nvSpPr>
          <p:cNvPr id="7" name="矩形 6">
            <a:extLst>
              <a:ext uri="{FF2B5EF4-FFF2-40B4-BE49-F238E27FC236}">
                <a16:creationId xmlns:a16="http://schemas.microsoft.com/office/drawing/2014/main" id="{95E80928-C9AB-5D4D-A10E-5765EECABECB}"/>
              </a:ext>
            </a:extLst>
          </p:cNvPr>
          <p:cNvSpPr/>
          <p:nvPr/>
        </p:nvSpPr>
        <p:spPr>
          <a:xfrm>
            <a:off x="408432" y="5021769"/>
            <a:ext cx="11609319" cy="1200329"/>
          </a:xfrm>
          <a:prstGeom prst="rect">
            <a:avLst/>
          </a:prstGeom>
        </p:spPr>
        <p:txBody>
          <a:bodyPr wrap="square">
            <a:spAutoFit/>
          </a:bodyPr>
          <a:lstStyle/>
          <a:p>
            <a:r>
              <a:rPr lang="zh-CN" altLang="en-US" dirty="0">
                <a:latin typeface="Heiti SC Light" panose="02000000000000000000" pitchFamily="2" charset="-128"/>
                <a:ea typeface="Heiti SC Light" panose="02000000000000000000" pitchFamily="2" charset="-128"/>
              </a:rPr>
              <a:t>一般机器学习分类的结果是将文本分为两类：</a:t>
            </a:r>
            <a:endParaRPr lang="en-US" altLang="zh-CN" dirty="0">
              <a:latin typeface="Heiti SC Light" panose="02000000000000000000" pitchFamily="2" charset="-128"/>
              <a:ea typeface="Heiti SC Light" panose="02000000000000000000" pitchFamily="2" charset="-128"/>
            </a:endParaRPr>
          </a:p>
          <a:p>
            <a:r>
              <a:rPr lang="zh-CN" altLang="en-US" dirty="0">
                <a:latin typeface="Heiti SC Light" panose="02000000000000000000" pitchFamily="2" charset="-128"/>
                <a:ea typeface="Heiti SC Light" panose="02000000000000000000" pitchFamily="2" charset="-128"/>
              </a:rPr>
              <a:t>一类是具有积极情感的文本；</a:t>
            </a:r>
            <a:endParaRPr lang="en-US" altLang="zh-CN" dirty="0">
              <a:latin typeface="Heiti SC Light" panose="02000000000000000000" pitchFamily="2" charset="-128"/>
              <a:ea typeface="Heiti SC Light" panose="02000000000000000000" pitchFamily="2" charset="-128"/>
            </a:endParaRPr>
          </a:p>
          <a:p>
            <a:r>
              <a:rPr lang="zh-CN" altLang="en-US" dirty="0">
                <a:latin typeface="Heiti SC Light" panose="02000000000000000000" pitchFamily="2" charset="-128"/>
                <a:ea typeface="Heiti SC Light" panose="02000000000000000000" pitchFamily="2" charset="-128"/>
              </a:rPr>
              <a:t>另一类是具有消极情感文本。</a:t>
            </a:r>
            <a:endParaRPr lang="en-US" altLang="zh-CN" dirty="0">
              <a:latin typeface="Heiti SC Light" panose="02000000000000000000" pitchFamily="2" charset="-128"/>
              <a:ea typeface="Heiti SC Light" panose="02000000000000000000" pitchFamily="2" charset="-128"/>
            </a:endParaRPr>
          </a:p>
          <a:p>
            <a:r>
              <a:rPr lang="zh-CN" altLang="en-US" dirty="0">
                <a:latin typeface="Heiti SC Light" panose="02000000000000000000" pitchFamily="2" charset="-128"/>
                <a:ea typeface="Heiti SC Light" panose="02000000000000000000" pitchFamily="2" charset="-128"/>
              </a:rPr>
              <a:t>目前在文本情感分类任务中较为常用的机器学习的方法有：最大熵、贝叶斯、</a:t>
            </a:r>
            <a:r>
              <a:rPr lang="en-US" altLang="zh-CN" dirty="0">
                <a:latin typeface="Heiti SC Light" panose="02000000000000000000" pitchFamily="2" charset="-128"/>
                <a:ea typeface="Heiti SC Light" panose="02000000000000000000" pitchFamily="2" charset="-128"/>
              </a:rPr>
              <a:t>K</a:t>
            </a:r>
            <a:r>
              <a:rPr lang="zh-CN" altLang="en-US" dirty="0">
                <a:latin typeface="Heiti SC Light" panose="02000000000000000000" pitchFamily="2" charset="-128"/>
                <a:ea typeface="Heiti SC Light" panose="02000000000000000000" pitchFamily="2" charset="-128"/>
              </a:rPr>
              <a:t>近邻算法、支持向量机等方法。</a:t>
            </a:r>
          </a:p>
        </p:txBody>
      </p:sp>
      <p:sp>
        <p:nvSpPr>
          <p:cNvPr id="8" name="TextBox 10">
            <a:extLst>
              <a:ext uri="{FF2B5EF4-FFF2-40B4-BE49-F238E27FC236}">
                <a16:creationId xmlns:a16="http://schemas.microsoft.com/office/drawing/2014/main" id="{11FC5E78-9C31-2A4C-B7B3-8D4053A41032}"/>
              </a:ext>
            </a:extLst>
          </p:cNvPr>
          <p:cNvSpPr txBox="1"/>
          <p:nvPr/>
        </p:nvSpPr>
        <p:spPr>
          <a:xfrm flipH="1">
            <a:off x="258699" y="3480810"/>
            <a:ext cx="4272121" cy="800219"/>
          </a:xfrm>
          <a:prstGeom prst="rect">
            <a:avLst/>
          </a:prstGeom>
          <a:noFill/>
        </p:spPr>
        <p:txBody>
          <a:bodyPr wrap="square" lIns="0" tIns="0" rIns="0" bIns="0" rtlCol="0" anchor="t">
            <a:spAutoFit/>
          </a:bodyPr>
          <a:lstStyle/>
          <a:p>
            <a:pPr algn="r">
              <a:spcBef>
                <a:spcPct val="20000"/>
              </a:spcBef>
              <a:defRPr/>
            </a:pPr>
            <a:r>
              <a:rPr lang="zh-CN" altLang="en-US" sz="2600" b="1" dirty="0">
                <a:solidFill>
                  <a:schemeClr val="accent3"/>
                </a:solidFill>
              </a:rPr>
              <a:t>通过机器学习中文本分类的算法构建训练模型</a:t>
            </a:r>
            <a:endParaRPr lang="en-US" sz="2600" dirty="0">
              <a:solidFill>
                <a:schemeClr val="tx1">
                  <a:lumMod val="65000"/>
                  <a:lumOff val="35000"/>
                </a:schemeClr>
              </a:solidFill>
            </a:endParaRPr>
          </a:p>
        </p:txBody>
      </p:sp>
      <p:sp>
        <p:nvSpPr>
          <p:cNvPr id="9" name="TextBox 11">
            <a:extLst>
              <a:ext uri="{FF2B5EF4-FFF2-40B4-BE49-F238E27FC236}">
                <a16:creationId xmlns:a16="http://schemas.microsoft.com/office/drawing/2014/main" id="{45C14F33-6AD8-2C49-B5AF-0C9C1B46758A}"/>
              </a:ext>
            </a:extLst>
          </p:cNvPr>
          <p:cNvSpPr txBox="1"/>
          <p:nvPr/>
        </p:nvSpPr>
        <p:spPr>
          <a:xfrm>
            <a:off x="4774698" y="3277130"/>
            <a:ext cx="1220206" cy="1323439"/>
          </a:xfrm>
          <a:prstGeom prst="rect">
            <a:avLst/>
          </a:prstGeom>
          <a:noFill/>
        </p:spPr>
        <p:txBody>
          <a:bodyPr wrap="none" rtlCol="0">
            <a:spAutoFit/>
          </a:bodyPr>
          <a:lstStyle/>
          <a:p>
            <a:pPr algn="ctr"/>
            <a:r>
              <a:rPr lang="en-US" sz="8000" b="1" dirty="0">
                <a:solidFill>
                  <a:schemeClr val="accent3"/>
                </a:solidFill>
              </a:rPr>
              <a:t>03</a:t>
            </a:r>
          </a:p>
        </p:txBody>
      </p:sp>
      <p:sp>
        <p:nvSpPr>
          <p:cNvPr id="10" name="TextBox 13">
            <a:extLst>
              <a:ext uri="{FF2B5EF4-FFF2-40B4-BE49-F238E27FC236}">
                <a16:creationId xmlns:a16="http://schemas.microsoft.com/office/drawing/2014/main" id="{73F19698-F7D9-5948-8EA1-9A4281DA1D66}"/>
              </a:ext>
            </a:extLst>
          </p:cNvPr>
          <p:cNvSpPr txBox="1"/>
          <p:nvPr/>
        </p:nvSpPr>
        <p:spPr>
          <a:xfrm>
            <a:off x="7619498" y="3502832"/>
            <a:ext cx="4398253" cy="800219"/>
          </a:xfrm>
          <a:prstGeom prst="rect">
            <a:avLst/>
          </a:prstGeom>
          <a:noFill/>
        </p:spPr>
        <p:txBody>
          <a:bodyPr wrap="square" lIns="0" tIns="0" rIns="0" bIns="0" rtlCol="0" anchor="t">
            <a:spAutoFit/>
          </a:bodyPr>
          <a:lstStyle/>
          <a:p>
            <a:pPr>
              <a:spcBef>
                <a:spcPct val="20000"/>
              </a:spcBef>
              <a:defRPr/>
            </a:pPr>
            <a:r>
              <a:rPr lang="zh-CN" altLang="en-US" sz="2600" b="1" dirty="0">
                <a:solidFill>
                  <a:schemeClr val="accent4"/>
                </a:solidFill>
              </a:rPr>
              <a:t>使用构建完成的训练模型对测试数据进行情感倾向性的分类</a:t>
            </a:r>
            <a:endParaRPr lang="en-US" sz="2600" dirty="0">
              <a:solidFill>
                <a:schemeClr val="tx1">
                  <a:lumMod val="65000"/>
                  <a:lumOff val="35000"/>
                </a:schemeClr>
              </a:solidFill>
            </a:endParaRPr>
          </a:p>
        </p:txBody>
      </p:sp>
      <p:sp>
        <p:nvSpPr>
          <p:cNvPr id="11" name="TextBox 14">
            <a:extLst>
              <a:ext uri="{FF2B5EF4-FFF2-40B4-BE49-F238E27FC236}">
                <a16:creationId xmlns:a16="http://schemas.microsoft.com/office/drawing/2014/main" id="{7EB20B5C-9688-4B4B-B441-0E456DB0015A}"/>
              </a:ext>
            </a:extLst>
          </p:cNvPr>
          <p:cNvSpPr txBox="1"/>
          <p:nvPr/>
        </p:nvSpPr>
        <p:spPr>
          <a:xfrm flipH="1">
            <a:off x="6197098" y="3277130"/>
            <a:ext cx="1220206" cy="1323439"/>
          </a:xfrm>
          <a:prstGeom prst="rect">
            <a:avLst/>
          </a:prstGeom>
          <a:noFill/>
        </p:spPr>
        <p:txBody>
          <a:bodyPr wrap="none" rtlCol="0">
            <a:spAutoFit/>
          </a:bodyPr>
          <a:lstStyle/>
          <a:p>
            <a:pPr algn="ctr"/>
            <a:r>
              <a:rPr lang="en-US" sz="8000" b="1" dirty="0">
                <a:solidFill>
                  <a:schemeClr val="accent4"/>
                </a:solidFill>
              </a:rPr>
              <a:t>04</a:t>
            </a:r>
          </a:p>
        </p:txBody>
      </p:sp>
    </p:spTree>
    <p:extLst>
      <p:ext uri="{BB962C8B-B14F-4D97-AF65-F5344CB8AC3E}">
        <p14:creationId xmlns:p14="http://schemas.microsoft.com/office/powerpoint/2010/main" val="57996028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2" presetClass="entr" presetSubtype="2" accel="50000" decel="5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2" presetClass="entr" presetSubtype="8" accel="50000" decel="5000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par>
                          <p:cTn id="35" fill="hold">
                            <p:stCondLst>
                              <p:cond delay="3500"/>
                            </p:stCondLst>
                            <p:childTnLst>
                              <p:par>
                                <p:cTn id="36" presetID="2" presetClass="entr" presetSubtype="2" accel="50000" decel="5000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1+#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10" grpId="0"/>
      <p:bldP spid="11" grpId="0"/>
    </p:bldLst>
  </p:timing>
</p:sld>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132F63"/>
      </a:accent1>
      <a:accent2>
        <a:srgbClr val="15AA96"/>
      </a:accent2>
      <a:accent3>
        <a:srgbClr val="9BB955"/>
      </a:accent3>
      <a:accent4>
        <a:srgbClr val="F29C13"/>
      </a:accent4>
      <a:accent5>
        <a:srgbClr val="BF392E"/>
      </a:accent5>
      <a:accent6>
        <a:srgbClr val="613246"/>
      </a:accent6>
      <a:hlink>
        <a:srgbClr val="0000FF"/>
      </a:hlink>
      <a:folHlink>
        <a:srgbClr val="FF00FF"/>
      </a:folHlink>
    </a:clrScheme>
    <a:fontScheme name="Office 主题">
      <a:majorFont>
        <a:latin typeface="Helvetica"/>
        <a:ea typeface="Helvetica"/>
        <a:cs typeface="Helvetica"/>
      </a:majorFont>
      <a:minorFont>
        <a:latin typeface="Microsoft YaHei"/>
        <a:ea typeface="Microsoft YaHei"/>
        <a:cs typeface="Microsoft YaHe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132F63"/>
      </a:accent1>
      <a:accent2>
        <a:srgbClr val="15AA96"/>
      </a:accent2>
      <a:accent3>
        <a:srgbClr val="9BB955"/>
      </a:accent3>
      <a:accent4>
        <a:srgbClr val="F29C13"/>
      </a:accent4>
      <a:accent5>
        <a:srgbClr val="BF392E"/>
      </a:accent5>
      <a:accent6>
        <a:srgbClr val="613246"/>
      </a:accent6>
      <a:hlink>
        <a:srgbClr val="0000FF"/>
      </a:hlink>
      <a:folHlink>
        <a:srgbClr val="FF00FF"/>
      </a:folHlink>
    </a:clrScheme>
    <a:fontScheme name="Office 主题">
      <a:majorFont>
        <a:latin typeface="Helvetica"/>
        <a:ea typeface="Helvetica"/>
        <a:cs typeface="Helvetica"/>
      </a:majorFont>
      <a:minorFont>
        <a:latin typeface="Microsoft YaHei"/>
        <a:ea typeface="Microsoft YaHei"/>
        <a:cs typeface="Microsoft YaHe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YaHe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356</TotalTime>
  <Words>3188</Words>
  <Application>Microsoft Macintosh PowerPoint</Application>
  <PresentationFormat>宽屏</PresentationFormat>
  <Paragraphs>158</Paragraphs>
  <Slides>33</Slides>
  <Notes>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等线</vt:lpstr>
      <vt:lpstr>宋体</vt:lpstr>
      <vt:lpstr>Microsoft YaHei</vt:lpstr>
      <vt:lpstr>Heiti SC Light</vt:lpstr>
      <vt:lpstr>Arial</vt:lpstr>
      <vt:lpstr>Cambria Math</vt:lpstr>
      <vt:lpstr>Helvetica</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王柯云</cp:lastModifiedBy>
  <cp:revision>27</cp:revision>
  <dcterms:modified xsi:type="dcterms:W3CDTF">2019-01-14T14:04:22Z</dcterms:modified>
</cp:coreProperties>
</file>