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00" r:id="rId2"/>
    <p:sldId id="259" r:id="rId3"/>
    <p:sldId id="262" r:id="rId4"/>
    <p:sldId id="301" r:id="rId5"/>
    <p:sldId id="302" r:id="rId6"/>
    <p:sldId id="297" r:id="rId7"/>
    <p:sldId id="289" r:id="rId8"/>
    <p:sldId id="296" r:id="rId9"/>
    <p:sldId id="264" r:id="rId10"/>
    <p:sldId id="290" r:id="rId11"/>
    <p:sldId id="275" r:id="rId12"/>
    <p:sldId id="291" r:id="rId13"/>
    <p:sldId id="292" r:id="rId14"/>
    <p:sldId id="299" r:id="rId15"/>
    <p:sldId id="265" r:id="rId16"/>
    <p:sldId id="294" r:id="rId17"/>
    <p:sldId id="295" r:id="rId18"/>
    <p:sldId id="298" r:id="rId19"/>
    <p:sldId id="263" r:id="rId20"/>
  </p:sldIdLst>
  <p:sldSz cx="12192000" cy="68580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129"/>
    <p:restoredTop sz="94705"/>
  </p:normalViewPr>
  <p:slideViewPr>
    <p:cSldViewPr snapToGrid="0" snapToObjects="1">
      <p:cViewPr varScale="1">
        <p:scale>
          <a:sx n="113" d="100"/>
          <a:sy n="113" d="100"/>
        </p:scale>
        <p:origin x="120"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10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8965"/>
            <a:r>
              <a:rPr lang="zh-CN" altLang="en-US" sz="1800" dirty="0" smtClean="0">
                <a:solidFill>
                  <a:srgbClr val="FFFFFF"/>
                </a:solidFill>
                <a:latin typeface="Segoe UI Light"/>
                <a:ea typeface="微软雅黑"/>
                <a:cs typeface="Segoe UI Light"/>
              </a:rPr>
              <a:t>标注</a:t>
            </a:r>
            <a:endParaRPr lang="zh-CN" altLang="en-US" sz="1800" dirty="0">
              <a:solidFill>
                <a:srgbClr val="FFFFFF"/>
              </a:solidFill>
              <a:latin typeface="Segoe UI Light"/>
              <a:ea typeface="微软雅黑"/>
              <a:cs typeface="Segoe UI Light"/>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8965">
              <a:lnSpc>
                <a:spcPct val="130000"/>
              </a:lnSpc>
            </a:pPr>
            <a:r>
              <a:rPr lang="zh-CN" altLang="en-US" sz="1400" dirty="0" smtClean="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endParaRPr lang="en-US" altLang="zh-CN" sz="1400" dirty="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行距</a:t>
            </a:r>
            <a:endParaRPr lang="en-US" altLang="zh-CN" sz="1400" dirty="0" smtClean="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endParaRPr lang="en-US" altLang="zh-CN" sz="1400" dirty="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背景图片出处</a:t>
            </a:r>
          </a:p>
          <a:p>
            <a:pPr defTabSz="608965">
              <a:lnSpc>
                <a:spcPct val="130000"/>
              </a:lnSpc>
            </a:pPr>
            <a:endParaRPr lang="zh-CN" altLang="en-US" sz="1400" dirty="0">
              <a:solidFill>
                <a:srgbClr val="FFFFFF"/>
              </a:solidFill>
              <a:latin typeface="Segoe UI Light"/>
              <a:ea typeface="微软雅黑"/>
              <a:cs typeface="Segoe UI Light"/>
            </a:endParaRPr>
          </a:p>
          <a:p>
            <a:pPr defTabSz="608965">
              <a:lnSpc>
                <a:spcPct val="130000"/>
              </a:lnSpc>
            </a:pPr>
            <a:endParaRPr lang="zh-CN" altLang="en-US" sz="1400" dirty="0" smtClean="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声明</a:t>
            </a:r>
            <a:endParaRPr lang="en-US" altLang="zh-CN" sz="1400" dirty="0" smtClean="0">
              <a:solidFill>
                <a:srgbClr val="FFFFFF"/>
              </a:solidFill>
              <a:latin typeface="Segoe UI Light"/>
              <a:ea typeface="微软雅黑"/>
              <a:cs typeface="Segoe UI Light"/>
            </a:endParaRPr>
          </a:p>
        </p:txBody>
      </p:sp>
      <p:sp>
        <p:nvSpPr>
          <p:cNvPr id="12" name="矩形 11"/>
          <p:cNvSpPr/>
          <p:nvPr userDrawn="1"/>
        </p:nvSpPr>
        <p:spPr>
          <a:xfrm>
            <a:off x="4153010" y="759873"/>
            <a:ext cx="7074345" cy="4239879"/>
          </a:xfrm>
          <a:prstGeom prst="rect">
            <a:avLst/>
          </a:prstGeom>
        </p:spPr>
        <p:txBody>
          <a:bodyPr wrap="square">
            <a:spAutoFit/>
          </a:bodyPr>
          <a:lstStyle/>
          <a:p>
            <a:pPr>
              <a:lnSpc>
                <a:spcPct val="130000"/>
              </a:lnSpc>
            </a:pPr>
            <a:r>
              <a:rPr lang="zh-CN" altLang="en-US" sz="1400" dirty="0" smtClean="0">
                <a:solidFill>
                  <a:srgbClr val="FFFFFF"/>
                </a:solidFill>
                <a:latin typeface="Segoe UI Light"/>
                <a:ea typeface="微软雅黑"/>
                <a:cs typeface="Segoe UI Light"/>
              </a:rPr>
              <a:t>英文 </a:t>
            </a:r>
            <a:r>
              <a:rPr lang="en-US" altLang="zh-CN" sz="1400" dirty="0">
                <a:solidFill>
                  <a:srgbClr val="FFFFFF"/>
                </a:solidFill>
                <a:latin typeface="Segoe UI Light"/>
                <a:cs typeface="Segoe UI Light"/>
              </a:rPr>
              <a:t>Century Gothic</a:t>
            </a:r>
          </a:p>
          <a:p>
            <a:pPr defTabSz="608965">
              <a:lnSpc>
                <a:spcPct val="130000"/>
              </a:lnSpc>
            </a:pPr>
            <a:endParaRPr lang="en-US" altLang="zh-CN" sz="1400" dirty="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中文 微软雅黑</a:t>
            </a:r>
            <a:endParaRPr lang="en-US" altLang="zh-CN" sz="1400" dirty="0" smtClean="0">
              <a:solidFill>
                <a:srgbClr val="FFFFFF"/>
              </a:solidFill>
              <a:latin typeface="Segoe UI Light"/>
              <a:ea typeface="微软雅黑"/>
              <a:cs typeface="Segoe UI Light"/>
            </a:endParaRPr>
          </a:p>
          <a:p>
            <a:pPr defTabSz="608965">
              <a:lnSpc>
                <a:spcPct val="130000"/>
              </a:lnSpc>
            </a:pPr>
            <a:endParaRPr lang="en-US" altLang="zh-CN" sz="1400" dirty="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正文 </a:t>
            </a:r>
            <a:r>
              <a:rPr lang="en-US" altLang="zh-CN" sz="1400" dirty="0" smtClean="0">
                <a:solidFill>
                  <a:srgbClr val="FFFFFF"/>
                </a:solidFill>
                <a:latin typeface="Segoe UI Light"/>
                <a:ea typeface="微软雅黑"/>
                <a:cs typeface="Segoe UI Light"/>
              </a:rPr>
              <a:t>1.3</a:t>
            </a:r>
          </a:p>
          <a:p>
            <a:pPr defTabSz="608965">
              <a:lnSpc>
                <a:spcPct val="130000"/>
              </a:lnSpc>
            </a:pPr>
            <a:endParaRPr lang="en-US" altLang="zh-CN" sz="1400" dirty="0">
              <a:solidFill>
                <a:srgbClr val="FFFFFF"/>
              </a:solidFill>
              <a:latin typeface="Segoe UI Light"/>
              <a:ea typeface="微软雅黑"/>
              <a:cs typeface="Segoe UI Light"/>
            </a:endParaRPr>
          </a:p>
          <a:p>
            <a:pPr defTabSz="608965">
              <a:lnSpc>
                <a:spcPct val="130000"/>
              </a:lnSpc>
            </a:pPr>
            <a:endParaRPr lang="en-US" altLang="zh-CN" sz="1400" dirty="0" smtClean="0">
              <a:solidFill>
                <a:srgbClr val="FFFFFF"/>
              </a:solidFill>
              <a:latin typeface="Segoe UI Light"/>
              <a:ea typeface="微软雅黑"/>
              <a:cs typeface="Segoe UI Light"/>
            </a:endParaRPr>
          </a:p>
          <a:p>
            <a:pPr defTabSz="608965">
              <a:lnSpc>
                <a:spcPct val="130000"/>
              </a:lnSpc>
            </a:pPr>
            <a:r>
              <a:rPr lang="zh-CN" altLang="en-US" sz="1400" dirty="0" smtClean="0">
                <a:solidFill>
                  <a:srgbClr val="FFFFFF"/>
                </a:solidFill>
                <a:latin typeface="Segoe UI Light"/>
                <a:ea typeface="微软雅黑"/>
                <a:cs typeface="Segoe UI Light"/>
              </a:rPr>
              <a:t>设计师原创</a:t>
            </a:r>
          </a:p>
          <a:p>
            <a:pPr defTabSz="608965">
              <a:lnSpc>
                <a:spcPct val="130000"/>
              </a:lnSpc>
            </a:pPr>
            <a:endParaRPr lang="zh-CN" altLang="en-US" sz="1400" dirty="0">
              <a:solidFill>
                <a:srgbClr val="FFFFFF"/>
              </a:solidFill>
              <a:latin typeface="Segoe UI Light"/>
              <a:ea typeface="微软雅黑"/>
              <a:cs typeface="Segoe UI Light"/>
            </a:endParaRPr>
          </a:p>
          <a:p>
            <a:pPr defTabSz="608965">
              <a:lnSpc>
                <a:spcPct val="130000"/>
              </a:lnSpc>
            </a:pPr>
            <a:endParaRPr lang="zh-CN" altLang="en-US" sz="1400" dirty="0" smtClean="0">
              <a:solidFill>
                <a:srgbClr val="FFFFFF"/>
              </a:solidFill>
              <a:latin typeface="Segoe UI Light"/>
              <a:ea typeface="微软雅黑"/>
              <a:cs typeface="Segoe UI Light"/>
            </a:endParaRPr>
          </a:p>
          <a:p>
            <a:pPr marL="0" marR="0" lvl="0" indent="0" algn="l" defTabSz="608965" rtl="0" eaLnBrk="1" fontAlgn="auto" latinLnBrk="0" hangingPunct="1">
              <a:lnSpc>
                <a:spcPct val="130000"/>
              </a:lnSpc>
              <a:spcBef>
                <a:spcPts val="0"/>
              </a:spcBef>
              <a:spcAft>
                <a:spcPts val="0"/>
              </a:spcAft>
              <a:buClrTx/>
              <a:buSzTx/>
              <a:buFontTx/>
              <a:buNone/>
              <a:defRPr/>
            </a:pP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PPT</a:t>
            </a:r>
            <a:r>
              <a:rPr kumimoji="0" lang="zh-CN" altLang="en-US"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模板、</a:t>
            </a:r>
            <a:r>
              <a:rPr kumimoji="0" lang="en-US" altLang="zh-CN"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Word</a:t>
            </a:r>
            <a:r>
              <a:rPr kumimoji="0" lang="zh-CN" altLang="en-US"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文档、</a:t>
            </a:r>
            <a:r>
              <a:rPr kumimoji="0" lang="en-US" altLang="zh-CN"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Excel</a:t>
            </a:r>
            <a:r>
              <a:rPr kumimoji="0" lang="zh-CN" altLang="en-US" sz="1335"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图表、图片素材等）均受</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中华人民共和国著作权法</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信息网络传播权保护条例</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包括图片或图表</a:t>
            </a:r>
            <a:r>
              <a:rPr kumimoji="0" lang="en-US" altLang="zh-CN" sz="1335"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5" b="0" i="0" u="none" strike="noStrike" kern="1200" cap="none" spc="0" normalizeH="0" baseline="0" noProof="0" dirty="0" smtClean="0">
                <a:ln>
                  <a:noFill/>
                </a:ln>
                <a:solidFill>
                  <a:prstClr val="white"/>
                </a:solidFill>
                <a:effectLst/>
                <a:uLnTx/>
                <a:uFillTx/>
                <a:latin typeface="Century Gothic"/>
                <a:ea typeface="微软雅黑" charset="0"/>
                <a:cs typeface="+mn-cs"/>
              </a:rPr>
              <a:t>不得被全部或部分的复制、传播、销售，否则将承担法律责任。</a:t>
            </a:r>
            <a:endParaRPr kumimoji="0" lang="zh-CN" altLang="en-US" sz="1335" b="0" i="0" u="none" strike="noStrike" kern="1200" cap="none" spc="0" normalizeH="0" baseline="0" noProof="0" dirty="0">
              <a:ln>
                <a:noFill/>
              </a:ln>
              <a:solidFill>
                <a:prstClr val="white"/>
              </a:solidFill>
              <a:effectLst/>
              <a:uLnTx/>
              <a:uFillTx/>
              <a:latin typeface="Century Gothic"/>
              <a:ea typeface="微软雅黑" charset="0"/>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8965"/>
            <a:r>
              <a:rPr kumimoji="1" lang="en-US" altLang="zh-CN" sz="1000" dirty="0" smtClean="0">
                <a:solidFill>
                  <a:prstClr val="white"/>
                </a:solidFill>
                <a:latin typeface="Segoe UI Light"/>
                <a:ea typeface="微软雅黑" charset="0"/>
                <a:cs typeface="Segoe UI Light"/>
              </a:rPr>
              <a:t>OfficePLUS</a:t>
            </a:r>
            <a:endParaRPr lang="zh-CN" altLang="en-US" sz="1000" dirty="0">
              <a:solidFill>
                <a:prstClr val="white"/>
              </a:solidFill>
              <a:latin typeface="Segoe UI Light"/>
              <a:ea typeface="微软雅黑" charset="0"/>
              <a:cs typeface="Segoe UI Ligh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algn="ctr" defTabSz="608965"/>
            <a:r>
              <a:rPr kumimoji="1" lang="zh-CN" altLang="en-US" sz="1335" dirty="0" smtClean="0">
                <a:solidFill>
                  <a:srgbClr val="000000"/>
                </a:solidFill>
                <a:latin typeface="Century Gothic"/>
                <a:ea typeface="微软雅黑" charset="0"/>
              </a:rPr>
              <a:t>点击</a:t>
            </a:r>
            <a:r>
              <a:rPr kumimoji="1" lang="en-US" altLang="zh-CN" sz="1335" dirty="0" smtClean="0">
                <a:solidFill>
                  <a:srgbClr val="000000"/>
                </a:solidFill>
                <a:latin typeface="Segoe UI Light" charset="0"/>
                <a:ea typeface="Segoe UI Light" charset="0"/>
                <a:cs typeface="Segoe UI Light" charset="0"/>
              </a:rPr>
              <a:t>Logo</a:t>
            </a:r>
            <a:r>
              <a:rPr kumimoji="1" lang="zh-CN" altLang="en-US" sz="1335" dirty="0" smtClean="0">
                <a:solidFill>
                  <a:srgbClr val="000000"/>
                </a:solidFill>
                <a:latin typeface="Century Gothic"/>
                <a:ea typeface="微软雅黑" charset="0"/>
              </a:rPr>
              <a:t>获取更多优质模板（放映模式）</a:t>
            </a:r>
            <a:endParaRPr kumimoji="1" lang="zh-CN" altLang="en-US" sz="1335" dirty="0">
              <a:solidFill>
                <a:srgbClr val="000000"/>
              </a:solidFill>
              <a:latin typeface="Century Gothic"/>
              <a:ea typeface="微软雅黑" charset="0"/>
            </a:endParaRPr>
          </a:p>
        </p:txBody>
      </p:sp>
      <p:pic>
        <p:nvPicPr>
          <p:cNvPr id="4" name="图片 3">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0" y="3227832"/>
            <a:ext cx="3048000" cy="4023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10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 name="矩形 1"/>
          <p:cNvSpPr/>
          <p:nvPr userDrawn="1"/>
        </p:nvSpPr>
        <p:spPr>
          <a:xfrm>
            <a:off x="-16972" y="4347197"/>
            <a:ext cx="12208972" cy="2524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10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 name="矩形 1"/>
          <p:cNvSpPr/>
          <p:nvPr userDrawn="1"/>
        </p:nvSpPr>
        <p:spPr>
          <a:xfrm>
            <a:off x="5706264" y="1"/>
            <a:ext cx="6485736" cy="6871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solidFill>
            <a:schemeClr val="bg1">
              <a:alpha val="10000"/>
            </a:schemeClr>
          </a:solid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solidFill>
            <a:schemeClr val="bg1">
              <a:alpha val="10000"/>
            </a:schemeClr>
          </a:solid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solidFill>
            <a:schemeClr val="bg1">
              <a:alpha val="10000"/>
            </a:schemeClr>
          </a:solid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solidFill>
            <a:schemeClr val="bg1">
              <a:alpha val="10000"/>
            </a:schemeClr>
          </a:solid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solidFill>
            <a:schemeClr val="bg1">
              <a:alpha val="10000"/>
            </a:schemeClr>
          </a:solid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solidFill>
            <a:schemeClr val="bg1">
              <a:alpha val="10000"/>
            </a:schemeClr>
          </a:solid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solidFill>
            <a:schemeClr val="bg1">
              <a:alpha val="10000"/>
            </a:schemeClr>
          </a:solid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solidFill>
            <a:schemeClr val="bg1">
              <a:alpha val="10000"/>
            </a:schemeClr>
          </a:solid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solidFill>
            <a:schemeClr val="bg1">
              <a:alpha val="10000"/>
            </a:schemeClr>
          </a:solid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solidFill>
            <a:schemeClr val="bg1">
              <a:alpha val="10000"/>
            </a:schemeClr>
          </a:solid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solidFill>
            <a:schemeClr val="bg1">
              <a:alpha val="10000"/>
            </a:schemeClr>
          </a:solid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solidFill>
            <a:schemeClr val="bg1">
              <a:alpha val="10000"/>
            </a:schemeClr>
          </a:solid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solidFill>
            <a:schemeClr val="bg1">
              <a:alpha val="10000"/>
            </a:schemeClr>
          </a:solid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solidFill>
            <a:schemeClr val="bg1">
              <a:alpha val="10000"/>
            </a:schemeClr>
          </a:solid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solidFill>
            <a:schemeClr val="bg1">
              <a:alpha val="10000"/>
            </a:schemeClr>
          </a:solid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solidFill>
            <a:schemeClr val="bg1">
              <a:alpha val="70000"/>
            </a:schemeClr>
          </a:solid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solidFill>
            <a:schemeClr val="bg1">
              <a:alpha val="10000"/>
            </a:schemeClr>
          </a:solid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solidFill>
            <a:schemeClr val="bg1">
              <a:alpha val="10000"/>
            </a:schemeClr>
          </a:solid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solidFill>
            <a:schemeClr val="bg1">
              <a:alpha val="70000"/>
            </a:schemeClr>
          </a:solid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solidFill>
            <a:schemeClr val="bg1">
              <a:alpha val="70000"/>
            </a:schemeClr>
          </a:solid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solidFill>
            <a:schemeClr val="bg1">
              <a:alpha val="70000"/>
            </a:schemeClr>
          </a:solid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solidFill>
            <a:schemeClr val="bg1">
              <a:alpha val="70000"/>
            </a:schemeClr>
          </a:solid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solidFill>
            <a:schemeClr val="bg1">
              <a:alpha val="70000"/>
            </a:schemeClr>
          </a:solid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solidFill>
            <a:schemeClr val="bg1">
              <a:alpha val="70000"/>
            </a:schemeClr>
          </a:solid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solidFill>
            <a:schemeClr val="bg1">
              <a:alpha val="70000"/>
            </a:schemeClr>
          </a:solid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solidFill>
            <a:schemeClr val="bg1">
              <a:alpha val="10000"/>
            </a:schemeClr>
          </a:solid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solidFill>
            <a:schemeClr val="bg1">
              <a:alpha val="10000"/>
            </a:schemeClr>
          </a:solid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solidFill>
            <a:schemeClr val="bg1">
              <a:alpha val="10000"/>
            </a:schemeClr>
          </a:solid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solidFill>
            <a:schemeClr val="bg1">
              <a:alpha val="10000"/>
            </a:schemeClr>
          </a:solid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solidFill>
            <a:schemeClr val="bg1">
              <a:alpha val="10000"/>
            </a:schemeClr>
          </a:solid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solidFill>
            <a:schemeClr val="bg1">
              <a:alpha val="10000"/>
            </a:schemeClr>
          </a:solid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solidFill>
            <a:schemeClr val="bg1">
              <a:alpha val="10000"/>
            </a:schemeClr>
          </a:solid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solidFill>
            <a:schemeClr val="bg1">
              <a:alpha val="70000"/>
            </a:schemeClr>
          </a:solid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solidFill>
            <a:schemeClr val="bg1">
              <a:alpha val="10000"/>
            </a:schemeClr>
          </a:solid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solidFill>
            <a:schemeClr val="bg1">
              <a:alpha val="10000"/>
            </a:schemeClr>
          </a:solid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alpha val="70000"/>
            </a:schemeClr>
          </a:solid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solidFill>
            <a:schemeClr val="bg1">
              <a:alpha val="10000"/>
            </a:schemeClr>
          </a:solid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solidFill>
            <a:schemeClr val="bg1">
              <a:alpha val="10000"/>
            </a:schemeClr>
          </a:solidFill>
          <a:ln w="0">
            <a:noFill/>
            <a:prstDash val="solid"/>
            <a:round/>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5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7" name="文本占位符 7"/>
          <p:cNvSpPr>
            <a:spLocks noGrp="1"/>
          </p:cNvSpPr>
          <p:nvPr>
            <p:ph type="body" sz="quarter" idx="10" hasCustomPrompt="1"/>
          </p:nvPr>
        </p:nvSpPr>
        <p:spPr>
          <a:xfrm>
            <a:off x="1281294" y="258233"/>
            <a:ext cx="5302783" cy="721395"/>
          </a:xfrm>
          <a:prstGeom prst="rect">
            <a:avLst/>
          </a:prstGeom>
          <a:ln w="12700" cmpd="sng">
            <a:noFill/>
          </a:ln>
        </p:spPr>
        <p:txBody>
          <a:bodyPr vert="horz" anchor="ctr"/>
          <a:lstStyle>
            <a:lvl1pPr marL="0" indent="0" algn="l">
              <a:buNone/>
              <a:defRPr sz="2400" b="1">
                <a:solidFill>
                  <a:schemeClr val="bg1"/>
                </a:solidFill>
                <a:latin typeface="Microsoft YaHei" charset="0"/>
                <a:ea typeface="Microsoft YaHei" charset="0"/>
                <a:cs typeface="Microsoft YaHei"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238" name="Freeform 7"/>
          <p:cNvSpPr>
            <a:spLocks noEditPoints="1"/>
          </p:cNvSpPr>
          <p:nvPr userDrawn="1"/>
        </p:nvSpPr>
        <p:spPr bwMode="auto">
          <a:xfrm>
            <a:off x="280410" y="331276"/>
            <a:ext cx="826852" cy="602955"/>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239" name="矩形 238"/>
          <p:cNvSpPr/>
          <p:nvPr userDrawn="1"/>
        </p:nvSpPr>
        <p:spPr>
          <a:xfrm>
            <a:off x="1058" y="6488563"/>
            <a:ext cx="1219094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5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7" name="文本占位符 7"/>
          <p:cNvSpPr>
            <a:spLocks noGrp="1"/>
          </p:cNvSpPr>
          <p:nvPr>
            <p:ph type="body" sz="quarter" idx="10" hasCustomPrompt="1"/>
          </p:nvPr>
        </p:nvSpPr>
        <p:spPr>
          <a:xfrm>
            <a:off x="1281294" y="258233"/>
            <a:ext cx="5302783" cy="721395"/>
          </a:xfrm>
          <a:prstGeom prst="rect">
            <a:avLst/>
          </a:prstGeom>
          <a:ln w="12700" cmpd="sng">
            <a:noFill/>
          </a:ln>
        </p:spPr>
        <p:txBody>
          <a:bodyPr vert="horz" anchor="ctr"/>
          <a:lstStyle>
            <a:lvl1pPr marL="0" indent="0" algn="l">
              <a:buNone/>
              <a:defRPr sz="2400" b="1">
                <a:solidFill>
                  <a:schemeClr val="bg1"/>
                </a:solidFill>
                <a:latin typeface="Microsoft YaHei" charset="0"/>
                <a:ea typeface="Microsoft YaHei" charset="0"/>
                <a:cs typeface="Microsoft YaHei"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238" name="Freeform 7"/>
          <p:cNvSpPr>
            <a:spLocks noEditPoints="1"/>
          </p:cNvSpPr>
          <p:nvPr userDrawn="1"/>
        </p:nvSpPr>
        <p:spPr bwMode="auto">
          <a:xfrm>
            <a:off x="280410" y="331276"/>
            <a:ext cx="826852" cy="602955"/>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239" name="矩形 238"/>
          <p:cNvSpPr/>
          <p:nvPr userDrawn="1"/>
        </p:nvSpPr>
        <p:spPr>
          <a:xfrm>
            <a:off x="1058" y="6488563"/>
            <a:ext cx="1219094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0" name="矩形 239"/>
          <p:cNvSpPr/>
          <p:nvPr userDrawn="1"/>
        </p:nvSpPr>
        <p:spPr>
          <a:xfrm>
            <a:off x="529" y="1661090"/>
            <a:ext cx="12190942" cy="1601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标题幻灯片">
    <p:bg>
      <p:bgPr>
        <a:gradFill flip="none" rotWithShape="1">
          <a:gsLst>
            <a:gs pos="32000">
              <a:schemeClr val="accent2"/>
            </a:gs>
            <a:gs pos="0">
              <a:schemeClr val="accent2">
                <a:lumMod val="75000"/>
              </a:schemeClr>
            </a:gs>
            <a:gs pos="69000">
              <a:schemeClr val="accent3"/>
            </a:gs>
            <a:gs pos="97000">
              <a:schemeClr val="accent4"/>
            </a:gs>
          </a:gsLst>
          <a:path path="circle">
            <a:fillToRect t="100000" r="100000"/>
          </a:path>
          <a:tileRect l="-100000" b="-100000"/>
        </a:gradFill>
        <a:effectLst/>
      </p:bgPr>
    </p:bg>
    <p:spTree>
      <p:nvGrpSpPr>
        <p:cNvPr id="1" name=""/>
        <p:cNvGrpSpPr/>
        <p:nvPr/>
      </p:nvGrpSpPr>
      <p:grpSpPr>
        <a:xfrm>
          <a:off x="0" y="0"/>
          <a:ext cx="0" cy="0"/>
          <a:chOff x="0" y="0"/>
          <a:chExt cx="0" cy="0"/>
        </a:xfrm>
      </p:grpSpPr>
      <p:grpSp>
        <p:nvGrpSpPr>
          <p:cNvPr id="236" name="组 235"/>
          <p:cNvGrpSpPr/>
          <p:nvPr userDrawn="1"/>
        </p:nvGrpSpPr>
        <p:grpSpPr>
          <a:xfrm>
            <a:off x="-1517189" y="-871840"/>
            <a:ext cx="14366963" cy="9196672"/>
            <a:chOff x="-1517189" y="-871840"/>
            <a:chExt cx="14366963" cy="9196672"/>
          </a:xfrm>
          <a:solidFill>
            <a:schemeClr val="bg1">
              <a:alpha val="5000"/>
            </a:schemeClr>
          </a:solidFill>
        </p:grpSpPr>
        <p:sp>
          <p:nvSpPr>
            <p:cNvPr id="5" name="Freeform 7"/>
            <p:cNvSpPr>
              <a:spLocks noEditPoints="1"/>
            </p:cNvSpPr>
            <p:nvPr/>
          </p:nvSpPr>
          <p:spPr bwMode="auto">
            <a:xfrm rot="20132266">
              <a:off x="3204672" y="5259246"/>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 name="Freeform 9"/>
            <p:cNvSpPr>
              <a:spLocks noEditPoints="1"/>
            </p:cNvSpPr>
            <p:nvPr/>
          </p:nvSpPr>
          <p:spPr bwMode="auto">
            <a:xfrm>
              <a:off x="3276077" y="3086935"/>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9" name="组 18"/>
            <p:cNvGrpSpPr/>
            <p:nvPr userDrawn="1"/>
          </p:nvGrpSpPr>
          <p:grpSpPr>
            <a:xfrm rot="1396810">
              <a:off x="5439148" y="3364452"/>
              <a:ext cx="337162" cy="1815987"/>
              <a:chOff x="6099175" y="2627313"/>
              <a:chExt cx="411163" cy="2214563"/>
            </a:xfrm>
            <a:grpFill/>
          </p:grpSpPr>
          <p:sp>
            <p:nvSpPr>
              <p:cNvPr id="11" name="Freeform 13"/>
              <p:cNvSpPr>
                <a:spLocks noEditPoints="1"/>
              </p:cNvSpPr>
              <p:nvPr/>
            </p:nvSpPr>
            <p:spPr bwMode="auto">
              <a:xfrm>
                <a:off x="6130130"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 name="Freeform 19"/>
            <p:cNvSpPr>
              <a:spLocks noEditPoints="1"/>
            </p:cNvSpPr>
            <p:nvPr/>
          </p:nvSpPr>
          <p:spPr bwMode="auto">
            <a:xfrm rot="1363540">
              <a:off x="8673100" y="7234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 name="Freeform 20"/>
            <p:cNvSpPr/>
            <p:nvPr/>
          </p:nvSpPr>
          <p:spPr bwMode="auto">
            <a:xfrm rot="20253209">
              <a:off x="4644944" y="440960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0" name="组合 45"/>
            <p:cNvGrpSpPr/>
            <p:nvPr userDrawn="1"/>
          </p:nvGrpSpPr>
          <p:grpSpPr>
            <a:xfrm rot="2116298">
              <a:off x="5097308" y="5328958"/>
              <a:ext cx="722933" cy="629672"/>
              <a:chOff x="501650" y="3292475"/>
              <a:chExt cx="1735138" cy="1511300"/>
            </a:xfrm>
            <a:grpFill/>
          </p:grpSpPr>
          <p:sp>
            <p:nvSpPr>
              <p:cNvPr id="21"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6" name="组合 46"/>
            <p:cNvGrpSpPr/>
            <p:nvPr userDrawn="1"/>
          </p:nvGrpSpPr>
          <p:grpSpPr>
            <a:xfrm rot="19680185">
              <a:off x="2669841" y="4499503"/>
              <a:ext cx="920458" cy="709092"/>
              <a:chOff x="2486025" y="3619500"/>
              <a:chExt cx="1500188" cy="1155700"/>
            </a:xfrm>
            <a:grpFill/>
          </p:grpSpPr>
          <p:sp>
            <p:nvSpPr>
              <p:cNvPr id="27"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8"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9" name="Freeform 29"/>
            <p:cNvSpPr>
              <a:spLocks noEditPoints="1"/>
            </p:cNvSpPr>
            <p:nvPr userDrawn="1"/>
          </p:nvSpPr>
          <p:spPr bwMode="auto">
            <a:xfrm>
              <a:off x="4567724" y="3130391"/>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0" name="Freeform 5"/>
            <p:cNvSpPr>
              <a:spLocks noEditPoints="1"/>
            </p:cNvSpPr>
            <p:nvPr userDrawn="1"/>
          </p:nvSpPr>
          <p:spPr bwMode="auto">
            <a:xfrm rot="1264384">
              <a:off x="3800465" y="638232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31" name="组合 22"/>
            <p:cNvGrpSpPr/>
            <p:nvPr userDrawn="1"/>
          </p:nvGrpSpPr>
          <p:grpSpPr>
            <a:xfrm rot="1013132">
              <a:off x="2506793" y="6413812"/>
              <a:ext cx="794889" cy="623974"/>
              <a:chOff x="3654425" y="5089525"/>
              <a:chExt cx="1860550" cy="1460500"/>
            </a:xfrm>
            <a:grpFill/>
          </p:grpSpPr>
          <p:sp>
            <p:nvSpPr>
              <p:cNvPr id="32"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3"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4"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5"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6"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7"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38"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39" name="组合 23"/>
            <p:cNvGrpSpPr/>
            <p:nvPr userDrawn="1"/>
          </p:nvGrpSpPr>
          <p:grpSpPr>
            <a:xfrm>
              <a:off x="6063218" y="3624642"/>
              <a:ext cx="1301704" cy="1299270"/>
              <a:chOff x="6262690" y="5170488"/>
              <a:chExt cx="1697038" cy="1693863"/>
            </a:xfrm>
            <a:grpFill/>
          </p:grpSpPr>
          <p:sp>
            <p:nvSpPr>
              <p:cNvPr id="40" name="Freeform 19"/>
              <p:cNvSpPr>
                <a:spLocks noEditPoints="1"/>
              </p:cNvSpPr>
              <p:nvPr/>
            </p:nvSpPr>
            <p:spPr bwMode="auto">
              <a:xfrm>
                <a:off x="6262690"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1" name="Freeform 20"/>
              <p:cNvSpPr/>
              <p:nvPr userDrawn="1"/>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4" name="Freeform 7"/>
            <p:cNvSpPr>
              <a:spLocks noEditPoints="1"/>
            </p:cNvSpPr>
            <p:nvPr/>
          </p:nvSpPr>
          <p:spPr bwMode="auto">
            <a:xfrm rot="20132266">
              <a:off x="-1257123" y="479820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5" name="Freeform 9"/>
            <p:cNvSpPr>
              <a:spLocks noEditPoints="1"/>
            </p:cNvSpPr>
            <p:nvPr/>
          </p:nvSpPr>
          <p:spPr bwMode="auto">
            <a:xfrm>
              <a:off x="-491355" y="283166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6" name="组 45"/>
            <p:cNvGrpSpPr/>
            <p:nvPr userDrawn="1"/>
          </p:nvGrpSpPr>
          <p:grpSpPr>
            <a:xfrm rot="1396810">
              <a:off x="998952" y="3722131"/>
              <a:ext cx="337162" cy="1815987"/>
              <a:chOff x="6099175" y="2627313"/>
              <a:chExt cx="411163" cy="2214563"/>
            </a:xfrm>
            <a:grpFill/>
          </p:grpSpPr>
          <p:sp>
            <p:nvSpPr>
              <p:cNvPr id="71"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2"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3"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4"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47" name="Freeform 19"/>
            <p:cNvSpPr>
              <a:spLocks noEditPoints="1"/>
            </p:cNvSpPr>
            <p:nvPr/>
          </p:nvSpPr>
          <p:spPr bwMode="auto">
            <a:xfrm rot="1363540">
              <a:off x="337564" y="579283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48" name="Freeform 20"/>
            <p:cNvSpPr/>
            <p:nvPr/>
          </p:nvSpPr>
          <p:spPr bwMode="auto">
            <a:xfrm rot="20253209">
              <a:off x="158920" y="448561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49" name="组合 45"/>
            <p:cNvGrpSpPr/>
            <p:nvPr userDrawn="1"/>
          </p:nvGrpSpPr>
          <p:grpSpPr>
            <a:xfrm rot="2116298">
              <a:off x="1231243" y="5128618"/>
              <a:ext cx="722933" cy="629672"/>
              <a:chOff x="501650" y="3292475"/>
              <a:chExt cx="1735138" cy="1511300"/>
            </a:xfrm>
            <a:grpFill/>
          </p:grpSpPr>
          <p:sp>
            <p:nvSpPr>
              <p:cNvPr id="6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0" name="组合 46"/>
            <p:cNvGrpSpPr/>
            <p:nvPr userDrawn="1"/>
          </p:nvGrpSpPr>
          <p:grpSpPr>
            <a:xfrm rot="19680185">
              <a:off x="-1517189" y="3803033"/>
              <a:ext cx="920458" cy="709092"/>
              <a:chOff x="2486025" y="3619500"/>
              <a:chExt cx="1500188" cy="1155700"/>
            </a:xfrm>
            <a:grpFill/>
          </p:grpSpPr>
          <p:sp>
            <p:nvSpPr>
              <p:cNvPr id="6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51" name="Freeform 29"/>
            <p:cNvSpPr>
              <a:spLocks noEditPoints="1"/>
            </p:cNvSpPr>
            <p:nvPr userDrawn="1"/>
          </p:nvSpPr>
          <p:spPr bwMode="auto">
            <a:xfrm>
              <a:off x="760976" y="275152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2" name="Freeform 5"/>
            <p:cNvSpPr>
              <a:spLocks noEditPoints="1"/>
            </p:cNvSpPr>
            <p:nvPr userDrawn="1"/>
          </p:nvSpPr>
          <p:spPr bwMode="auto">
            <a:xfrm rot="1264384">
              <a:off x="1983280" y="5686214"/>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53" name="组合 22"/>
            <p:cNvGrpSpPr/>
            <p:nvPr userDrawn="1"/>
          </p:nvGrpSpPr>
          <p:grpSpPr>
            <a:xfrm rot="1013132">
              <a:off x="1601368" y="4438604"/>
              <a:ext cx="794889" cy="623974"/>
              <a:chOff x="3654425" y="5089525"/>
              <a:chExt cx="1860550" cy="1460500"/>
            </a:xfrm>
            <a:grpFill/>
          </p:grpSpPr>
          <p:sp>
            <p:nvSpPr>
              <p:cNvPr id="57"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8"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9"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0"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1"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2"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63"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54" name="组合 23"/>
            <p:cNvGrpSpPr/>
            <p:nvPr userDrawn="1"/>
          </p:nvGrpSpPr>
          <p:grpSpPr>
            <a:xfrm>
              <a:off x="1798258" y="2947826"/>
              <a:ext cx="1301704" cy="1299270"/>
              <a:chOff x="6262688" y="5170488"/>
              <a:chExt cx="1697038" cy="1693863"/>
            </a:xfrm>
            <a:grpFill/>
          </p:grpSpPr>
          <p:sp>
            <p:nvSpPr>
              <p:cNvPr id="55"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56"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6" name="Freeform 7"/>
            <p:cNvSpPr>
              <a:spLocks noEditPoints="1"/>
            </p:cNvSpPr>
            <p:nvPr/>
          </p:nvSpPr>
          <p:spPr bwMode="auto">
            <a:xfrm rot="21538996">
              <a:off x="7150383" y="576431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77" name="Freeform 9"/>
            <p:cNvSpPr>
              <a:spLocks noEditPoints="1"/>
            </p:cNvSpPr>
            <p:nvPr/>
          </p:nvSpPr>
          <p:spPr bwMode="auto">
            <a:xfrm rot="1406730">
              <a:off x="8537771" y="4215104"/>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78" name="组 77"/>
            <p:cNvGrpSpPr/>
            <p:nvPr userDrawn="1"/>
          </p:nvGrpSpPr>
          <p:grpSpPr>
            <a:xfrm rot="2803540">
              <a:off x="9511163" y="5451184"/>
              <a:ext cx="337162" cy="1815987"/>
              <a:chOff x="6099175" y="2627313"/>
              <a:chExt cx="411163" cy="2214563"/>
            </a:xfrm>
            <a:grpFill/>
          </p:grpSpPr>
          <p:sp>
            <p:nvSpPr>
              <p:cNvPr id="103"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4"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5"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6"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79" name="Freeform 19"/>
            <p:cNvSpPr>
              <a:spLocks noEditPoints="1"/>
            </p:cNvSpPr>
            <p:nvPr/>
          </p:nvSpPr>
          <p:spPr bwMode="auto">
            <a:xfrm rot="2770270">
              <a:off x="8355392" y="7325895"/>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0" name="Freeform 20"/>
            <p:cNvSpPr/>
            <p:nvPr/>
          </p:nvSpPr>
          <p:spPr bwMode="auto">
            <a:xfrm rot="59939">
              <a:off x="8625447" y="5843013"/>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1" name="组合 45"/>
            <p:cNvGrpSpPr/>
            <p:nvPr userDrawn="1"/>
          </p:nvGrpSpPr>
          <p:grpSpPr>
            <a:xfrm rot="3523028">
              <a:off x="9384746" y="6959690"/>
              <a:ext cx="722933" cy="629672"/>
              <a:chOff x="501650" y="3292475"/>
              <a:chExt cx="1735138" cy="1511300"/>
            </a:xfrm>
            <a:grpFill/>
          </p:grpSpPr>
          <p:sp>
            <p:nvSpPr>
              <p:cNvPr id="98"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9"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0"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1"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2"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2" name="组合 46"/>
            <p:cNvGrpSpPr/>
            <p:nvPr userDrawn="1"/>
          </p:nvGrpSpPr>
          <p:grpSpPr>
            <a:xfrm rot="21086915">
              <a:off x="7366693" y="4686026"/>
              <a:ext cx="920458" cy="709092"/>
              <a:chOff x="2486025" y="3619500"/>
              <a:chExt cx="1500188" cy="1155700"/>
            </a:xfrm>
            <a:grpFill/>
          </p:grpSpPr>
          <p:sp>
            <p:nvSpPr>
              <p:cNvPr id="96"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7"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83" name="Freeform 29"/>
            <p:cNvSpPr>
              <a:spLocks noEditPoints="1"/>
            </p:cNvSpPr>
            <p:nvPr userDrawn="1"/>
          </p:nvSpPr>
          <p:spPr bwMode="auto">
            <a:xfrm rot="1406730">
              <a:off x="9836343" y="4616570"/>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4" name="Freeform 5"/>
            <p:cNvSpPr>
              <a:spLocks noEditPoints="1"/>
            </p:cNvSpPr>
            <p:nvPr userDrawn="1"/>
          </p:nvSpPr>
          <p:spPr bwMode="auto">
            <a:xfrm rot="2671114">
              <a:off x="9574736" y="7895511"/>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85" name="组合 22"/>
            <p:cNvGrpSpPr/>
            <p:nvPr userDrawn="1"/>
          </p:nvGrpSpPr>
          <p:grpSpPr>
            <a:xfrm rot="2419862">
              <a:off x="9997017" y="6488458"/>
              <a:ext cx="794889" cy="623974"/>
              <a:chOff x="3654425" y="5089525"/>
              <a:chExt cx="1860550" cy="1460500"/>
            </a:xfrm>
            <a:grpFill/>
          </p:grpSpPr>
          <p:sp>
            <p:nvSpPr>
              <p:cNvPr id="89"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0"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1"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2"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3"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4"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95"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86" name="组合 23"/>
            <p:cNvGrpSpPr/>
            <p:nvPr userDrawn="1"/>
          </p:nvGrpSpPr>
          <p:grpSpPr>
            <a:xfrm rot="1406730">
              <a:off x="11173870" y="-871840"/>
              <a:ext cx="1301704" cy="1299270"/>
              <a:chOff x="6262688" y="5170488"/>
              <a:chExt cx="1697038" cy="1693863"/>
            </a:xfrm>
            <a:grpFill/>
          </p:grpSpPr>
          <p:sp>
            <p:nvSpPr>
              <p:cNvPr id="87"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88"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08" name="Freeform 7"/>
            <p:cNvSpPr>
              <a:spLocks noEditPoints="1"/>
            </p:cNvSpPr>
            <p:nvPr/>
          </p:nvSpPr>
          <p:spPr bwMode="auto">
            <a:xfrm rot="20132266">
              <a:off x="-3210" y="1374612"/>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09" name="Freeform 9"/>
            <p:cNvSpPr>
              <a:spLocks noEditPoints="1"/>
            </p:cNvSpPr>
            <p:nvPr/>
          </p:nvSpPr>
          <p:spPr bwMode="auto">
            <a:xfrm>
              <a:off x="762558" y="-591931"/>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0" name="组 109"/>
            <p:cNvGrpSpPr/>
            <p:nvPr userDrawn="1"/>
          </p:nvGrpSpPr>
          <p:grpSpPr>
            <a:xfrm rot="1396810">
              <a:off x="2252865" y="298538"/>
              <a:ext cx="337162" cy="1815987"/>
              <a:chOff x="6099175" y="2627313"/>
              <a:chExt cx="411163" cy="2214563"/>
            </a:xfrm>
            <a:grpFill/>
          </p:grpSpPr>
          <p:sp>
            <p:nvSpPr>
              <p:cNvPr id="135"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6"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7"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8"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1" name="Freeform 19"/>
            <p:cNvSpPr>
              <a:spLocks noEditPoints="1"/>
            </p:cNvSpPr>
            <p:nvPr/>
          </p:nvSpPr>
          <p:spPr bwMode="auto">
            <a:xfrm rot="1363540">
              <a:off x="1591477" y="2369237"/>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2" name="Freeform 20"/>
            <p:cNvSpPr/>
            <p:nvPr/>
          </p:nvSpPr>
          <p:spPr bwMode="auto">
            <a:xfrm rot="20253209">
              <a:off x="1412833" y="1062017"/>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3" name="组合 45"/>
            <p:cNvGrpSpPr/>
            <p:nvPr userDrawn="1"/>
          </p:nvGrpSpPr>
          <p:grpSpPr>
            <a:xfrm rot="2116298">
              <a:off x="2485156" y="1705025"/>
              <a:ext cx="722933" cy="629672"/>
              <a:chOff x="501650" y="3292475"/>
              <a:chExt cx="1735138" cy="1511300"/>
            </a:xfrm>
            <a:grpFill/>
          </p:grpSpPr>
          <p:sp>
            <p:nvSpPr>
              <p:cNvPr id="130"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1"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2"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3"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34"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4" name="组合 46"/>
            <p:cNvGrpSpPr/>
            <p:nvPr userDrawn="1"/>
          </p:nvGrpSpPr>
          <p:grpSpPr>
            <a:xfrm rot="19680185">
              <a:off x="-263276" y="379440"/>
              <a:ext cx="920458" cy="709092"/>
              <a:chOff x="2486025" y="3619500"/>
              <a:chExt cx="1500188" cy="1155700"/>
            </a:xfrm>
            <a:grpFill/>
          </p:grpSpPr>
          <p:sp>
            <p:nvSpPr>
              <p:cNvPr id="128"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9"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15" name="Freeform 29"/>
            <p:cNvSpPr>
              <a:spLocks noEditPoints="1"/>
            </p:cNvSpPr>
            <p:nvPr userDrawn="1"/>
          </p:nvSpPr>
          <p:spPr bwMode="auto">
            <a:xfrm>
              <a:off x="2014889" y="-672068"/>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16" name="Freeform 5"/>
            <p:cNvSpPr>
              <a:spLocks noEditPoints="1"/>
            </p:cNvSpPr>
            <p:nvPr userDrawn="1"/>
          </p:nvSpPr>
          <p:spPr bwMode="auto">
            <a:xfrm rot="1264384">
              <a:off x="2980490" y="2441065"/>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17" name="组合 22"/>
            <p:cNvGrpSpPr/>
            <p:nvPr userDrawn="1"/>
          </p:nvGrpSpPr>
          <p:grpSpPr>
            <a:xfrm rot="1013132">
              <a:off x="2855281" y="1015011"/>
              <a:ext cx="794889" cy="623974"/>
              <a:chOff x="3654425" y="5089525"/>
              <a:chExt cx="1860550" cy="1460500"/>
            </a:xfrm>
            <a:grpFill/>
          </p:grpSpPr>
          <p:sp>
            <p:nvSpPr>
              <p:cNvPr id="121"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2"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3"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4"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5"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6"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7"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18" name="组合 23"/>
            <p:cNvGrpSpPr/>
            <p:nvPr userDrawn="1"/>
          </p:nvGrpSpPr>
          <p:grpSpPr>
            <a:xfrm>
              <a:off x="3052171" y="-475767"/>
              <a:ext cx="1301704" cy="1299270"/>
              <a:chOff x="6262688" y="5170488"/>
              <a:chExt cx="1697038" cy="1693863"/>
            </a:xfrm>
            <a:grpFill/>
          </p:grpSpPr>
          <p:sp>
            <p:nvSpPr>
              <p:cNvPr id="119"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0" name="Freeform 7"/>
            <p:cNvSpPr>
              <a:spLocks noEditPoints="1"/>
            </p:cNvSpPr>
            <p:nvPr/>
          </p:nvSpPr>
          <p:spPr bwMode="auto">
            <a:xfrm rot="20132266">
              <a:off x="4165316" y="1969665"/>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1" name="Freeform 9"/>
            <p:cNvSpPr>
              <a:spLocks noEditPoints="1"/>
            </p:cNvSpPr>
            <p:nvPr/>
          </p:nvSpPr>
          <p:spPr bwMode="auto">
            <a:xfrm>
              <a:off x="4931084" y="3122"/>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2" name="组 141"/>
            <p:cNvGrpSpPr/>
            <p:nvPr userDrawn="1"/>
          </p:nvGrpSpPr>
          <p:grpSpPr>
            <a:xfrm rot="1396810">
              <a:off x="6421391" y="893591"/>
              <a:ext cx="337162" cy="1815987"/>
              <a:chOff x="6099175" y="2627313"/>
              <a:chExt cx="411163" cy="2214563"/>
            </a:xfrm>
            <a:grpFill/>
          </p:grpSpPr>
          <p:sp>
            <p:nvSpPr>
              <p:cNvPr id="16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3" name="Freeform 19"/>
            <p:cNvSpPr>
              <a:spLocks noEditPoints="1"/>
            </p:cNvSpPr>
            <p:nvPr/>
          </p:nvSpPr>
          <p:spPr bwMode="auto">
            <a:xfrm rot="1363540">
              <a:off x="5760003" y="2964290"/>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4" name="Freeform 20"/>
            <p:cNvSpPr/>
            <p:nvPr/>
          </p:nvSpPr>
          <p:spPr bwMode="auto">
            <a:xfrm rot="20253209">
              <a:off x="5581359" y="1657070"/>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5" name="组合 45"/>
            <p:cNvGrpSpPr/>
            <p:nvPr userDrawn="1"/>
          </p:nvGrpSpPr>
          <p:grpSpPr>
            <a:xfrm rot="2116298">
              <a:off x="6653682" y="2300078"/>
              <a:ext cx="722933" cy="629672"/>
              <a:chOff x="501650" y="3292475"/>
              <a:chExt cx="1735138" cy="1511300"/>
            </a:xfrm>
            <a:grpFill/>
          </p:grpSpPr>
          <p:sp>
            <p:nvSpPr>
              <p:cNvPr id="162"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3"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4"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5"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6"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46" name="组合 46"/>
            <p:cNvGrpSpPr/>
            <p:nvPr userDrawn="1"/>
          </p:nvGrpSpPr>
          <p:grpSpPr>
            <a:xfrm rot="19680185">
              <a:off x="3905250" y="974493"/>
              <a:ext cx="920458" cy="709092"/>
              <a:chOff x="2486025" y="3619500"/>
              <a:chExt cx="1500188" cy="1155700"/>
            </a:xfrm>
            <a:grpFill/>
          </p:grpSpPr>
          <p:sp>
            <p:nvSpPr>
              <p:cNvPr id="160"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61"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47" name="Freeform 29"/>
            <p:cNvSpPr>
              <a:spLocks noEditPoints="1"/>
            </p:cNvSpPr>
            <p:nvPr userDrawn="1"/>
          </p:nvSpPr>
          <p:spPr bwMode="auto">
            <a:xfrm>
              <a:off x="6183415" y="-77015"/>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48" name="Freeform 5"/>
            <p:cNvSpPr>
              <a:spLocks noEditPoints="1"/>
            </p:cNvSpPr>
            <p:nvPr userDrawn="1"/>
          </p:nvSpPr>
          <p:spPr bwMode="auto">
            <a:xfrm rot="1264384">
              <a:off x="7128415" y="315532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49" name="组合 22"/>
            <p:cNvGrpSpPr/>
            <p:nvPr userDrawn="1"/>
          </p:nvGrpSpPr>
          <p:grpSpPr>
            <a:xfrm rot="1013132">
              <a:off x="7023807" y="1610064"/>
              <a:ext cx="794889" cy="623974"/>
              <a:chOff x="3654425" y="5089525"/>
              <a:chExt cx="1860550" cy="1460500"/>
            </a:xfrm>
            <a:grpFill/>
          </p:grpSpPr>
          <p:sp>
            <p:nvSpPr>
              <p:cNvPr id="153"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4"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5"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6"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7"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8"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9"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50" name="组合 23"/>
            <p:cNvGrpSpPr/>
            <p:nvPr userDrawn="1"/>
          </p:nvGrpSpPr>
          <p:grpSpPr>
            <a:xfrm>
              <a:off x="7220697" y="119286"/>
              <a:ext cx="1301704" cy="1299270"/>
              <a:chOff x="6262688" y="5170488"/>
              <a:chExt cx="1697038" cy="1693863"/>
            </a:xfrm>
            <a:grpFill/>
          </p:grpSpPr>
          <p:sp>
            <p:nvSpPr>
              <p:cNvPr id="151"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52"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2" name="Freeform 7"/>
            <p:cNvSpPr>
              <a:spLocks noEditPoints="1"/>
            </p:cNvSpPr>
            <p:nvPr/>
          </p:nvSpPr>
          <p:spPr bwMode="auto">
            <a:xfrm rot="20132266">
              <a:off x="7996220" y="3333169"/>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3" name="Freeform 9"/>
            <p:cNvSpPr>
              <a:spLocks noEditPoints="1"/>
            </p:cNvSpPr>
            <p:nvPr/>
          </p:nvSpPr>
          <p:spPr bwMode="auto">
            <a:xfrm>
              <a:off x="8803483" y="1209043"/>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4" name="组 173"/>
            <p:cNvGrpSpPr/>
            <p:nvPr userDrawn="1"/>
          </p:nvGrpSpPr>
          <p:grpSpPr>
            <a:xfrm rot="1396810">
              <a:off x="10293790" y="2099512"/>
              <a:ext cx="337162" cy="1815987"/>
              <a:chOff x="6099175" y="2627313"/>
              <a:chExt cx="411163" cy="2214563"/>
            </a:xfrm>
            <a:grpFill/>
          </p:grpSpPr>
          <p:sp>
            <p:nvSpPr>
              <p:cNvPr id="199"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0"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1"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2"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5" name="Freeform 19"/>
            <p:cNvSpPr>
              <a:spLocks noEditPoints="1"/>
            </p:cNvSpPr>
            <p:nvPr/>
          </p:nvSpPr>
          <p:spPr bwMode="auto">
            <a:xfrm rot="1363540">
              <a:off x="9632402" y="4170211"/>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76" name="Freeform 20"/>
            <p:cNvSpPr/>
            <p:nvPr/>
          </p:nvSpPr>
          <p:spPr bwMode="auto">
            <a:xfrm rot="20253209">
              <a:off x="9453758" y="2862991"/>
              <a:ext cx="271863" cy="880837"/>
            </a:xfrm>
            <a:custGeom>
              <a:avLst/>
              <a:gdLst>
                <a:gd name="T0" fmla="*/ 772 w 831"/>
                <a:gd name="T1" fmla="*/ 279 h 2682"/>
                <a:gd name="T2" fmla="*/ 772 w 831"/>
                <a:gd name="T3" fmla="*/ 279 h 2682"/>
                <a:gd name="T4" fmla="*/ 772 w 831"/>
                <a:gd name="T5" fmla="*/ 0 h 2682"/>
                <a:gd name="T6" fmla="*/ 622 w 831"/>
                <a:gd name="T7" fmla="*/ 0 h 2682"/>
                <a:gd name="T8" fmla="*/ 622 w 831"/>
                <a:gd name="T9" fmla="*/ 279 h 2682"/>
                <a:gd name="T10" fmla="*/ 557 w 831"/>
                <a:gd name="T11" fmla="*/ 279 h 2682"/>
                <a:gd name="T12" fmla="*/ 557 w 831"/>
                <a:gd name="T13" fmla="*/ 900 h 2682"/>
                <a:gd name="T14" fmla="*/ 606 w 831"/>
                <a:gd name="T15" fmla="*/ 900 h 2682"/>
                <a:gd name="T16" fmla="*/ 102 w 831"/>
                <a:gd name="T17" fmla="*/ 2121 h 2682"/>
                <a:gd name="T18" fmla="*/ 130 w 831"/>
                <a:gd name="T19" fmla="*/ 2133 h 2682"/>
                <a:gd name="T20" fmla="*/ 40 w 831"/>
                <a:gd name="T21" fmla="*/ 2350 h 2682"/>
                <a:gd name="T22" fmla="*/ 62 w 831"/>
                <a:gd name="T23" fmla="*/ 2359 h 2682"/>
                <a:gd name="T24" fmla="*/ 0 w 831"/>
                <a:gd name="T25" fmla="*/ 2510 h 2682"/>
                <a:gd name="T26" fmla="*/ 24 w 831"/>
                <a:gd name="T27" fmla="*/ 2519 h 2682"/>
                <a:gd name="T28" fmla="*/ 86 w 831"/>
                <a:gd name="T29" fmla="*/ 2369 h 2682"/>
                <a:gd name="T30" fmla="*/ 108 w 831"/>
                <a:gd name="T31" fmla="*/ 2378 h 2682"/>
                <a:gd name="T32" fmla="*/ 198 w 831"/>
                <a:gd name="T33" fmla="*/ 2161 h 2682"/>
                <a:gd name="T34" fmla="*/ 226 w 831"/>
                <a:gd name="T35" fmla="*/ 2172 h 2682"/>
                <a:gd name="T36" fmla="*/ 630 w 831"/>
                <a:gd name="T37" fmla="*/ 1191 h 2682"/>
                <a:gd name="T38" fmla="*/ 630 w 831"/>
                <a:gd name="T39" fmla="*/ 2284 h 2682"/>
                <a:gd name="T40" fmla="*/ 660 w 831"/>
                <a:gd name="T41" fmla="*/ 2284 h 2682"/>
                <a:gd name="T42" fmla="*/ 660 w 831"/>
                <a:gd name="T43" fmla="*/ 2519 h 2682"/>
                <a:gd name="T44" fmla="*/ 684 w 831"/>
                <a:gd name="T45" fmla="*/ 2519 h 2682"/>
                <a:gd name="T46" fmla="*/ 684 w 831"/>
                <a:gd name="T47" fmla="*/ 2682 h 2682"/>
                <a:gd name="T48" fmla="*/ 710 w 831"/>
                <a:gd name="T49" fmla="*/ 2682 h 2682"/>
                <a:gd name="T50" fmla="*/ 710 w 831"/>
                <a:gd name="T51" fmla="*/ 2519 h 2682"/>
                <a:gd name="T52" fmla="*/ 734 w 831"/>
                <a:gd name="T53" fmla="*/ 2519 h 2682"/>
                <a:gd name="T54" fmla="*/ 734 w 831"/>
                <a:gd name="T55" fmla="*/ 2284 h 2682"/>
                <a:gd name="T56" fmla="*/ 764 w 831"/>
                <a:gd name="T57" fmla="*/ 2284 h 2682"/>
                <a:gd name="T58" fmla="*/ 764 w 831"/>
                <a:gd name="T59" fmla="*/ 900 h 2682"/>
                <a:gd name="T60" fmla="*/ 831 w 831"/>
                <a:gd name="T61" fmla="*/ 900 h 2682"/>
                <a:gd name="T62" fmla="*/ 831 w 831"/>
                <a:gd name="T63" fmla="*/ 279 h 2682"/>
                <a:gd name="T64" fmla="*/ 772 w 831"/>
                <a:gd name="T65" fmla="*/ 279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31" h="2682">
                  <a:moveTo>
                    <a:pt x="772" y="279"/>
                  </a:moveTo>
                  <a:lnTo>
                    <a:pt x="772" y="279"/>
                  </a:lnTo>
                  <a:lnTo>
                    <a:pt x="772" y="0"/>
                  </a:lnTo>
                  <a:lnTo>
                    <a:pt x="622" y="0"/>
                  </a:lnTo>
                  <a:lnTo>
                    <a:pt x="622" y="279"/>
                  </a:lnTo>
                  <a:lnTo>
                    <a:pt x="557" y="279"/>
                  </a:lnTo>
                  <a:lnTo>
                    <a:pt x="557" y="900"/>
                  </a:lnTo>
                  <a:lnTo>
                    <a:pt x="606" y="900"/>
                  </a:lnTo>
                  <a:lnTo>
                    <a:pt x="102" y="2121"/>
                  </a:lnTo>
                  <a:lnTo>
                    <a:pt x="130" y="2133"/>
                  </a:lnTo>
                  <a:lnTo>
                    <a:pt x="40" y="2350"/>
                  </a:lnTo>
                  <a:lnTo>
                    <a:pt x="62" y="2359"/>
                  </a:lnTo>
                  <a:lnTo>
                    <a:pt x="0" y="2510"/>
                  </a:lnTo>
                  <a:lnTo>
                    <a:pt x="24" y="2519"/>
                  </a:lnTo>
                  <a:lnTo>
                    <a:pt x="86" y="2369"/>
                  </a:lnTo>
                  <a:lnTo>
                    <a:pt x="108" y="2378"/>
                  </a:lnTo>
                  <a:lnTo>
                    <a:pt x="198" y="2161"/>
                  </a:lnTo>
                  <a:lnTo>
                    <a:pt x="226" y="2172"/>
                  </a:lnTo>
                  <a:lnTo>
                    <a:pt x="630" y="1191"/>
                  </a:lnTo>
                  <a:lnTo>
                    <a:pt x="630" y="2284"/>
                  </a:lnTo>
                  <a:lnTo>
                    <a:pt x="660" y="2284"/>
                  </a:lnTo>
                  <a:lnTo>
                    <a:pt x="660" y="2519"/>
                  </a:lnTo>
                  <a:lnTo>
                    <a:pt x="684" y="2519"/>
                  </a:lnTo>
                  <a:lnTo>
                    <a:pt x="684" y="2682"/>
                  </a:lnTo>
                  <a:lnTo>
                    <a:pt x="710" y="2682"/>
                  </a:lnTo>
                  <a:lnTo>
                    <a:pt x="710" y="2519"/>
                  </a:lnTo>
                  <a:lnTo>
                    <a:pt x="734" y="2519"/>
                  </a:lnTo>
                  <a:lnTo>
                    <a:pt x="734" y="2284"/>
                  </a:lnTo>
                  <a:lnTo>
                    <a:pt x="764" y="2284"/>
                  </a:lnTo>
                  <a:lnTo>
                    <a:pt x="764" y="900"/>
                  </a:lnTo>
                  <a:lnTo>
                    <a:pt x="831" y="900"/>
                  </a:lnTo>
                  <a:lnTo>
                    <a:pt x="831" y="279"/>
                  </a:lnTo>
                  <a:lnTo>
                    <a:pt x="772" y="279"/>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77" name="组合 45"/>
            <p:cNvGrpSpPr/>
            <p:nvPr userDrawn="1"/>
          </p:nvGrpSpPr>
          <p:grpSpPr>
            <a:xfrm rot="2116298">
              <a:off x="10526081" y="3505999"/>
              <a:ext cx="722933" cy="629672"/>
              <a:chOff x="501650" y="3292475"/>
              <a:chExt cx="1735138" cy="1511300"/>
            </a:xfrm>
            <a:grpFill/>
          </p:grpSpPr>
          <p:sp>
            <p:nvSpPr>
              <p:cNvPr id="194"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5"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6"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7"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8"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78" name="组合 46"/>
            <p:cNvGrpSpPr/>
            <p:nvPr userDrawn="1"/>
          </p:nvGrpSpPr>
          <p:grpSpPr>
            <a:xfrm rot="19680185">
              <a:off x="7879804" y="2119955"/>
              <a:ext cx="920458" cy="709092"/>
              <a:chOff x="2486025" y="3619500"/>
              <a:chExt cx="1500188" cy="1155700"/>
            </a:xfrm>
            <a:grpFill/>
          </p:grpSpPr>
          <p:sp>
            <p:nvSpPr>
              <p:cNvPr id="192"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3"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179" name="Freeform 29"/>
            <p:cNvSpPr>
              <a:spLocks noEditPoints="1"/>
            </p:cNvSpPr>
            <p:nvPr userDrawn="1"/>
          </p:nvSpPr>
          <p:spPr bwMode="auto">
            <a:xfrm>
              <a:off x="10055814" y="1128906"/>
              <a:ext cx="905329" cy="907255"/>
            </a:xfrm>
            <a:custGeom>
              <a:avLst/>
              <a:gdLst>
                <a:gd name="T0" fmla="*/ 578 w 811"/>
                <a:gd name="T1" fmla="*/ 436 h 811"/>
                <a:gd name="T2" fmla="*/ 578 w 811"/>
                <a:gd name="T3" fmla="*/ 436 h 811"/>
                <a:gd name="T4" fmla="*/ 531 w 811"/>
                <a:gd name="T5" fmla="*/ 269 h 811"/>
                <a:gd name="T6" fmla="*/ 698 w 811"/>
                <a:gd name="T7" fmla="*/ 222 h 811"/>
                <a:gd name="T8" fmla="*/ 745 w 811"/>
                <a:gd name="T9" fmla="*/ 389 h 811"/>
                <a:gd name="T10" fmla="*/ 578 w 811"/>
                <a:gd name="T11" fmla="*/ 436 h 811"/>
                <a:gd name="T12" fmla="*/ 656 w 811"/>
                <a:gd name="T13" fmla="*/ 663 h 811"/>
                <a:gd name="T14" fmla="*/ 656 w 811"/>
                <a:gd name="T15" fmla="*/ 663 h 811"/>
                <a:gd name="T16" fmla="*/ 489 w 811"/>
                <a:gd name="T17" fmla="*/ 710 h 811"/>
                <a:gd name="T18" fmla="*/ 441 w 811"/>
                <a:gd name="T19" fmla="*/ 543 h 811"/>
                <a:gd name="T20" fmla="*/ 609 w 811"/>
                <a:gd name="T21" fmla="*/ 495 h 811"/>
                <a:gd name="T22" fmla="*/ 656 w 811"/>
                <a:gd name="T23" fmla="*/ 663 h 811"/>
                <a:gd name="T24" fmla="*/ 366 w 811"/>
                <a:gd name="T25" fmla="*/ 405 h 811"/>
                <a:gd name="T26" fmla="*/ 366 w 811"/>
                <a:gd name="T27" fmla="*/ 405 h 811"/>
                <a:gd name="T28" fmla="*/ 405 w 811"/>
                <a:gd name="T29" fmla="*/ 366 h 811"/>
                <a:gd name="T30" fmla="*/ 444 w 811"/>
                <a:gd name="T31" fmla="*/ 405 h 811"/>
                <a:gd name="T32" fmla="*/ 405 w 811"/>
                <a:gd name="T33" fmla="*/ 444 h 811"/>
                <a:gd name="T34" fmla="*/ 366 w 811"/>
                <a:gd name="T35" fmla="*/ 405 h 811"/>
                <a:gd name="T36" fmla="*/ 369 w 811"/>
                <a:gd name="T37" fmla="*/ 663 h 811"/>
                <a:gd name="T38" fmla="*/ 369 w 811"/>
                <a:gd name="T39" fmla="*/ 663 h 811"/>
                <a:gd name="T40" fmla="*/ 201 w 811"/>
                <a:gd name="T41" fmla="*/ 710 h 811"/>
                <a:gd name="T42" fmla="*/ 154 w 811"/>
                <a:gd name="T43" fmla="*/ 543 h 811"/>
                <a:gd name="T44" fmla="*/ 321 w 811"/>
                <a:gd name="T45" fmla="*/ 495 h 811"/>
                <a:gd name="T46" fmla="*/ 369 w 811"/>
                <a:gd name="T47" fmla="*/ 663 h 811"/>
                <a:gd name="T48" fmla="*/ 112 w 811"/>
                <a:gd name="T49" fmla="*/ 436 h 811"/>
                <a:gd name="T50" fmla="*/ 112 w 811"/>
                <a:gd name="T51" fmla="*/ 436 h 811"/>
                <a:gd name="T52" fmla="*/ 65 w 811"/>
                <a:gd name="T53" fmla="*/ 269 h 811"/>
                <a:gd name="T54" fmla="*/ 232 w 811"/>
                <a:gd name="T55" fmla="*/ 222 h 811"/>
                <a:gd name="T56" fmla="*/ 280 w 811"/>
                <a:gd name="T57" fmla="*/ 389 h 811"/>
                <a:gd name="T58" fmla="*/ 112 w 811"/>
                <a:gd name="T59" fmla="*/ 436 h 811"/>
                <a:gd name="T60" fmla="*/ 298 w 811"/>
                <a:gd name="T61" fmla="*/ 100 h 811"/>
                <a:gd name="T62" fmla="*/ 298 w 811"/>
                <a:gd name="T63" fmla="*/ 100 h 811"/>
                <a:gd name="T64" fmla="*/ 465 w 811"/>
                <a:gd name="T65" fmla="*/ 52 h 811"/>
                <a:gd name="T66" fmla="*/ 513 w 811"/>
                <a:gd name="T67" fmla="*/ 220 h 811"/>
                <a:gd name="T68" fmla="*/ 345 w 811"/>
                <a:gd name="T69" fmla="*/ 267 h 811"/>
                <a:gd name="T70" fmla="*/ 298 w 811"/>
                <a:gd name="T71" fmla="*/ 100 h 811"/>
                <a:gd name="T72" fmla="*/ 405 w 811"/>
                <a:gd name="T73" fmla="*/ 0 h 811"/>
                <a:gd name="T74" fmla="*/ 405 w 811"/>
                <a:gd name="T75" fmla="*/ 0 h 811"/>
                <a:gd name="T76" fmla="*/ 0 w 811"/>
                <a:gd name="T77" fmla="*/ 405 h 811"/>
                <a:gd name="T78" fmla="*/ 405 w 811"/>
                <a:gd name="T79" fmla="*/ 811 h 811"/>
                <a:gd name="T80" fmla="*/ 811 w 811"/>
                <a:gd name="T81" fmla="*/ 405 h 811"/>
                <a:gd name="T82" fmla="*/ 405 w 811"/>
                <a:gd name="T83" fmla="*/ 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1" h="811">
                  <a:moveTo>
                    <a:pt x="578" y="436"/>
                  </a:moveTo>
                  <a:lnTo>
                    <a:pt x="578" y="436"/>
                  </a:lnTo>
                  <a:cubicBezTo>
                    <a:pt x="519" y="403"/>
                    <a:pt x="497" y="329"/>
                    <a:pt x="531" y="269"/>
                  </a:cubicBezTo>
                  <a:cubicBezTo>
                    <a:pt x="564" y="210"/>
                    <a:pt x="638" y="188"/>
                    <a:pt x="698" y="222"/>
                  </a:cubicBezTo>
                  <a:cubicBezTo>
                    <a:pt x="757" y="255"/>
                    <a:pt x="778" y="329"/>
                    <a:pt x="745" y="389"/>
                  </a:cubicBezTo>
                  <a:cubicBezTo>
                    <a:pt x="712" y="448"/>
                    <a:pt x="637" y="469"/>
                    <a:pt x="578" y="436"/>
                  </a:cubicBezTo>
                  <a:close/>
                  <a:moveTo>
                    <a:pt x="656" y="663"/>
                  </a:moveTo>
                  <a:lnTo>
                    <a:pt x="656" y="663"/>
                  </a:lnTo>
                  <a:cubicBezTo>
                    <a:pt x="623" y="722"/>
                    <a:pt x="548" y="743"/>
                    <a:pt x="489" y="710"/>
                  </a:cubicBezTo>
                  <a:cubicBezTo>
                    <a:pt x="430" y="677"/>
                    <a:pt x="408" y="602"/>
                    <a:pt x="441" y="543"/>
                  </a:cubicBezTo>
                  <a:cubicBezTo>
                    <a:pt x="474" y="484"/>
                    <a:pt x="549" y="462"/>
                    <a:pt x="609" y="495"/>
                  </a:cubicBezTo>
                  <a:cubicBezTo>
                    <a:pt x="668" y="528"/>
                    <a:pt x="689" y="603"/>
                    <a:pt x="656" y="663"/>
                  </a:cubicBezTo>
                  <a:close/>
                  <a:moveTo>
                    <a:pt x="366" y="405"/>
                  </a:moveTo>
                  <a:lnTo>
                    <a:pt x="366" y="405"/>
                  </a:lnTo>
                  <a:cubicBezTo>
                    <a:pt x="366" y="384"/>
                    <a:pt x="384" y="366"/>
                    <a:pt x="405" y="366"/>
                  </a:cubicBezTo>
                  <a:cubicBezTo>
                    <a:pt x="427" y="366"/>
                    <a:pt x="444" y="384"/>
                    <a:pt x="444" y="405"/>
                  </a:cubicBezTo>
                  <a:cubicBezTo>
                    <a:pt x="444" y="427"/>
                    <a:pt x="427" y="444"/>
                    <a:pt x="405" y="444"/>
                  </a:cubicBezTo>
                  <a:cubicBezTo>
                    <a:pt x="384" y="444"/>
                    <a:pt x="366" y="427"/>
                    <a:pt x="366" y="405"/>
                  </a:cubicBezTo>
                  <a:close/>
                  <a:moveTo>
                    <a:pt x="369" y="663"/>
                  </a:moveTo>
                  <a:lnTo>
                    <a:pt x="369" y="663"/>
                  </a:lnTo>
                  <a:cubicBezTo>
                    <a:pt x="336" y="722"/>
                    <a:pt x="261" y="743"/>
                    <a:pt x="201" y="710"/>
                  </a:cubicBezTo>
                  <a:cubicBezTo>
                    <a:pt x="142" y="677"/>
                    <a:pt x="121" y="602"/>
                    <a:pt x="154" y="543"/>
                  </a:cubicBezTo>
                  <a:cubicBezTo>
                    <a:pt x="187" y="484"/>
                    <a:pt x="262" y="462"/>
                    <a:pt x="321" y="495"/>
                  </a:cubicBezTo>
                  <a:cubicBezTo>
                    <a:pt x="381" y="528"/>
                    <a:pt x="402" y="603"/>
                    <a:pt x="369" y="663"/>
                  </a:cubicBezTo>
                  <a:close/>
                  <a:moveTo>
                    <a:pt x="112" y="436"/>
                  </a:moveTo>
                  <a:lnTo>
                    <a:pt x="112" y="436"/>
                  </a:lnTo>
                  <a:cubicBezTo>
                    <a:pt x="53" y="403"/>
                    <a:pt x="32" y="329"/>
                    <a:pt x="65" y="269"/>
                  </a:cubicBezTo>
                  <a:cubicBezTo>
                    <a:pt x="98" y="210"/>
                    <a:pt x="173" y="188"/>
                    <a:pt x="232" y="222"/>
                  </a:cubicBezTo>
                  <a:cubicBezTo>
                    <a:pt x="291" y="255"/>
                    <a:pt x="313" y="329"/>
                    <a:pt x="280" y="389"/>
                  </a:cubicBezTo>
                  <a:cubicBezTo>
                    <a:pt x="247" y="448"/>
                    <a:pt x="172" y="469"/>
                    <a:pt x="112" y="436"/>
                  </a:cubicBezTo>
                  <a:close/>
                  <a:moveTo>
                    <a:pt x="298" y="100"/>
                  </a:moveTo>
                  <a:lnTo>
                    <a:pt x="298" y="100"/>
                  </a:lnTo>
                  <a:cubicBezTo>
                    <a:pt x="331" y="41"/>
                    <a:pt x="406" y="19"/>
                    <a:pt x="465" y="52"/>
                  </a:cubicBezTo>
                  <a:cubicBezTo>
                    <a:pt x="524" y="85"/>
                    <a:pt x="546" y="160"/>
                    <a:pt x="513" y="220"/>
                  </a:cubicBezTo>
                  <a:cubicBezTo>
                    <a:pt x="480" y="279"/>
                    <a:pt x="405" y="300"/>
                    <a:pt x="345" y="267"/>
                  </a:cubicBezTo>
                  <a:cubicBezTo>
                    <a:pt x="286" y="234"/>
                    <a:pt x="265" y="159"/>
                    <a:pt x="298" y="100"/>
                  </a:cubicBezTo>
                  <a:close/>
                  <a:moveTo>
                    <a:pt x="405" y="0"/>
                  </a:moveTo>
                  <a:lnTo>
                    <a:pt x="405" y="0"/>
                  </a:lnTo>
                  <a:cubicBezTo>
                    <a:pt x="181" y="0"/>
                    <a:pt x="0" y="181"/>
                    <a:pt x="0" y="405"/>
                  </a:cubicBezTo>
                  <a:cubicBezTo>
                    <a:pt x="0" y="629"/>
                    <a:pt x="181" y="811"/>
                    <a:pt x="405" y="811"/>
                  </a:cubicBezTo>
                  <a:cubicBezTo>
                    <a:pt x="629" y="811"/>
                    <a:pt x="811" y="629"/>
                    <a:pt x="811" y="405"/>
                  </a:cubicBezTo>
                  <a:cubicBezTo>
                    <a:pt x="811" y="181"/>
                    <a:pt x="629" y="0"/>
                    <a:pt x="405"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0" name="Freeform 5"/>
            <p:cNvSpPr>
              <a:spLocks noEditPoints="1"/>
            </p:cNvSpPr>
            <p:nvPr userDrawn="1"/>
          </p:nvSpPr>
          <p:spPr bwMode="auto">
            <a:xfrm rot="1264384">
              <a:off x="11021415" y="4242039"/>
              <a:ext cx="1000393" cy="429321"/>
            </a:xfrm>
            <a:custGeom>
              <a:avLst/>
              <a:gdLst>
                <a:gd name="T0" fmla="*/ 1727 w 3152"/>
                <a:gd name="T1" fmla="*/ 1223 h 1356"/>
                <a:gd name="T2" fmla="*/ 1727 w 3152"/>
                <a:gd name="T3" fmla="*/ 421 h 1356"/>
                <a:gd name="T4" fmla="*/ 1727 w 3152"/>
                <a:gd name="T5" fmla="*/ 1223 h 1356"/>
                <a:gd name="T6" fmla="*/ 534 w 3152"/>
                <a:gd name="T7" fmla="*/ 1223 h 1356"/>
                <a:gd name="T8" fmla="*/ 522 w 3152"/>
                <a:gd name="T9" fmla="*/ 422 h 1356"/>
                <a:gd name="T10" fmla="*/ 550 w 3152"/>
                <a:gd name="T11" fmla="*/ 422 h 1356"/>
                <a:gd name="T12" fmla="*/ 534 w 3152"/>
                <a:gd name="T13" fmla="*/ 1223 h 1356"/>
                <a:gd name="T14" fmla="*/ 2965 w 3152"/>
                <a:gd name="T15" fmla="*/ 30 h 1356"/>
                <a:gd name="T16" fmla="*/ 2960 w 3152"/>
                <a:gd name="T17" fmla="*/ 24 h 1356"/>
                <a:gd name="T18" fmla="*/ 2955 w 3152"/>
                <a:gd name="T19" fmla="*/ 19 h 1356"/>
                <a:gd name="T20" fmla="*/ 2945 w 3152"/>
                <a:gd name="T21" fmla="*/ 11 h 1356"/>
                <a:gd name="T22" fmla="*/ 2934 w 3152"/>
                <a:gd name="T23" fmla="*/ 5 h 1356"/>
                <a:gd name="T24" fmla="*/ 2921 w 3152"/>
                <a:gd name="T25" fmla="*/ 2 h 1356"/>
                <a:gd name="T26" fmla="*/ 2908 w 3152"/>
                <a:gd name="T27" fmla="*/ 1 h 1356"/>
                <a:gd name="T28" fmla="*/ 2896 w 3152"/>
                <a:gd name="T29" fmla="*/ 2 h 1356"/>
                <a:gd name="T30" fmla="*/ 2883 w 3152"/>
                <a:gd name="T31" fmla="*/ 6 h 1356"/>
                <a:gd name="T32" fmla="*/ 2872 w 3152"/>
                <a:gd name="T33" fmla="*/ 12 h 1356"/>
                <a:gd name="T34" fmla="*/ 2867 w 3152"/>
                <a:gd name="T35" fmla="*/ 17 h 1356"/>
                <a:gd name="T36" fmla="*/ 2861 w 3152"/>
                <a:gd name="T37" fmla="*/ 21 h 1356"/>
                <a:gd name="T38" fmla="*/ 1727 w 3152"/>
                <a:gd name="T39" fmla="*/ 288 h 1356"/>
                <a:gd name="T40" fmla="*/ 1064 w 3152"/>
                <a:gd name="T41" fmla="*/ 756 h 1356"/>
                <a:gd name="T42" fmla="*/ 799 w 3152"/>
                <a:gd name="T43" fmla="*/ 173 h 1356"/>
                <a:gd name="T44" fmla="*/ 975 w 3152"/>
                <a:gd name="T45" fmla="*/ 380 h 1356"/>
                <a:gd name="T46" fmla="*/ 1030 w 3152"/>
                <a:gd name="T47" fmla="*/ 275 h 1356"/>
                <a:gd name="T48" fmla="*/ 863 w 3152"/>
                <a:gd name="T49" fmla="*/ 29 h 1356"/>
                <a:gd name="T50" fmla="*/ 854 w 3152"/>
                <a:gd name="T51" fmla="*/ 19 h 1356"/>
                <a:gd name="T52" fmla="*/ 850 w 3152"/>
                <a:gd name="T53" fmla="*/ 16 h 1356"/>
                <a:gd name="T54" fmla="*/ 838 w 3152"/>
                <a:gd name="T55" fmla="*/ 8 h 1356"/>
                <a:gd name="T56" fmla="*/ 825 w 3152"/>
                <a:gd name="T57" fmla="*/ 3 h 1356"/>
                <a:gd name="T58" fmla="*/ 813 w 3152"/>
                <a:gd name="T59" fmla="*/ 1 h 1356"/>
                <a:gd name="T60" fmla="*/ 800 w 3152"/>
                <a:gd name="T61" fmla="*/ 1 h 1356"/>
                <a:gd name="T62" fmla="*/ 787 w 3152"/>
                <a:gd name="T63" fmla="*/ 4 h 1356"/>
                <a:gd name="T64" fmla="*/ 774 w 3152"/>
                <a:gd name="T65" fmla="*/ 10 h 1356"/>
                <a:gd name="T66" fmla="*/ 770 w 3152"/>
                <a:gd name="T67" fmla="*/ 12 h 1356"/>
                <a:gd name="T68" fmla="*/ 760 w 3152"/>
                <a:gd name="T69" fmla="*/ 21 h 1356"/>
                <a:gd name="T70" fmla="*/ 508 w 3152"/>
                <a:gd name="T71" fmla="*/ 289 h 1356"/>
                <a:gd name="T72" fmla="*/ 534 w 3152"/>
                <a:gd name="T73" fmla="*/ 1356 h 1356"/>
                <a:gd name="T74" fmla="*/ 1197 w 3152"/>
                <a:gd name="T75" fmla="*/ 889 h 1356"/>
                <a:gd name="T76" fmla="*/ 2260 w 3152"/>
                <a:gd name="T77" fmla="*/ 856 h 1356"/>
                <a:gd name="T78" fmla="*/ 3021 w 3152"/>
                <a:gd name="T79" fmla="*/ 350 h 1356"/>
                <a:gd name="T80" fmla="*/ 3114 w 3152"/>
                <a:gd name="T81" fmla="*/ 368 h 1356"/>
                <a:gd name="T82" fmla="*/ 2965 w 3152"/>
                <a:gd name="T83" fmla="*/ 3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52" h="1356">
                  <a:moveTo>
                    <a:pt x="1727" y="1223"/>
                  </a:moveTo>
                  <a:lnTo>
                    <a:pt x="1727" y="1223"/>
                  </a:lnTo>
                  <a:cubicBezTo>
                    <a:pt x="1506" y="1223"/>
                    <a:pt x="1326" y="1043"/>
                    <a:pt x="1326" y="822"/>
                  </a:cubicBezTo>
                  <a:cubicBezTo>
                    <a:pt x="1326" y="601"/>
                    <a:pt x="1506" y="421"/>
                    <a:pt x="1727" y="421"/>
                  </a:cubicBezTo>
                  <a:cubicBezTo>
                    <a:pt x="1948" y="421"/>
                    <a:pt x="2128" y="601"/>
                    <a:pt x="2128" y="822"/>
                  </a:cubicBezTo>
                  <a:cubicBezTo>
                    <a:pt x="2128" y="1043"/>
                    <a:pt x="1948" y="1223"/>
                    <a:pt x="1727" y="1223"/>
                  </a:cubicBezTo>
                  <a:close/>
                  <a:moveTo>
                    <a:pt x="534" y="1223"/>
                  </a:moveTo>
                  <a:lnTo>
                    <a:pt x="534" y="1223"/>
                  </a:lnTo>
                  <a:cubicBezTo>
                    <a:pt x="313" y="1223"/>
                    <a:pt x="133" y="1043"/>
                    <a:pt x="133" y="822"/>
                  </a:cubicBezTo>
                  <a:cubicBezTo>
                    <a:pt x="133" y="605"/>
                    <a:pt x="306" y="428"/>
                    <a:pt x="522" y="422"/>
                  </a:cubicBezTo>
                  <a:cubicBezTo>
                    <a:pt x="526" y="423"/>
                    <a:pt x="531" y="423"/>
                    <a:pt x="536" y="423"/>
                  </a:cubicBezTo>
                  <a:cubicBezTo>
                    <a:pt x="540" y="423"/>
                    <a:pt x="545" y="423"/>
                    <a:pt x="550" y="422"/>
                  </a:cubicBezTo>
                  <a:cubicBezTo>
                    <a:pt x="763" y="430"/>
                    <a:pt x="935" y="607"/>
                    <a:pt x="935" y="822"/>
                  </a:cubicBezTo>
                  <a:cubicBezTo>
                    <a:pt x="935" y="1043"/>
                    <a:pt x="755" y="1223"/>
                    <a:pt x="534" y="1223"/>
                  </a:cubicBezTo>
                  <a:close/>
                  <a:moveTo>
                    <a:pt x="2965" y="30"/>
                  </a:moveTo>
                  <a:lnTo>
                    <a:pt x="2965" y="30"/>
                  </a:lnTo>
                  <a:cubicBezTo>
                    <a:pt x="2965" y="30"/>
                    <a:pt x="2965" y="29"/>
                    <a:pt x="2965" y="29"/>
                  </a:cubicBezTo>
                  <a:cubicBezTo>
                    <a:pt x="2963" y="27"/>
                    <a:pt x="2962" y="26"/>
                    <a:pt x="2960" y="24"/>
                  </a:cubicBezTo>
                  <a:cubicBezTo>
                    <a:pt x="2959" y="22"/>
                    <a:pt x="2957" y="20"/>
                    <a:pt x="2956" y="19"/>
                  </a:cubicBezTo>
                  <a:cubicBezTo>
                    <a:pt x="2956" y="19"/>
                    <a:pt x="2955" y="19"/>
                    <a:pt x="2955" y="19"/>
                  </a:cubicBezTo>
                  <a:cubicBezTo>
                    <a:pt x="2954" y="17"/>
                    <a:pt x="2953" y="17"/>
                    <a:pt x="2952" y="16"/>
                  </a:cubicBezTo>
                  <a:cubicBezTo>
                    <a:pt x="2950" y="14"/>
                    <a:pt x="2948" y="12"/>
                    <a:pt x="2945" y="11"/>
                  </a:cubicBezTo>
                  <a:cubicBezTo>
                    <a:pt x="2944" y="10"/>
                    <a:pt x="2942" y="9"/>
                    <a:pt x="2940" y="8"/>
                  </a:cubicBezTo>
                  <a:cubicBezTo>
                    <a:pt x="2938" y="7"/>
                    <a:pt x="2936" y="6"/>
                    <a:pt x="2934" y="5"/>
                  </a:cubicBezTo>
                  <a:cubicBezTo>
                    <a:pt x="2932" y="4"/>
                    <a:pt x="2930" y="4"/>
                    <a:pt x="2928" y="3"/>
                  </a:cubicBezTo>
                  <a:cubicBezTo>
                    <a:pt x="2925" y="3"/>
                    <a:pt x="2923" y="2"/>
                    <a:pt x="2921" y="2"/>
                  </a:cubicBezTo>
                  <a:cubicBezTo>
                    <a:pt x="2919" y="1"/>
                    <a:pt x="2917" y="1"/>
                    <a:pt x="2915" y="1"/>
                  </a:cubicBezTo>
                  <a:cubicBezTo>
                    <a:pt x="2913" y="1"/>
                    <a:pt x="2911" y="0"/>
                    <a:pt x="2908" y="1"/>
                  </a:cubicBezTo>
                  <a:cubicBezTo>
                    <a:pt x="2907" y="1"/>
                    <a:pt x="2905" y="1"/>
                    <a:pt x="2903" y="1"/>
                  </a:cubicBezTo>
                  <a:cubicBezTo>
                    <a:pt x="2900" y="1"/>
                    <a:pt x="2898" y="2"/>
                    <a:pt x="2896" y="2"/>
                  </a:cubicBezTo>
                  <a:cubicBezTo>
                    <a:pt x="2894" y="2"/>
                    <a:pt x="2892" y="3"/>
                    <a:pt x="2890" y="4"/>
                  </a:cubicBezTo>
                  <a:cubicBezTo>
                    <a:pt x="2887" y="5"/>
                    <a:pt x="2885" y="5"/>
                    <a:pt x="2883" y="6"/>
                  </a:cubicBezTo>
                  <a:cubicBezTo>
                    <a:pt x="2881" y="7"/>
                    <a:pt x="2879" y="8"/>
                    <a:pt x="2876" y="10"/>
                  </a:cubicBezTo>
                  <a:cubicBezTo>
                    <a:pt x="2875" y="11"/>
                    <a:pt x="2874" y="11"/>
                    <a:pt x="2872" y="12"/>
                  </a:cubicBezTo>
                  <a:cubicBezTo>
                    <a:pt x="2872" y="12"/>
                    <a:pt x="2872" y="12"/>
                    <a:pt x="2872" y="12"/>
                  </a:cubicBezTo>
                  <a:cubicBezTo>
                    <a:pt x="2870" y="14"/>
                    <a:pt x="2868" y="15"/>
                    <a:pt x="2867" y="17"/>
                  </a:cubicBezTo>
                  <a:cubicBezTo>
                    <a:pt x="2865" y="18"/>
                    <a:pt x="2863" y="20"/>
                    <a:pt x="2861" y="21"/>
                  </a:cubicBezTo>
                  <a:cubicBezTo>
                    <a:pt x="2861" y="21"/>
                    <a:pt x="2861" y="21"/>
                    <a:pt x="2861" y="21"/>
                  </a:cubicBezTo>
                  <a:lnTo>
                    <a:pt x="2242" y="680"/>
                  </a:lnTo>
                  <a:cubicBezTo>
                    <a:pt x="2180" y="454"/>
                    <a:pt x="1973" y="288"/>
                    <a:pt x="1727" y="288"/>
                  </a:cubicBezTo>
                  <a:cubicBezTo>
                    <a:pt x="1455" y="288"/>
                    <a:pt x="1230" y="492"/>
                    <a:pt x="1197" y="756"/>
                  </a:cubicBezTo>
                  <a:lnTo>
                    <a:pt x="1064" y="756"/>
                  </a:lnTo>
                  <a:cubicBezTo>
                    <a:pt x="1037" y="539"/>
                    <a:pt x="880" y="363"/>
                    <a:pt x="674" y="307"/>
                  </a:cubicBezTo>
                  <a:lnTo>
                    <a:pt x="799" y="173"/>
                  </a:lnTo>
                  <a:lnTo>
                    <a:pt x="919" y="350"/>
                  </a:lnTo>
                  <a:cubicBezTo>
                    <a:pt x="932" y="369"/>
                    <a:pt x="953" y="380"/>
                    <a:pt x="975" y="380"/>
                  </a:cubicBezTo>
                  <a:cubicBezTo>
                    <a:pt x="988" y="380"/>
                    <a:pt x="1001" y="376"/>
                    <a:pt x="1012" y="368"/>
                  </a:cubicBezTo>
                  <a:cubicBezTo>
                    <a:pt x="1042" y="347"/>
                    <a:pt x="1050" y="306"/>
                    <a:pt x="1030" y="275"/>
                  </a:cubicBezTo>
                  <a:lnTo>
                    <a:pt x="863" y="30"/>
                  </a:lnTo>
                  <a:cubicBezTo>
                    <a:pt x="863" y="30"/>
                    <a:pt x="863" y="29"/>
                    <a:pt x="863" y="29"/>
                  </a:cubicBezTo>
                  <a:cubicBezTo>
                    <a:pt x="861" y="27"/>
                    <a:pt x="860" y="26"/>
                    <a:pt x="858" y="24"/>
                  </a:cubicBezTo>
                  <a:cubicBezTo>
                    <a:pt x="857" y="22"/>
                    <a:pt x="855" y="20"/>
                    <a:pt x="854" y="19"/>
                  </a:cubicBezTo>
                  <a:cubicBezTo>
                    <a:pt x="854" y="19"/>
                    <a:pt x="854" y="19"/>
                    <a:pt x="853" y="19"/>
                  </a:cubicBezTo>
                  <a:cubicBezTo>
                    <a:pt x="852" y="17"/>
                    <a:pt x="851" y="17"/>
                    <a:pt x="850" y="16"/>
                  </a:cubicBezTo>
                  <a:cubicBezTo>
                    <a:pt x="848" y="14"/>
                    <a:pt x="846" y="12"/>
                    <a:pt x="843" y="11"/>
                  </a:cubicBezTo>
                  <a:cubicBezTo>
                    <a:pt x="842" y="10"/>
                    <a:pt x="840" y="9"/>
                    <a:pt x="838" y="8"/>
                  </a:cubicBezTo>
                  <a:cubicBezTo>
                    <a:pt x="836" y="7"/>
                    <a:pt x="834" y="6"/>
                    <a:pt x="832" y="5"/>
                  </a:cubicBezTo>
                  <a:cubicBezTo>
                    <a:pt x="830" y="4"/>
                    <a:pt x="827" y="4"/>
                    <a:pt x="825" y="3"/>
                  </a:cubicBezTo>
                  <a:cubicBezTo>
                    <a:pt x="823" y="3"/>
                    <a:pt x="821" y="2"/>
                    <a:pt x="819" y="2"/>
                  </a:cubicBezTo>
                  <a:cubicBezTo>
                    <a:pt x="817" y="1"/>
                    <a:pt x="815" y="1"/>
                    <a:pt x="813" y="1"/>
                  </a:cubicBezTo>
                  <a:cubicBezTo>
                    <a:pt x="811" y="1"/>
                    <a:pt x="809" y="1"/>
                    <a:pt x="807" y="1"/>
                  </a:cubicBezTo>
                  <a:cubicBezTo>
                    <a:pt x="805" y="1"/>
                    <a:pt x="802" y="1"/>
                    <a:pt x="800" y="1"/>
                  </a:cubicBezTo>
                  <a:cubicBezTo>
                    <a:pt x="798" y="1"/>
                    <a:pt x="796" y="2"/>
                    <a:pt x="794" y="2"/>
                  </a:cubicBezTo>
                  <a:cubicBezTo>
                    <a:pt x="792" y="2"/>
                    <a:pt x="790" y="3"/>
                    <a:pt x="787" y="4"/>
                  </a:cubicBezTo>
                  <a:cubicBezTo>
                    <a:pt x="785" y="5"/>
                    <a:pt x="783" y="5"/>
                    <a:pt x="782" y="6"/>
                  </a:cubicBezTo>
                  <a:cubicBezTo>
                    <a:pt x="779" y="7"/>
                    <a:pt x="777" y="8"/>
                    <a:pt x="774" y="10"/>
                  </a:cubicBezTo>
                  <a:cubicBezTo>
                    <a:pt x="773" y="11"/>
                    <a:pt x="772" y="11"/>
                    <a:pt x="770" y="12"/>
                  </a:cubicBezTo>
                  <a:cubicBezTo>
                    <a:pt x="770" y="12"/>
                    <a:pt x="770" y="12"/>
                    <a:pt x="770" y="12"/>
                  </a:cubicBezTo>
                  <a:cubicBezTo>
                    <a:pt x="768" y="14"/>
                    <a:pt x="766" y="15"/>
                    <a:pt x="765" y="17"/>
                  </a:cubicBezTo>
                  <a:cubicBezTo>
                    <a:pt x="763" y="18"/>
                    <a:pt x="761" y="20"/>
                    <a:pt x="760" y="21"/>
                  </a:cubicBezTo>
                  <a:cubicBezTo>
                    <a:pt x="759" y="21"/>
                    <a:pt x="759" y="21"/>
                    <a:pt x="759" y="21"/>
                  </a:cubicBezTo>
                  <a:lnTo>
                    <a:pt x="508" y="289"/>
                  </a:lnTo>
                  <a:cubicBezTo>
                    <a:pt x="225" y="302"/>
                    <a:pt x="0" y="536"/>
                    <a:pt x="0" y="822"/>
                  </a:cubicBezTo>
                  <a:cubicBezTo>
                    <a:pt x="0" y="1117"/>
                    <a:pt x="239" y="1356"/>
                    <a:pt x="534" y="1356"/>
                  </a:cubicBezTo>
                  <a:cubicBezTo>
                    <a:pt x="806" y="1356"/>
                    <a:pt x="1031" y="1152"/>
                    <a:pt x="1064" y="889"/>
                  </a:cubicBezTo>
                  <a:lnTo>
                    <a:pt x="1197" y="889"/>
                  </a:lnTo>
                  <a:cubicBezTo>
                    <a:pt x="1230" y="1152"/>
                    <a:pt x="1455" y="1356"/>
                    <a:pt x="1727" y="1356"/>
                  </a:cubicBezTo>
                  <a:cubicBezTo>
                    <a:pt x="2011" y="1356"/>
                    <a:pt x="2243" y="1135"/>
                    <a:pt x="2260" y="856"/>
                  </a:cubicBezTo>
                  <a:lnTo>
                    <a:pt x="2901" y="173"/>
                  </a:lnTo>
                  <a:lnTo>
                    <a:pt x="3021" y="350"/>
                  </a:lnTo>
                  <a:cubicBezTo>
                    <a:pt x="3034" y="369"/>
                    <a:pt x="3055" y="380"/>
                    <a:pt x="3077" y="380"/>
                  </a:cubicBezTo>
                  <a:cubicBezTo>
                    <a:pt x="3089" y="380"/>
                    <a:pt x="3103" y="376"/>
                    <a:pt x="3114" y="368"/>
                  </a:cubicBezTo>
                  <a:cubicBezTo>
                    <a:pt x="3144" y="347"/>
                    <a:pt x="3152" y="306"/>
                    <a:pt x="3132" y="275"/>
                  </a:cubicBezTo>
                  <a:lnTo>
                    <a:pt x="2965" y="3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181" name="组合 22"/>
            <p:cNvGrpSpPr/>
            <p:nvPr userDrawn="1"/>
          </p:nvGrpSpPr>
          <p:grpSpPr>
            <a:xfrm rot="1013132">
              <a:off x="10896206" y="2815985"/>
              <a:ext cx="794889" cy="623974"/>
              <a:chOff x="3654425" y="5089525"/>
              <a:chExt cx="1860550" cy="1460500"/>
            </a:xfrm>
            <a:grpFill/>
          </p:grpSpPr>
          <p:sp>
            <p:nvSpPr>
              <p:cNvPr id="185"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6"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7"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8"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9"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0"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91"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182" name="组合 23"/>
            <p:cNvGrpSpPr/>
            <p:nvPr userDrawn="1"/>
          </p:nvGrpSpPr>
          <p:grpSpPr>
            <a:xfrm>
              <a:off x="11093096" y="1325207"/>
              <a:ext cx="1301704" cy="1299270"/>
              <a:chOff x="6262688" y="5170488"/>
              <a:chExt cx="1697038" cy="1693863"/>
            </a:xfrm>
            <a:grpFill/>
          </p:grpSpPr>
          <p:sp>
            <p:nvSpPr>
              <p:cNvPr id="18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8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03" name="组合 22"/>
            <p:cNvGrpSpPr/>
            <p:nvPr userDrawn="1"/>
          </p:nvGrpSpPr>
          <p:grpSpPr>
            <a:xfrm rot="1013132">
              <a:off x="6176564" y="5290989"/>
              <a:ext cx="794889" cy="623974"/>
              <a:chOff x="3654425" y="5089525"/>
              <a:chExt cx="1860550" cy="1460500"/>
            </a:xfrm>
            <a:grpFill/>
          </p:grpSpPr>
          <p:sp>
            <p:nvSpPr>
              <p:cNvPr id="204" name="Freeform 12"/>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5" name="Freeform 13"/>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6" name="Freeform 14"/>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7" name="Freeform 15"/>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8" name="Freeform 16"/>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09" name="Freeform 17"/>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0" name="Freeform 18"/>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11" name="Freeform 19"/>
            <p:cNvSpPr>
              <a:spLocks noEditPoints="1"/>
            </p:cNvSpPr>
            <p:nvPr userDrawn="1"/>
          </p:nvSpPr>
          <p:spPr bwMode="auto">
            <a:xfrm rot="3628785">
              <a:off x="4614671" y="6522288"/>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2" name="Freeform 7"/>
            <p:cNvSpPr>
              <a:spLocks noEditPoints="1"/>
            </p:cNvSpPr>
            <p:nvPr userDrawn="1"/>
          </p:nvSpPr>
          <p:spPr bwMode="auto">
            <a:xfrm rot="20132266">
              <a:off x="-807207" y="5977073"/>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13" name="组合 46"/>
            <p:cNvGrpSpPr/>
            <p:nvPr userDrawn="1"/>
          </p:nvGrpSpPr>
          <p:grpSpPr>
            <a:xfrm rot="21086915">
              <a:off x="11056807" y="581802"/>
              <a:ext cx="920458" cy="709092"/>
              <a:chOff x="2486025" y="3619500"/>
              <a:chExt cx="1500188" cy="1155700"/>
            </a:xfrm>
            <a:grpFill/>
          </p:grpSpPr>
          <p:sp>
            <p:nvSpPr>
              <p:cNvPr id="214" name="Freeform 26"/>
              <p:cNvSpPr>
                <a:spLocks noEditPoints="1"/>
              </p:cNvSpPr>
              <p:nvPr/>
            </p:nvSpPr>
            <p:spPr bwMode="auto">
              <a:xfrm>
                <a:off x="2486025" y="3619500"/>
                <a:ext cx="1500188" cy="1155700"/>
              </a:xfrm>
              <a:custGeom>
                <a:avLst/>
                <a:gdLst>
                  <a:gd name="T0" fmla="*/ 408 w 815"/>
                  <a:gd name="T1" fmla="*/ 553 h 627"/>
                  <a:gd name="T2" fmla="*/ 408 w 815"/>
                  <a:gd name="T3" fmla="*/ 553 h 627"/>
                  <a:gd name="T4" fmla="*/ 207 w 815"/>
                  <a:gd name="T5" fmla="*/ 353 h 627"/>
                  <a:gd name="T6" fmla="*/ 408 w 815"/>
                  <a:gd name="T7" fmla="*/ 152 h 627"/>
                  <a:gd name="T8" fmla="*/ 608 w 815"/>
                  <a:gd name="T9" fmla="*/ 353 h 627"/>
                  <a:gd name="T10" fmla="*/ 408 w 815"/>
                  <a:gd name="T11" fmla="*/ 553 h 627"/>
                  <a:gd name="T12" fmla="*/ 156 w 815"/>
                  <a:gd name="T13" fmla="*/ 176 h 627"/>
                  <a:gd name="T14" fmla="*/ 156 w 815"/>
                  <a:gd name="T15" fmla="*/ 176 h 627"/>
                  <a:gd name="T16" fmla="*/ 54 w 815"/>
                  <a:gd name="T17" fmla="*/ 176 h 627"/>
                  <a:gd name="T18" fmla="*/ 54 w 815"/>
                  <a:gd name="T19" fmla="*/ 118 h 627"/>
                  <a:gd name="T20" fmla="*/ 156 w 815"/>
                  <a:gd name="T21" fmla="*/ 118 h 627"/>
                  <a:gd name="T22" fmla="*/ 156 w 815"/>
                  <a:gd name="T23" fmla="*/ 176 h 627"/>
                  <a:gd name="T24" fmla="*/ 601 w 815"/>
                  <a:gd name="T25" fmla="*/ 79 h 627"/>
                  <a:gd name="T26" fmla="*/ 601 w 815"/>
                  <a:gd name="T27" fmla="*/ 79 h 627"/>
                  <a:gd name="T28" fmla="*/ 530 w 815"/>
                  <a:gd name="T29" fmla="*/ 0 h 627"/>
                  <a:gd name="T30" fmla="*/ 285 w 815"/>
                  <a:gd name="T31" fmla="*/ 0 h 627"/>
                  <a:gd name="T32" fmla="*/ 214 w 815"/>
                  <a:gd name="T33" fmla="*/ 79 h 627"/>
                  <a:gd name="T34" fmla="*/ 0 w 815"/>
                  <a:gd name="T35" fmla="*/ 79 h 627"/>
                  <a:gd name="T36" fmla="*/ 0 w 815"/>
                  <a:gd name="T37" fmla="*/ 627 h 627"/>
                  <a:gd name="T38" fmla="*/ 815 w 815"/>
                  <a:gd name="T39" fmla="*/ 627 h 627"/>
                  <a:gd name="T40" fmla="*/ 815 w 815"/>
                  <a:gd name="T41" fmla="*/ 79 h 627"/>
                  <a:gd name="T42" fmla="*/ 601 w 815"/>
                  <a:gd name="T43" fmla="*/ 7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5" h="627">
                    <a:moveTo>
                      <a:pt x="408" y="553"/>
                    </a:moveTo>
                    <a:lnTo>
                      <a:pt x="408" y="553"/>
                    </a:lnTo>
                    <a:cubicBezTo>
                      <a:pt x="297" y="553"/>
                      <a:pt x="207" y="463"/>
                      <a:pt x="207" y="353"/>
                    </a:cubicBezTo>
                    <a:cubicBezTo>
                      <a:pt x="207" y="242"/>
                      <a:pt x="297" y="152"/>
                      <a:pt x="408" y="152"/>
                    </a:cubicBezTo>
                    <a:cubicBezTo>
                      <a:pt x="518" y="152"/>
                      <a:pt x="608" y="242"/>
                      <a:pt x="608" y="353"/>
                    </a:cubicBezTo>
                    <a:cubicBezTo>
                      <a:pt x="608" y="463"/>
                      <a:pt x="518" y="553"/>
                      <a:pt x="408" y="553"/>
                    </a:cubicBezTo>
                    <a:close/>
                    <a:moveTo>
                      <a:pt x="156" y="176"/>
                    </a:moveTo>
                    <a:lnTo>
                      <a:pt x="156" y="176"/>
                    </a:lnTo>
                    <a:lnTo>
                      <a:pt x="54" y="176"/>
                    </a:lnTo>
                    <a:lnTo>
                      <a:pt x="54" y="118"/>
                    </a:lnTo>
                    <a:lnTo>
                      <a:pt x="156" y="118"/>
                    </a:lnTo>
                    <a:lnTo>
                      <a:pt x="156" y="176"/>
                    </a:lnTo>
                    <a:close/>
                    <a:moveTo>
                      <a:pt x="601" y="79"/>
                    </a:moveTo>
                    <a:lnTo>
                      <a:pt x="601" y="79"/>
                    </a:lnTo>
                    <a:lnTo>
                      <a:pt x="530" y="0"/>
                    </a:lnTo>
                    <a:lnTo>
                      <a:pt x="285" y="0"/>
                    </a:lnTo>
                    <a:lnTo>
                      <a:pt x="214" y="79"/>
                    </a:lnTo>
                    <a:lnTo>
                      <a:pt x="0" y="79"/>
                    </a:lnTo>
                    <a:lnTo>
                      <a:pt x="0" y="627"/>
                    </a:lnTo>
                    <a:lnTo>
                      <a:pt x="815" y="627"/>
                    </a:lnTo>
                    <a:lnTo>
                      <a:pt x="815" y="79"/>
                    </a:lnTo>
                    <a:lnTo>
                      <a:pt x="601" y="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5" name="Freeform 27"/>
              <p:cNvSpPr/>
              <p:nvPr/>
            </p:nvSpPr>
            <p:spPr bwMode="auto">
              <a:xfrm>
                <a:off x="2955925" y="3987800"/>
                <a:ext cx="560388" cy="565150"/>
              </a:xfrm>
              <a:custGeom>
                <a:avLst/>
                <a:gdLst>
                  <a:gd name="T0" fmla="*/ 153 w 305"/>
                  <a:gd name="T1" fmla="*/ 0 h 306"/>
                  <a:gd name="T2" fmla="*/ 153 w 305"/>
                  <a:gd name="T3" fmla="*/ 0 h 306"/>
                  <a:gd name="T4" fmla="*/ 0 w 305"/>
                  <a:gd name="T5" fmla="*/ 153 h 306"/>
                  <a:gd name="T6" fmla="*/ 153 w 305"/>
                  <a:gd name="T7" fmla="*/ 306 h 306"/>
                  <a:gd name="T8" fmla="*/ 305 w 305"/>
                  <a:gd name="T9" fmla="*/ 153 h 306"/>
                  <a:gd name="T10" fmla="*/ 153 w 305"/>
                  <a:gd name="T11" fmla="*/ 0 h 306"/>
                </a:gdLst>
                <a:ahLst/>
                <a:cxnLst>
                  <a:cxn ang="0">
                    <a:pos x="T0" y="T1"/>
                  </a:cxn>
                  <a:cxn ang="0">
                    <a:pos x="T2" y="T3"/>
                  </a:cxn>
                  <a:cxn ang="0">
                    <a:pos x="T4" y="T5"/>
                  </a:cxn>
                  <a:cxn ang="0">
                    <a:pos x="T6" y="T7"/>
                  </a:cxn>
                  <a:cxn ang="0">
                    <a:pos x="T8" y="T9"/>
                  </a:cxn>
                  <a:cxn ang="0">
                    <a:pos x="T10" y="T11"/>
                  </a:cxn>
                </a:cxnLst>
                <a:rect l="0" t="0" r="r" b="b"/>
                <a:pathLst>
                  <a:path w="305" h="306">
                    <a:moveTo>
                      <a:pt x="153" y="0"/>
                    </a:moveTo>
                    <a:lnTo>
                      <a:pt x="153" y="0"/>
                    </a:lnTo>
                    <a:cubicBezTo>
                      <a:pt x="68" y="0"/>
                      <a:pt x="0" y="68"/>
                      <a:pt x="0" y="153"/>
                    </a:cubicBezTo>
                    <a:cubicBezTo>
                      <a:pt x="0" y="237"/>
                      <a:pt x="68" y="306"/>
                      <a:pt x="153" y="306"/>
                    </a:cubicBezTo>
                    <a:cubicBezTo>
                      <a:pt x="237" y="306"/>
                      <a:pt x="305" y="237"/>
                      <a:pt x="305" y="153"/>
                    </a:cubicBezTo>
                    <a:cubicBezTo>
                      <a:pt x="305" y="68"/>
                      <a:pt x="237" y="0"/>
                      <a:pt x="153"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16" name="组 215"/>
            <p:cNvGrpSpPr/>
            <p:nvPr userDrawn="1"/>
          </p:nvGrpSpPr>
          <p:grpSpPr>
            <a:xfrm rot="2803540">
              <a:off x="9225928" y="-1135169"/>
              <a:ext cx="337162" cy="1815987"/>
              <a:chOff x="6099175" y="2627313"/>
              <a:chExt cx="411163" cy="2214563"/>
            </a:xfrm>
            <a:grpFill/>
          </p:grpSpPr>
          <p:sp>
            <p:nvSpPr>
              <p:cNvPr id="217" name="Freeform 13"/>
              <p:cNvSpPr>
                <a:spLocks noEditPoints="1"/>
              </p:cNvSpPr>
              <p:nvPr/>
            </p:nvSpPr>
            <p:spPr bwMode="auto">
              <a:xfrm>
                <a:off x="6130131" y="3048001"/>
                <a:ext cx="349250" cy="1258888"/>
              </a:xfrm>
              <a:custGeom>
                <a:avLst/>
                <a:gdLst>
                  <a:gd name="T0" fmla="*/ 137 w 367"/>
                  <a:gd name="T1" fmla="*/ 40 h 1313"/>
                  <a:gd name="T2" fmla="*/ 137 w 367"/>
                  <a:gd name="T3" fmla="*/ 40 h 1313"/>
                  <a:gd name="T4" fmla="*/ 230 w 367"/>
                  <a:gd name="T5" fmla="*/ 40 h 1313"/>
                  <a:gd name="T6" fmla="*/ 230 w 367"/>
                  <a:gd name="T7" fmla="*/ 1273 h 1313"/>
                  <a:gd name="T8" fmla="*/ 137 w 367"/>
                  <a:gd name="T9" fmla="*/ 1273 h 1313"/>
                  <a:gd name="T10" fmla="*/ 137 w 367"/>
                  <a:gd name="T11" fmla="*/ 40 h 1313"/>
                  <a:gd name="T12" fmla="*/ 97 w 367"/>
                  <a:gd name="T13" fmla="*/ 1273 h 1313"/>
                  <a:gd name="T14" fmla="*/ 97 w 367"/>
                  <a:gd name="T15" fmla="*/ 1273 h 1313"/>
                  <a:gd name="T16" fmla="*/ 40 w 367"/>
                  <a:gd name="T17" fmla="*/ 1273 h 1313"/>
                  <a:gd name="T18" fmla="*/ 40 w 367"/>
                  <a:gd name="T19" fmla="*/ 40 h 1313"/>
                  <a:gd name="T20" fmla="*/ 97 w 367"/>
                  <a:gd name="T21" fmla="*/ 40 h 1313"/>
                  <a:gd name="T22" fmla="*/ 97 w 367"/>
                  <a:gd name="T23" fmla="*/ 1273 h 1313"/>
                  <a:gd name="T24" fmla="*/ 270 w 367"/>
                  <a:gd name="T25" fmla="*/ 40 h 1313"/>
                  <a:gd name="T26" fmla="*/ 270 w 367"/>
                  <a:gd name="T27" fmla="*/ 40 h 1313"/>
                  <a:gd name="T28" fmla="*/ 327 w 367"/>
                  <a:gd name="T29" fmla="*/ 40 h 1313"/>
                  <a:gd name="T30" fmla="*/ 327 w 367"/>
                  <a:gd name="T31" fmla="*/ 1273 h 1313"/>
                  <a:gd name="T32" fmla="*/ 270 w 367"/>
                  <a:gd name="T33" fmla="*/ 1273 h 1313"/>
                  <a:gd name="T34" fmla="*/ 270 w 367"/>
                  <a:gd name="T35" fmla="*/ 40 h 1313"/>
                  <a:gd name="T36" fmla="*/ 270 w 367"/>
                  <a:gd name="T37" fmla="*/ 1313 h 1313"/>
                  <a:gd name="T38" fmla="*/ 270 w 367"/>
                  <a:gd name="T39" fmla="*/ 1313 h 1313"/>
                  <a:gd name="T40" fmla="*/ 270 w 367"/>
                  <a:gd name="T41" fmla="*/ 1313 h 1313"/>
                  <a:gd name="T42" fmla="*/ 367 w 367"/>
                  <a:gd name="T43" fmla="*/ 1313 h 1313"/>
                  <a:gd name="T44" fmla="*/ 367 w 367"/>
                  <a:gd name="T45" fmla="*/ 0 h 1313"/>
                  <a:gd name="T46" fmla="*/ 0 w 367"/>
                  <a:gd name="T47" fmla="*/ 0 h 1313"/>
                  <a:gd name="T48" fmla="*/ 0 w 367"/>
                  <a:gd name="T49" fmla="*/ 1313 h 1313"/>
                  <a:gd name="T50" fmla="*/ 97 w 367"/>
                  <a:gd name="T51" fmla="*/ 1313 h 1313"/>
                  <a:gd name="T52" fmla="*/ 97 w 367"/>
                  <a:gd name="T53" fmla="*/ 1313 h 1313"/>
                  <a:gd name="T54" fmla="*/ 137 w 367"/>
                  <a:gd name="T55" fmla="*/ 1313 h 1313"/>
                  <a:gd name="T56" fmla="*/ 137 w 367"/>
                  <a:gd name="T57" fmla="*/ 1313 h 1313"/>
                  <a:gd name="T58" fmla="*/ 230 w 367"/>
                  <a:gd name="T59" fmla="*/ 1313 h 1313"/>
                  <a:gd name="T60" fmla="*/ 230 w 367"/>
                  <a:gd name="T61" fmla="*/ 1313 h 1313"/>
                  <a:gd name="T62" fmla="*/ 270 w 367"/>
                  <a:gd name="T63" fmla="*/ 1313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7" h="1313">
                    <a:moveTo>
                      <a:pt x="137" y="40"/>
                    </a:moveTo>
                    <a:lnTo>
                      <a:pt x="137" y="40"/>
                    </a:lnTo>
                    <a:lnTo>
                      <a:pt x="230" y="40"/>
                    </a:lnTo>
                    <a:lnTo>
                      <a:pt x="230" y="1273"/>
                    </a:lnTo>
                    <a:lnTo>
                      <a:pt x="137" y="1273"/>
                    </a:lnTo>
                    <a:lnTo>
                      <a:pt x="137" y="40"/>
                    </a:lnTo>
                    <a:close/>
                    <a:moveTo>
                      <a:pt x="97" y="1273"/>
                    </a:moveTo>
                    <a:lnTo>
                      <a:pt x="97" y="1273"/>
                    </a:lnTo>
                    <a:lnTo>
                      <a:pt x="40" y="1273"/>
                    </a:lnTo>
                    <a:lnTo>
                      <a:pt x="40" y="40"/>
                    </a:lnTo>
                    <a:lnTo>
                      <a:pt x="97" y="40"/>
                    </a:lnTo>
                    <a:lnTo>
                      <a:pt x="97" y="1273"/>
                    </a:lnTo>
                    <a:close/>
                    <a:moveTo>
                      <a:pt x="270" y="40"/>
                    </a:moveTo>
                    <a:lnTo>
                      <a:pt x="270" y="40"/>
                    </a:lnTo>
                    <a:lnTo>
                      <a:pt x="327" y="40"/>
                    </a:lnTo>
                    <a:lnTo>
                      <a:pt x="327" y="1273"/>
                    </a:lnTo>
                    <a:lnTo>
                      <a:pt x="270" y="1273"/>
                    </a:lnTo>
                    <a:lnTo>
                      <a:pt x="270" y="40"/>
                    </a:lnTo>
                    <a:close/>
                    <a:moveTo>
                      <a:pt x="270" y="1313"/>
                    </a:moveTo>
                    <a:lnTo>
                      <a:pt x="270" y="1313"/>
                    </a:lnTo>
                    <a:lnTo>
                      <a:pt x="270" y="1313"/>
                    </a:lnTo>
                    <a:lnTo>
                      <a:pt x="367" y="1313"/>
                    </a:lnTo>
                    <a:lnTo>
                      <a:pt x="367" y="0"/>
                    </a:lnTo>
                    <a:lnTo>
                      <a:pt x="0" y="0"/>
                    </a:lnTo>
                    <a:lnTo>
                      <a:pt x="0" y="1313"/>
                    </a:lnTo>
                    <a:lnTo>
                      <a:pt x="97" y="1313"/>
                    </a:lnTo>
                    <a:lnTo>
                      <a:pt x="97" y="1313"/>
                    </a:lnTo>
                    <a:lnTo>
                      <a:pt x="137" y="1313"/>
                    </a:lnTo>
                    <a:lnTo>
                      <a:pt x="137" y="1313"/>
                    </a:lnTo>
                    <a:lnTo>
                      <a:pt x="230" y="1313"/>
                    </a:lnTo>
                    <a:lnTo>
                      <a:pt x="230" y="1313"/>
                    </a:lnTo>
                    <a:lnTo>
                      <a:pt x="270" y="1313"/>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8" name="Freeform 14"/>
              <p:cNvSpPr/>
              <p:nvPr/>
            </p:nvSpPr>
            <p:spPr bwMode="auto">
              <a:xfrm>
                <a:off x="6130131" y="2968626"/>
                <a:ext cx="349250" cy="63500"/>
              </a:xfrm>
              <a:custGeom>
                <a:avLst/>
                <a:gdLst>
                  <a:gd name="T0" fmla="*/ 367 w 367"/>
                  <a:gd name="T1" fmla="*/ 0 h 67"/>
                  <a:gd name="T2" fmla="*/ 367 w 367"/>
                  <a:gd name="T3" fmla="*/ 0 h 67"/>
                  <a:gd name="T4" fmla="*/ 0 w 367"/>
                  <a:gd name="T5" fmla="*/ 0 h 67"/>
                  <a:gd name="T6" fmla="*/ 0 w 367"/>
                  <a:gd name="T7" fmla="*/ 67 h 67"/>
                  <a:gd name="T8" fmla="*/ 367 w 367"/>
                  <a:gd name="T9" fmla="*/ 67 h 67"/>
                  <a:gd name="T10" fmla="*/ 367 w 367"/>
                  <a:gd name="T11" fmla="*/ 0 h 67"/>
                </a:gdLst>
                <a:ahLst/>
                <a:cxnLst>
                  <a:cxn ang="0">
                    <a:pos x="T0" y="T1"/>
                  </a:cxn>
                  <a:cxn ang="0">
                    <a:pos x="T2" y="T3"/>
                  </a:cxn>
                  <a:cxn ang="0">
                    <a:pos x="T4" y="T5"/>
                  </a:cxn>
                  <a:cxn ang="0">
                    <a:pos x="T6" y="T7"/>
                  </a:cxn>
                  <a:cxn ang="0">
                    <a:pos x="T8" y="T9"/>
                  </a:cxn>
                  <a:cxn ang="0">
                    <a:pos x="T10" y="T11"/>
                  </a:cxn>
                </a:cxnLst>
                <a:rect l="0" t="0" r="r" b="b"/>
                <a:pathLst>
                  <a:path w="367" h="67">
                    <a:moveTo>
                      <a:pt x="367" y="0"/>
                    </a:moveTo>
                    <a:lnTo>
                      <a:pt x="367" y="0"/>
                    </a:lnTo>
                    <a:lnTo>
                      <a:pt x="0" y="0"/>
                    </a:lnTo>
                    <a:lnTo>
                      <a:pt x="0" y="67"/>
                    </a:lnTo>
                    <a:lnTo>
                      <a:pt x="367" y="67"/>
                    </a:lnTo>
                    <a:lnTo>
                      <a:pt x="36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19" name="Freeform 15"/>
              <p:cNvSpPr/>
              <p:nvPr/>
            </p:nvSpPr>
            <p:spPr bwMode="auto">
              <a:xfrm>
                <a:off x="6099175" y="2627313"/>
                <a:ext cx="411163" cy="325438"/>
              </a:xfrm>
              <a:custGeom>
                <a:avLst/>
                <a:gdLst>
                  <a:gd name="T0" fmla="*/ 399 w 430"/>
                  <a:gd name="T1" fmla="*/ 340 h 340"/>
                  <a:gd name="T2" fmla="*/ 399 w 430"/>
                  <a:gd name="T3" fmla="*/ 340 h 340"/>
                  <a:gd name="T4" fmla="*/ 215 w 430"/>
                  <a:gd name="T5" fmla="*/ 0 h 340"/>
                  <a:gd name="T6" fmla="*/ 32 w 430"/>
                  <a:gd name="T7" fmla="*/ 340 h 340"/>
                  <a:gd name="T8" fmla="*/ 399 w 430"/>
                  <a:gd name="T9" fmla="*/ 340 h 340"/>
                </a:gdLst>
                <a:ahLst/>
                <a:cxnLst>
                  <a:cxn ang="0">
                    <a:pos x="T0" y="T1"/>
                  </a:cxn>
                  <a:cxn ang="0">
                    <a:pos x="T2" y="T3"/>
                  </a:cxn>
                  <a:cxn ang="0">
                    <a:pos x="T4" y="T5"/>
                  </a:cxn>
                  <a:cxn ang="0">
                    <a:pos x="T6" y="T7"/>
                  </a:cxn>
                  <a:cxn ang="0">
                    <a:pos x="T8" y="T9"/>
                  </a:cxn>
                </a:cxnLst>
                <a:rect l="0" t="0" r="r" b="b"/>
                <a:pathLst>
                  <a:path w="430" h="340">
                    <a:moveTo>
                      <a:pt x="399" y="340"/>
                    </a:moveTo>
                    <a:lnTo>
                      <a:pt x="399" y="340"/>
                    </a:lnTo>
                    <a:cubicBezTo>
                      <a:pt x="399" y="340"/>
                      <a:pt x="430" y="0"/>
                      <a:pt x="215" y="0"/>
                    </a:cubicBezTo>
                    <a:cubicBezTo>
                      <a:pt x="0" y="0"/>
                      <a:pt x="32" y="340"/>
                      <a:pt x="32" y="340"/>
                    </a:cubicBezTo>
                    <a:lnTo>
                      <a:pt x="399" y="34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0" name="Freeform 17"/>
              <p:cNvSpPr>
                <a:spLocks noEditPoints="1"/>
              </p:cNvSpPr>
              <p:nvPr/>
            </p:nvSpPr>
            <p:spPr bwMode="auto">
              <a:xfrm>
                <a:off x="6128544" y="4310063"/>
                <a:ext cx="352425" cy="531813"/>
              </a:xfrm>
              <a:custGeom>
                <a:avLst/>
                <a:gdLst>
                  <a:gd name="T0" fmla="*/ 214 w 369"/>
                  <a:gd name="T1" fmla="*/ 338 h 554"/>
                  <a:gd name="T2" fmla="*/ 214 w 369"/>
                  <a:gd name="T3" fmla="*/ 338 h 554"/>
                  <a:gd name="T4" fmla="*/ 155 w 369"/>
                  <a:gd name="T5" fmla="*/ 338 h 554"/>
                  <a:gd name="T6" fmla="*/ 56 w 369"/>
                  <a:gd name="T7" fmla="*/ 40 h 554"/>
                  <a:gd name="T8" fmla="*/ 313 w 369"/>
                  <a:gd name="T9" fmla="*/ 40 h 554"/>
                  <a:gd name="T10" fmla="*/ 214 w 369"/>
                  <a:gd name="T11" fmla="*/ 338 h 554"/>
                  <a:gd name="T12" fmla="*/ 113 w 369"/>
                  <a:gd name="T13" fmla="*/ 338 h 554"/>
                  <a:gd name="T14" fmla="*/ 113 w 369"/>
                  <a:gd name="T15" fmla="*/ 338 h 554"/>
                  <a:gd name="T16" fmla="*/ 184 w 369"/>
                  <a:gd name="T17" fmla="*/ 554 h 554"/>
                  <a:gd name="T18" fmla="*/ 256 w 369"/>
                  <a:gd name="T19" fmla="*/ 338 h 554"/>
                  <a:gd name="T20" fmla="*/ 369 w 369"/>
                  <a:gd name="T21" fmla="*/ 0 h 554"/>
                  <a:gd name="T22" fmla="*/ 0 w 369"/>
                  <a:gd name="T23" fmla="*/ 0 h 554"/>
                  <a:gd name="T24" fmla="*/ 113 w 369"/>
                  <a:gd name="T25" fmla="*/ 338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9" h="554">
                    <a:moveTo>
                      <a:pt x="214" y="338"/>
                    </a:moveTo>
                    <a:lnTo>
                      <a:pt x="214" y="338"/>
                    </a:lnTo>
                    <a:lnTo>
                      <a:pt x="155" y="338"/>
                    </a:lnTo>
                    <a:lnTo>
                      <a:pt x="56" y="40"/>
                    </a:lnTo>
                    <a:lnTo>
                      <a:pt x="313" y="40"/>
                    </a:lnTo>
                    <a:lnTo>
                      <a:pt x="214" y="338"/>
                    </a:lnTo>
                    <a:close/>
                    <a:moveTo>
                      <a:pt x="113" y="338"/>
                    </a:moveTo>
                    <a:lnTo>
                      <a:pt x="113" y="338"/>
                    </a:lnTo>
                    <a:lnTo>
                      <a:pt x="184" y="554"/>
                    </a:lnTo>
                    <a:lnTo>
                      <a:pt x="256" y="338"/>
                    </a:lnTo>
                    <a:lnTo>
                      <a:pt x="369" y="0"/>
                    </a:lnTo>
                    <a:lnTo>
                      <a:pt x="0" y="0"/>
                    </a:lnTo>
                    <a:lnTo>
                      <a:pt x="113" y="33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nvGrpSpPr>
            <p:cNvPr id="221" name="组合 23"/>
            <p:cNvGrpSpPr/>
            <p:nvPr userDrawn="1"/>
          </p:nvGrpSpPr>
          <p:grpSpPr>
            <a:xfrm>
              <a:off x="5624277" y="6060101"/>
              <a:ext cx="1301704" cy="1299270"/>
              <a:chOff x="6262688" y="5170488"/>
              <a:chExt cx="1697038" cy="1693863"/>
            </a:xfrm>
            <a:grpFill/>
          </p:grpSpPr>
          <p:sp>
            <p:nvSpPr>
              <p:cNvPr id="222"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3"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24" name="Freeform 9"/>
            <p:cNvSpPr>
              <a:spLocks noEditPoints="1"/>
            </p:cNvSpPr>
            <p:nvPr userDrawn="1"/>
          </p:nvSpPr>
          <p:spPr bwMode="auto">
            <a:xfrm>
              <a:off x="11714474" y="3298829"/>
              <a:ext cx="1135300" cy="1451430"/>
            </a:xfrm>
            <a:custGeom>
              <a:avLst/>
              <a:gdLst>
                <a:gd name="T0" fmla="*/ 449 w 1637"/>
                <a:gd name="T1" fmla="*/ 1301 h 2083"/>
                <a:gd name="T2" fmla="*/ 449 w 1637"/>
                <a:gd name="T3" fmla="*/ 1301 h 2083"/>
                <a:gd name="T4" fmla="*/ 350 w 1637"/>
                <a:gd name="T5" fmla="*/ 1276 h 2083"/>
                <a:gd name="T6" fmla="*/ 240 w 1637"/>
                <a:gd name="T7" fmla="*/ 1150 h 2083"/>
                <a:gd name="T8" fmla="*/ 273 w 1637"/>
                <a:gd name="T9" fmla="*/ 841 h 2083"/>
                <a:gd name="T10" fmla="*/ 770 w 1637"/>
                <a:gd name="T11" fmla="*/ 1055 h 2083"/>
                <a:gd name="T12" fmla="*/ 449 w 1637"/>
                <a:gd name="T13" fmla="*/ 1301 h 2083"/>
                <a:gd name="T14" fmla="*/ 1500 w 1637"/>
                <a:gd name="T15" fmla="*/ 1781 h 2083"/>
                <a:gd name="T16" fmla="*/ 1500 w 1637"/>
                <a:gd name="T17" fmla="*/ 1781 h 2083"/>
                <a:gd name="T18" fmla="*/ 1590 w 1637"/>
                <a:gd name="T19" fmla="*/ 1670 h 2083"/>
                <a:gd name="T20" fmla="*/ 1278 w 1637"/>
                <a:gd name="T21" fmla="*/ 1604 h 2083"/>
                <a:gd name="T22" fmla="*/ 1403 w 1637"/>
                <a:gd name="T23" fmla="*/ 1057 h 2083"/>
                <a:gd name="T24" fmla="*/ 1031 w 1637"/>
                <a:gd name="T25" fmla="*/ 383 h 2083"/>
                <a:gd name="T26" fmla="*/ 931 w 1637"/>
                <a:gd name="T27" fmla="*/ 92 h 2083"/>
                <a:gd name="T28" fmla="*/ 480 w 1637"/>
                <a:gd name="T29" fmla="*/ 430 h 2083"/>
                <a:gd name="T30" fmla="*/ 0 w 1637"/>
                <a:gd name="T31" fmla="*/ 723 h 2083"/>
                <a:gd name="T32" fmla="*/ 236 w 1637"/>
                <a:gd name="T33" fmla="*/ 825 h 2083"/>
                <a:gd name="T34" fmla="*/ 202 w 1637"/>
                <a:gd name="T35" fmla="*/ 1162 h 2083"/>
                <a:gd name="T36" fmla="*/ 332 w 1637"/>
                <a:gd name="T37" fmla="*/ 1312 h 2083"/>
                <a:gd name="T38" fmla="*/ 449 w 1637"/>
                <a:gd name="T39" fmla="*/ 1341 h 2083"/>
                <a:gd name="T40" fmla="*/ 807 w 1637"/>
                <a:gd name="T41" fmla="*/ 1071 h 2083"/>
                <a:gd name="T42" fmla="*/ 1003 w 1637"/>
                <a:gd name="T43" fmla="*/ 1156 h 2083"/>
                <a:gd name="T44" fmla="*/ 950 w 1637"/>
                <a:gd name="T45" fmla="*/ 626 h 2083"/>
                <a:gd name="T46" fmla="*/ 1001 w 1637"/>
                <a:gd name="T47" fmla="*/ 495 h 2083"/>
                <a:gd name="T48" fmla="*/ 1297 w 1637"/>
                <a:gd name="T49" fmla="*/ 1060 h 2083"/>
                <a:gd name="T50" fmla="*/ 1215 w 1637"/>
                <a:gd name="T51" fmla="*/ 1499 h 2083"/>
                <a:gd name="T52" fmla="*/ 1166 w 1637"/>
                <a:gd name="T53" fmla="*/ 1581 h 2083"/>
                <a:gd name="T54" fmla="*/ 920 w 1637"/>
                <a:gd name="T55" fmla="*/ 1530 h 2083"/>
                <a:gd name="T56" fmla="*/ 549 w 1637"/>
                <a:gd name="T57" fmla="*/ 1946 h 2083"/>
                <a:gd name="T58" fmla="*/ 1255 w 1637"/>
                <a:gd name="T59" fmla="*/ 2083 h 2083"/>
                <a:gd name="T60" fmla="*/ 1637 w 1637"/>
                <a:gd name="T61" fmla="*/ 1806 h 2083"/>
                <a:gd name="T62" fmla="*/ 1500 w 1637"/>
                <a:gd name="T63" fmla="*/ 1781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37" h="2083">
                  <a:moveTo>
                    <a:pt x="449" y="1301"/>
                  </a:moveTo>
                  <a:lnTo>
                    <a:pt x="449" y="1301"/>
                  </a:lnTo>
                  <a:cubicBezTo>
                    <a:pt x="416" y="1301"/>
                    <a:pt x="383" y="1292"/>
                    <a:pt x="350" y="1276"/>
                  </a:cubicBezTo>
                  <a:cubicBezTo>
                    <a:pt x="295" y="1248"/>
                    <a:pt x="258" y="1206"/>
                    <a:pt x="240" y="1150"/>
                  </a:cubicBezTo>
                  <a:cubicBezTo>
                    <a:pt x="207" y="1047"/>
                    <a:pt x="243" y="919"/>
                    <a:pt x="273" y="841"/>
                  </a:cubicBezTo>
                  <a:lnTo>
                    <a:pt x="770" y="1055"/>
                  </a:lnTo>
                  <a:cubicBezTo>
                    <a:pt x="719" y="1137"/>
                    <a:pt x="599" y="1301"/>
                    <a:pt x="449" y="1301"/>
                  </a:cubicBezTo>
                  <a:close/>
                  <a:moveTo>
                    <a:pt x="1500" y="1781"/>
                  </a:moveTo>
                  <a:lnTo>
                    <a:pt x="1500" y="1781"/>
                  </a:lnTo>
                  <a:lnTo>
                    <a:pt x="1590" y="1670"/>
                  </a:lnTo>
                  <a:lnTo>
                    <a:pt x="1278" y="1604"/>
                  </a:lnTo>
                  <a:cubicBezTo>
                    <a:pt x="1340" y="1504"/>
                    <a:pt x="1412" y="1329"/>
                    <a:pt x="1403" y="1057"/>
                  </a:cubicBezTo>
                  <a:cubicBezTo>
                    <a:pt x="1392" y="672"/>
                    <a:pt x="1130" y="453"/>
                    <a:pt x="1031" y="383"/>
                  </a:cubicBezTo>
                  <a:cubicBezTo>
                    <a:pt x="1053" y="263"/>
                    <a:pt x="1046" y="135"/>
                    <a:pt x="931" y="92"/>
                  </a:cubicBezTo>
                  <a:cubicBezTo>
                    <a:pt x="680" y="0"/>
                    <a:pt x="480" y="430"/>
                    <a:pt x="480" y="430"/>
                  </a:cubicBezTo>
                  <a:cubicBezTo>
                    <a:pt x="480" y="430"/>
                    <a:pt x="113" y="340"/>
                    <a:pt x="0" y="723"/>
                  </a:cubicBezTo>
                  <a:lnTo>
                    <a:pt x="236" y="825"/>
                  </a:lnTo>
                  <a:cubicBezTo>
                    <a:pt x="204" y="908"/>
                    <a:pt x="164" y="1046"/>
                    <a:pt x="202" y="1162"/>
                  </a:cubicBezTo>
                  <a:cubicBezTo>
                    <a:pt x="223" y="1229"/>
                    <a:pt x="267" y="1279"/>
                    <a:pt x="332" y="1312"/>
                  </a:cubicBezTo>
                  <a:cubicBezTo>
                    <a:pt x="370" y="1331"/>
                    <a:pt x="410" y="1341"/>
                    <a:pt x="449" y="1341"/>
                  </a:cubicBezTo>
                  <a:cubicBezTo>
                    <a:pt x="623" y="1341"/>
                    <a:pt x="755" y="1157"/>
                    <a:pt x="807" y="1071"/>
                  </a:cubicBezTo>
                  <a:lnTo>
                    <a:pt x="1003" y="1156"/>
                  </a:lnTo>
                  <a:cubicBezTo>
                    <a:pt x="1003" y="1156"/>
                    <a:pt x="1247" y="846"/>
                    <a:pt x="950" y="626"/>
                  </a:cubicBezTo>
                  <a:cubicBezTo>
                    <a:pt x="950" y="626"/>
                    <a:pt x="977" y="571"/>
                    <a:pt x="1001" y="495"/>
                  </a:cubicBezTo>
                  <a:cubicBezTo>
                    <a:pt x="1101" y="574"/>
                    <a:pt x="1288" y="762"/>
                    <a:pt x="1297" y="1060"/>
                  </a:cubicBezTo>
                  <a:cubicBezTo>
                    <a:pt x="1303" y="1273"/>
                    <a:pt x="1256" y="1416"/>
                    <a:pt x="1215" y="1499"/>
                  </a:cubicBezTo>
                  <a:cubicBezTo>
                    <a:pt x="1198" y="1534"/>
                    <a:pt x="1181" y="1561"/>
                    <a:pt x="1166" y="1581"/>
                  </a:cubicBezTo>
                  <a:lnTo>
                    <a:pt x="920" y="1530"/>
                  </a:lnTo>
                  <a:lnTo>
                    <a:pt x="549" y="1946"/>
                  </a:lnTo>
                  <a:lnTo>
                    <a:pt x="1255" y="2083"/>
                  </a:lnTo>
                  <a:lnTo>
                    <a:pt x="1637" y="1806"/>
                  </a:lnTo>
                  <a:lnTo>
                    <a:pt x="1500" y="1781"/>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25" name="组合 45"/>
            <p:cNvGrpSpPr/>
            <p:nvPr userDrawn="1"/>
          </p:nvGrpSpPr>
          <p:grpSpPr>
            <a:xfrm rot="2116298">
              <a:off x="718679" y="6474356"/>
              <a:ext cx="1228067" cy="1069642"/>
              <a:chOff x="501650" y="3292475"/>
              <a:chExt cx="1735138" cy="1511300"/>
            </a:xfrm>
            <a:grpFill/>
          </p:grpSpPr>
          <p:sp>
            <p:nvSpPr>
              <p:cNvPr id="226" name="Freeform 5"/>
              <p:cNvSpPr/>
              <p:nvPr/>
            </p:nvSpPr>
            <p:spPr bwMode="auto">
              <a:xfrm>
                <a:off x="501650" y="3292475"/>
                <a:ext cx="1735138" cy="893762"/>
              </a:xfrm>
              <a:custGeom>
                <a:avLst/>
                <a:gdLst>
                  <a:gd name="T0" fmla="*/ 0 w 943"/>
                  <a:gd name="T1" fmla="*/ 242 h 484"/>
                  <a:gd name="T2" fmla="*/ 0 w 943"/>
                  <a:gd name="T3" fmla="*/ 242 h 484"/>
                  <a:gd name="T4" fmla="*/ 471 w 943"/>
                  <a:gd name="T5" fmla="*/ 484 h 484"/>
                  <a:gd name="T6" fmla="*/ 943 w 943"/>
                  <a:gd name="T7" fmla="*/ 242 h 484"/>
                  <a:gd name="T8" fmla="*/ 471 w 943"/>
                  <a:gd name="T9" fmla="*/ 0 h 484"/>
                  <a:gd name="T10" fmla="*/ 0 w 943"/>
                  <a:gd name="T11" fmla="*/ 242 h 484"/>
                </a:gdLst>
                <a:ahLst/>
                <a:cxnLst>
                  <a:cxn ang="0">
                    <a:pos x="T0" y="T1"/>
                  </a:cxn>
                  <a:cxn ang="0">
                    <a:pos x="T2" y="T3"/>
                  </a:cxn>
                  <a:cxn ang="0">
                    <a:pos x="T4" y="T5"/>
                  </a:cxn>
                  <a:cxn ang="0">
                    <a:pos x="T6" y="T7"/>
                  </a:cxn>
                  <a:cxn ang="0">
                    <a:pos x="T8" y="T9"/>
                  </a:cxn>
                  <a:cxn ang="0">
                    <a:pos x="T10" y="T11"/>
                  </a:cxn>
                </a:cxnLst>
                <a:rect l="0" t="0" r="r" b="b"/>
                <a:pathLst>
                  <a:path w="943" h="484">
                    <a:moveTo>
                      <a:pt x="0" y="242"/>
                    </a:moveTo>
                    <a:lnTo>
                      <a:pt x="0" y="242"/>
                    </a:lnTo>
                    <a:lnTo>
                      <a:pt x="471" y="484"/>
                    </a:lnTo>
                    <a:lnTo>
                      <a:pt x="943" y="242"/>
                    </a:lnTo>
                    <a:lnTo>
                      <a:pt x="471" y="0"/>
                    </a:lnTo>
                    <a:lnTo>
                      <a:pt x="0" y="242"/>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7" name="Freeform 6"/>
              <p:cNvSpPr/>
              <p:nvPr/>
            </p:nvSpPr>
            <p:spPr bwMode="auto">
              <a:xfrm>
                <a:off x="728663" y="3959225"/>
                <a:ext cx="1285875" cy="758825"/>
              </a:xfrm>
              <a:custGeom>
                <a:avLst/>
                <a:gdLst>
                  <a:gd name="T0" fmla="*/ 349 w 699"/>
                  <a:gd name="T1" fmla="*/ 179 h 412"/>
                  <a:gd name="T2" fmla="*/ 349 w 699"/>
                  <a:gd name="T3" fmla="*/ 179 h 412"/>
                  <a:gd name="T4" fmla="*/ 0 w 699"/>
                  <a:gd name="T5" fmla="*/ 0 h 412"/>
                  <a:gd name="T6" fmla="*/ 0 w 699"/>
                  <a:gd name="T7" fmla="*/ 233 h 412"/>
                  <a:gd name="T8" fmla="*/ 349 w 699"/>
                  <a:gd name="T9" fmla="*/ 412 h 412"/>
                  <a:gd name="T10" fmla="*/ 699 w 699"/>
                  <a:gd name="T11" fmla="*/ 233 h 412"/>
                  <a:gd name="T12" fmla="*/ 699 w 699"/>
                  <a:gd name="T13" fmla="*/ 0 h 412"/>
                  <a:gd name="T14" fmla="*/ 349 w 699"/>
                  <a:gd name="T15" fmla="*/ 179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9" h="412">
                    <a:moveTo>
                      <a:pt x="349" y="179"/>
                    </a:moveTo>
                    <a:lnTo>
                      <a:pt x="349" y="179"/>
                    </a:lnTo>
                    <a:lnTo>
                      <a:pt x="0" y="0"/>
                    </a:lnTo>
                    <a:lnTo>
                      <a:pt x="0" y="233"/>
                    </a:lnTo>
                    <a:lnTo>
                      <a:pt x="349" y="412"/>
                    </a:lnTo>
                    <a:lnTo>
                      <a:pt x="699" y="233"/>
                    </a:lnTo>
                    <a:lnTo>
                      <a:pt x="699" y="0"/>
                    </a:lnTo>
                    <a:lnTo>
                      <a:pt x="349" y="179"/>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8" name="Freeform 7"/>
              <p:cNvSpPr/>
              <p:nvPr/>
            </p:nvSpPr>
            <p:spPr bwMode="auto">
              <a:xfrm>
                <a:off x="514350" y="4095750"/>
                <a:ext cx="68263" cy="708025"/>
              </a:xfrm>
              <a:custGeom>
                <a:avLst/>
                <a:gdLst>
                  <a:gd name="T0" fmla="*/ 0 w 37"/>
                  <a:gd name="T1" fmla="*/ 384 h 384"/>
                  <a:gd name="T2" fmla="*/ 0 w 37"/>
                  <a:gd name="T3" fmla="*/ 384 h 384"/>
                  <a:gd name="T4" fmla="*/ 37 w 37"/>
                  <a:gd name="T5" fmla="*/ 384 h 384"/>
                  <a:gd name="T6" fmla="*/ 37 w 37"/>
                  <a:gd name="T7" fmla="*/ 0 h 384"/>
                  <a:gd name="T8" fmla="*/ 0 w 37"/>
                  <a:gd name="T9" fmla="*/ 0 h 384"/>
                  <a:gd name="T10" fmla="*/ 0 w 37"/>
                  <a:gd name="T11" fmla="*/ 384 h 384"/>
                </a:gdLst>
                <a:ahLst/>
                <a:cxnLst>
                  <a:cxn ang="0">
                    <a:pos x="T0" y="T1"/>
                  </a:cxn>
                  <a:cxn ang="0">
                    <a:pos x="T2" y="T3"/>
                  </a:cxn>
                  <a:cxn ang="0">
                    <a:pos x="T4" y="T5"/>
                  </a:cxn>
                  <a:cxn ang="0">
                    <a:pos x="T6" y="T7"/>
                  </a:cxn>
                  <a:cxn ang="0">
                    <a:pos x="T8" y="T9"/>
                  </a:cxn>
                  <a:cxn ang="0">
                    <a:pos x="T10" y="T11"/>
                  </a:cxn>
                </a:cxnLst>
                <a:rect l="0" t="0" r="r" b="b"/>
                <a:pathLst>
                  <a:path w="37" h="384">
                    <a:moveTo>
                      <a:pt x="0" y="384"/>
                    </a:moveTo>
                    <a:lnTo>
                      <a:pt x="0" y="384"/>
                    </a:lnTo>
                    <a:lnTo>
                      <a:pt x="37" y="384"/>
                    </a:lnTo>
                    <a:lnTo>
                      <a:pt x="37" y="0"/>
                    </a:lnTo>
                    <a:lnTo>
                      <a:pt x="0" y="0"/>
                    </a:lnTo>
                    <a:lnTo>
                      <a:pt x="0" y="384"/>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29" name="Freeform 8"/>
              <p:cNvSpPr/>
              <p:nvPr/>
            </p:nvSpPr>
            <p:spPr bwMode="auto">
              <a:xfrm>
                <a:off x="511175" y="3986212"/>
                <a:ext cx="74613" cy="76200"/>
              </a:xfrm>
              <a:custGeom>
                <a:avLst/>
                <a:gdLst>
                  <a:gd name="T0" fmla="*/ 41 w 41"/>
                  <a:gd name="T1" fmla="*/ 21 h 41"/>
                  <a:gd name="T2" fmla="*/ 41 w 41"/>
                  <a:gd name="T3" fmla="*/ 21 h 41"/>
                  <a:gd name="T4" fmla="*/ 20 w 41"/>
                  <a:gd name="T5" fmla="*/ 41 h 41"/>
                  <a:gd name="T6" fmla="*/ 0 w 41"/>
                  <a:gd name="T7" fmla="*/ 21 h 41"/>
                  <a:gd name="T8" fmla="*/ 20 w 41"/>
                  <a:gd name="T9" fmla="*/ 0 h 41"/>
                  <a:gd name="T10" fmla="*/ 41 w 41"/>
                  <a:gd name="T11" fmla="*/ 21 h 41"/>
                </a:gdLst>
                <a:ahLst/>
                <a:cxnLst>
                  <a:cxn ang="0">
                    <a:pos x="T0" y="T1"/>
                  </a:cxn>
                  <a:cxn ang="0">
                    <a:pos x="T2" y="T3"/>
                  </a:cxn>
                  <a:cxn ang="0">
                    <a:pos x="T4" y="T5"/>
                  </a:cxn>
                  <a:cxn ang="0">
                    <a:pos x="T6" y="T7"/>
                  </a:cxn>
                  <a:cxn ang="0">
                    <a:pos x="T8" y="T9"/>
                  </a:cxn>
                  <a:cxn ang="0">
                    <a:pos x="T10" y="T11"/>
                  </a:cxn>
                </a:cxnLst>
                <a:rect l="0" t="0" r="r" b="b"/>
                <a:pathLst>
                  <a:path w="41" h="41">
                    <a:moveTo>
                      <a:pt x="41" y="21"/>
                    </a:moveTo>
                    <a:lnTo>
                      <a:pt x="41" y="21"/>
                    </a:lnTo>
                    <a:cubicBezTo>
                      <a:pt x="41" y="32"/>
                      <a:pt x="32" y="41"/>
                      <a:pt x="20" y="41"/>
                    </a:cubicBezTo>
                    <a:cubicBezTo>
                      <a:pt x="9" y="41"/>
                      <a:pt x="0" y="32"/>
                      <a:pt x="0" y="21"/>
                    </a:cubicBezTo>
                    <a:cubicBezTo>
                      <a:pt x="0" y="9"/>
                      <a:pt x="9" y="0"/>
                      <a:pt x="20" y="0"/>
                    </a:cubicBezTo>
                    <a:cubicBezTo>
                      <a:pt x="32" y="0"/>
                      <a:pt x="41" y="9"/>
                      <a:pt x="41" y="21"/>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0" name="Freeform 9"/>
              <p:cNvSpPr/>
              <p:nvPr/>
            </p:nvSpPr>
            <p:spPr bwMode="auto">
              <a:xfrm>
                <a:off x="541338" y="3738562"/>
                <a:ext cx="14288" cy="401637"/>
              </a:xfrm>
              <a:custGeom>
                <a:avLst/>
                <a:gdLst>
                  <a:gd name="T0" fmla="*/ 7 w 7"/>
                  <a:gd name="T1" fmla="*/ 217 h 217"/>
                  <a:gd name="T2" fmla="*/ 7 w 7"/>
                  <a:gd name="T3" fmla="*/ 217 h 217"/>
                  <a:gd name="T4" fmla="*/ 0 w 7"/>
                  <a:gd name="T5" fmla="*/ 217 h 217"/>
                  <a:gd name="T6" fmla="*/ 0 w 7"/>
                  <a:gd name="T7" fmla="*/ 0 h 217"/>
                  <a:gd name="T8" fmla="*/ 7 w 7"/>
                  <a:gd name="T9" fmla="*/ 0 h 217"/>
                  <a:gd name="T10" fmla="*/ 7 w 7"/>
                  <a:gd name="T11" fmla="*/ 217 h 217"/>
                </a:gdLst>
                <a:ahLst/>
                <a:cxnLst>
                  <a:cxn ang="0">
                    <a:pos x="T0" y="T1"/>
                  </a:cxn>
                  <a:cxn ang="0">
                    <a:pos x="T2" y="T3"/>
                  </a:cxn>
                  <a:cxn ang="0">
                    <a:pos x="T4" y="T5"/>
                  </a:cxn>
                  <a:cxn ang="0">
                    <a:pos x="T6" y="T7"/>
                  </a:cxn>
                  <a:cxn ang="0">
                    <a:pos x="T8" y="T9"/>
                  </a:cxn>
                  <a:cxn ang="0">
                    <a:pos x="T10" y="T11"/>
                  </a:cxn>
                </a:cxnLst>
                <a:rect l="0" t="0" r="r" b="b"/>
                <a:pathLst>
                  <a:path w="7" h="217">
                    <a:moveTo>
                      <a:pt x="7" y="217"/>
                    </a:moveTo>
                    <a:lnTo>
                      <a:pt x="7" y="217"/>
                    </a:lnTo>
                    <a:lnTo>
                      <a:pt x="0" y="217"/>
                    </a:lnTo>
                    <a:lnTo>
                      <a:pt x="0" y="0"/>
                    </a:lnTo>
                    <a:lnTo>
                      <a:pt x="7" y="0"/>
                    </a:lnTo>
                    <a:lnTo>
                      <a:pt x="7" y="217"/>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1" name="Freeform 7"/>
            <p:cNvSpPr>
              <a:spLocks noEditPoints="1"/>
            </p:cNvSpPr>
            <p:nvPr userDrawn="1"/>
          </p:nvSpPr>
          <p:spPr bwMode="auto">
            <a:xfrm rot="20132266">
              <a:off x="9763146" y="-248950"/>
              <a:ext cx="1277233" cy="931381"/>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nvGrpSpPr>
            <p:cNvPr id="232" name="组合 23"/>
            <p:cNvGrpSpPr/>
            <p:nvPr userDrawn="1"/>
          </p:nvGrpSpPr>
          <p:grpSpPr>
            <a:xfrm rot="1406730">
              <a:off x="10767933" y="5424446"/>
              <a:ext cx="1301704" cy="1299270"/>
              <a:chOff x="6262688" y="5170488"/>
              <a:chExt cx="1697038" cy="1693863"/>
            </a:xfrm>
            <a:grpFill/>
          </p:grpSpPr>
          <p:sp>
            <p:nvSpPr>
              <p:cNvPr id="233" name="Freeform 19"/>
              <p:cNvSpPr>
                <a:spLocks noEditPoints="1"/>
              </p:cNvSpPr>
              <p:nvPr/>
            </p:nvSpPr>
            <p:spPr bwMode="auto">
              <a:xfrm>
                <a:off x="6262688" y="5170488"/>
                <a:ext cx="1697038" cy="1693863"/>
              </a:xfrm>
              <a:custGeom>
                <a:avLst/>
                <a:gdLst>
                  <a:gd name="T0" fmla="*/ 1760 w 2284"/>
                  <a:gd name="T1" fmla="*/ 1142 h 2284"/>
                  <a:gd name="T2" fmla="*/ 1919 w 2284"/>
                  <a:gd name="T3" fmla="*/ 1406 h 2284"/>
                  <a:gd name="T4" fmla="*/ 1756 w 2284"/>
                  <a:gd name="T5" fmla="*/ 1940 h 2284"/>
                  <a:gd name="T6" fmla="*/ 1878 w 2284"/>
                  <a:gd name="T7" fmla="*/ 1506 h 2284"/>
                  <a:gd name="T8" fmla="*/ 1433 w 2284"/>
                  <a:gd name="T9" fmla="*/ 1845 h 2284"/>
                  <a:gd name="T10" fmla="*/ 1496 w 2284"/>
                  <a:gd name="T11" fmla="*/ 1592 h 2284"/>
                  <a:gd name="T12" fmla="*/ 1142 w 2284"/>
                  <a:gd name="T13" fmla="*/ 2204 h 2284"/>
                  <a:gd name="T14" fmla="*/ 1405 w 2284"/>
                  <a:gd name="T15" fmla="*/ 1921 h 2284"/>
                  <a:gd name="T16" fmla="*/ 787 w 2284"/>
                  <a:gd name="T17" fmla="*/ 1592 h 2284"/>
                  <a:gd name="T18" fmla="*/ 850 w 2284"/>
                  <a:gd name="T19" fmla="*/ 1845 h 2284"/>
                  <a:gd name="T20" fmla="*/ 528 w 2284"/>
                  <a:gd name="T21" fmla="*/ 1940 h 2284"/>
                  <a:gd name="T22" fmla="*/ 704 w 2284"/>
                  <a:gd name="T23" fmla="*/ 1580 h 2284"/>
                  <a:gd name="T24" fmla="*/ 80 w 2284"/>
                  <a:gd name="T25" fmla="*/ 1143 h 2284"/>
                  <a:gd name="T26" fmla="*/ 523 w 2284"/>
                  <a:gd name="T27" fmla="*/ 1142 h 2284"/>
                  <a:gd name="T28" fmla="*/ 676 w 2284"/>
                  <a:gd name="T29" fmla="*/ 950 h 2284"/>
                  <a:gd name="T30" fmla="*/ 439 w 2284"/>
                  <a:gd name="T31" fmla="*/ 851 h 2284"/>
                  <a:gd name="T32" fmla="*/ 676 w 2284"/>
                  <a:gd name="T33" fmla="*/ 1335 h 2284"/>
                  <a:gd name="T34" fmla="*/ 438 w 2284"/>
                  <a:gd name="T35" fmla="*/ 1434 h 2284"/>
                  <a:gd name="T36" fmla="*/ 670 w 2284"/>
                  <a:gd name="T37" fmla="*/ 1204 h 2284"/>
                  <a:gd name="T38" fmla="*/ 670 w 2284"/>
                  <a:gd name="T39" fmla="*/ 1080 h 2284"/>
                  <a:gd name="T40" fmla="*/ 391 w 2284"/>
                  <a:gd name="T41" fmla="*/ 392 h 2284"/>
                  <a:gd name="T42" fmla="*/ 778 w 2284"/>
                  <a:gd name="T43" fmla="*/ 407 h 2284"/>
                  <a:gd name="T44" fmla="*/ 391 w 2284"/>
                  <a:gd name="T45" fmla="*/ 392 h 2284"/>
                  <a:gd name="T46" fmla="*/ 1074 w 2284"/>
                  <a:gd name="T47" fmla="*/ 574 h 2284"/>
                  <a:gd name="T48" fmla="*/ 850 w 2284"/>
                  <a:gd name="T49" fmla="*/ 440 h 2284"/>
                  <a:gd name="T50" fmla="*/ 1405 w 2284"/>
                  <a:gd name="T51" fmla="*/ 364 h 2284"/>
                  <a:gd name="T52" fmla="*/ 1142 w 2284"/>
                  <a:gd name="T53" fmla="*/ 80 h 2284"/>
                  <a:gd name="T54" fmla="*/ 1335 w 2284"/>
                  <a:gd name="T55" fmla="*/ 677 h 2284"/>
                  <a:gd name="T56" fmla="*/ 1496 w 2284"/>
                  <a:gd name="T57" fmla="*/ 693 h 2284"/>
                  <a:gd name="T58" fmla="*/ 1509 w 2284"/>
                  <a:gd name="T59" fmla="*/ 775 h 2284"/>
                  <a:gd name="T60" fmla="*/ 1431 w 2284"/>
                  <a:gd name="T61" fmla="*/ 765 h 2284"/>
                  <a:gd name="T62" fmla="*/ 1142 w 2284"/>
                  <a:gd name="T63" fmla="*/ 623 h 2284"/>
                  <a:gd name="T64" fmla="*/ 1081 w 2284"/>
                  <a:gd name="T65" fmla="*/ 671 h 2284"/>
                  <a:gd name="T66" fmla="*/ 774 w 2284"/>
                  <a:gd name="T67" fmla="*/ 775 h 2284"/>
                  <a:gd name="T68" fmla="*/ 764 w 2284"/>
                  <a:gd name="T69" fmla="*/ 853 h 2284"/>
                  <a:gd name="T70" fmla="*/ 774 w 2284"/>
                  <a:gd name="T71" fmla="*/ 1510 h 2284"/>
                  <a:gd name="T72" fmla="*/ 852 w 2284"/>
                  <a:gd name="T73" fmla="*/ 1520 h 2284"/>
                  <a:gd name="T74" fmla="*/ 1142 w 2284"/>
                  <a:gd name="T75" fmla="*/ 1662 h 2284"/>
                  <a:gd name="T76" fmla="*/ 1203 w 2284"/>
                  <a:gd name="T77" fmla="*/ 1614 h 2284"/>
                  <a:gd name="T78" fmla="*/ 1509 w 2284"/>
                  <a:gd name="T79" fmla="*/ 1510 h 2284"/>
                  <a:gd name="T80" fmla="*/ 1519 w 2284"/>
                  <a:gd name="T81" fmla="*/ 1432 h 2284"/>
                  <a:gd name="T82" fmla="*/ 1302 w 2284"/>
                  <a:gd name="T83" fmla="*/ 1530 h 2284"/>
                  <a:gd name="T84" fmla="*/ 864 w 2284"/>
                  <a:gd name="T85" fmla="*/ 1420 h 2284"/>
                  <a:gd name="T86" fmla="*/ 754 w 2284"/>
                  <a:gd name="T87" fmla="*/ 982 h 2284"/>
                  <a:gd name="T88" fmla="*/ 1142 w 2284"/>
                  <a:gd name="T89" fmla="*/ 750 h 2284"/>
                  <a:gd name="T90" fmla="*/ 1529 w 2284"/>
                  <a:gd name="T91" fmla="*/ 982 h 2284"/>
                  <a:gd name="T92" fmla="*/ 1419 w 2284"/>
                  <a:gd name="T93" fmla="*/ 1420 h 2284"/>
                  <a:gd name="T94" fmla="*/ 1607 w 2284"/>
                  <a:gd name="T95" fmla="*/ 950 h 2284"/>
                  <a:gd name="T96" fmla="*/ 1710 w 2284"/>
                  <a:gd name="T97" fmla="*/ 1075 h 2284"/>
                  <a:gd name="T98" fmla="*/ 1845 w 2284"/>
                  <a:gd name="T99" fmla="*/ 1434 h 2284"/>
                  <a:gd name="T100" fmla="*/ 1711 w 2284"/>
                  <a:gd name="T101" fmla="*/ 1210 h 2284"/>
                  <a:gd name="T102" fmla="*/ 1661 w 2284"/>
                  <a:gd name="T103" fmla="*/ 1142 h 2284"/>
                  <a:gd name="T104" fmla="*/ 1613 w 2284"/>
                  <a:gd name="T105" fmla="*/ 1080 h 2284"/>
                  <a:gd name="T106" fmla="*/ 1893 w 2284"/>
                  <a:gd name="T107" fmla="*/ 392 h 2284"/>
                  <a:gd name="T108" fmla="*/ 1505 w 2284"/>
                  <a:gd name="T109" fmla="*/ 407 h 2284"/>
                  <a:gd name="T110" fmla="*/ 1952 w 2284"/>
                  <a:gd name="T111" fmla="*/ 807 h 2284"/>
                  <a:gd name="T112" fmla="*/ 1477 w 2284"/>
                  <a:gd name="T113" fmla="*/ 332 h 2284"/>
                  <a:gd name="T114" fmla="*/ 528 w 2284"/>
                  <a:gd name="T115" fmla="*/ 265 h 2284"/>
                  <a:gd name="T116" fmla="*/ 0 w 2284"/>
                  <a:gd name="T117" fmla="*/ 1143 h 2284"/>
                  <a:gd name="T118" fmla="*/ 528 w 2284"/>
                  <a:gd name="T119" fmla="*/ 2020 h 2284"/>
                  <a:gd name="T120" fmla="*/ 1477 w 2284"/>
                  <a:gd name="T121" fmla="*/ 1953 h 2284"/>
                  <a:gd name="T122" fmla="*/ 1952 w 2284"/>
                  <a:gd name="T123" fmla="*/ 1478 h 2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4" h="2284">
                    <a:moveTo>
                      <a:pt x="1919" y="1406"/>
                    </a:moveTo>
                    <a:lnTo>
                      <a:pt x="1919" y="1406"/>
                    </a:lnTo>
                    <a:cubicBezTo>
                      <a:pt x="1878" y="1322"/>
                      <a:pt x="1825" y="1233"/>
                      <a:pt x="1760" y="1142"/>
                    </a:cubicBezTo>
                    <a:cubicBezTo>
                      <a:pt x="1824" y="1053"/>
                      <a:pt x="1878" y="965"/>
                      <a:pt x="1920" y="879"/>
                    </a:cubicBezTo>
                    <a:cubicBezTo>
                      <a:pt x="2100" y="953"/>
                      <a:pt x="2204" y="1049"/>
                      <a:pt x="2204" y="1143"/>
                    </a:cubicBezTo>
                    <a:cubicBezTo>
                      <a:pt x="2204" y="1236"/>
                      <a:pt x="2100" y="1332"/>
                      <a:pt x="1919" y="1406"/>
                    </a:cubicBezTo>
                    <a:close/>
                    <a:moveTo>
                      <a:pt x="1893" y="1893"/>
                    </a:moveTo>
                    <a:lnTo>
                      <a:pt x="1893" y="1893"/>
                    </a:lnTo>
                    <a:cubicBezTo>
                      <a:pt x="1862" y="1924"/>
                      <a:pt x="1816" y="1940"/>
                      <a:pt x="1756" y="1940"/>
                    </a:cubicBezTo>
                    <a:cubicBezTo>
                      <a:pt x="1684" y="1940"/>
                      <a:pt x="1599" y="1918"/>
                      <a:pt x="1505" y="1878"/>
                    </a:cubicBezTo>
                    <a:cubicBezTo>
                      <a:pt x="1536" y="1790"/>
                      <a:pt x="1561" y="1689"/>
                      <a:pt x="1579" y="1580"/>
                    </a:cubicBezTo>
                    <a:cubicBezTo>
                      <a:pt x="1689" y="1562"/>
                      <a:pt x="1789" y="1537"/>
                      <a:pt x="1878" y="1506"/>
                    </a:cubicBezTo>
                    <a:cubicBezTo>
                      <a:pt x="1954" y="1686"/>
                      <a:pt x="1959" y="1828"/>
                      <a:pt x="1893" y="1893"/>
                    </a:cubicBezTo>
                    <a:close/>
                    <a:moveTo>
                      <a:pt x="1433" y="1845"/>
                    </a:moveTo>
                    <a:lnTo>
                      <a:pt x="1433" y="1845"/>
                    </a:lnTo>
                    <a:cubicBezTo>
                      <a:pt x="1361" y="1809"/>
                      <a:pt x="1286" y="1764"/>
                      <a:pt x="1210" y="1711"/>
                    </a:cubicBezTo>
                    <a:cubicBezTo>
                      <a:pt x="1251" y="1679"/>
                      <a:pt x="1293" y="1644"/>
                      <a:pt x="1335" y="1608"/>
                    </a:cubicBezTo>
                    <a:cubicBezTo>
                      <a:pt x="1390" y="1604"/>
                      <a:pt x="1444" y="1599"/>
                      <a:pt x="1496" y="1592"/>
                    </a:cubicBezTo>
                    <a:cubicBezTo>
                      <a:pt x="1480" y="1686"/>
                      <a:pt x="1458" y="1771"/>
                      <a:pt x="1433" y="1845"/>
                    </a:cubicBezTo>
                    <a:close/>
                    <a:moveTo>
                      <a:pt x="1142" y="2204"/>
                    </a:moveTo>
                    <a:lnTo>
                      <a:pt x="1142" y="2204"/>
                    </a:lnTo>
                    <a:cubicBezTo>
                      <a:pt x="1049" y="2204"/>
                      <a:pt x="952" y="2101"/>
                      <a:pt x="878" y="1921"/>
                    </a:cubicBezTo>
                    <a:cubicBezTo>
                      <a:pt x="963" y="1879"/>
                      <a:pt x="1052" y="1825"/>
                      <a:pt x="1142" y="1761"/>
                    </a:cubicBezTo>
                    <a:cubicBezTo>
                      <a:pt x="1231" y="1825"/>
                      <a:pt x="1320" y="1879"/>
                      <a:pt x="1405" y="1921"/>
                    </a:cubicBezTo>
                    <a:cubicBezTo>
                      <a:pt x="1331" y="2101"/>
                      <a:pt x="1235" y="2204"/>
                      <a:pt x="1142" y="2204"/>
                    </a:cubicBezTo>
                    <a:close/>
                    <a:moveTo>
                      <a:pt x="787" y="1592"/>
                    </a:moveTo>
                    <a:lnTo>
                      <a:pt x="787" y="1592"/>
                    </a:lnTo>
                    <a:cubicBezTo>
                      <a:pt x="839" y="1599"/>
                      <a:pt x="893" y="1604"/>
                      <a:pt x="949" y="1608"/>
                    </a:cubicBezTo>
                    <a:cubicBezTo>
                      <a:pt x="990" y="1644"/>
                      <a:pt x="1032" y="1679"/>
                      <a:pt x="1074" y="1711"/>
                    </a:cubicBezTo>
                    <a:cubicBezTo>
                      <a:pt x="997" y="1764"/>
                      <a:pt x="922" y="1809"/>
                      <a:pt x="850" y="1845"/>
                    </a:cubicBezTo>
                    <a:cubicBezTo>
                      <a:pt x="825" y="1771"/>
                      <a:pt x="804" y="1686"/>
                      <a:pt x="787" y="1592"/>
                    </a:cubicBezTo>
                    <a:close/>
                    <a:moveTo>
                      <a:pt x="528" y="1940"/>
                    </a:moveTo>
                    <a:lnTo>
                      <a:pt x="528" y="1940"/>
                    </a:lnTo>
                    <a:cubicBezTo>
                      <a:pt x="468" y="1940"/>
                      <a:pt x="421" y="1924"/>
                      <a:pt x="391" y="1893"/>
                    </a:cubicBezTo>
                    <a:cubicBezTo>
                      <a:pt x="325" y="1828"/>
                      <a:pt x="330" y="1686"/>
                      <a:pt x="405" y="1506"/>
                    </a:cubicBezTo>
                    <a:cubicBezTo>
                      <a:pt x="494" y="1537"/>
                      <a:pt x="595" y="1562"/>
                      <a:pt x="704" y="1580"/>
                    </a:cubicBezTo>
                    <a:cubicBezTo>
                      <a:pt x="722" y="1689"/>
                      <a:pt x="747" y="1790"/>
                      <a:pt x="778" y="1878"/>
                    </a:cubicBezTo>
                    <a:cubicBezTo>
                      <a:pt x="685" y="1918"/>
                      <a:pt x="599" y="1940"/>
                      <a:pt x="528" y="1940"/>
                    </a:cubicBezTo>
                    <a:close/>
                    <a:moveTo>
                      <a:pt x="80" y="1143"/>
                    </a:moveTo>
                    <a:lnTo>
                      <a:pt x="80" y="1143"/>
                    </a:lnTo>
                    <a:cubicBezTo>
                      <a:pt x="80" y="1049"/>
                      <a:pt x="183" y="953"/>
                      <a:pt x="364" y="879"/>
                    </a:cubicBezTo>
                    <a:cubicBezTo>
                      <a:pt x="406" y="965"/>
                      <a:pt x="459" y="1053"/>
                      <a:pt x="523" y="1142"/>
                    </a:cubicBezTo>
                    <a:cubicBezTo>
                      <a:pt x="458" y="1233"/>
                      <a:pt x="405" y="1322"/>
                      <a:pt x="364" y="1406"/>
                    </a:cubicBezTo>
                    <a:cubicBezTo>
                      <a:pt x="183" y="1332"/>
                      <a:pt x="80" y="1236"/>
                      <a:pt x="80" y="1143"/>
                    </a:cubicBezTo>
                    <a:close/>
                    <a:moveTo>
                      <a:pt x="676" y="950"/>
                    </a:moveTo>
                    <a:lnTo>
                      <a:pt x="676" y="950"/>
                    </a:lnTo>
                    <a:cubicBezTo>
                      <a:pt x="639" y="991"/>
                      <a:pt x="605" y="1033"/>
                      <a:pt x="573" y="1075"/>
                    </a:cubicBezTo>
                    <a:cubicBezTo>
                      <a:pt x="520" y="999"/>
                      <a:pt x="475" y="924"/>
                      <a:pt x="439" y="851"/>
                    </a:cubicBezTo>
                    <a:cubicBezTo>
                      <a:pt x="514" y="826"/>
                      <a:pt x="598" y="804"/>
                      <a:pt x="692" y="788"/>
                    </a:cubicBezTo>
                    <a:cubicBezTo>
                      <a:pt x="685" y="840"/>
                      <a:pt x="680" y="894"/>
                      <a:pt x="676" y="950"/>
                    </a:cubicBezTo>
                    <a:close/>
                    <a:moveTo>
                      <a:pt x="676" y="1335"/>
                    </a:moveTo>
                    <a:lnTo>
                      <a:pt x="676" y="1335"/>
                    </a:lnTo>
                    <a:cubicBezTo>
                      <a:pt x="680" y="1391"/>
                      <a:pt x="685" y="1445"/>
                      <a:pt x="692" y="1497"/>
                    </a:cubicBezTo>
                    <a:cubicBezTo>
                      <a:pt x="598" y="1481"/>
                      <a:pt x="513" y="1459"/>
                      <a:pt x="438" y="1434"/>
                    </a:cubicBezTo>
                    <a:cubicBezTo>
                      <a:pt x="473" y="1363"/>
                      <a:pt x="518" y="1288"/>
                      <a:pt x="573" y="1210"/>
                    </a:cubicBezTo>
                    <a:cubicBezTo>
                      <a:pt x="605" y="1252"/>
                      <a:pt x="640" y="1294"/>
                      <a:pt x="676" y="1335"/>
                    </a:cubicBezTo>
                    <a:close/>
                    <a:moveTo>
                      <a:pt x="670" y="1204"/>
                    </a:moveTo>
                    <a:lnTo>
                      <a:pt x="670" y="1204"/>
                    </a:lnTo>
                    <a:cubicBezTo>
                      <a:pt x="654" y="1183"/>
                      <a:pt x="637" y="1163"/>
                      <a:pt x="622" y="1142"/>
                    </a:cubicBezTo>
                    <a:cubicBezTo>
                      <a:pt x="637" y="1122"/>
                      <a:pt x="653" y="1101"/>
                      <a:pt x="670" y="1080"/>
                    </a:cubicBezTo>
                    <a:cubicBezTo>
                      <a:pt x="670" y="1101"/>
                      <a:pt x="669" y="1122"/>
                      <a:pt x="669" y="1143"/>
                    </a:cubicBezTo>
                    <a:cubicBezTo>
                      <a:pt x="669" y="1163"/>
                      <a:pt x="670" y="1184"/>
                      <a:pt x="670" y="1204"/>
                    </a:cubicBezTo>
                    <a:close/>
                    <a:moveTo>
                      <a:pt x="391" y="392"/>
                    </a:moveTo>
                    <a:lnTo>
                      <a:pt x="391" y="392"/>
                    </a:lnTo>
                    <a:cubicBezTo>
                      <a:pt x="421" y="361"/>
                      <a:pt x="468" y="345"/>
                      <a:pt x="528" y="345"/>
                    </a:cubicBezTo>
                    <a:cubicBezTo>
                      <a:pt x="599" y="345"/>
                      <a:pt x="685" y="367"/>
                      <a:pt x="778" y="407"/>
                    </a:cubicBezTo>
                    <a:cubicBezTo>
                      <a:pt x="747" y="495"/>
                      <a:pt x="722" y="596"/>
                      <a:pt x="704" y="705"/>
                    </a:cubicBezTo>
                    <a:cubicBezTo>
                      <a:pt x="595" y="723"/>
                      <a:pt x="494" y="748"/>
                      <a:pt x="406" y="779"/>
                    </a:cubicBezTo>
                    <a:cubicBezTo>
                      <a:pt x="330" y="599"/>
                      <a:pt x="324" y="458"/>
                      <a:pt x="391" y="392"/>
                    </a:cubicBezTo>
                    <a:close/>
                    <a:moveTo>
                      <a:pt x="850" y="440"/>
                    </a:moveTo>
                    <a:lnTo>
                      <a:pt x="850" y="440"/>
                    </a:lnTo>
                    <a:cubicBezTo>
                      <a:pt x="922" y="476"/>
                      <a:pt x="997" y="521"/>
                      <a:pt x="1074" y="574"/>
                    </a:cubicBezTo>
                    <a:cubicBezTo>
                      <a:pt x="1032" y="606"/>
                      <a:pt x="990" y="641"/>
                      <a:pt x="949" y="677"/>
                    </a:cubicBezTo>
                    <a:cubicBezTo>
                      <a:pt x="893" y="681"/>
                      <a:pt x="839" y="686"/>
                      <a:pt x="787" y="693"/>
                    </a:cubicBezTo>
                    <a:cubicBezTo>
                      <a:pt x="804" y="599"/>
                      <a:pt x="825" y="514"/>
                      <a:pt x="850" y="440"/>
                    </a:cubicBezTo>
                    <a:close/>
                    <a:moveTo>
                      <a:pt x="1142" y="80"/>
                    </a:moveTo>
                    <a:lnTo>
                      <a:pt x="1142" y="80"/>
                    </a:lnTo>
                    <a:cubicBezTo>
                      <a:pt x="1235" y="80"/>
                      <a:pt x="1331" y="184"/>
                      <a:pt x="1405" y="364"/>
                    </a:cubicBezTo>
                    <a:cubicBezTo>
                      <a:pt x="1320" y="406"/>
                      <a:pt x="1231" y="460"/>
                      <a:pt x="1142" y="524"/>
                    </a:cubicBezTo>
                    <a:cubicBezTo>
                      <a:pt x="1052" y="460"/>
                      <a:pt x="963" y="406"/>
                      <a:pt x="878" y="364"/>
                    </a:cubicBezTo>
                    <a:cubicBezTo>
                      <a:pt x="952" y="184"/>
                      <a:pt x="1049" y="80"/>
                      <a:pt x="1142" y="80"/>
                    </a:cubicBezTo>
                    <a:close/>
                    <a:moveTo>
                      <a:pt x="1496" y="693"/>
                    </a:moveTo>
                    <a:lnTo>
                      <a:pt x="1496" y="693"/>
                    </a:lnTo>
                    <a:cubicBezTo>
                      <a:pt x="1444" y="686"/>
                      <a:pt x="1390" y="681"/>
                      <a:pt x="1335" y="677"/>
                    </a:cubicBezTo>
                    <a:cubicBezTo>
                      <a:pt x="1293" y="641"/>
                      <a:pt x="1251" y="606"/>
                      <a:pt x="1210" y="574"/>
                    </a:cubicBezTo>
                    <a:cubicBezTo>
                      <a:pt x="1286" y="521"/>
                      <a:pt x="1361" y="476"/>
                      <a:pt x="1433" y="440"/>
                    </a:cubicBezTo>
                    <a:cubicBezTo>
                      <a:pt x="1458" y="514"/>
                      <a:pt x="1480" y="599"/>
                      <a:pt x="1496" y="693"/>
                    </a:cubicBezTo>
                    <a:close/>
                    <a:moveTo>
                      <a:pt x="1431" y="765"/>
                    </a:moveTo>
                    <a:lnTo>
                      <a:pt x="1431" y="765"/>
                    </a:lnTo>
                    <a:cubicBezTo>
                      <a:pt x="1458" y="768"/>
                      <a:pt x="1484" y="771"/>
                      <a:pt x="1509" y="775"/>
                    </a:cubicBezTo>
                    <a:cubicBezTo>
                      <a:pt x="1513" y="800"/>
                      <a:pt x="1516" y="826"/>
                      <a:pt x="1519" y="853"/>
                    </a:cubicBezTo>
                    <a:cubicBezTo>
                      <a:pt x="1505" y="838"/>
                      <a:pt x="1490" y="823"/>
                      <a:pt x="1476" y="809"/>
                    </a:cubicBezTo>
                    <a:cubicBezTo>
                      <a:pt x="1461" y="794"/>
                      <a:pt x="1446" y="779"/>
                      <a:pt x="1431" y="765"/>
                    </a:cubicBezTo>
                    <a:close/>
                    <a:moveTo>
                      <a:pt x="1081" y="671"/>
                    </a:moveTo>
                    <a:lnTo>
                      <a:pt x="1081" y="671"/>
                    </a:lnTo>
                    <a:cubicBezTo>
                      <a:pt x="1101" y="655"/>
                      <a:pt x="1121" y="639"/>
                      <a:pt x="1142" y="623"/>
                    </a:cubicBezTo>
                    <a:cubicBezTo>
                      <a:pt x="1162" y="639"/>
                      <a:pt x="1182" y="655"/>
                      <a:pt x="1203" y="671"/>
                    </a:cubicBezTo>
                    <a:cubicBezTo>
                      <a:pt x="1182" y="670"/>
                      <a:pt x="1162" y="670"/>
                      <a:pt x="1142" y="670"/>
                    </a:cubicBezTo>
                    <a:cubicBezTo>
                      <a:pt x="1121" y="670"/>
                      <a:pt x="1101" y="670"/>
                      <a:pt x="1081" y="671"/>
                    </a:cubicBezTo>
                    <a:close/>
                    <a:moveTo>
                      <a:pt x="764" y="853"/>
                    </a:moveTo>
                    <a:lnTo>
                      <a:pt x="764" y="853"/>
                    </a:lnTo>
                    <a:cubicBezTo>
                      <a:pt x="767" y="826"/>
                      <a:pt x="770" y="800"/>
                      <a:pt x="774" y="775"/>
                    </a:cubicBezTo>
                    <a:cubicBezTo>
                      <a:pt x="799" y="771"/>
                      <a:pt x="826" y="768"/>
                      <a:pt x="852" y="765"/>
                    </a:cubicBezTo>
                    <a:cubicBezTo>
                      <a:pt x="837" y="779"/>
                      <a:pt x="822" y="794"/>
                      <a:pt x="808" y="809"/>
                    </a:cubicBezTo>
                    <a:cubicBezTo>
                      <a:pt x="793" y="823"/>
                      <a:pt x="779" y="838"/>
                      <a:pt x="764" y="853"/>
                    </a:cubicBezTo>
                    <a:close/>
                    <a:moveTo>
                      <a:pt x="852" y="1520"/>
                    </a:moveTo>
                    <a:lnTo>
                      <a:pt x="852" y="1520"/>
                    </a:lnTo>
                    <a:cubicBezTo>
                      <a:pt x="826" y="1517"/>
                      <a:pt x="799" y="1514"/>
                      <a:pt x="774" y="1510"/>
                    </a:cubicBezTo>
                    <a:cubicBezTo>
                      <a:pt x="770" y="1485"/>
                      <a:pt x="767" y="1459"/>
                      <a:pt x="764" y="1432"/>
                    </a:cubicBezTo>
                    <a:cubicBezTo>
                      <a:pt x="779" y="1447"/>
                      <a:pt x="793" y="1462"/>
                      <a:pt x="808" y="1476"/>
                    </a:cubicBezTo>
                    <a:cubicBezTo>
                      <a:pt x="822" y="1491"/>
                      <a:pt x="837" y="1506"/>
                      <a:pt x="852" y="1520"/>
                    </a:cubicBezTo>
                    <a:close/>
                    <a:moveTo>
                      <a:pt x="1203" y="1614"/>
                    </a:moveTo>
                    <a:lnTo>
                      <a:pt x="1203" y="1614"/>
                    </a:lnTo>
                    <a:cubicBezTo>
                      <a:pt x="1182" y="1630"/>
                      <a:pt x="1162" y="1646"/>
                      <a:pt x="1142" y="1662"/>
                    </a:cubicBezTo>
                    <a:cubicBezTo>
                      <a:pt x="1121" y="1646"/>
                      <a:pt x="1101" y="1630"/>
                      <a:pt x="1081" y="1614"/>
                    </a:cubicBezTo>
                    <a:cubicBezTo>
                      <a:pt x="1101" y="1615"/>
                      <a:pt x="1121" y="1615"/>
                      <a:pt x="1142" y="1615"/>
                    </a:cubicBezTo>
                    <a:cubicBezTo>
                      <a:pt x="1162" y="1615"/>
                      <a:pt x="1182" y="1615"/>
                      <a:pt x="1203" y="1614"/>
                    </a:cubicBezTo>
                    <a:close/>
                    <a:moveTo>
                      <a:pt x="1519" y="1432"/>
                    </a:moveTo>
                    <a:lnTo>
                      <a:pt x="1519" y="1432"/>
                    </a:lnTo>
                    <a:cubicBezTo>
                      <a:pt x="1516" y="1459"/>
                      <a:pt x="1513" y="1485"/>
                      <a:pt x="1509" y="1510"/>
                    </a:cubicBezTo>
                    <a:cubicBezTo>
                      <a:pt x="1484" y="1514"/>
                      <a:pt x="1458" y="1517"/>
                      <a:pt x="1431" y="1520"/>
                    </a:cubicBezTo>
                    <a:cubicBezTo>
                      <a:pt x="1446" y="1506"/>
                      <a:pt x="1461" y="1491"/>
                      <a:pt x="1476" y="1476"/>
                    </a:cubicBezTo>
                    <a:cubicBezTo>
                      <a:pt x="1490" y="1462"/>
                      <a:pt x="1505" y="1447"/>
                      <a:pt x="1519" y="1432"/>
                    </a:cubicBezTo>
                    <a:close/>
                    <a:moveTo>
                      <a:pt x="1419" y="1420"/>
                    </a:moveTo>
                    <a:lnTo>
                      <a:pt x="1419" y="1420"/>
                    </a:lnTo>
                    <a:cubicBezTo>
                      <a:pt x="1381" y="1458"/>
                      <a:pt x="1342" y="1495"/>
                      <a:pt x="1302" y="1530"/>
                    </a:cubicBezTo>
                    <a:cubicBezTo>
                      <a:pt x="1250" y="1533"/>
                      <a:pt x="1197" y="1535"/>
                      <a:pt x="1142" y="1535"/>
                    </a:cubicBezTo>
                    <a:cubicBezTo>
                      <a:pt x="1087" y="1535"/>
                      <a:pt x="1033" y="1533"/>
                      <a:pt x="981" y="1530"/>
                    </a:cubicBezTo>
                    <a:cubicBezTo>
                      <a:pt x="942" y="1495"/>
                      <a:pt x="903" y="1458"/>
                      <a:pt x="864" y="1420"/>
                    </a:cubicBezTo>
                    <a:cubicBezTo>
                      <a:pt x="826" y="1381"/>
                      <a:pt x="789" y="1342"/>
                      <a:pt x="754" y="1303"/>
                    </a:cubicBezTo>
                    <a:cubicBezTo>
                      <a:pt x="751" y="1251"/>
                      <a:pt x="749" y="1198"/>
                      <a:pt x="749" y="1143"/>
                    </a:cubicBezTo>
                    <a:cubicBezTo>
                      <a:pt x="749" y="1087"/>
                      <a:pt x="751" y="1034"/>
                      <a:pt x="754" y="982"/>
                    </a:cubicBezTo>
                    <a:cubicBezTo>
                      <a:pt x="789" y="943"/>
                      <a:pt x="825" y="904"/>
                      <a:pt x="864" y="865"/>
                    </a:cubicBezTo>
                    <a:cubicBezTo>
                      <a:pt x="903" y="827"/>
                      <a:pt x="942" y="790"/>
                      <a:pt x="981" y="755"/>
                    </a:cubicBezTo>
                    <a:cubicBezTo>
                      <a:pt x="1033" y="752"/>
                      <a:pt x="1087" y="750"/>
                      <a:pt x="1142" y="750"/>
                    </a:cubicBezTo>
                    <a:cubicBezTo>
                      <a:pt x="1197" y="750"/>
                      <a:pt x="1250" y="752"/>
                      <a:pt x="1302" y="755"/>
                    </a:cubicBezTo>
                    <a:cubicBezTo>
                      <a:pt x="1342" y="790"/>
                      <a:pt x="1381" y="827"/>
                      <a:pt x="1419" y="865"/>
                    </a:cubicBezTo>
                    <a:cubicBezTo>
                      <a:pt x="1458" y="904"/>
                      <a:pt x="1495" y="943"/>
                      <a:pt x="1529" y="982"/>
                    </a:cubicBezTo>
                    <a:cubicBezTo>
                      <a:pt x="1532" y="1034"/>
                      <a:pt x="1534" y="1087"/>
                      <a:pt x="1534" y="1143"/>
                    </a:cubicBezTo>
                    <a:cubicBezTo>
                      <a:pt x="1534" y="1198"/>
                      <a:pt x="1532" y="1251"/>
                      <a:pt x="1529" y="1303"/>
                    </a:cubicBezTo>
                    <a:cubicBezTo>
                      <a:pt x="1494" y="1342"/>
                      <a:pt x="1457" y="1381"/>
                      <a:pt x="1419" y="1420"/>
                    </a:cubicBezTo>
                    <a:close/>
                    <a:moveTo>
                      <a:pt x="1710" y="1075"/>
                    </a:moveTo>
                    <a:lnTo>
                      <a:pt x="1710" y="1075"/>
                    </a:lnTo>
                    <a:cubicBezTo>
                      <a:pt x="1678" y="1033"/>
                      <a:pt x="1644" y="991"/>
                      <a:pt x="1607" y="950"/>
                    </a:cubicBezTo>
                    <a:cubicBezTo>
                      <a:pt x="1604" y="894"/>
                      <a:pt x="1598" y="840"/>
                      <a:pt x="1591" y="788"/>
                    </a:cubicBezTo>
                    <a:cubicBezTo>
                      <a:pt x="1685" y="804"/>
                      <a:pt x="1770" y="826"/>
                      <a:pt x="1844" y="851"/>
                    </a:cubicBezTo>
                    <a:cubicBezTo>
                      <a:pt x="1808" y="924"/>
                      <a:pt x="1763" y="999"/>
                      <a:pt x="1710" y="1075"/>
                    </a:cubicBezTo>
                    <a:close/>
                    <a:moveTo>
                      <a:pt x="1711" y="1210"/>
                    </a:moveTo>
                    <a:lnTo>
                      <a:pt x="1711" y="1210"/>
                    </a:lnTo>
                    <a:cubicBezTo>
                      <a:pt x="1765" y="1288"/>
                      <a:pt x="1810" y="1363"/>
                      <a:pt x="1845" y="1434"/>
                    </a:cubicBezTo>
                    <a:cubicBezTo>
                      <a:pt x="1770" y="1459"/>
                      <a:pt x="1685" y="1481"/>
                      <a:pt x="1591" y="1497"/>
                    </a:cubicBezTo>
                    <a:cubicBezTo>
                      <a:pt x="1598" y="1445"/>
                      <a:pt x="1604" y="1391"/>
                      <a:pt x="1607" y="1335"/>
                    </a:cubicBezTo>
                    <a:cubicBezTo>
                      <a:pt x="1644" y="1294"/>
                      <a:pt x="1678" y="1252"/>
                      <a:pt x="1711" y="1210"/>
                    </a:cubicBezTo>
                    <a:close/>
                    <a:moveTo>
                      <a:pt x="1613" y="1080"/>
                    </a:moveTo>
                    <a:lnTo>
                      <a:pt x="1613" y="1080"/>
                    </a:lnTo>
                    <a:cubicBezTo>
                      <a:pt x="1630" y="1101"/>
                      <a:pt x="1646" y="1122"/>
                      <a:pt x="1661" y="1142"/>
                    </a:cubicBezTo>
                    <a:cubicBezTo>
                      <a:pt x="1646" y="1163"/>
                      <a:pt x="1630" y="1183"/>
                      <a:pt x="1613" y="1204"/>
                    </a:cubicBezTo>
                    <a:cubicBezTo>
                      <a:pt x="1614" y="1184"/>
                      <a:pt x="1614" y="1163"/>
                      <a:pt x="1614" y="1143"/>
                    </a:cubicBezTo>
                    <a:cubicBezTo>
                      <a:pt x="1614" y="1122"/>
                      <a:pt x="1614" y="1101"/>
                      <a:pt x="1613" y="1080"/>
                    </a:cubicBezTo>
                    <a:close/>
                    <a:moveTo>
                      <a:pt x="1756" y="345"/>
                    </a:moveTo>
                    <a:lnTo>
                      <a:pt x="1756" y="345"/>
                    </a:lnTo>
                    <a:cubicBezTo>
                      <a:pt x="1816" y="345"/>
                      <a:pt x="1862" y="361"/>
                      <a:pt x="1893" y="392"/>
                    </a:cubicBezTo>
                    <a:cubicBezTo>
                      <a:pt x="1959" y="458"/>
                      <a:pt x="1953" y="599"/>
                      <a:pt x="1878" y="779"/>
                    </a:cubicBezTo>
                    <a:cubicBezTo>
                      <a:pt x="1789" y="748"/>
                      <a:pt x="1689" y="723"/>
                      <a:pt x="1579" y="705"/>
                    </a:cubicBezTo>
                    <a:cubicBezTo>
                      <a:pt x="1561" y="596"/>
                      <a:pt x="1536" y="495"/>
                      <a:pt x="1505" y="407"/>
                    </a:cubicBezTo>
                    <a:cubicBezTo>
                      <a:pt x="1599" y="367"/>
                      <a:pt x="1684" y="345"/>
                      <a:pt x="1756" y="345"/>
                    </a:cubicBezTo>
                    <a:close/>
                    <a:moveTo>
                      <a:pt x="1952" y="807"/>
                    </a:moveTo>
                    <a:lnTo>
                      <a:pt x="1952" y="807"/>
                    </a:lnTo>
                    <a:cubicBezTo>
                      <a:pt x="2042" y="594"/>
                      <a:pt x="2041" y="427"/>
                      <a:pt x="1949" y="335"/>
                    </a:cubicBezTo>
                    <a:cubicBezTo>
                      <a:pt x="1903" y="289"/>
                      <a:pt x="1838" y="265"/>
                      <a:pt x="1756" y="265"/>
                    </a:cubicBezTo>
                    <a:cubicBezTo>
                      <a:pt x="1675" y="265"/>
                      <a:pt x="1580" y="289"/>
                      <a:pt x="1477" y="332"/>
                    </a:cubicBezTo>
                    <a:cubicBezTo>
                      <a:pt x="1392" y="126"/>
                      <a:pt x="1274" y="0"/>
                      <a:pt x="1142" y="0"/>
                    </a:cubicBezTo>
                    <a:cubicBezTo>
                      <a:pt x="1009" y="0"/>
                      <a:pt x="891" y="126"/>
                      <a:pt x="806" y="332"/>
                    </a:cubicBezTo>
                    <a:cubicBezTo>
                      <a:pt x="704" y="289"/>
                      <a:pt x="609" y="265"/>
                      <a:pt x="528" y="265"/>
                    </a:cubicBezTo>
                    <a:cubicBezTo>
                      <a:pt x="446" y="265"/>
                      <a:pt x="380" y="289"/>
                      <a:pt x="334" y="335"/>
                    </a:cubicBezTo>
                    <a:cubicBezTo>
                      <a:pt x="242" y="427"/>
                      <a:pt x="242" y="594"/>
                      <a:pt x="331" y="807"/>
                    </a:cubicBezTo>
                    <a:cubicBezTo>
                      <a:pt x="125" y="892"/>
                      <a:pt x="0" y="1010"/>
                      <a:pt x="0" y="1143"/>
                    </a:cubicBezTo>
                    <a:cubicBezTo>
                      <a:pt x="0" y="1275"/>
                      <a:pt x="125" y="1393"/>
                      <a:pt x="331" y="1478"/>
                    </a:cubicBezTo>
                    <a:cubicBezTo>
                      <a:pt x="246" y="1684"/>
                      <a:pt x="240" y="1856"/>
                      <a:pt x="334" y="1950"/>
                    </a:cubicBezTo>
                    <a:cubicBezTo>
                      <a:pt x="380" y="1996"/>
                      <a:pt x="446" y="2020"/>
                      <a:pt x="528" y="2020"/>
                    </a:cubicBezTo>
                    <a:cubicBezTo>
                      <a:pt x="609" y="2020"/>
                      <a:pt x="704" y="1996"/>
                      <a:pt x="806" y="1953"/>
                    </a:cubicBezTo>
                    <a:cubicBezTo>
                      <a:pt x="891" y="2159"/>
                      <a:pt x="1009" y="2284"/>
                      <a:pt x="1142" y="2284"/>
                    </a:cubicBezTo>
                    <a:cubicBezTo>
                      <a:pt x="1274" y="2284"/>
                      <a:pt x="1392" y="2159"/>
                      <a:pt x="1477" y="1953"/>
                    </a:cubicBezTo>
                    <a:cubicBezTo>
                      <a:pt x="1580" y="1996"/>
                      <a:pt x="1675" y="2020"/>
                      <a:pt x="1756" y="2020"/>
                    </a:cubicBezTo>
                    <a:cubicBezTo>
                      <a:pt x="1838" y="2020"/>
                      <a:pt x="1903" y="1996"/>
                      <a:pt x="1949" y="1950"/>
                    </a:cubicBezTo>
                    <a:cubicBezTo>
                      <a:pt x="2043" y="1856"/>
                      <a:pt x="2038" y="1684"/>
                      <a:pt x="1952" y="1478"/>
                    </a:cubicBezTo>
                    <a:cubicBezTo>
                      <a:pt x="2158" y="1393"/>
                      <a:pt x="2284" y="1275"/>
                      <a:pt x="2284" y="1143"/>
                    </a:cubicBezTo>
                    <a:cubicBezTo>
                      <a:pt x="2284" y="1010"/>
                      <a:pt x="2158" y="892"/>
                      <a:pt x="1952" y="807"/>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234" name="Freeform 20"/>
              <p:cNvSpPr/>
              <p:nvPr/>
            </p:nvSpPr>
            <p:spPr bwMode="auto">
              <a:xfrm>
                <a:off x="7021513" y="5929313"/>
                <a:ext cx="177800" cy="177800"/>
              </a:xfrm>
              <a:custGeom>
                <a:avLst/>
                <a:gdLst>
                  <a:gd name="T0" fmla="*/ 120 w 240"/>
                  <a:gd name="T1" fmla="*/ 0 h 240"/>
                  <a:gd name="T2" fmla="*/ 120 w 240"/>
                  <a:gd name="T3" fmla="*/ 0 h 240"/>
                  <a:gd name="T4" fmla="*/ 0 w 240"/>
                  <a:gd name="T5" fmla="*/ 120 h 240"/>
                  <a:gd name="T6" fmla="*/ 120 w 240"/>
                  <a:gd name="T7" fmla="*/ 240 h 240"/>
                  <a:gd name="T8" fmla="*/ 240 w 240"/>
                  <a:gd name="T9" fmla="*/ 120 h 240"/>
                  <a:gd name="T10" fmla="*/ 120 w 240"/>
                  <a:gd name="T11" fmla="*/ 0 h 240"/>
                </a:gdLst>
                <a:ahLst/>
                <a:cxnLst>
                  <a:cxn ang="0">
                    <a:pos x="T0" y="T1"/>
                  </a:cxn>
                  <a:cxn ang="0">
                    <a:pos x="T2" y="T3"/>
                  </a:cxn>
                  <a:cxn ang="0">
                    <a:pos x="T4" y="T5"/>
                  </a:cxn>
                  <a:cxn ang="0">
                    <a:pos x="T6" y="T7"/>
                  </a:cxn>
                  <a:cxn ang="0">
                    <a:pos x="T8" y="T9"/>
                  </a:cxn>
                  <a:cxn ang="0">
                    <a:pos x="T10" y="T11"/>
                  </a:cxn>
                </a:cxnLst>
                <a:rect l="0" t="0" r="r" b="b"/>
                <a:pathLst>
                  <a:path w="240" h="240">
                    <a:moveTo>
                      <a:pt x="120" y="0"/>
                    </a:moveTo>
                    <a:lnTo>
                      <a:pt x="120" y="0"/>
                    </a:lnTo>
                    <a:cubicBezTo>
                      <a:pt x="53" y="0"/>
                      <a:pt x="0" y="53"/>
                      <a:pt x="0" y="120"/>
                    </a:cubicBezTo>
                    <a:cubicBezTo>
                      <a:pt x="0" y="186"/>
                      <a:pt x="53" y="240"/>
                      <a:pt x="120" y="240"/>
                    </a:cubicBezTo>
                    <a:cubicBezTo>
                      <a:pt x="186" y="240"/>
                      <a:pt x="240" y="186"/>
                      <a:pt x="240" y="120"/>
                    </a:cubicBezTo>
                    <a:cubicBezTo>
                      <a:pt x="240" y="53"/>
                      <a:pt x="186" y="0"/>
                      <a:pt x="120" y="0"/>
                    </a:cubicBez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5" name="Freeform 19"/>
            <p:cNvSpPr>
              <a:spLocks noEditPoints="1"/>
            </p:cNvSpPr>
            <p:nvPr userDrawn="1"/>
          </p:nvSpPr>
          <p:spPr bwMode="auto">
            <a:xfrm rot="21418795">
              <a:off x="11264443" y="4898673"/>
              <a:ext cx="1209819" cy="253100"/>
            </a:xfrm>
            <a:custGeom>
              <a:avLst/>
              <a:gdLst>
                <a:gd name="T0" fmla="*/ 2347 w 2387"/>
                <a:gd name="T1" fmla="*/ 458 h 498"/>
                <a:gd name="T2" fmla="*/ 40 w 2387"/>
                <a:gd name="T3" fmla="*/ 40 h 498"/>
                <a:gd name="T4" fmla="*/ 177 w 2387"/>
                <a:gd name="T5" fmla="*/ 298 h 498"/>
                <a:gd name="T6" fmla="*/ 217 w 2387"/>
                <a:gd name="T7" fmla="*/ 40 h 498"/>
                <a:gd name="T8" fmla="*/ 277 w 2387"/>
                <a:gd name="T9" fmla="*/ 159 h 498"/>
                <a:gd name="T10" fmla="*/ 317 w 2387"/>
                <a:gd name="T11" fmla="*/ 40 h 498"/>
                <a:gd name="T12" fmla="*/ 377 w 2387"/>
                <a:gd name="T13" fmla="*/ 159 h 498"/>
                <a:gd name="T14" fmla="*/ 417 w 2387"/>
                <a:gd name="T15" fmla="*/ 40 h 498"/>
                <a:gd name="T16" fmla="*/ 477 w 2387"/>
                <a:gd name="T17" fmla="*/ 159 h 498"/>
                <a:gd name="T18" fmla="*/ 517 w 2387"/>
                <a:gd name="T19" fmla="*/ 40 h 498"/>
                <a:gd name="T20" fmla="*/ 577 w 2387"/>
                <a:gd name="T21" fmla="*/ 159 h 498"/>
                <a:gd name="T22" fmla="*/ 617 w 2387"/>
                <a:gd name="T23" fmla="*/ 40 h 498"/>
                <a:gd name="T24" fmla="*/ 674 w 2387"/>
                <a:gd name="T25" fmla="*/ 298 h 498"/>
                <a:gd name="T26" fmla="*/ 714 w 2387"/>
                <a:gd name="T27" fmla="*/ 40 h 498"/>
                <a:gd name="T28" fmla="*/ 774 w 2387"/>
                <a:gd name="T29" fmla="*/ 159 h 498"/>
                <a:gd name="T30" fmla="*/ 814 w 2387"/>
                <a:gd name="T31" fmla="*/ 40 h 498"/>
                <a:gd name="T32" fmla="*/ 874 w 2387"/>
                <a:gd name="T33" fmla="*/ 159 h 498"/>
                <a:gd name="T34" fmla="*/ 914 w 2387"/>
                <a:gd name="T35" fmla="*/ 40 h 498"/>
                <a:gd name="T36" fmla="*/ 974 w 2387"/>
                <a:gd name="T37" fmla="*/ 159 h 498"/>
                <a:gd name="T38" fmla="*/ 1014 w 2387"/>
                <a:gd name="T39" fmla="*/ 40 h 498"/>
                <a:gd name="T40" fmla="*/ 1074 w 2387"/>
                <a:gd name="T41" fmla="*/ 159 h 498"/>
                <a:gd name="T42" fmla="*/ 1114 w 2387"/>
                <a:gd name="T43" fmla="*/ 40 h 498"/>
                <a:gd name="T44" fmla="*/ 1187 w 2387"/>
                <a:gd name="T45" fmla="*/ 298 h 498"/>
                <a:gd name="T46" fmla="*/ 1227 w 2387"/>
                <a:gd name="T47" fmla="*/ 40 h 498"/>
                <a:gd name="T48" fmla="*/ 1287 w 2387"/>
                <a:gd name="T49" fmla="*/ 159 h 498"/>
                <a:gd name="T50" fmla="*/ 1327 w 2387"/>
                <a:gd name="T51" fmla="*/ 40 h 498"/>
                <a:gd name="T52" fmla="*/ 1387 w 2387"/>
                <a:gd name="T53" fmla="*/ 159 h 498"/>
                <a:gd name="T54" fmla="*/ 1427 w 2387"/>
                <a:gd name="T55" fmla="*/ 40 h 498"/>
                <a:gd name="T56" fmla="*/ 1487 w 2387"/>
                <a:gd name="T57" fmla="*/ 159 h 498"/>
                <a:gd name="T58" fmla="*/ 1527 w 2387"/>
                <a:gd name="T59" fmla="*/ 40 h 498"/>
                <a:gd name="T60" fmla="*/ 1587 w 2387"/>
                <a:gd name="T61" fmla="*/ 159 h 498"/>
                <a:gd name="T62" fmla="*/ 1627 w 2387"/>
                <a:gd name="T63" fmla="*/ 40 h 498"/>
                <a:gd name="T64" fmla="*/ 1684 w 2387"/>
                <a:gd name="T65" fmla="*/ 298 h 498"/>
                <a:gd name="T66" fmla="*/ 1724 w 2387"/>
                <a:gd name="T67" fmla="*/ 40 h 498"/>
                <a:gd name="T68" fmla="*/ 1784 w 2387"/>
                <a:gd name="T69" fmla="*/ 159 h 498"/>
                <a:gd name="T70" fmla="*/ 1824 w 2387"/>
                <a:gd name="T71" fmla="*/ 40 h 498"/>
                <a:gd name="T72" fmla="*/ 1884 w 2387"/>
                <a:gd name="T73" fmla="*/ 159 h 498"/>
                <a:gd name="T74" fmla="*/ 1924 w 2387"/>
                <a:gd name="T75" fmla="*/ 40 h 498"/>
                <a:gd name="T76" fmla="*/ 1984 w 2387"/>
                <a:gd name="T77" fmla="*/ 159 h 498"/>
                <a:gd name="T78" fmla="*/ 2024 w 2387"/>
                <a:gd name="T79" fmla="*/ 40 h 498"/>
                <a:gd name="T80" fmla="*/ 2084 w 2387"/>
                <a:gd name="T81" fmla="*/ 159 h 498"/>
                <a:gd name="T82" fmla="*/ 2124 w 2387"/>
                <a:gd name="T83" fmla="*/ 40 h 498"/>
                <a:gd name="T84" fmla="*/ 2170 w 2387"/>
                <a:gd name="T85" fmla="*/ 298 h 498"/>
                <a:gd name="T86" fmla="*/ 2210 w 2387"/>
                <a:gd name="T87" fmla="*/ 40 h 498"/>
                <a:gd name="T88" fmla="*/ 2347 w 2387"/>
                <a:gd name="T89" fmla="*/ 458 h 498"/>
                <a:gd name="T90" fmla="*/ 0 w 2387"/>
                <a:gd name="T91" fmla="*/ 498 h 498"/>
                <a:gd name="T92" fmla="*/ 2387 w 2387"/>
                <a:gd name="T93" fmla="*/ 0 h 498"/>
                <a:gd name="T94" fmla="*/ 0 w 2387"/>
                <a:gd name="T95"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7" h="498">
                  <a:moveTo>
                    <a:pt x="2347" y="458"/>
                  </a:moveTo>
                  <a:lnTo>
                    <a:pt x="2347" y="458"/>
                  </a:lnTo>
                  <a:lnTo>
                    <a:pt x="40" y="458"/>
                  </a:lnTo>
                  <a:lnTo>
                    <a:pt x="40" y="40"/>
                  </a:lnTo>
                  <a:lnTo>
                    <a:pt x="177" y="40"/>
                  </a:lnTo>
                  <a:lnTo>
                    <a:pt x="177" y="298"/>
                  </a:lnTo>
                  <a:lnTo>
                    <a:pt x="217" y="298"/>
                  </a:lnTo>
                  <a:lnTo>
                    <a:pt x="217" y="40"/>
                  </a:lnTo>
                  <a:lnTo>
                    <a:pt x="277" y="40"/>
                  </a:lnTo>
                  <a:lnTo>
                    <a:pt x="277" y="159"/>
                  </a:lnTo>
                  <a:lnTo>
                    <a:pt x="317" y="159"/>
                  </a:lnTo>
                  <a:lnTo>
                    <a:pt x="317" y="40"/>
                  </a:lnTo>
                  <a:lnTo>
                    <a:pt x="377" y="40"/>
                  </a:lnTo>
                  <a:lnTo>
                    <a:pt x="377" y="159"/>
                  </a:lnTo>
                  <a:lnTo>
                    <a:pt x="417" y="159"/>
                  </a:lnTo>
                  <a:lnTo>
                    <a:pt x="417" y="40"/>
                  </a:lnTo>
                  <a:lnTo>
                    <a:pt x="477" y="40"/>
                  </a:lnTo>
                  <a:lnTo>
                    <a:pt x="477" y="159"/>
                  </a:lnTo>
                  <a:lnTo>
                    <a:pt x="517" y="159"/>
                  </a:lnTo>
                  <a:lnTo>
                    <a:pt x="517" y="40"/>
                  </a:lnTo>
                  <a:lnTo>
                    <a:pt x="577" y="40"/>
                  </a:lnTo>
                  <a:lnTo>
                    <a:pt x="577" y="159"/>
                  </a:lnTo>
                  <a:lnTo>
                    <a:pt x="617" y="159"/>
                  </a:lnTo>
                  <a:lnTo>
                    <a:pt x="617" y="40"/>
                  </a:lnTo>
                  <a:lnTo>
                    <a:pt x="674" y="40"/>
                  </a:lnTo>
                  <a:lnTo>
                    <a:pt x="674" y="298"/>
                  </a:lnTo>
                  <a:lnTo>
                    <a:pt x="714" y="298"/>
                  </a:lnTo>
                  <a:lnTo>
                    <a:pt x="714" y="40"/>
                  </a:lnTo>
                  <a:lnTo>
                    <a:pt x="774" y="40"/>
                  </a:lnTo>
                  <a:lnTo>
                    <a:pt x="774" y="159"/>
                  </a:lnTo>
                  <a:lnTo>
                    <a:pt x="814" y="159"/>
                  </a:lnTo>
                  <a:lnTo>
                    <a:pt x="814" y="40"/>
                  </a:lnTo>
                  <a:lnTo>
                    <a:pt x="874" y="40"/>
                  </a:lnTo>
                  <a:lnTo>
                    <a:pt x="874" y="159"/>
                  </a:lnTo>
                  <a:lnTo>
                    <a:pt x="914" y="159"/>
                  </a:lnTo>
                  <a:lnTo>
                    <a:pt x="914" y="40"/>
                  </a:lnTo>
                  <a:lnTo>
                    <a:pt x="974" y="40"/>
                  </a:lnTo>
                  <a:lnTo>
                    <a:pt x="974" y="159"/>
                  </a:lnTo>
                  <a:lnTo>
                    <a:pt x="1014" y="159"/>
                  </a:lnTo>
                  <a:lnTo>
                    <a:pt x="1014" y="40"/>
                  </a:lnTo>
                  <a:lnTo>
                    <a:pt x="1074" y="40"/>
                  </a:lnTo>
                  <a:lnTo>
                    <a:pt x="1074" y="159"/>
                  </a:lnTo>
                  <a:lnTo>
                    <a:pt x="1114" y="159"/>
                  </a:lnTo>
                  <a:lnTo>
                    <a:pt x="1114" y="40"/>
                  </a:lnTo>
                  <a:lnTo>
                    <a:pt x="1187" y="40"/>
                  </a:lnTo>
                  <a:lnTo>
                    <a:pt x="1187" y="298"/>
                  </a:lnTo>
                  <a:lnTo>
                    <a:pt x="1227" y="298"/>
                  </a:lnTo>
                  <a:lnTo>
                    <a:pt x="1227" y="40"/>
                  </a:lnTo>
                  <a:lnTo>
                    <a:pt x="1287" y="40"/>
                  </a:lnTo>
                  <a:lnTo>
                    <a:pt x="1287" y="159"/>
                  </a:lnTo>
                  <a:lnTo>
                    <a:pt x="1327" y="159"/>
                  </a:lnTo>
                  <a:lnTo>
                    <a:pt x="1327" y="40"/>
                  </a:lnTo>
                  <a:lnTo>
                    <a:pt x="1387" y="40"/>
                  </a:lnTo>
                  <a:lnTo>
                    <a:pt x="1387" y="159"/>
                  </a:lnTo>
                  <a:lnTo>
                    <a:pt x="1427" y="159"/>
                  </a:lnTo>
                  <a:lnTo>
                    <a:pt x="1427" y="40"/>
                  </a:lnTo>
                  <a:lnTo>
                    <a:pt x="1487" y="40"/>
                  </a:lnTo>
                  <a:lnTo>
                    <a:pt x="1487" y="159"/>
                  </a:lnTo>
                  <a:lnTo>
                    <a:pt x="1527" y="159"/>
                  </a:lnTo>
                  <a:lnTo>
                    <a:pt x="1527" y="40"/>
                  </a:lnTo>
                  <a:lnTo>
                    <a:pt x="1587" y="40"/>
                  </a:lnTo>
                  <a:lnTo>
                    <a:pt x="1587" y="159"/>
                  </a:lnTo>
                  <a:lnTo>
                    <a:pt x="1627" y="159"/>
                  </a:lnTo>
                  <a:lnTo>
                    <a:pt x="1627" y="40"/>
                  </a:lnTo>
                  <a:lnTo>
                    <a:pt x="1684" y="40"/>
                  </a:lnTo>
                  <a:lnTo>
                    <a:pt x="1684" y="298"/>
                  </a:lnTo>
                  <a:lnTo>
                    <a:pt x="1724" y="298"/>
                  </a:lnTo>
                  <a:lnTo>
                    <a:pt x="1724" y="40"/>
                  </a:lnTo>
                  <a:lnTo>
                    <a:pt x="1784" y="40"/>
                  </a:lnTo>
                  <a:lnTo>
                    <a:pt x="1784" y="159"/>
                  </a:lnTo>
                  <a:lnTo>
                    <a:pt x="1824" y="159"/>
                  </a:lnTo>
                  <a:lnTo>
                    <a:pt x="1824" y="40"/>
                  </a:lnTo>
                  <a:lnTo>
                    <a:pt x="1884" y="40"/>
                  </a:lnTo>
                  <a:lnTo>
                    <a:pt x="1884" y="159"/>
                  </a:lnTo>
                  <a:lnTo>
                    <a:pt x="1924" y="159"/>
                  </a:lnTo>
                  <a:lnTo>
                    <a:pt x="1924" y="40"/>
                  </a:lnTo>
                  <a:lnTo>
                    <a:pt x="1984" y="40"/>
                  </a:lnTo>
                  <a:lnTo>
                    <a:pt x="1984" y="159"/>
                  </a:lnTo>
                  <a:lnTo>
                    <a:pt x="2024" y="159"/>
                  </a:lnTo>
                  <a:lnTo>
                    <a:pt x="2024" y="40"/>
                  </a:lnTo>
                  <a:lnTo>
                    <a:pt x="2084" y="40"/>
                  </a:lnTo>
                  <a:lnTo>
                    <a:pt x="2084" y="159"/>
                  </a:lnTo>
                  <a:lnTo>
                    <a:pt x="2124" y="159"/>
                  </a:lnTo>
                  <a:lnTo>
                    <a:pt x="2124" y="40"/>
                  </a:lnTo>
                  <a:lnTo>
                    <a:pt x="2170" y="40"/>
                  </a:lnTo>
                  <a:lnTo>
                    <a:pt x="2170" y="298"/>
                  </a:lnTo>
                  <a:lnTo>
                    <a:pt x="2210" y="298"/>
                  </a:lnTo>
                  <a:lnTo>
                    <a:pt x="2210" y="40"/>
                  </a:lnTo>
                  <a:lnTo>
                    <a:pt x="2347" y="40"/>
                  </a:lnTo>
                  <a:lnTo>
                    <a:pt x="2347" y="458"/>
                  </a:lnTo>
                  <a:close/>
                  <a:moveTo>
                    <a:pt x="0" y="498"/>
                  </a:moveTo>
                  <a:lnTo>
                    <a:pt x="0" y="498"/>
                  </a:lnTo>
                  <a:lnTo>
                    <a:pt x="2387" y="498"/>
                  </a:lnTo>
                  <a:lnTo>
                    <a:pt x="2387" y="0"/>
                  </a:lnTo>
                  <a:lnTo>
                    <a:pt x="0" y="0"/>
                  </a:lnTo>
                  <a:lnTo>
                    <a:pt x="0" y="498"/>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sp>
        <p:nvSpPr>
          <p:cNvPr id="237" name="文本占位符 7"/>
          <p:cNvSpPr>
            <a:spLocks noGrp="1"/>
          </p:cNvSpPr>
          <p:nvPr>
            <p:ph type="body" sz="quarter" idx="10" hasCustomPrompt="1"/>
          </p:nvPr>
        </p:nvSpPr>
        <p:spPr>
          <a:xfrm>
            <a:off x="1281294" y="258233"/>
            <a:ext cx="5302783" cy="721395"/>
          </a:xfrm>
          <a:prstGeom prst="rect">
            <a:avLst/>
          </a:prstGeom>
          <a:ln w="12700" cmpd="sng">
            <a:noFill/>
          </a:ln>
        </p:spPr>
        <p:txBody>
          <a:bodyPr vert="horz" anchor="ctr"/>
          <a:lstStyle>
            <a:lvl1pPr marL="0" indent="0" algn="l">
              <a:buNone/>
              <a:defRPr sz="2400" b="1">
                <a:solidFill>
                  <a:schemeClr val="bg1"/>
                </a:solidFill>
                <a:latin typeface="Microsoft YaHei" charset="0"/>
                <a:ea typeface="Microsoft YaHei" charset="0"/>
                <a:cs typeface="Microsoft YaHei" charset="0"/>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238" name="Freeform 7"/>
          <p:cNvSpPr>
            <a:spLocks noEditPoints="1"/>
          </p:cNvSpPr>
          <p:nvPr userDrawn="1"/>
        </p:nvSpPr>
        <p:spPr bwMode="auto">
          <a:xfrm>
            <a:off x="280410" y="331276"/>
            <a:ext cx="826852" cy="602955"/>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239" name="矩形 238"/>
          <p:cNvSpPr/>
          <p:nvPr userDrawn="1"/>
        </p:nvSpPr>
        <p:spPr>
          <a:xfrm>
            <a:off x="1058" y="3590559"/>
            <a:ext cx="12190942" cy="32674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659004" y="258233"/>
            <a:ext cx="4868117" cy="529569"/>
          </a:xfrm>
          <a:prstGeom prst="rect">
            <a:avLst/>
          </a:prstGeom>
          <a:ln w="12700" cmpd="sng">
            <a:solidFill>
              <a:schemeClr val="tx1"/>
            </a:solidFill>
          </a:ln>
        </p:spPr>
        <p:txBody>
          <a:bodyPr vert="horz" anchor="ctr"/>
          <a:lstStyle>
            <a:lvl1pPr marL="0" indent="0" algn="l">
              <a:buNone/>
              <a:defRPr sz="2400" b="1"/>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文本占位符 7"/>
          <p:cNvSpPr>
            <a:spLocks noGrp="1"/>
          </p:cNvSpPr>
          <p:nvPr>
            <p:ph type="body" sz="quarter" idx="13" hasCustomPrompt="1"/>
          </p:nvPr>
        </p:nvSpPr>
        <p:spPr>
          <a:xfrm>
            <a:off x="11386592" y="171547"/>
            <a:ext cx="805408" cy="616255"/>
          </a:xfrm>
          <a:prstGeom prst="rect">
            <a:avLst/>
          </a:prstGeom>
          <a:solidFill>
            <a:schemeClr val="tx1"/>
          </a:solidFill>
        </p:spPr>
        <p:txBody>
          <a:bodyPr vert="horz" anchor="ctr"/>
          <a:lstStyle>
            <a:lvl1pPr marL="0" indent="0" algn="ctr">
              <a:buNone/>
              <a:defRPr sz="2400" b="1">
                <a:solidFill>
                  <a:srgbClr val="FFFFFF"/>
                </a:solidFill>
              </a:defRPr>
            </a:lvl1pPr>
          </a:lstStyle>
          <a:p>
            <a:pPr lvl="0"/>
            <a:r>
              <a:rPr kumimoji="1" lang="en-US" altLang="zh-CN" dirty="0" smtClean="0"/>
              <a:t>01</a:t>
            </a:r>
            <a:endParaRPr kumimoji="1" lang="zh-CN" altLang="en-US" dirty="0"/>
          </a:p>
        </p:txBody>
      </p:sp>
      <p:sp>
        <p:nvSpPr>
          <p:cNvPr id="4" name="图片占位符 8"/>
          <p:cNvSpPr>
            <a:spLocks noGrp="1"/>
          </p:cNvSpPr>
          <p:nvPr>
            <p:ph type="pic" sz="quarter" idx="14" hasCustomPrompt="1"/>
          </p:nvPr>
        </p:nvSpPr>
        <p:spPr>
          <a:xfrm>
            <a:off x="376768" y="5989475"/>
            <a:ext cx="1960033" cy="533400"/>
          </a:xfrm>
          <a:prstGeom prst="rect">
            <a:avLst/>
          </a:prstGeom>
        </p:spPr>
        <p:txBody>
          <a:bodyPr vert="horz" anchor="ctr"/>
          <a:lstStyle>
            <a:lvl1pPr marL="0" indent="0" algn="ctr">
              <a:buNone/>
              <a:defRPr sz="1600" b="1"/>
            </a:lvl1pPr>
          </a:lstStyle>
          <a:p>
            <a:r>
              <a:rPr kumimoji="1" lang="en-US" altLang="zh-CN" sz="1600" b="1" dirty="0" smtClean="0"/>
              <a:t>LOGO&amp;PIC</a:t>
            </a:r>
            <a:r>
              <a:rPr kumimoji="1" lang="zh-CN" altLang="en-US" sz="1600" b="1" dirty="0" smtClean="0"/>
              <a:t> </a:t>
            </a:r>
            <a:r>
              <a:rPr kumimoji="1" lang="en-US" altLang="zh-CN" sz="1600" b="1" dirty="0" smtClean="0"/>
              <a:t>HERE</a:t>
            </a:r>
            <a:endParaRPr kumimoji="1"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4" name="矩形 3"/>
          <p:cNvSpPr/>
          <p:nvPr userDrawn="1"/>
        </p:nvSpPr>
        <p:spPr>
          <a:xfrm>
            <a:off x="440603" y="759873"/>
            <a:ext cx="1569660" cy="369332"/>
          </a:xfrm>
          <a:prstGeom prst="rect">
            <a:avLst/>
          </a:prstGeom>
        </p:spPr>
        <p:txBody>
          <a:bodyPr wrap="none">
            <a:spAutoFit/>
          </a:bodyPr>
          <a:lstStyle/>
          <a:p>
            <a:pPr defTabSz="608965"/>
            <a:r>
              <a:rPr lang="zh-CN" altLang="en-US" sz="1800" dirty="0" smtClean="0">
                <a:solidFill>
                  <a:schemeClr val="tx1">
                    <a:lumMod val="75000"/>
                    <a:lumOff val="25000"/>
                  </a:schemeClr>
                </a:solidFill>
                <a:latin typeface="Segoe UI Light"/>
                <a:ea typeface="微软雅黑"/>
                <a:cs typeface="Segoe UI Light"/>
              </a:rPr>
              <a:t>背景图片素材</a:t>
            </a:r>
          </a:p>
        </p:txBody>
      </p:sp>
      <p:sp>
        <p:nvSpPr>
          <p:cNvPr id="5" name="矩形 4"/>
          <p:cNvSpPr/>
          <p:nvPr userDrawn="1"/>
        </p:nvSpPr>
        <p:spPr>
          <a:xfrm>
            <a:off x="440603" y="182445"/>
            <a:ext cx="777777" cy="246221"/>
          </a:xfrm>
          <a:prstGeom prst="rect">
            <a:avLst/>
          </a:prstGeom>
        </p:spPr>
        <p:txBody>
          <a:bodyPr wrap="none">
            <a:spAutoFit/>
          </a:bodyPr>
          <a:lstStyle/>
          <a:p>
            <a:pPr defTabSz="608965"/>
            <a:r>
              <a:rPr kumimoji="1" lang="en-US" altLang="zh-CN" sz="1000" dirty="0" smtClean="0">
                <a:solidFill>
                  <a:schemeClr val="tx1">
                    <a:lumMod val="75000"/>
                    <a:lumOff val="25000"/>
                  </a:schemeClr>
                </a:solidFill>
                <a:latin typeface="Segoe UI Light"/>
                <a:ea typeface="微软雅黑" charset="0"/>
                <a:cs typeface="Segoe UI Light"/>
              </a:rPr>
              <a:t>OfficePLUS</a:t>
            </a:r>
            <a:endParaRPr lang="zh-CN" altLang="en-US" sz="1000" dirty="0">
              <a:solidFill>
                <a:schemeClr val="tx1">
                  <a:lumMod val="75000"/>
                  <a:lumOff val="25000"/>
                </a:schemeClr>
              </a:solidFill>
              <a:latin typeface="Segoe UI Light"/>
              <a:ea typeface="微软雅黑" charset="0"/>
              <a:cs typeface="Segoe UI Light"/>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64783" y="1750701"/>
            <a:ext cx="3262432" cy="830997"/>
          </a:xfrm>
          <a:prstGeom prst="rect">
            <a:avLst/>
          </a:prstGeom>
          <a:noFill/>
        </p:spPr>
        <p:txBody>
          <a:bodyPr wrap="none" rtlCol="0">
            <a:spAutoFit/>
          </a:bodyPr>
          <a:lstStyle/>
          <a:p>
            <a:pPr algn="ctr"/>
            <a:r>
              <a:rPr kumimoji="1" lang="zh-CN" altLang="en-US" sz="4800" b="1" dirty="0" smtClean="0">
                <a:solidFill>
                  <a:schemeClr val="bg1"/>
                </a:solidFill>
                <a:latin typeface="微软雅黑" panose="020B0503020204020204" charset="-122"/>
                <a:ea typeface="微软雅黑" panose="020B0503020204020204" charset="-122"/>
                <a:cs typeface="微软雅黑" panose="020B0503020204020204" charset="-122"/>
              </a:rPr>
              <a:t>计算机学院</a:t>
            </a:r>
            <a:endParaRPr kumimoji="1" lang="zh-CN" altLang="en-US" sz="48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5957" y="2683298"/>
            <a:ext cx="10960100" cy="645160"/>
          </a:xfrm>
          <a:prstGeom prst="rect">
            <a:avLst/>
          </a:prstGeom>
          <a:solidFill>
            <a:schemeClr val="bg1"/>
          </a:solidFill>
        </p:spPr>
        <p:txBody>
          <a:bodyPr wrap="none" rtlCol="0">
            <a:spAutoFit/>
          </a:bodyPr>
          <a:lstStyle/>
          <a:p>
            <a:pPr algn="dist"/>
            <a:r>
              <a:rPr lang="zh-CN" altLang="en-US" sz="3200" dirty="0" smtClean="0"/>
              <a:t>基于</a:t>
            </a:r>
            <a:r>
              <a:rPr lang="en-US" altLang="zh-CN" sz="3600" dirty="0" smtClean="0"/>
              <a:t>Attention</a:t>
            </a:r>
            <a:r>
              <a:rPr lang="zh-CN" altLang="en-US" sz="3600" dirty="0" smtClean="0"/>
              <a:t>机制的</a:t>
            </a:r>
            <a:r>
              <a:rPr lang="en-US" altLang="zh-CN" sz="3600" dirty="0" err="1" smtClean="0"/>
              <a:t>BiLSTM</a:t>
            </a:r>
            <a:r>
              <a:rPr lang="zh-CN" altLang="en-US" sz="3600" dirty="0" smtClean="0"/>
              <a:t>新闻主题分类算法</a:t>
            </a:r>
            <a:r>
              <a:rPr lang="zh-CN" altLang="en-US" sz="3600" dirty="0"/>
              <a:t>研究</a:t>
            </a:r>
            <a:endParaRPr lang="zh-CN" altLang="en-US" sz="3600" dirty="0">
              <a:solidFill>
                <a:srgbClr val="7F7F7F"/>
              </a:solidFill>
              <a:ea typeface="微软雅黑" panose="020B0503020204020204" charset="-122"/>
            </a:endParaRPr>
          </a:p>
        </p:txBody>
      </p:sp>
      <p:sp>
        <p:nvSpPr>
          <p:cNvPr id="5" name="文本框 4"/>
          <p:cNvSpPr txBox="1"/>
          <p:nvPr/>
        </p:nvSpPr>
        <p:spPr>
          <a:xfrm>
            <a:off x="4828281" y="3892894"/>
            <a:ext cx="2535438" cy="523220"/>
          </a:xfrm>
          <a:prstGeom prst="rect">
            <a:avLst/>
          </a:prstGeom>
          <a:noFill/>
        </p:spPr>
        <p:txBody>
          <a:bodyPr wrap="none" rtlCol="0">
            <a:spAutoFit/>
          </a:bodyPr>
          <a:lstStyle/>
          <a:p>
            <a:pPr algn="ctr"/>
            <a:r>
              <a:rPr kumimoji="1" lang="zh-CN" altLang="en-US" sz="2800" b="1" dirty="0" smtClean="0">
                <a:solidFill>
                  <a:schemeClr val="bg1"/>
                </a:solidFill>
                <a:latin typeface="微软雅黑" panose="020B0503020204020204" charset="-122"/>
                <a:ea typeface="微软雅黑" panose="020B0503020204020204" charset="-122"/>
                <a:cs typeface="微软雅黑" panose="020B0503020204020204" charset="-122"/>
              </a:rPr>
              <a:t>大数据</a:t>
            </a:r>
            <a:r>
              <a:rPr kumimoji="1" lang="en-US" altLang="zh-CN" sz="2800" b="1" dirty="0" smtClean="0">
                <a:solidFill>
                  <a:schemeClr val="bg1"/>
                </a:solidFill>
                <a:latin typeface="微软雅黑" panose="020B0503020204020204" charset="-122"/>
                <a:ea typeface="微软雅黑" panose="020B0503020204020204" charset="-122"/>
                <a:cs typeface="微软雅黑" panose="020B0503020204020204" charset="-122"/>
              </a:rPr>
              <a:t>Project</a:t>
            </a:r>
            <a:endParaRPr kumimoji="1" lang="zh-CN" altLang="en-US" sz="2800" b="1" dirty="0">
              <a:solidFill>
                <a:schemeClr val="bg1"/>
              </a:solidFill>
              <a:latin typeface="微软雅黑" panose="020B0503020204020204" charset="-122"/>
              <a:ea typeface="微软雅黑" panose="020B0503020204020204" charset="-122"/>
              <a:cs typeface="微软雅黑" panose="020B0503020204020204" charset="-122"/>
            </a:endParaRPr>
          </a:p>
        </p:txBody>
      </p:sp>
      <p:grpSp>
        <p:nvGrpSpPr>
          <p:cNvPr id="12" name="组 11"/>
          <p:cNvGrpSpPr/>
          <p:nvPr/>
        </p:nvGrpSpPr>
        <p:grpSpPr>
          <a:xfrm>
            <a:off x="5555557" y="521350"/>
            <a:ext cx="1080886" cy="1080884"/>
            <a:chOff x="5431425" y="497164"/>
            <a:chExt cx="1482332" cy="1482330"/>
          </a:xfrm>
        </p:grpSpPr>
        <p:sp>
          <p:nvSpPr>
            <p:cNvPr id="2" name="Freeform 7"/>
            <p:cNvSpPr>
              <a:spLocks noEditPoints="1"/>
            </p:cNvSpPr>
            <p:nvPr/>
          </p:nvSpPr>
          <p:spPr bwMode="auto">
            <a:xfrm>
              <a:off x="5751305" y="941168"/>
              <a:ext cx="842572" cy="614420"/>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8" name="椭圆 7"/>
            <p:cNvSpPr/>
            <p:nvPr/>
          </p:nvSpPr>
          <p:spPr>
            <a:xfrm>
              <a:off x="5431425" y="497164"/>
              <a:ext cx="1482332" cy="148233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6" name="矩形 5"/>
          <p:cNvSpPr/>
          <p:nvPr/>
        </p:nvSpPr>
        <p:spPr>
          <a:xfrm>
            <a:off x="8215084" y="4783971"/>
            <a:ext cx="4775201" cy="452432"/>
          </a:xfrm>
          <a:prstGeom prst="rect">
            <a:avLst/>
          </a:prstGeom>
        </p:spPr>
        <p:txBody>
          <a:bodyPr wrap="square">
            <a:spAutoFit/>
          </a:bodyPr>
          <a:lstStyle/>
          <a:p>
            <a:pPr>
              <a:lnSpc>
                <a:spcPct val="130000"/>
              </a:lnSpc>
            </a:pPr>
            <a:r>
              <a:rPr lang="zh-CN" altLang="en-US" dirty="0">
                <a:solidFill>
                  <a:srgbClr val="1A1A1A"/>
                </a:solidFill>
                <a:latin typeface="微软雅黑" panose="020B0503020204020204" charset="-122"/>
                <a:ea typeface="微软雅黑" panose="020B0503020204020204" charset="-122"/>
              </a:rPr>
              <a:t>小组成员：郭学良</a:t>
            </a:r>
            <a:r>
              <a:rPr lang="en-US" altLang="zh-CN" dirty="0">
                <a:solidFill>
                  <a:srgbClr val="1A1A1A"/>
                </a:solidFill>
                <a:latin typeface="微软雅黑" panose="020B0503020204020204" charset="-122"/>
                <a:ea typeface="微软雅黑" panose="020B0503020204020204" charset="-122"/>
              </a:rPr>
              <a:t>  </a:t>
            </a:r>
            <a:r>
              <a:rPr lang="en-US" altLang="zh-CN" dirty="0" smtClean="0">
                <a:solidFill>
                  <a:srgbClr val="1A1A1A"/>
                </a:solidFill>
                <a:latin typeface="微软雅黑" panose="020B0503020204020204" charset="-122"/>
                <a:ea typeface="微软雅黑" panose="020B0503020204020204" charset="-122"/>
              </a:rPr>
              <a:t> </a:t>
            </a:r>
            <a:r>
              <a:rPr lang="zh-CN" altLang="en-US" dirty="0" smtClean="0">
                <a:solidFill>
                  <a:srgbClr val="1A1A1A"/>
                </a:solidFill>
                <a:latin typeface="微软雅黑" panose="020B0503020204020204" charset="-122"/>
                <a:ea typeface="微软雅黑" panose="020B0503020204020204" charset="-122"/>
              </a:rPr>
              <a:t>胡光怡</a:t>
            </a:r>
            <a:r>
              <a:rPr lang="en-US" altLang="zh-CN" dirty="0" smtClean="0">
                <a:solidFill>
                  <a:srgbClr val="1A1A1A"/>
                </a:solidFill>
                <a:latin typeface="微软雅黑" panose="020B0503020204020204" charset="-122"/>
                <a:ea typeface="微软雅黑" panose="020B0503020204020204" charset="-122"/>
              </a:rPr>
              <a:t>  </a:t>
            </a:r>
            <a:endParaRPr lang="en-US" altLang="zh-CN" dirty="0">
              <a:solidFill>
                <a:srgbClr val="1A1A1A"/>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73015827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具体</a:t>
            </a:r>
            <a:r>
              <a:rPr kumimoji="1" lang="zh-CN" altLang="en-US" dirty="0" smtClean="0"/>
              <a:t>流程及数据</a:t>
            </a:r>
            <a:endParaRPr kumimoji="1" lang="zh-CN" altLang="en-US" dirty="0"/>
          </a:p>
        </p:txBody>
      </p:sp>
      <p:sp>
        <p:nvSpPr>
          <p:cNvPr id="3" name="五边形 2"/>
          <p:cNvSpPr/>
          <p:nvPr/>
        </p:nvSpPr>
        <p:spPr>
          <a:xfrm>
            <a:off x="0" y="1302435"/>
            <a:ext cx="1241977" cy="7316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sp>
        <p:nvSpPr>
          <p:cNvPr id="4" name="燕尾形 3"/>
          <p:cNvSpPr/>
          <p:nvPr/>
        </p:nvSpPr>
        <p:spPr>
          <a:xfrm>
            <a:off x="1017541" y="1302436"/>
            <a:ext cx="945999" cy="7316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solidFill>
                <a:schemeClr val="tx1"/>
              </a:solidFill>
            </a:endParaRPr>
          </a:p>
        </p:txBody>
      </p:sp>
      <p:sp>
        <p:nvSpPr>
          <p:cNvPr id="6" name="燕尾形 5"/>
          <p:cNvSpPr/>
          <p:nvPr/>
        </p:nvSpPr>
        <p:spPr>
          <a:xfrm>
            <a:off x="1720773" y="1302436"/>
            <a:ext cx="945999" cy="73162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solidFill>
                <a:schemeClr val="tx1"/>
              </a:solidFill>
            </a:endParaRPr>
          </a:p>
        </p:txBody>
      </p:sp>
      <p:sp>
        <p:nvSpPr>
          <p:cNvPr id="7" name="燕尾形 6"/>
          <p:cNvSpPr/>
          <p:nvPr/>
        </p:nvSpPr>
        <p:spPr>
          <a:xfrm>
            <a:off x="2424005" y="1302435"/>
            <a:ext cx="945999" cy="73162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solidFill>
                <a:schemeClr val="tx1"/>
              </a:solidFill>
            </a:endParaRPr>
          </a:p>
        </p:txBody>
      </p:sp>
      <p:grpSp>
        <p:nvGrpSpPr>
          <p:cNvPr id="59" name="组 58"/>
          <p:cNvGrpSpPr/>
          <p:nvPr/>
        </p:nvGrpSpPr>
        <p:grpSpPr>
          <a:xfrm>
            <a:off x="535631" y="3754230"/>
            <a:ext cx="1312765" cy="356893"/>
            <a:chOff x="770496" y="3302893"/>
            <a:chExt cx="1312765" cy="356893"/>
          </a:xfrm>
        </p:grpSpPr>
        <p:sp>
          <p:nvSpPr>
            <p:cNvPr id="22" name="椭圆 21"/>
            <p:cNvSpPr/>
            <p:nvPr/>
          </p:nvSpPr>
          <p:spPr>
            <a:xfrm>
              <a:off x="770496" y="3411956"/>
              <a:ext cx="138768" cy="1387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864658" y="3302893"/>
              <a:ext cx="1218603" cy="356893"/>
            </a:xfrm>
            <a:prstGeom prst="rect">
              <a:avLst/>
            </a:prstGeom>
          </p:spPr>
          <p:txBody>
            <a:bodyPr wrap="none">
              <a:spAutoFit/>
            </a:bodyPr>
            <a:lstStyle/>
            <a:p>
              <a:pPr algn="ctr">
                <a:lnSpc>
                  <a:spcPct val="120000"/>
                </a:lnSpc>
                <a:spcBef>
                  <a:spcPts val="300"/>
                </a:spcBef>
                <a:defRPr/>
              </a:pPr>
              <a:r>
                <a:rPr lang="zh-CN" altLang="en-US" sz="1600" b="1" noProof="1" smtClean="0">
                  <a:solidFill>
                    <a:schemeClr val="bg1"/>
                  </a:solidFill>
                </a:rPr>
                <a:t>数据预处理</a:t>
              </a:r>
              <a:endParaRPr lang="zh-CN" altLang="en-US" sz="1600" b="1" noProof="1">
                <a:solidFill>
                  <a:schemeClr val="bg1"/>
                </a:solidFill>
              </a:endParaRPr>
            </a:p>
          </p:txBody>
        </p:sp>
      </p:grpSp>
      <p:cxnSp>
        <p:nvCxnSpPr>
          <p:cNvPr id="26" name="肘形连接符 25"/>
          <p:cNvCxnSpPr>
            <a:stCxn id="3" idx="2"/>
            <a:endCxn id="24" idx="0"/>
          </p:cNvCxnSpPr>
          <p:nvPr/>
        </p:nvCxnSpPr>
        <p:spPr>
          <a:xfrm rot="16200000" flipH="1">
            <a:off x="-21498" y="2493636"/>
            <a:ext cx="1720175" cy="80101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nvGrpSpPr>
          <p:cNvPr id="60" name="组 59"/>
          <p:cNvGrpSpPr/>
          <p:nvPr/>
        </p:nvGrpSpPr>
        <p:grpSpPr>
          <a:xfrm>
            <a:off x="2376884" y="3784885"/>
            <a:ext cx="1391366" cy="358688"/>
            <a:chOff x="3367425" y="3289466"/>
            <a:chExt cx="1391366" cy="358688"/>
          </a:xfrm>
        </p:grpSpPr>
        <p:sp>
          <p:nvSpPr>
            <p:cNvPr id="27" name="椭圆 26"/>
            <p:cNvSpPr/>
            <p:nvPr/>
          </p:nvSpPr>
          <p:spPr>
            <a:xfrm>
              <a:off x="3367425" y="3411956"/>
              <a:ext cx="138768" cy="1387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p:cNvSpPr/>
            <p:nvPr/>
          </p:nvSpPr>
          <p:spPr>
            <a:xfrm>
              <a:off x="3583468" y="3289466"/>
              <a:ext cx="1175323" cy="358688"/>
            </a:xfrm>
            <a:prstGeom prst="rect">
              <a:avLst/>
            </a:prstGeom>
          </p:spPr>
          <p:txBody>
            <a:bodyPr wrap="none">
              <a:spAutoFit/>
            </a:bodyPr>
            <a:lstStyle/>
            <a:p>
              <a:pPr algn="ctr">
                <a:lnSpc>
                  <a:spcPct val="120000"/>
                </a:lnSpc>
                <a:spcBef>
                  <a:spcPts val="300"/>
                </a:spcBef>
              </a:pPr>
              <a:r>
                <a:rPr lang="en-US" altLang="zh-CN" sz="1600" b="1" dirty="0">
                  <a:solidFill>
                    <a:schemeClr val="bg1"/>
                  </a:solidFill>
                </a:rPr>
                <a:t>word2vec</a:t>
              </a:r>
            </a:p>
          </p:txBody>
        </p:sp>
      </p:grpSp>
      <p:cxnSp>
        <p:nvCxnSpPr>
          <p:cNvPr id="31" name="肘形连接符 30"/>
          <p:cNvCxnSpPr>
            <a:stCxn id="4" idx="2"/>
            <a:endCxn id="29" idx="0"/>
          </p:cNvCxnSpPr>
          <p:nvPr/>
        </p:nvCxnSpPr>
        <p:spPr>
          <a:xfrm rot="16200000" flipH="1">
            <a:off x="1368698" y="1972993"/>
            <a:ext cx="1750829" cy="1872953"/>
          </a:xfrm>
          <a:prstGeom prst="bentConnector3">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1" name="组 60"/>
          <p:cNvGrpSpPr/>
          <p:nvPr/>
        </p:nvGrpSpPr>
        <p:grpSpPr>
          <a:xfrm>
            <a:off x="4455074" y="3754229"/>
            <a:ext cx="1619586" cy="356893"/>
            <a:chOff x="5964354" y="3289466"/>
            <a:chExt cx="1619586" cy="356893"/>
          </a:xfrm>
        </p:grpSpPr>
        <p:sp>
          <p:nvSpPr>
            <p:cNvPr id="34" name="椭圆 33"/>
            <p:cNvSpPr/>
            <p:nvPr/>
          </p:nvSpPr>
          <p:spPr>
            <a:xfrm>
              <a:off x="5964354" y="3411956"/>
              <a:ext cx="138768" cy="1387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35"/>
            <p:cNvSpPr/>
            <p:nvPr/>
          </p:nvSpPr>
          <p:spPr>
            <a:xfrm>
              <a:off x="6158550" y="3289466"/>
              <a:ext cx="1425390" cy="356893"/>
            </a:xfrm>
            <a:prstGeom prst="rect">
              <a:avLst/>
            </a:prstGeom>
          </p:spPr>
          <p:txBody>
            <a:bodyPr wrap="none">
              <a:spAutoFit/>
            </a:bodyPr>
            <a:lstStyle/>
            <a:p>
              <a:pPr algn="ctr">
                <a:lnSpc>
                  <a:spcPct val="120000"/>
                </a:lnSpc>
                <a:spcBef>
                  <a:spcPts val="300"/>
                </a:spcBef>
              </a:pPr>
              <a:r>
                <a:rPr lang="zh-CN" altLang="en-US" sz="1600" b="1" dirty="0">
                  <a:solidFill>
                    <a:schemeClr val="bg1"/>
                  </a:solidFill>
                </a:rPr>
                <a:t>定义神经网络</a:t>
              </a:r>
            </a:p>
          </p:txBody>
        </p:sp>
      </p:grpSp>
      <p:cxnSp>
        <p:nvCxnSpPr>
          <p:cNvPr id="40" name="肘形连接符 39"/>
          <p:cNvCxnSpPr>
            <a:stCxn id="6" idx="2"/>
            <a:endCxn id="36" idx="0"/>
          </p:cNvCxnSpPr>
          <p:nvPr/>
        </p:nvCxnSpPr>
        <p:spPr>
          <a:xfrm rot="16200000" flipH="1">
            <a:off x="2826330" y="1218593"/>
            <a:ext cx="1720173" cy="3351097"/>
          </a:xfrm>
          <a:prstGeom prst="bentConnector3">
            <a:avLst>
              <a:gd name="adj1" fmla="val 42406"/>
            </a:avLst>
          </a:prstGeom>
        </p:spPr>
        <p:style>
          <a:lnRef idx="1">
            <a:schemeClr val="accent1"/>
          </a:lnRef>
          <a:fillRef idx="0">
            <a:schemeClr val="accent1"/>
          </a:fillRef>
          <a:effectRef idx="0">
            <a:schemeClr val="accent1"/>
          </a:effectRef>
          <a:fontRef idx="minor">
            <a:schemeClr val="tx1"/>
          </a:fontRef>
        </p:style>
      </p:cxnSp>
      <p:grpSp>
        <p:nvGrpSpPr>
          <p:cNvPr id="62" name="组 61"/>
          <p:cNvGrpSpPr/>
          <p:nvPr/>
        </p:nvGrpSpPr>
        <p:grpSpPr>
          <a:xfrm>
            <a:off x="6844937" y="3754228"/>
            <a:ext cx="1150583" cy="356893"/>
            <a:chOff x="8899347" y="3289466"/>
            <a:chExt cx="1150583" cy="356893"/>
          </a:xfrm>
        </p:grpSpPr>
        <p:sp>
          <p:nvSpPr>
            <p:cNvPr id="51" name="椭圆 50"/>
            <p:cNvSpPr/>
            <p:nvPr/>
          </p:nvSpPr>
          <p:spPr>
            <a:xfrm>
              <a:off x="8899347" y="3411956"/>
              <a:ext cx="138768" cy="1387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3" name="矩形 52"/>
            <p:cNvSpPr/>
            <p:nvPr/>
          </p:nvSpPr>
          <p:spPr>
            <a:xfrm>
              <a:off x="9038115" y="3289466"/>
              <a:ext cx="1011815" cy="356893"/>
            </a:xfrm>
            <a:prstGeom prst="rect">
              <a:avLst/>
            </a:prstGeom>
          </p:spPr>
          <p:txBody>
            <a:bodyPr wrap="none">
              <a:spAutoFit/>
            </a:bodyPr>
            <a:lstStyle/>
            <a:p>
              <a:pPr algn="ctr">
                <a:lnSpc>
                  <a:spcPct val="120000"/>
                </a:lnSpc>
                <a:spcBef>
                  <a:spcPts val="300"/>
                </a:spcBef>
              </a:pPr>
              <a:r>
                <a:rPr lang="zh-CN" altLang="en-US" sz="1600" b="1" dirty="0">
                  <a:solidFill>
                    <a:schemeClr val="bg1"/>
                  </a:solidFill>
                </a:rPr>
                <a:t>训练模型</a:t>
              </a:r>
            </a:p>
          </p:txBody>
        </p:sp>
      </p:grpSp>
      <p:cxnSp>
        <p:nvCxnSpPr>
          <p:cNvPr id="55" name="肘形连接符 54"/>
          <p:cNvCxnSpPr>
            <a:stCxn id="7" idx="2"/>
            <a:endCxn id="53" idx="0"/>
          </p:cNvCxnSpPr>
          <p:nvPr/>
        </p:nvCxnSpPr>
        <p:spPr>
          <a:xfrm rot="16200000" flipH="1">
            <a:off x="4241770" y="506384"/>
            <a:ext cx="1720173" cy="4775513"/>
          </a:xfrm>
          <a:prstGeom prst="bentConnector3">
            <a:avLst>
              <a:gd name="adj1" fmla="val 25531"/>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燕尾形 31"/>
          <p:cNvSpPr/>
          <p:nvPr/>
        </p:nvSpPr>
        <p:spPr>
          <a:xfrm>
            <a:off x="3165327" y="1302436"/>
            <a:ext cx="945999" cy="73162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solidFill>
                <a:schemeClr val="tx1"/>
              </a:solidFill>
            </a:endParaRPr>
          </a:p>
        </p:txBody>
      </p:sp>
      <p:cxnSp>
        <p:nvCxnSpPr>
          <p:cNvPr id="37" name="肘形连接符 36"/>
          <p:cNvCxnSpPr>
            <a:stCxn id="32" idx="3"/>
            <a:endCxn id="42" idx="0"/>
          </p:cNvCxnSpPr>
          <p:nvPr/>
        </p:nvCxnSpPr>
        <p:spPr>
          <a:xfrm>
            <a:off x="4111326" y="1668246"/>
            <a:ext cx="5539210" cy="2059936"/>
          </a:xfrm>
          <a:prstGeom prst="bentConnector2">
            <a:avLst/>
          </a:prstGeom>
        </p:spPr>
        <p:style>
          <a:lnRef idx="1">
            <a:schemeClr val="accent1"/>
          </a:lnRef>
          <a:fillRef idx="0">
            <a:schemeClr val="accent1"/>
          </a:fillRef>
          <a:effectRef idx="0">
            <a:schemeClr val="accent1"/>
          </a:effectRef>
          <a:fontRef idx="minor">
            <a:schemeClr val="tx1"/>
          </a:fontRef>
        </p:style>
      </p:cxnSp>
      <p:grpSp>
        <p:nvGrpSpPr>
          <p:cNvPr id="39" name="组 60"/>
          <p:cNvGrpSpPr/>
          <p:nvPr/>
        </p:nvGrpSpPr>
        <p:grpSpPr>
          <a:xfrm>
            <a:off x="8743646" y="3728182"/>
            <a:ext cx="1412797" cy="387798"/>
            <a:chOff x="5964354" y="3289466"/>
            <a:chExt cx="1412797" cy="387798"/>
          </a:xfrm>
        </p:grpSpPr>
        <p:sp>
          <p:nvSpPr>
            <p:cNvPr id="41" name="椭圆 40"/>
            <p:cNvSpPr/>
            <p:nvPr/>
          </p:nvSpPr>
          <p:spPr>
            <a:xfrm>
              <a:off x="5964354" y="3411956"/>
              <a:ext cx="138768" cy="13876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矩形 41"/>
            <p:cNvSpPr/>
            <p:nvPr/>
          </p:nvSpPr>
          <p:spPr>
            <a:xfrm>
              <a:off x="6365336" y="3289466"/>
              <a:ext cx="1011815" cy="387798"/>
            </a:xfrm>
            <a:prstGeom prst="rect">
              <a:avLst/>
            </a:prstGeom>
          </p:spPr>
          <p:txBody>
            <a:bodyPr wrap="none">
              <a:spAutoFit/>
            </a:bodyPr>
            <a:lstStyle/>
            <a:p>
              <a:pPr algn="ctr">
                <a:lnSpc>
                  <a:spcPct val="120000"/>
                </a:lnSpc>
                <a:spcBef>
                  <a:spcPts val="300"/>
                </a:spcBef>
              </a:pPr>
              <a:r>
                <a:rPr lang="zh-CN" altLang="en-US" sz="1600" b="1" dirty="0" smtClean="0">
                  <a:solidFill>
                    <a:schemeClr val="bg1"/>
                  </a:solidFill>
                </a:rPr>
                <a:t>结果评测</a:t>
              </a:r>
              <a:endParaRPr lang="zh-CN" altLang="en-US" sz="1600" b="1" dirty="0">
                <a:solidFill>
                  <a:schemeClr val="bg1"/>
                </a:solidFill>
              </a:endParaRPr>
            </a:p>
          </p:txBody>
        </p:sp>
      </p:grpSp>
      <p:sp>
        <p:nvSpPr>
          <p:cNvPr id="20" name="矩形 19"/>
          <p:cNvSpPr/>
          <p:nvPr/>
        </p:nvSpPr>
        <p:spPr>
          <a:xfrm>
            <a:off x="2257814" y="4796135"/>
            <a:ext cx="7203685" cy="369332"/>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数据集介绍</a:t>
            </a:r>
            <a:r>
              <a:rPr lang="zh-CN" altLang="en-US" dirty="0">
                <a:latin typeface="微软雅黑" panose="020B0503020204020204" pitchFamily="34" charset="-122"/>
                <a:ea typeface="微软雅黑" panose="020B0503020204020204" pitchFamily="34" charset="-122"/>
              </a:rPr>
              <a:t>：数据集</a:t>
            </a:r>
            <a:r>
              <a:rPr lang="zh-CN" altLang="en-US" dirty="0" smtClean="0">
                <a:latin typeface="微软雅黑" panose="020B0503020204020204" pitchFamily="34" charset="-122"/>
                <a:ea typeface="微软雅黑" panose="020B0503020204020204" pitchFamily="34" charset="-122"/>
              </a:rPr>
              <a:t>使用的是网上开源的新闻文本分类数据集</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9157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 37"/>
          <p:cNvGrpSpPr/>
          <p:nvPr/>
        </p:nvGrpSpPr>
        <p:grpSpPr>
          <a:xfrm>
            <a:off x="1351508" y="1257251"/>
            <a:ext cx="9660274" cy="3497629"/>
            <a:chOff x="1351508" y="1606386"/>
            <a:chExt cx="9660274" cy="3497629"/>
          </a:xfrm>
        </p:grpSpPr>
        <p:grpSp>
          <p:nvGrpSpPr>
            <p:cNvPr id="15" name="组 14"/>
            <p:cNvGrpSpPr/>
            <p:nvPr/>
          </p:nvGrpSpPr>
          <p:grpSpPr>
            <a:xfrm>
              <a:off x="1351508" y="1606386"/>
              <a:ext cx="9492001" cy="3348001"/>
              <a:chOff x="1350000" y="1606386"/>
              <a:chExt cx="9492001" cy="3348001"/>
            </a:xfrm>
          </p:grpSpPr>
          <p:sp>
            <p:nvSpPr>
              <p:cNvPr id="3" name="矩形 2"/>
              <p:cNvSpPr/>
              <p:nvPr/>
            </p:nvSpPr>
            <p:spPr>
              <a:xfrm>
                <a:off x="1350000" y="4904511"/>
                <a:ext cx="9492001" cy="49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p:nvSpPr>
            <p:spPr>
              <a:xfrm rot="16200000">
                <a:off x="-299062" y="3255448"/>
                <a:ext cx="3348000" cy="49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rot="16200000">
                <a:off x="2060715" y="3255449"/>
                <a:ext cx="3348000" cy="49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rot="16200000">
                <a:off x="4420491" y="3255449"/>
                <a:ext cx="3348000" cy="49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rot="16200000">
                <a:off x="6780267" y="3255448"/>
                <a:ext cx="3348000" cy="49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7" name="三角形 36"/>
            <p:cNvSpPr/>
            <p:nvPr/>
          </p:nvSpPr>
          <p:spPr>
            <a:xfrm rot="5400000">
              <a:off x="10690632" y="4782865"/>
              <a:ext cx="344939" cy="2973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 name="文本占位符 1"/>
          <p:cNvSpPr>
            <a:spLocks noGrp="1"/>
          </p:cNvSpPr>
          <p:nvPr>
            <p:ph type="body" sz="quarter" idx="10"/>
          </p:nvPr>
        </p:nvSpPr>
        <p:spPr/>
        <p:txBody>
          <a:bodyPr/>
          <a:lstStyle/>
          <a:p>
            <a:pPr>
              <a:defRPr/>
            </a:pPr>
            <a:r>
              <a:rPr lang="zh-CN" altLang="en-US" noProof="1" smtClean="0">
                <a:solidFill>
                  <a:schemeClr val="accent1"/>
                </a:solidFill>
                <a:latin typeface="微软雅黑" panose="020B0503020204020204" charset="-122"/>
                <a:ea typeface="微软雅黑" panose="020B0503020204020204" charset="-122"/>
              </a:rPr>
              <a:t>数据预处理处理</a:t>
            </a:r>
            <a:endParaRPr lang="en-US" altLang="zh-CN" noProof="1">
              <a:solidFill>
                <a:schemeClr val="accent1"/>
              </a:solidFill>
              <a:latin typeface="微软雅黑" panose="020B0503020204020204" charset="-122"/>
              <a:ea typeface="微软雅黑" panose="020B0503020204020204" charset="-122"/>
            </a:endParaRPr>
          </a:p>
        </p:txBody>
      </p:sp>
      <p:grpSp>
        <p:nvGrpSpPr>
          <p:cNvPr id="41" name="组 40"/>
          <p:cNvGrpSpPr/>
          <p:nvPr/>
        </p:nvGrpSpPr>
        <p:grpSpPr>
          <a:xfrm>
            <a:off x="1348491" y="1261682"/>
            <a:ext cx="2082497" cy="2274689"/>
            <a:chOff x="1348491" y="1361435"/>
            <a:chExt cx="2082497" cy="2274689"/>
          </a:xfrm>
        </p:grpSpPr>
        <p:sp>
          <p:nvSpPr>
            <p:cNvPr id="11" name="矩形 10"/>
            <p:cNvSpPr/>
            <p:nvPr/>
          </p:nvSpPr>
          <p:spPr>
            <a:xfrm rot="16200000">
              <a:off x="2247636" y="462290"/>
              <a:ext cx="118233" cy="1916523"/>
            </a:xfrm>
            <a:prstGeom prst="rect">
              <a:avLst/>
            </a:prstGeom>
            <a:solidFill>
              <a:schemeClr val="accent1"/>
            </a:solidFill>
            <a:ln>
              <a:noFill/>
            </a:ln>
            <a:effectLst>
              <a:outerShdw blurRad="508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 13"/>
            <p:cNvGrpSpPr/>
            <p:nvPr/>
          </p:nvGrpSpPr>
          <p:grpSpPr>
            <a:xfrm>
              <a:off x="1476670" y="1529833"/>
              <a:ext cx="1954318" cy="2106291"/>
              <a:chOff x="3905382" y="996315"/>
              <a:chExt cx="1954318" cy="2106291"/>
            </a:xfrm>
          </p:grpSpPr>
          <p:sp>
            <p:nvSpPr>
              <p:cNvPr id="12" name="矩形 11"/>
              <p:cNvSpPr/>
              <p:nvPr/>
            </p:nvSpPr>
            <p:spPr>
              <a:xfrm>
                <a:off x="3929208" y="1329813"/>
                <a:ext cx="1930492" cy="1772793"/>
              </a:xfrm>
              <a:prstGeom prst="rect">
                <a:avLst/>
              </a:prstGeom>
            </p:spPr>
            <p:txBody>
              <a:bodyPr wrap="square" numCol="1" spcCol="360000">
                <a:spAutoFit/>
              </a:bodyPr>
              <a:lstStyle/>
              <a:p>
                <a:pPr defTabSz="608965">
                  <a:lnSpc>
                    <a:spcPct val="130000"/>
                  </a:lnSpc>
                </a:pPr>
                <a:r>
                  <a:rPr lang="zh-CN" altLang="en-US" sz="1400" dirty="0">
                    <a:solidFill>
                      <a:schemeClr val="bg1"/>
                    </a:solidFill>
                    <a:latin typeface="微软雅黑" charset="0"/>
                    <a:ea typeface="微软雅黑" charset="0"/>
                  </a:rPr>
                  <a:t>对于每一个字我们会选择它的前三个字以及后三个字作为该字的特征表示，所以需在每句前面和后面分别加</a:t>
                </a:r>
                <a:r>
                  <a:rPr lang="en-US" altLang="zh-CN" sz="1400" dirty="0">
                    <a:solidFill>
                      <a:schemeClr val="bg1"/>
                    </a:solidFill>
                    <a:latin typeface="微软雅黑" charset="0"/>
                    <a:ea typeface="微软雅黑" charset="0"/>
                  </a:rPr>
                  <a:t>3</a:t>
                </a:r>
                <a:r>
                  <a:rPr lang="zh-CN" altLang="en-US" sz="1400" dirty="0">
                    <a:solidFill>
                      <a:schemeClr val="bg1"/>
                    </a:solidFill>
                    <a:latin typeface="微软雅黑" charset="0"/>
                    <a:ea typeface="微软雅黑" charset="0"/>
                  </a:rPr>
                  <a:t>个填充值</a:t>
                </a:r>
              </a:p>
            </p:txBody>
          </p:sp>
          <p:sp>
            <p:nvSpPr>
              <p:cNvPr id="13" name="矩形 12"/>
              <p:cNvSpPr/>
              <p:nvPr/>
            </p:nvSpPr>
            <p:spPr>
              <a:xfrm>
                <a:off x="3905382" y="996315"/>
                <a:ext cx="1737976" cy="338554"/>
              </a:xfrm>
              <a:prstGeom prst="rect">
                <a:avLst/>
              </a:prstGeom>
            </p:spPr>
            <p:txBody>
              <a:bodyPr wrap="none">
                <a:spAutoFit/>
              </a:bodyPr>
              <a:lstStyle/>
              <a:p>
                <a:pPr defTabSz="1218565">
                  <a:defRPr/>
                </a:pPr>
                <a:r>
                  <a:rPr lang="en-US" altLang="zh-CN" sz="1600" b="1" kern="0" dirty="0">
                    <a:solidFill>
                      <a:schemeClr val="bg1"/>
                    </a:solidFill>
                    <a:ea typeface="微软雅黑" charset="0"/>
                  </a:rPr>
                  <a:t>01 padding</a:t>
                </a:r>
                <a:r>
                  <a:rPr lang="zh-CN" altLang="en-US" sz="1600" b="1" kern="0" dirty="0">
                    <a:solidFill>
                      <a:schemeClr val="bg1"/>
                    </a:solidFill>
                    <a:ea typeface="微软雅黑" charset="0"/>
                  </a:rPr>
                  <a:t>数据</a:t>
                </a:r>
              </a:p>
            </p:txBody>
          </p:sp>
        </p:grpSp>
      </p:grpSp>
      <p:grpSp>
        <p:nvGrpSpPr>
          <p:cNvPr id="42" name="组 41"/>
          <p:cNvGrpSpPr/>
          <p:nvPr/>
        </p:nvGrpSpPr>
        <p:grpSpPr>
          <a:xfrm>
            <a:off x="3711284" y="2648633"/>
            <a:ext cx="2029603" cy="1714536"/>
            <a:chOff x="3711284" y="2748386"/>
            <a:chExt cx="2029603" cy="1714536"/>
          </a:xfrm>
        </p:grpSpPr>
        <p:sp>
          <p:nvSpPr>
            <p:cNvPr id="18" name="矩形 17"/>
            <p:cNvSpPr/>
            <p:nvPr/>
          </p:nvSpPr>
          <p:spPr>
            <a:xfrm rot="16200000">
              <a:off x="4610429" y="1849241"/>
              <a:ext cx="118233" cy="1916523"/>
            </a:xfrm>
            <a:prstGeom prst="rect">
              <a:avLst/>
            </a:prstGeom>
            <a:solidFill>
              <a:schemeClr val="accent1"/>
            </a:solidFill>
            <a:ln>
              <a:noFill/>
            </a:ln>
            <a:effectLst>
              <a:outerShdw blurRad="508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9" name="组 18"/>
            <p:cNvGrpSpPr/>
            <p:nvPr/>
          </p:nvGrpSpPr>
          <p:grpSpPr>
            <a:xfrm>
              <a:off x="3839463" y="2916784"/>
              <a:ext cx="1901424" cy="1546138"/>
              <a:chOff x="3905382" y="996315"/>
              <a:chExt cx="1901424" cy="1546138"/>
            </a:xfrm>
          </p:grpSpPr>
          <p:sp>
            <p:nvSpPr>
              <p:cNvPr id="20" name="矩形 19"/>
              <p:cNvSpPr/>
              <p:nvPr/>
            </p:nvSpPr>
            <p:spPr>
              <a:xfrm>
                <a:off x="3929207" y="1329813"/>
                <a:ext cx="1877599" cy="1212640"/>
              </a:xfrm>
              <a:prstGeom prst="rect">
                <a:avLst/>
              </a:prstGeom>
            </p:spPr>
            <p:txBody>
              <a:bodyPr wrap="square" numCol="1" spcCol="360000">
                <a:spAutoFit/>
              </a:bodyPr>
              <a:lstStyle/>
              <a:p>
                <a:pPr defTabSz="608965">
                  <a:lnSpc>
                    <a:spcPct val="130000"/>
                  </a:lnSpc>
                </a:pPr>
                <a:r>
                  <a:rPr lang="zh-CN" altLang="en-US" sz="1400" dirty="0" smtClean="0">
                    <a:solidFill>
                      <a:schemeClr val="bg1"/>
                    </a:solidFill>
                    <a:latin typeface="微软雅黑" panose="020B0503020204020204" pitchFamily="34" charset="-122"/>
                    <a:ea typeface="微软雅黑" panose="020B0503020204020204" pitchFamily="34" charset="-122"/>
                  </a:rPr>
                  <a:t>使用</a:t>
                </a:r>
                <a:r>
                  <a:rPr lang="en-US" altLang="zh-CN" sz="1400" dirty="0" err="1" smtClean="0">
                    <a:solidFill>
                      <a:schemeClr val="bg1"/>
                    </a:solidFill>
                    <a:latin typeface="微软雅黑" panose="020B0503020204020204" pitchFamily="34" charset="-122"/>
                    <a:ea typeface="微软雅黑" panose="020B0503020204020204" pitchFamily="34" charset="-122"/>
                  </a:rPr>
                  <a:t>jieba</a:t>
                </a:r>
                <a:r>
                  <a:rPr lang="zh-CN" altLang="en-US" sz="1400" dirty="0" smtClean="0">
                    <a:solidFill>
                      <a:schemeClr val="bg1"/>
                    </a:solidFill>
                    <a:latin typeface="微软雅黑" panose="020B0503020204020204" pitchFamily="34" charset="-122"/>
                    <a:ea typeface="微软雅黑" panose="020B0503020204020204" pitchFamily="34" charset="-122"/>
                  </a:rPr>
                  <a:t>分词，将数据集中的文章且分为词语集合，并形成词库</a:t>
                </a:r>
                <a:endParaRPr lang="zh-CN" altLang="en-US" sz="1400" dirty="0">
                  <a:solidFill>
                    <a:schemeClr val="bg1"/>
                  </a:solidFill>
                  <a:latin typeface="微软雅黑" charset="0"/>
                  <a:ea typeface="微软雅黑" charset="0"/>
                </a:endParaRPr>
              </a:p>
            </p:txBody>
          </p:sp>
          <p:sp>
            <p:nvSpPr>
              <p:cNvPr id="21" name="矩形 20"/>
              <p:cNvSpPr/>
              <p:nvPr/>
            </p:nvSpPr>
            <p:spPr>
              <a:xfrm>
                <a:off x="3905382" y="996315"/>
                <a:ext cx="1293944" cy="338554"/>
              </a:xfrm>
              <a:prstGeom prst="rect">
                <a:avLst/>
              </a:prstGeom>
            </p:spPr>
            <p:txBody>
              <a:bodyPr wrap="none">
                <a:spAutoFit/>
              </a:bodyPr>
              <a:lstStyle/>
              <a:p>
                <a:pPr defTabSz="1218565">
                  <a:defRPr/>
                </a:pPr>
                <a:r>
                  <a:rPr lang="en-US" altLang="zh-CN" sz="1600" b="1" kern="0" dirty="0" smtClean="0">
                    <a:solidFill>
                      <a:schemeClr val="bg1"/>
                    </a:solidFill>
                    <a:ea typeface="微软雅黑" charset="0"/>
                  </a:rPr>
                  <a:t>02 </a:t>
                </a:r>
                <a:r>
                  <a:rPr lang="zh-CN" altLang="en-US" sz="1600" b="1" kern="0" dirty="0" smtClean="0">
                    <a:solidFill>
                      <a:schemeClr val="bg1"/>
                    </a:solidFill>
                    <a:ea typeface="微软雅黑" charset="0"/>
                  </a:rPr>
                  <a:t>中文分词</a:t>
                </a:r>
                <a:endParaRPr lang="zh-CN" altLang="en-US" sz="1600" b="1" kern="0" dirty="0">
                  <a:solidFill>
                    <a:schemeClr val="bg1"/>
                  </a:solidFill>
                  <a:ea typeface="微软雅黑" charset="0"/>
                </a:endParaRPr>
              </a:p>
            </p:txBody>
          </p:sp>
        </p:grpSp>
      </p:grpSp>
      <p:grpSp>
        <p:nvGrpSpPr>
          <p:cNvPr id="43" name="组 42"/>
          <p:cNvGrpSpPr/>
          <p:nvPr/>
        </p:nvGrpSpPr>
        <p:grpSpPr>
          <a:xfrm>
            <a:off x="6068042" y="1680742"/>
            <a:ext cx="2118718" cy="1867464"/>
            <a:chOff x="6068042" y="1780495"/>
            <a:chExt cx="2118718" cy="1867464"/>
          </a:xfrm>
        </p:grpSpPr>
        <p:sp>
          <p:nvSpPr>
            <p:cNvPr id="23" name="矩形 22"/>
            <p:cNvSpPr/>
            <p:nvPr/>
          </p:nvSpPr>
          <p:spPr>
            <a:xfrm rot="16200000">
              <a:off x="6967187" y="881350"/>
              <a:ext cx="118233" cy="1916523"/>
            </a:xfrm>
            <a:prstGeom prst="rect">
              <a:avLst/>
            </a:prstGeom>
            <a:solidFill>
              <a:schemeClr val="accent1"/>
            </a:solidFill>
            <a:ln>
              <a:noFill/>
            </a:ln>
            <a:effectLst>
              <a:outerShdw blurRad="508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4" name="组 23"/>
            <p:cNvGrpSpPr/>
            <p:nvPr/>
          </p:nvGrpSpPr>
          <p:grpSpPr>
            <a:xfrm>
              <a:off x="6196222" y="1944933"/>
              <a:ext cx="1990538" cy="1703026"/>
              <a:chOff x="3905383" y="992355"/>
              <a:chExt cx="1990538" cy="1703026"/>
            </a:xfrm>
          </p:grpSpPr>
          <p:sp>
            <p:nvSpPr>
              <p:cNvPr id="25" name="矩形 24"/>
              <p:cNvSpPr/>
              <p:nvPr/>
            </p:nvSpPr>
            <p:spPr>
              <a:xfrm>
                <a:off x="3929208" y="1762818"/>
                <a:ext cx="1764516" cy="932563"/>
              </a:xfrm>
              <a:prstGeom prst="rect">
                <a:avLst/>
              </a:prstGeom>
            </p:spPr>
            <p:txBody>
              <a:bodyPr wrap="square" numCol="1" spcCol="360000">
                <a:spAutoFit/>
              </a:bodyPr>
              <a:lstStyle/>
              <a:p>
                <a:pPr defTabSz="608965">
                  <a:lnSpc>
                    <a:spcPct val="130000"/>
                  </a:lnSpc>
                </a:pPr>
                <a:r>
                  <a:rPr lang="zh-CN" altLang="en-US" sz="1400" dirty="0" smtClean="0">
                    <a:solidFill>
                      <a:schemeClr val="bg1"/>
                    </a:solidFill>
                    <a:latin typeface="微软雅黑" charset="0"/>
                    <a:ea typeface="微软雅黑" charset="0"/>
                  </a:rPr>
                  <a:t>将数据集中的数据打乱后，增加数据的随机性</a:t>
                </a:r>
                <a:endParaRPr lang="zh-CN" altLang="en-US" sz="1400" dirty="0">
                  <a:solidFill>
                    <a:schemeClr val="bg1"/>
                  </a:solidFill>
                  <a:latin typeface="微软雅黑" charset="0"/>
                  <a:ea typeface="微软雅黑" charset="0"/>
                </a:endParaRPr>
              </a:p>
            </p:txBody>
          </p:sp>
          <p:sp>
            <p:nvSpPr>
              <p:cNvPr id="26" name="矩形 25"/>
              <p:cNvSpPr/>
              <p:nvPr/>
            </p:nvSpPr>
            <p:spPr>
              <a:xfrm>
                <a:off x="3905383" y="992355"/>
                <a:ext cx="1990538" cy="338554"/>
              </a:xfrm>
              <a:prstGeom prst="rect">
                <a:avLst/>
              </a:prstGeom>
            </p:spPr>
            <p:txBody>
              <a:bodyPr wrap="square">
                <a:spAutoFit/>
              </a:bodyPr>
              <a:lstStyle/>
              <a:p>
                <a:pPr defTabSz="1218565">
                  <a:defRPr/>
                </a:pPr>
                <a:r>
                  <a:rPr lang="en-US" altLang="zh-CN" sz="1600" b="1" kern="0" dirty="0">
                    <a:solidFill>
                      <a:schemeClr val="bg1"/>
                    </a:solidFill>
                    <a:ea typeface="微软雅黑" charset="0"/>
                  </a:rPr>
                  <a:t>03 </a:t>
                </a:r>
                <a:r>
                  <a:rPr lang="zh-CN" altLang="en-US" sz="1600" b="1" kern="0" dirty="0" smtClean="0">
                    <a:solidFill>
                      <a:schemeClr val="bg1"/>
                    </a:solidFill>
                    <a:ea typeface="微软雅黑" charset="0"/>
                  </a:rPr>
                  <a:t>清洗数据</a:t>
                </a:r>
                <a:endParaRPr lang="zh-CN" altLang="en-US" sz="1600" b="1" kern="0" dirty="0">
                  <a:solidFill>
                    <a:schemeClr val="bg1"/>
                  </a:solidFill>
                  <a:ea typeface="微软雅黑" charset="0"/>
                </a:endParaRPr>
              </a:p>
            </p:txBody>
          </p:sp>
        </p:grpSp>
      </p:grpSp>
      <p:grpSp>
        <p:nvGrpSpPr>
          <p:cNvPr id="44" name="组 43"/>
          <p:cNvGrpSpPr/>
          <p:nvPr/>
        </p:nvGrpSpPr>
        <p:grpSpPr>
          <a:xfrm>
            <a:off x="8430837" y="2536449"/>
            <a:ext cx="2233653" cy="1635726"/>
            <a:chOff x="8430837" y="2636202"/>
            <a:chExt cx="2233653" cy="1635726"/>
          </a:xfrm>
        </p:grpSpPr>
        <p:sp>
          <p:nvSpPr>
            <p:cNvPr id="28" name="矩形 27"/>
            <p:cNvSpPr/>
            <p:nvPr/>
          </p:nvSpPr>
          <p:spPr>
            <a:xfrm rot="16200000">
              <a:off x="9329982" y="1737057"/>
              <a:ext cx="118233" cy="1916523"/>
            </a:xfrm>
            <a:prstGeom prst="rect">
              <a:avLst/>
            </a:prstGeom>
            <a:solidFill>
              <a:schemeClr val="accent1"/>
            </a:solidFill>
            <a:ln>
              <a:noFill/>
            </a:ln>
            <a:effectLst>
              <a:outerShdw blurRad="508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29" name="组 28"/>
            <p:cNvGrpSpPr/>
            <p:nvPr/>
          </p:nvGrpSpPr>
          <p:grpSpPr>
            <a:xfrm>
              <a:off x="8559017" y="2800640"/>
              <a:ext cx="2105473" cy="1471288"/>
              <a:chOff x="3905383" y="992355"/>
              <a:chExt cx="2105473" cy="1471288"/>
            </a:xfrm>
          </p:grpSpPr>
          <p:sp>
            <p:nvSpPr>
              <p:cNvPr id="30" name="矩形 29"/>
              <p:cNvSpPr/>
              <p:nvPr/>
            </p:nvSpPr>
            <p:spPr>
              <a:xfrm>
                <a:off x="3943177" y="1531080"/>
                <a:ext cx="1764516" cy="932563"/>
              </a:xfrm>
              <a:prstGeom prst="rect">
                <a:avLst/>
              </a:prstGeom>
            </p:spPr>
            <p:txBody>
              <a:bodyPr wrap="square" numCol="1" spcCol="360000">
                <a:spAutoFit/>
              </a:bodyPr>
              <a:lstStyle/>
              <a:p>
                <a:pPr defTabSz="608965">
                  <a:lnSpc>
                    <a:spcPct val="130000"/>
                  </a:lnSpc>
                </a:pPr>
                <a:r>
                  <a:rPr lang="zh-CN" altLang="en-US" sz="1400" dirty="0" smtClean="0">
                    <a:solidFill>
                      <a:schemeClr val="bg1"/>
                    </a:solidFill>
                    <a:latin typeface="微软雅黑" charset="0"/>
                    <a:ea typeface="微软雅黑" charset="0"/>
                  </a:rPr>
                  <a:t>将数据集分为相应的训练集、验证集、测试集</a:t>
                </a:r>
                <a:endParaRPr lang="zh-CN" altLang="en-US" sz="1400" dirty="0">
                  <a:solidFill>
                    <a:schemeClr val="bg1"/>
                  </a:solidFill>
                  <a:latin typeface="微软雅黑" charset="0"/>
                  <a:ea typeface="微软雅黑" charset="0"/>
                </a:endParaRPr>
              </a:p>
            </p:txBody>
          </p:sp>
          <p:sp>
            <p:nvSpPr>
              <p:cNvPr id="31" name="矩形 30"/>
              <p:cNvSpPr/>
              <p:nvPr/>
            </p:nvSpPr>
            <p:spPr>
              <a:xfrm>
                <a:off x="3905383" y="992355"/>
                <a:ext cx="2105473" cy="338554"/>
              </a:xfrm>
              <a:prstGeom prst="rect">
                <a:avLst/>
              </a:prstGeom>
            </p:spPr>
            <p:txBody>
              <a:bodyPr wrap="square">
                <a:spAutoFit/>
              </a:bodyPr>
              <a:lstStyle/>
              <a:p>
                <a:pPr defTabSz="1218565">
                  <a:defRPr/>
                </a:pPr>
                <a:r>
                  <a:rPr lang="en-US" altLang="zh-CN" sz="1600" b="1" kern="0" dirty="0">
                    <a:solidFill>
                      <a:schemeClr val="bg1"/>
                    </a:solidFill>
                    <a:ea typeface="微软雅黑" charset="0"/>
                  </a:rPr>
                  <a:t>04 </a:t>
                </a:r>
                <a:r>
                  <a:rPr lang="zh-CN" altLang="en-US" sz="1600" b="1" kern="0" dirty="0" smtClean="0">
                    <a:solidFill>
                      <a:schemeClr val="bg1"/>
                    </a:solidFill>
                    <a:ea typeface="微软雅黑" charset="0"/>
                  </a:rPr>
                  <a:t>切分数据集</a:t>
                </a:r>
                <a:endParaRPr lang="zh-CN" altLang="en-US" sz="1600" b="1" kern="0" dirty="0">
                  <a:solidFill>
                    <a:schemeClr val="bg1"/>
                  </a:solidFill>
                  <a:ea typeface="微软雅黑" charset="0"/>
                </a:endParaRPr>
              </a:p>
            </p:txBody>
          </p:sp>
        </p:grpSp>
      </p:grpSp>
      <p:sp>
        <p:nvSpPr>
          <p:cNvPr id="33" name="矩形 32"/>
          <p:cNvSpPr/>
          <p:nvPr/>
        </p:nvSpPr>
        <p:spPr>
          <a:xfrm>
            <a:off x="1476670" y="4653096"/>
            <a:ext cx="1838965" cy="584775"/>
          </a:xfrm>
          <a:prstGeom prst="rect">
            <a:avLst/>
          </a:prstGeom>
        </p:spPr>
        <p:txBody>
          <a:bodyPr wrap="none">
            <a:spAutoFit/>
          </a:bodyPr>
          <a:lstStyle/>
          <a:p>
            <a:pPr algn="ctr"/>
            <a:r>
              <a:rPr lang="en-US" altLang="zh-CN" sz="1600" b="1" dirty="0">
                <a:solidFill>
                  <a:schemeClr val="bg1"/>
                </a:solidFill>
              </a:rPr>
              <a:t>01</a:t>
            </a:r>
          </a:p>
          <a:p>
            <a:pPr algn="ctr"/>
            <a:r>
              <a:rPr lang="zh-CN" altLang="en-US" sz="1600" b="1" dirty="0">
                <a:solidFill>
                  <a:schemeClr val="bg1"/>
                </a:solidFill>
              </a:rPr>
              <a:t>根据窗口填充数据</a:t>
            </a:r>
          </a:p>
        </p:txBody>
      </p:sp>
      <p:sp>
        <p:nvSpPr>
          <p:cNvPr id="34" name="矩形 33"/>
          <p:cNvSpPr/>
          <p:nvPr/>
        </p:nvSpPr>
        <p:spPr>
          <a:xfrm>
            <a:off x="4451183" y="4653096"/>
            <a:ext cx="1005403" cy="584775"/>
          </a:xfrm>
          <a:prstGeom prst="rect">
            <a:avLst/>
          </a:prstGeom>
        </p:spPr>
        <p:txBody>
          <a:bodyPr wrap="none">
            <a:spAutoFit/>
          </a:bodyPr>
          <a:lstStyle/>
          <a:p>
            <a:pPr algn="ctr" defTabSz="1218565">
              <a:defRPr/>
            </a:pPr>
            <a:r>
              <a:rPr lang="en-US" altLang="zh-CN" sz="1600" b="1" kern="0" dirty="0">
                <a:solidFill>
                  <a:schemeClr val="bg1"/>
                </a:solidFill>
                <a:ea typeface="微软雅黑" charset="0"/>
              </a:rPr>
              <a:t>02</a:t>
            </a:r>
          </a:p>
          <a:p>
            <a:pPr defTabSz="1218565">
              <a:defRPr/>
            </a:pPr>
            <a:r>
              <a:rPr lang="zh-CN" altLang="en-US" sz="1600" b="1" kern="0" dirty="0" smtClean="0">
                <a:solidFill>
                  <a:schemeClr val="bg1"/>
                </a:solidFill>
                <a:ea typeface="微软雅黑" charset="0"/>
              </a:rPr>
              <a:t>中文分词</a:t>
            </a:r>
            <a:endParaRPr lang="zh-CN" altLang="en-US" sz="1600" b="1" kern="0" dirty="0">
              <a:solidFill>
                <a:schemeClr val="bg1"/>
              </a:solidFill>
              <a:ea typeface="微软雅黑" charset="0"/>
            </a:endParaRPr>
          </a:p>
        </p:txBody>
      </p:sp>
      <p:sp>
        <p:nvSpPr>
          <p:cNvPr id="35" name="矩形 34"/>
          <p:cNvSpPr/>
          <p:nvPr/>
        </p:nvSpPr>
        <p:spPr>
          <a:xfrm>
            <a:off x="6722095" y="4555376"/>
            <a:ext cx="1005403" cy="584775"/>
          </a:xfrm>
          <a:prstGeom prst="rect">
            <a:avLst/>
          </a:prstGeom>
        </p:spPr>
        <p:txBody>
          <a:bodyPr wrap="none">
            <a:spAutoFit/>
          </a:bodyPr>
          <a:lstStyle/>
          <a:p>
            <a:pPr algn="ctr" defTabSz="1218565">
              <a:defRPr/>
            </a:pPr>
            <a:r>
              <a:rPr lang="en-US" altLang="zh-CN" sz="1600" b="1" kern="0" dirty="0">
                <a:solidFill>
                  <a:schemeClr val="bg1"/>
                </a:solidFill>
                <a:ea typeface="微软雅黑" charset="0"/>
              </a:rPr>
              <a:t>03</a:t>
            </a:r>
          </a:p>
          <a:p>
            <a:pPr algn="ctr" defTabSz="1218565">
              <a:defRPr/>
            </a:pPr>
            <a:r>
              <a:rPr lang="zh-CN" altLang="en-US" sz="1600" b="1" kern="0" dirty="0" smtClean="0">
                <a:solidFill>
                  <a:schemeClr val="bg1"/>
                </a:solidFill>
                <a:ea typeface="微软雅黑" charset="0"/>
              </a:rPr>
              <a:t>清洗数据</a:t>
            </a:r>
            <a:endParaRPr lang="zh-CN" altLang="en-US" sz="1600" b="1" kern="0" dirty="0">
              <a:solidFill>
                <a:schemeClr val="bg1"/>
              </a:solidFill>
              <a:ea typeface="微软雅黑" charset="0"/>
            </a:endParaRPr>
          </a:p>
        </p:txBody>
      </p:sp>
      <p:sp>
        <p:nvSpPr>
          <p:cNvPr id="36" name="矩形 35"/>
          <p:cNvSpPr/>
          <p:nvPr/>
        </p:nvSpPr>
        <p:spPr>
          <a:xfrm>
            <a:off x="8455775" y="4686861"/>
            <a:ext cx="2208715" cy="584775"/>
          </a:xfrm>
          <a:prstGeom prst="rect">
            <a:avLst/>
          </a:prstGeom>
        </p:spPr>
        <p:txBody>
          <a:bodyPr wrap="square">
            <a:spAutoFit/>
          </a:bodyPr>
          <a:lstStyle/>
          <a:p>
            <a:pPr algn="ctr" defTabSz="1218565">
              <a:defRPr/>
            </a:pPr>
            <a:r>
              <a:rPr lang="en-US" altLang="zh-CN" sz="1600" b="1" kern="0" dirty="0">
                <a:solidFill>
                  <a:schemeClr val="bg1"/>
                </a:solidFill>
                <a:ea typeface="微软雅黑" charset="0"/>
              </a:rPr>
              <a:t>04</a:t>
            </a:r>
          </a:p>
          <a:p>
            <a:pPr algn="ctr" defTabSz="1218565">
              <a:defRPr/>
            </a:pPr>
            <a:r>
              <a:rPr lang="zh-CN" altLang="en-US" sz="1600" b="1" kern="0" dirty="0" smtClean="0">
                <a:solidFill>
                  <a:schemeClr val="bg1"/>
                </a:solidFill>
                <a:ea typeface="微软雅黑" charset="0"/>
              </a:rPr>
              <a:t>切分数据集</a:t>
            </a:r>
            <a:endParaRPr lang="zh-CN" altLang="en-US" sz="1600" b="1" kern="0" dirty="0">
              <a:solidFill>
                <a:schemeClr val="bg1"/>
              </a:solidFill>
              <a:ea typeface="微软雅黑" charset="0"/>
            </a:endParaRPr>
          </a:p>
        </p:txBody>
      </p:sp>
      <p:sp>
        <p:nvSpPr>
          <p:cNvPr id="46" name="任意形状 45"/>
          <p:cNvSpPr/>
          <p:nvPr/>
        </p:nvSpPr>
        <p:spPr>
          <a:xfrm>
            <a:off x="-1" y="5555226"/>
            <a:ext cx="1230756" cy="327164"/>
          </a:xfrm>
          <a:custGeom>
            <a:avLst/>
            <a:gdLst>
              <a:gd name="connsiteX0" fmla="*/ 0 w 1230756"/>
              <a:gd name="connsiteY0" fmla="*/ 0 h 327164"/>
              <a:gd name="connsiteX1" fmla="*/ 883253 w 1230756"/>
              <a:gd name="connsiteY1" fmla="*/ 0 h 327164"/>
              <a:gd name="connsiteX2" fmla="*/ 883253 w 1230756"/>
              <a:gd name="connsiteY2" fmla="*/ 1 h 327164"/>
              <a:gd name="connsiteX3" fmla="*/ 1230756 w 1230756"/>
              <a:gd name="connsiteY3" fmla="*/ 1 h 327164"/>
              <a:gd name="connsiteX4" fmla="*/ 1067175 w 1230756"/>
              <a:gd name="connsiteY4" fmla="*/ 163583 h 327164"/>
              <a:gd name="connsiteX5" fmla="*/ 1230756 w 1230756"/>
              <a:gd name="connsiteY5" fmla="*/ 327164 h 327164"/>
              <a:gd name="connsiteX6" fmla="*/ 787067 w 1230756"/>
              <a:gd name="connsiteY6" fmla="*/ 327164 h 327164"/>
              <a:gd name="connsiteX7" fmla="*/ 787067 w 1230756"/>
              <a:gd name="connsiteY7" fmla="*/ 327163 h 327164"/>
              <a:gd name="connsiteX8" fmla="*/ 0 w 1230756"/>
              <a:gd name="connsiteY8" fmla="*/ 327163 h 327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0756" h="327164">
                <a:moveTo>
                  <a:pt x="0" y="0"/>
                </a:moveTo>
                <a:lnTo>
                  <a:pt x="883253" y="0"/>
                </a:lnTo>
                <a:lnTo>
                  <a:pt x="883253" y="1"/>
                </a:lnTo>
                <a:lnTo>
                  <a:pt x="1230756" y="1"/>
                </a:lnTo>
                <a:lnTo>
                  <a:pt x="1067175" y="163583"/>
                </a:lnTo>
                <a:lnTo>
                  <a:pt x="1230756" y="327164"/>
                </a:lnTo>
                <a:lnTo>
                  <a:pt x="787067" y="327164"/>
                </a:lnTo>
                <a:lnTo>
                  <a:pt x="787067" y="327163"/>
                </a:lnTo>
                <a:lnTo>
                  <a:pt x="0" y="327163"/>
                </a:lnTo>
                <a:close/>
              </a:path>
            </a:pathLst>
          </a:custGeom>
          <a:solidFill>
            <a:schemeClr val="accent1"/>
          </a:solidFill>
          <a:ln>
            <a:noFill/>
          </a:ln>
          <a:effectLst>
            <a:outerShdw blurRad="50800" dist="762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5302783" cy="721395"/>
          </a:xfrm>
        </p:spPr>
        <p:txBody>
          <a:bodyPr/>
          <a:lstStyle/>
          <a:p>
            <a:pPr>
              <a:defRPr/>
            </a:pPr>
            <a:r>
              <a:rPr kumimoji="1" lang="zh-CN" altLang="en-US" dirty="0" smtClean="0"/>
              <a:t> </a:t>
            </a:r>
            <a:r>
              <a:rPr lang="en-US" altLang="zh-CN" noProof="1">
                <a:solidFill>
                  <a:schemeClr val="accent1"/>
                </a:solidFill>
                <a:latin typeface="微软雅黑" panose="020B0503020204020204" charset="-122"/>
                <a:ea typeface="微软雅黑" panose="020B0503020204020204" charset="-122"/>
              </a:rPr>
              <a:t>Word2Vec </a:t>
            </a:r>
            <a:r>
              <a:rPr lang="zh-CN" altLang="en-US" noProof="1">
                <a:solidFill>
                  <a:schemeClr val="accent1"/>
                </a:solidFill>
                <a:latin typeface="微软雅黑" panose="020B0503020204020204" charset="-122"/>
                <a:ea typeface="微软雅黑" panose="020B0503020204020204" charset="-122"/>
              </a:rPr>
              <a:t>字向量</a:t>
            </a:r>
          </a:p>
        </p:txBody>
      </p:sp>
      <p:sp>
        <p:nvSpPr>
          <p:cNvPr id="3" name="矩形 2"/>
          <p:cNvSpPr/>
          <p:nvPr/>
        </p:nvSpPr>
        <p:spPr>
          <a:xfrm>
            <a:off x="1901372" y="1306064"/>
            <a:ext cx="8505371" cy="830997"/>
          </a:xfrm>
          <a:prstGeom prst="rect">
            <a:avLst/>
          </a:prstGeom>
        </p:spPr>
        <p:txBody>
          <a:bodyPr wrap="square">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使用</a:t>
            </a:r>
            <a:r>
              <a:rPr lang="en-US" altLang="zh-CN" sz="2400" dirty="0" err="1">
                <a:solidFill>
                  <a:schemeClr val="bg1"/>
                </a:solidFill>
                <a:latin typeface="微软雅黑" panose="020B0503020204020204" pitchFamily="34" charset="-122"/>
                <a:ea typeface="微软雅黑" panose="020B0503020204020204" pitchFamily="34" charset="-122"/>
              </a:rPr>
              <a:t>gensim</a:t>
            </a:r>
            <a:r>
              <a:rPr lang="zh-CN" altLang="en-US" sz="2400" dirty="0">
                <a:solidFill>
                  <a:schemeClr val="bg1"/>
                </a:solidFill>
                <a:latin typeface="微软雅黑" panose="020B0503020204020204" pitchFamily="34" charset="-122"/>
                <a:ea typeface="微软雅黑" panose="020B0503020204020204" pitchFamily="34" charset="-122"/>
              </a:rPr>
              <a:t>训练字的向量，用来初始化</a:t>
            </a:r>
            <a:r>
              <a:rPr lang="en-US" altLang="zh-CN" sz="2400" dirty="0">
                <a:solidFill>
                  <a:schemeClr val="bg1"/>
                </a:solidFill>
                <a:latin typeface="微软雅黑" panose="020B0503020204020204" pitchFamily="34" charset="-122"/>
                <a:ea typeface="微软雅黑" panose="020B0503020204020204" pitchFamily="34" charset="-122"/>
              </a:rPr>
              <a:t>embedding</a:t>
            </a:r>
            <a:r>
              <a:rPr lang="zh-CN" altLang="en-US" sz="2400" dirty="0">
                <a:solidFill>
                  <a:schemeClr val="bg1"/>
                </a:solidFill>
                <a:latin typeface="微软雅黑" panose="020B0503020204020204" pitchFamily="34" charset="-122"/>
                <a:ea typeface="微软雅黑" panose="020B0503020204020204" pitchFamily="34" charset="-122"/>
              </a:rPr>
              <a:t>层的</a:t>
            </a:r>
            <a:r>
              <a:rPr lang="en-US" altLang="zh-CN" sz="2400" dirty="0">
                <a:solidFill>
                  <a:schemeClr val="bg1"/>
                </a:solidFill>
                <a:latin typeface="微软雅黑" panose="020B0503020204020204" pitchFamily="34" charset="-122"/>
                <a:ea typeface="微软雅黑" panose="020B0503020204020204" pitchFamily="34" charset="-122"/>
              </a:rPr>
              <a:t>weights</a:t>
            </a:r>
            <a:r>
              <a:rPr lang="zh-CN" altLang="en-US" sz="2400" dirty="0">
                <a:solidFill>
                  <a:schemeClr val="bg1"/>
                </a:solidFill>
                <a:latin typeface="微软雅黑" panose="020B0503020204020204" pitchFamily="34" charset="-122"/>
                <a:ea typeface="微软雅黑" panose="020B0503020204020204" pitchFamily="34" charset="-122"/>
              </a:rPr>
              <a:t>参数矩阵</a:t>
            </a:r>
          </a:p>
        </p:txBody>
      </p:sp>
      <p:grpSp>
        <p:nvGrpSpPr>
          <p:cNvPr id="15" name="组合 23"/>
          <p:cNvGrpSpPr>
            <a:grpSpLocks/>
          </p:cNvGrpSpPr>
          <p:nvPr/>
        </p:nvGrpSpPr>
        <p:grpSpPr bwMode="auto">
          <a:xfrm>
            <a:off x="2451417" y="3316288"/>
            <a:ext cx="6670675" cy="2320925"/>
            <a:chOff x="1976" y="5223"/>
            <a:chExt cx="10505" cy="3654"/>
          </a:xfrm>
        </p:grpSpPr>
        <p:sp>
          <p:nvSpPr>
            <p:cNvPr id="17" name="矩形 16"/>
            <p:cNvSpPr/>
            <p:nvPr/>
          </p:nvSpPr>
          <p:spPr>
            <a:xfrm rot="5400000">
              <a:off x="8980" y="3176"/>
              <a:ext cx="1022" cy="597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eaLnBrk="1" hangingPunct="1">
                <a:buFont typeface="Arial" panose="020B0604020202020204" pitchFamily="34" charset="0"/>
                <a:buNone/>
                <a:defRPr/>
              </a:pPr>
              <a:endParaRPr lang="zh-CN" altLang="en-US" noProof="1"/>
            </a:p>
          </p:txBody>
        </p:sp>
        <p:sp>
          <p:nvSpPr>
            <p:cNvPr id="18" name="矩形 17"/>
            <p:cNvSpPr/>
            <p:nvPr/>
          </p:nvSpPr>
          <p:spPr>
            <a:xfrm>
              <a:off x="1976" y="5223"/>
              <a:ext cx="1735" cy="1887"/>
            </a:xfrm>
            <a:prstGeom prst="rect">
              <a:avLst/>
            </a:prstGeom>
            <a:noFill/>
            <a:ln>
              <a:noFill/>
            </a:ln>
          </p:spPr>
          <p:txBody>
            <a:bodyPr wrap="none">
              <a:spAutoFit/>
            </a:bodyPr>
            <a:lstStyle/>
            <a:p>
              <a:pPr algn="ctr" eaLnBrk="1" hangingPunct="1">
                <a:buFont typeface="Arial" panose="020B0604020202020204" pitchFamily="34" charset="0"/>
                <a:buNone/>
                <a:defRPr/>
              </a:pPr>
              <a:r>
                <a:rPr lang="zh-CN" altLang="en-US" sz="7200" b="1" noProof="1">
                  <a:effectLst>
                    <a:outerShdw blurRad="38100" dist="19050" dir="2700000" algn="tl" rotWithShape="0">
                      <a:schemeClr val="dk1">
                        <a:alpha val="40000"/>
                      </a:schemeClr>
                    </a:outerShdw>
                  </a:effectLst>
                </a:rPr>
                <a:t>字</a:t>
              </a:r>
            </a:p>
          </p:txBody>
        </p:sp>
        <p:cxnSp>
          <p:nvCxnSpPr>
            <p:cNvPr id="19" name="直接连接符 18"/>
            <p:cNvCxnSpPr/>
            <p:nvPr/>
          </p:nvCxnSpPr>
          <p:spPr>
            <a:xfrm>
              <a:off x="7039" y="5655"/>
              <a:ext cx="0" cy="1022"/>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a:off x="7506" y="5658"/>
              <a:ext cx="0" cy="1020"/>
            </a:xfrm>
            <a:prstGeom prst="line">
              <a:avLst/>
            </a:prstGeom>
          </p:spPr>
          <p:style>
            <a:lnRef idx="3">
              <a:schemeClr val="dk1"/>
            </a:lnRef>
            <a:fillRef idx="0">
              <a:schemeClr val="dk1"/>
            </a:fillRef>
            <a:effectRef idx="2">
              <a:schemeClr val="dk1"/>
            </a:effectRef>
            <a:fontRef idx="minor">
              <a:schemeClr val="tx1"/>
            </a:fontRef>
          </p:style>
        </p:cxnSp>
        <p:cxnSp>
          <p:nvCxnSpPr>
            <p:cNvPr id="21" name="直接连接符 20"/>
            <p:cNvCxnSpPr/>
            <p:nvPr/>
          </p:nvCxnSpPr>
          <p:spPr>
            <a:xfrm>
              <a:off x="7969" y="5655"/>
              <a:ext cx="0" cy="1022"/>
            </a:xfrm>
            <a:prstGeom prst="line">
              <a:avLst/>
            </a:prstGeom>
          </p:spPr>
          <p:style>
            <a:lnRef idx="3">
              <a:schemeClr val="dk1"/>
            </a:lnRef>
            <a:fillRef idx="0">
              <a:schemeClr val="dk1"/>
            </a:fillRef>
            <a:effectRef idx="2">
              <a:schemeClr val="dk1"/>
            </a:effectRef>
            <a:fontRef idx="minor">
              <a:schemeClr val="tx1"/>
            </a:fontRef>
          </p:style>
        </p:cxnSp>
        <p:cxnSp>
          <p:nvCxnSpPr>
            <p:cNvPr id="22" name="直接连接符 21"/>
            <p:cNvCxnSpPr/>
            <p:nvPr/>
          </p:nvCxnSpPr>
          <p:spPr>
            <a:xfrm>
              <a:off x="9496" y="5655"/>
              <a:ext cx="0" cy="1022"/>
            </a:xfrm>
            <a:prstGeom prst="line">
              <a:avLst/>
            </a:prstGeom>
          </p:spPr>
          <p:style>
            <a:lnRef idx="3">
              <a:schemeClr val="dk1"/>
            </a:lnRef>
            <a:fillRef idx="0">
              <a:schemeClr val="dk1"/>
            </a:fillRef>
            <a:effectRef idx="2">
              <a:schemeClr val="dk1"/>
            </a:effectRef>
            <a:fontRef idx="minor">
              <a:schemeClr val="tx1"/>
            </a:fontRef>
          </p:style>
        </p:cxnSp>
        <p:cxnSp>
          <p:nvCxnSpPr>
            <p:cNvPr id="23" name="直接连接符 22"/>
            <p:cNvCxnSpPr/>
            <p:nvPr/>
          </p:nvCxnSpPr>
          <p:spPr>
            <a:xfrm>
              <a:off x="9956" y="5655"/>
              <a:ext cx="0" cy="1022"/>
            </a:xfrm>
            <a:prstGeom prst="line">
              <a:avLst/>
            </a:prstGeom>
          </p:spPr>
          <p:style>
            <a:lnRef idx="3">
              <a:schemeClr val="dk1"/>
            </a:lnRef>
            <a:fillRef idx="0">
              <a:schemeClr val="dk1"/>
            </a:fillRef>
            <a:effectRef idx="2">
              <a:schemeClr val="dk1"/>
            </a:effectRef>
            <a:fontRef idx="minor">
              <a:schemeClr val="tx1"/>
            </a:fontRef>
          </p:style>
        </p:cxnSp>
        <p:cxnSp>
          <p:nvCxnSpPr>
            <p:cNvPr id="24" name="直接连接符 23"/>
            <p:cNvCxnSpPr/>
            <p:nvPr/>
          </p:nvCxnSpPr>
          <p:spPr>
            <a:xfrm>
              <a:off x="10401" y="5658"/>
              <a:ext cx="0" cy="1020"/>
            </a:xfrm>
            <a:prstGeom prst="line">
              <a:avLst/>
            </a:prstGeom>
          </p:spPr>
          <p:style>
            <a:lnRef idx="3">
              <a:schemeClr val="dk1"/>
            </a:lnRef>
            <a:fillRef idx="0">
              <a:schemeClr val="dk1"/>
            </a:fillRef>
            <a:effectRef idx="2">
              <a:schemeClr val="dk1"/>
            </a:effectRef>
            <a:fontRef idx="minor">
              <a:schemeClr val="tx1"/>
            </a:fontRef>
          </p:style>
        </p:cxnSp>
        <p:cxnSp>
          <p:nvCxnSpPr>
            <p:cNvPr id="25" name="直接连接符 24"/>
            <p:cNvCxnSpPr/>
            <p:nvPr/>
          </p:nvCxnSpPr>
          <p:spPr>
            <a:xfrm>
              <a:off x="10851" y="5658"/>
              <a:ext cx="0" cy="1020"/>
            </a:xfrm>
            <a:prstGeom prst="line">
              <a:avLst/>
            </a:prstGeom>
          </p:spPr>
          <p:style>
            <a:lnRef idx="3">
              <a:schemeClr val="dk1"/>
            </a:lnRef>
            <a:fillRef idx="0">
              <a:schemeClr val="dk1"/>
            </a:fillRef>
            <a:effectRef idx="2">
              <a:schemeClr val="dk1"/>
            </a:effectRef>
            <a:fontRef idx="minor">
              <a:schemeClr val="tx1"/>
            </a:fontRef>
          </p:style>
        </p:cxnSp>
        <p:cxnSp>
          <p:nvCxnSpPr>
            <p:cNvPr id="26" name="直接连接符 25"/>
            <p:cNvCxnSpPr/>
            <p:nvPr/>
          </p:nvCxnSpPr>
          <p:spPr>
            <a:xfrm>
              <a:off x="11304" y="5658"/>
              <a:ext cx="0" cy="1020"/>
            </a:xfrm>
            <a:prstGeom prst="line">
              <a:avLst/>
            </a:prstGeom>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a:xfrm>
              <a:off x="11756" y="5658"/>
              <a:ext cx="0" cy="1020"/>
            </a:xfrm>
            <a:prstGeom prst="line">
              <a:avLst/>
            </a:prstGeom>
          </p:spPr>
          <p:style>
            <a:lnRef idx="3">
              <a:schemeClr val="dk1"/>
            </a:lnRef>
            <a:fillRef idx="0">
              <a:schemeClr val="dk1"/>
            </a:fillRef>
            <a:effectRef idx="2">
              <a:schemeClr val="dk1"/>
            </a:effectRef>
            <a:fontRef idx="minor">
              <a:schemeClr val="tx1"/>
            </a:fontRef>
          </p:style>
        </p:cxnSp>
        <p:cxnSp>
          <p:nvCxnSpPr>
            <p:cNvPr id="28" name="直接连接符 27"/>
            <p:cNvCxnSpPr/>
            <p:nvPr/>
          </p:nvCxnSpPr>
          <p:spPr>
            <a:xfrm>
              <a:off x="12096" y="5658"/>
              <a:ext cx="0" cy="1020"/>
            </a:xfrm>
            <a:prstGeom prst="line">
              <a:avLst/>
            </a:prstGeom>
          </p:spPr>
          <p:style>
            <a:lnRef idx="3">
              <a:schemeClr val="dk1"/>
            </a:lnRef>
            <a:fillRef idx="0">
              <a:schemeClr val="dk1"/>
            </a:fillRef>
            <a:effectRef idx="2">
              <a:schemeClr val="dk1"/>
            </a:effectRef>
            <a:fontRef idx="minor">
              <a:schemeClr val="tx1"/>
            </a:fontRef>
          </p:style>
        </p:cxnSp>
        <p:sp>
          <p:nvSpPr>
            <p:cNvPr id="29" name="左大括号 28"/>
            <p:cNvSpPr/>
            <p:nvPr/>
          </p:nvSpPr>
          <p:spPr>
            <a:xfrm rot="16200000">
              <a:off x="9099" y="4522"/>
              <a:ext cx="795" cy="5970"/>
            </a:xfrm>
            <a:prstGeom prst="leftBrace">
              <a:avLst/>
            </a:prstGeom>
          </p:spPr>
          <p:style>
            <a:lnRef idx="3">
              <a:schemeClr val="dk1"/>
            </a:lnRef>
            <a:fillRef idx="0">
              <a:schemeClr val="dk1"/>
            </a:fillRef>
            <a:effectRef idx="2">
              <a:schemeClr val="dk1"/>
            </a:effectRef>
            <a:fontRef idx="minor">
              <a:schemeClr val="tx1"/>
            </a:fontRef>
          </p:style>
          <p:txBody>
            <a:bodyPr anchor="ctr"/>
            <a:lstStyle/>
            <a:p>
              <a:pPr algn="ctr" eaLnBrk="1" hangingPunct="1">
                <a:buFont typeface="Arial" panose="020B0604020202020204" pitchFamily="34" charset="0"/>
                <a:buNone/>
                <a:defRPr/>
              </a:pPr>
              <a:endParaRPr lang="zh-CN" altLang="en-US" noProof="1"/>
            </a:p>
          </p:txBody>
        </p:sp>
        <p:sp>
          <p:nvSpPr>
            <p:cNvPr id="30" name=" 184"/>
            <p:cNvSpPr/>
            <p:nvPr/>
          </p:nvSpPr>
          <p:spPr>
            <a:xfrm flipV="1">
              <a:off x="8206" y="6215"/>
              <a:ext cx="120" cy="120"/>
            </a:xfrm>
            <a:prstGeom prst="ellipse">
              <a:avLst/>
            </a:prstGeom>
            <a:solidFill>
              <a:schemeClr val="tx1"/>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 typeface="Arial" panose="020B0604020202020204" pitchFamily="34" charset="0"/>
                <a:buNone/>
                <a:defRPr/>
              </a:pPr>
              <a:endParaRPr lang="zh-CN" altLang="en-US" noProof="1">
                <a:solidFill>
                  <a:srgbClr val="FFFFFF"/>
                </a:solidFill>
              </a:endParaRPr>
            </a:p>
          </p:txBody>
        </p:sp>
        <p:sp>
          <p:nvSpPr>
            <p:cNvPr id="31" name=" 184"/>
            <p:cNvSpPr/>
            <p:nvPr/>
          </p:nvSpPr>
          <p:spPr>
            <a:xfrm flipV="1">
              <a:off x="8494" y="6215"/>
              <a:ext cx="120" cy="120"/>
            </a:xfrm>
            <a:prstGeom prst="ellipse">
              <a:avLst/>
            </a:prstGeom>
            <a:solidFill>
              <a:schemeClr val="tx1"/>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 typeface="Arial" panose="020B0604020202020204" pitchFamily="34" charset="0"/>
                <a:buNone/>
                <a:defRPr/>
              </a:pPr>
              <a:endParaRPr lang="zh-CN" altLang="en-US" noProof="1">
                <a:solidFill>
                  <a:srgbClr val="FFFFFF"/>
                </a:solidFill>
              </a:endParaRPr>
            </a:p>
          </p:txBody>
        </p:sp>
        <p:sp>
          <p:nvSpPr>
            <p:cNvPr id="32" name=" 184"/>
            <p:cNvSpPr/>
            <p:nvPr/>
          </p:nvSpPr>
          <p:spPr>
            <a:xfrm flipV="1">
              <a:off x="9226" y="6215"/>
              <a:ext cx="120" cy="120"/>
            </a:xfrm>
            <a:prstGeom prst="ellipse">
              <a:avLst/>
            </a:prstGeom>
            <a:solidFill>
              <a:schemeClr val="tx1"/>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 typeface="Arial" panose="020B0604020202020204" pitchFamily="34" charset="0"/>
                <a:buNone/>
                <a:defRPr/>
              </a:pPr>
              <a:endParaRPr lang="zh-CN" altLang="en-US" noProof="1">
                <a:solidFill>
                  <a:srgbClr val="FFFFFF"/>
                </a:solidFill>
              </a:endParaRPr>
            </a:p>
          </p:txBody>
        </p:sp>
        <p:sp>
          <p:nvSpPr>
            <p:cNvPr id="33" name=" 184"/>
            <p:cNvSpPr/>
            <p:nvPr/>
          </p:nvSpPr>
          <p:spPr>
            <a:xfrm flipV="1">
              <a:off x="8994" y="6215"/>
              <a:ext cx="120" cy="120"/>
            </a:xfrm>
            <a:prstGeom prst="ellipse">
              <a:avLst/>
            </a:prstGeom>
            <a:solidFill>
              <a:schemeClr val="tx1"/>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 typeface="Arial" panose="020B0604020202020204" pitchFamily="34" charset="0"/>
                <a:buNone/>
                <a:defRPr/>
              </a:pPr>
              <a:endParaRPr lang="zh-CN" altLang="en-US" noProof="1">
                <a:solidFill>
                  <a:srgbClr val="FFFFFF"/>
                </a:solidFill>
              </a:endParaRPr>
            </a:p>
          </p:txBody>
        </p:sp>
        <p:sp>
          <p:nvSpPr>
            <p:cNvPr id="34" name="文本框 21"/>
            <p:cNvSpPr txBox="1">
              <a:spLocks noChangeArrowheads="1"/>
            </p:cNvSpPr>
            <p:nvPr/>
          </p:nvSpPr>
          <p:spPr bwMode="auto">
            <a:xfrm>
              <a:off x="8838" y="8297"/>
              <a:ext cx="2236"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128</a:t>
              </a:r>
              <a:r>
                <a:rPr lang="zh-CN" altLang="en-US">
                  <a:latin typeface="微软雅黑" panose="020B0503020204020204" pitchFamily="34" charset="-122"/>
                  <a:ea typeface="微软雅黑" panose="020B0503020204020204" pitchFamily="34" charset="-122"/>
                </a:rPr>
                <a:t>维</a:t>
              </a:r>
            </a:p>
          </p:txBody>
        </p:sp>
        <p:sp>
          <p:nvSpPr>
            <p:cNvPr id="35" name="右箭头 34"/>
            <p:cNvSpPr/>
            <p:nvPr/>
          </p:nvSpPr>
          <p:spPr>
            <a:xfrm>
              <a:off x="4251" y="5968"/>
              <a:ext cx="1703" cy="45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grpSp>
    </p:spTree>
    <p:extLst>
      <p:ext uri="{BB962C8B-B14F-4D97-AF65-F5344CB8AC3E}">
        <p14:creationId xmlns:p14="http://schemas.microsoft.com/office/powerpoint/2010/main" val="295232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7659506" cy="721395"/>
          </a:xfrm>
        </p:spPr>
        <p:txBody>
          <a:bodyPr/>
          <a:lstStyle/>
          <a:p>
            <a:pPr>
              <a:defRPr/>
            </a:pPr>
            <a:r>
              <a:rPr lang="zh-CN" altLang="en-US" noProof="1" smtClean="0">
                <a:solidFill>
                  <a:schemeClr val="accent1"/>
                </a:solidFill>
                <a:latin typeface="微软雅黑" panose="020B0503020204020204" charset="-122"/>
                <a:ea typeface="微软雅黑" panose="020B0503020204020204" charset="-122"/>
              </a:rPr>
              <a:t>模型结构</a:t>
            </a:r>
            <a:endParaRPr lang="zh-CN" altLang="en-US" noProof="1">
              <a:solidFill>
                <a:schemeClr val="accent1"/>
              </a:solidFill>
              <a:latin typeface="微软雅黑" panose="020B0503020204020204" charset="-122"/>
              <a:ea typeface="微软雅黑" panose="020B0503020204020204" charset="-122"/>
            </a:endParaRPr>
          </a:p>
        </p:txBody>
      </p:sp>
      <p:pic>
        <p:nvPicPr>
          <p:cNvPr id="7" name="图片 6"/>
          <p:cNvPicPr/>
          <p:nvPr/>
        </p:nvPicPr>
        <p:blipFill>
          <a:blip r:embed="rId2"/>
          <a:stretch>
            <a:fillRect/>
          </a:stretch>
        </p:blipFill>
        <p:spPr>
          <a:xfrm>
            <a:off x="2647949" y="1096711"/>
            <a:ext cx="6896100" cy="3427095"/>
          </a:xfrm>
          <a:prstGeom prst="rect">
            <a:avLst/>
          </a:prstGeom>
        </p:spPr>
      </p:pic>
      <p:sp>
        <p:nvSpPr>
          <p:cNvPr id="4" name="矩形 3"/>
          <p:cNvSpPr/>
          <p:nvPr/>
        </p:nvSpPr>
        <p:spPr>
          <a:xfrm>
            <a:off x="4375379" y="4876708"/>
            <a:ext cx="4119654" cy="369332"/>
          </a:xfrm>
          <a:prstGeom prst="rect">
            <a:avLst/>
          </a:prstGeom>
        </p:spPr>
        <p:txBody>
          <a:bodyPr wrap="none">
            <a:spAutoFit/>
          </a:bodyPr>
          <a:lstStyle/>
          <a:p>
            <a:pPr>
              <a:defRPr/>
            </a:pPr>
            <a:r>
              <a:rPr lang="zh-CN" altLang="en-US" noProof="1">
                <a:solidFill>
                  <a:schemeClr val="accent1"/>
                </a:solidFill>
                <a:latin typeface="微软雅黑" panose="020B0503020204020204" charset="-122"/>
                <a:ea typeface="微软雅黑" panose="020B0503020204020204" charset="-122"/>
              </a:rPr>
              <a:t>基于</a:t>
            </a:r>
            <a:r>
              <a:rPr lang="en-US" altLang="zh-CN" noProof="1">
                <a:solidFill>
                  <a:schemeClr val="accent1"/>
                </a:solidFill>
                <a:latin typeface="微软雅黑" panose="020B0503020204020204" charset="-122"/>
                <a:ea typeface="微软雅黑" panose="020B0503020204020204" charset="-122"/>
              </a:rPr>
              <a:t>Attention</a:t>
            </a:r>
            <a:r>
              <a:rPr lang="zh-CN" altLang="en-US" noProof="1">
                <a:solidFill>
                  <a:schemeClr val="accent1"/>
                </a:solidFill>
                <a:latin typeface="微软雅黑" panose="020B0503020204020204" charset="-122"/>
                <a:ea typeface="微软雅黑" panose="020B0503020204020204" charset="-122"/>
              </a:rPr>
              <a:t>的</a:t>
            </a:r>
            <a:r>
              <a:rPr lang="en-US" altLang="zh-CN" noProof="1">
                <a:solidFill>
                  <a:schemeClr val="accent1"/>
                </a:solidFill>
                <a:latin typeface="微软雅黑" panose="020B0503020204020204" charset="-122"/>
                <a:ea typeface="微软雅黑" panose="020B0503020204020204" charset="-122"/>
              </a:rPr>
              <a:t>BiLSTM</a:t>
            </a:r>
            <a:r>
              <a:rPr lang="zh-CN" altLang="en-US" noProof="1">
                <a:solidFill>
                  <a:schemeClr val="accent1"/>
                </a:solidFill>
                <a:latin typeface="微软雅黑" panose="020B0503020204020204" charset="-122"/>
                <a:ea typeface="微软雅黑" panose="020B0503020204020204" charset="-122"/>
              </a:rPr>
              <a:t>文本</a:t>
            </a:r>
            <a:r>
              <a:rPr lang="zh-CN" altLang="en-US" noProof="1" smtClean="0">
                <a:solidFill>
                  <a:schemeClr val="accent1"/>
                </a:solidFill>
                <a:latin typeface="微软雅黑" panose="020B0503020204020204" charset="-122"/>
                <a:ea typeface="微软雅黑" panose="020B0503020204020204" charset="-122"/>
              </a:rPr>
              <a:t>分类模型</a:t>
            </a:r>
            <a:endParaRPr lang="zh-CN" altLang="en-US" noProof="1">
              <a:solidFill>
                <a:schemeClr val="accent1"/>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194770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7659506" cy="721395"/>
          </a:xfrm>
        </p:spPr>
        <p:txBody>
          <a:bodyPr/>
          <a:lstStyle/>
          <a:p>
            <a:pPr>
              <a:defRPr/>
            </a:pPr>
            <a:r>
              <a:rPr lang="zh-CN" altLang="en-US" noProof="1" smtClean="0">
                <a:solidFill>
                  <a:schemeClr val="accent1"/>
                </a:solidFill>
                <a:latin typeface="微软雅黑" panose="020B0503020204020204" charset="-122"/>
                <a:ea typeface="微软雅黑" panose="020B0503020204020204" charset="-122"/>
              </a:rPr>
              <a:t>比较模型（</a:t>
            </a:r>
            <a:r>
              <a:rPr lang="en-US" altLang="zh-CN" noProof="1" smtClean="0">
                <a:solidFill>
                  <a:schemeClr val="accent1"/>
                </a:solidFill>
                <a:latin typeface="微软雅黑" panose="020B0503020204020204" charset="-122"/>
                <a:ea typeface="微软雅黑" panose="020B0503020204020204" charset="-122"/>
              </a:rPr>
              <a:t>LSTM</a:t>
            </a:r>
            <a:r>
              <a:rPr lang="zh-CN" altLang="en-US" noProof="1" smtClean="0">
                <a:solidFill>
                  <a:schemeClr val="accent1"/>
                </a:solidFill>
                <a:latin typeface="微软雅黑" panose="020B0503020204020204" charset="-122"/>
                <a:ea typeface="微软雅黑" panose="020B0503020204020204" charset="-122"/>
              </a:rPr>
              <a:t>、</a:t>
            </a:r>
            <a:r>
              <a:rPr lang="en-US" altLang="zh-CN" noProof="1" smtClean="0">
                <a:solidFill>
                  <a:schemeClr val="accent1"/>
                </a:solidFill>
                <a:latin typeface="微软雅黑" panose="020B0503020204020204" charset="-122"/>
                <a:ea typeface="微软雅黑" panose="020B0503020204020204" charset="-122"/>
              </a:rPr>
              <a:t>BiLSTM</a:t>
            </a:r>
            <a:r>
              <a:rPr lang="zh-CN" altLang="en-US" noProof="1" smtClean="0">
                <a:solidFill>
                  <a:schemeClr val="accent1"/>
                </a:solidFill>
                <a:latin typeface="微软雅黑" panose="020B0503020204020204" charset="-122"/>
                <a:ea typeface="微软雅黑" panose="020B0503020204020204" charset="-122"/>
              </a:rPr>
              <a:t>）</a:t>
            </a:r>
            <a:endParaRPr lang="zh-CN" altLang="en-US" noProof="1">
              <a:solidFill>
                <a:schemeClr val="accent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7057812" y="1670229"/>
            <a:ext cx="3932747" cy="2250365"/>
          </a:xfrm>
          <a:prstGeom prst="rect">
            <a:avLst/>
          </a:prstGeom>
        </p:spPr>
      </p:pic>
      <p:pic>
        <p:nvPicPr>
          <p:cNvPr id="5" name="图片 4"/>
          <p:cNvPicPr>
            <a:picLocks noChangeAspect="1"/>
          </p:cNvPicPr>
          <p:nvPr/>
        </p:nvPicPr>
        <p:blipFill>
          <a:blip r:embed="rId3"/>
          <a:stretch>
            <a:fillRect/>
          </a:stretch>
        </p:blipFill>
        <p:spPr>
          <a:xfrm>
            <a:off x="1281294" y="1605280"/>
            <a:ext cx="4584316" cy="2284835"/>
          </a:xfrm>
          <a:prstGeom prst="rect">
            <a:avLst/>
          </a:prstGeom>
        </p:spPr>
      </p:pic>
      <p:sp>
        <p:nvSpPr>
          <p:cNvPr id="6" name="文本框 5"/>
          <p:cNvSpPr txBox="1"/>
          <p:nvPr/>
        </p:nvSpPr>
        <p:spPr>
          <a:xfrm>
            <a:off x="7477760" y="4683760"/>
            <a:ext cx="3806614" cy="369332"/>
          </a:xfrm>
          <a:prstGeom prst="rect">
            <a:avLst/>
          </a:prstGeom>
          <a:noFill/>
        </p:spPr>
        <p:txBody>
          <a:bodyPr wrap="square" rtlCol="0">
            <a:spAutoFit/>
          </a:bodyPr>
          <a:lstStyle/>
          <a:p>
            <a:r>
              <a:rPr lang="zh-CN" altLang="en-US" dirty="0" smtClean="0"/>
              <a:t>基于</a:t>
            </a:r>
            <a:r>
              <a:rPr lang="en-US" altLang="zh-CN" dirty="0" err="1" smtClean="0"/>
              <a:t>BiLSTM</a:t>
            </a:r>
            <a:r>
              <a:rPr lang="zh-CN" altLang="en-US" dirty="0" smtClean="0"/>
              <a:t>的文本分类模型</a:t>
            </a:r>
            <a:endParaRPr lang="zh-CN" altLang="en-US" dirty="0"/>
          </a:p>
        </p:txBody>
      </p:sp>
      <p:sp>
        <p:nvSpPr>
          <p:cNvPr id="8" name="文本框 7"/>
          <p:cNvSpPr txBox="1"/>
          <p:nvPr/>
        </p:nvSpPr>
        <p:spPr>
          <a:xfrm>
            <a:off x="1601893" y="4683760"/>
            <a:ext cx="3806614" cy="369332"/>
          </a:xfrm>
          <a:prstGeom prst="rect">
            <a:avLst/>
          </a:prstGeom>
          <a:noFill/>
        </p:spPr>
        <p:txBody>
          <a:bodyPr wrap="square" rtlCol="0">
            <a:spAutoFit/>
          </a:bodyPr>
          <a:lstStyle/>
          <a:p>
            <a:r>
              <a:rPr lang="zh-CN" altLang="en-US" dirty="0" smtClean="0"/>
              <a:t>基于</a:t>
            </a:r>
            <a:r>
              <a:rPr lang="en-US" altLang="zh-CN" dirty="0" smtClean="0"/>
              <a:t>LSTM</a:t>
            </a:r>
            <a:r>
              <a:rPr lang="zh-CN" altLang="en-US" dirty="0" smtClean="0"/>
              <a:t>的文本分类模型</a:t>
            </a:r>
            <a:endParaRPr lang="zh-CN" altLang="en-US" dirty="0"/>
          </a:p>
        </p:txBody>
      </p:sp>
    </p:spTree>
    <p:extLst>
      <p:ext uri="{BB962C8B-B14F-4D97-AF65-F5344CB8AC3E}">
        <p14:creationId xmlns:p14="http://schemas.microsoft.com/office/powerpoint/2010/main" val="357463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5590419" y="3331281"/>
            <a:ext cx="4200352" cy="1862048"/>
            <a:chOff x="6750146" y="2193857"/>
            <a:chExt cx="4200352" cy="1862048"/>
          </a:xfrm>
        </p:grpSpPr>
        <p:sp>
          <p:nvSpPr>
            <p:cNvPr id="3" name="文本框 2"/>
            <p:cNvSpPr txBox="1"/>
            <p:nvPr/>
          </p:nvSpPr>
          <p:spPr>
            <a:xfrm>
              <a:off x="6750146" y="2193857"/>
              <a:ext cx="2237915" cy="1862048"/>
            </a:xfrm>
            <a:prstGeom prst="rect">
              <a:avLst/>
            </a:prstGeom>
          </p:spPr>
          <p:txBody>
            <a:bodyPr wrap="square" anchor="ctr">
              <a:spAutoFit/>
            </a:bodyPr>
            <a:lstStyle>
              <a:defPPr>
                <a:defRPr lang="zh-CN"/>
              </a:defPPr>
              <a:lvl1pPr>
                <a:defRPr sz="3200" b="1">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defRPr>
              </a:lvl1pPr>
            </a:lstStyle>
            <a:p>
              <a:r>
                <a:rPr lang="en-US" altLang="zh-CN" sz="11500" dirty="0" smtClean="0">
                  <a:solidFill>
                    <a:schemeClr val="bg1"/>
                  </a:solidFill>
                </a:rPr>
                <a:t>03</a:t>
              </a:r>
              <a:endParaRPr lang="zh-CN" altLang="en-US" sz="11500" dirty="0">
                <a:solidFill>
                  <a:schemeClr val="bg1"/>
                </a:solidFill>
              </a:endParaRPr>
            </a:p>
          </p:txBody>
        </p:sp>
        <p:sp>
          <p:nvSpPr>
            <p:cNvPr id="4" name="矩形 3"/>
            <p:cNvSpPr/>
            <p:nvPr/>
          </p:nvSpPr>
          <p:spPr>
            <a:xfrm>
              <a:off x="8675829" y="2647827"/>
              <a:ext cx="2274669" cy="954107"/>
            </a:xfrm>
            <a:prstGeom prst="rect">
              <a:avLst/>
            </a:prstGeom>
          </p:spPr>
          <p:txBody>
            <a:bodyPr wrap="square" anchor="ctr">
              <a:spAutoFit/>
            </a:bodyPr>
            <a:lstStyle/>
            <a:p>
              <a:r>
                <a:rPr lang="zh-CN" altLang="en-US" sz="3200" b="1" dirty="0" smtClean="0">
                  <a:solidFill>
                    <a:schemeClr val="bg1"/>
                  </a:solidFill>
                  <a:latin typeface="微软雅黑"/>
                  <a:ea typeface="微软雅黑"/>
                  <a:cs typeface="微软雅黑"/>
                </a:rPr>
                <a:t>实验与评价</a:t>
              </a:r>
              <a:r>
                <a:rPr lang="en-US" altLang="zh-CN" sz="2400" dirty="0" smtClean="0">
                  <a:solidFill>
                    <a:schemeClr val="bg1"/>
                  </a:solidFill>
                  <a:latin typeface="Calibri"/>
                  <a:ea typeface="宋体"/>
                </a:rPr>
                <a:t>exercise</a:t>
              </a:r>
              <a:endParaRPr kumimoji="1" lang="zh-CN" altLang="en-US" sz="2400" dirty="0">
                <a:solidFill>
                  <a:schemeClr val="bg1"/>
                </a:solidFill>
                <a:latin typeface="Calibri"/>
                <a:ea typeface="宋体"/>
              </a:endParaRPr>
            </a:p>
          </p:txBody>
        </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5302783" cy="721395"/>
          </a:xfrm>
        </p:spPr>
        <p:txBody>
          <a:bodyPr/>
          <a:lstStyle/>
          <a:p>
            <a:pPr>
              <a:defRPr/>
            </a:pPr>
            <a:r>
              <a:rPr lang="zh-CN" altLang="en-US" noProof="1" smtClean="0">
                <a:solidFill>
                  <a:schemeClr val="accent1"/>
                </a:solidFill>
                <a:latin typeface="微软雅黑" panose="020B0503020204020204" charset="-122"/>
                <a:ea typeface="微软雅黑" panose="020B0503020204020204" charset="-122"/>
              </a:rPr>
              <a:t>实验方案</a:t>
            </a:r>
            <a:endParaRPr lang="zh-CN" altLang="en-US" noProof="1">
              <a:solidFill>
                <a:schemeClr val="accent1"/>
              </a:solidFill>
              <a:latin typeface="微软雅黑" panose="020B0503020204020204" charset="-122"/>
              <a:ea typeface="微软雅黑" panose="020B0503020204020204" charset="-122"/>
            </a:endParaRPr>
          </a:p>
        </p:txBody>
      </p:sp>
      <p:sp>
        <p:nvSpPr>
          <p:cNvPr id="3" name="文本框 99"/>
          <p:cNvSpPr txBox="1">
            <a:spLocks noChangeArrowheads="1"/>
          </p:cNvSpPr>
          <p:nvPr/>
        </p:nvSpPr>
        <p:spPr bwMode="auto">
          <a:xfrm>
            <a:off x="2025650" y="1131888"/>
            <a:ext cx="8578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latin typeface="微软雅黑" panose="020B0503020204020204" pitchFamily="34" charset="-122"/>
                <a:ea typeface="微软雅黑" panose="020B0503020204020204" pitchFamily="34" charset="-122"/>
              </a:rPr>
              <a:t>       </a:t>
            </a:r>
            <a:r>
              <a:rPr lang="zh-CN" altLang="en-US" b="1" dirty="0" smtClean="0">
                <a:solidFill>
                  <a:schemeClr val="bg1"/>
                </a:solidFill>
                <a:latin typeface="微软雅黑" panose="020B0503020204020204" pitchFamily="34" charset="-122"/>
                <a:ea typeface="微软雅黑" panose="020B0503020204020204" pitchFamily="34" charset="-122"/>
              </a:rPr>
              <a:t>采用常用的召回率、准确率、</a:t>
            </a:r>
            <a:r>
              <a:rPr lang="en-US" altLang="zh-CN" b="1" dirty="0" smtClean="0">
                <a:solidFill>
                  <a:schemeClr val="bg1"/>
                </a:solidFill>
                <a:latin typeface="微软雅黑" panose="020B0503020204020204" pitchFamily="34" charset="-122"/>
                <a:ea typeface="微软雅黑" panose="020B0503020204020204" pitchFamily="34" charset="-122"/>
              </a:rPr>
              <a:t>loss</a:t>
            </a:r>
            <a:r>
              <a:rPr lang="zh-CN" altLang="en-US" b="1" dirty="0" smtClean="0">
                <a:solidFill>
                  <a:schemeClr val="bg1"/>
                </a:solidFill>
                <a:latin typeface="微软雅黑" panose="020B0503020204020204" pitchFamily="34" charset="-122"/>
                <a:ea typeface="微软雅黑" panose="020B0503020204020204" pitchFamily="34" charset="-122"/>
              </a:rPr>
              <a:t>值来评测、比较三种模型的最终效果</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Freeform 10"/>
          <p:cNvSpPr>
            <a:spLocks noChangeArrowheads="1"/>
          </p:cNvSpPr>
          <p:nvPr>
            <p:custDataLst>
              <p:tags r:id="rId1"/>
            </p:custDataLst>
          </p:nvPr>
        </p:nvSpPr>
        <p:spPr bwMode="auto">
          <a:xfrm>
            <a:off x="5170488" y="4689476"/>
            <a:ext cx="1193800" cy="1511300"/>
          </a:xfrm>
          <a:custGeom>
            <a:avLst/>
            <a:gdLst>
              <a:gd name="T0" fmla="*/ 495514 w 889"/>
              <a:gd name="T1" fmla="*/ 1511300 h 1124"/>
              <a:gd name="T2" fmla="*/ 957457 w 889"/>
              <a:gd name="T3" fmla="*/ 1511300 h 1124"/>
              <a:gd name="T4" fmla="*/ 907771 w 889"/>
              <a:gd name="T5" fmla="*/ 947924 h 1124"/>
              <a:gd name="T6" fmla="*/ 1157543 w 889"/>
              <a:gd name="T7" fmla="*/ 367068 h 1124"/>
              <a:gd name="T8" fmla="*/ 1145457 w 889"/>
              <a:gd name="T9" fmla="*/ 271604 h 1124"/>
              <a:gd name="T10" fmla="*/ 1040714 w 889"/>
              <a:gd name="T11" fmla="*/ 345555 h 1124"/>
              <a:gd name="T12" fmla="*/ 821829 w 889"/>
              <a:gd name="T13" fmla="*/ 520350 h 1124"/>
              <a:gd name="T14" fmla="*/ 656657 w 889"/>
              <a:gd name="T15" fmla="*/ 189585 h 1124"/>
              <a:gd name="T16" fmla="*/ 559971 w 889"/>
              <a:gd name="T17" fmla="*/ 6723 h 1124"/>
              <a:gd name="T18" fmla="*/ 542514 w 889"/>
              <a:gd name="T19" fmla="*/ 208409 h 1124"/>
              <a:gd name="T20" fmla="*/ 543857 w 889"/>
              <a:gd name="T21" fmla="*/ 439675 h 1124"/>
              <a:gd name="T22" fmla="*/ 369286 w 889"/>
              <a:gd name="T23" fmla="*/ 263536 h 1124"/>
              <a:gd name="T24" fmla="*/ 206800 w 889"/>
              <a:gd name="T25" fmla="*/ 65884 h 1124"/>
              <a:gd name="T26" fmla="*/ 277971 w 889"/>
              <a:gd name="T27" fmla="*/ 293117 h 1124"/>
              <a:gd name="T28" fmla="*/ 377343 w 889"/>
              <a:gd name="T29" fmla="*/ 520350 h 1124"/>
              <a:gd name="T30" fmla="*/ 208143 w 889"/>
              <a:gd name="T31" fmla="*/ 367068 h 1124"/>
              <a:gd name="T32" fmla="*/ 37600 w 889"/>
              <a:gd name="T33" fmla="*/ 251435 h 1124"/>
              <a:gd name="T34" fmla="*/ 151743 w 889"/>
              <a:gd name="T35" fmla="*/ 470601 h 1124"/>
              <a:gd name="T36" fmla="*/ 314229 w 889"/>
              <a:gd name="T37" fmla="*/ 657496 h 1124"/>
              <a:gd name="T38" fmla="*/ 143686 w 889"/>
              <a:gd name="T39" fmla="*/ 566065 h 1124"/>
              <a:gd name="T40" fmla="*/ 38943 w 889"/>
              <a:gd name="T41" fmla="*/ 555309 h 1124"/>
              <a:gd name="T42" fmla="*/ 232314 w 889"/>
              <a:gd name="T43" fmla="*/ 739515 h 1124"/>
              <a:gd name="T44" fmla="*/ 533114 w 889"/>
              <a:gd name="T45" fmla="*/ 1142887 h 1124"/>
              <a:gd name="T46" fmla="*/ 495514 w 889"/>
              <a:gd name="T47" fmla="*/ 1511300 h 11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1"/>
          <p:cNvSpPr/>
          <p:nvPr>
            <p:custDataLst>
              <p:tags r:id="rId2"/>
            </p:custDataLst>
          </p:nvPr>
        </p:nvSpPr>
        <p:spPr bwMode="auto">
          <a:xfrm>
            <a:off x="6289675" y="4054476"/>
            <a:ext cx="1343025" cy="1168400"/>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p:spPr>
        <p:txBody>
          <a:bodyPr lIns="90000" tIns="46800" rIns="90000" bIns="46800">
            <a:normAutofit/>
          </a:bodyPr>
          <a:lstStyle/>
          <a:p>
            <a:pPr eaLnBrk="1" hangingPunct="1">
              <a:buFont typeface="Arial" panose="020B0604020202020204" pitchFamily="34" charset="0"/>
              <a:buNone/>
              <a:defRPr/>
            </a:pPr>
            <a:endParaRPr lang="zh-CN" altLang="en-US" noProof="1"/>
          </a:p>
        </p:txBody>
      </p:sp>
      <p:sp>
        <p:nvSpPr>
          <p:cNvPr id="6" name="Freeform 12"/>
          <p:cNvSpPr/>
          <p:nvPr>
            <p:custDataLst>
              <p:tags r:id="rId3"/>
            </p:custDataLst>
          </p:nvPr>
        </p:nvSpPr>
        <p:spPr bwMode="auto">
          <a:xfrm>
            <a:off x="5638800" y="2741613"/>
            <a:ext cx="1138238" cy="2043113"/>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p:spPr>
        <p:txBody>
          <a:bodyPr lIns="90000" tIns="46800" rIns="90000" bIns="46800">
            <a:normAutofit/>
          </a:bodyPr>
          <a:lstStyle/>
          <a:p>
            <a:pPr eaLnBrk="1" hangingPunct="1">
              <a:buFont typeface="Arial" panose="020B0604020202020204" pitchFamily="34" charset="0"/>
              <a:buNone/>
              <a:defRPr/>
            </a:pPr>
            <a:endParaRPr lang="zh-CN" altLang="en-US" noProof="1"/>
          </a:p>
        </p:txBody>
      </p:sp>
      <p:sp>
        <p:nvSpPr>
          <p:cNvPr id="7" name="Freeform 13"/>
          <p:cNvSpPr>
            <a:spLocks noChangeArrowheads="1"/>
          </p:cNvSpPr>
          <p:nvPr>
            <p:custDataLst>
              <p:tags r:id="rId4"/>
            </p:custDataLst>
          </p:nvPr>
        </p:nvSpPr>
        <p:spPr bwMode="auto">
          <a:xfrm>
            <a:off x="4540250" y="2846388"/>
            <a:ext cx="1279525" cy="1866900"/>
          </a:xfrm>
          <a:custGeom>
            <a:avLst/>
            <a:gdLst>
              <a:gd name="T0" fmla="*/ 940827 w 952"/>
              <a:gd name="T1" fmla="*/ 1791470 h 1386"/>
              <a:gd name="T2" fmla="*/ 1021470 w 952"/>
              <a:gd name="T3" fmla="*/ 703118 h 1386"/>
              <a:gd name="T4" fmla="*/ 185477 w 952"/>
              <a:gd name="T5" fmla="*/ 0 h 1386"/>
              <a:gd name="T6" fmla="*/ 163973 w 952"/>
              <a:gd name="T7" fmla="*/ 1104515 h 1386"/>
              <a:gd name="T8" fmla="*/ 792983 w 952"/>
              <a:gd name="T9" fmla="*/ 1866900 h 1386"/>
              <a:gd name="T10" fmla="*/ 553744 w 952"/>
              <a:gd name="T11" fmla="*/ 832427 h 1386"/>
              <a:gd name="T12" fmla="*/ 940827 w 952"/>
              <a:gd name="T13" fmla="*/ 1791470 h 13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4"/>
          <p:cNvSpPr>
            <a:spLocks noChangeArrowheads="1"/>
          </p:cNvSpPr>
          <p:nvPr>
            <p:custDataLst>
              <p:tags r:id="rId5"/>
            </p:custDataLst>
          </p:nvPr>
        </p:nvSpPr>
        <p:spPr bwMode="auto">
          <a:xfrm>
            <a:off x="3756025" y="4117976"/>
            <a:ext cx="1417638" cy="969962"/>
          </a:xfrm>
          <a:custGeom>
            <a:avLst/>
            <a:gdLst>
              <a:gd name="T0" fmla="*/ 1417638 w 1056"/>
              <a:gd name="T1" fmla="*/ 711305 h 720"/>
              <a:gd name="T2" fmla="*/ 826956 w 1056"/>
              <a:gd name="T3" fmla="*/ 107774 h 720"/>
              <a:gd name="T4" fmla="*/ 0 w 1056"/>
              <a:gd name="T5" fmla="*/ 239796 h 720"/>
              <a:gd name="T6" fmla="*/ 598737 w 1056"/>
              <a:gd name="T7" fmla="*/ 802913 h 720"/>
              <a:gd name="T8" fmla="*/ 1390789 w 1056"/>
              <a:gd name="T9" fmla="*/ 837939 h 720"/>
              <a:gd name="T10" fmla="*/ 676600 w 1056"/>
              <a:gd name="T11" fmla="*/ 449955 h 720"/>
              <a:gd name="T12" fmla="*/ 1417638 w 1056"/>
              <a:gd name="T13" fmla="*/ 711305 h 7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Rectangle 24"/>
          <p:cNvSpPr>
            <a:spLocks noChangeArrowheads="1"/>
          </p:cNvSpPr>
          <p:nvPr>
            <p:custDataLst>
              <p:tags r:id="rId6"/>
            </p:custDataLst>
          </p:nvPr>
        </p:nvSpPr>
        <p:spPr bwMode="auto">
          <a:xfrm>
            <a:off x="2705100" y="4135438"/>
            <a:ext cx="129222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300"/>
              </a:spcBef>
            </a:pPr>
            <a:r>
              <a:rPr lang="zh-CN" altLang="en-US" sz="2000" b="1" dirty="0">
                <a:solidFill>
                  <a:schemeClr val="bg1"/>
                </a:solidFill>
                <a:latin typeface="微软雅黑" panose="020B0503020204020204" pitchFamily="34" charset="-122"/>
                <a:ea typeface="微软雅黑" panose="020B0503020204020204" pitchFamily="34" charset="-122"/>
              </a:rPr>
              <a:t>召回率</a:t>
            </a:r>
          </a:p>
        </p:txBody>
      </p:sp>
      <p:sp>
        <p:nvSpPr>
          <p:cNvPr id="10" name="Rectangle 24"/>
          <p:cNvSpPr>
            <a:spLocks noChangeArrowheads="1"/>
          </p:cNvSpPr>
          <p:nvPr>
            <p:custDataLst>
              <p:tags r:id="rId7"/>
            </p:custDataLst>
          </p:nvPr>
        </p:nvSpPr>
        <p:spPr bwMode="auto">
          <a:xfrm>
            <a:off x="5240337" y="2404070"/>
            <a:ext cx="10445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300"/>
              </a:spcBef>
            </a:pPr>
            <a:r>
              <a:rPr lang="zh-CN" altLang="en-US" sz="2000" b="1" dirty="0">
                <a:solidFill>
                  <a:schemeClr val="bg1"/>
                </a:solidFill>
                <a:latin typeface="微软雅黑" panose="020B0503020204020204" pitchFamily="34" charset="-122"/>
                <a:ea typeface="微软雅黑" panose="020B0503020204020204" pitchFamily="34" charset="-122"/>
              </a:rPr>
              <a:t>准确率</a:t>
            </a:r>
          </a:p>
        </p:txBody>
      </p:sp>
      <p:sp>
        <p:nvSpPr>
          <p:cNvPr id="11" name="Rectangle 24"/>
          <p:cNvSpPr>
            <a:spLocks noChangeArrowheads="1"/>
          </p:cNvSpPr>
          <p:nvPr>
            <p:custDataLst>
              <p:tags r:id="rId8"/>
            </p:custDataLst>
          </p:nvPr>
        </p:nvSpPr>
        <p:spPr bwMode="auto">
          <a:xfrm>
            <a:off x="7659688" y="3802658"/>
            <a:ext cx="1365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ts val="300"/>
              </a:spcBef>
            </a:pPr>
            <a:r>
              <a:rPr lang="en-US" altLang="zh-CN" sz="2000" b="1" dirty="0" smtClean="0">
                <a:solidFill>
                  <a:schemeClr val="bg1"/>
                </a:solidFill>
                <a:latin typeface="微软雅黑" panose="020B0503020204020204" pitchFamily="34" charset="-122"/>
                <a:ea typeface="微软雅黑" panose="020B0503020204020204" pitchFamily="34" charset="-122"/>
              </a:rPr>
              <a:t>Loss</a:t>
            </a:r>
            <a:r>
              <a:rPr lang="zh-CN" altLang="en-US" sz="2000" b="1" dirty="0" smtClean="0">
                <a:solidFill>
                  <a:schemeClr val="bg1"/>
                </a:solidFill>
                <a:latin typeface="微软雅黑" panose="020B0503020204020204" pitchFamily="34" charset="-122"/>
                <a:ea typeface="微软雅黑" panose="020B0503020204020204" pitchFamily="34" charset="-122"/>
              </a:rPr>
              <a:t>值</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2114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5302783" cy="721395"/>
          </a:xfrm>
        </p:spPr>
        <p:txBody>
          <a:bodyPr/>
          <a:lstStyle/>
          <a:p>
            <a:pPr>
              <a:defRPr/>
            </a:pPr>
            <a:r>
              <a:rPr lang="zh-CN" altLang="en-US" noProof="1">
                <a:solidFill>
                  <a:schemeClr val="accent1"/>
                </a:solidFill>
                <a:latin typeface="微软雅黑" panose="020B0503020204020204" charset="-122"/>
                <a:ea typeface="微软雅黑" panose="020B0503020204020204" charset="-122"/>
              </a:rPr>
              <a:t>结果</a:t>
            </a:r>
            <a:r>
              <a:rPr lang="zh-CN" altLang="en-US" noProof="1" smtClean="0">
                <a:solidFill>
                  <a:schemeClr val="accent1"/>
                </a:solidFill>
                <a:latin typeface="微软雅黑" panose="020B0503020204020204" charset="-122"/>
                <a:ea typeface="微软雅黑" panose="020B0503020204020204" charset="-122"/>
              </a:rPr>
              <a:t>及评测</a:t>
            </a:r>
            <a:endParaRPr lang="zh-CN" altLang="en-US" noProof="1">
              <a:solidFill>
                <a:schemeClr val="accent1"/>
              </a:solidFill>
              <a:latin typeface="微软雅黑" panose="020B0503020204020204" charset="-122"/>
              <a:ea typeface="微软雅黑" panose="020B0503020204020204" charset="-122"/>
            </a:endParaRPr>
          </a:p>
        </p:txBody>
      </p:sp>
      <p:graphicFrame>
        <p:nvGraphicFramePr>
          <p:cNvPr id="20" name="表格 19"/>
          <p:cNvGraphicFramePr>
            <a:graphicFrameLocks noGrp="1"/>
          </p:cNvGraphicFramePr>
          <p:nvPr>
            <p:extLst>
              <p:ext uri="{D42A27DB-BD31-4B8C-83A1-F6EECF244321}">
                <p14:modId xmlns:p14="http://schemas.microsoft.com/office/powerpoint/2010/main" val="1751186814"/>
              </p:ext>
            </p:extLst>
          </p:nvPr>
        </p:nvGraphicFramePr>
        <p:xfrm>
          <a:off x="1789828" y="1021358"/>
          <a:ext cx="9588498" cy="2471539"/>
        </p:xfrm>
        <a:graphic>
          <a:graphicData uri="http://schemas.openxmlformats.org/drawingml/2006/table">
            <a:tbl>
              <a:tblPr firstRow="1" firstCol="1" bandRow="1">
                <a:tableStyleId>{5C22544A-7EE6-4342-B048-85BDC9FD1C3A}</a:tableStyleId>
              </a:tblPr>
              <a:tblGrid>
                <a:gridCol w="2870202">
                  <a:extLst>
                    <a:ext uri="{9D8B030D-6E8A-4147-A177-3AD203B41FA5}">
                      <a16:colId xmlns:a16="http://schemas.microsoft.com/office/drawing/2014/main" val="1762418805"/>
                    </a:ext>
                  </a:extLst>
                </a:gridCol>
                <a:gridCol w="2239432">
                  <a:extLst>
                    <a:ext uri="{9D8B030D-6E8A-4147-A177-3AD203B41FA5}">
                      <a16:colId xmlns:a16="http://schemas.microsoft.com/office/drawing/2014/main" val="363244393"/>
                    </a:ext>
                  </a:extLst>
                </a:gridCol>
                <a:gridCol w="2239432">
                  <a:extLst>
                    <a:ext uri="{9D8B030D-6E8A-4147-A177-3AD203B41FA5}">
                      <a16:colId xmlns:a16="http://schemas.microsoft.com/office/drawing/2014/main" val="613309052"/>
                    </a:ext>
                  </a:extLst>
                </a:gridCol>
                <a:gridCol w="2239432">
                  <a:extLst>
                    <a:ext uri="{9D8B030D-6E8A-4147-A177-3AD203B41FA5}">
                      <a16:colId xmlns:a16="http://schemas.microsoft.com/office/drawing/2014/main" val="1457054752"/>
                    </a:ext>
                  </a:extLst>
                </a:gridCol>
              </a:tblGrid>
              <a:tr h="364517">
                <a:tc>
                  <a:txBody>
                    <a:bodyPr/>
                    <a:lstStyle/>
                    <a:p>
                      <a:pPr algn="ctr">
                        <a:lnSpc>
                          <a:spcPct val="150000"/>
                        </a:lnSpc>
                        <a:spcAft>
                          <a:spcPts val="0"/>
                        </a:spcAft>
                      </a:pPr>
                      <a:r>
                        <a:rPr lang="zh-CN" sz="2000" dirty="0">
                          <a:effectLst/>
                        </a:rPr>
                        <a:t>模型</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dirty="0">
                          <a:effectLst/>
                        </a:rPr>
                        <a:t>准确率</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zh-CN" sz="2000" dirty="0">
                          <a:effectLst/>
                        </a:rPr>
                        <a:t>召回率</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a:effectLst/>
                        </a:rPr>
                        <a:t>Loss</a:t>
                      </a:r>
                      <a:endParaRPr lang="zh-CN" sz="20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68692206"/>
                  </a:ext>
                </a:extLst>
              </a:tr>
              <a:tr h="556048">
                <a:tc>
                  <a:txBody>
                    <a:bodyPr/>
                    <a:lstStyle/>
                    <a:p>
                      <a:pPr algn="ctr">
                        <a:lnSpc>
                          <a:spcPct val="150000"/>
                        </a:lnSpc>
                        <a:spcAft>
                          <a:spcPts val="0"/>
                        </a:spcAft>
                      </a:pPr>
                      <a:r>
                        <a:rPr lang="zh-CN" sz="2000" dirty="0">
                          <a:effectLst/>
                        </a:rPr>
                        <a:t>单向</a:t>
                      </a:r>
                      <a:r>
                        <a:rPr lang="en-US" sz="2000" dirty="0">
                          <a:effectLst/>
                        </a:rPr>
                        <a:t>LSTM</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0.93</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0.94</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0.25</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52902105"/>
                  </a:ext>
                </a:extLst>
              </a:tr>
              <a:tr h="678831">
                <a:tc>
                  <a:txBody>
                    <a:bodyPr/>
                    <a:lstStyle/>
                    <a:p>
                      <a:pPr algn="ctr">
                        <a:lnSpc>
                          <a:spcPct val="150000"/>
                        </a:lnSpc>
                        <a:spcAft>
                          <a:spcPts val="0"/>
                        </a:spcAft>
                      </a:pPr>
                      <a:r>
                        <a:rPr lang="en-US" sz="2000">
                          <a:effectLst/>
                        </a:rPr>
                        <a:t>BiLSTM</a:t>
                      </a:r>
                      <a:endParaRPr lang="zh-CN" sz="20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0.96</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0.96</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0.18</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44605941"/>
                  </a:ext>
                </a:extLst>
              </a:tr>
              <a:tr h="779460">
                <a:tc>
                  <a:txBody>
                    <a:bodyPr/>
                    <a:lstStyle/>
                    <a:p>
                      <a:pPr algn="ctr">
                        <a:lnSpc>
                          <a:spcPct val="150000"/>
                        </a:lnSpc>
                        <a:spcAft>
                          <a:spcPts val="0"/>
                        </a:spcAft>
                      </a:pPr>
                      <a:r>
                        <a:rPr lang="en-US" sz="2000" dirty="0" err="1">
                          <a:effectLst/>
                        </a:rPr>
                        <a:t>Attention+BiLSTM</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0.97</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0.97</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ts val="0"/>
                        </a:spcAft>
                      </a:pPr>
                      <a:r>
                        <a:rPr lang="en-US" sz="2000" dirty="0">
                          <a:effectLst/>
                        </a:rPr>
                        <a:t>0.12</a:t>
                      </a:r>
                      <a:endParaRPr lang="zh-CN" sz="20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58013773"/>
                  </a:ext>
                </a:extLst>
              </a:tr>
            </a:tbl>
          </a:graphicData>
        </a:graphic>
      </p:graphicFrame>
      <p:sp>
        <p:nvSpPr>
          <p:cNvPr id="21" name="文本框 20"/>
          <p:cNvSpPr txBox="1"/>
          <p:nvPr/>
        </p:nvSpPr>
        <p:spPr>
          <a:xfrm>
            <a:off x="1079500" y="4381500"/>
            <a:ext cx="10934700" cy="830997"/>
          </a:xfrm>
          <a:prstGeom prst="rect">
            <a:avLst/>
          </a:prstGeom>
          <a:noFill/>
        </p:spPr>
        <p:txBody>
          <a:bodyPr wrap="square" rtlCol="0">
            <a:spAutoFit/>
          </a:bodyPr>
          <a:lstStyle/>
          <a:p>
            <a:r>
              <a:rPr lang="zh-CN" altLang="en-US" sz="2400" dirty="0" smtClean="0">
                <a:solidFill>
                  <a:schemeClr val="bg1"/>
                </a:solidFill>
              </a:rPr>
              <a:t>作为比较的三种模型的训练结果如上所示，</a:t>
            </a:r>
            <a:endParaRPr lang="en-US" altLang="zh-CN" sz="2400" dirty="0" smtClean="0">
              <a:solidFill>
                <a:schemeClr val="bg1"/>
              </a:solidFill>
            </a:endParaRPr>
          </a:p>
          <a:p>
            <a:r>
              <a:rPr lang="zh-CN" altLang="en-US" sz="2400" dirty="0" smtClean="0">
                <a:solidFill>
                  <a:schemeClr val="bg1"/>
                </a:solidFill>
              </a:rPr>
              <a:t>可以看出基于</a:t>
            </a:r>
            <a:r>
              <a:rPr lang="en-US" altLang="zh-CN" sz="2400" dirty="0" smtClean="0">
                <a:solidFill>
                  <a:schemeClr val="bg1"/>
                </a:solidFill>
              </a:rPr>
              <a:t>attention</a:t>
            </a:r>
            <a:r>
              <a:rPr lang="zh-CN" altLang="en-US" sz="2400" dirty="0" smtClean="0">
                <a:solidFill>
                  <a:schemeClr val="bg1"/>
                </a:solidFill>
              </a:rPr>
              <a:t>机制的双向</a:t>
            </a:r>
            <a:r>
              <a:rPr lang="en-US" altLang="zh-CN" sz="2400" dirty="0" smtClean="0">
                <a:solidFill>
                  <a:schemeClr val="bg1"/>
                </a:solidFill>
              </a:rPr>
              <a:t>LSTM</a:t>
            </a:r>
            <a:r>
              <a:rPr lang="zh-CN" altLang="en-US" sz="2400" dirty="0" smtClean="0">
                <a:solidFill>
                  <a:schemeClr val="bg1"/>
                </a:solidFill>
              </a:rPr>
              <a:t>中文文本分类模型有较为明显的提升。</a:t>
            </a:r>
            <a:endParaRPr lang="zh-CN" altLang="en-US" sz="2400" dirty="0">
              <a:solidFill>
                <a:schemeClr val="bg1"/>
              </a:solidFill>
            </a:endParaRPr>
          </a:p>
        </p:txBody>
      </p:sp>
    </p:spTree>
    <p:extLst>
      <p:ext uri="{BB962C8B-B14F-4D97-AF65-F5344CB8AC3E}">
        <p14:creationId xmlns:p14="http://schemas.microsoft.com/office/powerpoint/2010/main" val="21181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81294" y="287262"/>
            <a:ext cx="5302783" cy="721395"/>
          </a:xfrm>
        </p:spPr>
        <p:txBody>
          <a:bodyPr/>
          <a:lstStyle/>
          <a:p>
            <a:pPr>
              <a:defRPr/>
            </a:pPr>
            <a:r>
              <a:rPr lang="zh-CN" altLang="en-US" noProof="1" smtClean="0">
                <a:solidFill>
                  <a:schemeClr val="accent1"/>
                </a:solidFill>
                <a:latin typeface="微软雅黑" panose="020B0503020204020204" charset="-122"/>
                <a:ea typeface="微软雅黑" panose="020B0503020204020204" charset="-122"/>
              </a:rPr>
              <a:t>分类效果展示</a:t>
            </a:r>
            <a:endParaRPr lang="zh-CN" altLang="en-US" noProof="1">
              <a:solidFill>
                <a:schemeClr val="accent1"/>
              </a:solidFill>
              <a:latin typeface="微软雅黑" panose="020B0503020204020204" charset="-122"/>
              <a:ea typeface="微软雅黑" panose="020B0503020204020204" charset="-122"/>
            </a:endParaRPr>
          </a:p>
        </p:txBody>
      </p:sp>
      <p:pic>
        <p:nvPicPr>
          <p:cNvPr id="3" name="图片 2"/>
          <p:cNvPicPr/>
          <p:nvPr/>
        </p:nvPicPr>
        <p:blipFill>
          <a:blip r:embed="rId2"/>
          <a:stretch>
            <a:fillRect/>
          </a:stretch>
        </p:blipFill>
        <p:spPr>
          <a:xfrm>
            <a:off x="1186917" y="1653222"/>
            <a:ext cx="5302783" cy="959167"/>
          </a:xfrm>
          <a:prstGeom prst="rect">
            <a:avLst/>
          </a:prstGeom>
        </p:spPr>
      </p:pic>
      <p:pic>
        <p:nvPicPr>
          <p:cNvPr id="4" name="图片 3"/>
          <p:cNvPicPr/>
          <p:nvPr/>
        </p:nvPicPr>
        <p:blipFill>
          <a:blip r:embed="rId3"/>
          <a:stretch>
            <a:fillRect/>
          </a:stretch>
        </p:blipFill>
        <p:spPr>
          <a:xfrm>
            <a:off x="1186917" y="3054032"/>
            <a:ext cx="5302783" cy="959167"/>
          </a:xfrm>
          <a:prstGeom prst="rect">
            <a:avLst/>
          </a:prstGeom>
        </p:spPr>
      </p:pic>
      <p:pic>
        <p:nvPicPr>
          <p:cNvPr id="5" name="图片 4"/>
          <p:cNvPicPr/>
          <p:nvPr/>
        </p:nvPicPr>
        <p:blipFill>
          <a:blip r:embed="rId4"/>
          <a:stretch>
            <a:fillRect/>
          </a:stretch>
        </p:blipFill>
        <p:spPr>
          <a:xfrm>
            <a:off x="6972301" y="2137461"/>
            <a:ext cx="3996372" cy="1199832"/>
          </a:xfrm>
          <a:prstGeom prst="rect">
            <a:avLst/>
          </a:prstGeom>
        </p:spPr>
      </p:pic>
      <p:sp>
        <p:nvSpPr>
          <p:cNvPr id="6" name="文本框 5"/>
          <p:cNvSpPr txBox="1"/>
          <p:nvPr/>
        </p:nvSpPr>
        <p:spPr>
          <a:xfrm>
            <a:off x="431800" y="4657765"/>
            <a:ext cx="11575177" cy="830997"/>
          </a:xfrm>
          <a:prstGeom prst="rect">
            <a:avLst/>
          </a:prstGeom>
          <a:noFill/>
        </p:spPr>
        <p:txBody>
          <a:bodyPr wrap="square" rtlCol="0">
            <a:spAutoFit/>
          </a:bodyPr>
          <a:lstStyle/>
          <a:p>
            <a:r>
              <a:rPr lang="zh-CN" altLang="en-US" sz="2400" dirty="0" smtClean="0">
                <a:solidFill>
                  <a:schemeClr val="bg1"/>
                </a:solidFill>
              </a:rPr>
              <a:t>可以看出基于</a:t>
            </a:r>
            <a:r>
              <a:rPr lang="en-US" altLang="zh-CN" sz="2400" dirty="0" smtClean="0">
                <a:solidFill>
                  <a:schemeClr val="bg1"/>
                </a:solidFill>
              </a:rPr>
              <a:t>Attention</a:t>
            </a:r>
            <a:r>
              <a:rPr lang="zh-CN" altLang="en-US" sz="2400" dirty="0" smtClean="0">
                <a:solidFill>
                  <a:schemeClr val="bg1"/>
                </a:solidFill>
              </a:rPr>
              <a:t>机制的双向</a:t>
            </a:r>
            <a:r>
              <a:rPr lang="en-US" altLang="zh-CN" sz="2400" dirty="0" smtClean="0">
                <a:solidFill>
                  <a:schemeClr val="bg1"/>
                </a:solidFill>
              </a:rPr>
              <a:t>LSTM</a:t>
            </a:r>
            <a:r>
              <a:rPr lang="zh-CN" altLang="en-US" sz="2400" dirty="0" smtClean="0">
                <a:solidFill>
                  <a:schemeClr val="bg1"/>
                </a:solidFill>
              </a:rPr>
              <a:t>模型可以几乎完美实现对热门新闻主题类别的分类。</a:t>
            </a:r>
            <a:endParaRPr lang="zh-CN" altLang="en-US" sz="2400" dirty="0">
              <a:solidFill>
                <a:schemeClr val="bg1"/>
              </a:solidFill>
            </a:endParaRPr>
          </a:p>
        </p:txBody>
      </p:sp>
    </p:spTree>
    <p:extLst>
      <p:ext uri="{BB962C8B-B14F-4D97-AF65-F5344CB8AC3E}">
        <p14:creationId xmlns:p14="http://schemas.microsoft.com/office/powerpoint/2010/main" val="3751699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4772562" y="1750701"/>
            <a:ext cx="2646878" cy="830997"/>
          </a:xfrm>
          <a:prstGeom prst="rect">
            <a:avLst/>
          </a:prstGeom>
          <a:noFill/>
        </p:spPr>
        <p:txBody>
          <a:bodyPr wrap="none" rtlCol="0">
            <a:spAutoFit/>
          </a:bodyPr>
          <a:lstStyle/>
          <a:p>
            <a:pPr algn="ctr"/>
            <a:r>
              <a:rPr kumimoji="1" lang="zh-CN" altLang="en-US" sz="4800" b="1" dirty="0" smtClean="0">
                <a:solidFill>
                  <a:schemeClr val="bg1"/>
                </a:solidFill>
                <a:latin typeface="Microsoft YaHei" charset="0"/>
                <a:ea typeface="Microsoft YaHei" charset="0"/>
                <a:cs typeface="Microsoft YaHei" charset="0"/>
              </a:rPr>
              <a:t>感谢聆听</a:t>
            </a:r>
            <a:endParaRPr kumimoji="1" lang="zh-CN" altLang="en-US" sz="4800" b="1" dirty="0">
              <a:solidFill>
                <a:schemeClr val="bg1"/>
              </a:solidFill>
              <a:latin typeface="Microsoft YaHei" charset="0"/>
              <a:ea typeface="Microsoft YaHei" charset="0"/>
              <a:cs typeface="Microsoft YaHei" charset="0"/>
            </a:endParaRPr>
          </a:p>
        </p:txBody>
      </p:sp>
      <p:sp>
        <p:nvSpPr>
          <p:cNvPr id="19" name="文本框 18"/>
          <p:cNvSpPr txBox="1"/>
          <p:nvPr/>
        </p:nvSpPr>
        <p:spPr>
          <a:xfrm>
            <a:off x="3356888" y="2683298"/>
            <a:ext cx="5478231" cy="1107996"/>
          </a:xfrm>
          <a:prstGeom prst="rect">
            <a:avLst/>
          </a:prstGeom>
          <a:solidFill>
            <a:schemeClr val="bg1"/>
          </a:solidFill>
        </p:spPr>
        <p:txBody>
          <a:bodyPr wrap="none" rtlCol="0">
            <a:spAutoFit/>
          </a:bodyPr>
          <a:lstStyle/>
          <a:p>
            <a:pPr algn="ctr"/>
            <a:r>
              <a:rPr kumimoji="1" lang="en-US" altLang="zh-CN" sz="6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Microsoft YaHei" charset="0"/>
                <a:ea typeface="Microsoft YaHei" charset="0"/>
                <a:cs typeface="Microsoft YaHei" charset="0"/>
              </a:rPr>
              <a:t>THANK</a:t>
            </a:r>
            <a:r>
              <a:rPr kumimoji="1" lang="zh-CN" altLang="en-US" sz="6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Microsoft YaHei" charset="0"/>
                <a:ea typeface="Microsoft YaHei" charset="0"/>
                <a:cs typeface="Microsoft YaHei" charset="0"/>
              </a:rPr>
              <a:t> </a:t>
            </a:r>
            <a:r>
              <a:rPr kumimoji="1" lang="en-US" altLang="zh-CN" sz="6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Microsoft YaHei" charset="0"/>
                <a:ea typeface="Microsoft YaHei" charset="0"/>
                <a:cs typeface="Microsoft YaHei" charset="0"/>
              </a:rPr>
              <a:t>YOU</a:t>
            </a:r>
            <a:endParaRPr kumimoji="1" lang="zh-CN" altLang="en-US" sz="66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Microsoft YaHei" charset="0"/>
              <a:ea typeface="Microsoft YaHei" charset="0"/>
              <a:cs typeface="Microsoft YaHei" charset="0"/>
            </a:endParaRPr>
          </a:p>
        </p:txBody>
      </p:sp>
      <p:grpSp>
        <p:nvGrpSpPr>
          <p:cNvPr id="22" name="组 21"/>
          <p:cNvGrpSpPr/>
          <p:nvPr/>
        </p:nvGrpSpPr>
        <p:grpSpPr>
          <a:xfrm>
            <a:off x="5555557" y="521350"/>
            <a:ext cx="1080886" cy="1080884"/>
            <a:chOff x="5431425" y="497164"/>
            <a:chExt cx="1482332" cy="1482330"/>
          </a:xfrm>
        </p:grpSpPr>
        <p:sp>
          <p:nvSpPr>
            <p:cNvPr id="23" name="Freeform 7"/>
            <p:cNvSpPr>
              <a:spLocks noEditPoints="1"/>
            </p:cNvSpPr>
            <p:nvPr/>
          </p:nvSpPr>
          <p:spPr bwMode="auto">
            <a:xfrm>
              <a:off x="5751305" y="941168"/>
              <a:ext cx="842572" cy="614420"/>
            </a:xfrm>
            <a:custGeom>
              <a:avLst/>
              <a:gdLst>
                <a:gd name="T0" fmla="*/ 1034 w 2022"/>
                <a:gd name="T1" fmla="*/ 210 h 1466"/>
                <a:gd name="T2" fmla="*/ 1034 w 2022"/>
                <a:gd name="T3" fmla="*/ 210 h 1466"/>
                <a:gd name="T4" fmla="*/ 1395 w 2022"/>
                <a:gd name="T5" fmla="*/ 46 h 1466"/>
                <a:gd name="T6" fmla="*/ 1487 w 2022"/>
                <a:gd name="T7" fmla="*/ 40 h 1466"/>
                <a:gd name="T8" fmla="*/ 1888 w 2022"/>
                <a:gd name="T9" fmla="*/ 99 h 1466"/>
                <a:gd name="T10" fmla="*/ 1888 w 2022"/>
                <a:gd name="T11" fmla="*/ 1249 h 1466"/>
                <a:gd name="T12" fmla="*/ 1467 w 2022"/>
                <a:gd name="T13" fmla="*/ 1137 h 1466"/>
                <a:gd name="T14" fmla="*/ 1397 w 2022"/>
                <a:gd name="T15" fmla="*/ 1132 h 1466"/>
                <a:gd name="T16" fmla="*/ 1034 w 2022"/>
                <a:gd name="T17" fmla="*/ 1232 h 1466"/>
                <a:gd name="T18" fmla="*/ 1034 w 2022"/>
                <a:gd name="T19" fmla="*/ 210 h 1466"/>
                <a:gd name="T20" fmla="*/ 134 w 2022"/>
                <a:gd name="T21" fmla="*/ 99 h 1466"/>
                <a:gd name="T22" fmla="*/ 134 w 2022"/>
                <a:gd name="T23" fmla="*/ 99 h 1466"/>
                <a:gd name="T24" fmla="*/ 534 w 2022"/>
                <a:gd name="T25" fmla="*/ 40 h 1466"/>
                <a:gd name="T26" fmla="*/ 626 w 2022"/>
                <a:gd name="T27" fmla="*/ 46 h 1466"/>
                <a:gd name="T28" fmla="*/ 988 w 2022"/>
                <a:gd name="T29" fmla="*/ 210 h 1466"/>
                <a:gd name="T30" fmla="*/ 988 w 2022"/>
                <a:gd name="T31" fmla="*/ 1232 h 1466"/>
                <a:gd name="T32" fmla="*/ 625 w 2022"/>
                <a:gd name="T33" fmla="*/ 1132 h 1466"/>
                <a:gd name="T34" fmla="*/ 555 w 2022"/>
                <a:gd name="T35" fmla="*/ 1137 h 1466"/>
                <a:gd name="T36" fmla="*/ 134 w 2022"/>
                <a:gd name="T37" fmla="*/ 1249 h 1466"/>
                <a:gd name="T38" fmla="*/ 134 w 2022"/>
                <a:gd name="T39" fmla="*/ 99 h 1466"/>
                <a:gd name="T40" fmla="*/ 1928 w 2022"/>
                <a:gd name="T41" fmla="*/ 203 h 1466"/>
                <a:gd name="T42" fmla="*/ 1928 w 2022"/>
                <a:gd name="T43" fmla="*/ 203 h 1466"/>
                <a:gd name="T44" fmla="*/ 1928 w 2022"/>
                <a:gd name="T45" fmla="*/ 68 h 1466"/>
                <a:gd name="T46" fmla="*/ 1487 w 2022"/>
                <a:gd name="T47" fmla="*/ 0 h 1466"/>
                <a:gd name="T48" fmla="*/ 1390 w 2022"/>
                <a:gd name="T49" fmla="*/ 6 h 1466"/>
                <a:gd name="T50" fmla="*/ 1011 w 2022"/>
                <a:gd name="T51" fmla="*/ 177 h 1466"/>
                <a:gd name="T52" fmla="*/ 632 w 2022"/>
                <a:gd name="T53" fmla="*/ 6 h 1466"/>
                <a:gd name="T54" fmla="*/ 534 w 2022"/>
                <a:gd name="T55" fmla="*/ 0 h 1466"/>
                <a:gd name="T56" fmla="*/ 94 w 2022"/>
                <a:gd name="T57" fmla="*/ 68 h 1466"/>
                <a:gd name="T58" fmla="*/ 94 w 2022"/>
                <a:gd name="T59" fmla="*/ 203 h 1466"/>
                <a:gd name="T60" fmla="*/ 0 w 2022"/>
                <a:gd name="T61" fmla="*/ 227 h 1466"/>
                <a:gd name="T62" fmla="*/ 0 w 2022"/>
                <a:gd name="T63" fmla="*/ 1466 h 1466"/>
                <a:gd name="T64" fmla="*/ 467 w 2022"/>
                <a:gd name="T65" fmla="*/ 1335 h 1466"/>
                <a:gd name="T66" fmla="*/ 905 w 2022"/>
                <a:gd name="T67" fmla="*/ 1412 h 1466"/>
                <a:gd name="T68" fmla="*/ 905 w 2022"/>
                <a:gd name="T69" fmla="*/ 1466 h 1466"/>
                <a:gd name="T70" fmla="*/ 1116 w 2022"/>
                <a:gd name="T71" fmla="*/ 1466 h 1466"/>
                <a:gd name="T72" fmla="*/ 1116 w 2022"/>
                <a:gd name="T73" fmla="*/ 1412 h 1466"/>
                <a:gd name="T74" fmla="*/ 1555 w 2022"/>
                <a:gd name="T75" fmla="*/ 1335 h 1466"/>
                <a:gd name="T76" fmla="*/ 2022 w 2022"/>
                <a:gd name="T77" fmla="*/ 1466 h 1466"/>
                <a:gd name="T78" fmla="*/ 2022 w 2022"/>
                <a:gd name="T79" fmla="*/ 227 h 1466"/>
                <a:gd name="T80" fmla="*/ 1928 w 2022"/>
                <a:gd name="T81" fmla="*/ 20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2" h="1466">
                  <a:moveTo>
                    <a:pt x="1034" y="210"/>
                  </a:moveTo>
                  <a:lnTo>
                    <a:pt x="1034" y="210"/>
                  </a:lnTo>
                  <a:cubicBezTo>
                    <a:pt x="1077" y="175"/>
                    <a:pt x="1220" y="68"/>
                    <a:pt x="1395" y="46"/>
                  </a:cubicBezTo>
                  <a:cubicBezTo>
                    <a:pt x="1423" y="42"/>
                    <a:pt x="1454" y="40"/>
                    <a:pt x="1487" y="40"/>
                  </a:cubicBezTo>
                  <a:cubicBezTo>
                    <a:pt x="1645" y="40"/>
                    <a:pt x="1820" y="81"/>
                    <a:pt x="1888" y="99"/>
                  </a:cubicBezTo>
                  <a:lnTo>
                    <a:pt x="1888" y="1249"/>
                  </a:lnTo>
                  <a:cubicBezTo>
                    <a:pt x="1803" y="1218"/>
                    <a:pt x="1631" y="1161"/>
                    <a:pt x="1467" y="1137"/>
                  </a:cubicBezTo>
                  <a:cubicBezTo>
                    <a:pt x="1445" y="1134"/>
                    <a:pt x="1421" y="1132"/>
                    <a:pt x="1397" y="1132"/>
                  </a:cubicBezTo>
                  <a:cubicBezTo>
                    <a:pt x="1252" y="1132"/>
                    <a:pt x="1112" y="1192"/>
                    <a:pt x="1034" y="1232"/>
                  </a:cubicBezTo>
                  <a:lnTo>
                    <a:pt x="1034" y="210"/>
                  </a:lnTo>
                  <a:close/>
                  <a:moveTo>
                    <a:pt x="134" y="99"/>
                  </a:moveTo>
                  <a:lnTo>
                    <a:pt x="134" y="99"/>
                  </a:lnTo>
                  <a:cubicBezTo>
                    <a:pt x="201" y="81"/>
                    <a:pt x="376" y="40"/>
                    <a:pt x="534" y="40"/>
                  </a:cubicBezTo>
                  <a:cubicBezTo>
                    <a:pt x="568" y="40"/>
                    <a:pt x="599" y="42"/>
                    <a:pt x="626" y="46"/>
                  </a:cubicBezTo>
                  <a:cubicBezTo>
                    <a:pt x="802" y="68"/>
                    <a:pt x="945" y="175"/>
                    <a:pt x="988" y="210"/>
                  </a:cubicBezTo>
                  <a:lnTo>
                    <a:pt x="988" y="1232"/>
                  </a:lnTo>
                  <a:cubicBezTo>
                    <a:pt x="910" y="1192"/>
                    <a:pt x="770" y="1132"/>
                    <a:pt x="625" y="1132"/>
                  </a:cubicBezTo>
                  <a:cubicBezTo>
                    <a:pt x="601" y="1132"/>
                    <a:pt x="577" y="1134"/>
                    <a:pt x="555" y="1137"/>
                  </a:cubicBezTo>
                  <a:cubicBezTo>
                    <a:pt x="391" y="1161"/>
                    <a:pt x="219" y="1218"/>
                    <a:pt x="134" y="1249"/>
                  </a:cubicBezTo>
                  <a:lnTo>
                    <a:pt x="134" y="99"/>
                  </a:lnTo>
                  <a:close/>
                  <a:moveTo>
                    <a:pt x="1928" y="203"/>
                  </a:moveTo>
                  <a:lnTo>
                    <a:pt x="1928" y="203"/>
                  </a:lnTo>
                  <a:lnTo>
                    <a:pt x="1928" y="68"/>
                  </a:lnTo>
                  <a:cubicBezTo>
                    <a:pt x="1928" y="68"/>
                    <a:pt x="1696" y="0"/>
                    <a:pt x="1487" y="0"/>
                  </a:cubicBezTo>
                  <a:cubicBezTo>
                    <a:pt x="1454" y="0"/>
                    <a:pt x="1421" y="2"/>
                    <a:pt x="1390" y="6"/>
                  </a:cubicBezTo>
                  <a:cubicBezTo>
                    <a:pt x="1207" y="30"/>
                    <a:pt x="1059" y="138"/>
                    <a:pt x="1011" y="177"/>
                  </a:cubicBezTo>
                  <a:cubicBezTo>
                    <a:pt x="963" y="138"/>
                    <a:pt x="815" y="30"/>
                    <a:pt x="632" y="6"/>
                  </a:cubicBezTo>
                  <a:cubicBezTo>
                    <a:pt x="601" y="2"/>
                    <a:pt x="568" y="0"/>
                    <a:pt x="534" y="0"/>
                  </a:cubicBezTo>
                  <a:cubicBezTo>
                    <a:pt x="326" y="0"/>
                    <a:pt x="94" y="68"/>
                    <a:pt x="94" y="68"/>
                  </a:cubicBezTo>
                  <a:lnTo>
                    <a:pt x="94" y="203"/>
                  </a:lnTo>
                  <a:cubicBezTo>
                    <a:pt x="36" y="216"/>
                    <a:pt x="0" y="227"/>
                    <a:pt x="0" y="227"/>
                  </a:cubicBezTo>
                  <a:lnTo>
                    <a:pt x="0" y="1466"/>
                  </a:lnTo>
                  <a:cubicBezTo>
                    <a:pt x="0" y="1466"/>
                    <a:pt x="243" y="1368"/>
                    <a:pt x="467" y="1335"/>
                  </a:cubicBezTo>
                  <a:cubicBezTo>
                    <a:pt x="605" y="1315"/>
                    <a:pt x="787" y="1368"/>
                    <a:pt x="905" y="1412"/>
                  </a:cubicBezTo>
                  <a:lnTo>
                    <a:pt x="905" y="1466"/>
                  </a:lnTo>
                  <a:lnTo>
                    <a:pt x="1116" y="1466"/>
                  </a:lnTo>
                  <a:lnTo>
                    <a:pt x="1116" y="1412"/>
                  </a:lnTo>
                  <a:cubicBezTo>
                    <a:pt x="1235" y="1368"/>
                    <a:pt x="1417" y="1315"/>
                    <a:pt x="1555" y="1335"/>
                  </a:cubicBezTo>
                  <a:cubicBezTo>
                    <a:pt x="1779" y="1368"/>
                    <a:pt x="2022" y="1466"/>
                    <a:pt x="2022" y="1466"/>
                  </a:cubicBezTo>
                  <a:lnTo>
                    <a:pt x="2022" y="227"/>
                  </a:lnTo>
                  <a:cubicBezTo>
                    <a:pt x="2022" y="227"/>
                    <a:pt x="1986" y="216"/>
                    <a:pt x="1928" y="203"/>
                  </a:cubicBez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sp>
          <p:nvSpPr>
            <p:cNvPr id="24" name="椭圆 23"/>
            <p:cNvSpPr/>
            <p:nvPr/>
          </p:nvSpPr>
          <p:spPr>
            <a:xfrm>
              <a:off x="5431425" y="497164"/>
              <a:ext cx="1482332" cy="148233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31343" y="1659553"/>
            <a:ext cx="5929316" cy="1323439"/>
          </a:xfrm>
          <a:prstGeom prst="rect">
            <a:avLst/>
          </a:prstGeom>
          <a:noFill/>
        </p:spPr>
        <p:txBody>
          <a:bodyPr wrap="none" rtlCol="0">
            <a:spAutoFit/>
          </a:bodyPr>
          <a:lstStyle/>
          <a:p>
            <a:pPr algn="ctr"/>
            <a:r>
              <a:rPr kumimoji="1" lang="en-US" altLang="zh-CN" sz="8000" b="1" smtClean="0">
                <a:solidFill>
                  <a:schemeClr val="bg1"/>
                </a:solidFill>
                <a:latin typeface="Microsoft YaHei" charset="0"/>
                <a:ea typeface="Microsoft YaHei" charset="0"/>
                <a:cs typeface="Microsoft YaHei" charset="0"/>
              </a:rPr>
              <a:t>CONTENTS</a:t>
            </a:r>
            <a:endParaRPr kumimoji="1" lang="zh-CN" altLang="en-US" sz="8000" b="1" dirty="0">
              <a:solidFill>
                <a:schemeClr val="bg1"/>
              </a:solidFill>
              <a:latin typeface="Microsoft YaHei" charset="0"/>
              <a:ea typeface="Microsoft YaHei" charset="0"/>
              <a:cs typeface="Microsoft YaHei" charset="0"/>
            </a:endParaRPr>
          </a:p>
        </p:txBody>
      </p:sp>
      <p:grpSp>
        <p:nvGrpSpPr>
          <p:cNvPr id="30" name="组 29"/>
          <p:cNvGrpSpPr/>
          <p:nvPr/>
        </p:nvGrpSpPr>
        <p:grpSpPr>
          <a:xfrm>
            <a:off x="2773745" y="5006531"/>
            <a:ext cx="2266345" cy="830997"/>
            <a:chOff x="513061" y="5006531"/>
            <a:chExt cx="2266345" cy="830997"/>
          </a:xfrm>
        </p:grpSpPr>
        <p:sp>
          <p:nvSpPr>
            <p:cNvPr id="4" name="文本框 3"/>
            <p:cNvSpPr txBox="1"/>
            <p:nvPr/>
          </p:nvSpPr>
          <p:spPr>
            <a:xfrm>
              <a:off x="513061" y="5006531"/>
              <a:ext cx="809837" cy="830997"/>
            </a:xfrm>
            <a:prstGeom prst="rect">
              <a:avLst/>
            </a:prstGeom>
            <a:noFill/>
          </p:spPr>
          <p:txBody>
            <a:bodyPr wrap="none" rtlCol="0" anchor="ctr">
              <a:spAutoFit/>
            </a:bodyPr>
            <a:lstStyle/>
            <a:p>
              <a:pPr algn="ctr"/>
              <a:r>
                <a:rPr kumimoji="1" lang="en-US" altLang="zh-CN" sz="48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01</a:t>
              </a:r>
              <a:endParaRPr kumimoji="1" lang="zh-CN" altLang="en-US" sz="48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sp>
          <p:nvSpPr>
            <p:cNvPr id="5" name="矩形 4"/>
            <p:cNvSpPr/>
            <p:nvPr/>
          </p:nvSpPr>
          <p:spPr>
            <a:xfrm>
              <a:off x="1226816" y="5248515"/>
              <a:ext cx="1552590" cy="523220"/>
            </a:xfrm>
            <a:prstGeom prst="rect">
              <a:avLst/>
            </a:prstGeom>
          </p:spPr>
          <p:txBody>
            <a:bodyPr wrap="square" anchor="ctr">
              <a:spAutoFit/>
            </a:bodyPr>
            <a:lstStyle/>
            <a:p>
              <a:r>
                <a:rPr lang="zh-CN" altLang="en-US" sz="16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rPr>
                <a:t>简介</a:t>
              </a:r>
              <a:endParaRPr lang="en-US" altLang="zh-CN" sz="1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endParaRPr>
            </a:p>
            <a:p>
              <a:r>
                <a:rPr lang="en-US" altLang="zh-CN" sz="1200"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BACKGROUND</a:t>
              </a:r>
              <a:endParaRPr kumimoji="1" lang="zh-CN" altLang="en-US" sz="1200"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grpSp>
      <p:grpSp>
        <p:nvGrpSpPr>
          <p:cNvPr id="31" name="组 30"/>
          <p:cNvGrpSpPr/>
          <p:nvPr/>
        </p:nvGrpSpPr>
        <p:grpSpPr>
          <a:xfrm>
            <a:off x="5040089" y="5006531"/>
            <a:ext cx="2266346" cy="830997"/>
            <a:chOff x="2779405" y="5006531"/>
            <a:chExt cx="2266346" cy="830997"/>
          </a:xfrm>
        </p:grpSpPr>
        <p:sp>
          <p:nvSpPr>
            <p:cNvPr id="7" name="文本框 6"/>
            <p:cNvSpPr txBox="1"/>
            <p:nvPr/>
          </p:nvSpPr>
          <p:spPr>
            <a:xfrm>
              <a:off x="2779405" y="5006531"/>
              <a:ext cx="809837" cy="830997"/>
            </a:xfrm>
            <a:prstGeom prst="rect">
              <a:avLst/>
            </a:prstGeom>
            <a:noFill/>
          </p:spPr>
          <p:txBody>
            <a:bodyPr wrap="none" rtlCol="0" anchor="ctr">
              <a:spAutoFit/>
            </a:bodyPr>
            <a:lstStyle/>
            <a:p>
              <a:pPr algn="ctr"/>
              <a:r>
                <a:rPr kumimoji="1" lang="en-US" altLang="zh-CN" sz="48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02</a:t>
              </a:r>
              <a:endParaRPr kumimoji="1" lang="zh-CN" altLang="en-US" sz="48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sp>
          <p:nvSpPr>
            <p:cNvPr id="8" name="矩形 7"/>
            <p:cNvSpPr/>
            <p:nvPr/>
          </p:nvSpPr>
          <p:spPr>
            <a:xfrm>
              <a:off x="3493161" y="5233126"/>
              <a:ext cx="1552590" cy="553998"/>
            </a:xfrm>
            <a:prstGeom prst="rect">
              <a:avLst/>
            </a:prstGeom>
          </p:spPr>
          <p:txBody>
            <a:bodyPr wrap="square" anchor="ctr">
              <a:spAutoFit/>
            </a:bodyPr>
            <a:lstStyle/>
            <a:p>
              <a:r>
                <a:rPr lang="zh-CN" altLang="en-US" sz="1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rPr>
                <a:t>思路及方法</a:t>
              </a:r>
              <a:endParaRPr lang="en-US" altLang="zh-CN" sz="16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endParaRPr>
            </a:p>
            <a:p>
              <a:r>
                <a:rPr lang="en-US" altLang="zh-CN" sz="1400"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method</a:t>
              </a:r>
              <a:endParaRPr kumimoji="1" lang="zh-CN" altLang="en-US" sz="1400"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grpSp>
      <p:grpSp>
        <p:nvGrpSpPr>
          <p:cNvPr id="32" name="组 31"/>
          <p:cNvGrpSpPr/>
          <p:nvPr/>
        </p:nvGrpSpPr>
        <p:grpSpPr>
          <a:xfrm>
            <a:off x="7306434" y="5006531"/>
            <a:ext cx="2418136" cy="830997"/>
            <a:chOff x="5045750" y="5006531"/>
            <a:chExt cx="2418136" cy="830997"/>
          </a:xfrm>
        </p:grpSpPr>
        <p:sp>
          <p:nvSpPr>
            <p:cNvPr id="10" name="文本框 9"/>
            <p:cNvSpPr txBox="1"/>
            <p:nvPr/>
          </p:nvSpPr>
          <p:spPr>
            <a:xfrm>
              <a:off x="5045750" y="5006531"/>
              <a:ext cx="809837" cy="830997"/>
            </a:xfrm>
            <a:prstGeom prst="rect">
              <a:avLst/>
            </a:prstGeom>
            <a:noFill/>
          </p:spPr>
          <p:txBody>
            <a:bodyPr wrap="none" rtlCol="0" anchor="ctr">
              <a:spAutoFit/>
            </a:bodyPr>
            <a:lstStyle/>
            <a:p>
              <a:pPr algn="ctr"/>
              <a:r>
                <a:rPr kumimoji="1" lang="en-US" altLang="zh-CN" sz="48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03</a:t>
              </a:r>
              <a:endParaRPr kumimoji="1" lang="zh-CN" altLang="en-US" sz="48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sp>
          <p:nvSpPr>
            <p:cNvPr id="11" name="矩形 10"/>
            <p:cNvSpPr/>
            <p:nvPr/>
          </p:nvSpPr>
          <p:spPr>
            <a:xfrm>
              <a:off x="5759506" y="5233126"/>
              <a:ext cx="1704380" cy="553998"/>
            </a:xfrm>
            <a:prstGeom prst="rect">
              <a:avLst/>
            </a:prstGeom>
          </p:spPr>
          <p:txBody>
            <a:bodyPr wrap="square" anchor="ctr">
              <a:spAutoFit/>
            </a:bodyPr>
            <a:lstStyle/>
            <a:p>
              <a:r>
                <a:rPr lang="zh-CN" altLang="en-US" sz="16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rPr>
                <a:t>实验</a:t>
              </a:r>
              <a:r>
                <a:rPr lang="zh-CN" altLang="en-US" sz="1600" b="1"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rPr>
                <a:t>结果与评价</a:t>
              </a:r>
              <a:endParaRPr lang="en-US" altLang="zh-CN" sz="1600" b="1"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endParaRPr>
            </a:p>
            <a:p>
              <a:r>
                <a:rPr lang="en-US" altLang="zh-CN" sz="1400" dirty="0" smtClean="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rPr>
                <a:t>exercise</a:t>
              </a:r>
              <a:endParaRPr kumimoji="1" lang="zh-CN" altLang="en-US" sz="1400" dirty="0">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Calibri"/>
                <a:ea typeface="宋体"/>
              </a:endParaRPr>
            </a:p>
          </p:txBody>
        </p:sp>
      </p:gr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5590419" y="3331281"/>
            <a:ext cx="4200352" cy="1862048"/>
            <a:chOff x="6750146" y="2193857"/>
            <a:chExt cx="4200352" cy="1862048"/>
          </a:xfrm>
        </p:grpSpPr>
        <p:sp>
          <p:nvSpPr>
            <p:cNvPr id="3" name="文本框 2"/>
            <p:cNvSpPr txBox="1"/>
            <p:nvPr/>
          </p:nvSpPr>
          <p:spPr>
            <a:xfrm>
              <a:off x="6750146" y="2193857"/>
              <a:ext cx="2237915" cy="1862048"/>
            </a:xfrm>
            <a:prstGeom prst="rect">
              <a:avLst/>
            </a:prstGeom>
          </p:spPr>
          <p:txBody>
            <a:bodyPr wrap="square" anchor="ctr">
              <a:spAutoFit/>
            </a:bodyPr>
            <a:lstStyle>
              <a:defPPr>
                <a:defRPr lang="zh-CN"/>
              </a:defPPr>
              <a:lvl1pPr>
                <a:defRPr sz="3200" b="1">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defRPr>
              </a:lvl1pPr>
            </a:lstStyle>
            <a:p>
              <a:r>
                <a:rPr lang="en-US" altLang="zh-CN" sz="11500" dirty="0">
                  <a:solidFill>
                    <a:schemeClr val="bg1"/>
                  </a:solidFill>
                </a:rPr>
                <a:t>01</a:t>
              </a:r>
              <a:endParaRPr lang="zh-CN" altLang="en-US" sz="11500" dirty="0">
                <a:solidFill>
                  <a:schemeClr val="bg1"/>
                </a:solidFill>
              </a:endParaRPr>
            </a:p>
          </p:txBody>
        </p:sp>
        <p:sp>
          <p:nvSpPr>
            <p:cNvPr id="4" name="矩形 3"/>
            <p:cNvSpPr/>
            <p:nvPr/>
          </p:nvSpPr>
          <p:spPr>
            <a:xfrm>
              <a:off x="8675829" y="2647827"/>
              <a:ext cx="2274669" cy="954107"/>
            </a:xfrm>
            <a:prstGeom prst="rect">
              <a:avLst/>
            </a:prstGeom>
          </p:spPr>
          <p:txBody>
            <a:bodyPr wrap="square" anchor="ctr">
              <a:spAutoFit/>
            </a:bodyPr>
            <a:lstStyle/>
            <a:p>
              <a:r>
                <a:rPr lang="zh-CN" altLang="en-US" sz="3200" b="1" dirty="0" smtClean="0">
                  <a:solidFill>
                    <a:schemeClr val="bg1"/>
                  </a:solidFill>
                  <a:latin typeface="微软雅黑"/>
                  <a:ea typeface="微软雅黑"/>
                  <a:cs typeface="微软雅黑"/>
                </a:rPr>
                <a:t>简介</a:t>
              </a:r>
              <a:r>
                <a:rPr lang="en-US" altLang="zh-CN" sz="2400" dirty="0" smtClean="0">
                  <a:solidFill>
                    <a:schemeClr val="bg1"/>
                  </a:solidFill>
                  <a:latin typeface="Calibri"/>
                  <a:ea typeface="宋体"/>
                </a:rPr>
                <a:t>BACKGROUND</a:t>
              </a:r>
              <a:endParaRPr kumimoji="1" lang="zh-CN" altLang="en-US" sz="2400" dirty="0">
                <a:solidFill>
                  <a:schemeClr val="bg1"/>
                </a:solidFill>
                <a:latin typeface="Calibri"/>
                <a:ea typeface="宋体"/>
              </a:endParaRPr>
            </a:p>
          </p:txBody>
        </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 文本分类</a:t>
            </a:r>
            <a:endParaRPr kumimoji="1" lang="zh-CN" altLang="en-US" dirty="0"/>
          </a:p>
        </p:txBody>
      </p:sp>
      <p:sp>
        <p:nvSpPr>
          <p:cNvPr id="15" name="文本框 2"/>
          <p:cNvSpPr txBox="1"/>
          <p:nvPr/>
        </p:nvSpPr>
        <p:spPr>
          <a:xfrm>
            <a:off x="1976120" y="3926205"/>
            <a:ext cx="7346950" cy="1322070"/>
          </a:xfrm>
          <a:prstGeom prst="rect">
            <a:avLst/>
          </a:prstGeom>
          <a:noFill/>
          <a:ln w="9525">
            <a:noFill/>
          </a:ln>
          <a:effectLst>
            <a:softEdge rad="1016000"/>
          </a:effectLst>
        </p:spPr>
        <p:txBody>
          <a:bodyPr wrap="square">
            <a:spAutoFit/>
          </a:bodyPr>
          <a:lstStyle/>
          <a:p>
            <a:pPr eaLnBrk="1" hangingPunct="1">
              <a:buFont typeface="Arial" panose="020B0604020202020204" pitchFamily="34" charset="0"/>
              <a:buNone/>
              <a:defRPr/>
            </a:pPr>
            <a:r>
              <a:rPr lang="en-US" altLang="zh-CN" sz="2000" noProof="1"/>
              <a:t>       </a:t>
            </a:r>
            <a:r>
              <a:rPr lang="en-US" altLang="zh-CN" sz="2000" b="1" noProof="1">
                <a:solidFill>
                  <a:schemeClr val="tx1">
                    <a:lumMod val="50000"/>
                  </a:schemeClr>
                </a:solidFill>
                <a:latin typeface="微软雅黑" panose="020B0503020204020204" charset="-122"/>
                <a:ea typeface="微软雅黑" panose="020B0503020204020204" charset="-122"/>
              </a:rPr>
              <a:t>文本分类是指基于文本内容在指定分类系统下决定文本分类的过程。在互联网上，主流的新闻网站、论坛、博客等上有大量的被用作主要信息主题的文本，研究它们的自动分类有着广泛的用途。</a:t>
            </a:r>
          </a:p>
        </p:txBody>
      </p:sp>
      <p:pic>
        <p:nvPicPr>
          <p:cNvPr id="6" name="图片 1"/>
          <p:cNvPicPr>
            <a:picLocks noChangeAspect="1"/>
          </p:cNvPicPr>
          <p:nvPr/>
        </p:nvPicPr>
        <p:blipFill>
          <a:blip r:embed="rId2"/>
          <a:stretch>
            <a:fillRect/>
          </a:stretch>
        </p:blipFill>
        <p:spPr>
          <a:xfrm>
            <a:off x="2548890" y="1412240"/>
            <a:ext cx="5991225" cy="1880870"/>
          </a:xfrm>
          <a:prstGeom prst="rect">
            <a:avLst/>
          </a:prstGeom>
          <a:noFill/>
          <a:ln w="9525">
            <a:noFill/>
          </a:ln>
        </p:spPr>
      </p:pic>
    </p:spTree>
    <p:extLst>
      <p:ext uri="{BB962C8B-B14F-4D97-AF65-F5344CB8AC3E}">
        <p14:creationId xmlns:p14="http://schemas.microsoft.com/office/powerpoint/2010/main" val="272026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文本分类经典模型</a:t>
            </a:r>
            <a:endParaRPr kumimoji="1" lang="zh-CN" altLang="en-US" dirty="0"/>
          </a:p>
        </p:txBody>
      </p:sp>
      <p:sp>
        <p:nvSpPr>
          <p:cNvPr id="11" name="任意形状 10"/>
          <p:cNvSpPr/>
          <p:nvPr/>
        </p:nvSpPr>
        <p:spPr>
          <a:xfrm>
            <a:off x="152988" y="3703976"/>
            <a:ext cx="2076683" cy="2040050"/>
          </a:xfrm>
          <a:custGeom>
            <a:avLst/>
            <a:gdLst>
              <a:gd name="connsiteX0" fmla="*/ 0 w 2076683"/>
              <a:gd name="connsiteY0" fmla="*/ 0 h 2040050"/>
              <a:gd name="connsiteX1" fmla="*/ 2076683 w 2076683"/>
              <a:gd name="connsiteY1" fmla="*/ 0 h 2040050"/>
              <a:gd name="connsiteX2" fmla="*/ 2076683 w 2076683"/>
              <a:gd name="connsiteY2" fmla="*/ 2040050 h 2040050"/>
              <a:gd name="connsiteX3" fmla="*/ 0 w 2076683"/>
              <a:gd name="connsiteY3" fmla="*/ 2040050 h 2040050"/>
              <a:gd name="connsiteX4" fmla="*/ 0 w 2076683"/>
              <a:gd name="connsiteY4" fmla="*/ 0 h 20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683" h="2040050">
                <a:moveTo>
                  <a:pt x="0" y="0"/>
                </a:moveTo>
                <a:lnTo>
                  <a:pt x="2076683" y="0"/>
                </a:lnTo>
                <a:lnTo>
                  <a:pt x="2076683" y="2040050"/>
                </a:lnTo>
                <a:lnTo>
                  <a:pt x="0" y="20400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ctr" defTabSz="1600200">
              <a:lnSpc>
                <a:spcPct val="90000"/>
              </a:lnSpc>
              <a:spcBef>
                <a:spcPct val="0"/>
              </a:spcBef>
              <a:spcAft>
                <a:spcPct val="35000"/>
              </a:spcAft>
            </a:pPr>
            <a:endParaRPr lang="zh-CN" altLang="en-US" sz="3600" kern="1200"/>
          </a:p>
        </p:txBody>
      </p:sp>
      <p:sp>
        <p:nvSpPr>
          <p:cNvPr id="15" name="矩形 14"/>
          <p:cNvSpPr/>
          <p:nvPr/>
        </p:nvSpPr>
        <p:spPr>
          <a:xfrm>
            <a:off x="2675631" y="3703976"/>
            <a:ext cx="2076683" cy="204005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任意形状 18"/>
          <p:cNvSpPr/>
          <p:nvPr/>
        </p:nvSpPr>
        <p:spPr>
          <a:xfrm>
            <a:off x="5198274" y="3703976"/>
            <a:ext cx="2076683" cy="2040050"/>
          </a:xfrm>
          <a:custGeom>
            <a:avLst/>
            <a:gdLst>
              <a:gd name="connsiteX0" fmla="*/ 0 w 2076683"/>
              <a:gd name="connsiteY0" fmla="*/ 0 h 2040050"/>
              <a:gd name="connsiteX1" fmla="*/ 2076683 w 2076683"/>
              <a:gd name="connsiteY1" fmla="*/ 0 h 2040050"/>
              <a:gd name="connsiteX2" fmla="*/ 2076683 w 2076683"/>
              <a:gd name="connsiteY2" fmla="*/ 2040050 h 2040050"/>
              <a:gd name="connsiteX3" fmla="*/ 0 w 2076683"/>
              <a:gd name="connsiteY3" fmla="*/ 2040050 h 2040050"/>
              <a:gd name="connsiteX4" fmla="*/ 0 w 2076683"/>
              <a:gd name="connsiteY4" fmla="*/ 0 h 20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683" h="2040050">
                <a:moveTo>
                  <a:pt x="0" y="0"/>
                </a:moveTo>
                <a:lnTo>
                  <a:pt x="2076683" y="0"/>
                </a:lnTo>
                <a:lnTo>
                  <a:pt x="2076683" y="2040050"/>
                </a:lnTo>
                <a:lnTo>
                  <a:pt x="0" y="20400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ctr" defTabSz="1600200">
              <a:lnSpc>
                <a:spcPct val="90000"/>
              </a:lnSpc>
              <a:spcBef>
                <a:spcPct val="0"/>
              </a:spcBef>
              <a:spcAft>
                <a:spcPct val="35000"/>
              </a:spcAft>
            </a:pPr>
            <a:endParaRPr lang="zh-CN" altLang="en-US" sz="3600" kern="1200"/>
          </a:p>
        </p:txBody>
      </p:sp>
      <p:sp>
        <p:nvSpPr>
          <p:cNvPr id="23" name="任意形状 22"/>
          <p:cNvSpPr/>
          <p:nvPr/>
        </p:nvSpPr>
        <p:spPr>
          <a:xfrm>
            <a:off x="7720917" y="3703976"/>
            <a:ext cx="2076683" cy="2040050"/>
          </a:xfrm>
          <a:custGeom>
            <a:avLst/>
            <a:gdLst>
              <a:gd name="connsiteX0" fmla="*/ 0 w 2076683"/>
              <a:gd name="connsiteY0" fmla="*/ 0 h 2040050"/>
              <a:gd name="connsiteX1" fmla="*/ 2076683 w 2076683"/>
              <a:gd name="connsiteY1" fmla="*/ 0 h 2040050"/>
              <a:gd name="connsiteX2" fmla="*/ 2076683 w 2076683"/>
              <a:gd name="connsiteY2" fmla="*/ 2040050 h 2040050"/>
              <a:gd name="connsiteX3" fmla="*/ 0 w 2076683"/>
              <a:gd name="connsiteY3" fmla="*/ 2040050 h 2040050"/>
              <a:gd name="connsiteX4" fmla="*/ 0 w 2076683"/>
              <a:gd name="connsiteY4" fmla="*/ 0 h 20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683" h="2040050">
                <a:moveTo>
                  <a:pt x="0" y="0"/>
                </a:moveTo>
                <a:lnTo>
                  <a:pt x="2076683" y="0"/>
                </a:lnTo>
                <a:lnTo>
                  <a:pt x="2076683" y="2040050"/>
                </a:lnTo>
                <a:lnTo>
                  <a:pt x="0" y="20400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ctr" defTabSz="1600200">
              <a:lnSpc>
                <a:spcPct val="90000"/>
              </a:lnSpc>
              <a:spcBef>
                <a:spcPct val="0"/>
              </a:spcBef>
              <a:spcAft>
                <a:spcPct val="35000"/>
              </a:spcAft>
            </a:pPr>
            <a:endParaRPr lang="zh-CN" altLang="en-US" sz="3600" kern="1200"/>
          </a:p>
        </p:txBody>
      </p:sp>
      <p:grpSp>
        <p:nvGrpSpPr>
          <p:cNvPr id="25" name="组 24"/>
          <p:cNvGrpSpPr/>
          <p:nvPr/>
        </p:nvGrpSpPr>
        <p:grpSpPr>
          <a:xfrm>
            <a:off x="30608" y="1356821"/>
            <a:ext cx="2193602" cy="4387205"/>
            <a:chOff x="1268594" y="1273496"/>
            <a:chExt cx="2193602" cy="4387205"/>
          </a:xfrm>
        </p:grpSpPr>
        <p:sp>
          <p:nvSpPr>
            <p:cNvPr id="9" name="直线连接符 8"/>
            <p:cNvSpPr/>
            <p:nvPr/>
          </p:nvSpPr>
          <p:spPr>
            <a:xfrm>
              <a:off x="1281294" y="1712217"/>
              <a:ext cx="0" cy="3948484"/>
            </a:xfrm>
            <a:prstGeom prst="line">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任意形状 11"/>
            <p:cNvSpPr/>
            <p:nvPr/>
          </p:nvSpPr>
          <p:spPr>
            <a:xfrm>
              <a:off x="1268594" y="1273496"/>
              <a:ext cx="2193602" cy="438720"/>
            </a:xfrm>
            <a:custGeom>
              <a:avLst/>
              <a:gdLst>
                <a:gd name="connsiteX0" fmla="*/ 0 w 2193602"/>
                <a:gd name="connsiteY0" fmla="*/ 0 h 438720"/>
                <a:gd name="connsiteX1" fmla="*/ 2193602 w 2193602"/>
                <a:gd name="connsiteY1" fmla="*/ 0 h 438720"/>
                <a:gd name="connsiteX2" fmla="*/ 2193602 w 2193602"/>
                <a:gd name="connsiteY2" fmla="*/ 438720 h 438720"/>
                <a:gd name="connsiteX3" fmla="*/ 0 w 2193602"/>
                <a:gd name="connsiteY3" fmla="*/ 438720 h 438720"/>
                <a:gd name="connsiteX4" fmla="*/ 0 w 2193602"/>
                <a:gd name="connsiteY4" fmla="*/ 0 h 43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02" h="438720">
                  <a:moveTo>
                    <a:pt x="0" y="0"/>
                  </a:moveTo>
                  <a:lnTo>
                    <a:pt x="2193602" y="0"/>
                  </a:lnTo>
                  <a:lnTo>
                    <a:pt x="2193602" y="438720"/>
                  </a:lnTo>
                  <a:lnTo>
                    <a:pt x="0" y="43872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endParaRPr lang="zh-CN" altLang="en-US" sz="2200" kern="1200"/>
            </a:p>
          </p:txBody>
        </p:sp>
        <p:sp>
          <p:nvSpPr>
            <p:cNvPr id="26" name="矩形 25"/>
            <p:cNvSpPr/>
            <p:nvPr/>
          </p:nvSpPr>
          <p:spPr>
            <a:xfrm>
              <a:off x="1688960" y="1324997"/>
              <a:ext cx="1245870" cy="337185"/>
            </a:xfrm>
            <a:prstGeom prst="rect">
              <a:avLst/>
            </a:prstGeom>
          </p:spPr>
          <p:txBody>
            <a:bodyPr wrap="none">
              <a:spAutoFit/>
            </a:bodyPr>
            <a:lstStyle/>
            <a:p>
              <a:pPr algn="l" defTabSz="1218565">
                <a:defRPr/>
              </a:pPr>
              <a:r>
                <a:rPr lang="en-US" altLang="zh-CN" sz="1600" b="1" kern="0" dirty="0">
                  <a:solidFill>
                    <a:schemeClr val="bg1"/>
                  </a:solidFill>
                  <a:ea typeface="微软雅黑" panose="020B0503020204020204" charset="-122"/>
                </a:rPr>
                <a:t>k-近邻算法</a:t>
              </a:r>
            </a:p>
          </p:txBody>
        </p:sp>
      </p:grpSp>
      <p:grpSp>
        <p:nvGrpSpPr>
          <p:cNvPr id="31" name="组 30"/>
          <p:cNvGrpSpPr/>
          <p:nvPr/>
        </p:nvGrpSpPr>
        <p:grpSpPr>
          <a:xfrm>
            <a:off x="2553251" y="1356821"/>
            <a:ext cx="2193602" cy="4387205"/>
            <a:chOff x="3791237" y="1273496"/>
            <a:chExt cx="2193602" cy="4387205"/>
          </a:xfrm>
        </p:grpSpPr>
        <p:sp>
          <p:nvSpPr>
            <p:cNvPr id="13" name="直线连接符 12"/>
            <p:cNvSpPr/>
            <p:nvPr/>
          </p:nvSpPr>
          <p:spPr>
            <a:xfrm>
              <a:off x="3803937" y="1712217"/>
              <a:ext cx="0" cy="3948484"/>
            </a:xfrm>
            <a:prstGeom prst="line">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任意形状 15"/>
            <p:cNvSpPr/>
            <p:nvPr/>
          </p:nvSpPr>
          <p:spPr>
            <a:xfrm>
              <a:off x="3791237" y="1273496"/>
              <a:ext cx="2193602" cy="438720"/>
            </a:xfrm>
            <a:custGeom>
              <a:avLst/>
              <a:gdLst>
                <a:gd name="connsiteX0" fmla="*/ 0 w 2193602"/>
                <a:gd name="connsiteY0" fmla="*/ 0 h 438720"/>
                <a:gd name="connsiteX1" fmla="*/ 2193602 w 2193602"/>
                <a:gd name="connsiteY1" fmla="*/ 0 h 438720"/>
                <a:gd name="connsiteX2" fmla="*/ 2193602 w 2193602"/>
                <a:gd name="connsiteY2" fmla="*/ 438720 h 438720"/>
                <a:gd name="connsiteX3" fmla="*/ 0 w 2193602"/>
                <a:gd name="connsiteY3" fmla="*/ 438720 h 438720"/>
                <a:gd name="connsiteX4" fmla="*/ 0 w 2193602"/>
                <a:gd name="connsiteY4" fmla="*/ 0 h 43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02" h="438720">
                  <a:moveTo>
                    <a:pt x="0" y="0"/>
                  </a:moveTo>
                  <a:lnTo>
                    <a:pt x="2193602" y="0"/>
                  </a:lnTo>
                  <a:lnTo>
                    <a:pt x="2193602" y="438720"/>
                  </a:lnTo>
                  <a:lnTo>
                    <a:pt x="0" y="43872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endParaRPr lang="zh-CN" altLang="en-US" sz="2200" kern="1200"/>
            </a:p>
          </p:txBody>
        </p:sp>
      </p:grpSp>
      <p:grpSp>
        <p:nvGrpSpPr>
          <p:cNvPr id="32" name="组 31"/>
          <p:cNvGrpSpPr/>
          <p:nvPr/>
        </p:nvGrpSpPr>
        <p:grpSpPr>
          <a:xfrm>
            <a:off x="5075894" y="1356821"/>
            <a:ext cx="2193602" cy="4387205"/>
            <a:chOff x="6313880" y="1273496"/>
            <a:chExt cx="2193602" cy="4387205"/>
          </a:xfrm>
        </p:grpSpPr>
        <p:sp>
          <p:nvSpPr>
            <p:cNvPr id="17" name="直线连接符 16"/>
            <p:cNvSpPr/>
            <p:nvPr/>
          </p:nvSpPr>
          <p:spPr>
            <a:xfrm>
              <a:off x="6326580" y="1712217"/>
              <a:ext cx="0" cy="3948484"/>
            </a:xfrm>
            <a:prstGeom prst="line">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 name="任意形状 19"/>
            <p:cNvSpPr/>
            <p:nvPr/>
          </p:nvSpPr>
          <p:spPr>
            <a:xfrm>
              <a:off x="6313880" y="1273496"/>
              <a:ext cx="2193602" cy="438720"/>
            </a:xfrm>
            <a:custGeom>
              <a:avLst/>
              <a:gdLst>
                <a:gd name="connsiteX0" fmla="*/ 0 w 2193602"/>
                <a:gd name="connsiteY0" fmla="*/ 0 h 438720"/>
                <a:gd name="connsiteX1" fmla="*/ 2193602 w 2193602"/>
                <a:gd name="connsiteY1" fmla="*/ 0 h 438720"/>
                <a:gd name="connsiteX2" fmla="*/ 2193602 w 2193602"/>
                <a:gd name="connsiteY2" fmla="*/ 438720 h 438720"/>
                <a:gd name="connsiteX3" fmla="*/ 0 w 2193602"/>
                <a:gd name="connsiteY3" fmla="*/ 438720 h 438720"/>
                <a:gd name="connsiteX4" fmla="*/ 0 w 2193602"/>
                <a:gd name="connsiteY4" fmla="*/ 0 h 43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02" h="438720">
                  <a:moveTo>
                    <a:pt x="0" y="0"/>
                  </a:moveTo>
                  <a:lnTo>
                    <a:pt x="2193602" y="0"/>
                  </a:lnTo>
                  <a:lnTo>
                    <a:pt x="2193602" y="438720"/>
                  </a:lnTo>
                  <a:lnTo>
                    <a:pt x="0" y="43872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endParaRPr lang="zh-CN" altLang="en-US" sz="2200" kern="1200"/>
            </a:p>
          </p:txBody>
        </p:sp>
      </p:grpSp>
      <p:grpSp>
        <p:nvGrpSpPr>
          <p:cNvPr id="33" name="组 32"/>
          <p:cNvGrpSpPr/>
          <p:nvPr/>
        </p:nvGrpSpPr>
        <p:grpSpPr>
          <a:xfrm>
            <a:off x="7598537" y="1356821"/>
            <a:ext cx="2193602" cy="4387205"/>
            <a:chOff x="8836523" y="1273496"/>
            <a:chExt cx="2193602" cy="4387205"/>
          </a:xfrm>
        </p:grpSpPr>
        <p:sp>
          <p:nvSpPr>
            <p:cNvPr id="21" name="直线连接符 20"/>
            <p:cNvSpPr/>
            <p:nvPr/>
          </p:nvSpPr>
          <p:spPr>
            <a:xfrm>
              <a:off x="8849223" y="1712217"/>
              <a:ext cx="0" cy="3948484"/>
            </a:xfrm>
            <a:prstGeom prst="line">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 name="任意形状 23"/>
            <p:cNvSpPr/>
            <p:nvPr/>
          </p:nvSpPr>
          <p:spPr>
            <a:xfrm>
              <a:off x="8836523" y="1273496"/>
              <a:ext cx="2193602" cy="438720"/>
            </a:xfrm>
            <a:custGeom>
              <a:avLst/>
              <a:gdLst>
                <a:gd name="connsiteX0" fmla="*/ 0 w 2193602"/>
                <a:gd name="connsiteY0" fmla="*/ 0 h 438720"/>
                <a:gd name="connsiteX1" fmla="*/ 2193602 w 2193602"/>
                <a:gd name="connsiteY1" fmla="*/ 0 h 438720"/>
                <a:gd name="connsiteX2" fmla="*/ 2193602 w 2193602"/>
                <a:gd name="connsiteY2" fmla="*/ 438720 h 438720"/>
                <a:gd name="connsiteX3" fmla="*/ 0 w 2193602"/>
                <a:gd name="connsiteY3" fmla="*/ 438720 h 438720"/>
                <a:gd name="connsiteX4" fmla="*/ 0 w 2193602"/>
                <a:gd name="connsiteY4" fmla="*/ 0 h 43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02" h="438720">
                  <a:moveTo>
                    <a:pt x="0" y="0"/>
                  </a:moveTo>
                  <a:lnTo>
                    <a:pt x="2193602" y="0"/>
                  </a:lnTo>
                  <a:lnTo>
                    <a:pt x="2193602" y="438720"/>
                  </a:lnTo>
                  <a:lnTo>
                    <a:pt x="0" y="43872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endParaRPr lang="zh-CN" altLang="en-US" sz="2200" kern="1200"/>
            </a:p>
          </p:txBody>
        </p:sp>
        <p:sp>
          <p:nvSpPr>
            <p:cNvPr id="29" name="矩形 28"/>
            <p:cNvSpPr/>
            <p:nvPr/>
          </p:nvSpPr>
          <p:spPr>
            <a:xfrm>
              <a:off x="9672997" y="1351624"/>
              <a:ext cx="652743" cy="338554"/>
            </a:xfrm>
            <a:prstGeom prst="rect">
              <a:avLst/>
            </a:prstGeom>
          </p:spPr>
          <p:txBody>
            <a:bodyPr wrap="none">
              <a:spAutoFit/>
            </a:bodyPr>
            <a:lstStyle/>
            <a:p>
              <a:pPr defTabSz="1218565">
                <a:defRPr/>
              </a:pPr>
              <a:r>
                <a:rPr lang="en-US" altLang="zh-CN" sz="1600" b="1" kern="0" dirty="0" smtClean="0">
                  <a:solidFill>
                    <a:schemeClr val="bg1"/>
                  </a:solidFill>
                  <a:ea typeface="微软雅黑" panose="020B0503020204020204" charset="-122"/>
                </a:rPr>
                <a:t>LSTM</a:t>
              </a:r>
              <a:endParaRPr lang="en-US" altLang="zh-CN" sz="1600" b="1" kern="0" dirty="0">
                <a:solidFill>
                  <a:schemeClr val="bg1"/>
                </a:solidFill>
                <a:ea typeface="微软雅黑" panose="020B0503020204020204" charset="-122"/>
              </a:endParaRPr>
            </a:p>
          </p:txBody>
        </p:sp>
      </p:grpSp>
      <p:pic>
        <p:nvPicPr>
          <p:cNvPr id="37" name="图片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878" y="2087954"/>
            <a:ext cx="1977495" cy="119660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4" name="组 33"/>
          <p:cNvGrpSpPr/>
          <p:nvPr/>
        </p:nvGrpSpPr>
        <p:grpSpPr>
          <a:xfrm>
            <a:off x="128591" y="3706950"/>
            <a:ext cx="2010337" cy="2032758"/>
            <a:chOff x="1390975" y="3623625"/>
            <a:chExt cx="2010337" cy="2032758"/>
          </a:xfrm>
        </p:grpSpPr>
        <p:sp>
          <p:nvSpPr>
            <p:cNvPr id="38" name="矩形 37"/>
            <p:cNvSpPr/>
            <p:nvPr/>
          </p:nvSpPr>
          <p:spPr>
            <a:xfrm>
              <a:off x="1390975" y="3887908"/>
              <a:ext cx="2010337" cy="1768475"/>
            </a:xfrm>
            <a:prstGeom prst="rect">
              <a:avLst/>
            </a:prstGeom>
          </p:spPr>
          <p:txBody>
            <a:bodyPr wrap="square" numCol="1" spcCol="360000">
              <a:spAutoFit/>
            </a:bodyPr>
            <a:lstStyle/>
            <a:p>
              <a:pPr defTabSz="608965">
                <a:lnSpc>
                  <a:spcPct val="130000"/>
                </a:lnSpc>
              </a:pPr>
              <a:r>
                <a:rPr lang="zh-CN" altLang="en-US" sz="1400" dirty="0">
                  <a:solidFill>
                    <a:schemeClr val="bg1"/>
                  </a:solidFill>
                  <a:latin typeface="微软雅黑" panose="020B0503020204020204" charset="-122"/>
                  <a:ea typeface="微软雅黑" panose="020B0503020204020204" charset="-122"/>
                </a:rPr>
                <a:t>给定一个测试文档，系统在训练集中查找离它最近或最相似的k个文档，然后根据这k个文档的类别来判定测试文档的类别</a:t>
              </a:r>
            </a:p>
          </p:txBody>
        </p:sp>
        <p:sp>
          <p:nvSpPr>
            <p:cNvPr id="39" name="矩形 38"/>
            <p:cNvSpPr/>
            <p:nvPr/>
          </p:nvSpPr>
          <p:spPr>
            <a:xfrm>
              <a:off x="2151261" y="3623625"/>
              <a:ext cx="184731" cy="338554"/>
            </a:xfrm>
            <a:prstGeom prst="rect">
              <a:avLst/>
            </a:prstGeom>
          </p:spPr>
          <p:txBody>
            <a:bodyPr wrap="none">
              <a:spAutoFit/>
            </a:bodyPr>
            <a:lstStyle/>
            <a:p>
              <a:pPr defTabSz="1218565">
                <a:defRPr/>
              </a:pPr>
              <a:endParaRPr lang="en-US" altLang="zh-CN" sz="1600" b="1" kern="0" dirty="0">
                <a:solidFill>
                  <a:schemeClr val="bg1"/>
                </a:solidFill>
                <a:ea typeface="微软雅黑" panose="020B0503020204020204" charset="-122"/>
              </a:endParaRPr>
            </a:p>
          </p:txBody>
        </p:sp>
      </p:grpSp>
      <p:grpSp>
        <p:nvGrpSpPr>
          <p:cNvPr id="41" name="组 40"/>
          <p:cNvGrpSpPr/>
          <p:nvPr/>
        </p:nvGrpSpPr>
        <p:grpSpPr>
          <a:xfrm>
            <a:off x="2708803" y="1407038"/>
            <a:ext cx="2010337" cy="3493835"/>
            <a:chOff x="1441775" y="1323713"/>
            <a:chExt cx="2010337" cy="3493835"/>
          </a:xfrm>
        </p:grpSpPr>
        <p:sp>
          <p:nvSpPr>
            <p:cNvPr id="42" name="矩形 41"/>
            <p:cNvSpPr/>
            <p:nvPr/>
          </p:nvSpPr>
          <p:spPr>
            <a:xfrm>
              <a:off x="1441775" y="3887908"/>
              <a:ext cx="2010337" cy="929640"/>
            </a:xfrm>
            <a:prstGeom prst="rect">
              <a:avLst/>
            </a:prstGeom>
          </p:spPr>
          <p:txBody>
            <a:bodyPr wrap="square" numCol="1" spcCol="360000">
              <a:spAutoFit/>
            </a:bodyPr>
            <a:lstStyle/>
            <a:p>
              <a:pPr algn="l" defTabSz="608965">
                <a:lnSpc>
                  <a:spcPct val="130000"/>
                </a:lnSpc>
              </a:pPr>
              <a:r>
                <a:rPr lang="zh-CN" altLang="en-US" sz="1400" noProof="1">
                  <a:solidFill>
                    <a:schemeClr val="bg1"/>
                  </a:solidFill>
                  <a:latin typeface="微软雅黑" panose="020B0503020204020204" charset="-122"/>
                  <a:ea typeface="微软雅黑" panose="020B0503020204020204" charset="-122"/>
                </a:rPr>
                <a:t>利用特征项和类别的联合概率来估计给定文档的类别概率</a:t>
              </a:r>
            </a:p>
          </p:txBody>
        </p:sp>
        <p:sp>
          <p:nvSpPr>
            <p:cNvPr id="43" name="矩形 42"/>
            <p:cNvSpPr/>
            <p:nvPr/>
          </p:nvSpPr>
          <p:spPr>
            <a:xfrm>
              <a:off x="1796644" y="1323713"/>
              <a:ext cx="1198880" cy="337185"/>
            </a:xfrm>
            <a:prstGeom prst="rect">
              <a:avLst/>
            </a:prstGeom>
          </p:spPr>
          <p:txBody>
            <a:bodyPr wrap="none">
              <a:spAutoFit/>
            </a:bodyPr>
            <a:lstStyle/>
            <a:p>
              <a:pPr algn="l" defTabSz="1218565">
                <a:defRPr/>
              </a:pPr>
              <a:r>
                <a:rPr lang="en-US" altLang="zh-CN" sz="1600" b="1" kern="0" dirty="0" smtClean="0">
                  <a:solidFill>
                    <a:schemeClr val="bg1"/>
                  </a:solidFill>
                  <a:ea typeface="微软雅黑" panose="020B0503020204020204" charset="-122"/>
                </a:rPr>
                <a:t>朴素贝叶斯</a:t>
              </a:r>
            </a:p>
          </p:txBody>
        </p:sp>
      </p:grpSp>
      <p:grpSp>
        <p:nvGrpSpPr>
          <p:cNvPr id="44" name="组 43"/>
          <p:cNvGrpSpPr/>
          <p:nvPr/>
        </p:nvGrpSpPr>
        <p:grpSpPr>
          <a:xfrm>
            <a:off x="5198195" y="1406904"/>
            <a:ext cx="2010337" cy="4879539"/>
            <a:chOff x="1403040" y="1323579"/>
            <a:chExt cx="2010337" cy="4879539"/>
          </a:xfrm>
        </p:grpSpPr>
        <p:sp>
          <p:nvSpPr>
            <p:cNvPr id="45" name="矩形 44"/>
            <p:cNvSpPr/>
            <p:nvPr/>
          </p:nvSpPr>
          <p:spPr>
            <a:xfrm>
              <a:off x="1403040" y="3875208"/>
              <a:ext cx="2010337" cy="2327910"/>
            </a:xfrm>
            <a:prstGeom prst="rect">
              <a:avLst/>
            </a:prstGeom>
          </p:spPr>
          <p:txBody>
            <a:bodyPr wrap="square" numCol="1" spcCol="360000">
              <a:spAutoFit/>
            </a:bodyPr>
            <a:lstStyle/>
            <a:p>
              <a:pPr defTabSz="608965">
                <a:lnSpc>
                  <a:spcPct val="130000"/>
                </a:lnSpc>
              </a:pPr>
              <a:r>
                <a:rPr lang="zh-CN" altLang="en-US" sz="1400" dirty="0">
                  <a:solidFill>
                    <a:schemeClr val="bg1"/>
                  </a:solidFill>
                  <a:latin typeface="微软雅黑" panose="020B0503020204020204" charset="-122"/>
                  <a:ea typeface="微软雅黑" panose="020B0503020204020204" charset="-122"/>
                </a:rPr>
                <a:t>在样本点所在的向量空间中， 找到一个满足分类要求的最优分类超平面，这个超平面能把不同类的样本分开， 使其在满足分类精度的同时，两侧的分类间隔最大化</a:t>
              </a:r>
            </a:p>
          </p:txBody>
        </p:sp>
        <p:sp>
          <p:nvSpPr>
            <p:cNvPr id="46" name="矩形 45"/>
            <p:cNvSpPr/>
            <p:nvPr/>
          </p:nvSpPr>
          <p:spPr>
            <a:xfrm>
              <a:off x="2160774" y="1323579"/>
              <a:ext cx="649605" cy="337185"/>
            </a:xfrm>
            <a:prstGeom prst="rect">
              <a:avLst/>
            </a:prstGeom>
          </p:spPr>
          <p:txBody>
            <a:bodyPr wrap="none">
              <a:spAutoFit/>
            </a:bodyPr>
            <a:lstStyle/>
            <a:p>
              <a:pPr algn="l" defTabSz="1218565">
                <a:defRPr/>
              </a:pPr>
              <a:r>
                <a:rPr lang="en-US" altLang="zh-CN" sz="1600" b="1" kern="0" dirty="0" smtClean="0">
                  <a:solidFill>
                    <a:schemeClr val="bg1"/>
                  </a:solidFill>
                  <a:ea typeface="微软雅黑" panose="020B0503020204020204" charset="-122"/>
                </a:rPr>
                <a:t>SVM</a:t>
              </a:r>
            </a:p>
          </p:txBody>
        </p:sp>
      </p:grpSp>
      <p:sp>
        <p:nvSpPr>
          <p:cNvPr id="48" name="矩形 47"/>
          <p:cNvSpPr/>
          <p:nvPr/>
        </p:nvSpPr>
        <p:spPr>
          <a:xfrm>
            <a:off x="7756182" y="3958533"/>
            <a:ext cx="2010337" cy="1209675"/>
          </a:xfrm>
          <a:prstGeom prst="rect">
            <a:avLst/>
          </a:prstGeom>
        </p:spPr>
        <p:txBody>
          <a:bodyPr wrap="square" numCol="1" spcCol="360000">
            <a:spAutoFit/>
          </a:bodyPr>
          <a:lstStyle/>
          <a:p>
            <a:pPr defTabSz="608965">
              <a:lnSpc>
                <a:spcPct val="130000"/>
              </a:lnSpc>
            </a:pPr>
            <a:r>
              <a:rPr lang="zh-CN" altLang="en-US" sz="1400" dirty="0">
                <a:solidFill>
                  <a:schemeClr val="bg1"/>
                </a:solidFill>
                <a:latin typeface="微软雅黑" panose="020B0503020204020204" charset="-122"/>
                <a:ea typeface="微软雅黑" panose="020B0503020204020204" charset="-122"/>
              </a:rPr>
              <a:t>解决了特征选择问题，同时利用了上下文的信息，但无法利用未来信息</a:t>
            </a:r>
          </a:p>
        </p:txBody>
      </p:sp>
      <p:sp>
        <p:nvSpPr>
          <p:cNvPr id="40" name="任意形状 22"/>
          <p:cNvSpPr/>
          <p:nvPr/>
        </p:nvSpPr>
        <p:spPr>
          <a:xfrm>
            <a:off x="10066919" y="3703976"/>
            <a:ext cx="2076683" cy="2040050"/>
          </a:xfrm>
          <a:custGeom>
            <a:avLst/>
            <a:gdLst>
              <a:gd name="connsiteX0" fmla="*/ 0 w 2076683"/>
              <a:gd name="connsiteY0" fmla="*/ 0 h 2040050"/>
              <a:gd name="connsiteX1" fmla="*/ 2076683 w 2076683"/>
              <a:gd name="connsiteY1" fmla="*/ 0 h 2040050"/>
              <a:gd name="connsiteX2" fmla="*/ 2076683 w 2076683"/>
              <a:gd name="connsiteY2" fmla="*/ 2040050 h 2040050"/>
              <a:gd name="connsiteX3" fmla="*/ 0 w 2076683"/>
              <a:gd name="connsiteY3" fmla="*/ 2040050 h 2040050"/>
              <a:gd name="connsiteX4" fmla="*/ 0 w 2076683"/>
              <a:gd name="connsiteY4" fmla="*/ 0 h 2040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683" h="2040050">
                <a:moveTo>
                  <a:pt x="0" y="0"/>
                </a:moveTo>
                <a:lnTo>
                  <a:pt x="2076683" y="0"/>
                </a:lnTo>
                <a:lnTo>
                  <a:pt x="2076683" y="2040050"/>
                </a:lnTo>
                <a:lnTo>
                  <a:pt x="0" y="204005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ctr" defTabSz="1600200">
              <a:lnSpc>
                <a:spcPct val="90000"/>
              </a:lnSpc>
              <a:spcBef>
                <a:spcPct val="0"/>
              </a:spcBef>
              <a:spcAft>
                <a:spcPct val="35000"/>
              </a:spcAft>
            </a:pPr>
            <a:endParaRPr lang="zh-CN" altLang="en-US" sz="3600" kern="1200"/>
          </a:p>
        </p:txBody>
      </p:sp>
      <p:grpSp>
        <p:nvGrpSpPr>
          <p:cNvPr id="50" name="组 32"/>
          <p:cNvGrpSpPr/>
          <p:nvPr/>
        </p:nvGrpSpPr>
        <p:grpSpPr>
          <a:xfrm>
            <a:off x="9944539" y="1356821"/>
            <a:ext cx="2193602" cy="4387205"/>
            <a:chOff x="8836523" y="1273496"/>
            <a:chExt cx="2193602" cy="4387205"/>
          </a:xfrm>
        </p:grpSpPr>
        <p:sp>
          <p:nvSpPr>
            <p:cNvPr id="51" name="直线连接符 20"/>
            <p:cNvSpPr/>
            <p:nvPr/>
          </p:nvSpPr>
          <p:spPr>
            <a:xfrm>
              <a:off x="8849223" y="1712217"/>
              <a:ext cx="0" cy="3948484"/>
            </a:xfrm>
            <a:prstGeom prst="line">
              <a:avLst/>
            </a:prstGeom>
            <a:ln w="38100"/>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2" name="任意形状 23"/>
            <p:cNvSpPr/>
            <p:nvPr/>
          </p:nvSpPr>
          <p:spPr>
            <a:xfrm>
              <a:off x="8836523" y="1273496"/>
              <a:ext cx="2193602" cy="438720"/>
            </a:xfrm>
            <a:custGeom>
              <a:avLst/>
              <a:gdLst>
                <a:gd name="connsiteX0" fmla="*/ 0 w 2193602"/>
                <a:gd name="connsiteY0" fmla="*/ 0 h 438720"/>
                <a:gd name="connsiteX1" fmla="*/ 2193602 w 2193602"/>
                <a:gd name="connsiteY1" fmla="*/ 0 h 438720"/>
                <a:gd name="connsiteX2" fmla="*/ 2193602 w 2193602"/>
                <a:gd name="connsiteY2" fmla="*/ 438720 h 438720"/>
                <a:gd name="connsiteX3" fmla="*/ 0 w 2193602"/>
                <a:gd name="connsiteY3" fmla="*/ 438720 h 438720"/>
                <a:gd name="connsiteX4" fmla="*/ 0 w 2193602"/>
                <a:gd name="connsiteY4" fmla="*/ 0 h 438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02" h="438720">
                  <a:moveTo>
                    <a:pt x="0" y="0"/>
                  </a:moveTo>
                  <a:lnTo>
                    <a:pt x="2193602" y="0"/>
                  </a:lnTo>
                  <a:lnTo>
                    <a:pt x="2193602" y="438720"/>
                  </a:lnTo>
                  <a:lnTo>
                    <a:pt x="0" y="438720"/>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5880" tIns="55880" rIns="55880" bIns="55880" numCol="1" spcCol="1270" anchor="ctr" anchorCtr="0">
              <a:noAutofit/>
            </a:bodyPr>
            <a:lstStyle/>
            <a:p>
              <a:pPr lvl="0" algn="ctr" defTabSz="977900">
                <a:lnSpc>
                  <a:spcPct val="90000"/>
                </a:lnSpc>
                <a:spcBef>
                  <a:spcPct val="0"/>
                </a:spcBef>
                <a:spcAft>
                  <a:spcPct val="35000"/>
                </a:spcAft>
              </a:pPr>
              <a:endParaRPr lang="zh-CN" altLang="en-US" sz="2200" kern="1200"/>
            </a:p>
          </p:txBody>
        </p:sp>
        <p:sp>
          <p:nvSpPr>
            <p:cNvPr id="53" name="矩形 52"/>
            <p:cNvSpPr/>
            <p:nvPr/>
          </p:nvSpPr>
          <p:spPr>
            <a:xfrm>
              <a:off x="9672997" y="1351624"/>
              <a:ext cx="771365" cy="338554"/>
            </a:xfrm>
            <a:prstGeom prst="rect">
              <a:avLst/>
            </a:prstGeom>
          </p:spPr>
          <p:txBody>
            <a:bodyPr wrap="none">
              <a:spAutoFit/>
            </a:bodyPr>
            <a:lstStyle/>
            <a:p>
              <a:pPr defTabSz="1218565">
                <a:defRPr/>
              </a:pPr>
              <a:r>
                <a:rPr lang="en-US" altLang="zh-CN" sz="1600" b="1" kern="0" dirty="0" smtClean="0">
                  <a:solidFill>
                    <a:schemeClr val="bg1"/>
                  </a:solidFill>
                  <a:ea typeface="微软雅黑" panose="020B0503020204020204" charset="-122"/>
                </a:rPr>
                <a:t>BLSTM</a:t>
              </a:r>
              <a:endParaRPr lang="en-US" altLang="zh-CN" sz="1600" b="1" kern="0" dirty="0">
                <a:solidFill>
                  <a:schemeClr val="bg1"/>
                </a:solidFill>
                <a:ea typeface="微软雅黑" panose="020B0503020204020204" charset="-122"/>
              </a:endParaRPr>
            </a:p>
          </p:txBody>
        </p:sp>
      </p:gr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5588" y="2087954"/>
            <a:ext cx="1770078" cy="119660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 name="矩形 54"/>
          <p:cNvSpPr/>
          <p:nvPr/>
        </p:nvSpPr>
        <p:spPr>
          <a:xfrm>
            <a:off x="10061543" y="3958450"/>
            <a:ext cx="2010337" cy="929640"/>
          </a:xfrm>
          <a:prstGeom prst="rect">
            <a:avLst/>
          </a:prstGeom>
        </p:spPr>
        <p:txBody>
          <a:bodyPr wrap="square" numCol="1" spcCol="360000">
            <a:spAutoFit/>
          </a:bodyPr>
          <a:lstStyle/>
          <a:p>
            <a:pPr algn="l" defTabSz="608965">
              <a:lnSpc>
                <a:spcPct val="130000"/>
              </a:lnSpc>
            </a:pPr>
            <a:r>
              <a:rPr lang="zh-CN" altLang="en-US" sz="1400" dirty="0">
                <a:solidFill>
                  <a:schemeClr val="bg1"/>
                </a:solidFill>
                <a:latin typeface="微软雅黑" panose="020B0503020204020204" charset="-122"/>
                <a:ea typeface="微软雅黑" panose="020B0503020204020204" charset="-122"/>
              </a:rPr>
              <a:t>很好的利用了每一个点的完整的过去和未来的上下文信息</a:t>
            </a:r>
          </a:p>
        </p:txBody>
      </p:sp>
      <p:pic>
        <p:nvPicPr>
          <p:cNvPr id="3" name="图片 2"/>
          <p:cNvPicPr>
            <a:picLocks noChangeAspect="1"/>
          </p:cNvPicPr>
          <p:nvPr/>
        </p:nvPicPr>
        <p:blipFill>
          <a:blip r:embed="rId4"/>
          <a:stretch>
            <a:fillRect/>
          </a:stretch>
        </p:blipFill>
        <p:spPr>
          <a:xfrm>
            <a:off x="128905" y="2019935"/>
            <a:ext cx="2181225" cy="1391920"/>
          </a:xfrm>
          <a:prstGeom prst="rect">
            <a:avLst/>
          </a:prstGeom>
        </p:spPr>
      </p:pic>
      <p:pic>
        <p:nvPicPr>
          <p:cNvPr id="4" name="图片 3"/>
          <p:cNvPicPr>
            <a:picLocks noChangeAspect="1"/>
          </p:cNvPicPr>
          <p:nvPr/>
        </p:nvPicPr>
        <p:blipFill>
          <a:blip r:embed="rId5"/>
          <a:stretch>
            <a:fillRect/>
          </a:stretch>
        </p:blipFill>
        <p:spPr>
          <a:xfrm>
            <a:off x="2658110" y="2153920"/>
            <a:ext cx="2263140" cy="1097915"/>
          </a:xfrm>
          <a:prstGeom prst="rect">
            <a:avLst/>
          </a:prstGeom>
        </p:spPr>
      </p:pic>
      <p:pic>
        <p:nvPicPr>
          <p:cNvPr id="5" name="图片 4"/>
          <p:cNvPicPr>
            <a:picLocks noChangeAspect="1"/>
          </p:cNvPicPr>
          <p:nvPr/>
        </p:nvPicPr>
        <p:blipFill>
          <a:blip r:embed="rId6"/>
          <a:stretch>
            <a:fillRect/>
          </a:stretch>
        </p:blipFill>
        <p:spPr>
          <a:xfrm>
            <a:off x="5198110" y="1998646"/>
            <a:ext cx="2093348" cy="1510901"/>
          </a:xfrm>
          <a:prstGeom prst="rect">
            <a:avLst/>
          </a:prstGeom>
        </p:spPr>
      </p:pic>
    </p:spTree>
    <p:extLst>
      <p:ext uri="{BB962C8B-B14F-4D97-AF65-F5344CB8AC3E}">
        <p14:creationId xmlns:p14="http://schemas.microsoft.com/office/powerpoint/2010/main" val="258874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 </a:t>
            </a:r>
            <a:r>
              <a:rPr kumimoji="1" lang="en-US" altLang="zh-CN" dirty="0" smtClean="0"/>
              <a:t>LSTM</a:t>
            </a:r>
            <a:endParaRPr kumimoji="1" lang="zh-CN" altLang="en-US" dirty="0"/>
          </a:p>
        </p:txBody>
      </p:sp>
      <p:pic>
        <p:nvPicPr>
          <p:cNvPr id="13" name="图片 12"/>
          <p:cNvPicPr/>
          <p:nvPr/>
        </p:nvPicPr>
        <p:blipFill>
          <a:blip r:embed="rId2">
            <a:extLst>
              <a:ext uri="{28A0092B-C50C-407E-A947-70E740481C1C}">
                <a14:useLocalDpi xmlns:a14="http://schemas.microsoft.com/office/drawing/2010/main" val="0"/>
              </a:ext>
            </a:extLst>
          </a:blip>
          <a:stretch>
            <a:fillRect/>
          </a:stretch>
        </p:blipFill>
        <p:spPr>
          <a:xfrm>
            <a:off x="1997075" y="2475546"/>
            <a:ext cx="3199130" cy="2453005"/>
          </a:xfrm>
          <a:prstGeom prst="rect">
            <a:avLst/>
          </a:prstGeom>
        </p:spPr>
      </p:pic>
      <p:pic>
        <p:nvPicPr>
          <p:cNvPr id="15" name="图片 14"/>
          <p:cNvPicPr/>
          <p:nvPr/>
        </p:nvPicPr>
        <p:blipFill>
          <a:blip r:embed="rId3">
            <a:extLst>
              <a:ext uri="{28A0092B-C50C-407E-A947-70E740481C1C}">
                <a14:useLocalDpi xmlns:a14="http://schemas.microsoft.com/office/drawing/2010/main" val="0"/>
              </a:ext>
            </a:extLst>
          </a:blip>
          <a:stretch>
            <a:fillRect/>
          </a:stretch>
        </p:blipFill>
        <p:spPr>
          <a:xfrm>
            <a:off x="6803495" y="2344736"/>
            <a:ext cx="2906395" cy="2583815"/>
          </a:xfrm>
          <a:prstGeom prst="rect">
            <a:avLst/>
          </a:prstGeom>
        </p:spPr>
      </p:pic>
      <p:sp>
        <p:nvSpPr>
          <p:cNvPr id="3" name="矩形 2"/>
          <p:cNvSpPr/>
          <p:nvPr/>
        </p:nvSpPr>
        <p:spPr>
          <a:xfrm>
            <a:off x="2581455" y="1260147"/>
            <a:ext cx="6135013" cy="369332"/>
          </a:xfrm>
          <a:prstGeom prst="rect">
            <a:avLst/>
          </a:prstGeom>
        </p:spPr>
        <p:txBody>
          <a:bodyPr wrap="none">
            <a:spAutoFit/>
          </a:bodyPr>
          <a:lstStyle/>
          <a:p>
            <a:r>
              <a:rPr lang="en-US" altLang="zh-CN" dirty="0">
                <a:solidFill>
                  <a:srgbClr val="000000"/>
                </a:solidFill>
                <a:latin typeface="Times" panose="02020603050405020304" pitchFamily="18" charset="0"/>
              </a:rPr>
              <a:t>LSTM</a:t>
            </a:r>
            <a:r>
              <a:rPr lang="zh-CN" altLang="zh-CN" dirty="0">
                <a:solidFill>
                  <a:srgbClr val="000000"/>
                </a:solidFill>
                <a:latin typeface="Times" panose="02020603050405020304" pitchFamily="18" charset="0"/>
                <a:cs typeface="Times" panose="02020603050405020304" pitchFamily="18" charset="0"/>
              </a:rPr>
              <a:t>的整体结构与</a:t>
            </a:r>
            <a:r>
              <a:rPr lang="en-US" altLang="zh-CN" dirty="0">
                <a:solidFill>
                  <a:srgbClr val="000000"/>
                </a:solidFill>
                <a:latin typeface="Times" panose="02020603050405020304" pitchFamily="18" charset="0"/>
              </a:rPr>
              <a:t>RNN</a:t>
            </a:r>
            <a:r>
              <a:rPr lang="zh-CN" altLang="zh-CN" dirty="0">
                <a:solidFill>
                  <a:srgbClr val="000000"/>
                </a:solidFill>
                <a:latin typeface="Times" panose="02020603050405020304" pitchFamily="18" charset="0"/>
                <a:cs typeface="Times" panose="02020603050405020304" pitchFamily="18" charset="0"/>
              </a:rPr>
              <a:t>类似，其整体框架图如下图所示。</a:t>
            </a:r>
            <a:endParaRPr lang="zh-CN" altLang="en-US" dirty="0"/>
          </a:p>
        </p:txBody>
      </p:sp>
    </p:spTree>
    <p:extLst>
      <p:ext uri="{BB962C8B-B14F-4D97-AF65-F5344CB8AC3E}">
        <p14:creationId xmlns:p14="http://schemas.microsoft.com/office/powerpoint/2010/main" val="391702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 </a:t>
            </a:r>
            <a:r>
              <a:rPr kumimoji="1" lang="en-US" altLang="zh-CN" dirty="0" smtClean="0"/>
              <a:t>BLSTM</a:t>
            </a:r>
            <a:endParaRPr kumimoji="1" lang="zh-CN" altLang="en-US" dirty="0"/>
          </a:p>
        </p:txBody>
      </p:sp>
      <p:pic>
        <p:nvPicPr>
          <p:cNvPr id="5"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406525"/>
            <a:ext cx="2960688"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6025" y="1216025"/>
            <a:ext cx="2998788"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7"/>
          <p:cNvPicPr>
            <a:picLocks noChangeAspect="1" noChangeArrowheads="1"/>
          </p:cNvPicPr>
          <p:nvPr/>
        </p:nvPicPr>
        <p:blipFill>
          <a:blip r:embed="rId4">
            <a:extLst>
              <a:ext uri="{28A0092B-C50C-407E-A947-70E740481C1C}">
                <a14:useLocalDpi xmlns:a14="http://schemas.microsoft.com/office/drawing/2010/main" val="0"/>
              </a:ext>
            </a:extLst>
          </a:blip>
          <a:srcRect l="6415" r="16490"/>
          <a:stretch>
            <a:fillRect/>
          </a:stretch>
        </p:blipFill>
        <p:spPr bwMode="auto">
          <a:xfrm>
            <a:off x="6710363" y="4478339"/>
            <a:ext cx="2862262"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右箭头 7"/>
          <p:cNvSpPr/>
          <p:nvPr/>
        </p:nvSpPr>
        <p:spPr>
          <a:xfrm>
            <a:off x="5207000" y="2133600"/>
            <a:ext cx="720725" cy="215900"/>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9" name="右箭头 8"/>
          <p:cNvSpPr/>
          <p:nvPr/>
        </p:nvSpPr>
        <p:spPr>
          <a:xfrm>
            <a:off x="5553075" y="5140326"/>
            <a:ext cx="720725" cy="215900"/>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0" name="右箭头 9"/>
          <p:cNvSpPr/>
          <p:nvPr/>
        </p:nvSpPr>
        <p:spPr>
          <a:xfrm rot="5400000">
            <a:off x="2081212" y="3635376"/>
            <a:ext cx="720725" cy="215900"/>
          </a:xfrm>
          <a:prstGeom prst="rightArrow">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1" name="文本框 17"/>
          <p:cNvSpPr txBox="1">
            <a:spLocks noChangeArrowheads="1"/>
          </p:cNvSpPr>
          <p:nvPr/>
        </p:nvSpPr>
        <p:spPr bwMode="auto">
          <a:xfrm>
            <a:off x="5233988" y="1579563"/>
            <a:ext cx="809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双向</a:t>
            </a:r>
          </a:p>
        </p:txBody>
      </p:sp>
      <p:sp>
        <p:nvSpPr>
          <p:cNvPr id="12" name="文本框 18"/>
          <p:cNvSpPr txBox="1">
            <a:spLocks noChangeArrowheads="1"/>
          </p:cNvSpPr>
          <p:nvPr/>
        </p:nvSpPr>
        <p:spPr bwMode="auto">
          <a:xfrm>
            <a:off x="5580063" y="4562476"/>
            <a:ext cx="809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双向</a:t>
            </a:r>
          </a:p>
        </p:txBody>
      </p:sp>
      <p:sp>
        <p:nvSpPr>
          <p:cNvPr id="14" name="文本框 19"/>
          <p:cNvSpPr txBox="1">
            <a:spLocks noChangeArrowheads="1"/>
          </p:cNvSpPr>
          <p:nvPr/>
        </p:nvSpPr>
        <p:spPr bwMode="auto">
          <a:xfrm>
            <a:off x="2698750" y="3382963"/>
            <a:ext cx="2308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引入</a:t>
            </a:r>
            <a:r>
              <a:rPr lang="en-US" altLang="zh-CN" b="1"/>
              <a:t>“</a:t>
            </a:r>
            <a:r>
              <a:rPr lang="zh-CN" altLang="en-US" b="1"/>
              <a:t>遗忘</a:t>
            </a:r>
            <a:r>
              <a:rPr lang="en-US" altLang="zh-CN" b="1"/>
              <a:t>”</a:t>
            </a:r>
            <a:r>
              <a:rPr lang="zh-CN" altLang="en-US" b="1"/>
              <a:t>与</a:t>
            </a:r>
            <a:r>
              <a:rPr lang="en-US" altLang="zh-CN" b="1"/>
              <a:t>“</a:t>
            </a:r>
            <a:r>
              <a:rPr lang="zh-CN" altLang="en-US" b="1"/>
              <a:t>记忆</a:t>
            </a:r>
            <a:r>
              <a:rPr lang="en-US" altLang="zh-CN" b="1"/>
              <a:t>”</a:t>
            </a:r>
            <a:r>
              <a:rPr lang="zh-CN" altLang="en-US" b="1"/>
              <a:t>的思想</a:t>
            </a:r>
          </a:p>
        </p:txBody>
      </p:sp>
      <p:pic>
        <p:nvPicPr>
          <p:cNvPr id="16" name="图片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4537076"/>
            <a:ext cx="3524250"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88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 </a:t>
            </a:r>
            <a:r>
              <a:rPr kumimoji="1" lang="en-US" altLang="zh-CN" dirty="0" smtClean="0"/>
              <a:t>Attention</a:t>
            </a:r>
            <a:endParaRPr kumimoji="1" lang="zh-CN" altLang="en-US" dirty="0"/>
          </a:p>
        </p:txBody>
      </p:sp>
      <p:sp>
        <p:nvSpPr>
          <p:cNvPr id="3" name="矩形 2"/>
          <p:cNvSpPr/>
          <p:nvPr/>
        </p:nvSpPr>
        <p:spPr>
          <a:xfrm>
            <a:off x="684107" y="2601575"/>
            <a:ext cx="6096000" cy="923330"/>
          </a:xfrm>
          <a:prstGeom prst="rect">
            <a:avLst/>
          </a:prstGeom>
        </p:spPr>
        <p:txBody>
          <a:bodyPr>
            <a:spAutoFit/>
          </a:bodyPr>
          <a:lstStyle/>
          <a:p>
            <a:r>
              <a:rPr lang="zh-CN" altLang="en-US" b="1" dirty="0">
                <a:solidFill>
                  <a:srgbClr val="333333"/>
                </a:solidFill>
                <a:latin typeface="微软雅黑" panose="020B0503020204020204" pitchFamily="34" charset="-122"/>
                <a:ea typeface="微软雅黑" panose="020B0503020204020204" pitchFamily="34" charset="-122"/>
              </a:rPr>
              <a:t>通过保留</a:t>
            </a:r>
            <a:r>
              <a:rPr lang="en-US" altLang="zh-CN" b="1" dirty="0">
                <a:solidFill>
                  <a:srgbClr val="333333"/>
                </a:solidFill>
                <a:latin typeface="微软雅黑" panose="020B0503020204020204" pitchFamily="34" charset="-122"/>
                <a:ea typeface="微软雅黑" panose="020B0503020204020204" pitchFamily="34" charset="-122"/>
              </a:rPr>
              <a:t>LSTM</a:t>
            </a:r>
            <a:r>
              <a:rPr lang="zh-CN" altLang="en-US" b="1" dirty="0">
                <a:solidFill>
                  <a:srgbClr val="333333"/>
                </a:solidFill>
                <a:latin typeface="微软雅黑" panose="020B0503020204020204" pitchFamily="34" charset="-122"/>
                <a:ea typeface="微软雅黑" panose="020B0503020204020204" pitchFamily="34" charset="-122"/>
              </a:rPr>
              <a:t>编码器对输入序列的中间输出结果，然后训练一个模型来对这些输入进行选择性的学习并且在模型输出时将输出序列与之进行关联</a:t>
            </a:r>
            <a:endParaRPr lang="zh-CN" altLang="en-US" dirty="0"/>
          </a:p>
        </p:txBody>
      </p:sp>
      <p:pic>
        <p:nvPicPr>
          <p:cNvPr id="6" name="图片 5"/>
          <p:cNvPicPr>
            <a:picLocks noChangeAspect="1"/>
          </p:cNvPicPr>
          <p:nvPr/>
        </p:nvPicPr>
        <p:blipFill>
          <a:blip r:embed="rId2"/>
          <a:stretch>
            <a:fillRect/>
          </a:stretch>
        </p:blipFill>
        <p:spPr>
          <a:xfrm>
            <a:off x="6915573" y="1936903"/>
            <a:ext cx="5213455" cy="1969721"/>
          </a:xfrm>
          <a:prstGeom prst="rect">
            <a:avLst/>
          </a:prstGeom>
        </p:spPr>
      </p:pic>
      <p:sp>
        <p:nvSpPr>
          <p:cNvPr id="7" name="矩形 6"/>
          <p:cNvSpPr/>
          <p:nvPr/>
        </p:nvSpPr>
        <p:spPr>
          <a:xfrm>
            <a:off x="8334314" y="4097774"/>
            <a:ext cx="2375971" cy="369332"/>
          </a:xfrm>
          <a:prstGeom prst="rect">
            <a:avLst/>
          </a:prstGeom>
        </p:spPr>
        <p:txBody>
          <a:bodyPr wrap="none">
            <a:spAutoFit/>
          </a:bodyPr>
          <a:lstStyle/>
          <a:p>
            <a:r>
              <a:rPr kumimoji="1" lang="en-US" altLang="zh-CN" dirty="0" smtClean="0"/>
              <a:t>Attention</a:t>
            </a:r>
            <a:r>
              <a:rPr kumimoji="1" lang="zh-CN" altLang="en-US" dirty="0" smtClean="0"/>
              <a:t>机制示意图</a:t>
            </a:r>
            <a:endParaRPr kumimoji="1" lang="zh-CN" altLang="en-US" dirty="0"/>
          </a:p>
        </p:txBody>
      </p:sp>
    </p:spTree>
    <p:extLst>
      <p:ext uri="{BB962C8B-B14F-4D97-AF65-F5344CB8AC3E}">
        <p14:creationId xmlns:p14="http://schemas.microsoft.com/office/powerpoint/2010/main" val="215833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5590419" y="3331281"/>
            <a:ext cx="4200352" cy="1862048"/>
            <a:chOff x="6750146" y="2193857"/>
            <a:chExt cx="4200352" cy="1862048"/>
          </a:xfrm>
        </p:grpSpPr>
        <p:sp>
          <p:nvSpPr>
            <p:cNvPr id="3" name="文本框 2"/>
            <p:cNvSpPr txBox="1"/>
            <p:nvPr/>
          </p:nvSpPr>
          <p:spPr>
            <a:xfrm>
              <a:off x="6750146" y="2193857"/>
              <a:ext cx="2237915" cy="1862048"/>
            </a:xfrm>
            <a:prstGeom prst="rect">
              <a:avLst/>
            </a:prstGeom>
          </p:spPr>
          <p:txBody>
            <a:bodyPr wrap="square" anchor="ctr">
              <a:spAutoFit/>
            </a:bodyPr>
            <a:lstStyle>
              <a:defPPr>
                <a:defRPr lang="zh-CN"/>
              </a:defPPr>
              <a:lvl1pPr>
                <a:defRPr sz="3200" b="1">
                  <a:gradFill>
                    <a:gsLst>
                      <a:gs pos="32000">
                        <a:schemeClr val="accent2"/>
                      </a:gs>
                      <a:gs pos="0">
                        <a:schemeClr val="accent2">
                          <a:lumMod val="75000"/>
                        </a:schemeClr>
                      </a:gs>
                      <a:gs pos="69000">
                        <a:schemeClr val="accent3"/>
                      </a:gs>
                      <a:gs pos="97000">
                        <a:schemeClr val="accent4"/>
                      </a:gs>
                    </a:gsLst>
                    <a:path path="circle">
                      <a:fillToRect t="100000" r="100000"/>
                    </a:path>
                  </a:gradFill>
                  <a:latin typeface="微软雅黑"/>
                  <a:ea typeface="微软雅黑"/>
                  <a:cs typeface="微软雅黑"/>
                </a:defRPr>
              </a:lvl1pPr>
            </a:lstStyle>
            <a:p>
              <a:r>
                <a:rPr lang="en-US" altLang="zh-CN" sz="11500" dirty="0" smtClean="0">
                  <a:solidFill>
                    <a:schemeClr val="bg1"/>
                  </a:solidFill>
                </a:rPr>
                <a:t>02</a:t>
              </a:r>
              <a:endParaRPr lang="zh-CN" altLang="en-US" sz="11500" dirty="0">
                <a:solidFill>
                  <a:schemeClr val="bg1"/>
                </a:solidFill>
              </a:endParaRPr>
            </a:p>
          </p:txBody>
        </p:sp>
        <p:sp>
          <p:nvSpPr>
            <p:cNvPr id="4" name="矩形 3"/>
            <p:cNvSpPr/>
            <p:nvPr/>
          </p:nvSpPr>
          <p:spPr>
            <a:xfrm>
              <a:off x="8675829" y="2647827"/>
              <a:ext cx="2274669" cy="954107"/>
            </a:xfrm>
            <a:prstGeom prst="rect">
              <a:avLst/>
            </a:prstGeom>
          </p:spPr>
          <p:txBody>
            <a:bodyPr wrap="square" anchor="ctr">
              <a:spAutoFit/>
            </a:bodyPr>
            <a:lstStyle/>
            <a:p>
              <a:r>
                <a:rPr lang="zh-CN" altLang="en-US" sz="3200" b="1" dirty="0">
                  <a:solidFill>
                    <a:schemeClr val="bg1"/>
                  </a:solidFill>
                  <a:latin typeface="微软雅黑"/>
                  <a:ea typeface="微软雅黑"/>
                  <a:cs typeface="微软雅黑"/>
                </a:rPr>
                <a:t>思路</a:t>
              </a:r>
              <a:r>
                <a:rPr lang="zh-CN" altLang="en-US" sz="3200" b="1" dirty="0" smtClean="0">
                  <a:solidFill>
                    <a:schemeClr val="bg1"/>
                  </a:solidFill>
                  <a:latin typeface="微软雅黑"/>
                  <a:ea typeface="微软雅黑"/>
                  <a:cs typeface="微软雅黑"/>
                </a:rPr>
                <a:t>及</a:t>
              </a:r>
              <a:r>
                <a:rPr lang="zh-CN" altLang="en-US" sz="3200" b="1" dirty="0">
                  <a:solidFill>
                    <a:schemeClr val="bg1"/>
                  </a:solidFill>
                  <a:latin typeface="微软雅黑"/>
                  <a:ea typeface="微软雅黑"/>
                  <a:cs typeface="微软雅黑"/>
                </a:rPr>
                <a:t>方法</a:t>
              </a:r>
              <a:endParaRPr lang="en-US" altLang="zh-CN" sz="3200" b="1" dirty="0" smtClean="0">
                <a:solidFill>
                  <a:schemeClr val="bg1"/>
                </a:solidFill>
                <a:latin typeface="微软雅黑"/>
                <a:ea typeface="微软雅黑"/>
                <a:cs typeface="微软雅黑"/>
              </a:endParaRPr>
            </a:p>
            <a:p>
              <a:r>
                <a:rPr lang="en-US" altLang="zh-CN" sz="2400" dirty="0" smtClean="0">
                  <a:solidFill>
                    <a:schemeClr val="bg1"/>
                  </a:solidFill>
                  <a:latin typeface="Calibri"/>
                  <a:ea typeface="宋体"/>
                </a:rPr>
                <a:t>METHOD</a:t>
              </a:r>
              <a:endParaRPr kumimoji="1" lang="zh-CN" altLang="en-US" sz="2400" dirty="0">
                <a:solidFill>
                  <a:schemeClr val="bg1"/>
                </a:solidFill>
                <a:latin typeface="Calibri"/>
                <a:ea typeface="宋体"/>
              </a:endParaRPr>
            </a:p>
          </p:txBody>
        </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0"/>
  <p:tag name="KSO_WM_TEMPLATE_CATEGORY" val="special"/>
  <p:tag name="KSO_WM_TEMPLATE_INDEX" val="20163023"/>
  <p:tag name="KSO_WM_UNIT_INDEX" val="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1"/>
  <p:tag name="KSO_WM_TEMPLATE_CATEGORY" val="special"/>
  <p:tag name="KSO_WM_TEMPLATE_INDEX" val="20163023"/>
  <p:tag name="KSO_WM_UNIT_INDEX"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2"/>
  <p:tag name="KSO_WM_TEMPLATE_CATEGORY" val="special"/>
  <p:tag name="KSO_WM_TEMPLATE_INDEX" val="20163023"/>
  <p:tag name="KSO_WM_UNIT_INDEX" val="2"/>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3"/>
  <p:tag name="KSO_WM_TEMPLATE_CATEGORY" val="special"/>
  <p:tag name="KSO_WM_TEMPLATE_INDEX" val="20163023"/>
  <p:tag name="KSO_WM_UNIT_INDEX" val="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4"/>
  <p:tag name="KSO_WM_TEMPLATE_CATEGORY" val="special"/>
  <p:tag name="KSO_WM_TEMPLATE_INDEX" val="20163023"/>
  <p:tag name="KSO_WM_UNIT_INDEX" val="4"/>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5"/>
  <p:tag name="KSO_WM_TEMPLATE_CATEGORY" val="special"/>
  <p:tag name="KSO_WM_TEMPLATE_INDEX" val="20163023"/>
  <p:tag name="KSO_WM_UNIT_INDEX" val="5"/>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6"/>
  <p:tag name="KSO_WM_TEMPLATE_CATEGORY" val="special"/>
  <p:tag name="KSO_WM_TEMPLATE_INDEX" val="20163023"/>
  <p:tag name="KSO_WM_UNIT_INDEX" val="6"/>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special20163023_31*i*7"/>
  <p:tag name="KSO_WM_TEMPLATE_CATEGORY" val="special"/>
  <p:tag name="KSO_WM_TEMPLATE_INDEX" val="20163023"/>
  <p:tag name="KSO_WM_UNIT_INDEX" val="7"/>
</p:tagLst>
</file>

<file path=ppt/theme/theme1.xml><?xml version="1.0" encoding="utf-8"?>
<a:theme xmlns:a="http://schemas.openxmlformats.org/drawingml/2006/main" name="Office 主题">
  <a:themeElements>
    <a:clrScheme name="自定义 89">
      <a:dk1>
        <a:srgbClr val="000000"/>
      </a:dk1>
      <a:lt1>
        <a:srgbClr val="FFFFFF"/>
      </a:lt1>
      <a:dk2>
        <a:srgbClr val="000000"/>
      </a:dk2>
      <a:lt2>
        <a:srgbClr val="FFFDFD"/>
      </a:lt2>
      <a:accent1>
        <a:srgbClr val="B8D620"/>
      </a:accent1>
      <a:accent2>
        <a:srgbClr val="0A7DB6"/>
      </a:accent2>
      <a:accent3>
        <a:srgbClr val="48A9C3"/>
      </a:accent3>
      <a:accent4>
        <a:srgbClr val="5DCAB3"/>
      </a:accent4>
      <a:accent5>
        <a:srgbClr val="EBEBEB"/>
      </a:accent5>
      <a:accent6>
        <a:srgbClr val="515151"/>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81</TotalTime>
  <Words>575</Words>
  <Application>Microsoft Office PowerPoint</Application>
  <PresentationFormat>宽屏</PresentationFormat>
  <Paragraphs>104</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宋体</vt:lpstr>
      <vt:lpstr>Microsoft YaHei</vt:lpstr>
      <vt:lpstr>Microsoft YaHei</vt:lpstr>
      <vt:lpstr>Arial</vt:lpstr>
      <vt:lpstr>Calibri</vt:lpstr>
      <vt:lpstr>Century Gothic</vt:lpstr>
      <vt:lpstr>Segoe UI Light</vt:lpstr>
      <vt:lpstr>Times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OfficePLUS</dc:creator>
  <cp:lastModifiedBy>? ??</cp:lastModifiedBy>
  <cp:revision>161</cp:revision>
  <dcterms:created xsi:type="dcterms:W3CDTF">2015-08-18T02:51:00Z</dcterms:created>
  <dcterms:modified xsi:type="dcterms:W3CDTF">2019-01-15T01:33:44Z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