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75" r:id="rId2"/>
  </p:sldMasterIdLst>
  <p:notesMasterIdLst>
    <p:notesMasterId r:id="rId49"/>
  </p:notesMasterIdLst>
  <p:sldIdLst>
    <p:sldId id="278" r:id="rId3"/>
    <p:sldId id="340" r:id="rId4"/>
    <p:sldId id="341" r:id="rId5"/>
    <p:sldId id="342" r:id="rId6"/>
    <p:sldId id="343" r:id="rId7"/>
    <p:sldId id="344" r:id="rId8"/>
    <p:sldId id="345" r:id="rId9"/>
    <p:sldId id="346" r:id="rId10"/>
    <p:sldId id="347" r:id="rId11"/>
    <p:sldId id="348" r:id="rId12"/>
    <p:sldId id="349" r:id="rId13"/>
    <p:sldId id="350" r:id="rId14"/>
    <p:sldId id="351" r:id="rId15"/>
    <p:sldId id="352" r:id="rId16"/>
    <p:sldId id="353" r:id="rId17"/>
    <p:sldId id="354" r:id="rId18"/>
    <p:sldId id="355" r:id="rId19"/>
    <p:sldId id="356" r:id="rId20"/>
    <p:sldId id="357" r:id="rId21"/>
    <p:sldId id="358" r:id="rId22"/>
    <p:sldId id="359" r:id="rId23"/>
    <p:sldId id="360" r:id="rId24"/>
    <p:sldId id="361" r:id="rId25"/>
    <p:sldId id="362" r:id="rId26"/>
    <p:sldId id="363" r:id="rId27"/>
    <p:sldId id="364" r:id="rId28"/>
    <p:sldId id="365" r:id="rId29"/>
    <p:sldId id="366" r:id="rId30"/>
    <p:sldId id="367" r:id="rId31"/>
    <p:sldId id="368" r:id="rId32"/>
    <p:sldId id="369" r:id="rId33"/>
    <p:sldId id="370" r:id="rId34"/>
    <p:sldId id="371" r:id="rId35"/>
    <p:sldId id="372" r:id="rId36"/>
    <p:sldId id="373" r:id="rId37"/>
    <p:sldId id="374" r:id="rId38"/>
    <p:sldId id="384" r:id="rId39"/>
    <p:sldId id="385" r:id="rId40"/>
    <p:sldId id="386" r:id="rId41"/>
    <p:sldId id="388" r:id="rId42"/>
    <p:sldId id="389" r:id="rId43"/>
    <p:sldId id="390" r:id="rId44"/>
    <p:sldId id="391" r:id="rId45"/>
    <p:sldId id="392" r:id="rId46"/>
    <p:sldId id="393" r:id="rId47"/>
    <p:sldId id="339" r:id="rId48"/>
  </p:sldIdLst>
  <p:sldSz cx="12857163" cy="7232650"/>
  <p:notesSz cx="6858000" cy="9144000"/>
  <p:custDataLst>
    <p:tags r:id="rId50"/>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78">
          <p15:clr>
            <a:srgbClr val="A4A3A4"/>
          </p15:clr>
        </p15:guide>
        <p15:guide id="2" pos="405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EFE"/>
    <a:srgbClr val="1075B6"/>
    <a:srgbClr val="A6A6A6"/>
    <a:srgbClr val="595959"/>
    <a:srgbClr val="FF860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27" autoAdjust="0"/>
    <p:restoredTop sz="94660"/>
  </p:normalViewPr>
  <p:slideViewPr>
    <p:cSldViewPr>
      <p:cViewPr varScale="1">
        <p:scale>
          <a:sx n="103" d="100"/>
          <a:sy n="103" d="100"/>
        </p:scale>
        <p:origin x="252" y="108"/>
      </p:cViewPr>
      <p:guideLst>
        <p:guide orient="horz" pos="2278"/>
        <p:guide pos="4050"/>
      </p:guideLst>
    </p:cSldViewPr>
  </p:slideViewPr>
  <p:notesTextViewPr>
    <p:cViewPr>
      <p:scale>
        <a:sx n="1" d="1"/>
        <a:sy n="1" d="1"/>
      </p:scale>
      <p:origin x="0" y="0"/>
    </p:cViewPr>
  </p:notesTextViewPr>
  <p:sorterViewPr>
    <p:cViewPr>
      <p:scale>
        <a:sx n="132" d="100"/>
        <a:sy n="132"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tags" Target="tags/tag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pPr>
                <a:defRPr/>
              </a:pPr>
              <a:t>2019/1/3</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18F03C3-53C1-4F10-8DAF-D1F318E96C6E}" type="slidenum">
              <a:rPr lang="zh-CN" altLang="en-US"/>
              <a:pPr/>
              <a:t>‹#›</a:t>
            </a:fld>
            <a:endParaRPr lang="zh-CN" altLang="en-US"/>
          </a:p>
        </p:txBody>
      </p:sp>
    </p:spTree>
    <p:extLst>
      <p:ext uri="{BB962C8B-B14F-4D97-AF65-F5344CB8AC3E}">
        <p14:creationId xmlns:p14="http://schemas.microsoft.com/office/powerpoint/2010/main" val="2060540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613" algn="l" rtl="0" eaLnBrk="0" fontAlgn="base" hangingPunct="0">
      <a:spcBef>
        <a:spcPct val="30000"/>
      </a:spcBef>
      <a:spcAft>
        <a:spcPct val="0"/>
      </a:spcAft>
      <a:defRPr sz="1300" kern="1200">
        <a:solidFill>
          <a:schemeClr val="tx1"/>
        </a:solidFill>
        <a:latin typeface="+mn-lt"/>
        <a:ea typeface="+mn-ea"/>
        <a:cs typeface="+mn-cs"/>
      </a:defRPr>
    </a:lvl2pPr>
    <a:lvl3pPr marL="912813" algn="l" rtl="0" eaLnBrk="0" fontAlgn="base" hangingPunct="0">
      <a:spcBef>
        <a:spcPct val="30000"/>
      </a:spcBef>
      <a:spcAft>
        <a:spcPct val="0"/>
      </a:spcAft>
      <a:defRPr sz="1300" kern="1200">
        <a:solidFill>
          <a:schemeClr val="tx1"/>
        </a:solidFill>
        <a:latin typeface="+mn-lt"/>
        <a:ea typeface="+mn-ea"/>
        <a:cs typeface="+mn-cs"/>
      </a:defRPr>
    </a:lvl3pPr>
    <a:lvl4pPr marL="1370013" algn="l" rtl="0" eaLnBrk="0" fontAlgn="base" hangingPunct="0">
      <a:spcBef>
        <a:spcPct val="30000"/>
      </a:spcBef>
      <a:spcAft>
        <a:spcPct val="0"/>
      </a:spcAft>
      <a:defRPr sz="1300" kern="1200">
        <a:solidFill>
          <a:schemeClr val="tx1"/>
        </a:solidFill>
        <a:latin typeface="+mn-lt"/>
        <a:ea typeface="+mn-ea"/>
        <a:cs typeface="+mn-cs"/>
      </a:defRPr>
    </a:lvl4pPr>
    <a:lvl5pPr marL="1827213" algn="l" rtl="0" eaLnBrk="0" fontAlgn="base" hangingPunct="0">
      <a:spcBef>
        <a:spcPct val="30000"/>
      </a:spcBef>
      <a:spcAft>
        <a:spcPct val="0"/>
      </a:spcAft>
      <a:defRPr sz="1300" kern="1200">
        <a:solidFill>
          <a:schemeClr val="tx1"/>
        </a:solidFill>
        <a:latin typeface="+mn-lt"/>
        <a:ea typeface="+mn-ea"/>
        <a:cs typeface="+mn-cs"/>
      </a:defRPr>
    </a:lvl5pPr>
    <a:lvl6pPr marL="2285493" algn="l" defTabSz="914197" rtl="0" eaLnBrk="1" latinLnBrk="0" hangingPunct="1">
      <a:defRPr sz="1300" kern="1200">
        <a:solidFill>
          <a:schemeClr val="tx1"/>
        </a:solidFill>
        <a:latin typeface="+mn-lt"/>
        <a:ea typeface="+mn-ea"/>
        <a:cs typeface="+mn-cs"/>
      </a:defRPr>
    </a:lvl6pPr>
    <a:lvl7pPr marL="2742592" algn="l" defTabSz="914197" rtl="0" eaLnBrk="1" latinLnBrk="0" hangingPunct="1">
      <a:defRPr sz="1300" kern="1200">
        <a:solidFill>
          <a:schemeClr val="tx1"/>
        </a:solidFill>
        <a:latin typeface="+mn-lt"/>
        <a:ea typeface="+mn-ea"/>
        <a:cs typeface="+mn-cs"/>
      </a:defRPr>
    </a:lvl7pPr>
    <a:lvl8pPr marL="3199692" algn="l" defTabSz="914197" rtl="0" eaLnBrk="1" latinLnBrk="0" hangingPunct="1">
      <a:defRPr sz="1300" kern="1200">
        <a:solidFill>
          <a:schemeClr val="tx1"/>
        </a:solidFill>
        <a:latin typeface="+mn-lt"/>
        <a:ea typeface="+mn-ea"/>
        <a:cs typeface="+mn-cs"/>
      </a:defRPr>
    </a:lvl8pPr>
    <a:lvl9pPr marL="3656788" algn="l" defTabSz="91419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a:t>
            </a:fld>
            <a:endParaRPr lang="zh-CN" altLang="en-US"/>
          </a:p>
        </p:txBody>
      </p:sp>
    </p:spTree>
    <p:extLst>
      <p:ext uri="{BB962C8B-B14F-4D97-AF65-F5344CB8AC3E}">
        <p14:creationId xmlns:p14="http://schemas.microsoft.com/office/powerpoint/2010/main" val="3588893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0A6F1AA-0EE8-413B-B194-C87D188FAB8E}" type="slidenum">
              <a:rPr lang="zh-CN" altLang="en-US" smtClean="0"/>
              <a:t>11</a:t>
            </a:fld>
            <a:endParaRPr lang="zh-CN" altLang="en-US"/>
          </a:p>
        </p:txBody>
      </p:sp>
    </p:spTree>
    <p:extLst>
      <p:ext uri="{BB962C8B-B14F-4D97-AF65-F5344CB8AC3E}">
        <p14:creationId xmlns:p14="http://schemas.microsoft.com/office/powerpoint/2010/main" val="3111289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2058DE2-74AF-4D07-BDC1-29FF74FBF8F3}" type="slidenum">
              <a:rPr lang="zh-CN" altLang="en-US" smtClean="0"/>
              <a:t>12</a:t>
            </a:fld>
            <a:endParaRPr lang="zh-CN" altLang="en-US"/>
          </a:p>
        </p:txBody>
      </p:sp>
    </p:spTree>
    <p:extLst>
      <p:ext uri="{BB962C8B-B14F-4D97-AF65-F5344CB8AC3E}">
        <p14:creationId xmlns:p14="http://schemas.microsoft.com/office/powerpoint/2010/main" val="394568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t>13</a:t>
            </a:fld>
            <a:endParaRPr lang="zh-CN" altLang="en-US"/>
          </a:p>
        </p:txBody>
      </p:sp>
    </p:spTree>
    <p:extLst>
      <p:ext uri="{BB962C8B-B14F-4D97-AF65-F5344CB8AC3E}">
        <p14:creationId xmlns:p14="http://schemas.microsoft.com/office/powerpoint/2010/main" val="2507259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0A6F1AA-0EE8-413B-B194-C87D188FAB8E}" type="slidenum">
              <a:rPr lang="zh-CN" altLang="en-US" smtClean="0"/>
              <a:t>14</a:t>
            </a:fld>
            <a:endParaRPr lang="zh-CN" altLang="en-US"/>
          </a:p>
        </p:txBody>
      </p:sp>
    </p:spTree>
    <p:extLst>
      <p:ext uri="{BB962C8B-B14F-4D97-AF65-F5344CB8AC3E}">
        <p14:creationId xmlns:p14="http://schemas.microsoft.com/office/powerpoint/2010/main" val="2930755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0A6F1AA-0EE8-413B-B194-C87D188FAB8E}" type="slidenum">
              <a:rPr lang="zh-CN" altLang="en-US" smtClean="0"/>
              <a:t>15</a:t>
            </a:fld>
            <a:endParaRPr lang="zh-CN" altLang="en-US"/>
          </a:p>
        </p:txBody>
      </p:sp>
    </p:spTree>
    <p:extLst>
      <p:ext uri="{BB962C8B-B14F-4D97-AF65-F5344CB8AC3E}">
        <p14:creationId xmlns:p14="http://schemas.microsoft.com/office/powerpoint/2010/main" val="2309408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0A6F1AA-0EE8-413B-B194-C87D188FAB8E}" type="slidenum">
              <a:rPr lang="zh-CN" altLang="en-US" smtClean="0"/>
              <a:t>16</a:t>
            </a:fld>
            <a:endParaRPr lang="zh-CN" altLang="en-US"/>
          </a:p>
        </p:txBody>
      </p:sp>
    </p:spTree>
    <p:extLst>
      <p:ext uri="{BB962C8B-B14F-4D97-AF65-F5344CB8AC3E}">
        <p14:creationId xmlns:p14="http://schemas.microsoft.com/office/powerpoint/2010/main" val="2891651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0A6F1AA-0EE8-413B-B194-C87D188FAB8E}" type="slidenum">
              <a:rPr lang="zh-CN" altLang="en-US" smtClean="0"/>
              <a:t>17</a:t>
            </a:fld>
            <a:endParaRPr lang="zh-CN" altLang="en-US"/>
          </a:p>
        </p:txBody>
      </p:sp>
    </p:spTree>
    <p:extLst>
      <p:ext uri="{BB962C8B-B14F-4D97-AF65-F5344CB8AC3E}">
        <p14:creationId xmlns:p14="http://schemas.microsoft.com/office/powerpoint/2010/main" val="5323933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18</a:t>
            </a:fld>
            <a:endParaRPr lang="zh-CN" altLang="en-US"/>
          </a:p>
        </p:txBody>
      </p:sp>
    </p:spTree>
    <p:extLst>
      <p:ext uri="{BB962C8B-B14F-4D97-AF65-F5344CB8AC3E}">
        <p14:creationId xmlns:p14="http://schemas.microsoft.com/office/powerpoint/2010/main" val="34424293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0A6F1AA-0EE8-413B-B194-C87D188FAB8E}" type="slidenum">
              <a:rPr lang="zh-CN" altLang="en-US" smtClean="0"/>
              <a:t>19</a:t>
            </a:fld>
            <a:endParaRPr lang="zh-CN" altLang="en-US"/>
          </a:p>
        </p:txBody>
      </p:sp>
    </p:spTree>
    <p:extLst>
      <p:ext uri="{BB962C8B-B14F-4D97-AF65-F5344CB8AC3E}">
        <p14:creationId xmlns:p14="http://schemas.microsoft.com/office/powerpoint/2010/main" val="31006753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20</a:t>
            </a:fld>
            <a:endParaRPr lang="zh-CN" altLang="en-US"/>
          </a:p>
        </p:txBody>
      </p:sp>
    </p:spTree>
    <p:extLst>
      <p:ext uri="{BB962C8B-B14F-4D97-AF65-F5344CB8AC3E}">
        <p14:creationId xmlns:p14="http://schemas.microsoft.com/office/powerpoint/2010/main" val="3052021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2058DE2-74AF-4D07-BDC1-29FF74FBF8F3}" type="slidenum">
              <a:rPr lang="zh-CN" altLang="en-US" smtClean="0"/>
              <a:t>3</a:t>
            </a:fld>
            <a:endParaRPr lang="zh-CN" altLang="en-US"/>
          </a:p>
        </p:txBody>
      </p:sp>
    </p:spTree>
    <p:extLst>
      <p:ext uri="{BB962C8B-B14F-4D97-AF65-F5344CB8AC3E}">
        <p14:creationId xmlns:p14="http://schemas.microsoft.com/office/powerpoint/2010/main" val="25031967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2058DE2-74AF-4D07-BDC1-29FF74FBF8F3}" type="slidenum">
              <a:rPr lang="zh-CN" altLang="en-US" smtClean="0"/>
              <a:t>21</a:t>
            </a:fld>
            <a:endParaRPr lang="zh-CN" altLang="en-US"/>
          </a:p>
        </p:txBody>
      </p:sp>
    </p:spTree>
    <p:extLst>
      <p:ext uri="{BB962C8B-B14F-4D97-AF65-F5344CB8AC3E}">
        <p14:creationId xmlns:p14="http://schemas.microsoft.com/office/powerpoint/2010/main" val="41433413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22</a:t>
            </a:fld>
            <a:endParaRPr lang="zh-CN" altLang="en-US"/>
          </a:p>
        </p:txBody>
      </p:sp>
    </p:spTree>
    <p:extLst>
      <p:ext uri="{BB962C8B-B14F-4D97-AF65-F5344CB8AC3E}">
        <p14:creationId xmlns:p14="http://schemas.microsoft.com/office/powerpoint/2010/main" val="4600622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23</a:t>
            </a:fld>
            <a:endParaRPr lang="zh-CN" altLang="en-US"/>
          </a:p>
        </p:txBody>
      </p:sp>
    </p:spTree>
    <p:extLst>
      <p:ext uri="{BB962C8B-B14F-4D97-AF65-F5344CB8AC3E}">
        <p14:creationId xmlns:p14="http://schemas.microsoft.com/office/powerpoint/2010/main" val="32132705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24</a:t>
            </a:fld>
            <a:endParaRPr lang="zh-CN" altLang="en-US"/>
          </a:p>
        </p:txBody>
      </p:sp>
    </p:spTree>
    <p:extLst>
      <p:ext uri="{BB962C8B-B14F-4D97-AF65-F5344CB8AC3E}">
        <p14:creationId xmlns:p14="http://schemas.microsoft.com/office/powerpoint/2010/main" val="7340039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25</a:t>
            </a:fld>
            <a:endParaRPr lang="zh-CN" altLang="en-US"/>
          </a:p>
        </p:txBody>
      </p:sp>
    </p:spTree>
    <p:extLst>
      <p:ext uri="{BB962C8B-B14F-4D97-AF65-F5344CB8AC3E}">
        <p14:creationId xmlns:p14="http://schemas.microsoft.com/office/powerpoint/2010/main" val="29352474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26</a:t>
            </a:fld>
            <a:endParaRPr lang="zh-CN" altLang="en-US"/>
          </a:p>
        </p:txBody>
      </p:sp>
    </p:spTree>
    <p:extLst>
      <p:ext uri="{BB962C8B-B14F-4D97-AF65-F5344CB8AC3E}">
        <p14:creationId xmlns:p14="http://schemas.microsoft.com/office/powerpoint/2010/main" val="15454142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27</a:t>
            </a:fld>
            <a:endParaRPr lang="zh-CN" altLang="en-US"/>
          </a:p>
        </p:txBody>
      </p:sp>
    </p:spTree>
    <p:extLst>
      <p:ext uri="{BB962C8B-B14F-4D97-AF65-F5344CB8AC3E}">
        <p14:creationId xmlns:p14="http://schemas.microsoft.com/office/powerpoint/2010/main" val="6917695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怎么样从“购买记录”到“有孩子”甚至到</a:t>
            </a:r>
            <a:r>
              <a:rPr lang="en-US" altLang="zh-CN" dirty="0" smtClean="0"/>
              <a:t>”</a:t>
            </a:r>
            <a:r>
              <a:rPr lang="zh-CN" altLang="en-US" dirty="0" smtClean="0"/>
              <a:t>有</a:t>
            </a:r>
            <a:r>
              <a:rPr lang="en-US" altLang="zh-CN" dirty="0" smtClean="0"/>
              <a:t>5-10</a:t>
            </a:r>
            <a:r>
              <a:rPr lang="zh-CN" altLang="en-US" dirty="0" smtClean="0"/>
              <a:t>岁的孩子“，这就是社交个体用户画像要解决的问题</a:t>
            </a:r>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28</a:t>
            </a:fld>
            <a:endParaRPr lang="zh-CN" altLang="en-US"/>
          </a:p>
        </p:txBody>
      </p:sp>
    </p:spTree>
    <p:extLst>
      <p:ext uri="{BB962C8B-B14F-4D97-AF65-F5344CB8AC3E}">
        <p14:creationId xmlns:p14="http://schemas.microsoft.com/office/powerpoint/2010/main" val="22058529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29</a:t>
            </a:fld>
            <a:endParaRPr lang="zh-CN" altLang="en-US"/>
          </a:p>
        </p:txBody>
      </p:sp>
    </p:spTree>
    <p:extLst>
      <p:ext uri="{BB962C8B-B14F-4D97-AF65-F5344CB8AC3E}">
        <p14:creationId xmlns:p14="http://schemas.microsoft.com/office/powerpoint/2010/main" val="36532357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30</a:t>
            </a:fld>
            <a:endParaRPr lang="zh-CN" altLang="en-US"/>
          </a:p>
        </p:txBody>
      </p:sp>
    </p:spTree>
    <p:extLst>
      <p:ext uri="{BB962C8B-B14F-4D97-AF65-F5344CB8AC3E}">
        <p14:creationId xmlns:p14="http://schemas.microsoft.com/office/powerpoint/2010/main" val="3666454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42812994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31</a:t>
            </a:fld>
            <a:endParaRPr lang="zh-CN" altLang="en-US"/>
          </a:p>
        </p:txBody>
      </p:sp>
    </p:spTree>
    <p:extLst>
      <p:ext uri="{BB962C8B-B14F-4D97-AF65-F5344CB8AC3E}">
        <p14:creationId xmlns:p14="http://schemas.microsoft.com/office/powerpoint/2010/main" val="10284296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32</a:t>
            </a:fld>
            <a:endParaRPr lang="zh-CN" altLang="en-US"/>
          </a:p>
        </p:txBody>
      </p:sp>
    </p:spTree>
    <p:extLst>
      <p:ext uri="{BB962C8B-B14F-4D97-AF65-F5344CB8AC3E}">
        <p14:creationId xmlns:p14="http://schemas.microsoft.com/office/powerpoint/2010/main" val="21898287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33</a:t>
            </a:fld>
            <a:endParaRPr lang="zh-CN" altLang="en-US"/>
          </a:p>
        </p:txBody>
      </p:sp>
    </p:spTree>
    <p:extLst>
      <p:ext uri="{BB962C8B-B14F-4D97-AF65-F5344CB8AC3E}">
        <p14:creationId xmlns:p14="http://schemas.microsoft.com/office/powerpoint/2010/main" val="28347888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图中某节点承载整个图所有最短路径的数量，评价了节点在社交网络信息传递中的重要程度。</a:t>
            </a:r>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34</a:t>
            </a:fld>
            <a:endParaRPr lang="zh-CN" altLang="en-US"/>
          </a:p>
        </p:txBody>
      </p:sp>
    </p:spTree>
    <p:extLst>
      <p:ext uri="{BB962C8B-B14F-4D97-AF65-F5344CB8AC3E}">
        <p14:creationId xmlns:p14="http://schemas.microsoft.com/office/powerpoint/2010/main" val="33535204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2058DE2-74AF-4D07-BDC1-29FF74FBF8F3}" type="slidenum">
              <a:rPr lang="zh-CN" altLang="en-US" smtClean="0"/>
              <a:t>35</a:t>
            </a:fld>
            <a:endParaRPr lang="zh-CN" altLang="en-US"/>
          </a:p>
        </p:txBody>
      </p:sp>
    </p:spTree>
    <p:extLst>
      <p:ext uri="{BB962C8B-B14F-4D97-AF65-F5344CB8AC3E}">
        <p14:creationId xmlns:p14="http://schemas.microsoft.com/office/powerpoint/2010/main" val="17319159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155731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381469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43466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05279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454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0A6F1AA-0EE8-413B-B194-C87D188FAB8E}" type="slidenum">
              <a:rPr lang="zh-CN" altLang="en-US" smtClean="0"/>
              <a:t>5</a:t>
            </a:fld>
            <a:endParaRPr lang="zh-CN" altLang="en-US"/>
          </a:p>
        </p:txBody>
      </p:sp>
    </p:spTree>
    <p:extLst>
      <p:ext uri="{BB962C8B-B14F-4D97-AF65-F5344CB8AC3E}">
        <p14:creationId xmlns:p14="http://schemas.microsoft.com/office/powerpoint/2010/main" val="8014349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891646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9183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599163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969073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8957661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46</a:t>
            </a:fld>
            <a:endParaRPr lang="zh-CN" altLang="en-US"/>
          </a:p>
        </p:txBody>
      </p:sp>
    </p:spTree>
    <p:extLst>
      <p:ext uri="{BB962C8B-B14F-4D97-AF65-F5344CB8AC3E}">
        <p14:creationId xmlns:p14="http://schemas.microsoft.com/office/powerpoint/2010/main" val="1162520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0A6F1AA-0EE8-413B-B194-C87D188FAB8E}" type="slidenum">
              <a:rPr lang="zh-CN" altLang="en-US" smtClean="0"/>
              <a:t>6</a:t>
            </a:fld>
            <a:endParaRPr lang="zh-CN" altLang="en-US"/>
          </a:p>
        </p:txBody>
      </p:sp>
    </p:spTree>
    <p:extLst>
      <p:ext uri="{BB962C8B-B14F-4D97-AF65-F5344CB8AC3E}">
        <p14:creationId xmlns:p14="http://schemas.microsoft.com/office/powerpoint/2010/main" val="2297553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0A6F1AA-0EE8-413B-B194-C87D188FAB8E}" type="slidenum">
              <a:rPr lang="zh-CN" altLang="en-US" smtClean="0"/>
              <a:t>7</a:t>
            </a:fld>
            <a:endParaRPr lang="zh-CN" altLang="en-US"/>
          </a:p>
        </p:txBody>
      </p:sp>
    </p:spTree>
    <p:extLst>
      <p:ext uri="{BB962C8B-B14F-4D97-AF65-F5344CB8AC3E}">
        <p14:creationId xmlns:p14="http://schemas.microsoft.com/office/powerpoint/2010/main" val="2462764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8</a:t>
            </a:fld>
            <a:endParaRPr lang="zh-CN" altLang="en-US"/>
          </a:p>
        </p:txBody>
      </p:sp>
    </p:spTree>
    <p:extLst>
      <p:ext uri="{BB962C8B-B14F-4D97-AF65-F5344CB8AC3E}">
        <p14:creationId xmlns:p14="http://schemas.microsoft.com/office/powerpoint/2010/main" val="949162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0A6F1AA-0EE8-413B-B194-C87D188FAB8E}" type="slidenum">
              <a:rPr lang="zh-CN" altLang="en-US" smtClean="0"/>
              <a:t>9</a:t>
            </a:fld>
            <a:endParaRPr lang="zh-CN" altLang="en-US"/>
          </a:p>
        </p:txBody>
      </p:sp>
    </p:spTree>
    <p:extLst>
      <p:ext uri="{BB962C8B-B14F-4D97-AF65-F5344CB8AC3E}">
        <p14:creationId xmlns:p14="http://schemas.microsoft.com/office/powerpoint/2010/main" val="3570594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10</a:t>
            </a:fld>
            <a:endParaRPr lang="zh-CN" altLang="en-US"/>
          </a:p>
        </p:txBody>
      </p:sp>
    </p:spTree>
    <p:extLst>
      <p:ext uri="{BB962C8B-B14F-4D97-AF65-F5344CB8AC3E}">
        <p14:creationId xmlns:p14="http://schemas.microsoft.com/office/powerpoint/2010/main" val="1682150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CE45C20-9DC3-4C93-855F-0906F529D9E0}" type="datetimeFigureOut">
              <a:rPr lang="zh-CN" altLang="en-US"/>
              <a:pPr>
                <a:defRPr/>
              </a:pPr>
              <a:t>2019/1/3</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438595A7-F137-4A1C-94F3-17BF434764D1}" type="slidenum">
              <a:rPr lang="zh-CN" altLang="en-US"/>
              <a:pPr/>
              <a:t>‹#›</a:t>
            </a:fld>
            <a:endParaRPr lang="zh-CN" altLang="en-US"/>
          </a:p>
        </p:txBody>
      </p:sp>
    </p:spTree>
    <p:extLst>
      <p:ext uri="{BB962C8B-B14F-4D97-AF65-F5344CB8AC3E}">
        <p14:creationId xmlns:p14="http://schemas.microsoft.com/office/powerpoint/2010/main" val="36323521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6551" y="1184282"/>
            <a:ext cx="9644063" cy="2517775"/>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606551" y="3798888"/>
            <a:ext cx="9644063" cy="1746250"/>
          </a:xfrm>
          <a:prstGeom prst="rect">
            <a:avLst/>
          </a:prstGeom>
        </p:spPr>
        <p:txBody>
          <a:bodyPr/>
          <a:lstStyle>
            <a:lvl1pPr marL="0" indent="0" algn="ctr">
              <a:buNone/>
              <a:defRPr sz="2400"/>
            </a:lvl1pPr>
            <a:lvl2pPr marL="457204" indent="0" algn="ctr">
              <a:buNone/>
              <a:defRPr sz="2000"/>
            </a:lvl2pPr>
            <a:lvl3pPr marL="914407" indent="0" algn="ctr">
              <a:buNone/>
              <a:defRPr sz="1800"/>
            </a:lvl3pPr>
            <a:lvl4pPr marL="1371611" indent="0" algn="ctr">
              <a:buNone/>
              <a:defRPr sz="1600"/>
            </a:lvl4pPr>
            <a:lvl5pPr marL="1828815" indent="0" algn="ctr">
              <a:buNone/>
              <a:defRPr sz="1600"/>
            </a:lvl5pPr>
            <a:lvl6pPr marL="2286019" indent="0" algn="ctr">
              <a:buNone/>
              <a:defRPr sz="1600"/>
            </a:lvl6pPr>
            <a:lvl7pPr marL="2743223" indent="0" algn="ctr">
              <a:buNone/>
              <a:defRPr sz="1600"/>
            </a:lvl7pPr>
            <a:lvl8pPr marL="3200427" indent="0" algn="ctr">
              <a:buNone/>
              <a:defRPr sz="1600"/>
            </a:lvl8pPr>
            <a:lvl9pPr marL="3657631"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84242" y="6704020"/>
            <a:ext cx="2892426" cy="384175"/>
          </a:xfrm>
          <a:prstGeom prst="rect">
            <a:avLst/>
          </a:prstGeom>
        </p:spPr>
        <p:txBody>
          <a:bodyPr/>
          <a:lstStyle/>
          <a:p>
            <a:fld id="{3BED4874-415F-4462-8CBD-90FA9588F106}" type="datetimeFigureOut">
              <a:rPr lang="zh-CN" altLang="en-US" smtClean="0"/>
              <a:t>2019/1/3</a:t>
            </a:fld>
            <a:endParaRPr lang="zh-CN" altLang="en-US"/>
          </a:p>
        </p:txBody>
      </p:sp>
      <p:sp>
        <p:nvSpPr>
          <p:cNvPr id="5" name="页脚占位符 4"/>
          <p:cNvSpPr>
            <a:spLocks noGrp="1"/>
          </p:cNvSpPr>
          <p:nvPr>
            <p:ph type="ftr" sz="quarter" idx="11"/>
          </p:nvPr>
        </p:nvSpPr>
        <p:spPr>
          <a:xfrm>
            <a:off x="4259264" y="6704020"/>
            <a:ext cx="4338637" cy="38417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9080504" y="6704020"/>
            <a:ext cx="2892426" cy="384175"/>
          </a:xfrm>
          <a:prstGeom prst="rect">
            <a:avLst/>
          </a:prstGeom>
        </p:spPr>
        <p:txBody>
          <a:bodyPr/>
          <a:lstStyle/>
          <a:p>
            <a:fld id="{8C92ADDF-ABC6-4EEC-846D-A1AE2D410679}" type="slidenum">
              <a:rPr lang="zh-CN" altLang="en-US" smtClean="0"/>
              <a:t>‹#›</a:t>
            </a:fld>
            <a:endParaRPr lang="zh-CN" altLang="en-US"/>
          </a:p>
        </p:txBody>
      </p:sp>
    </p:spTree>
    <p:extLst>
      <p:ext uri="{BB962C8B-B14F-4D97-AF65-F5344CB8AC3E}">
        <p14:creationId xmlns:p14="http://schemas.microsoft.com/office/powerpoint/2010/main" val="2831315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8912582"/>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BED4874-415F-4462-8CBD-90FA9588F106}" type="datetimeFigureOut">
              <a:rPr lang="zh-CN" altLang="en-US" smtClean="0"/>
              <a:t>2019/1/3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C92ADDF-ABC6-4EEC-846D-A1AE2D410679}" type="slidenum">
              <a:rPr lang="zh-CN" altLang="en-US" smtClean="0"/>
              <a:t>‹#›</a:t>
            </a:fld>
            <a:endParaRPr lang="zh-CN" altLang="en-US"/>
          </a:p>
        </p:txBody>
      </p:sp>
    </p:spTree>
    <p:extLst>
      <p:ext uri="{BB962C8B-B14F-4D97-AF65-F5344CB8AC3E}">
        <p14:creationId xmlns:p14="http://schemas.microsoft.com/office/powerpoint/2010/main" val="18971539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矩形 8"/>
          <p:cNvSpPr/>
          <p:nvPr userDrawn="1"/>
        </p:nvSpPr>
        <p:spPr>
          <a:xfrm>
            <a:off x="8325228" y="6545425"/>
            <a:ext cx="775136" cy="246221"/>
          </a:xfrm>
          <a:prstGeom prst="rect">
            <a:avLst/>
          </a:prstGeom>
        </p:spPr>
        <p:txBody>
          <a:bodyPr wrap="square">
            <a:spAutoFit/>
          </a:bodyPr>
          <a:lstStyle/>
          <a:p>
            <a:pPr fontAlgn="auto">
              <a:spcBef>
                <a:spcPts val="0"/>
              </a:spcBef>
              <a:spcAft>
                <a:spcPts val="0"/>
              </a:spcAft>
            </a:pPr>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pPr fontAlgn="auto">
              <a:spcBef>
                <a:spcPts val="0"/>
              </a:spcBef>
              <a:spcAft>
                <a:spcPts val="0"/>
              </a:spcAft>
            </a:pPr>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素材下载：</a:t>
            </a:r>
            <a:r>
              <a:rPr lang="en-US" altLang="zh-CN" sz="100" dirty="0">
                <a:solidFill>
                  <a:prstClr val="white"/>
                </a:solidFill>
                <a:latin typeface="Calibri"/>
                <a:ea typeface="宋体"/>
              </a:rPr>
              <a:t>www.1ppt.com/sucai/</a:t>
            </a:r>
          </a:p>
          <a:p>
            <a:pPr fontAlgn="auto">
              <a:spcBef>
                <a:spcPts val="0"/>
              </a:spcBef>
              <a:spcAft>
                <a:spcPts val="0"/>
              </a:spcAft>
            </a:pPr>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图表下载：</a:t>
            </a:r>
            <a:r>
              <a:rPr lang="en-US" altLang="zh-CN" sz="100" dirty="0">
                <a:solidFill>
                  <a:prstClr val="white"/>
                </a:solidFill>
                <a:latin typeface="Calibri"/>
                <a:ea typeface="宋体"/>
              </a:rPr>
              <a:t>www.1ppt.com/tubiao/      </a:t>
            </a:r>
          </a:p>
          <a:p>
            <a:pPr fontAlgn="auto">
              <a:spcBef>
                <a:spcPts val="0"/>
              </a:spcBef>
              <a:spcAft>
                <a:spcPts val="0"/>
              </a:spcAft>
            </a:pPr>
            <a:r>
              <a:rPr lang="zh-CN" altLang="en-US" sz="100" dirty="0">
                <a:solidFill>
                  <a:prstClr val="white"/>
                </a:solidFill>
                <a:latin typeface="Calibri"/>
                <a:ea typeface="宋体"/>
              </a:rPr>
              <a:t>优秀</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pPr fontAlgn="auto">
              <a:spcBef>
                <a:spcPts val="0"/>
              </a:spcBef>
              <a:spcAft>
                <a:spcPts val="0"/>
              </a:spcAft>
            </a:pPr>
            <a:r>
              <a:rPr lang="en-US" altLang="zh-CN" sz="100" dirty="0">
                <a:solidFill>
                  <a:prstClr val="white"/>
                </a:solidFill>
                <a:latin typeface="Calibri"/>
                <a:ea typeface="宋体"/>
              </a:rPr>
              <a:t>Word</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www.1ppt.com/word/              Excel</a:t>
            </a:r>
            <a:r>
              <a:rPr lang="zh-CN" altLang="en-US" sz="100" dirty="0">
                <a:solidFill>
                  <a:prstClr val="white"/>
                </a:solidFill>
                <a:latin typeface="Calibri"/>
                <a:ea typeface="宋体"/>
              </a:rPr>
              <a:t>教程：</a:t>
            </a:r>
            <a:r>
              <a:rPr lang="en-US" altLang="zh-CN" sz="100" dirty="0">
                <a:solidFill>
                  <a:prstClr val="white"/>
                </a:solidFill>
                <a:latin typeface="Calibri"/>
                <a:ea typeface="宋体"/>
              </a:rPr>
              <a:t>www.1ppt.com/excel/  </a:t>
            </a:r>
          </a:p>
          <a:p>
            <a:pPr fontAlgn="auto">
              <a:spcBef>
                <a:spcPts val="0"/>
              </a:spcBef>
              <a:spcAft>
                <a:spcPts val="0"/>
              </a:spcAft>
            </a:pPr>
            <a:r>
              <a:rPr lang="zh-CN" altLang="en-US" sz="100" dirty="0">
                <a:solidFill>
                  <a:prstClr val="white"/>
                </a:solidFill>
                <a:latin typeface="Calibri"/>
                <a:ea typeface="宋体"/>
              </a:rPr>
              <a:t>资料下载：</a:t>
            </a:r>
            <a:r>
              <a:rPr lang="en-US" altLang="zh-CN" sz="100" dirty="0">
                <a:solidFill>
                  <a:prstClr val="white"/>
                </a:solidFill>
                <a:latin typeface="Calibri"/>
                <a:ea typeface="宋体"/>
              </a:rPr>
              <a:t>www.1ppt.com/ziliao/                PPT</a:t>
            </a:r>
            <a:r>
              <a:rPr lang="zh-CN" altLang="en-US" sz="100" dirty="0">
                <a:solidFill>
                  <a:prstClr val="white"/>
                </a:solidFill>
                <a:latin typeface="Calibri"/>
                <a:ea typeface="宋体"/>
              </a:rPr>
              <a:t>课件下载：</a:t>
            </a:r>
            <a:r>
              <a:rPr lang="en-US" altLang="zh-CN" sz="100" dirty="0">
                <a:solidFill>
                  <a:prstClr val="white"/>
                </a:solidFill>
                <a:latin typeface="Calibri"/>
                <a:ea typeface="宋体"/>
              </a:rPr>
              <a:t>www.1ppt.com/kejian/ </a:t>
            </a:r>
          </a:p>
          <a:p>
            <a:pPr fontAlgn="auto">
              <a:spcBef>
                <a:spcPts val="0"/>
              </a:spcBef>
              <a:spcAft>
                <a:spcPts val="0"/>
              </a:spcAft>
            </a:pPr>
            <a:r>
              <a:rPr lang="zh-CN" altLang="en-US" sz="100" dirty="0">
                <a:solidFill>
                  <a:prstClr val="white"/>
                </a:solidFill>
                <a:latin typeface="Calibri"/>
                <a:ea typeface="宋体"/>
              </a:rPr>
              <a:t>范文下载：</a:t>
            </a:r>
            <a:r>
              <a:rPr lang="en-US" altLang="zh-CN" sz="100" dirty="0">
                <a:solidFill>
                  <a:prstClr val="white"/>
                </a:solidFill>
                <a:latin typeface="Calibri"/>
                <a:ea typeface="宋体"/>
              </a:rPr>
              <a:t>www.1ppt.com/fanwen/             </a:t>
            </a:r>
            <a:r>
              <a:rPr lang="zh-CN" altLang="en-US" sz="100" dirty="0">
                <a:solidFill>
                  <a:prstClr val="white"/>
                </a:solidFill>
                <a:latin typeface="Calibri"/>
                <a:ea typeface="宋体"/>
              </a:rPr>
              <a:t>试卷下载：</a:t>
            </a:r>
            <a:r>
              <a:rPr lang="en-US" altLang="zh-CN" sz="100" dirty="0">
                <a:solidFill>
                  <a:prstClr val="white"/>
                </a:solidFill>
                <a:latin typeface="Calibri"/>
                <a:ea typeface="宋体"/>
              </a:rPr>
              <a:t>www.1ppt.com/shiti/  </a:t>
            </a:r>
          </a:p>
          <a:p>
            <a:pPr fontAlgn="auto">
              <a:spcBef>
                <a:spcPts val="0"/>
              </a:spcBef>
              <a:spcAft>
                <a:spcPts val="0"/>
              </a:spcAft>
            </a:pPr>
            <a:r>
              <a:rPr lang="zh-CN" altLang="en-US" sz="100" dirty="0">
                <a:solidFill>
                  <a:prstClr val="white"/>
                </a:solidFill>
                <a:latin typeface="Calibri"/>
                <a:ea typeface="宋体"/>
              </a:rPr>
              <a:t>教案下载：</a:t>
            </a:r>
            <a:r>
              <a:rPr lang="en-US" altLang="zh-CN" sz="100" dirty="0">
                <a:solidFill>
                  <a:prstClr val="white"/>
                </a:solidFill>
                <a:latin typeface="Calibri"/>
                <a:ea typeface="宋体"/>
              </a:rPr>
              <a:t>www.1ppt.com/jiaoan/  </a:t>
            </a:r>
            <a:r>
              <a:rPr lang="en-US" altLang="zh-CN" sz="100" dirty="0" smtClean="0">
                <a:solidFill>
                  <a:prstClr val="white"/>
                </a:solidFill>
                <a:latin typeface="Calibri"/>
                <a:ea typeface="宋体"/>
              </a:rPr>
              <a:t>      </a:t>
            </a:r>
            <a:endParaRPr lang="en-US" altLang="zh-CN" sz="100" dirty="0">
              <a:solidFill>
                <a:prstClr val="white"/>
              </a:solidFill>
              <a:latin typeface="Calibri"/>
              <a:ea typeface="宋体"/>
            </a:endParaRPr>
          </a:p>
          <a:p>
            <a:pPr fontAlgn="auto">
              <a:spcBef>
                <a:spcPts val="0"/>
              </a:spcBef>
              <a:spcAft>
                <a:spcPts val="0"/>
              </a:spcAft>
            </a:pPr>
            <a:r>
              <a:rPr lang="zh-CN" altLang="en-US" sz="100" dirty="0" smtClean="0">
                <a:solidFill>
                  <a:prstClr val="white"/>
                </a:solidFill>
                <a:latin typeface="Calibri"/>
                <a:ea typeface="宋体"/>
              </a:rPr>
              <a:t>字体下载：</a:t>
            </a:r>
            <a:r>
              <a:rPr lang="en-US" altLang="zh-CN" sz="100" dirty="0" smtClean="0">
                <a:solidFill>
                  <a:prstClr val="white"/>
                </a:solidFill>
                <a:latin typeface="Calibri"/>
                <a:ea typeface="宋体"/>
              </a:rPr>
              <a:t>www.1ppt.com/ziti/</a:t>
            </a:r>
            <a:endParaRPr lang="en-US" altLang="zh-CN" sz="100" dirty="0">
              <a:solidFill>
                <a:prstClr val="white"/>
              </a:solidFill>
              <a:latin typeface="Calibri"/>
              <a:ea typeface="宋体"/>
            </a:endParaRPr>
          </a:p>
          <a:p>
            <a:pPr fontAlgn="auto">
              <a:spcBef>
                <a:spcPts val="0"/>
              </a:spcBef>
              <a:spcAft>
                <a:spcPts val="0"/>
              </a:spcAft>
            </a:pPr>
            <a:r>
              <a:rPr lang="en-US" altLang="zh-CN" sz="100" dirty="0">
                <a:solidFill>
                  <a:prstClr val="white"/>
                </a:solidFill>
                <a:latin typeface="Calibri"/>
                <a:ea typeface="宋体"/>
              </a:rPr>
              <a:t> </a:t>
            </a:r>
            <a:endParaRPr lang="zh-CN" altLang="en-US" sz="100" dirty="0">
              <a:solidFill>
                <a:prstClr val="white"/>
              </a:solidFill>
              <a:latin typeface="Calibri"/>
              <a:ea typeface="宋体"/>
            </a:endParaRPr>
          </a:p>
        </p:txBody>
      </p:sp>
      <p:sp>
        <p:nvSpPr>
          <p:cNvPr id="1026" name="标题占位符 1"/>
          <p:cNvSpPr>
            <a:spLocks noGrp="1"/>
          </p:cNvSpPr>
          <p:nvPr>
            <p:ph type="title"/>
          </p:nvPr>
        </p:nvSpPr>
        <p:spPr bwMode="auto">
          <a:xfrm>
            <a:off x="642938" y="290513"/>
            <a:ext cx="11571287"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530" tIns="64265" rIns="128530" bIns="64265"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642938" y="1687513"/>
            <a:ext cx="11571287"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530" tIns="64265" rIns="128530" bIns="64265"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642938" y="6704013"/>
            <a:ext cx="3000375" cy="385762"/>
          </a:xfrm>
          <a:prstGeom prst="rect">
            <a:avLst/>
          </a:prstGeom>
        </p:spPr>
        <p:txBody>
          <a:bodyPr vert="horz" lIns="128530" tIns="64265" rIns="128530" bIns="64265" rtlCol="0" anchor="ctr"/>
          <a:lstStyle>
            <a:lvl1pPr algn="l" fontAlgn="auto">
              <a:spcBef>
                <a:spcPts val="0"/>
              </a:spcBef>
              <a:spcAft>
                <a:spcPts val="0"/>
              </a:spcAft>
              <a:defRPr sz="1800">
                <a:solidFill>
                  <a:schemeClr val="tx1">
                    <a:tint val="75000"/>
                  </a:schemeClr>
                </a:solidFill>
                <a:latin typeface="+mn-lt"/>
                <a:ea typeface="+mn-ea"/>
              </a:defRPr>
            </a:lvl1pPr>
          </a:lstStyle>
          <a:p>
            <a:pPr>
              <a:defRPr/>
            </a:pPr>
            <a:fld id="{ED7E96DE-9E58-4D12-881B-2A55675D2103}" type="datetimeFigureOut">
              <a:rPr lang="zh-CN" altLang="en-US"/>
              <a:pPr>
                <a:defRPr/>
              </a:pPr>
              <a:t>2019/1/3</a:t>
            </a:fld>
            <a:endParaRPr lang="zh-CN" altLang="en-US"/>
          </a:p>
        </p:txBody>
      </p:sp>
      <p:sp>
        <p:nvSpPr>
          <p:cNvPr id="5" name="页脚占位符 4"/>
          <p:cNvSpPr>
            <a:spLocks noGrp="1"/>
          </p:cNvSpPr>
          <p:nvPr>
            <p:ph type="ftr" sz="quarter" idx="3"/>
          </p:nvPr>
        </p:nvSpPr>
        <p:spPr>
          <a:xfrm>
            <a:off x="4392613" y="6704013"/>
            <a:ext cx="4071937" cy="385762"/>
          </a:xfrm>
          <a:prstGeom prst="rect">
            <a:avLst/>
          </a:prstGeom>
        </p:spPr>
        <p:txBody>
          <a:bodyPr vert="horz" lIns="128530" tIns="64265" rIns="128530" bIns="64265" rtlCol="0" anchor="ctr"/>
          <a:lstStyle>
            <a:lvl1pPr algn="ctr" fontAlgn="auto">
              <a:spcBef>
                <a:spcPts val="0"/>
              </a:spcBef>
              <a:spcAft>
                <a:spcPts val="0"/>
              </a:spcAft>
              <a:defRPr sz="18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9213850" y="6704013"/>
            <a:ext cx="3000375" cy="385762"/>
          </a:xfrm>
          <a:prstGeom prst="rect">
            <a:avLst/>
          </a:prstGeom>
        </p:spPr>
        <p:txBody>
          <a:bodyPr vert="horz" wrap="square" lIns="128530" tIns="64265" rIns="128530" bIns="64265" numCol="1" anchor="ctr" anchorCtr="0" compatLnSpc="1">
            <a:prstTxWarp prst="textNoShape">
              <a:avLst/>
            </a:prstTxWarp>
          </a:bodyPr>
          <a:lstStyle>
            <a:lvl1pPr algn="r">
              <a:defRPr>
                <a:solidFill>
                  <a:srgbClr val="898989"/>
                </a:solidFill>
                <a:latin typeface="Franklin Gothic Book" panose="020B0503020102020204" pitchFamily="34" charset="0"/>
                <a:ea typeface="黑体" panose="02010609060101010101" pitchFamily="49" charset="-122"/>
              </a:defRPr>
            </a:lvl1pPr>
          </a:lstStyle>
          <a:p>
            <a:fld id="{A5620144-0991-4015-A106-087B26C73338}" type="slidenum">
              <a:rPr lang="zh-CN" altLang="en-US"/>
              <a:pPr/>
              <a:t>‹#›</a:t>
            </a:fld>
            <a:endParaRPr lang="zh-CN" altLang="en-US"/>
          </a:p>
        </p:txBody>
      </p:sp>
      <p:pic>
        <p:nvPicPr>
          <p:cNvPr id="2" name="图片 1"/>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81" y="688"/>
            <a:ext cx="12855600" cy="7231274"/>
          </a:xfrm>
          <a:prstGeom prst="rect">
            <a:avLst/>
          </a:prstGeom>
        </p:spPr>
      </p:pic>
    </p:spTree>
  </p:cSld>
  <p:clrMap bg1="lt1" tx1="dk1" bg2="lt2" tx2="dk2" accent1="accent1" accent2="accent2" accent3="accent3" accent4="accent4" accent5="accent5" accent6="accent6" hlink="hlink" folHlink="folHlink"/>
  <p:sldLayoutIdLst>
    <p:sldLayoutId id="2147483668" r:id="rId1"/>
    <p:sldLayoutId id="2147483683" r:id="rId2"/>
    <p:sldLayoutId id="2147483684" r:id="rId3"/>
  </p:sldLayoutIdLst>
  <p:timing>
    <p:tnLst>
      <p:par>
        <p:cTn id="1" dur="indefinite" restart="never" nodeType="tmRoot"/>
      </p:par>
    </p:tnLst>
  </p:timing>
  <p:txStyles>
    <p:titleStyle>
      <a:lvl1pPr algn="ctr" rtl="0" eaLnBrk="0" fontAlgn="base" hangingPunct="0">
        <a:spcBef>
          <a:spcPct val="0"/>
        </a:spcBef>
        <a:spcAft>
          <a:spcPct val="0"/>
        </a:spcAft>
        <a:defRPr sz="6200" kern="1200">
          <a:solidFill>
            <a:schemeClr val="tx1"/>
          </a:solidFill>
          <a:latin typeface="+mj-lt"/>
          <a:ea typeface="+mj-ea"/>
          <a:cs typeface="+mj-cs"/>
        </a:defRPr>
      </a:lvl1pPr>
      <a:lvl2pPr algn="ctr" rtl="0" eaLnBrk="0" fontAlgn="base" hangingPunct="0">
        <a:spcBef>
          <a:spcPct val="0"/>
        </a:spcBef>
        <a:spcAft>
          <a:spcPct val="0"/>
        </a:spcAft>
        <a:defRPr sz="6200">
          <a:solidFill>
            <a:schemeClr val="tx1"/>
          </a:solidFill>
          <a:latin typeface="Franklin Gothic Medium" pitchFamily="34" charset="0"/>
          <a:ea typeface="微软雅黑" pitchFamily="34" charset="-122"/>
        </a:defRPr>
      </a:lvl2pPr>
      <a:lvl3pPr algn="ctr" rtl="0" eaLnBrk="0" fontAlgn="base" hangingPunct="0">
        <a:spcBef>
          <a:spcPct val="0"/>
        </a:spcBef>
        <a:spcAft>
          <a:spcPct val="0"/>
        </a:spcAft>
        <a:defRPr sz="6200">
          <a:solidFill>
            <a:schemeClr val="tx1"/>
          </a:solidFill>
          <a:latin typeface="Franklin Gothic Medium" pitchFamily="34" charset="0"/>
          <a:ea typeface="微软雅黑" pitchFamily="34" charset="-122"/>
        </a:defRPr>
      </a:lvl3pPr>
      <a:lvl4pPr algn="ctr" rtl="0" eaLnBrk="0" fontAlgn="base" hangingPunct="0">
        <a:spcBef>
          <a:spcPct val="0"/>
        </a:spcBef>
        <a:spcAft>
          <a:spcPct val="0"/>
        </a:spcAft>
        <a:defRPr sz="6200">
          <a:solidFill>
            <a:schemeClr val="tx1"/>
          </a:solidFill>
          <a:latin typeface="Franklin Gothic Medium" pitchFamily="34" charset="0"/>
          <a:ea typeface="微软雅黑" pitchFamily="34" charset="-122"/>
        </a:defRPr>
      </a:lvl4pPr>
      <a:lvl5pPr algn="ctr" rtl="0" eaLnBrk="0" fontAlgn="base" hangingPunct="0">
        <a:spcBef>
          <a:spcPct val="0"/>
        </a:spcBef>
        <a:spcAft>
          <a:spcPct val="0"/>
        </a:spcAft>
        <a:defRPr sz="6200">
          <a:solidFill>
            <a:schemeClr val="tx1"/>
          </a:solidFill>
          <a:latin typeface="Franklin Gothic Medium" pitchFamily="34" charset="0"/>
          <a:ea typeface="微软雅黑" pitchFamily="34" charset="-122"/>
        </a:defRPr>
      </a:lvl5pPr>
      <a:lvl6pPr marL="642656" algn="ctr" rtl="0" fontAlgn="base">
        <a:spcBef>
          <a:spcPct val="0"/>
        </a:spcBef>
        <a:spcAft>
          <a:spcPct val="0"/>
        </a:spcAft>
        <a:defRPr sz="6200">
          <a:solidFill>
            <a:schemeClr val="tx1"/>
          </a:solidFill>
          <a:latin typeface="Calibri" pitchFamily="34" charset="0"/>
          <a:ea typeface="宋体" charset="-122"/>
        </a:defRPr>
      </a:lvl6pPr>
      <a:lvl7pPr marL="1285309" algn="ctr" rtl="0" fontAlgn="base">
        <a:spcBef>
          <a:spcPct val="0"/>
        </a:spcBef>
        <a:spcAft>
          <a:spcPct val="0"/>
        </a:spcAft>
        <a:defRPr sz="6200">
          <a:solidFill>
            <a:schemeClr val="tx1"/>
          </a:solidFill>
          <a:latin typeface="Calibri" pitchFamily="34" charset="0"/>
          <a:ea typeface="宋体" charset="-122"/>
        </a:defRPr>
      </a:lvl7pPr>
      <a:lvl8pPr marL="1927964" algn="ctr" rtl="0" fontAlgn="base">
        <a:spcBef>
          <a:spcPct val="0"/>
        </a:spcBef>
        <a:spcAft>
          <a:spcPct val="0"/>
        </a:spcAft>
        <a:defRPr sz="6200">
          <a:solidFill>
            <a:schemeClr val="tx1"/>
          </a:solidFill>
          <a:latin typeface="Calibri" pitchFamily="34" charset="0"/>
          <a:ea typeface="宋体" charset="-122"/>
        </a:defRPr>
      </a:lvl8pPr>
      <a:lvl9pPr marL="2570621" algn="ctr" rtl="0" fontAlgn="base">
        <a:spcBef>
          <a:spcPct val="0"/>
        </a:spcBef>
        <a:spcAft>
          <a:spcPct val="0"/>
        </a:spcAft>
        <a:defRPr sz="6200">
          <a:solidFill>
            <a:schemeClr val="tx1"/>
          </a:solidFill>
          <a:latin typeface="Calibri" pitchFamily="34" charset="0"/>
          <a:ea typeface="宋体" charset="-122"/>
        </a:defRPr>
      </a:lvl9pPr>
    </p:titleStyle>
    <p:bodyStyle>
      <a:lvl1pPr marL="479425" indent="-479425" algn="l" rtl="0" eaLnBrk="0" fontAlgn="base" hangingPunct="0">
        <a:spcBef>
          <a:spcPct val="20000"/>
        </a:spcBef>
        <a:spcAft>
          <a:spcPct val="0"/>
        </a:spcAft>
        <a:buFont typeface="Arial" panose="020B0604020202020204" pitchFamily="34" charset="0"/>
        <a:buChar char="•"/>
        <a:defRPr sz="4500" kern="1200">
          <a:solidFill>
            <a:schemeClr val="tx1"/>
          </a:solidFill>
          <a:latin typeface="+mn-lt"/>
          <a:ea typeface="+mn-ea"/>
          <a:cs typeface="+mn-cs"/>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zh-CN"/>
      </a:defPPr>
      <a:lvl1pPr marL="0" algn="l" defTabSz="1285309" rtl="0" eaLnBrk="1" latinLnBrk="0" hangingPunct="1">
        <a:defRPr sz="2500" kern="1200">
          <a:solidFill>
            <a:schemeClr val="tx1"/>
          </a:solidFill>
          <a:latin typeface="+mn-lt"/>
          <a:ea typeface="+mn-ea"/>
          <a:cs typeface="+mn-cs"/>
        </a:defRPr>
      </a:lvl1pPr>
      <a:lvl2pPr marL="642656" algn="l" defTabSz="1285309" rtl="0" eaLnBrk="1" latinLnBrk="0" hangingPunct="1">
        <a:defRPr sz="2500" kern="1200">
          <a:solidFill>
            <a:schemeClr val="tx1"/>
          </a:solidFill>
          <a:latin typeface="+mn-lt"/>
          <a:ea typeface="+mn-ea"/>
          <a:cs typeface="+mn-cs"/>
        </a:defRPr>
      </a:lvl2pPr>
      <a:lvl3pPr marL="1285309" algn="l" defTabSz="1285309" rtl="0" eaLnBrk="1" latinLnBrk="0" hangingPunct="1">
        <a:defRPr sz="2500" kern="1200">
          <a:solidFill>
            <a:schemeClr val="tx1"/>
          </a:solidFill>
          <a:latin typeface="+mn-lt"/>
          <a:ea typeface="+mn-ea"/>
          <a:cs typeface="+mn-cs"/>
        </a:defRPr>
      </a:lvl3pPr>
      <a:lvl4pPr marL="1927964" algn="l" defTabSz="1285309" rtl="0" eaLnBrk="1" latinLnBrk="0" hangingPunct="1">
        <a:defRPr sz="2500" kern="1200">
          <a:solidFill>
            <a:schemeClr val="tx1"/>
          </a:solidFill>
          <a:latin typeface="+mn-lt"/>
          <a:ea typeface="+mn-ea"/>
          <a:cs typeface="+mn-cs"/>
        </a:defRPr>
      </a:lvl4pPr>
      <a:lvl5pPr marL="2570621" algn="l" defTabSz="1285309" rtl="0" eaLnBrk="1" latinLnBrk="0" hangingPunct="1">
        <a:defRPr sz="2500" kern="1200">
          <a:solidFill>
            <a:schemeClr val="tx1"/>
          </a:solidFill>
          <a:latin typeface="+mn-lt"/>
          <a:ea typeface="+mn-ea"/>
          <a:cs typeface="+mn-cs"/>
        </a:defRPr>
      </a:lvl5pPr>
      <a:lvl6pPr marL="3213275" algn="l" defTabSz="1285309" rtl="0" eaLnBrk="1" latinLnBrk="0" hangingPunct="1">
        <a:defRPr sz="2500" kern="1200">
          <a:solidFill>
            <a:schemeClr val="tx1"/>
          </a:solidFill>
          <a:latin typeface="+mn-lt"/>
          <a:ea typeface="+mn-ea"/>
          <a:cs typeface="+mn-cs"/>
        </a:defRPr>
      </a:lvl6pPr>
      <a:lvl7pPr marL="3855930" algn="l" defTabSz="1285309" rtl="0" eaLnBrk="1" latinLnBrk="0" hangingPunct="1">
        <a:defRPr sz="2500" kern="1200">
          <a:solidFill>
            <a:schemeClr val="tx1"/>
          </a:solidFill>
          <a:latin typeface="+mn-lt"/>
          <a:ea typeface="+mn-ea"/>
          <a:cs typeface="+mn-cs"/>
        </a:defRPr>
      </a:lvl7pPr>
      <a:lvl8pPr marL="4498585" algn="l" defTabSz="1285309" rtl="0" eaLnBrk="1" latinLnBrk="0" hangingPunct="1">
        <a:defRPr sz="2500" kern="1200">
          <a:solidFill>
            <a:schemeClr val="tx1"/>
          </a:solidFill>
          <a:latin typeface="+mn-lt"/>
          <a:ea typeface="+mn-ea"/>
          <a:cs typeface="+mn-cs"/>
        </a:defRPr>
      </a:lvl8pPr>
      <a:lvl9pPr marL="5141240" algn="l" defTabSz="1285309" rtl="0" eaLnBrk="1" latinLnBrk="0" hangingPunct="1">
        <a:defRPr sz="2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88687" cy="1397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84238" y="1925638"/>
            <a:ext cx="11088687" cy="458946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3BED4874-415F-4462-8CBD-90FA9588F106}" type="datetimeFigureOut">
              <a:rPr lang="zh-CN" altLang="en-US" smtClean="0"/>
              <a:t>2019/1/3</a:t>
            </a:fld>
            <a:endParaRPr lang="zh-CN" altLang="en-US"/>
          </a:p>
        </p:txBody>
      </p:sp>
      <p:sp>
        <p:nvSpPr>
          <p:cNvPr id="5" name="页脚占位符 4"/>
          <p:cNvSpPr>
            <a:spLocks noGrp="1"/>
          </p:cNvSpPr>
          <p:nvPr>
            <p:ph type="ftr" sz="quarter" idx="3"/>
          </p:nvPr>
        </p:nvSpPr>
        <p:spPr>
          <a:xfrm>
            <a:off x="4259263" y="6704013"/>
            <a:ext cx="4338637"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0500"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8C92ADDF-ABC6-4EEC-846D-A1AE2D410679}" type="slidenum">
              <a:rPr lang="zh-CN" altLang="en-US" smtClean="0"/>
              <a:t>‹#›</a:t>
            </a:fld>
            <a:endParaRPr lang="zh-CN" altLang="en-US"/>
          </a:p>
        </p:txBody>
      </p:sp>
    </p:spTree>
    <p:extLst>
      <p:ext uri="{BB962C8B-B14F-4D97-AF65-F5344CB8AC3E}">
        <p14:creationId xmlns:p14="http://schemas.microsoft.com/office/powerpoint/2010/main" val="310721781"/>
      </p:ext>
    </p:extLst>
  </p:cSld>
  <p:clrMap bg1="lt1" tx1="dk1" bg2="lt2" tx2="dk2" accent1="accent1" accent2="accent2" accent3="accent3" accent4="accent4" accent5="accent5" accent6="accent6" hlink="hlink" folHlink="folHlink"/>
  <p:sldLayoutIdLst>
    <p:sldLayoutId id="214748368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1068460" y="1599487"/>
            <a:ext cx="1431472" cy="1582153"/>
            <a:chOff x="1837124" y="1808150"/>
            <a:chExt cx="1431472" cy="1582153"/>
          </a:xfrm>
        </p:grpSpPr>
        <p:sp>
          <p:nvSpPr>
            <p:cNvPr id="32" name="圆角矩形 31"/>
            <p:cNvSpPr/>
            <p:nvPr/>
          </p:nvSpPr>
          <p:spPr bwMode="auto">
            <a:xfrm>
              <a:off x="1837124" y="2636897"/>
              <a:ext cx="753406" cy="753406"/>
            </a:xfrm>
            <a:prstGeom prst="roundRect">
              <a:avLst>
                <a:gd name="adj" fmla="val 6712"/>
              </a:avLst>
            </a:prstGeom>
            <a:solidFill>
              <a:srgbClr val="0070C0"/>
            </a:solidFill>
            <a:ln w="9525" cap="flat" cmpd="sng" algn="ctr">
              <a:gradFill flip="none" rotWithShape="1">
                <a:gsLst>
                  <a:gs pos="0">
                    <a:srgbClr val="0070C0"/>
                  </a:gs>
                  <a:gs pos="50000">
                    <a:srgbClr val="00B0F0"/>
                  </a:gs>
                </a:gsLst>
                <a:lin ang="18900000" scaled="1"/>
                <a:tileRect/>
              </a:gradFill>
              <a:prstDash val="solid"/>
              <a:round/>
              <a:headEnd type="none" w="med" len="med"/>
              <a:tailEnd type="none" w="med" len="med"/>
            </a:ln>
            <a:effectLst>
              <a:outerShdw blurRad="368300" dist="101600" dir="9000000" algn="tr" rotWithShape="0">
                <a:prstClr val="black">
                  <a:alpha val="40000"/>
                </a:prstClr>
              </a:outerShdw>
            </a:effectLst>
          </p:spPr>
          <p:txBody>
            <a:bodyPr vert="horz" wrap="square" lIns="83527" tIns="41763" rIns="83527" bIns="41763" numCol="1" rtlCol="0" anchor="ctr" anchorCtr="0" compatLnSpc="1">
              <a:prstTxWarp prst="textNoShape">
                <a:avLst/>
              </a:prstTxWarp>
              <a:noAutofit/>
            </a:bodyPr>
            <a:lstStyle/>
            <a:p>
              <a:pPr algn="ctr" defTabSz="845460">
                <a:lnSpc>
                  <a:spcPct val="130000"/>
                </a:lnSpc>
              </a:pPr>
              <a:endParaRPr lang="zh-CN" altLang="en-US" sz="2531"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3" name="圆角矩形 32"/>
            <p:cNvSpPr/>
            <p:nvPr/>
          </p:nvSpPr>
          <p:spPr bwMode="auto">
            <a:xfrm>
              <a:off x="2590530" y="1808150"/>
              <a:ext cx="678066" cy="678066"/>
            </a:xfrm>
            <a:prstGeom prst="roundRect">
              <a:avLst>
                <a:gd name="adj" fmla="val 6712"/>
              </a:avLst>
            </a:prstGeom>
            <a:solidFill>
              <a:srgbClr val="FEFEFE"/>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prstTxWarp prst="textNoShape">
                <a:avLst/>
              </a:prstTxWarp>
              <a:noAutofit/>
            </a:bodyPr>
            <a:lstStyle/>
            <a:p>
              <a:pPr algn="ctr" defTabSz="845460">
                <a:lnSpc>
                  <a:spcPct val="130000"/>
                </a:lnSpc>
              </a:pPr>
              <a:endParaRPr lang="zh-CN" altLang="en-US" sz="2531"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4" name="圆角矩形 33"/>
            <p:cNvSpPr/>
            <p:nvPr/>
          </p:nvSpPr>
          <p:spPr bwMode="auto">
            <a:xfrm>
              <a:off x="2289168" y="2335534"/>
              <a:ext cx="527384" cy="527384"/>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83527" tIns="41763" rIns="83527" bIns="41763" numCol="1" rtlCol="0" anchor="ctr" anchorCtr="0" compatLnSpc="1">
              <a:prstTxWarp prst="textNoShape">
                <a:avLst/>
              </a:prstTxWarp>
              <a:noAutofit/>
            </a:bodyPr>
            <a:lstStyle/>
            <a:p>
              <a:pPr algn="ctr" defTabSz="845460">
                <a:lnSpc>
                  <a:spcPct val="130000"/>
                </a:lnSpc>
              </a:pPr>
              <a:endParaRPr lang="zh-CN" altLang="en-US" sz="2531"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35" name="圆角矩形 34"/>
          <p:cNvSpPr/>
          <p:nvPr/>
        </p:nvSpPr>
        <p:spPr bwMode="auto">
          <a:xfrm>
            <a:off x="4157426" y="4085728"/>
            <a:ext cx="376703" cy="376703"/>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prstTxWarp prst="textNoShape">
              <a:avLst/>
            </a:prstTxWarp>
            <a:noAutofit/>
          </a:bodyPr>
          <a:lstStyle/>
          <a:p>
            <a:pPr algn="ctr" defTabSz="845460">
              <a:lnSpc>
                <a:spcPct val="130000"/>
              </a:lnSpc>
            </a:pPr>
            <a:endParaRPr lang="zh-CN" altLang="en-US" sz="2531" b="1" dirty="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6" name="圆角矩形 35"/>
          <p:cNvSpPr/>
          <p:nvPr/>
        </p:nvSpPr>
        <p:spPr bwMode="auto">
          <a:xfrm>
            <a:off x="1369823" y="4236409"/>
            <a:ext cx="979428" cy="979428"/>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83527" tIns="41763" rIns="83527" bIns="41763" numCol="1" rtlCol="0" anchor="ctr" anchorCtr="0" compatLnSpc="1">
            <a:prstTxWarp prst="textNoShape">
              <a:avLst/>
            </a:prstTxWarp>
            <a:noAutofit/>
          </a:bodyPr>
          <a:lstStyle/>
          <a:p>
            <a:pPr algn="ctr" defTabSz="845460">
              <a:lnSpc>
                <a:spcPct val="130000"/>
              </a:lnSpc>
            </a:pPr>
            <a:endParaRPr lang="zh-CN" altLang="en-US" sz="2531"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37" name="组合 36"/>
          <p:cNvGrpSpPr/>
          <p:nvPr/>
        </p:nvGrpSpPr>
        <p:grpSpPr>
          <a:xfrm>
            <a:off x="3548261" y="4552429"/>
            <a:ext cx="1205451" cy="1205450"/>
            <a:chOff x="4172683" y="4897116"/>
            <a:chExt cx="1205451" cy="1205450"/>
          </a:xfrm>
        </p:grpSpPr>
        <p:sp>
          <p:nvSpPr>
            <p:cNvPr id="38" name="圆角矩形 37"/>
            <p:cNvSpPr/>
            <p:nvPr/>
          </p:nvSpPr>
          <p:spPr bwMode="auto">
            <a:xfrm>
              <a:off x="4700068" y="5424500"/>
              <a:ext cx="678066" cy="678066"/>
            </a:xfrm>
            <a:prstGeom prst="roundRect">
              <a:avLst>
                <a:gd name="adj" fmla="val 6712"/>
              </a:avLst>
            </a:prstGeom>
            <a:solidFill>
              <a:srgbClr val="0070C0"/>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prstTxWarp prst="textNoShape">
                <a:avLst/>
              </a:prstTxWarp>
              <a:noAutofit/>
            </a:bodyPr>
            <a:lstStyle/>
            <a:p>
              <a:pPr algn="ctr" defTabSz="845460">
                <a:lnSpc>
                  <a:spcPct val="130000"/>
                </a:lnSpc>
              </a:pPr>
              <a:endParaRPr lang="zh-CN" altLang="en-US" sz="2531"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9" name="圆角矩形 38"/>
            <p:cNvSpPr/>
            <p:nvPr/>
          </p:nvSpPr>
          <p:spPr bwMode="auto">
            <a:xfrm>
              <a:off x="4172683" y="4897116"/>
              <a:ext cx="452044" cy="452044"/>
            </a:xfrm>
            <a:prstGeom prst="roundRect">
              <a:avLst>
                <a:gd name="adj" fmla="val 6712"/>
              </a:avLst>
            </a:prstGeom>
            <a:solidFill>
              <a:srgbClr val="0070C0"/>
            </a:solidFill>
            <a:ln w="9525" cap="flat" cmpd="sng" algn="ctr">
              <a:gradFill flip="none" rotWithShape="1">
                <a:gsLst>
                  <a:gs pos="0">
                    <a:srgbClr val="0EA25F"/>
                  </a:gs>
                  <a:gs pos="50000">
                    <a:srgbClr val="33CC33"/>
                  </a:gs>
                </a:gsLst>
                <a:lin ang="18900000" scaled="1"/>
                <a:tileRect/>
              </a:gradFill>
              <a:prstDash val="solid"/>
              <a:round/>
              <a:headEnd type="none" w="med" len="med"/>
              <a:tailEnd type="none" w="med" len="med"/>
            </a:ln>
            <a:effectLst>
              <a:outerShdw blurRad="508000" dist="114300" dir="8100000" sx="101000" sy="101000" algn="tr" rotWithShape="0">
                <a:prstClr val="black">
                  <a:alpha val="40000"/>
                </a:prstClr>
              </a:outerShdw>
            </a:effectLst>
          </p:spPr>
          <p:txBody>
            <a:bodyPr vert="horz" wrap="square" lIns="83527" tIns="41763" rIns="83527" bIns="41763" numCol="1" rtlCol="0" anchor="ctr" anchorCtr="0" compatLnSpc="1">
              <a:prstTxWarp prst="textNoShape">
                <a:avLst/>
              </a:prstTxWarp>
              <a:noAutofit/>
            </a:bodyPr>
            <a:lstStyle/>
            <a:p>
              <a:pPr algn="ctr" defTabSz="845460">
                <a:lnSpc>
                  <a:spcPct val="130000"/>
                </a:lnSpc>
              </a:pPr>
              <a:endParaRPr lang="zh-CN" altLang="en-US" sz="2531"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0" name="圆角矩形 39"/>
            <p:cNvSpPr/>
            <p:nvPr/>
          </p:nvSpPr>
          <p:spPr bwMode="auto">
            <a:xfrm>
              <a:off x="4474046" y="5198478"/>
              <a:ext cx="376703" cy="376703"/>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prstTxWarp prst="textNoShape">
                <a:avLst/>
              </a:prstTxWarp>
              <a:noAutofit/>
            </a:bodyPr>
            <a:lstStyle/>
            <a:p>
              <a:pPr algn="ctr" defTabSz="845460">
                <a:lnSpc>
                  <a:spcPct val="130000"/>
                </a:lnSpc>
              </a:pPr>
              <a:endParaRPr lang="zh-CN" altLang="en-US" sz="2531"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41" name="组合 40"/>
          <p:cNvGrpSpPr/>
          <p:nvPr/>
        </p:nvGrpSpPr>
        <p:grpSpPr>
          <a:xfrm>
            <a:off x="3705382" y="525347"/>
            <a:ext cx="3218663" cy="2204250"/>
            <a:chOff x="4474046" y="734010"/>
            <a:chExt cx="3218663" cy="2204250"/>
          </a:xfrm>
        </p:grpSpPr>
        <p:sp>
          <p:nvSpPr>
            <p:cNvPr id="42" name="圆角矩形 41"/>
            <p:cNvSpPr/>
            <p:nvPr/>
          </p:nvSpPr>
          <p:spPr bwMode="auto">
            <a:xfrm>
              <a:off x="4474046" y="2034172"/>
              <a:ext cx="904088" cy="904088"/>
            </a:xfrm>
            <a:prstGeom prst="roundRect">
              <a:avLst>
                <a:gd name="adj" fmla="val 6712"/>
              </a:avLst>
            </a:prstGeom>
            <a:solidFill>
              <a:srgbClr val="FEFEFE"/>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prstTxWarp prst="textNoShape">
                <a:avLst/>
              </a:prstTxWarp>
              <a:noAutofit/>
            </a:bodyPr>
            <a:lstStyle/>
            <a:p>
              <a:pPr algn="ctr" defTabSz="845460">
                <a:lnSpc>
                  <a:spcPct val="130000"/>
                </a:lnSpc>
              </a:pPr>
              <a:endParaRPr lang="zh-CN" altLang="en-US" sz="2531"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3" name="圆角矩形 42"/>
            <p:cNvSpPr/>
            <p:nvPr/>
          </p:nvSpPr>
          <p:spPr bwMode="auto">
            <a:xfrm>
              <a:off x="5726609" y="1636102"/>
              <a:ext cx="511081" cy="511081"/>
            </a:xfrm>
            <a:prstGeom prst="roundRect">
              <a:avLst>
                <a:gd name="adj" fmla="val 6712"/>
              </a:avLst>
            </a:prstGeom>
            <a:solidFill>
              <a:srgbClr val="0070C0"/>
            </a:solidFill>
            <a:ln w="9525" cap="flat" cmpd="sng" algn="ctr">
              <a:gradFill flip="none" rotWithShape="1">
                <a:gsLst>
                  <a:gs pos="0">
                    <a:srgbClr val="0070C0"/>
                  </a:gs>
                  <a:gs pos="50000">
                    <a:srgbClr val="00B0F0"/>
                  </a:gs>
                </a:gsLst>
                <a:lin ang="18900000" scaled="1"/>
                <a:tileRect/>
              </a:gradFill>
              <a:prstDash val="solid"/>
              <a:round/>
              <a:headEnd type="none" w="med" len="med"/>
              <a:tailEnd type="none" w="med" len="med"/>
            </a:ln>
            <a:effectLst>
              <a:outerShdw blurRad="368300" dist="101600" dir="9000000" algn="tr" rotWithShape="0">
                <a:prstClr val="black">
                  <a:alpha val="40000"/>
                </a:prstClr>
              </a:outerShdw>
            </a:effectLst>
          </p:spPr>
          <p:txBody>
            <a:bodyPr vert="horz" wrap="square" lIns="83527" tIns="41763" rIns="83527" bIns="41763" numCol="1" rtlCol="0" anchor="ctr" anchorCtr="0" compatLnSpc="1">
              <a:prstTxWarp prst="textNoShape">
                <a:avLst/>
              </a:prstTxWarp>
              <a:noAutofit/>
            </a:bodyPr>
            <a:lstStyle/>
            <a:p>
              <a:pPr algn="ctr" defTabSz="845460">
                <a:lnSpc>
                  <a:spcPct val="130000"/>
                </a:lnSpc>
              </a:pPr>
              <a:endParaRPr lang="zh-CN" altLang="en-US" sz="2531"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4" name="圆角矩形 43"/>
            <p:cNvSpPr/>
            <p:nvPr/>
          </p:nvSpPr>
          <p:spPr bwMode="auto">
            <a:xfrm>
              <a:off x="5812334" y="880021"/>
              <a:ext cx="324187" cy="324187"/>
            </a:xfrm>
            <a:prstGeom prst="roundRect">
              <a:avLst>
                <a:gd name="adj" fmla="val 6712"/>
              </a:avLst>
            </a:prstGeom>
            <a:solidFill>
              <a:srgbClr val="0070C0"/>
            </a:solidFill>
            <a:ln w="9525" cap="flat" cmpd="sng" algn="ctr">
              <a:gradFill flip="none" rotWithShape="1">
                <a:gsLst>
                  <a:gs pos="0">
                    <a:srgbClr val="0070C0"/>
                  </a:gs>
                  <a:gs pos="50000">
                    <a:srgbClr val="00B0F0"/>
                  </a:gs>
                </a:gsLst>
                <a:lin ang="18900000" scaled="1"/>
                <a:tileRect/>
              </a:gradFill>
              <a:prstDash val="solid"/>
              <a:round/>
              <a:headEnd type="none" w="med" len="med"/>
              <a:tailEnd type="none" w="med" len="med"/>
            </a:ln>
            <a:effectLst>
              <a:outerShdw blurRad="368300" dist="101600" dir="9000000" algn="tr" rotWithShape="0">
                <a:prstClr val="black">
                  <a:alpha val="40000"/>
                </a:prstClr>
              </a:outerShdw>
            </a:effectLst>
          </p:spPr>
          <p:txBody>
            <a:bodyPr vert="horz" wrap="square" lIns="83527" tIns="41763" rIns="83527" bIns="41763" numCol="1" rtlCol="0" anchor="ctr" anchorCtr="0" compatLnSpc="1">
              <a:prstTxWarp prst="textNoShape">
                <a:avLst/>
              </a:prstTxWarp>
              <a:noAutofit/>
            </a:bodyPr>
            <a:lstStyle/>
            <a:p>
              <a:pPr algn="ctr" defTabSz="845460">
                <a:lnSpc>
                  <a:spcPct val="130000"/>
                </a:lnSpc>
              </a:pPr>
              <a:endParaRPr lang="zh-CN" altLang="en-US" sz="2531"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5" name="圆角矩形 44"/>
            <p:cNvSpPr/>
            <p:nvPr/>
          </p:nvSpPr>
          <p:spPr bwMode="auto">
            <a:xfrm>
              <a:off x="6154815" y="1351166"/>
              <a:ext cx="376703" cy="376703"/>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prstTxWarp prst="textNoShape">
                <a:avLst/>
              </a:prstTxWarp>
              <a:noAutofit/>
            </a:bodyPr>
            <a:lstStyle/>
            <a:p>
              <a:pPr algn="ctr" defTabSz="845460">
                <a:lnSpc>
                  <a:spcPct val="130000"/>
                </a:lnSpc>
              </a:pPr>
              <a:endParaRPr lang="zh-CN" altLang="en-US" sz="2531"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6" name="圆角矩形 45"/>
            <p:cNvSpPr/>
            <p:nvPr/>
          </p:nvSpPr>
          <p:spPr bwMode="auto">
            <a:xfrm>
              <a:off x="6788621" y="734010"/>
              <a:ext cx="904088" cy="904088"/>
            </a:xfrm>
            <a:prstGeom prst="roundRect">
              <a:avLst>
                <a:gd name="adj" fmla="val 6712"/>
              </a:avLst>
            </a:prstGeom>
            <a:solidFill>
              <a:srgbClr val="FEFEFE"/>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prstTxWarp prst="textNoShape">
                <a:avLst/>
              </a:prstTxWarp>
              <a:noAutofit/>
            </a:bodyPr>
            <a:lstStyle/>
            <a:p>
              <a:pPr algn="ctr" defTabSz="845460">
                <a:lnSpc>
                  <a:spcPct val="130000"/>
                </a:lnSpc>
              </a:pPr>
              <a:endParaRPr lang="zh-CN" altLang="en-US" sz="2531"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30" name="对角圆角矩形 29"/>
          <p:cNvSpPr/>
          <p:nvPr/>
        </p:nvSpPr>
        <p:spPr bwMode="auto">
          <a:xfrm>
            <a:off x="1671184" y="2635447"/>
            <a:ext cx="2699386" cy="1883516"/>
          </a:xfrm>
          <a:prstGeom prst="round2DiagRect">
            <a:avLst/>
          </a:prstGeom>
          <a:gradFill flip="none" rotWithShape="1">
            <a:gsLst>
              <a:gs pos="0">
                <a:schemeClr val="bg1">
                  <a:lumMod val="85000"/>
                </a:schemeClr>
              </a:gs>
              <a:gs pos="42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83527" tIns="41763" rIns="83527" bIns="41763" numCol="1" rtlCol="0" anchor="ctr" anchorCtr="0" compatLnSpc="1">
            <a:prstTxWarp prst="textNoShape">
              <a:avLst/>
            </a:prstTxWarp>
            <a:noAutofit/>
          </a:bodyPr>
          <a:lstStyle/>
          <a:p>
            <a:pPr algn="ctr" defTabSz="845460">
              <a:lnSpc>
                <a:spcPct val="130000"/>
              </a:lnSpc>
            </a:pPr>
            <a:endParaRPr lang="zh-CN" altLang="en-US" sz="6960" dirty="0">
              <a:solidFill>
                <a:srgbClr val="0070C0"/>
              </a:solidFill>
              <a:effectLst>
                <a:innerShdw blurRad="63500" dist="50800" dir="18900000">
                  <a:prstClr val="black">
                    <a:alpha val="50000"/>
                  </a:prstClr>
                </a:innerShdw>
              </a:effectLst>
              <a:latin typeface="Impact" panose="020B0806030902050204" pitchFamily="34" charset="0"/>
              <a:ea typeface="幼圆" panose="02010509060101010101" pitchFamily="49" charset="-122"/>
              <a:cs typeface="+mn-ea"/>
              <a:sym typeface="SF Orson Casual Heavy" panose="00000400000000000000" pitchFamily="2" charset="0"/>
            </a:endParaRPr>
          </a:p>
        </p:txBody>
      </p:sp>
      <p:cxnSp>
        <p:nvCxnSpPr>
          <p:cNvPr id="10" name="直接连接符 9"/>
          <p:cNvCxnSpPr/>
          <p:nvPr/>
        </p:nvCxnSpPr>
        <p:spPr>
          <a:xfrm>
            <a:off x="4957945" y="3883908"/>
            <a:ext cx="708399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矩形 259"/>
          <p:cNvSpPr>
            <a:spLocks noChangeArrowheads="1"/>
          </p:cNvSpPr>
          <p:nvPr/>
        </p:nvSpPr>
        <p:spPr bwMode="auto">
          <a:xfrm>
            <a:off x="6472001" y="2917538"/>
            <a:ext cx="947767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5400" b="1" dirty="0" smtClean="0">
                <a:cs typeface="Arial" panose="020B0604020202020204" pitchFamily="34" charset="0"/>
              </a:rPr>
              <a:t>社交网络分析</a:t>
            </a:r>
            <a:endParaRPr lang="zh-CN" altLang="en-US" sz="5400" b="1" dirty="0">
              <a:cs typeface="Arial" panose="020B0604020202020204" pitchFamily="34" charset="0"/>
            </a:endParaRPr>
          </a:p>
        </p:txBody>
      </p:sp>
      <p:sp>
        <p:nvSpPr>
          <p:cNvPr id="26" name="矩形 259"/>
          <p:cNvSpPr>
            <a:spLocks noChangeArrowheads="1"/>
          </p:cNvSpPr>
          <p:nvPr/>
        </p:nvSpPr>
        <p:spPr bwMode="auto">
          <a:xfrm>
            <a:off x="6516000" y="3913872"/>
            <a:ext cx="76589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smtClean="0">
                <a:cs typeface="Arial" panose="020B0604020202020204" pitchFamily="34" charset="0"/>
              </a:rPr>
              <a:t>汇报人：钱云冲 范德宝 蔡静轩 陈凌</a:t>
            </a:r>
            <a:endParaRPr lang="zh-CN" altLang="en-US" sz="2000" dirty="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1000" fill="hold" grpId="0" nodeType="withEffect" p14:presetBounceEnd="13000">
                                      <p:stCondLst>
                                        <p:cond delay="0"/>
                                      </p:stCondLst>
                                      <p:iterate type="wd">
                                        <p:tmPct val="10000"/>
                                      </p:iterate>
                                      <p:childTnLst>
                                        <p:set>
                                          <p:cBhvr>
                                            <p:cTn id="6" dur="1" fill="hold">
                                              <p:stCondLst>
                                                <p:cond delay="0"/>
                                              </p:stCondLst>
                                            </p:cTn>
                                            <p:tgtEl>
                                              <p:spTgt spid="30"/>
                                            </p:tgtEl>
                                            <p:attrNameLst>
                                              <p:attrName>style.visibility</p:attrName>
                                            </p:attrNameLst>
                                          </p:cBhvr>
                                          <p:to>
                                            <p:strVal val="visible"/>
                                          </p:to>
                                        </p:set>
                                        <p:anim calcmode="lin" valueType="num" p14:bounceEnd="13000">
                                          <p:cBhvr additive="base">
                                            <p:cTn id="7" dur="500" fill="hold"/>
                                            <p:tgtEl>
                                              <p:spTgt spid="30"/>
                                            </p:tgtEl>
                                            <p:attrNameLst>
                                              <p:attrName>ppt_x</p:attrName>
                                            </p:attrNameLst>
                                          </p:cBhvr>
                                          <p:tavLst>
                                            <p:tav tm="0">
                                              <p:val>
                                                <p:strVal val="#ppt_x"/>
                                              </p:val>
                                            </p:tav>
                                            <p:tav tm="100000">
                                              <p:val>
                                                <p:strVal val="#ppt_x"/>
                                              </p:val>
                                            </p:tav>
                                          </p:tavLst>
                                        </p:anim>
                                        <p:anim calcmode="lin" valueType="num" p14:bounceEnd="13000">
                                          <p:cBhvr additive="base">
                                            <p:cTn id="8" dur="500" fill="hold"/>
                                            <p:tgtEl>
                                              <p:spTgt spid="30"/>
                                            </p:tgtEl>
                                            <p:attrNameLst>
                                              <p:attrName>ppt_y</p:attrName>
                                            </p:attrNameLst>
                                          </p:cBhvr>
                                          <p:tavLst>
                                            <p:tav tm="0">
                                              <p:val>
                                                <p:strVal val="1+#ppt_h/2"/>
                                              </p:val>
                                            </p:tav>
                                            <p:tav tm="100000">
                                              <p:val>
                                                <p:strVal val="#ppt_y"/>
                                              </p:val>
                                            </p:tav>
                                          </p:tavLst>
                                        </p:anim>
                                      </p:childTnLst>
                                    </p:cTn>
                                  </p:par>
                                  <p:par>
                                    <p:cTn id="9" presetID="2" presetClass="entr" presetSubtype="9" accel="21000" fill="hold" nodeType="withEffect" p14:presetBounceEnd="13000">
                                      <p:stCondLst>
                                        <p:cond delay="0"/>
                                      </p:stCondLst>
                                      <p:iterate type="wd">
                                        <p:tmPct val="10000"/>
                                      </p:iterate>
                                      <p:childTnLst>
                                        <p:set>
                                          <p:cBhvr>
                                            <p:cTn id="10" dur="1" fill="hold">
                                              <p:stCondLst>
                                                <p:cond delay="0"/>
                                              </p:stCondLst>
                                            </p:cTn>
                                            <p:tgtEl>
                                              <p:spTgt spid="31"/>
                                            </p:tgtEl>
                                            <p:attrNameLst>
                                              <p:attrName>style.visibility</p:attrName>
                                            </p:attrNameLst>
                                          </p:cBhvr>
                                          <p:to>
                                            <p:strVal val="visible"/>
                                          </p:to>
                                        </p:set>
                                        <p:anim calcmode="lin" valueType="num" p14:bounceEnd="13000">
                                          <p:cBhvr additive="base">
                                            <p:cTn id="11" dur="500" fill="hold"/>
                                            <p:tgtEl>
                                              <p:spTgt spid="31"/>
                                            </p:tgtEl>
                                            <p:attrNameLst>
                                              <p:attrName>ppt_x</p:attrName>
                                            </p:attrNameLst>
                                          </p:cBhvr>
                                          <p:tavLst>
                                            <p:tav tm="0">
                                              <p:val>
                                                <p:strVal val="0-#ppt_w/2"/>
                                              </p:val>
                                            </p:tav>
                                            <p:tav tm="100000">
                                              <p:val>
                                                <p:strVal val="#ppt_x"/>
                                              </p:val>
                                            </p:tav>
                                          </p:tavLst>
                                        </p:anim>
                                        <p:anim calcmode="lin" valueType="num" p14:bounceEnd="13000">
                                          <p:cBhvr additive="base">
                                            <p:cTn id="12" dur="500" fill="hold"/>
                                            <p:tgtEl>
                                              <p:spTgt spid="31"/>
                                            </p:tgtEl>
                                            <p:attrNameLst>
                                              <p:attrName>ppt_y</p:attrName>
                                            </p:attrNameLst>
                                          </p:cBhvr>
                                          <p:tavLst>
                                            <p:tav tm="0">
                                              <p:val>
                                                <p:strVal val="0-#ppt_h/2"/>
                                              </p:val>
                                            </p:tav>
                                            <p:tav tm="100000">
                                              <p:val>
                                                <p:strVal val="#ppt_y"/>
                                              </p:val>
                                            </p:tav>
                                          </p:tavLst>
                                        </p:anim>
                                      </p:childTnLst>
                                    </p:cTn>
                                  </p:par>
                                  <p:par>
                                    <p:cTn id="13" presetID="2" presetClass="entr" presetSubtype="12" accel="21000" fill="hold" grpId="0" nodeType="withEffect" p14:presetBounceEnd="13000">
                                      <p:stCondLst>
                                        <p:cond delay="0"/>
                                      </p:stCondLst>
                                      <p:iterate type="wd">
                                        <p:tmPct val="10000"/>
                                      </p:iterate>
                                      <p:childTnLst>
                                        <p:set>
                                          <p:cBhvr>
                                            <p:cTn id="14" dur="1" fill="hold">
                                              <p:stCondLst>
                                                <p:cond delay="0"/>
                                              </p:stCondLst>
                                            </p:cTn>
                                            <p:tgtEl>
                                              <p:spTgt spid="36"/>
                                            </p:tgtEl>
                                            <p:attrNameLst>
                                              <p:attrName>style.visibility</p:attrName>
                                            </p:attrNameLst>
                                          </p:cBhvr>
                                          <p:to>
                                            <p:strVal val="visible"/>
                                          </p:to>
                                        </p:set>
                                        <p:anim calcmode="lin" valueType="num" p14:bounceEnd="13000">
                                          <p:cBhvr additive="base">
                                            <p:cTn id="15" dur="500" fill="hold"/>
                                            <p:tgtEl>
                                              <p:spTgt spid="36"/>
                                            </p:tgtEl>
                                            <p:attrNameLst>
                                              <p:attrName>ppt_x</p:attrName>
                                            </p:attrNameLst>
                                          </p:cBhvr>
                                          <p:tavLst>
                                            <p:tav tm="0">
                                              <p:val>
                                                <p:strVal val="0-#ppt_w/2"/>
                                              </p:val>
                                            </p:tav>
                                            <p:tav tm="100000">
                                              <p:val>
                                                <p:strVal val="#ppt_x"/>
                                              </p:val>
                                            </p:tav>
                                          </p:tavLst>
                                        </p:anim>
                                        <p:anim calcmode="lin" valueType="num" p14:bounceEnd="13000">
                                          <p:cBhvr additive="base">
                                            <p:cTn id="16" dur="500" fill="hold"/>
                                            <p:tgtEl>
                                              <p:spTgt spid="36"/>
                                            </p:tgtEl>
                                            <p:attrNameLst>
                                              <p:attrName>ppt_y</p:attrName>
                                            </p:attrNameLst>
                                          </p:cBhvr>
                                          <p:tavLst>
                                            <p:tav tm="0">
                                              <p:val>
                                                <p:strVal val="1+#ppt_h/2"/>
                                              </p:val>
                                            </p:tav>
                                            <p:tav tm="100000">
                                              <p:val>
                                                <p:strVal val="#ppt_y"/>
                                              </p:val>
                                            </p:tav>
                                          </p:tavLst>
                                        </p:anim>
                                      </p:childTnLst>
                                    </p:cTn>
                                  </p:par>
                                  <p:par>
                                    <p:cTn id="17" presetID="2" presetClass="entr" presetSubtype="4" accel="21000" fill="hold" grpId="0" nodeType="withEffect" p14:presetBounceEnd="13000">
                                      <p:stCondLst>
                                        <p:cond delay="0"/>
                                      </p:stCondLst>
                                      <p:iterate type="wd">
                                        <p:tmPct val="10000"/>
                                      </p:iterate>
                                      <p:childTnLst>
                                        <p:set>
                                          <p:cBhvr>
                                            <p:cTn id="18" dur="1" fill="hold">
                                              <p:stCondLst>
                                                <p:cond delay="0"/>
                                              </p:stCondLst>
                                            </p:cTn>
                                            <p:tgtEl>
                                              <p:spTgt spid="35"/>
                                            </p:tgtEl>
                                            <p:attrNameLst>
                                              <p:attrName>style.visibility</p:attrName>
                                            </p:attrNameLst>
                                          </p:cBhvr>
                                          <p:to>
                                            <p:strVal val="visible"/>
                                          </p:to>
                                        </p:set>
                                        <p:anim calcmode="lin" valueType="num" p14:bounceEnd="13000">
                                          <p:cBhvr additive="base">
                                            <p:cTn id="19" dur="500" fill="hold"/>
                                            <p:tgtEl>
                                              <p:spTgt spid="35"/>
                                            </p:tgtEl>
                                            <p:attrNameLst>
                                              <p:attrName>ppt_x</p:attrName>
                                            </p:attrNameLst>
                                          </p:cBhvr>
                                          <p:tavLst>
                                            <p:tav tm="0">
                                              <p:val>
                                                <p:strVal val="#ppt_x"/>
                                              </p:val>
                                            </p:tav>
                                            <p:tav tm="100000">
                                              <p:val>
                                                <p:strVal val="#ppt_x"/>
                                              </p:val>
                                            </p:tav>
                                          </p:tavLst>
                                        </p:anim>
                                        <p:anim calcmode="lin" valueType="num" p14:bounceEnd="13000">
                                          <p:cBhvr additive="base">
                                            <p:cTn id="20" dur="500" fill="hold"/>
                                            <p:tgtEl>
                                              <p:spTgt spid="35"/>
                                            </p:tgtEl>
                                            <p:attrNameLst>
                                              <p:attrName>ppt_y</p:attrName>
                                            </p:attrNameLst>
                                          </p:cBhvr>
                                          <p:tavLst>
                                            <p:tav tm="0">
                                              <p:val>
                                                <p:strVal val="1+#ppt_h/2"/>
                                              </p:val>
                                            </p:tav>
                                            <p:tav tm="100000">
                                              <p:val>
                                                <p:strVal val="#ppt_y"/>
                                              </p:val>
                                            </p:tav>
                                          </p:tavLst>
                                        </p:anim>
                                      </p:childTnLst>
                                    </p:cTn>
                                  </p:par>
                                  <p:par>
                                    <p:cTn id="21" presetID="2" presetClass="entr" presetSubtype="3" accel="21000" fill="hold" nodeType="withEffect" p14:presetBounceEnd="13000">
                                      <p:stCondLst>
                                        <p:cond delay="0"/>
                                      </p:stCondLst>
                                      <p:iterate type="wd">
                                        <p:tmPct val="10000"/>
                                      </p:iterate>
                                      <p:childTnLst>
                                        <p:set>
                                          <p:cBhvr>
                                            <p:cTn id="22" dur="1" fill="hold">
                                              <p:stCondLst>
                                                <p:cond delay="0"/>
                                              </p:stCondLst>
                                            </p:cTn>
                                            <p:tgtEl>
                                              <p:spTgt spid="41"/>
                                            </p:tgtEl>
                                            <p:attrNameLst>
                                              <p:attrName>style.visibility</p:attrName>
                                            </p:attrNameLst>
                                          </p:cBhvr>
                                          <p:to>
                                            <p:strVal val="visible"/>
                                          </p:to>
                                        </p:set>
                                        <p:anim calcmode="lin" valueType="num" p14:bounceEnd="13000">
                                          <p:cBhvr additive="base">
                                            <p:cTn id="23" dur="500" fill="hold"/>
                                            <p:tgtEl>
                                              <p:spTgt spid="41"/>
                                            </p:tgtEl>
                                            <p:attrNameLst>
                                              <p:attrName>ppt_x</p:attrName>
                                            </p:attrNameLst>
                                          </p:cBhvr>
                                          <p:tavLst>
                                            <p:tav tm="0">
                                              <p:val>
                                                <p:strVal val="1+#ppt_w/2"/>
                                              </p:val>
                                            </p:tav>
                                            <p:tav tm="100000">
                                              <p:val>
                                                <p:strVal val="#ppt_x"/>
                                              </p:val>
                                            </p:tav>
                                          </p:tavLst>
                                        </p:anim>
                                        <p:anim calcmode="lin" valueType="num" p14:bounceEnd="13000">
                                          <p:cBhvr additive="base">
                                            <p:cTn id="24" dur="500" fill="hold"/>
                                            <p:tgtEl>
                                              <p:spTgt spid="41"/>
                                            </p:tgtEl>
                                            <p:attrNameLst>
                                              <p:attrName>ppt_y</p:attrName>
                                            </p:attrNameLst>
                                          </p:cBhvr>
                                          <p:tavLst>
                                            <p:tav tm="0">
                                              <p:val>
                                                <p:strVal val="0-#ppt_h/2"/>
                                              </p:val>
                                            </p:tav>
                                            <p:tav tm="100000">
                                              <p:val>
                                                <p:strVal val="#ppt_y"/>
                                              </p:val>
                                            </p:tav>
                                          </p:tavLst>
                                        </p:anim>
                                      </p:childTnLst>
                                    </p:cTn>
                                  </p:par>
                                  <p:par>
                                    <p:cTn id="25" presetID="2" presetClass="entr" presetSubtype="6" accel="21000" fill="hold" nodeType="withEffect" p14:presetBounceEnd="13000">
                                      <p:stCondLst>
                                        <p:cond delay="0"/>
                                      </p:stCondLst>
                                      <p:iterate type="wd">
                                        <p:tmPct val="10000"/>
                                      </p:iterate>
                                      <p:childTnLst>
                                        <p:set>
                                          <p:cBhvr>
                                            <p:cTn id="26" dur="1" fill="hold">
                                              <p:stCondLst>
                                                <p:cond delay="0"/>
                                              </p:stCondLst>
                                            </p:cTn>
                                            <p:tgtEl>
                                              <p:spTgt spid="37"/>
                                            </p:tgtEl>
                                            <p:attrNameLst>
                                              <p:attrName>style.visibility</p:attrName>
                                            </p:attrNameLst>
                                          </p:cBhvr>
                                          <p:to>
                                            <p:strVal val="visible"/>
                                          </p:to>
                                        </p:set>
                                        <p:anim calcmode="lin" valueType="num" p14:bounceEnd="13000">
                                          <p:cBhvr additive="base">
                                            <p:cTn id="27" dur="500" fill="hold"/>
                                            <p:tgtEl>
                                              <p:spTgt spid="37"/>
                                            </p:tgtEl>
                                            <p:attrNameLst>
                                              <p:attrName>ppt_x</p:attrName>
                                            </p:attrNameLst>
                                          </p:cBhvr>
                                          <p:tavLst>
                                            <p:tav tm="0">
                                              <p:val>
                                                <p:strVal val="1+#ppt_w/2"/>
                                              </p:val>
                                            </p:tav>
                                            <p:tav tm="100000">
                                              <p:val>
                                                <p:strVal val="#ppt_x"/>
                                              </p:val>
                                            </p:tav>
                                          </p:tavLst>
                                        </p:anim>
                                        <p:anim calcmode="lin" valueType="num" p14:bounceEnd="13000">
                                          <p:cBhvr additive="base">
                                            <p:cTn id="2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childTnLst>
                              </p:cTn>
                            </p:par>
                            <p:par>
                              <p:cTn id="34" fill="hold">
                                <p:stCondLst>
                                  <p:cond delay="500"/>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25"/>
                                            </p:tgtEl>
                                            <p:attrNameLst>
                                              <p:attrName>style.visibility</p:attrName>
                                            </p:attrNameLst>
                                          </p:cBhvr>
                                          <p:to>
                                            <p:strVal val="visible"/>
                                          </p:to>
                                        </p:set>
                                        <p:anim calcmode="lin" valueType="num">
                                          <p:cBhvr>
                                            <p:cTn id="37"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25"/>
                                            </p:tgtEl>
                                            <p:attrNameLst>
                                              <p:attrName>ppt_y</p:attrName>
                                            </p:attrNameLst>
                                          </p:cBhvr>
                                          <p:tavLst>
                                            <p:tav tm="0">
                                              <p:val>
                                                <p:strVal val="#ppt_y"/>
                                              </p:val>
                                            </p:tav>
                                            <p:tav tm="100000">
                                              <p:val>
                                                <p:strVal val="#ppt_y"/>
                                              </p:val>
                                            </p:tav>
                                          </p:tavLst>
                                        </p:anim>
                                        <p:anim calcmode="lin" valueType="num">
                                          <p:cBhvr>
                                            <p:cTn id="39"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25"/>
                                            </p:tgtEl>
                                          </p:cBhvr>
                                        </p:animEffect>
                                      </p:childTnLst>
                                    </p:cTn>
                                  </p:par>
                                </p:childTnLst>
                              </p:cTn>
                            </p:par>
                            <p:par>
                              <p:cTn id="42" fill="hold">
                                <p:stCondLst>
                                  <p:cond delay="1250"/>
                                </p:stCondLst>
                                <p:childTnLst>
                                  <p:par>
                                    <p:cTn id="43" presetID="26" presetClass="emph" presetSubtype="0" fill="hold" grpId="1" nodeType="afterEffect">
                                      <p:stCondLst>
                                        <p:cond delay="0"/>
                                      </p:stCondLst>
                                      <p:iterate type="lt">
                                        <p:tmPct val="0"/>
                                      </p:iterate>
                                      <p:childTnLst>
                                        <p:animEffect transition="out" filter="fade">
                                          <p:cBhvr>
                                            <p:cTn id="44" dur="500" tmFilter="0, 0; .2, .5; .8, .5; 1, 0"/>
                                            <p:tgtEl>
                                              <p:spTgt spid="25"/>
                                            </p:tgtEl>
                                          </p:cBhvr>
                                        </p:animEffect>
                                        <p:animScale>
                                          <p:cBhvr>
                                            <p:cTn id="45" dur="250" autoRev="1" fill="hold"/>
                                            <p:tgtEl>
                                              <p:spTgt spid="25"/>
                                            </p:tgtEl>
                                          </p:cBhvr>
                                          <p:by x="105000" y="105000"/>
                                        </p:animScale>
                                      </p:childTnLst>
                                    </p:cTn>
                                  </p:par>
                                </p:childTnLst>
                              </p:cTn>
                            </p:par>
                            <p:par>
                              <p:cTn id="46" fill="hold">
                                <p:stCondLst>
                                  <p:cond delay="1750"/>
                                </p:stCondLst>
                                <p:childTnLst>
                                  <p:par>
                                    <p:cTn id="47" presetID="41" presetClass="entr" presetSubtype="0" fill="hold" grpId="0" nodeType="afterEffect">
                                      <p:stCondLst>
                                        <p:cond delay="0"/>
                                      </p:stCondLst>
                                      <p:iterate type="lt">
                                        <p:tmPct val="10000"/>
                                      </p:iterate>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26"/>
                                            </p:tgtEl>
                                            <p:attrNameLst>
                                              <p:attrName>ppt_y</p:attrName>
                                            </p:attrNameLst>
                                          </p:cBhvr>
                                          <p:tavLst>
                                            <p:tav tm="0">
                                              <p:val>
                                                <p:strVal val="#ppt_y"/>
                                              </p:val>
                                            </p:tav>
                                            <p:tav tm="100000">
                                              <p:val>
                                                <p:strVal val="#ppt_y"/>
                                              </p:val>
                                            </p:tav>
                                          </p:tavLst>
                                        </p:anim>
                                        <p:anim calcmode="lin" valueType="num">
                                          <p:cBhvr>
                                            <p:cTn id="51"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26"/>
                                            </p:tgtEl>
                                          </p:cBhvr>
                                        </p:animEffect>
                                      </p:childTnLst>
                                    </p:cTn>
                                  </p:par>
                                </p:childTnLst>
                              </p:cTn>
                            </p:par>
                            <p:par>
                              <p:cTn id="54" fill="hold">
                                <p:stCondLst>
                                  <p:cond delay="2950"/>
                                </p:stCondLst>
                                <p:childTnLst>
                                  <p:par>
                                    <p:cTn id="55" presetID="26" presetClass="emph" presetSubtype="0" fill="hold" grpId="1" nodeType="afterEffect">
                                      <p:stCondLst>
                                        <p:cond delay="0"/>
                                      </p:stCondLst>
                                      <p:iterate type="lt">
                                        <p:tmPct val="0"/>
                                      </p:iterate>
                                      <p:childTnLst>
                                        <p:animEffect transition="out" filter="fade">
                                          <p:cBhvr>
                                            <p:cTn id="56" dur="500" tmFilter="0, 0; .2, .5; .8, .5; 1, 0"/>
                                            <p:tgtEl>
                                              <p:spTgt spid="26"/>
                                            </p:tgtEl>
                                          </p:cBhvr>
                                        </p:animEffect>
                                        <p:animScale>
                                          <p:cBhvr>
                                            <p:cTn id="57" dur="250" autoRev="1" fill="hold"/>
                                            <p:tgtEl>
                                              <p:spTgt spid="2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0" grpId="0" animBg="1"/>
          <p:bldP spid="25" grpId="0"/>
          <p:bldP spid="25" grpId="1"/>
          <p:bldP spid="26" grpId="0"/>
          <p:bldP spid="26"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1000" fill="hold" grpId="0" nodeType="withEffect">
                                      <p:stCondLst>
                                        <p:cond delay="0"/>
                                      </p:stCondLst>
                                      <p:iterate type="wd">
                                        <p:tmPct val="10000"/>
                                      </p:iterate>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par>
                                    <p:cTn id="9" presetID="2" presetClass="entr" presetSubtype="9" accel="21000" fill="hold" nodeType="withEffect">
                                      <p:stCondLst>
                                        <p:cond delay="0"/>
                                      </p:stCondLst>
                                      <p:iterate type="wd">
                                        <p:tmPct val="10000"/>
                                      </p:iterate>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0-#ppt_h/2"/>
                                              </p:val>
                                            </p:tav>
                                            <p:tav tm="100000">
                                              <p:val>
                                                <p:strVal val="#ppt_y"/>
                                              </p:val>
                                            </p:tav>
                                          </p:tavLst>
                                        </p:anim>
                                      </p:childTnLst>
                                    </p:cTn>
                                  </p:par>
                                  <p:par>
                                    <p:cTn id="13" presetID="2" presetClass="entr" presetSubtype="12" accel="21000" fill="hold" grpId="0" nodeType="withEffect">
                                      <p:stCondLst>
                                        <p:cond delay="0"/>
                                      </p:stCondLst>
                                      <p:iterate type="wd">
                                        <p:tmPct val="10000"/>
                                      </p:iterate>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0-#ppt_w/2"/>
                                              </p:val>
                                            </p:tav>
                                            <p:tav tm="100000">
                                              <p:val>
                                                <p:strVal val="#ppt_x"/>
                                              </p:val>
                                            </p:tav>
                                          </p:tavLst>
                                        </p:anim>
                                        <p:anim calcmode="lin" valueType="num">
                                          <p:cBhvr additive="base">
                                            <p:cTn id="16" dur="500" fill="hold"/>
                                            <p:tgtEl>
                                              <p:spTgt spid="36"/>
                                            </p:tgtEl>
                                            <p:attrNameLst>
                                              <p:attrName>ppt_y</p:attrName>
                                            </p:attrNameLst>
                                          </p:cBhvr>
                                          <p:tavLst>
                                            <p:tav tm="0">
                                              <p:val>
                                                <p:strVal val="1+#ppt_h/2"/>
                                              </p:val>
                                            </p:tav>
                                            <p:tav tm="100000">
                                              <p:val>
                                                <p:strVal val="#ppt_y"/>
                                              </p:val>
                                            </p:tav>
                                          </p:tavLst>
                                        </p:anim>
                                      </p:childTnLst>
                                    </p:cTn>
                                  </p:par>
                                  <p:par>
                                    <p:cTn id="17" presetID="2" presetClass="entr" presetSubtype="4" accel="21000" fill="hold" grpId="0" nodeType="withEffect">
                                      <p:stCondLst>
                                        <p:cond delay="0"/>
                                      </p:stCondLst>
                                      <p:iterate type="wd">
                                        <p:tmPct val="10000"/>
                                      </p:iterate>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cTn>
                                  </p:par>
                                  <p:par>
                                    <p:cTn id="21" presetID="2" presetClass="entr" presetSubtype="3" accel="21000" fill="hold" nodeType="withEffect">
                                      <p:stCondLst>
                                        <p:cond delay="0"/>
                                      </p:stCondLst>
                                      <p:iterate type="wd">
                                        <p:tmPct val="10000"/>
                                      </p:iterate>
                                      <p:childTnLst>
                                        <p:set>
                                          <p:cBhvr>
                                            <p:cTn id="22" dur="1" fill="hold">
                                              <p:stCondLst>
                                                <p:cond delay="0"/>
                                              </p:stCondLst>
                                            </p:cTn>
                                            <p:tgtEl>
                                              <p:spTgt spid="41"/>
                                            </p:tgtEl>
                                            <p:attrNameLst>
                                              <p:attrName>style.visibility</p:attrName>
                                            </p:attrNameLst>
                                          </p:cBhvr>
                                          <p:to>
                                            <p:strVal val="visible"/>
                                          </p:to>
                                        </p:set>
                                        <p:anim calcmode="lin" valueType="num">
                                          <p:cBhvr additive="base">
                                            <p:cTn id="23" dur="500" fill="hold"/>
                                            <p:tgtEl>
                                              <p:spTgt spid="41"/>
                                            </p:tgtEl>
                                            <p:attrNameLst>
                                              <p:attrName>ppt_x</p:attrName>
                                            </p:attrNameLst>
                                          </p:cBhvr>
                                          <p:tavLst>
                                            <p:tav tm="0">
                                              <p:val>
                                                <p:strVal val="1+#ppt_w/2"/>
                                              </p:val>
                                            </p:tav>
                                            <p:tav tm="100000">
                                              <p:val>
                                                <p:strVal val="#ppt_x"/>
                                              </p:val>
                                            </p:tav>
                                          </p:tavLst>
                                        </p:anim>
                                        <p:anim calcmode="lin" valueType="num">
                                          <p:cBhvr additive="base">
                                            <p:cTn id="24" dur="500" fill="hold"/>
                                            <p:tgtEl>
                                              <p:spTgt spid="41"/>
                                            </p:tgtEl>
                                            <p:attrNameLst>
                                              <p:attrName>ppt_y</p:attrName>
                                            </p:attrNameLst>
                                          </p:cBhvr>
                                          <p:tavLst>
                                            <p:tav tm="0">
                                              <p:val>
                                                <p:strVal val="0-#ppt_h/2"/>
                                              </p:val>
                                            </p:tav>
                                            <p:tav tm="100000">
                                              <p:val>
                                                <p:strVal val="#ppt_y"/>
                                              </p:val>
                                            </p:tav>
                                          </p:tavLst>
                                        </p:anim>
                                      </p:childTnLst>
                                    </p:cTn>
                                  </p:par>
                                  <p:par>
                                    <p:cTn id="25" presetID="2" presetClass="entr" presetSubtype="6" accel="21000" fill="hold" nodeType="withEffect">
                                      <p:stCondLst>
                                        <p:cond delay="0"/>
                                      </p:stCondLst>
                                      <p:iterate type="wd">
                                        <p:tmPct val="10000"/>
                                      </p:iterate>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fill="hold"/>
                                            <p:tgtEl>
                                              <p:spTgt spid="37"/>
                                            </p:tgtEl>
                                            <p:attrNameLst>
                                              <p:attrName>ppt_x</p:attrName>
                                            </p:attrNameLst>
                                          </p:cBhvr>
                                          <p:tavLst>
                                            <p:tav tm="0">
                                              <p:val>
                                                <p:strVal val="1+#ppt_w/2"/>
                                              </p:val>
                                            </p:tav>
                                            <p:tav tm="100000">
                                              <p:val>
                                                <p:strVal val="#ppt_x"/>
                                              </p:val>
                                            </p:tav>
                                          </p:tavLst>
                                        </p:anim>
                                        <p:anim calcmode="lin" valueType="num">
                                          <p:cBhvr additive="base">
                                            <p:cTn id="2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childTnLst>
                              </p:cTn>
                            </p:par>
                            <p:par>
                              <p:cTn id="34" fill="hold">
                                <p:stCondLst>
                                  <p:cond delay="500"/>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25"/>
                                            </p:tgtEl>
                                            <p:attrNameLst>
                                              <p:attrName>style.visibility</p:attrName>
                                            </p:attrNameLst>
                                          </p:cBhvr>
                                          <p:to>
                                            <p:strVal val="visible"/>
                                          </p:to>
                                        </p:set>
                                        <p:anim calcmode="lin" valueType="num">
                                          <p:cBhvr>
                                            <p:cTn id="37"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25"/>
                                            </p:tgtEl>
                                            <p:attrNameLst>
                                              <p:attrName>ppt_y</p:attrName>
                                            </p:attrNameLst>
                                          </p:cBhvr>
                                          <p:tavLst>
                                            <p:tav tm="0">
                                              <p:val>
                                                <p:strVal val="#ppt_y"/>
                                              </p:val>
                                            </p:tav>
                                            <p:tav tm="100000">
                                              <p:val>
                                                <p:strVal val="#ppt_y"/>
                                              </p:val>
                                            </p:tav>
                                          </p:tavLst>
                                        </p:anim>
                                        <p:anim calcmode="lin" valueType="num">
                                          <p:cBhvr>
                                            <p:cTn id="39"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25"/>
                                            </p:tgtEl>
                                          </p:cBhvr>
                                        </p:animEffect>
                                      </p:childTnLst>
                                    </p:cTn>
                                  </p:par>
                                </p:childTnLst>
                              </p:cTn>
                            </p:par>
                            <p:par>
                              <p:cTn id="42" fill="hold">
                                <p:stCondLst>
                                  <p:cond delay="1250"/>
                                </p:stCondLst>
                                <p:childTnLst>
                                  <p:par>
                                    <p:cTn id="43" presetID="26" presetClass="emph" presetSubtype="0" fill="hold" grpId="1" nodeType="afterEffect">
                                      <p:stCondLst>
                                        <p:cond delay="0"/>
                                      </p:stCondLst>
                                      <p:iterate type="lt">
                                        <p:tmPct val="0"/>
                                      </p:iterate>
                                      <p:childTnLst>
                                        <p:animEffect transition="out" filter="fade">
                                          <p:cBhvr>
                                            <p:cTn id="44" dur="500" tmFilter="0, 0; .2, .5; .8, .5; 1, 0"/>
                                            <p:tgtEl>
                                              <p:spTgt spid="25"/>
                                            </p:tgtEl>
                                          </p:cBhvr>
                                        </p:animEffect>
                                        <p:animScale>
                                          <p:cBhvr>
                                            <p:cTn id="45" dur="250" autoRev="1" fill="hold"/>
                                            <p:tgtEl>
                                              <p:spTgt spid="25"/>
                                            </p:tgtEl>
                                          </p:cBhvr>
                                          <p:by x="105000" y="105000"/>
                                        </p:animScale>
                                      </p:childTnLst>
                                    </p:cTn>
                                  </p:par>
                                </p:childTnLst>
                              </p:cTn>
                            </p:par>
                            <p:par>
                              <p:cTn id="46" fill="hold">
                                <p:stCondLst>
                                  <p:cond delay="1750"/>
                                </p:stCondLst>
                                <p:childTnLst>
                                  <p:par>
                                    <p:cTn id="47" presetID="41" presetClass="entr" presetSubtype="0" fill="hold" grpId="0" nodeType="afterEffect">
                                      <p:stCondLst>
                                        <p:cond delay="0"/>
                                      </p:stCondLst>
                                      <p:iterate type="lt">
                                        <p:tmPct val="10000"/>
                                      </p:iterate>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26"/>
                                            </p:tgtEl>
                                            <p:attrNameLst>
                                              <p:attrName>ppt_y</p:attrName>
                                            </p:attrNameLst>
                                          </p:cBhvr>
                                          <p:tavLst>
                                            <p:tav tm="0">
                                              <p:val>
                                                <p:strVal val="#ppt_y"/>
                                              </p:val>
                                            </p:tav>
                                            <p:tav tm="100000">
                                              <p:val>
                                                <p:strVal val="#ppt_y"/>
                                              </p:val>
                                            </p:tav>
                                          </p:tavLst>
                                        </p:anim>
                                        <p:anim calcmode="lin" valueType="num">
                                          <p:cBhvr>
                                            <p:cTn id="51"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26"/>
                                            </p:tgtEl>
                                          </p:cBhvr>
                                        </p:animEffect>
                                      </p:childTnLst>
                                    </p:cTn>
                                  </p:par>
                                </p:childTnLst>
                              </p:cTn>
                            </p:par>
                            <p:par>
                              <p:cTn id="54" fill="hold">
                                <p:stCondLst>
                                  <p:cond delay="2950"/>
                                </p:stCondLst>
                                <p:childTnLst>
                                  <p:par>
                                    <p:cTn id="55" presetID="26" presetClass="emph" presetSubtype="0" fill="hold" grpId="1" nodeType="afterEffect">
                                      <p:stCondLst>
                                        <p:cond delay="0"/>
                                      </p:stCondLst>
                                      <p:iterate type="lt">
                                        <p:tmPct val="0"/>
                                      </p:iterate>
                                      <p:childTnLst>
                                        <p:animEffect transition="out" filter="fade">
                                          <p:cBhvr>
                                            <p:cTn id="56" dur="500" tmFilter="0, 0; .2, .5; .8, .5; 1, 0"/>
                                            <p:tgtEl>
                                              <p:spTgt spid="26"/>
                                            </p:tgtEl>
                                          </p:cBhvr>
                                        </p:animEffect>
                                        <p:animScale>
                                          <p:cBhvr>
                                            <p:cTn id="57" dur="250" autoRev="1" fill="hold"/>
                                            <p:tgtEl>
                                              <p:spTgt spid="2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0" grpId="0" animBg="1"/>
          <p:bldP spid="25" grpId="0"/>
          <p:bldP spid="25" grpId="1"/>
          <p:bldP spid="26" grpId="0"/>
          <p:bldP spid="26" grpId="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p:cNvGrpSpPr/>
          <p:nvPr/>
        </p:nvGrpSpPr>
        <p:grpSpPr>
          <a:xfrm>
            <a:off x="-23476" y="-94997"/>
            <a:ext cx="12947794" cy="7340492"/>
            <a:chOff x="-23476" y="-94997"/>
            <a:chExt cx="12947794" cy="7340492"/>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60" name="组合 59"/>
            <p:cNvGrpSpPr/>
            <p:nvPr/>
          </p:nvGrpSpPr>
          <p:grpSpPr>
            <a:xfrm>
              <a:off x="-23476" y="-94997"/>
              <a:ext cx="12947794" cy="635833"/>
              <a:chOff x="-23476" y="-94997"/>
              <a:chExt cx="12947794" cy="635833"/>
            </a:xfrm>
          </p:grpSpPr>
          <p:sp>
            <p:nvSpPr>
              <p:cNvPr id="61" name="矩形 60"/>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10585063" y="-3060"/>
                <a:ext cx="2272100"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10558184" y="-78949"/>
                <a:ext cx="2366134"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olidFill>
                      <a:srgbClr val="1075B6"/>
                    </a:solidFill>
                    <a:latin typeface="SF Orson Casual Heavy" panose="00000400000000000000" pitchFamily="2" charset="0"/>
                    <a:ea typeface="幼圆" panose="02010509060101010101" pitchFamily="49" charset="-122"/>
                  </a:rPr>
                  <a:t>虚拟社区演化分析</a:t>
                </a:r>
                <a:endParaRPr lang="en-US" altLang="zh-CN" dirty="0">
                  <a:solidFill>
                    <a:srgbClr val="1075B6"/>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8073787" y="-74142"/>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t>虚拟社区及发现技术</a:t>
                </a:r>
                <a:endParaRPr lang="en-US" altLang="zh-CN" dirty="0">
                  <a:sym typeface="SF Orson Casual Heavy" panose="00000400000000000000" pitchFamily="2" charset="0"/>
                </a:endParaRPr>
              </a:p>
            </p:txBody>
          </p:sp>
          <p:sp>
            <p:nvSpPr>
              <p:cNvPr id="66"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结构特性与演化机理</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7" name="Rectangle 4"/>
              <p:cNvSpPr txBox="1">
                <a:spLocks noChangeArrowheads="1"/>
              </p:cNvSpPr>
              <p:nvPr/>
            </p:nvSpPr>
            <p:spPr bwMode="auto">
              <a:xfrm>
                <a:off x="5939058" y="-31207"/>
                <a:ext cx="2171702" cy="5099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ym typeface="SF Orson Casual Heavy" panose="00000400000000000000" pitchFamily="2" charset="0"/>
                  </a:rPr>
                  <a:t>结构分析与建模</a:t>
                </a:r>
                <a:endParaRPr lang="en-US" altLang="zh-CN" dirty="0">
                  <a:sym typeface="SF Orson Casual Heavy" panose="00000400000000000000" pitchFamily="2" charset="0"/>
                </a:endParaRPr>
              </a:p>
            </p:txBody>
          </p:sp>
        </p:grpSp>
      </p:grpSp>
      <p:sp>
        <p:nvSpPr>
          <p:cNvPr id="10" name="文本框 9">
            <a:extLst>
              <a:ext uri="{FF2B5EF4-FFF2-40B4-BE49-F238E27FC236}">
                <a16:creationId xmlns:a16="http://schemas.microsoft.com/office/drawing/2014/main" id="{4AE0588D-009E-481D-87F6-66D023580818}"/>
              </a:ext>
            </a:extLst>
          </p:cNvPr>
          <p:cNvSpPr txBox="1"/>
          <p:nvPr/>
        </p:nvSpPr>
        <p:spPr>
          <a:xfrm>
            <a:off x="1388021" y="1096045"/>
            <a:ext cx="9937104" cy="1292662"/>
          </a:xfrm>
          <a:prstGeom prst="rect">
            <a:avLst/>
          </a:prstGeom>
          <a:noFill/>
        </p:spPr>
        <p:txBody>
          <a:bodyPr wrap="square" rtlCol="0">
            <a:spAutoFit/>
          </a:bodyPr>
          <a:lstStyle/>
          <a:p>
            <a:pPr>
              <a:lnSpc>
                <a:spcPct val="150000"/>
              </a:lnSpc>
            </a:pPr>
            <a:r>
              <a:rPr lang="zh-CN" altLang="en-US" sz="2800" dirty="0">
                <a:solidFill>
                  <a:srgbClr val="FF0000"/>
                </a:solidFill>
                <a:latin typeface="黑体" panose="02010609060101010101" pitchFamily="49" charset="-122"/>
                <a:ea typeface="黑体" panose="02010609060101010101" pitchFamily="49" charset="-122"/>
              </a:rPr>
              <a:t>虚拟社区演化分析</a:t>
            </a:r>
            <a:endParaRPr lang="en-US" altLang="zh-CN" sz="2800" dirty="0">
              <a:solidFill>
                <a:srgbClr val="FF0000"/>
              </a:solidFill>
              <a:latin typeface="黑体" panose="02010609060101010101" pitchFamily="49" charset="-122"/>
              <a:ea typeface="黑体" panose="02010609060101010101" pitchFamily="49" charset="-122"/>
            </a:endParaRPr>
          </a:p>
          <a:p>
            <a:r>
              <a:rPr lang="zh-CN" altLang="en-US" dirty="0"/>
              <a:t>在线社交网络中存在着大量显性或者隐性的虚拟社区结构，这些虚拟社区结构并不是永恒不变的，随着事件变化，社区结构也在不断演变。</a:t>
            </a:r>
          </a:p>
        </p:txBody>
      </p:sp>
      <p:sp>
        <p:nvSpPr>
          <p:cNvPr id="3" name="AutoShape 6" descr="http://img5.imgtn.bdimg.com/it/u=2853623936,3004787125&amp;fm=26&amp;gp=0.jpg">
            <a:extLst>
              <a:ext uri="{FF2B5EF4-FFF2-40B4-BE49-F238E27FC236}">
                <a16:creationId xmlns:a16="http://schemas.microsoft.com/office/drawing/2014/main" id="{BF1C74A4-0781-49E8-B2E9-F12B33897D9D}"/>
              </a:ext>
            </a:extLst>
          </p:cNvPr>
          <p:cNvSpPr>
            <a:spLocks noChangeAspect="1" noChangeArrowheads="1"/>
          </p:cNvSpPr>
          <p:nvPr/>
        </p:nvSpPr>
        <p:spPr bwMode="auto">
          <a:xfrm>
            <a:off x="6275388" y="34639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5" name="图片 4">
            <a:extLst>
              <a:ext uri="{FF2B5EF4-FFF2-40B4-BE49-F238E27FC236}">
                <a16:creationId xmlns:a16="http://schemas.microsoft.com/office/drawing/2014/main" id="{A1D3A1A2-61D6-47E2-8482-3F87A900F7ED}"/>
              </a:ext>
            </a:extLst>
          </p:cNvPr>
          <p:cNvPicPr>
            <a:picLocks noChangeAspect="1"/>
          </p:cNvPicPr>
          <p:nvPr/>
        </p:nvPicPr>
        <p:blipFill>
          <a:blip r:embed="rId3"/>
          <a:stretch>
            <a:fillRect/>
          </a:stretch>
        </p:blipFill>
        <p:spPr>
          <a:xfrm>
            <a:off x="2180287" y="2680221"/>
            <a:ext cx="8190201" cy="3959420"/>
          </a:xfrm>
          <a:prstGeom prst="rect">
            <a:avLst/>
          </a:prstGeom>
        </p:spPr>
      </p:pic>
    </p:spTree>
    <p:extLst>
      <p:ext uri="{BB962C8B-B14F-4D97-AF65-F5344CB8AC3E}">
        <p14:creationId xmlns:p14="http://schemas.microsoft.com/office/powerpoint/2010/main" val="33495081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Arc 3"/>
          <p:cNvSpPr/>
          <p:nvPr/>
        </p:nvSpPr>
        <p:spPr>
          <a:xfrm>
            <a:off x="8038597" y="3121094"/>
            <a:ext cx="8222615" cy="8222615"/>
          </a:xfrm>
          <a:prstGeom prst="arc">
            <a:avLst>
              <a:gd name="adj1" fmla="val 10815889"/>
              <a:gd name="adj2" fmla="val 16771066"/>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2" name="组合 11"/>
          <p:cNvGrpSpPr/>
          <p:nvPr/>
        </p:nvGrpSpPr>
        <p:grpSpPr>
          <a:xfrm>
            <a:off x="553043" y="549545"/>
            <a:ext cx="6113604" cy="1017922"/>
            <a:chOff x="6264832" y="1562464"/>
            <a:chExt cx="5797318" cy="965260"/>
          </a:xfrm>
        </p:grpSpPr>
        <p:grpSp>
          <p:nvGrpSpPr>
            <p:cNvPr id="13" name="组合 12"/>
            <p:cNvGrpSpPr/>
            <p:nvPr/>
          </p:nvGrpSpPr>
          <p:grpSpPr>
            <a:xfrm>
              <a:off x="6264832" y="1562464"/>
              <a:ext cx="1012268" cy="965260"/>
              <a:chOff x="1385458" y="991717"/>
              <a:chExt cx="4603751" cy="4389967"/>
            </a:xfrm>
          </p:grpSpPr>
          <p:grpSp>
            <p:nvGrpSpPr>
              <p:cNvPr id="15" name="组合 14">
                <a:extLst>
                  <a:ext uri="{FF2B5EF4-FFF2-40B4-BE49-F238E27FC236}">
                    <a16:creationId xmlns:a16="http://schemas.microsoft.com/office/drawing/2014/main" id="{4D3B9094-1BAC-43B0-819B-DB0E370D3645}"/>
                  </a:ext>
                </a:extLst>
              </p:cNvPr>
              <p:cNvGrpSpPr/>
              <p:nvPr/>
            </p:nvGrpSpPr>
            <p:grpSpPr>
              <a:xfrm>
                <a:off x="1385458" y="991717"/>
                <a:ext cx="4603751" cy="4389967"/>
                <a:chOff x="1039093" y="743787"/>
                <a:chExt cx="3452813" cy="3292475"/>
              </a:xfrm>
            </p:grpSpPr>
            <p:sp>
              <p:nvSpPr>
                <p:cNvPr id="17" name="Freeform 52">
                  <a:extLst>
                    <a:ext uri="{FF2B5EF4-FFF2-40B4-BE49-F238E27FC236}">
                      <a16:creationId xmlns:a16="http://schemas.microsoft.com/office/drawing/2014/main" id="{BBB432FE-3DD4-42FD-B57B-52177EB6E467}"/>
                    </a:ext>
                  </a:extLst>
                </p:cNvPr>
                <p:cNvSpPr>
                  <a:spLocks/>
                </p:cNvSpPr>
                <p:nvPr/>
              </p:nvSpPr>
              <p:spPr bwMode="auto">
                <a:xfrm>
                  <a:off x="1039093" y="1567699"/>
                  <a:ext cx="1646238" cy="1646238"/>
                </a:xfrm>
                <a:custGeom>
                  <a:avLst/>
                  <a:gdLst>
                    <a:gd name="T0" fmla="*/ 1037 w 1037"/>
                    <a:gd name="T1" fmla="*/ 519 h 1037"/>
                    <a:gd name="T2" fmla="*/ 518 w 1037"/>
                    <a:gd name="T3" fmla="*/ 1037 h 1037"/>
                    <a:gd name="T4" fmla="*/ 0 w 1037"/>
                    <a:gd name="T5" fmla="*/ 519 h 1037"/>
                    <a:gd name="T6" fmla="*/ 518 w 1037"/>
                    <a:gd name="T7" fmla="*/ 0 h 1037"/>
                    <a:gd name="T8" fmla="*/ 1037 w 1037"/>
                    <a:gd name="T9" fmla="*/ 519 h 1037"/>
                  </a:gdLst>
                  <a:ahLst/>
                  <a:cxnLst>
                    <a:cxn ang="0">
                      <a:pos x="T0" y="T1"/>
                    </a:cxn>
                    <a:cxn ang="0">
                      <a:pos x="T2" y="T3"/>
                    </a:cxn>
                    <a:cxn ang="0">
                      <a:pos x="T4" y="T5"/>
                    </a:cxn>
                    <a:cxn ang="0">
                      <a:pos x="T6" y="T7"/>
                    </a:cxn>
                    <a:cxn ang="0">
                      <a:pos x="T8" y="T9"/>
                    </a:cxn>
                  </a:cxnLst>
                  <a:rect l="0" t="0" r="r" b="b"/>
                  <a:pathLst>
                    <a:path w="1037" h="1037">
                      <a:moveTo>
                        <a:pt x="1037" y="519"/>
                      </a:moveTo>
                      <a:lnTo>
                        <a:pt x="518" y="1037"/>
                      </a:lnTo>
                      <a:lnTo>
                        <a:pt x="0" y="519"/>
                      </a:lnTo>
                      <a:lnTo>
                        <a:pt x="518" y="0"/>
                      </a:lnTo>
                      <a:lnTo>
                        <a:pt x="1037" y="519"/>
                      </a:lnTo>
                      <a:close/>
                    </a:path>
                  </a:pathLst>
                </a:custGeom>
                <a:solidFill>
                  <a:srgbClr val="0064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72" tIns="64286" rIns="128572" bIns="64286" numCol="1" anchor="t" anchorCtr="0" compatLnSpc="1">
                  <a:prstTxWarp prst="textNoShape">
                    <a:avLst/>
                  </a:prstTxWarp>
                </a:bodyPr>
                <a:lstStyle/>
                <a:p>
                  <a:pPr defTabSz="1285737"/>
                  <a:endParaRPr lang="zh-CN" altLang="en-US" sz="2531" kern="0">
                    <a:solidFill>
                      <a:sysClr val="windowText" lastClr="000000"/>
                    </a:solidFill>
                  </a:endParaRPr>
                </a:p>
              </p:txBody>
            </p:sp>
            <p:sp>
              <p:nvSpPr>
                <p:cNvPr id="18" name="Freeform 54">
                  <a:extLst>
                    <a:ext uri="{FF2B5EF4-FFF2-40B4-BE49-F238E27FC236}">
                      <a16:creationId xmlns:a16="http://schemas.microsoft.com/office/drawing/2014/main" id="{7100CCB8-E643-48AC-A590-D2F3A6C3BA8D}"/>
                    </a:ext>
                  </a:extLst>
                </p:cNvPr>
                <p:cNvSpPr>
                  <a:spLocks/>
                </p:cNvSpPr>
                <p:nvPr/>
              </p:nvSpPr>
              <p:spPr bwMode="auto">
                <a:xfrm>
                  <a:off x="1861418" y="743787"/>
                  <a:ext cx="1646238" cy="1646238"/>
                </a:xfrm>
                <a:custGeom>
                  <a:avLst/>
                  <a:gdLst>
                    <a:gd name="T0" fmla="*/ 1037 w 1037"/>
                    <a:gd name="T1" fmla="*/ 519 h 1037"/>
                    <a:gd name="T2" fmla="*/ 519 w 1037"/>
                    <a:gd name="T3" fmla="*/ 1037 h 1037"/>
                    <a:gd name="T4" fmla="*/ 0 w 1037"/>
                    <a:gd name="T5" fmla="*/ 519 h 1037"/>
                    <a:gd name="T6" fmla="*/ 519 w 1037"/>
                    <a:gd name="T7" fmla="*/ 0 h 1037"/>
                    <a:gd name="T8" fmla="*/ 1037 w 1037"/>
                    <a:gd name="T9" fmla="*/ 519 h 1037"/>
                  </a:gdLst>
                  <a:ahLst/>
                  <a:cxnLst>
                    <a:cxn ang="0">
                      <a:pos x="T0" y="T1"/>
                    </a:cxn>
                    <a:cxn ang="0">
                      <a:pos x="T2" y="T3"/>
                    </a:cxn>
                    <a:cxn ang="0">
                      <a:pos x="T4" y="T5"/>
                    </a:cxn>
                    <a:cxn ang="0">
                      <a:pos x="T6" y="T7"/>
                    </a:cxn>
                    <a:cxn ang="0">
                      <a:pos x="T8" y="T9"/>
                    </a:cxn>
                  </a:cxnLst>
                  <a:rect l="0" t="0" r="r" b="b"/>
                  <a:pathLst>
                    <a:path w="1037" h="1037">
                      <a:moveTo>
                        <a:pt x="1037" y="519"/>
                      </a:moveTo>
                      <a:lnTo>
                        <a:pt x="519" y="1037"/>
                      </a:lnTo>
                      <a:lnTo>
                        <a:pt x="0" y="519"/>
                      </a:lnTo>
                      <a:lnTo>
                        <a:pt x="519" y="0"/>
                      </a:lnTo>
                      <a:lnTo>
                        <a:pt x="1037" y="519"/>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72" tIns="64286" rIns="128572" bIns="64286" numCol="1" anchor="t" anchorCtr="0" compatLnSpc="1">
                  <a:prstTxWarp prst="textNoShape">
                    <a:avLst/>
                  </a:prstTxWarp>
                </a:bodyPr>
                <a:lstStyle/>
                <a:p>
                  <a:pPr defTabSz="1285737"/>
                  <a:endParaRPr lang="zh-CN" altLang="en-US" sz="2531" kern="0">
                    <a:solidFill>
                      <a:sysClr val="windowText" lastClr="000000"/>
                    </a:solidFill>
                  </a:endParaRPr>
                </a:p>
              </p:txBody>
            </p:sp>
            <p:sp>
              <p:nvSpPr>
                <p:cNvPr id="19" name="Freeform 58">
                  <a:extLst>
                    <a:ext uri="{FF2B5EF4-FFF2-40B4-BE49-F238E27FC236}">
                      <a16:creationId xmlns:a16="http://schemas.microsoft.com/office/drawing/2014/main" id="{6F725922-1C40-4565-8C67-6F0B6D517D57}"/>
                    </a:ext>
                  </a:extLst>
                </p:cNvPr>
                <p:cNvSpPr>
                  <a:spLocks/>
                </p:cNvSpPr>
                <p:nvPr/>
              </p:nvSpPr>
              <p:spPr bwMode="auto">
                <a:xfrm>
                  <a:off x="1861418" y="2391612"/>
                  <a:ext cx="1646238" cy="1644650"/>
                </a:xfrm>
                <a:custGeom>
                  <a:avLst/>
                  <a:gdLst>
                    <a:gd name="T0" fmla="*/ 1037 w 1037"/>
                    <a:gd name="T1" fmla="*/ 518 h 1036"/>
                    <a:gd name="T2" fmla="*/ 519 w 1037"/>
                    <a:gd name="T3" fmla="*/ 1036 h 1036"/>
                    <a:gd name="T4" fmla="*/ 0 w 1037"/>
                    <a:gd name="T5" fmla="*/ 518 h 1036"/>
                    <a:gd name="T6" fmla="*/ 519 w 1037"/>
                    <a:gd name="T7" fmla="*/ 0 h 1036"/>
                    <a:gd name="T8" fmla="*/ 1037 w 1037"/>
                    <a:gd name="T9" fmla="*/ 518 h 1036"/>
                  </a:gdLst>
                  <a:ahLst/>
                  <a:cxnLst>
                    <a:cxn ang="0">
                      <a:pos x="T0" y="T1"/>
                    </a:cxn>
                    <a:cxn ang="0">
                      <a:pos x="T2" y="T3"/>
                    </a:cxn>
                    <a:cxn ang="0">
                      <a:pos x="T4" y="T5"/>
                    </a:cxn>
                    <a:cxn ang="0">
                      <a:pos x="T6" y="T7"/>
                    </a:cxn>
                    <a:cxn ang="0">
                      <a:pos x="T8" y="T9"/>
                    </a:cxn>
                  </a:cxnLst>
                  <a:rect l="0" t="0" r="r" b="b"/>
                  <a:pathLst>
                    <a:path w="1037" h="1036">
                      <a:moveTo>
                        <a:pt x="1037" y="518"/>
                      </a:moveTo>
                      <a:lnTo>
                        <a:pt x="519" y="1036"/>
                      </a:lnTo>
                      <a:lnTo>
                        <a:pt x="0" y="518"/>
                      </a:lnTo>
                      <a:lnTo>
                        <a:pt x="519" y="0"/>
                      </a:lnTo>
                      <a:lnTo>
                        <a:pt x="1037" y="518"/>
                      </a:lnTo>
                      <a:close/>
                    </a:path>
                  </a:pathLst>
                </a:custGeom>
                <a:solidFill>
                  <a:srgbClr val="0095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72" tIns="64286" rIns="128572" bIns="64286" numCol="1" anchor="t" anchorCtr="0" compatLnSpc="1">
                  <a:prstTxWarp prst="textNoShape">
                    <a:avLst/>
                  </a:prstTxWarp>
                </a:bodyPr>
                <a:lstStyle/>
                <a:p>
                  <a:pPr defTabSz="1285737"/>
                  <a:endParaRPr lang="zh-CN" altLang="en-US" sz="2531" kern="0">
                    <a:solidFill>
                      <a:sysClr val="windowText" lastClr="000000"/>
                    </a:solidFill>
                  </a:endParaRPr>
                </a:p>
              </p:txBody>
            </p:sp>
            <p:sp>
              <p:nvSpPr>
                <p:cNvPr id="20" name="Freeform 73">
                  <a:extLst>
                    <a:ext uri="{FF2B5EF4-FFF2-40B4-BE49-F238E27FC236}">
                      <a16:creationId xmlns:a16="http://schemas.microsoft.com/office/drawing/2014/main" id="{09E69AF2-8C8B-4E01-86A5-13C841D5089A}"/>
                    </a:ext>
                  </a:extLst>
                </p:cNvPr>
                <p:cNvSpPr>
                  <a:spLocks/>
                </p:cNvSpPr>
                <p:nvPr/>
              </p:nvSpPr>
              <p:spPr bwMode="auto">
                <a:xfrm>
                  <a:off x="1475656" y="1183524"/>
                  <a:ext cx="2413000" cy="2414588"/>
                </a:xfrm>
                <a:custGeom>
                  <a:avLst/>
                  <a:gdLst>
                    <a:gd name="T0" fmla="*/ 1520 w 1520"/>
                    <a:gd name="T1" fmla="*/ 761 h 1521"/>
                    <a:gd name="T2" fmla="*/ 760 w 1520"/>
                    <a:gd name="T3" fmla="*/ 1521 h 1521"/>
                    <a:gd name="T4" fmla="*/ 0 w 1520"/>
                    <a:gd name="T5" fmla="*/ 761 h 1521"/>
                    <a:gd name="T6" fmla="*/ 760 w 1520"/>
                    <a:gd name="T7" fmla="*/ 0 h 1521"/>
                    <a:gd name="T8" fmla="*/ 1520 w 1520"/>
                    <a:gd name="T9" fmla="*/ 761 h 1521"/>
                  </a:gdLst>
                  <a:ahLst/>
                  <a:cxnLst>
                    <a:cxn ang="0">
                      <a:pos x="T0" y="T1"/>
                    </a:cxn>
                    <a:cxn ang="0">
                      <a:pos x="T2" y="T3"/>
                    </a:cxn>
                    <a:cxn ang="0">
                      <a:pos x="T4" y="T5"/>
                    </a:cxn>
                    <a:cxn ang="0">
                      <a:pos x="T6" y="T7"/>
                    </a:cxn>
                    <a:cxn ang="0">
                      <a:pos x="T8" y="T9"/>
                    </a:cxn>
                  </a:cxnLst>
                  <a:rect l="0" t="0" r="r" b="b"/>
                  <a:pathLst>
                    <a:path w="1520" h="1521">
                      <a:moveTo>
                        <a:pt x="1520" y="761"/>
                      </a:moveTo>
                      <a:lnTo>
                        <a:pt x="760" y="1521"/>
                      </a:lnTo>
                      <a:lnTo>
                        <a:pt x="0" y="761"/>
                      </a:lnTo>
                      <a:lnTo>
                        <a:pt x="760" y="0"/>
                      </a:lnTo>
                      <a:lnTo>
                        <a:pt x="1520" y="761"/>
                      </a:ln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8572" tIns="64286" rIns="128572" bIns="64286" numCol="1" anchor="t" anchorCtr="0" compatLnSpc="1">
                  <a:prstTxWarp prst="textNoShape">
                    <a:avLst/>
                  </a:prstTxWarp>
                </a:bodyPr>
                <a:lstStyle/>
                <a:p>
                  <a:pPr defTabSz="1285737"/>
                  <a:endParaRPr lang="zh-CN" altLang="en-US" sz="2531" kern="0">
                    <a:solidFill>
                      <a:sysClr val="windowText" lastClr="000000"/>
                    </a:solidFill>
                  </a:endParaRPr>
                </a:p>
              </p:txBody>
            </p:sp>
            <p:sp>
              <p:nvSpPr>
                <p:cNvPr id="21" name="Freeform 74">
                  <a:extLst>
                    <a:ext uri="{FF2B5EF4-FFF2-40B4-BE49-F238E27FC236}">
                      <a16:creationId xmlns:a16="http://schemas.microsoft.com/office/drawing/2014/main" id="{F7FBA36E-0343-4A09-BF22-3F8D1D754960}"/>
                    </a:ext>
                  </a:extLst>
                </p:cNvPr>
                <p:cNvSpPr>
                  <a:spLocks/>
                </p:cNvSpPr>
                <p:nvPr/>
              </p:nvSpPr>
              <p:spPr bwMode="auto">
                <a:xfrm>
                  <a:off x="3461618" y="2472574"/>
                  <a:ext cx="1030288" cy="1028700"/>
                </a:xfrm>
                <a:custGeom>
                  <a:avLst/>
                  <a:gdLst>
                    <a:gd name="T0" fmla="*/ 649 w 649"/>
                    <a:gd name="T1" fmla="*/ 324 h 648"/>
                    <a:gd name="T2" fmla="*/ 325 w 649"/>
                    <a:gd name="T3" fmla="*/ 648 h 648"/>
                    <a:gd name="T4" fmla="*/ 0 w 649"/>
                    <a:gd name="T5" fmla="*/ 324 h 648"/>
                    <a:gd name="T6" fmla="*/ 325 w 649"/>
                    <a:gd name="T7" fmla="*/ 0 h 648"/>
                    <a:gd name="T8" fmla="*/ 649 w 649"/>
                    <a:gd name="T9" fmla="*/ 324 h 648"/>
                  </a:gdLst>
                  <a:ahLst/>
                  <a:cxnLst>
                    <a:cxn ang="0">
                      <a:pos x="T0" y="T1"/>
                    </a:cxn>
                    <a:cxn ang="0">
                      <a:pos x="T2" y="T3"/>
                    </a:cxn>
                    <a:cxn ang="0">
                      <a:pos x="T4" y="T5"/>
                    </a:cxn>
                    <a:cxn ang="0">
                      <a:pos x="T6" y="T7"/>
                    </a:cxn>
                    <a:cxn ang="0">
                      <a:pos x="T8" y="T9"/>
                    </a:cxn>
                  </a:cxnLst>
                  <a:rect l="0" t="0" r="r" b="b"/>
                  <a:pathLst>
                    <a:path w="649" h="648">
                      <a:moveTo>
                        <a:pt x="649" y="324"/>
                      </a:moveTo>
                      <a:lnTo>
                        <a:pt x="325" y="648"/>
                      </a:lnTo>
                      <a:lnTo>
                        <a:pt x="0" y="324"/>
                      </a:lnTo>
                      <a:lnTo>
                        <a:pt x="325" y="0"/>
                      </a:lnTo>
                      <a:lnTo>
                        <a:pt x="649" y="324"/>
                      </a:lnTo>
                      <a:close/>
                    </a:path>
                  </a:pathLst>
                </a:custGeom>
                <a:solidFill>
                  <a:srgbClr val="49BA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72" tIns="64286" rIns="128572" bIns="64286" numCol="1" anchor="t" anchorCtr="0" compatLnSpc="1">
                  <a:prstTxWarp prst="textNoShape">
                    <a:avLst/>
                  </a:prstTxWarp>
                </a:bodyPr>
                <a:lstStyle/>
                <a:p>
                  <a:pPr defTabSz="1285737"/>
                  <a:endParaRPr lang="zh-CN" altLang="en-US" sz="2531" kern="0">
                    <a:solidFill>
                      <a:sysClr val="windowText" lastClr="000000"/>
                    </a:solidFill>
                  </a:endParaRPr>
                </a:p>
              </p:txBody>
            </p:sp>
          </p:grpSp>
          <p:sp>
            <p:nvSpPr>
              <p:cNvPr id="16" name="Rectangle 9">
                <a:extLst>
                  <a:ext uri="{FF2B5EF4-FFF2-40B4-BE49-F238E27FC236}">
                    <a16:creationId xmlns:a16="http://schemas.microsoft.com/office/drawing/2014/main" id="{C231FF43-A215-43DC-8A7F-4BD0E9251E8C}"/>
                  </a:ext>
                </a:extLst>
              </p:cNvPr>
              <p:cNvSpPr/>
              <p:nvPr/>
            </p:nvSpPr>
            <p:spPr>
              <a:xfrm>
                <a:off x="2122265" y="2221113"/>
                <a:ext cx="3062612" cy="1570826"/>
              </a:xfrm>
              <a:prstGeom prst="rect">
                <a:avLst/>
              </a:prstGeom>
            </p:spPr>
            <p:txBody>
              <a:bodyPr wrap="square">
                <a:noAutofit/>
              </a:bodyPr>
              <a:lstStyle/>
              <a:p>
                <a:pPr algn="ctr" defTabSz="1285737"/>
                <a:endParaRPr lang="zh-CN" altLang="en-US" sz="2531"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4" name="矩形 13">
              <a:extLst>
                <a:ext uri="{FF2B5EF4-FFF2-40B4-BE49-F238E27FC236}">
                  <a16:creationId xmlns:a16="http://schemas.microsoft.com/office/drawing/2014/main" id="{E450E6C3-29A0-46C6-9E0B-7831B526E39C}"/>
                </a:ext>
              </a:extLst>
            </p:cNvPr>
            <p:cNvSpPr/>
            <p:nvPr/>
          </p:nvSpPr>
          <p:spPr>
            <a:xfrm>
              <a:off x="7327829" y="1786718"/>
              <a:ext cx="4734321" cy="580060"/>
            </a:xfrm>
            <a:prstGeom prst="rect">
              <a:avLst/>
            </a:prstGeom>
          </p:spPr>
          <p:txBody>
            <a:bodyPr wrap="square">
              <a:spAutoFit/>
            </a:bodyPr>
            <a:lstStyle/>
            <a:p>
              <a:pPr fontAlgn="auto">
                <a:spcBef>
                  <a:spcPts val="0"/>
                </a:spcBef>
                <a:spcAft>
                  <a:spcPts val="0"/>
                </a:spcAft>
                <a:defRPr/>
              </a:pPr>
              <a:r>
                <a:rPr lang="zh-CN" altLang="en-US" sz="3375" b="1" spc="316" dirty="0">
                  <a:solidFill>
                    <a:srgbClr val="333333"/>
                  </a:solidFill>
                  <a:latin typeface="微软雅黑" panose="020B0503020204020204" pitchFamily="34" charset="-122"/>
                  <a:ea typeface="微软雅黑" panose="020B0503020204020204" pitchFamily="34" charset="-122"/>
                  <a:cs typeface="+mn-ea"/>
                  <a:sym typeface="+mn-lt"/>
                </a:rPr>
                <a:t>虚拟社区的涌现和演化</a:t>
              </a:r>
              <a:endParaRPr lang="zh-CN" altLang="en-US" sz="1160" b="1" spc="316" dirty="0">
                <a:solidFill>
                  <a:srgbClr val="333333"/>
                </a:solidFill>
                <a:latin typeface="微软雅黑" panose="020B0503020204020204" pitchFamily="34" charset="-122"/>
                <a:ea typeface="微软雅黑" panose="020B0503020204020204" pitchFamily="34" charset="-122"/>
                <a:cs typeface="+mn-ea"/>
                <a:sym typeface="+mn-lt"/>
              </a:endParaRPr>
            </a:p>
          </p:txBody>
        </p:sp>
      </p:grpSp>
      <p:sp>
        <p:nvSpPr>
          <p:cNvPr id="85" name="Freeform 19">
            <a:extLst>
              <a:ext uri="{FF2B5EF4-FFF2-40B4-BE49-F238E27FC236}">
                <a16:creationId xmlns:a16="http://schemas.microsoft.com/office/drawing/2014/main" id="{6C909AD7-6726-4172-9343-9BC8399264AE}"/>
              </a:ext>
            </a:extLst>
          </p:cNvPr>
          <p:cNvSpPr>
            <a:spLocks/>
          </p:cNvSpPr>
          <p:nvPr/>
        </p:nvSpPr>
        <p:spPr bwMode="auto">
          <a:xfrm>
            <a:off x="788556" y="847363"/>
            <a:ext cx="421354" cy="421354"/>
          </a:xfrm>
          <a:custGeom>
            <a:avLst/>
            <a:gdLst>
              <a:gd name="T0" fmla="*/ 194 w 240"/>
              <a:gd name="T1" fmla="*/ 157 h 240"/>
              <a:gd name="T2" fmla="*/ 163 w 240"/>
              <a:gd name="T3" fmla="*/ 167 h 240"/>
              <a:gd name="T4" fmla="*/ 92 w 240"/>
              <a:gd name="T5" fmla="*/ 127 h 240"/>
              <a:gd name="T6" fmla="*/ 92 w 240"/>
              <a:gd name="T7" fmla="*/ 120 h 240"/>
              <a:gd name="T8" fmla="*/ 165 w 240"/>
              <a:gd name="T9" fmla="*/ 78 h 240"/>
              <a:gd name="T10" fmla="*/ 189 w 240"/>
              <a:gd name="T11" fmla="*/ 84 h 240"/>
              <a:gd name="T12" fmla="*/ 235 w 240"/>
              <a:gd name="T13" fmla="*/ 42 h 240"/>
              <a:gd name="T14" fmla="*/ 189 w 240"/>
              <a:gd name="T15" fmla="*/ 0 h 240"/>
              <a:gd name="T16" fmla="*/ 143 w 240"/>
              <a:gd name="T17" fmla="*/ 42 h 240"/>
              <a:gd name="T18" fmla="*/ 145 w 240"/>
              <a:gd name="T19" fmla="*/ 55 h 240"/>
              <a:gd name="T20" fmla="*/ 75 w 240"/>
              <a:gd name="T21" fmla="*/ 95 h 240"/>
              <a:gd name="T22" fmla="*/ 46 w 240"/>
              <a:gd name="T23" fmla="*/ 85 h 240"/>
              <a:gd name="T24" fmla="*/ 0 w 240"/>
              <a:gd name="T25" fmla="*/ 127 h 240"/>
              <a:gd name="T26" fmla="*/ 46 w 240"/>
              <a:gd name="T27" fmla="*/ 169 h 240"/>
              <a:gd name="T28" fmla="*/ 81 w 240"/>
              <a:gd name="T29" fmla="*/ 155 h 240"/>
              <a:gd name="T30" fmla="*/ 148 w 240"/>
              <a:gd name="T31" fmla="*/ 193 h 240"/>
              <a:gd name="T32" fmla="*/ 148 w 240"/>
              <a:gd name="T33" fmla="*/ 198 h 240"/>
              <a:gd name="T34" fmla="*/ 194 w 240"/>
              <a:gd name="T35" fmla="*/ 240 h 240"/>
              <a:gd name="T36" fmla="*/ 240 w 240"/>
              <a:gd name="T37" fmla="*/ 198 h 240"/>
              <a:gd name="T38" fmla="*/ 194 w 240"/>
              <a:gd name="T39" fmla="*/ 157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0" h="240">
                <a:moveTo>
                  <a:pt x="194" y="157"/>
                </a:moveTo>
                <a:cubicBezTo>
                  <a:pt x="182" y="157"/>
                  <a:pt x="171" y="161"/>
                  <a:pt x="163" y="167"/>
                </a:cubicBezTo>
                <a:cubicBezTo>
                  <a:pt x="92" y="127"/>
                  <a:pt x="92" y="127"/>
                  <a:pt x="92" y="127"/>
                </a:cubicBezTo>
                <a:cubicBezTo>
                  <a:pt x="92" y="124"/>
                  <a:pt x="92" y="122"/>
                  <a:pt x="92" y="120"/>
                </a:cubicBezTo>
                <a:cubicBezTo>
                  <a:pt x="165" y="78"/>
                  <a:pt x="165" y="78"/>
                  <a:pt x="165" y="78"/>
                </a:cubicBezTo>
                <a:cubicBezTo>
                  <a:pt x="172" y="82"/>
                  <a:pt x="180" y="84"/>
                  <a:pt x="189" y="84"/>
                </a:cubicBezTo>
                <a:cubicBezTo>
                  <a:pt x="215" y="84"/>
                  <a:pt x="235" y="65"/>
                  <a:pt x="235" y="42"/>
                </a:cubicBezTo>
                <a:cubicBezTo>
                  <a:pt x="235" y="19"/>
                  <a:pt x="215" y="0"/>
                  <a:pt x="189" y="0"/>
                </a:cubicBezTo>
                <a:cubicBezTo>
                  <a:pt x="164" y="0"/>
                  <a:pt x="143" y="19"/>
                  <a:pt x="143" y="42"/>
                </a:cubicBezTo>
                <a:cubicBezTo>
                  <a:pt x="143" y="47"/>
                  <a:pt x="144" y="51"/>
                  <a:pt x="145" y="55"/>
                </a:cubicBezTo>
                <a:cubicBezTo>
                  <a:pt x="75" y="95"/>
                  <a:pt x="75" y="95"/>
                  <a:pt x="75" y="95"/>
                </a:cubicBezTo>
                <a:cubicBezTo>
                  <a:pt x="67" y="89"/>
                  <a:pt x="57" y="85"/>
                  <a:pt x="46" y="85"/>
                </a:cubicBezTo>
                <a:cubicBezTo>
                  <a:pt x="21" y="85"/>
                  <a:pt x="0" y="104"/>
                  <a:pt x="0" y="127"/>
                </a:cubicBezTo>
                <a:cubicBezTo>
                  <a:pt x="0" y="150"/>
                  <a:pt x="21" y="169"/>
                  <a:pt x="46" y="169"/>
                </a:cubicBezTo>
                <a:cubicBezTo>
                  <a:pt x="60" y="169"/>
                  <a:pt x="73" y="164"/>
                  <a:pt x="81" y="155"/>
                </a:cubicBezTo>
                <a:cubicBezTo>
                  <a:pt x="148" y="193"/>
                  <a:pt x="148" y="193"/>
                  <a:pt x="148" y="193"/>
                </a:cubicBezTo>
                <a:cubicBezTo>
                  <a:pt x="148" y="195"/>
                  <a:pt x="148" y="197"/>
                  <a:pt x="148" y="198"/>
                </a:cubicBezTo>
                <a:cubicBezTo>
                  <a:pt x="148" y="221"/>
                  <a:pt x="168" y="240"/>
                  <a:pt x="194" y="240"/>
                </a:cubicBezTo>
                <a:cubicBezTo>
                  <a:pt x="219" y="240"/>
                  <a:pt x="240" y="221"/>
                  <a:pt x="240" y="198"/>
                </a:cubicBezTo>
                <a:cubicBezTo>
                  <a:pt x="240" y="175"/>
                  <a:pt x="219" y="157"/>
                  <a:pt x="194" y="157"/>
                </a:cubicBezTo>
                <a:close/>
              </a:path>
            </a:pathLst>
          </a:custGeom>
          <a:solidFill>
            <a:srgbClr val="7030A0"/>
          </a:solidFill>
          <a:ln>
            <a:noFill/>
          </a:ln>
          <a:extLst/>
        </p:spPr>
        <p:txBody>
          <a:bodyPr vert="horz" wrap="square" lIns="91423" tIns="45711" rIns="91423" bIns="45711" numCol="1" anchor="t" anchorCtr="0" compatLnSpc="1">
            <a:prstTxWarp prst="textNoShape">
              <a:avLst/>
            </a:prstTxWarp>
          </a:bodyPr>
          <a:lstStyle/>
          <a:p>
            <a:pPr>
              <a:lnSpc>
                <a:spcPct val="130000"/>
              </a:lnSpc>
            </a:pPr>
            <a:endParaRPr lang="zh-CN" altLang="en-US"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 name="文本框 1">
            <a:extLst>
              <a:ext uri="{FF2B5EF4-FFF2-40B4-BE49-F238E27FC236}">
                <a16:creationId xmlns:a16="http://schemas.microsoft.com/office/drawing/2014/main" id="{6AB3E67D-7D66-4E95-945B-821F476F6ACE}"/>
              </a:ext>
            </a:extLst>
          </p:cNvPr>
          <p:cNvSpPr txBox="1"/>
          <p:nvPr/>
        </p:nvSpPr>
        <p:spPr>
          <a:xfrm>
            <a:off x="1610950" y="1695630"/>
            <a:ext cx="9570159" cy="4247317"/>
          </a:xfrm>
          <a:prstGeom prst="rect">
            <a:avLst/>
          </a:prstGeom>
          <a:noFill/>
        </p:spPr>
        <p:txBody>
          <a:bodyPr wrap="square" rtlCol="0">
            <a:spAutoFit/>
          </a:bodyPr>
          <a:lstStyle/>
          <a:p>
            <a:pPr>
              <a:lnSpc>
                <a:spcPct val="150000"/>
              </a:lnSpc>
            </a:pPr>
            <a:r>
              <a:rPr lang="zh-CN" altLang="en-US" sz="2800" dirty="0">
                <a:solidFill>
                  <a:srgbClr val="FF0000"/>
                </a:solidFill>
                <a:latin typeface="黑体" panose="02010609060101010101" pitchFamily="49" charset="-122"/>
                <a:ea typeface="黑体" panose="02010609060101010101" pitchFamily="49" charset="-122"/>
              </a:rPr>
              <a:t>周期闭包</a:t>
            </a:r>
            <a:endParaRPr lang="en-US" altLang="zh-CN" sz="2800" dirty="0">
              <a:solidFill>
                <a:srgbClr val="FF0000"/>
              </a:solidFill>
              <a:latin typeface="黑体" panose="02010609060101010101" pitchFamily="49" charset="-122"/>
              <a:ea typeface="黑体" panose="02010609060101010101" pitchFamily="49" charset="-122"/>
            </a:endParaRPr>
          </a:p>
          <a:p>
            <a:pPr>
              <a:lnSpc>
                <a:spcPct val="150000"/>
              </a:lnSpc>
            </a:pPr>
            <a:r>
              <a:rPr lang="zh-CN" altLang="en-US" dirty="0"/>
              <a:t>网络节点倾向于和自己在网络中邻居的邻居建立连接关系而形成的结构，该机制是导致虚拟社区形成的主要因素。</a:t>
            </a:r>
            <a:endParaRPr lang="en-US" altLang="zh-CN" dirty="0"/>
          </a:p>
          <a:p>
            <a:pPr>
              <a:lnSpc>
                <a:spcPct val="150000"/>
              </a:lnSpc>
            </a:pPr>
            <a:r>
              <a:rPr lang="zh-CN" altLang="en-US" sz="2800" dirty="0">
                <a:solidFill>
                  <a:srgbClr val="FF0000"/>
                </a:solidFill>
                <a:latin typeface="黑体" panose="02010609060101010101" pitchFamily="49" charset="-122"/>
                <a:ea typeface="黑体" panose="02010609060101010101" pitchFamily="49" charset="-122"/>
              </a:rPr>
              <a:t>偏好连接</a:t>
            </a:r>
            <a:endParaRPr lang="en-US" altLang="zh-CN" sz="2800" dirty="0">
              <a:solidFill>
                <a:srgbClr val="FF0000"/>
              </a:solidFill>
              <a:latin typeface="黑体" panose="02010609060101010101" pitchFamily="49" charset="-122"/>
              <a:ea typeface="黑体" panose="02010609060101010101" pitchFamily="49" charset="-122"/>
            </a:endParaRPr>
          </a:p>
          <a:p>
            <a:r>
              <a:rPr lang="zh-CN" altLang="en-US" dirty="0"/>
              <a:t>在很多真实网络中，新增加的边并不是随机连接的，而是倾向于和具有较大度数的连接。</a:t>
            </a:r>
            <a:endParaRPr lang="en-US" altLang="zh-CN" dirty="0"/>
          </a:p>
          <a:p>
            <a:pPr>
              <a:lnSpc>
                <a:spcPct val="150000"/>
              </a:lnSpc>
            </a:pPr>
            <a:r>
              <a:rPr lang="zh-CN" altLang="en-US" sz="2800" dirty="0">
                <a:solidFill>
                  <a:srgbClr val="FF0000"/>
                </a:solidFill>
                <a:latin typeface="黑体" panose="02010609060101010101" pitchFamily="49" charset="-122"/>
                <a:ea typeface="黑体" panose="02010609060101010101" pitchFamily="49" charset="-122"/>
              </a:rPr>
              <a:t>社区演化</a:t>
            </a:r>
            <a:endParaRPr lang="en-US" altLang="zh-CN" sz="2800" dirty="0">
              <a:solidFill>
                <a:srgbClr val="FF0000"/>
              </a:solidFill>
              <a:latin typeface="黑体" panose="02010609060101010101" pitchFamily="49" charset="-122"/>
              <a:ea typeface="黑体" panose="02010609060101010101" pitchFamily="49" charset="-122"/>
            </a:endParaRPr>
          </a:p>
          <a:p>
            <a:pPr>
              <a:lnSpc>
                <a:spcPct val="150000"/>
              </a:lnSpc>
            </a:pPr>
            <a:r>
              <a:rPr lang="zh-CN" altLang="en-US" dirty="0"/>
              <a:t>在线社交网络虚拟社区演化过程非常复杂，影响因素很多。用户个体的累积效应、结构多样性和结构平衡性三个基本因素对虚拟社区演化都存在影响。</a:t>
            </a:r>
          </a:p>
          <a:p>
            <a:endParaRPr lang="zh-CN" altLang="en-US" dirty="0"/>
          </a:p>
        </p:txBody>
      </p:sp>
    </p:spTree>
    <p:extLst>
      <p:ext uri="{BB962C8B-B14F-4D97-AF65-F5344CB8AC3E}">
        <p14:creationId xmlns:p14="http://schemas.microsoft.com/office/powerpoint/2010/main" val="1383222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wipe(left)">
                                      <p:cBhvr>
                                        <p:cTn id="11" dur="500"/>
                                        <p:tgtEl>
                                          <p:spTgt spid="84"/>
                                        </p:tgtEl>
                                      </p:cBhvr>
                                    </p:animEffect>
                                  </p:childTnLst>
                                </p:cTn>
                              </p:par>
                              <p:par>
                                <p:cTn id="12" presetID="49" presetClass="entr" presetSubtype="0" decel="100000" fill="hold" grpId="0" nodeType="withEffect">
                                  <p:stCondLst>
                                    <p:cond delay="0"/>
                                  </p:stCondLst>
                                  <p:childTnLst>
                                    <p:set>
                                      <p:cBhvr>
                                        <p:cTn id="13" dur="1" fill="hold">
                                          <p:stCondLst>
                                            <p:cond delay="0"/>
                                          </p:stCondLst>
                                        </p:cTn>
                                        <p:tgtEl>
                                          <p:spTgt spid="85"/>
                                        </p:tgtEl>
                                        <p:attrNameLst>
                                          <p:attrName>style.visibility</p:attrName>
                                        </p:attrNameLst>
                                      </p:cBhvr>
                                      <p:to>
                                        <p:strVal val="visible"/>
                                      </p:to>
                                    </p:set>
                                    <p:anim calcmode="lin" valueType="num">
                                      <p:cBhvr>
                                        <p:cTn id="14" dur="500" fill="hold"/>
                                        <p:tgtEl>
                                          <p:spTgt spid="85"/>
                                        </p:tgtEl>
                                        <p:attrNameLst>
                                          <p:attrName>ppt_w</p:attrName>
                                        </p:attrNameLst>
                                      </p:cBhvr>
                                      <p:tavLst>
                                        <p:tav tm="0">
                                          <p:val>
                                            <p:fltVal val="0"/>
                                          </p:val>
                                        </p:tav>
                                        <p:tav tm="100000">
                                          <p:val>
                                            <p:strVal val="#ppt_w"/>
                                          </p:val>
                                        </p:tav>
                                      </p:tavLst>
                                    </p:anim>
                                    <p:anim calcmode="lin" valueType="num">
                                      <p:cBhvr>
                                        <p:cTn id="15" dur="500" fill="hold"/>
                                        <p:tgtEl>
                                          <p:spTgt spid="85"/>
                                        </p:tgtEl>
                                        <p:attrNameLst>
                                          <p:attrName>ppt_h</p:attrName>
                                        </p:attrNameLst>
                                      </p:cBhvr>
                                      <p:tavLst>
                                        <p:tav tm="0">
                                          <p:val>
                                            <p:fltVal val="0"/>
                                          </p:val>
                                        </p:tav>
                                        <p:tav tm="100000">
                                          <p:val>
                                            <p:strVal val="#ppt_h"/>
                                          </p:val>
                                        </p:tav>
                                      </p:tavLst>
                                    </p:anim>
                                    <p:anim calcmode="lin" valueType="num">
                                      <p:cBhvr>
                                        <p:cTn id="16" dur="500" fill="hold"/>
                                        <p:tgtEl>
                                          <p:spTgt spid="85"/>
                                        </p:tgtEl>
                                        <p:attrNameLst>
                                          <p:attrName>style.rotation</p:attrName>
                                        </p:attrNameLst>
                                      </p:cBhvr>
                                      <p:tavLst>
                                        <p:tav tm="0">
                                          <p:val>
                                            <p:fltVal val="360"/>
                                          </p:val>
                                        </p:tav>
                                        <p:tav tm="100000">
                                          <p:val>
                                            <p:fltVal val="0"/>
                                          </p:val>
                                        </p:tav>
                                      </p:tavLst>
                                    </p:anim>
                                    <p:animEffect transition="in" filter="fade">
                                      <p:cBhvr>
                                        <p:cTn id="1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513" y="-18253"/>
            <a:ext cx="12871675" cy="7259807"/>
          </a:xfrm>
          <a:prstGeom prst="rect">
            <a:avLst/>
          </a:prstGeom>
          <a:blipFill dpi="0" rotWithShape="1">
            <a:blip r:embed="rId3"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0" y="227"/>
            <a:ext cx="5852235" cy="7259807"/>
          </a:xfrm>
          <a:custGeom>
            <a:avLst/>
            <a:gdLst/>
            <a:ahLst/>
            <a:cxnLst/>
            <a:rect l="l" t="t" r="r" b="b"/>
            <a:pathLst>
              <a:path w="4958866" h="5163450">
                <a:moveTo>
                  <a:pt x="0" y="0"/>
                </a:moveTo>
                <a:lnTo>
                  <a:pt x="755577" y="0"/>
                </a:lnTo>
                <a:lnTo>
                  <a:pt x="899592" y="0"/>
                </a:lnTo>
                <a:lnTo>
                  <a:pt x="1508303" y="0"/>
                </a:lnTo>
                <a:lnTo>
                  <a:pt x="3955209" y="0"/>
                </a:lnTo>
                <a:lnTo>
                  <a:pt x="4206139" y="0"/>
                </a:lnTo>
                <a:cubicBezTo>
                  <a:pt x="4666577" y="617385"/>
                  <a:pt x="4958866" y="1544845"/>
                  <a:pt x="4958866" y="2581725"/>
                </a:cubicBezTo>
                <a:cubicBezTo>
                  <a:pt x="4958866" y="3614989"/>
                  <a:pt x="4668612" y="4539595"/>
                  <a:pt x="4210704" y="5156800"/>
                </a:cubicBezTo>
                <a:lnTo>
                  <a:pt x="3955209" y="5156800"/>
                </a:lnTo>
                <a:lnTo>
                  <a:pt x="3955209" y="5163450"/>
                </a:lnTo>
                <a:lnTo>
                  <a:pt x="755577" y="5163450"/>
                </a:lnTo>
                <a:lnTo>
                  <a:pt x="755577" y="5156800"/>
                </a:lnTo>
                <a:lnTo>
                  <a:pt x="0" y="5156800"/>
                </a:ln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9" name="矩形 28"/>
          <p:cNvSpPr/>
          <p:nvPr/>
        </p:nvSpPr>
        <p:spPr>
          <a:xfrm>
            <a:off x="2022289" y="3729098"/>
            <a:ext cx="1538883" cy="339708"/>
          </a:xfrm>
          <a:prstGeom prst="rect">
            <a:avLst/>
          </a:prstGeom>
        </p:spPr>
        <p:txBody>
          <a:bodyPr wrap="none" lIns="0" tIns="0" rIns="0" bIns="0">
            <a:spAutoFit/>
          </a:bodyPr>
          <a:lstStyle/>
          <a:p>
            <a:pPr algn="ctr">
              <a:lnSpc>
                <a:spcPct val="120000"/>
              </a:lnSpc>
            </a:pPr>
            <a:r>
              <a:rPr lang="zh-CN" altLang="en-US" sz="2000" cap="all" dirty="0" smtClean="0">
                <a:solidFill>
                  <a:schemeClr val="bg1"/>
                </a:solidFill>
                <a:cs typeface="+mn-ea"/>
                <a:sym typeface="+mn-lt"/>
              </a:rPr>
              <a:t>用户行为分析</a:t>
            </a:r>
            <a:endParaRPr lang="zh-CN" altLang="en-US" sz="2000" b="1" cap="all" dirty="0">
              <a:solidFill>
                <a:schemeClr val="bg1"/>
              </a:solidFill>
              <a:cs typeface="+mn-ea"/>
              <a:sym typeface="+mn-lt"/>
            </a:endParaRPr>
          </a:p>
        </p:txBody>
      </p:sp>
      <p:sp>
        <p:nvSpPr>
          <p:cNvPr id="8" name="TextBox 148"/>
          <p:cNvSpPr txBox="1"/>
          <p:nvPr/>
        </p:nvSpPr>
        <p:spPr>
          <a:xfrm>
            <a:off x="1243947" y="2946793"/>
            <a:ext cx="3622982" cy="535531"/>
          </a:xfrm>
          <a:prstGeom prst="rect">
            <a:avLst/>
          </a:prstGeom>
          <a:noFill/>
        </p:spPr>
        <p:txBody>
          <a:bodyPr wrap="square" rtlCol="0">
            <a:spAutoFit/>
          </a:bodyPr>
          <a:lstStyle/>
          <a:p>
            <a:pPr algn="ctr" latinLnBrk="1">
              <a:lnSpc>
                <a:spcPct val="120000"/>
              </a:lnSpc>
              <a:defRPr/>
            </a:pPr>
            <a:r>
              <a:rPr kumimoji="1" lang="zh-CN" altLang="en-US" sz="2400" dirty="0" smtClean="0">
                <a:solidFill>
                  <a:schemeClr val="bg1"/>
                </a:solidFill>
                <a:latin typeface="方正正中黑简体" panose="02000000000000000000" pitchFamily="2" charset="-122"/>
                <a:ea typeface="方正正中黑简体" panose="02000000000000000000" pitchFamily="2" charset="-122"/>
                <a:cs typeface="+mn-ea"/>
                <a:sym typeface="Arial" panose="020B0604020202020204" pitchFamily="34" charset="0"/>
              </a:rPr>
              <a:t>群体行为形成与互动规律</a:t>
            </a:r>
            <a:endParaRPr kumimoji="1" lang="en-US" altLang="ko-KR" sz="2400" dirty="0">
              <a:solidFill>
                <a:schemeClr val="bg1"/>
              </a:solidFill>
              <a:latin typeface="方正正中黑简体" panose="02000000000000000000" pitchFamily="2" charset="-122"/>
              <a:ea typeface="方正正中黑简体" panose="02000000000000000000" pitchFamily="2" charset="-122"/>
              <a:cs typeface="+mn-ea"/>
              <a:sym typeface="Arial" panose="020B0604020202020204" pitchFamily="34" charset="0"/>
            </a:endParaRPr>
          </a:p>
        </p:txBody>
      </p:sp>
      <p:cxnSp>
        <p:nvCxnSpPr>
          <p:cNvPr id="5" name="直接连接符 4"/>
          <p:cNvCxnSpPr/>
          <p:nvPr/>
        </p:nvCxnSpPr>
        <p:spPr>
          <a:xfrm>
            <a:off x="1308125" y="3482324"/>
            <a:ext cx="3558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13"/>
          <p:cNvSpPr txBox="1"/>
          <p:nvPr/>
        </p:nvSpPr>
        <p:spPr>
          <a:xfrm>
            <a:off x="2291771" y="1873855"/>
            <a:ext cx="1269401" cy="1081829"/>
          </a:xfrm>
          <a:prstGeom prst="rect">
            <a:avLst/>
          </a:prstGeom>
          <a:noFill/>
        </p:spPr>
        <p:txBody>
          <a:bodyPr wrap="square" lIns="0" tIns="0" rIns="0" bIns="0" rtlCol="0">
            <a:spAutoFit/>
          </a:bodyPr>
          <a:lstStyle/>
          <a:p>
            <a:r>
              <a:rPr lang="en-US" altLang="zh-CN" sz="7030" b="1" dirty="0">
                <a:solidFill>
                  <a:schemeClr val="bg1"/>
                </a:solidFill>
                <a:latin typeface="Arial" panose="020B0604020202020204" pitchFamily="34" charset="0"/>
                <a:ea typeface="+mj-ea"/>
                <a:cs typeface="Arial" panose="020B0604020202020204" pitchFamily="34" charset="0"/>
              </a:rPr>
              <a:t>02</a:t>
            </a:r>
            <a:endParaRPr lang="zh-CN" altLang="en-US" sz="7030" b="1" dirty="0">
              <a:solidFill>
                <a:schemeClr val="bg1"/>
              </a:solidFill>
              <a:latin typeface="Arial" panose="020B0604020202020204" pitchFamily="34" charset="0"/>
              <a:ea typeface="+mj-ea"/>
              <a:cs typeface="Arial" panose="020B0604020202020204" pitchFamily="34" charset="0"/>
            </a:endParaRPr>
          </a:p>
        </p:txBody>
      </p:sp>
      <p:sp>
        <p:nvSpPr>
          <p:cNvPr id="12" name="矩形 11"/>
          <p:cNvSpPr/>
          <p:nvPr/>
        </p:nvSpPr>
        <p:spPr>
          <a:xfrm>
            <a:off x="1765808" y="4245203"/>
            <a:ext cx="2051844" cy="339708"/>
          </a:xfrm>
          <a:prstGeom prst="rect">
            <a:avLst/>
          </a:prstGeom>
        </p:spPr>
        <p:txBody>
          <a:bodyPr wrap="none" lIns="0" tIns="0" rIns="0" bIns="0">
            <a:spAutoFit/>
          </a:bodyPr>
          <a:lstStyle/>
          <a:p>
            <a:pPr algn="ctr">
              <a:lnSpc>
                <a:spcPct val="120000"/>
              </a:lnSpc>
            </a:pPr>
            <a:r>
              <a:rPr lang="zh-CN" altLang="en-US" sz="2000" cap="all" smtClean="0">
                <a:solidFill>
                  <a:schemeClr val="bg1"/>
                </a:solidFill>
                <a:cs typeface="+mn-ea"/>
                <a:sym typeface="+mn-lt"/>
              </a:rPr>
              <a:t>社交网络情感分析</a:t>
            </a:r>
            <a:endParaRPr lang="zh-CN" altLang="en-US" sz="2000" b="1" cap="all" dirty="0">
              <a:solidFill>
                <a:schemeClr val="bg1"/>
              </a:solidFill>
              <a:cs typeface="+mn-ea"/>
              <a:sym typeface="+mn-lt"/>
            </a:endParaRPr>
          </a:p>
        </p:txBody>
      </p:sp>
      <p:sp>
        <p:nvSpPr>
          <p:cNvPr id="13" name="矩形 12"/>
          <p:cNvSpPr/>
          <p:nvPr/>
        </p:nvSpPr>
        <p:spPr>
          <a:xfrm>
            <a:off x="1858188" y="4756273"/>
            <a:ext cx="1795363" cy="339708"/>
          </a:xfrm>
          <a:prstGeom prst="rect">
            <a:avLst/>
          </a:prstGeom>
        </p:spPr>
        <p:txBody>
          <a:bodyPr wrap="none" lIns="0" tIns="0" rIns="0" bIns="0">
            <a:spAutoFit/>
          </a:bodyPr>
          <a:lstStyle/>
          <a:p>
            <a:pPr algn="ctr">
              <a:lnSpc>
                <a:spcPct val="120000"/>
              </a:lnSpc>
            </a:pPr>
            <a:r>
              <a:rPr lang="zh-CN" altLang="en-US" sz="2000" cap="all" dirty="0" smtClean="0">
                <a:solidFill>
                  <a:schemeClr val="bg1"/>
                </a:solidFill>
                <a:cs typeface="+mn-ea"/>
                <a:sym typeface="+mn-lt"/>
              </a:rPr>
              <a:t>个体影响力分析</a:t>
            </a:r>
            <a:endParaRPr lang="zh-CN" altLang="en-US" sz="2000" b="1" cap="all" dirty="0">
              <a:solidFill>
                <a:schemeClr val="bg1"/>
              </a:solidFill>
              <a:cs typeface="+mn-ea"/>
              <a:sym typeface="+mn-lt"/>
            </a:endParaRPr>
          </a:p>
        </p:txBody>
      </p:sp>
    </p:spTree>
    <p:extLst>
      <p:ext uri="{BB962C8B-B14F-4D97-AF65-F5344CB8AC3E}">
        <p14:creationId xmlns:p14="http://schemas.microsoft.com/office/powerpoint/2010/main" val="1315173330"/>
      </p:ext>
    </p:extLst>
  </p:cSld>
  <p:clrMapOvr>
    <a:masterClrMapping/>
  </p:clrMapOvr>
  <mc:AlternateContent xmlns:mc="http://schemas.openxmlformats.org/markup-compatibility/2006" xmlns:p14="http://schemas.microsoft.com/office/powerpoint/2010/main">
    <mc:Choice Requires="p14">
      <p:transition spd="slow" p14:dur="1250" advTm="6000">
        <p14:flip dir="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anim calcmode="lin" valueType="num">
                                      <p:cBhvr>
                                        <p:cTn id="15" dur="500" fill="hold"/>
                                        <p:tgtEl>
                                          <p:spTgt spid="9"/>
                                        </p:tgtEl>
                                        <p:attrNameLst>
                                          <p:attrName>ppt_x</p:attrName>
                                        </p:attrNameLst>
                                      </p:cBhvr>
                                      <p:tavLst>
                                        <p:tav tm="0">
                                          <p:val>
                                            <p:strVal val="#ppt_x"/>
                                          </p:val>
                                        </p:tav>
                                        <p:tav tm="100000">
                                          <p:val>
                                            <p:strVal val="#ppt_x"/>
                                          </p:val>
                                        </p:tav>
                                      </p:tavLst>
                                    </p:anim>
                                    <p:anim calcmode="lin" valueType="num">
                                      <p:cBhvr>
                                        <p:cTn id="16" dur="500" fill="hold"/>
                                        <p:tgtEl>
                                          <p:spTgt spid="9"/>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3" presetClass="entr" presetSubtype="1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childTnLst>
                                </p:cTn>
                              </p:par>
                            </p:childTnLst>
                          </p:cTn>
                        </p:par>
                        <p:par>
                          <p:cTn id="22" fill="hold">
                            <p:stCondLst>
                              <p:cond delay="1500"/>
                            </p:stCondLst>
                            <p:childTnLst>
                              <p:par>
                                <p:cTn id="23" presetID="26" presetClass="emph" presetSubtype="0" fill="hold" grpId="1" nodeType="afterEffect">
                                  <p:stCondLst>
                                    <p:cond delay="0"/>
                                  </p:stCondLst>
                                  <p:childTnLst>
                                    <p:animEffect transition="out" filter="fade">
                                      <p:cBhvr>
                                        <p:cTn id="24" dur="500" tmFilter="0, 0; .2, .5; .8, .5; 1, 0"/>
                                        <p:tgtEl>
                                          <p:spTgt spid="8"/>
                                        </p:tgtEl>
                                      </p:cBhvr>
                                    </p:animEffect>
                                    <p:animScale>
                                      <p:cBhvr>
                                        <p:cTn id="25" dur="250" autoRev="1" fill="hold"/>
                                        <p:tgtEl>
                                          <p:spTgt spid="8"/>
                                        </p:tgtEl>
                                      </p:cBhvr>
                                      <p:by x="105000" y="105000"/>
                                    </p:animScale>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par>
                          <p:cTn id="30" fill="hold">
                            <p:stCondLst>
                              <p:cond delay="2500"/>
                            </p:stCondLst>
                            <p:childTnLst>
                              <p:par>
                                <p:cTn id="31" presetID="2" presetClass="entr" presetSubtype="2" fill="hold" grpId="0" nodeType="afterEffect">
                                  <p:stCondLst>
                                    <p:cond delay="0"/>
                                  </p:stCondLst>
                                  <p:iterate type="lt">
                                    <p:tmPct val="11429"/>
                                  </p:iterate>
                                  <p:childTnLst>
                                    <p:set>
                                      <p:cBhvr>
                                        <p:cTn id="32" dur="1" fill="hold">
                                          <p:stCondLst>
                                            <p:cond delay="0"/>
                                          </p:stCondLst>
                                        </p:cTn>
                                        <p:tgtEl>
                                          <p:spTgt spid="29"/>
                                        </p:tgtEl>
                                        <p:attrNameLst>
                                          <p:attrName>style.visibility</p:attrName>
                                        </p:attrNameLst>
                                      </p:cBhvr>
                                      <p:to>
                                        <p:strVal val="visible"/>
                                      </p:to>
                                    </p:set>
                                    <p:anim calcmode="lin" valueType="num">
                                      <p:cBhvr additive="base">
                                        <p:cTn id="33" dur="500" fill="hold"/>
                                        <p:tgtEl>
                                          <p:spTgt spid="29"/>
                                        </p:tgtEl>
                                        <p:attrNameLst>
                                          <p:attrName>ppt_x</p:attrName>
                                        </p:attrNameLst>
                                      </p:cBhvr>
                                      <p:tavLst>
                                        <p:tav tm="0">
                                          <p:val>
                                            <p:strVal val="1+#ppt_w/2"/>
                                          </p:val>
                                        </p:tav>
                                        <p:tav tm="100000">
                                          <p:val>
                                            <p:strVal val="#ppt_x"/>
                                          </p:val>
                                        </p:tav>
                                      </p:tavLst>
                                    </p:anim>
                                    <p:anim calcmode="lin" valueType="num">
                                      <p:cBhvr additive="base">
                                        <p:cTn id="34" dur="500" fill="hold"/>
                                        <p:tgtEl>
                                          <p:spTgt spid="29"/>
                                        </p:tgtEl>
                                        <p:attrNameLst>
                                          <p:attrName>ppt_y</p:attrName>
                                        </p:attrNameLst>
                                      </p:cBhvr>
                                      <p:tavLst>
                                        <p:tav tm="0">
                                          <p:val>
                                            <p:strVal val="#ppt_y"/>
                                          </p:val>
                                        </p:tav>
                                        <p:tav tm="100000">
                                          <p:val>
                                            <p:strVal val="#ppt_y"/>
                                          </p:val>
                                        </p:tav>
                                      </p:tavLst>
                                    </p:anim>
                                  </p:childTnLst>
                                </p:cTn>
                              </p:par>
                            </p:childTnLst>
                          </p:cTn>
                        </p:par>
                        <p:par>
                          <p:cTn id="35" fill="hold">
                            <p:stCondLst>
                              <p:cond delay="3286"/>
                            </p:stCondLst>
                            <p:childTnLst>
                              <p:par>
                                <p:cTn id="36" presetID="26" presetClass="emph" presetSubtype="0" fill="hold" grpId="1" nodeType="afterEffect">
                                  <p:stCondLst>
                                    <p:cond delay="0"/>
                                  </p:stCondLst>
                                  <p:iterate type="lt">
                                    <p:tmPct val="20000"/>
                                  </p:iterate>
                                  <p:childTnLst>
                                    <p:animEffect transition="out" filter="fade">
                                      <p:cBhvr>
                                        <p:cTn id="37" dur="300" tmFilter="0, 0; .2, .5; .8, .5; 1, 0"/>
                                        <p:tgtEl>
                                          <p:spTgt spid="29"/>
                                        </p:tgtEl>
                                      </p:cBhvr>
                                    </p:animEffect>
                                    <p:animScale>
                                      <p:cBhvr>
                                        <p:cTn id="38" dur="150" autoRev="1" fill="hold"/>
                                        <p:tgtEl>
                                          <p:spTgt spid="29"/>
                                        </p:tgtEl>
                                      </p:cBhvr>
                                      <p:by x="105000" y="105000"/>
                                    </p:animScale>
                                  </p:childTnLst>
                                </p:cTn>
                              </p:par>
                            </p:childTnLst>
                          </p:cTn>
                        </p:par>
                        <p:par>
                          <p:cTn id="39" fill="hold">
                            <p:stCondLst>
                              <p:cond delay="3886"/>
                            </p:stCondLst>
                            <p:childTnLst>
                              <p:par>
                                <p:cTn id="40" presetID="2" presetClass="entr" presetSubtype="2" fill="hold" grpId="0" nodeType="afterEffect">
                                  <p:stCondLst>
                                    <p:cond delay="0"/>
                                  </p:stCondLst>
                                  <p:iterate type="lt">
                                    <p:tmPct val="11429"/>
                                  </p:iterate>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1+#ppt_w/2"/>
                                          </p:val>
                                        </p:tav>
                                        <p:tav tm="100000">
                                          <p:val>
                                            <p:strVal val="#ppt_x"/>
                                          </p:val>
                                        </p:tav>
                                      </p:tavLst>
                                    </p:anim>
                                    <p:anim calcmode="lin" valueType="num">
                                      <p:cBhvr additive="base">
                                        <p:cTn id="43" dur="500" fill="hold"/>
                                        <p:tgtEl>
                                          <p:spTgt spid="12"/>
                                        </p:tgtEl>
                                        <p:attrNameLst>
                                          <p:attrName>ppt_y</p:attrName>
                                        </p:attrNameLst>
                                      </p:cBhvr>
                                      <p:tavLst>
                                        <p:tav tm="0">
                                          <p:val>
                                            <p:strVal val="#ppt_y"/>
                                          </p:val>
                                        </p:tav>
                                        <p:tav tm="100000">
                                          <p:val>
                                            <p:strVal val="#ppt_y"/>
                                          </p:val>
                                        </p:tav>
                                      </p:tavLst>
                                    </p:anim>
                                  </p:childTnLst>
                                </p:cTn>
                              </p:par>
                            </p:childTnLst>
                          </p:cTn>
                        </p:par>
                        <p:par>
                          <p:cTn id="44" fill="hold">
                            <p:stCondLst>
                              <p:cond delay="4786"/>
                            </p:stCondLst>
                            <p:childTnLst>
                              <p:par>
                                <p:cTn id="45" presetID="26" presetClass="emph" presetSubtype="0" fill="hold" grpId="1" nodeType="afterEffect">
                                  <p:stCondLst>
                                    <p:cond delay="0"/>
                                  </p:stCondLst>
                                  <p:iterate type="lt">
                                    <p:tmPct val="20000"/>
                                  </p:iterate>
                                  <p:childTnLst>
                                    <p:animEffect transition="out" filter="fade">
                                      <p:cBhvr>
                                        <p:cTn id="46" dur="300" tmFilter="0, 0; .2, .5; .8, .5; 1, 0"/>
                                        <p:tgtEl>
                                          <p:spTgt spid="12"/>
                                        </p:tgtEl>
                                      </p:cBhvr>
                                    </p:animEffect>
                                    <p:animScale>
                                      <p:cBhvr>
                                        <p:cTn id="47" dur="150" autoRev="1" fill="hold"/>
                                        <p:tgtEl>
                                          <p:spTgt spid="12"/>
                                        </p:tgtEl>
                                      </p:cBhvr>
                                      <p:by x="105000" y="105000"/>
                                    </p:animScale>
                                  </p:childTnLst>
                                </p:cTn>
                              </p:par>
                            </p:childTnLst>
                          </p:cTn>
                        </p:par>
                        <p:par>
                          <p:cTn id="48" fill="hold">
                            <p:stCondLst>
                              <p:cond delay="5506"/>
                            </p:stCondLst>
                            <p:childTnLst>
                              <p:par>
                                <p:cTn id="49" presetID="2" presetClass="entr" presetSubtype="2" fill="hold" grpId="0" nodeType="afterEffect">
                                  <p:stCondLst>
                                    <p:cond delay="0"/>
                                  </p:stCondLst>
                                  <p:iterate type="lt">
                                    <p:tmPct val="11429"/>
                                  </p:iterate>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6349"/>
                            </p:stCondLst>
                            <p:childTnLst>
                              <p:par>
                                <p:cTn id="54" presetID="26" presetClass="emph" presetSubtype="0" fill="hold" grpId="1" nodeType="afterEffect">
                                  <p:stCondLst>
                                    <p:cond delay="0"/>
                                  </p:stCondLst>
                                  <p:iterate type="lt">
                                    <p:tmPct val="20000"/>
                                  </p:iterate>
                                  <p:childTnLst>
                                    <p:animEffect transition="out" filter="fade">
                                      <p:cBhvr>
                                        <p:cTn id="55" dur="300" tmFilter="0, 0; .2, .5; .8, .5; 1, 0"/>
                                        <p:tgtEl>
                                          <p:spTgt spid="13"/>
                                        </p:tgtEl>
                                      </p:cBhvr>
                                    </p:animEffect>
                                    <p:animScale>
                                      <p:cBhvr>
                                        <p:cTn id="56" dur="1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animBg="1"/>
      <p:bldP spid="29" grpId="0"/>
      <p:bldP spid="29" grpId="1"/>
      <p:bldP spid="8" grpId="0"/>
      <p:bldP spid="8" grpId="1"/>
      <p:bldP spid="9" grpId="0"/>
      <p:bldP spid="12" grpId="0"/>
      <p:bldP spid="12" grpId="1"/>
      <p:bldP spid="13" grpId="0"/>
      <p:bldP spid="13"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0" y="-80332"/>
            <a:ext cx="12892377" cy="7340492"/>
            <a:chOff x="-23476" y="-94997"/>
            <a:chExt cx="12892377" cy="7340492"/>
          </a:xfrm>
        </p:grpSpPr>
        <p:sp>
          <p:nvSpPr>
            <p:cNvPr id="51" name="矩形 50"/>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52" name="组合 51"/>
            <p:cNvGrpSpPr/>
            <p:nvPr/>
          </p:nvGrpSpPr>
          <p:grpSpPr>
            <a:xfrm>
              <a:off x="-23476" y="-94997"/>
              <a:ext cx="12880639" cy="659005"/>
              <a:chOff x="-23476" y="-94997"/>
              <a:chExt cx="12880639" cy="659005"/>
            </a:xfrm>
          </p:grpSpPr>
          <p:sp>
            <p:nvSpPr>
              <p:cNvPr id="53" name="矩形 52"/>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4" name="矩形 53"/>
              <p:cNvSpPr/>
              <p:nvPr/>
            </p:nvSpPr>
            <p:spPr>
              <a:xfrm>
                <a:off x="5943137" y="1"/>
                <a:ext cx="2190160"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5" name="Rectangle 4"/>
              <p:cNvSpPr txBox="1">
                <a:spLocks noChangeArrowheads="1"/>
              </p:cNvSpPr>
              <p:nvPr/>
            </p:nvSpPr>
            <p:spPr bwMode="auto">
              <a:xfrm>
                <a:off x="10510569" y="-50970"/>
                <a:ext cx="2304256"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个体影响力分析</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6" name="Rectangle 4"/>
              <p:cNvSpPr txBox="1">
                <a:spLocks noChangeArrowheads="1"/>
              </p:cNvSpPr>
              <p:nvPr/>
            </p:nvSpPr>
            <p:spPr bwMode="auto">
              <a:xfrm>
                <a:off x="8159933" y="-83543"/>
                <a:ext cx="2275696"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社交网络情感分析</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8" name="Rectangle 4"/>
              <p:cNvSpPr txBox="1">
                <a:spLocks noChangeArrowheads="1"/>
              </p:cNvSpPr>
              <p:nvPr/>
            </p:nvSpPr>
            <p:spPr bwMode="auto">
              <a:xfrm>
                <a:off x="654919" y="-94997"/>
                <a:ext cx="3157898"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atinLnBrk="1">
                  <a:lnSpc>
                    <a:spcPct val="120000"/>
                  </a:lnSpc>
                  <a:defRPr/>
                </a:pPr>
                <a:r>
                  <a:rPr kumimoji="1" lang="zh-CN" altLang="en-US" dirty="0">
                    <a:latin typeface="方正正中黑简体" panose="02000000000000000000" pitchFamily="2" charset="-122"/>
                    <a:ea typeface="方正正中黑简体" panose="02000000000000000000" pitchFamily="2" charset="-122"/>
                    <a:cs typeface="+mn-ea"/>
                    <a:sym typeface="Arial" panose="020B0604020202020204" pitchFamily="34" charset="0"/>
                  </a:rPr>
                  <a:t>群体行为形成与互动规律</a:t>
                </a:r>
                <a:endParaRPr kumimoji="1" lang="en-US" altLang="ko-KR" dirty="0">
                  <a:latin typeface="方正正中黑简体" panose="02000000000000000000" pitchFamily="2" charset="-122"/>
                  <a:ea typeface="方正正中黑简体" panose="02000000000000000000" pitchFamily="2" charset="-122"/>
                  <a:cs typeface="+mn-ea"/>
                  <a:sym typeface="Arial" panose="020B0604020202020204" pitchFamily="34" charset="0"/>
                </a:endParaRPr>
              </a:p>
            </p:txBody>
          </p:sp>
          <p:sp>
            <p:nvSpPr>
              <p:cNvPr id="59" name="Rectangle 4"/>
              <p:cNvSpPr txBox="1">
                <a:spLocks noChangeArrowheads="1"/>
              </p:cNvSpPr>
              <p:nvPr/>
            </p:nvSpPr>
            <p:spPr bwMode="auto">
              <a:xfrm>
                <a:off x="5940585" y="-3061"/>
                <a:ext cx="2153982" cy="4958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solidFill>
                      <a:srgbClr val="1075B6"/>
                    </a:solidFill>
                    <a:latin typeface="SF Orson Casual Heavy" panose="00000400000000000000" pitchFamily="2" charset="0"/>
                    <a:ea typeface="幼圆" panose="02010509060101010101" pitchFamily="49" charset="-122"/>
                    <a:sym typeface="SF Orson Casual Heavy" panose="00000400000000000000" pitchFamily="2" charset="0"/>
                  </a:rPr>
                  <a:t>用户行为分析</a:t>
                </a:r>
                <a:endParaRPr lang="en-US" altLang="zh-CN" dirty="0">
                  <a:solidFill>
                    <a:srgbClr val="1075B6"/>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2" name="文本框 1"/>
          <p:cNvSpPr txBox="1"/>
          <p:nvPr/>
        </p:nvSpPr>
        <p:spPr>
          <a:xfrm>
            <a:off x="1892077" y="1744117"/>
            <a:ext cx="9001000" cy="3970318"/>
          </a:xfrm>
          <a:prstGeom prst="rect">
            <a:avLst/>
          </a:prstGeom>
          <a:noFill/>
        </p:spPr>
        <p:txBody>
          <a:bodyPr wrap="square" rtlCol="0">
            <a:spAutoFit/>
          </a:bodyPr>
          <a:lstStyle/>
          <a:p>
            <a:r>
              <a:rPr lang="en-US" altLang="zh-CN" sz="2800" dirty="0" smtClean="0"/>
              <a:t>	</a:t>
            </a:r>
            <a:r>
              <a:rPr lang="zh-CN" altLang="en-US" sz="2800" dirty="0" smtClean="0"/>
              <a:t>社交</a:t>
            </a:r>
            <a:r>
              <a:rPr lang="zh-CN" altLang="en-US" sz="2800" dirty="0"/>
              <a:t>网络用户行为是用户对自身需求，社会影响和社交网络技术进行综合评估的基础上做出的使用社交网络服务的意愿，以及由此引起的各种使用活动的总和。用户行为是在线社交网络研究的重要内容。现有研究主要基于如下两种思路展开，一是将在线社交网络作为一种特定的</a:t>
            </a:r>
            <a:r>
              <a:rPr lang="zh-CN" altLang="en-US" sz="2800" dirty="0">
                <a:solidFill>
                  <a:srgbClr val="FF0000"/>
                </a:solidFill>
              </a:rPr>
              <a:t>信息技术</a:t>
            </a:r>
            <a:r>
              <a:rPr lang="zh-CN" altLang="en-US" sz="2800" dirty="0"/>
              <a:t>，研究用户对在线社交网络技术的采纳行为、拒绝行为和用户忠诚；二是将在线社交网络视为提供各种服务和应用的</a:t>
            </a:r>
            <a:r>
              <a:rPr lang="zh-CN" altLang="en-US" sz="2800" dirty="0">
                <a:solidFill>
                  <a:srgbClr val="FF0000"/>
                </a:solidFill>
              </a:rPr>
              <a:t>平台</a:t>
            </a:r>
            <a:r>
              <a:rPr lang="zh-CN" altLang="en-US" sz="2800" dirty="0"/>
              <a:t>，研究用户使用各种服务和应用所表现出的特征与规律。</a:t>
            </a:r>
            <a:endParaRPr kumimoji="1" lang="zh-CN" altLang="en-US" sz="2800" dirty="0"/>
          </a:p>
        </p:txBody>
      </p:sp>
    </p:spTree>
    <p:extLst>
      <p:ext uri="{BB962C8B-B14F-4D97-AF65-F5344CB8AC3E}">
        <p14:creationId xmlns:p14="http://schemas.microsoft.com/office/powerpoint/2010/main" val="1852521887"/>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553043" y="549545"/>
            <a:ext cx="11348146" cy="1017922"/>
            <a:chOff x="6264832" y="1562464"/>
            <a:chExt cx="11624463" cy="965260"/>
          </a:xfrm>
        </p:grpSpPr>
        <p:grpSp>
          <p:nvGrpSpPr>
            <p:cNvPr id="13" name="组合 12"/>
            <p:cNvGrpSpPr/>
            <p:nvPr/>
          </p:nvGrpSpPr>
          <p:grpSpPr>
            <a:xfrm>
              <a:off x="6264832" y="1562464"/>
              <a:ext cx="1012268" cy="965260"/>
              <a:chOff x="1385458" y="991717"/>
              <a:chExt cx="4603751" cy="4389967"/>
            </a:xfrm>
          </p:grpSpPr>
          <p:grpSp>
            <p:nvGrpSpPr>
              <p:cNvPr id="15" name="组合 14">
                <a:extLst>
                  <a:ext uri="{FF2B5EF4-FFF2-40B4-BE49-F238E27FC236}">
                    <a16:creationId xmlns:a16="http://schemas.microsoft.com/office/drawing/2014/main" id="{4D3B9094-1BAC-43B0-819B-DB0E370D3645}"/>
                  </a:ext>
                </a:extLst>
              </p:cNvPr>
              <p:cNvGrpSpPr/>
              <p:nvPr/>
            </p:nvGrpSpPr>
            <p:grpSpPr>
              <a:xfrm>
                <a:off x="1385458" y="991717"/>
                <a:ext cx="4603751" cy="4389967"/>
                <a:chOff x="1039093" y="743787"/>
                <a:chExt cx="3452813" cy="3292475"/>
              </a:xfrm>
            </p:grpSpPr>
            <p:sp>
              <p:nvSpPr>
                <p:cNvPr id="17" name="Freeform 52">
                  <a:extLst>
                    <a:ext uri="{FF2B5EF4-FFF2-40B4-BE49-F238E27FC236}">
                      <a16:creationId xmlns:a16="http://schemas.microsoft.com/office/drawing/2014/main" id="{BBB432FE-3DD4-42FD-B57B-52177EB6E467}"/>
                    </a:ext>
                  </a:extLst>
                </p:cNvPr>
                <p:cNvSpPr>
                  <a:spLocks/>
                </p:cNvSpPr>
                <p:nvPr/>
              </p:nvSpPr>
              <p:spPr bwMode="auto">
                <a:xfrm>
                  <a:off x="1039093" y="1567699"/>
                  <a:ext cx="1646238" cy="1646238"/>
                </a:xfrm>
                <a:custGeom>
                  <a:avLst/>
                  <a:gdLst>
                    <a:gd name="T0" fmla="*/ 1037 w 1037"/>
                    <a:gd name="T1" fmla="*/ 519 h 1037"/>
                    <a:gd name="T2" fmla="*/ 518 w 1037"/>
                    <a:gd name="T3" fmla="*/ 1037 h 1037"/>
                    <a:gd name="T4" fmla="*/ 0 w 1037"/>
                    <a:gd name="T5" fmla="*/ 519 h 1037"/>
                    <a:gd name="T6" fmla="*/ 518 w 1037"/>
                    <a:gd name="T7" fmla="*/ 0 h 1037"/>
                    <a:gd name="T8" fmla="*/ 1037 w 1037"/>
                    <a:gd name="T9" fmla="*/ 519 h 1037"/>
                  </a:gdLst>
                  <a:ahLst/>
                  <a:cxnLst>
                    <a:cxn ang="0">
                      <a:pos x="T0" y="T1"/>
                    </a:cxn>
                    <a:cxn ang="0">
                      <a:pos x="T2" y="T3"/>
                    </a:cxn>
                    <a:cxn ang="0">
                      <a:pos x="T4" y="T5"/>
                    </a:cxn>
                    <a:cxn ang="0">
                      <a:pos x="T6" y="T7"/>
                    </a:cxn>
                    <a:cxn ang="0">
                      <a:pos x="T8" y="T9"/>
                    </a:cxn>
                  </a:cxnLst>
                  <a:rect l="0" t="0" r="r" b="b"/>
                  <a:pathLst>
                    <a:path w="1037" h="1037">
                      <a:moveTo>
                        <a:pt x="1037" y="519"/>
                      </a:moveTo>
                      <a:lnTo>
                        <a:pt x="518" y="1037"/>
                      </a:lnTo>
                      <a:lnTo>
                        <a:pt x="0" y="519"/>
                      </a:lnTo>
                      <a:lnTo>
                        <a:pt x="518" y="0"/>
                      </a:lnTo>
                      <a:lnTo>
                        <a:pt x="1037" y="519"/>
                      </a:lnTo>
                      <a:close/>
                    </a:path>
                  </a:pathLst>
                </a:custGeom>
                <a:solidFill>
                  <a:srgbClr val="0064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72" tIns="64286" rIns="128572" bIns="64286" numCol="1" anchor="t" anchorCtr="0" compatLnSpc="1">
                  <a:prstTxWarp prst="textNoShape">
                    <a:avLst/>
                  </a:prstTxWarp>
                </a:bodyPr>
                <a:lstStyle/>
                <a:p>
                  <a:pPr defTabSz="1285737"/>
                  <a:endParaRPr lang="zh-CN" altLang="en-US" sz="2531" kern="0">
                    <a:solidFill>
                      <a:sysClr val="windowText" lastClr="000000"/>
                    </a:solidFill>
                  </a:endParaRPr>
                </a:p>
              </p:txBody>
            </p:sp>
            <p:sp>
              <p:nvSpPr>
                <p:cNvPr id="18" name="Freeform 54">
                  <a:extLst>
                    <a:ext uri="{FF2B5EF4-FFF2-40B4-BE49-F238E27FC236}">
                      <a16:creationId xmlns:a16="http://schemas.microsoft.com/office/drawing/2014/main" id="{7100CCB8-E643-48AC-A590-D2F3A6C3BA8D}"/>
                    </a:ext>
                  </a:extLst>
                </p:cNvPr>
                <p:cNvSpPr>
                  <a:spLocks/>
                </p:cNvSpPr>
                <p:nvPr/>
              </p:nvSpPr>
              <p:spPr bwMode="auto">
                <a:xfrm>
                  <a:off x="1861418" y="743787"/>
                  <a:ext cx="1646238" cy="1646238"/>
                </a:xfrm>
                <a:custGeom>
                  <a:avLst/>
                  <a:gdLst>
                    <a:gd name="T0" fmla="*/ 1037 w 1037"/>
                    <a:gd name="T1" fmla="*/ 519 h 1037"/>
                    <a:gd name="T2" fmla="*/ 519 w 1037"/>
                    <a:gd name="T3" fmla="*/ 1037 h 1037"/>
                    <a:gd name="T4" fmla="*/ 0 w 1037"/>
                    <a:gd name="T5" fmla="*/ 519 h 1037"/>
                    <a:gd name="T6" fmla="*/ 519 w 1037"/>
                    <a:gd name="T7" fmla="*/ 0 h 1037"/>
                    <a:gd name="T8" fmla="*/ 1037 w 1037"/>
                    <a:gd name="T9" fmla="*/ 519 h 1037"/>
                  </a:gdLst>
                  <a:ahLst/>
                  <a:cxnLst>
                    <a:cxn ang="0">
                      <a:pos x="T0" y="T1"/>
                    </a:cxn>
                    <a:cxn ang="0">
                      <a:pos x="T2" y="T3"/>
                    </a:cxn>
                    <a:cxn ang="0">
                      <a:pos x="T4" y="T5"/>
                    </a:cxn>
                    <a:cxn ang="0">
                      <a:pos x="T6" y="T7"/>
                    </a:cxn>
                    <a:cxn ang="0">
                      <a:pos x="T8" y="T9"/>
                    </a:cxn>
                  </a:cxnLst>
                  <a:rect l="0" t="0" r="r" b="b"/>
                  <a:pathLst>
                    <a:path w="1037" h="1037">
                      <a:moveTo>
                        <a:pt x="1037" y="519"/>
                      </a:moveTo>
                      <a:lnTo>
                        <a:pt x="519" y="1037"/>
                      </a:lnTo>
                      <a:lnTo>
                        <a:pt x="0" y="519"/>
                      </a:lnTo>
                      <a:lnTo>
                        <a:pt x="519" y="0"/>
                      </a:lnTo>
                      <a:lnTo>
                        <a:pt x="1037" y="519"/>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72" tIns="64286" rIns="128572" bIns="64286" numCol="1" anchor="t" anchorCtr="0" compatLnSpc="1">
                  <a:prstTxWarp prst="textNoShape">
                    <a:avLst/>
                  </a:prstTxWarp>
                </a:bodyPr>
                <a:lstStyle/>
                <a:p>
                  <a:pPr defTabSz="1285737"/>
                  <a:endParaRPr lang="zh-CN" altLang="en-US" sz="2531" kern="0">
                    <a:solidFill>
                      <a:sysClr val="windowText" lastClr="000000"/>
                    </a:solidFill>
                  </a:endParaRPr>
                </a:p>
              </p:txBody>
            </p:sp>
            <p:sp>
              <p:nvSpPr>
                <p:cNvPr id="19" name="Freeform 58">
                  <a:extLst>
                    <a:ext uri="{FF2B5EF4-FFF2-40B4-BE49-F238E27FC236}">
                      <a16:creationId xmlns:a16="http://schemas.microsoft.com/office/drawing/2014/main" id="{6F725922-1C40-4565-8C67-6F0B6D517D57}"/>
                    </a:ext>
                  </a:extLst>
                </p:cNvPr>
                <p:cNvSpPr>
                  <a:spLocks/>
                </p:cNvSpPr>
                <p:nvPr/>
              </p:nvSpPr>
              <p:spPr bwMode="auto">
                <a:xfrm>
                  <a:off x="1861418" y="2391612"/>
                  <a:ext cx="1646238" cy="1644650"/>
                </a:xfrm>
                <a:custGeom>
                  <a:avLst/>
                  <a:gdLst>
                    <a:gd name="T0" fmla="*/ 1037 w 1037"/>
                    <a:gd name="T1" fmla="*/ 518 h 1036"/>
                    <a:gd name="T2" fmla="*/ 519 w 1037"/>
                    <a:gd name="T3" fmla="*/ 1036 h 1036"/>
                    <a:gd name="T4" fmla="*/ 0 w 1037"/>
                    <a:gd name="T5" fmla="*/ 518 h 1036"/>
                    <a:gd name="T6" fmla="*/ 519 w 1037"/>
                    <a:gd name="T7" fmla="*/ 0 h 1036"/>
                    <a:gd name="T8" fmla="*/ 1037 w 1037"/>
                    <a:gd name="T9" fmla="*/ 518 h 1036"/>
                  </a:gdLst>
                  <a:ahLst/>
                  <a:cxnLst>
                    <a:cxn ang="0">
                      <a:pos x="T0" y="T1"/>
                    </a:cxn>
                    <a:cxn ang="0">
                      <a:pos x="T2" y="T3"/>
                    </a:cxn>
                    <a:cxn ang="0">
                      <a:pos x="T4" y="T5"/>
                    </a:cxn>
                    <a:cxn ang="0">
                      <a:pos x="T6" y="T7"/>
                    </a:cxn>
                    <a:cxn ang="0">
                      <a:pos x="T8" y="T9"/>
                    </a:cxn>
                  </a:cxnLst>
                  <a:rect l="0" t="0" r="r" b="b"/>
                  <a:pathLst>
                    <a:path w="1037" h="1036">
                      <a:moveTo>
                        <a:pt x="1037" y="518"/>
                      </a:moveTo>
                      <a:lnTo>
                        <a:pt x="519" y="1036"/>
                      </a:lnTo>
                      <a:lnTo>
                        <a:pt x="0" y="518"/>
                      </a:lnTo>
                      <a:lnTo>
                        <a:pt x="519" y="0"/>
                      </a:lnTo>
                      <a:lnTo>
                        <a:pt x="1037" y="518"/>
                      </a:lnTo>
                      <a:close/>
                    </a:path>
                  </a:pathLst>
                </a:custGeom>
                <a:solidFill>
                  <a:srgbClr val="0095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72" tIns="64286" rIns="128572" bIns="64286" numCol="1" anchor="t" anchorCtr="0" compatLnSpc="1">
                  <a:prstTxWarp prst="textNoShape">
                    <a:avLst/>
                  </a:prstTxWarp>
                </a:bodyPr>
                <a:lstStyle/>
                <a:p>
                  <a:pPr defTabSz="1285737"/>
                  <a:endParaRPr lang="zh-CN" altLang="en-US" sz="2531" kern="0">
                    <a:solidFill>
                      <a:sysClr val="windowText" lastClr="000000"/>
                    </a:solidFill>
                  </a:endParaRPr>
                </a:p>
              </p:txBody>
            </p:sp>
            <p:sp>
              <p:nvSpPr>
                <p:cNvPr id="20" name="Freeform 73">
                  <a:extLst>
                    <a:ext uri="{FF2B5EF4-FFF2-40B4-BE49-F238E27FC236}">
                      <a16:creationId xmlns:a16="http://schemas.microsoft.com/office/drawing/2014/main" id="{09E69AF2-8C8B-4E01-86A5-13C841D5089A}"/>
                    </a:ext>
                  </a:extLst>
                </p:cNvPr>
                <p:cNvSpPr>
                  <a:spLocks/>
                </p:cNvSpPr>
                <p:nvPr/>
              </p:nvSpPr>
              <p:spPr bwMode="auto">
                <a:xfrm>
                  <a:off x="1475656" y="1183524"/>
                  <a:ext cx="2413000" cy="2414588"/>
                </a:xfrm>
                <a:custGeom>
                  <a:avLst/>
                  <a:gdLst>
                    <a:gd name="T0" fmla="*/ 1520 w 1520"/>
                    <a:gd name="T1" fmla="*/ 761 h 1521"/>
                    <a:gd name="T2" fmla="*/ 760 w 1520"/>
                    <a:gd name="T3" fmla="*/ 1521 h 1521"/>
                    <a:gd name="T4" fmla="*/ 0 w 1520"/>
                    <a:gd name="T5" fmla="*/ 761 h 1521"/>
                    <a:gd name="T6" fmla="*/ 760 w 1520"/>
                    <a:gd name="T7" fmla="*/ 0 h 1521"/>
                    <a:gd name="T8" fmla="*/ 1520 w 1520"/>
                    <a:gd name="T9" fmla="*/ 761 h 1521"/>
                  </a:gdLst>
                  <a:ahLst/>
                  <a:cxnLst>
                    <a:cxn ang="0">
                      <a:pos x="T0" y="T1"/>
                    </a:cxn>
                    <a:cxn ang="0">
                      <a:pos x="T2" y="T3"/>
                    </a:cxn>
                    <a:cxn ang="0">
                      <a:pos x="T4" y="T5"/>
                    </a:cxn>
                    <a:cxn ang="0">
                      <a:pos x="T6" y="T7"/>
                    </a:cxn>
                    <a:cxn ang="0">
                      <a:pos x="T8" y="T9"/>
                    </a:cxn>
                  </a:cxnLst>
                  <a:rect l="0" t="0" r="r" b="b"/>
                  <a:pathLst>
                    <a:path w="1520" h="1521">
                      <a:moveTo>
                        <a:pt x="1520" y="761"/>
                      </a:moveTo>
                      <a:lnTo>
                        <a:pt x="760" y="1521"/>
                      </a:lnTo>
                      <a:lnTo>
                        <a:pt x="0" y="761"/>
                      </a:lnTo>
                      <a:lnTo>
                        <a:pt x="760" y="0"/>
                      </a:lnTo>
                      <a:lnTo>
                        <a:pt x="1520" y="761"/>
                      </a:ln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8572" tIns="64286" rIns="128572" bIns="64286" numCol="1" anchor="t" anchorCtr="0" compatLnSpc="1">
                  <a:prstTxWarp prst="textNoShape">
                    <a:avLst/>
                  </a:prstTxWarp>
                </a:bodyPr>
                <a:lstStyle/>
                <a:p>
                  <a:pPr defTabSz="1285737"/>
                  <a:endParaRPr lang="zh-CN" altLang="en-US" sz="2531" kern="0">
                    <a:solidFill>
                      <a:sysClr val="windowText" lastClr="000000"/>
                    </a:solidFill>
                  </a:endParaRPr>
                </a:p>
              </p:txBody>
            </p:sp>
            <p:sp>
              <p:nvSpPr>
                <p:cNvPr id="21" name="Freeform 74">
                  <a:extLst>
                    <a:ext uri="{FF2B5EF4-FFF2-40B4-BE49-F238E27FC236}">
                      <a16:creationId xmlns:a16="http://schemas.microsoft.com/office/drawing/2014/main" id="{F7FBA36E-0343-4A09-BF22-3F8D1D754960}"/>
                    </a:ext>
                  </a:extLst>
                </p:cNvPr>
                <p:cNvSpPr>
                  <a:spLocks/>
                </p:cNvSpPr>
                <p:nvPr/>
              </p:nvSpPr>
              <p:spPr bwMode="auto">
                <a:xfrm>
                  <a:off x="3461618" y="2472574"/>
                  <a:ext cx="1030288" cy="1028700"/>
                </a:xfrm>
                <a:custGeom>
                  <a:avLst/>
                  <a:gdLst>
                    <a:gd name="T0" fmla="*/ 649 w 649"/>
                    <a:gd name="T1" fmla="*/ 324 h 648"/>
                    <a:gd name="T2" fmla="*/ 325 w 649"/>
                    <a:gd name="T3" fmla="*/ 648 h 648"/>
                    <a:gd name="T4" fmla="*/ 0 w 649"/>
                    <a:gd name="T5" fmla="*/ 324 h 648"/>
                    <a:gd name="T6" fmla="*/ 325 w 649"/>
                    <a:gd name="T7" fmla="*/ 0 h 648"/>
                    <a:gd name="T8" fmla="*/ 649 w 649"/>
                    <a:gd name="T9" fmla="*/ 324 h 648"/>
                  </a:gdLst>
                  <a:ahLst/>
                  <a:cxnLst>
                    <a:cxn ang="0">
                      <a:pos x="T0" y="T1"/>
                    </a:cxn>
                    <a:cxn ang="0">
                      <a:pos x="T2" y="T3"/>
                    </a:cxn>
                    <a:cxn ang="0">
                      <a:pos x="T4" y="T5"/>
                    </a:cxn>
                    <a:cxn ang="0">
                      <a:pos x="T6" y="T7"/>
                    </a:cxn>
                    <a:cxn ang="0">
                      <a:pos x="T8" y="T9"/>
                    </a:cxn>
                  </a:cxnLst>
                  <a:rect l="0" t="0" r="r" b="b"/>
                  <a:pathLst>
                    <a:path w="649" h="648">
                      <a:moveTo>
                        <a:pt x="649" y="324"/>
                      </a:moveTo>
                      <a:lnTo>
                        <a:pt x="325" y="648"/>
                      </a:lnTo>
                      <a:lnTo>
                        <a:pt x="0" y="324"/>
                      </a:lnTo>
                      <a:lnTo>
                        <a:pt x="325" y="0"/>
                      </a:lnTo>
                      <a:lnTo>
                        <a:pt x="649" y="324"/>
                      </a:lnTo>
                      <a:close/>
                    </a:path>
                  </a:pathLst>
                </a:custGeom>
                <a:solidFill>
                  <a:srgbClr val="49BA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72" tIns="64286" rIns="128572" bIns="64286" numCol="1" anchor="t" anchorCtr="0" compatLnSpc="1">
                  <a:prstTxWarp prst="textNoShape">
                    <a:avLst/>
                  </a:prstTxWarp>
                </a:bodyPr>
                <a:lstStyle/>
                <a:p>
                  <a:pPr defTabSz="1285737"/>
                  <a:endParaRPr lang="zh-CN" altLang="en-US" sz="2531" kern="0">
                    <a:solidFill>
                      <a:sysClr val="windowText" lastClr="000000"/>
                    </a:solidFill>
                  </a:endParaRPr>
                </a:p>
              </p:txBody>
            </p:sp>
          </p:grpSp>
          <p:sp>
            <p:nvSpPr>
              <p:cNvPr id="16" name="Rectangle 9">
                <a:extLst>
                  <a:ext uri="{FF2B5EF4-FFF2-40B4-BE49-F238E27FC236}">
                    <a16:creationId xmlns:a16="http://schemas.microsoft.com/office/drawing/2014/main" id="{C231FF43-A215-43DC-8A7F-4BD0E9251E8C}"/>
                  </a:ext>
                </a:extLst>
              </p:cNvPr>
              <p:cNvSpPr/>
              <p:nvPr/>
            </p:nvSpPr>
            <p:spPr>
              <a:xfrm>
                <a:off x="2122265" y="2221113"/>
                <a:ext cx="3062612" cy="1570826"/>
              </a:xfrm>
              <a:prstGeom prst="rect">
                <a:avLst/>
              </a:prstGeom>
            </p:spPr>
            <p:txBody>
              <a:bodyPr wrap="square">
                <a:noAutofit/>
              </a:bodyPr>
              <a:lstStyle/>
              <a:p>
                <a:pPr algn="ctr" defTabSz="1285737"/>
                <a:endParaRPr lang="zh-CN" altLang="en-US" sz="2531"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4" name="矩形 13">
              <a:extLst>
                <a:ext uri="{FF2B5EF4-FFF2-40B4-BE49-F238E27FC236}">
                  <a16:creationId xmlns:a16="http://schemas.microsoft.com/office/drawing/2014/main" id="{E450E6C3-29A0-46C6-9E0B-7831B526E39C}"/>
                </a:ext>
              </a:extLst>
            </p:cNvPr>
            <p:cNvSpPr/>
            <p:nvPr/>
          </p:nvSpPr>
          <p:spPr>
            <a:xfrm>
              <a:off x="7327829" y="1786718"/>
              <a:ext cx="10561466" cy="580059"/>
            </a:xfrm>
            <a:prstGeom prst="rect">
              <a:avLst/>
            </a:prstGeom>
          </p:spPr>
          <p:txBody>
            <a:bodyPr wrap="square">
              <a:spAutoFit/>
            </a:bodyPr>
            <a:lstStyle/>
            <a:p>
              <a:pPr fontAlgn="auto">
                <a:spcBef>
                  <a:spcPts val="0"/>
                </a:spcBef>
                <a:spcAft>
                  <a:spcPts val="0"/>
                </a:spcAft>
                <a:defRPr/>
              </a:pPr>
              <a:r>
                <a:rPr lang="zh-CN" altLang="en-US" sz="3375" b="1" spc="316" dirty="0" smtClean="0">
                  <a:solidFill>
                    <a:srgbClr val="333333"/>
                  </a:solidFill>
                  <a:latin typeface="微软雅黑" panose="020B0503020204020204" pitchFamily="34" charset="-122"/>
                  <a:ea typeface="微软雅黑" panose="020B0503020204020204" pitchFamily="34" charset="-122"/>
                  <a:cs typeface="+mn-ea"/>
                  <a:sym typeface="+mn-lt"/>
                </a:rPr>
                <a:t>基于技术接受模型的在线社交网络用户采纳模型</a:t>
              </a:r>
              <a:endParaRPr lang="zh-CN" altLang="en-US" sz="1160" b="1" spc="316" dirty="0">
                <a:solidFill>
                  <a:srgbClr val="333333"/>
                </a:solidFill>
                <a:latin typeface="微软雅黑" panose="020B0503020204020204" pitchFamily="34" charset="-122"/>
                <a:ea typeface="微软雅黑" panose="020B0503020204020204" pitchFamily="34" charset="-122"/>
                <a:cs typeface="+mn-ea"/>
                <a:sym typeface="+mn-lt"/>
              </a:endParaRPr>
            </a:p>
          </p:txBody>
        </p:sp>
      </p:grpSp>
      <p:sp>
        <p:nvSpPr>
          <p:cNvPr id="85" name="Freeform 19">
            <a:extLst>
              <a:ext uri="{FF2B5EF4-FFF2-40B4-BE49-F238E27FC236}">
                <a16:creationId xmlns:a16="http://schemas.microsoft.com/office/drawing/2014/main" id="{6C909AD7-6726-4172-9343-9BC8399264AE}"/>
              </a:ext>
            </a:extLst>
          </p:cNvPr>
          <p:cNvSpPr>
            <a:spLocks/>
          </p:cNvSpPr>
          <p:nvPr/>
        </p:nvSpPr>
        <p:spPr bwMode="auto">
          <a:xfrm>
            <a:off x="788556" y="847363"/>
            <a:ext cx="421354" cy="421354"/>
          </a:xfrm>
          <a:custGeom>
            <a:avLst/>
            <a:gdLst>
              <a:gd name="T0" fmla="*/ 194 w 240"/>
              <a:gd name="T1" fmla="*/ 157 h 240"/>
              <a:gd name="T2" fmla="*/ 163 w 240"/>
              <a:gd name="T3" fmla="*/ 167 h 240"/>
              <a:gd name="T4" fmla="*/ 92 w 240"/>
              <a:gd name="T5" fmla="*/ 127 h 240"/>
              <a:gd name="T6" fmla="*/ 92 w 240"/>
              <a:gd name="T7" fmla="*/ 120 h 240"/>
              <a:gd name="T8" fmla="*/ 165 w 240"/>
              <a:gd name="T9" fmla="*/ 78 h 240"/>
              <a:gd name="T10" fmla="*/ 189 w 240"/>
              <a:gd name="T11" fmla="*/ 84 h 240"/>
              <a:gd name="T12" fmla="*/ 235 w 240"/>
              <a:gd name="T13" fmla="*/ 42 h 240"/>
              <a:gd name="T14" fmla="*/ 189 w 240"/>
              <a:gd name="T15" fmla="*/ 0 h 240"/>
              <a:gd name="T16" fmla="*/ 143 w 240"/>
              <a:gd name="T17" fmla="*/ 42 h 240"/>
              <a:gd name="T18" fmla="*/ 145 w 240"/>
              <a:gd name="T19" fmla="*/ 55 h 240"/>
              <a:gd name="T20" fmla="*/ 75 w 240"/>
              <a:gd name="T21" fmla="*/ 95 h 240"/>
              <a:gd name="T22" fmla="*/ 46 w 240"/>
              <a:gd name="T23" fmla="*/ 85 h 240"/>
              <a:gd name="T24" fmla="*/ 0 w 240"/>
              <a:gd name="T25" fmla="*/ 127 h 240"/>
              <a:gd name="T26" fmla="*/ 46 w 240"/>
              <a:gd name="T27" fmla="*/ 169 h 240"/>
              <a:gd name="T28" fmla="*/ 81 w 240"/>
              <a:gd name="T29" fmla="*/ 155 h 240"/>
              <a:gd name="T30" fmla="*/ 148 w 240"/>
              <a:gd name="T31" fmla="*/ 193 h 240"/>
              <a:gd name="T32" fmla="*/ 148 w 240"/>
              <a:gd name="T33" fmla="*/ 198 h 240"/>
              <a:gd name="T34" fmla="*/ 194 w 240"/>
              <a:gd name="T35" fmla="*/ 240 h 240"/>
              <a:gd name="T36" fmla="*/ 240 w 240"/>
              <a:gd name="T37" fmla="*/ 198 h 240"/>
              <a:gd name="T38" fmla="*/ 194 w 240"/>
              <a:gd name="T39" fmla="*/ 157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0" h="240">
                <a:moveTo>
                  <a:pt x="194" y="157"/>
                </a:moveTo>
                <a:cubicBezTo>
                  <a:pt x="182" y="157"/>
                  <a:pt x="171" y="161"/>
                  <a:pt x="163" y="167"/>
                </a:cubicBezTo>
                <a:cubicBezTo>
                  <a:pt x="92" y="127"/>
                  <a:pt x="92" y="127"/>
                  <a:pt x="92" y="127"/>
                </a:cubicBezTo>
                <a:cubicBezTo>
                  <a:pt x="92" y="124"/>
                  <a:pt x="92" y="122"/>
                  <a:pt x="92" y="120"/>
                </a:cubicBezTo>
                <a:cubicBezTo>
                  <a:pt x="165" y="78"/>
                  <a:pt x="165" y="78"/>
                  <a:pt x="165" y="78"/>
                </a:cubicBezTo>
                <a:cubicBezTo>
                  <a:pt x="172" y="82"/>
                  <a:pt x="180" y="84"/>
                  <a:pt x="189" y="84"/>
                </a:cubicBezTo>
                <a:cubicBezTo>
                  <a:pt x="215" y="84"/>
                  <a:pt x="235" y="65"/>
                  <a:pt x="235" y="42"/>
                </a:cubicBezTo>
                <a:cubicBezTo>
                  <a:pt x="235" y="19"/>
                  <a:pt x="215" y="0"/>
                  <a:pt x="189" y="0"/>
                </a:cubicBezTo>
                <a:cubicBezTo>
                  <a:pt x="164" y="0"/>
                  <a:pt x="143" y="19"/>
                  <a:pt x="143" y="42"/>
                </a:cubicBezTo>
                <a:cubicBezTo>
                  <a:pt x="143" y="47"/>
                  <a:pt x="144" y="51"/>
                  <a:pt x="145" y="55"/>
                </a:cubicBezTo>
                <a:cubicBezTo>
                  <a:pt x="75" y="95"/>
                  <a:pt x="75" y="95"/>
                  <a:pt x="75" y="95"/>
                </a:cubicBezTo>
                <a:cubicBezTo>
                  <a:pt x="67" y="89"/>
                  <a:pt x="57" y="85"/>
                  <a:pt x="46" y="85"/>
                </a:cubicBezTo>
                <a:cubicBezTo>
                  <a:pt x="21" y="85"/>
                  <a:pt x="0" y="104"/>
                  <a:pt x="0" y="127"/>
                </a:cubicBezTo>
                <a:cubicBezTo>
                  <a:pt x="0" y="150"/>
                  <a:pt x="21" y="169"/>
                  <a:pt x="46" y="169"/>
                </a:cubicBezTo>
                <a:cubicBezTo>
                  <a:pt x="60" y="169"/>
                  <a:pt x="73" y="164"/>
                  <a:pt x="81" y="155"/>
                </a:cubicBezTo>
                <a:cubicBezTo>
                  <a:pt x="148" y="193"/>
                  <a:pt x="148" y="193"/>
                  <a:pt x="148" y="193"/>
                </a:cubicBezTo>
                <a:cubicBezTo>
                  <a:pt x="148" y="195"/>
                  <a:pt x="148" y="197"/>
                  <a:pt x="148" y="198"/>
                </a:cubicBezTo>
                <a:cubicBezTo>
                  <a:pt x="148" y="221"/>
                  <a:pt x="168" y="240"/>
                  <a:pt x="194" y="240"/>
                </a:cubicBezTo>
                <a:cubicBezTo>
                  <a:pt x="219" y="240"/>
                  <a:pt x="240" y="221"/>
                  <a:pt x="240" y="198"/>
                </a:cubicBezTo>
                <a:cubicBezTo>
                  <a:pt x="240" y="175"/>
                  <a:pt x="219" y="157"/>
                  <a:pt x="194" y="157"/>
                </a:cubicBezTo>
                <a:close/>
              </a:path>
            </a:pathLst>
          </a:custGeom>
          <a:solidFill>
            <a:srgbClr val="7030A0"/>
          </a:solidFill>
          <a:ln>
            <a:noFill/>
          </a:ln>
          <a:extLst/>
        </p:spPr>
        <p:txBody>
          <a:bodyPr vert="horz" wrap="square" lIns="91423" tIns="45711" rIns="91423" bIns="45711" numCol="1" anchor="t" anchorCtr="0" compatLnSpc="1">
            <a:prstTxWarp prst="textNoShape">
              <a:avLst/>
            </a:prstTxWarp>
          </a:bodyPr>
          <a:lstStyle/>
          <a:p>
            <a:pPr>
              <a:lnSpc>
                <a:spcPct val="130000"/>
              </a:lnSpc>
            </a:pPr>
            <a:endParaRPr lang="zh-CN" altLang="en-US"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 name="文本框 1">
            <a:extLst>
              <a:ext uri="{FF2B5EF4-FFF2-40B4-BE49-F238E27FC236}">
                <a16:creationId xmlns:a16="http://schemas.microsoft.com/office/drawing/2014/main" id="{6AB3E67D-7D66-4E95-945B-821F476F6ACE}"/>
              </a:ext>
            </a:extLst>
          </p:cNvPr>
          <p:cNvSpPr txBox="1"/>
          <p:nvPr/>
        </p:nvSpPr>
        <p:spPr>
          <a:xfrm>
            <a:off x="1610950" y="1695630"/>
            <a:ext cx="9858191" cy="923330"/>
          </a:xfrm>
          <a:prstGeom prst="rect">
            <a:avLst/>
          </a:prstGeom>
          <a:noFill/>
        </p:spPr>
        <p:txBody>
          <a:bodyPr wrap="square" rtlCol="0">
            <a:spAutoFit/>
          </a:bodyPr>
          <a:lstStyle/>
          <a:p>
            <a:pPr>
              <a:lnSpc>
                <a:spcPct val="150000"/>
              </a:lnSpc>
            </a:pPr>
            <a:r>
              <a:rPr lang="en-US" altLang="zh-CN" dirty="0"/>
              <a:t>David Fred </a:t>
            </a:r>
            <a:r>
              <a:rPr lang="zh-CN" altLang="en-US" dirty="0" smtClean="0"/>
              <a:t>提出的技术</a:t>
            </a:r>
            <a:r>
              <a:rPr lang="zh-CN" altLang="en-US" dirty="0"/>
              <a:t>接受模型是目前信息系统研究领域最经典的模型之一</a:t>
            </a:r>
            <a:r>
              <a:rPr lang="zh-CN" altLang="en-US" dirty="0" smtClean="0"/>
              <a:t>。</a:t>
            </a:r>
            <a:endParaRPr lang="en-US" altLang="zh-CN" dirty="0" smtClean="0"/>
          </a:p>
          <a:p>
            <a:pPr>
              <a:lnSpc>
                <a:spcPct val="150000"/>
              </a:lnSpc>
            </a:pPr>
            <a:endParaRPr lang="zh-CN" altLang="en-US" dirty="0"/>
          </a:p>
        </p:txBody>
      </p:sp>
      <p:pic>
        <p:nvPicPr>
          <p:cNvPr id="5" name="图片 4"/>
          <p:cNvPicPr>
            <a:picLocks noChangeAspect="1"/>
          </p:cNvPicPr>
          <p:nvPr/>
        </p:nvPicPr>
        <p:blipFill>
          <a:blip r:embed="rId3"/>
          <a:stretch>
            <a:fillRect/>
          </a:stretch>
        </p:blipFill>
        <p:spPr>
          <a:xfrm>
            <a:off x="1610949" y="2618960"/>
            <a:ext cx="8562047" cy="3877685"/>
          </a:xfrm>
          <a:prstGeom prst="rect">
            <a:avLst/>
          </a:prstGeom>
        </p:spPr>
      </p:pic>
    </p:spTree>
    <p:extLst>
      <p:ext uri="{BB962C8B-B14F-4D97-AF65-F5344CB8AC3E}">
        <p14:creationId xmlns:p14="http://schemas.microsoft.com/office/powerpoint/2010/main" val="932998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49" presetClass="entr" presetSubtype="0" decel="100000" fill="hold" grpId="0" nodeType="withEffect">
                                  <p:stCondLst>
                                    <p:cond delay="0"/>
                                  </p:stCondLst>
                                  <p:childTnLst>
                                    <p:set>
                                      <p:cBhvr>
                                        <p:cTn id="9" dur="1" fill="hold">
                                          <p:stCondLst>
                                            <p:cond delay="0"/>
                                          </p:stCondLst>
                                        </p:cTn>
                                        <p:tgtEl>
                                          <p:spTgt spid="85"/>
                                        </p:tgtEl>
                                        <p:attrNameLst>
                                          <p:attrName>style.visibility</p:attrName>
                                        </p:attrNameLst>
                                      </p:cBhvr>
                                      <p:to>
                                        <p:strVal val="visible"/>
                                      </p:to>
                                    </p:set>
                                    <p:anim calcmode="lin" valueType="num">
                                      <p:cBhvr>
                                        <p:cTn id="10" dur="500" fill="hold"/>
                                        <p:tgtEl>
                                          <p:spTgt spid="85"/>
                                        </p:tgtEl>
                                        <p:attrNameLst>
                                          <p:attrName>ppt_w</p:attrName>
                                        </p:attrNameLst>
                                      </p:cBhvr>
                                      <p:tavLst>
                                        <p:tav tm="0">
                                          <p:val>
                                            <p:fltVal val="0"/>
                                          </p:val>
                                        </p:tav>
                                        <p:tav tm="100000">
                                          <p:val>
                                            <p:strVal val="#ppt_w"/>
                                          </p:val>
                                        </p:tav>
                                      </p:tavLst>
                                    </p:anim>
                                    <p:anim calcmode="lin" valueType="num">
                                      <p:cBhvr>
                                        <p:cTn id="11" dur="500" fill="hold"/>
                                        <p:tgtEl>
                                          <p:spTgt spid="85"/>
                                        </p:tgtEl>
                                        <p:attrNameLst>
                                          <p:attrName>ppt_h</p:attrName>
                                        </p:attrNameLst>
                                      </p:cBhvr>
                                      <p:tavLst>
                                        <p:tav tm="0">
                                          <p:val>
                                            <p:fltVal val="0"/>
                                          </p:val>
                                        </p:tav>
                                        <p:tav tm="100000">
                                          <p:val>
                                            <p:strVal val="#ppt_h"/>
                                          </p:val>
                                        </p:tav>
                                      </p:tavLst>
                                    </p:anim>
                                    <p:anim calcmode="lin" valueType="num">
                                      <p:cBhvr>
                                        <p:cTn id="12" dur="500" fill="hold"/>
                                        <p:tgtEl>
                                          <p:spTgt spid="85"/>
                                        </p:tgtEl>
                                        <p:attrNameLst>
                                          <p:attrName>style.rotation</p:attrName>
                                        </p:attrNameLst>
                                      </p:cBhvr>
                                      <p:tavLst>
                                        <p:tav tm="0">
                                          <p:val>
                                            <p:fltVal val="360"/>
                                          </p:val>
                                        </p:tav>
                                        <p:tav tm="100000">
                                          <p:val>
                                            <p:fltVal val="0"/>
                                          </p:val>
                                        </p:tav>
                                      </p:tavLst>
                                    </p:anim>
                                    <p:animEffect transition="in" filter="fade">
                                      <p:cBhvr>
                                        <p:cTn id="13"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553043" y="549545"/>
            <a:ext cx="11348146" cy="1017922"/>
            <a:chOff x="6264832" y="1562464"/>
            <a:chExt cx="11624463" cy="965260"/>
          </a:xfrm>
        </p:grpSpPr>
        <p:grpSp>
          <p:nvGrpSpPr>
            <p:cNvPr id="13" name="组合 12"/>
            <p:cNvGrpSpPr/>
            <p:nvPr/>
          </p:nvGrpSpPr>
          <p:grpSpPr>
            <a:xfrm>
              <a:off x="6264832" y="1562464"/>
              <a:ext cx="1012268" cy="965260"/>
              <a:chOff x="1385458" y="991717"/>
              <a:chExt cx="4603751" cy="4389967"/>
            </a:xfrm>
          </p:grpSpPr>
          <p:grpSp>
            <p:nvGrpSpPr>
              <p:cNvPr id="15" name="组合 14">
                <a:extLst>
                  <a:ext uri="{FF2B5EF4-FFF2-40B4-BE49-F238E27FC236}">
                    <a16:creationId xmlns:a16="http://schemas.microsoft.com/office/drawing/2014/main" id="{4D3B9094-1BAC-43B0-819B-DB0E370D3645}"/>
                  </a:ext>
                </a:extLst>
              </p:cNvPr>
              <p:cNvGrpSpPr/>
              <p:nvPr/>
            </p:nvGrpSpPr>
            <p:grpSpPr>
              <a:xfrm>
                <a:off x="1385458" y="991717"/>
                <a:ext cx="4603751" cy="4389967"/>
                <a:chOff x="1039093" y="743787"/>
                <a:chExt cx="3452813" cy="3292475"/>
              </a:xfrm>
            </p:grpSpPr>
            <p:sp>
              <p:nvSpPr>
                <p:cNvPr id="17" name="Freeform 52">
                  <a:extLst>
                    <a:ext uri="{FF2B5EF4-FFF2-40B4-BE49-F238E27FC236}">
                      <a16:creationId xmlns:a16="http://schemas.microsoft.com/office/drawing/2014/main" id="{BBB432FE-3DD4-42FD-B57B-52177EB6E467}"/>
                    </a:ext>
                  </a:extLst>
                </p:cNvPr>
                <p:cNvSpPr>
                  <a:spLocks/>
                </p:cNvSpPr>
                <p:nvPr/>
              </p:nvSpPr>
              <p:spPr bwMode="auto">
                <a:xfrm>
                  <a:off x="1039093" y="1567699"/>
                  <a:ext cx="1646238" cy="1646238"/>
                </a:xfrm>
                <a:custGeom>
                  <a:avLst/>
                  <a:gdLst>
                    <a:gd name="T0" fmla="*/ 1037 w 1037"/>
                    <a:gd name="T1" fmla="*/ 519 h 1037"/>
                    <a:gd name="T2" fmla="*/ 518 w 1037"/>
                    <a:gd name="T3" fmla="*/ 1037 h 1037"/>
                    <a:gd name="T4" fmla="*/ 0 w 1037"/>
                    <a:gd name="T5" fmla="*/ 519 h 1037"/>
                    <a:gd name="T6" fmla="*/ 518 w 1037"/>
                    <a:gd name="T7" fmla="*/ 0 h 1037"/>
                    <a:gd name="T8" fmla="*/ 1037 w 1037"/>
                    <a:gd name="T9" fmla="*/ 519 h 1037"/>
                  </a:gdLst>
                  <a:ahLst/>
                  <a:cxnLst>
                    <a:cxn ang="0">
                      <a:pos x="T0" y="T1"/>
                    </a:cxn>
                    <a:cxn ang="0">
                      <a:pos x="T2" y="T3"/>
                    </a:cxn>
                    <a:cxn ang="0">
                      <a:pos x="T4" y="T5"/>
                    </a:cxn>
                    <a:cxn ang="0">
                      <a:pos x="T6" y="T7"/>
                    </a:cxn>
                    <a:cxn ang="0">
                      <a:pos x="T8" y="T9"/>
                    </a:cxn>
                  </a:cxnLst>
                  <a:rect l="0" t="0" r="r" b="b"/>
                  <a:pathLst>
                    <a:path w="1037" h="1037">
                      <a:moveTo>
                        <a:pt x="1037" y="519"/>
                      </a:moveTo>
                      <a:lnTo>
                        <a:pt x="518" y="1037"/>
                      </a:lnTo>
                      <a:lnTo>
                        <a:pt x="0" y="519"/>
                      </a:lnTo>
                      <a:lnTo>
                        <a:pt x="518" y="0"/>
                      </a:lnTo>
                      <a:lnTo>
                        <a:pt x="1037" y="519"/>
                      </a:lnTo>
                      <a:close/>
                    </a:path>
                  </a:pathLst>
                </a:custGeom>
                <a:solidFill>
                  <a:srgbClr val="0064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72" tIns="64286" rIns="128572" bIns="64286" numCol="1" anchor="t" anchorCtr="0" compatLnSpc="1">
                  <a:prstTxWarp prst="textNoShape">
                    <a:avLst/>
                  </a:prstTxWarp>
                </a:bodyPr>
                <a:lstStyle/>
                <a:p>
                  <a:pPr defTabSz="1285737"/>
                  <a:endParaRPr lang="zh-CN" altLang="en-US" sz="2531" kern="0">
                    <a:solidFill>
                      <a:sysClr val="windowText" lastClr="000000"/>
                    </a:solidFill>
                  </a:endParaRPr>
                </a:p>
              </p:txBody>
            </p:sp>
            <p:sp>
              <p:nvSpPr>
                <p:cNvPr id="18" name="Freeform 54">
                  <a:extLst>
                    <a:ext uri="{FF2B5EF4-FFF2-40B4-BE49-F238E27FC236}">
                      <a16:creationId xmlns:a16="http://schemas.microsoft.com/office/drawing/2014/main" id="{7100CCB8-E643-48AC-A590-D2F3A6C3BA8D}"/>
                    </a:ext>
                  </a:extLst>
                </p:cNvPr>
                <p:cNvSpPr>
                  <a:spLocks/>
                </p:cNvSpPr>
                <p:nvPr/>
              </p:nvSpPr>
              <p:spPr bwMode="auto">
                <a:xfrm>
                  <a:off x="1861418" y="743787"/>
                  <a:ext cx="1646238" cy="1646238"/>
                </a:xfrm>
                <a:custGeom>
                  <a:avLst/>
                  <a:gdLst>
                    <a:gd name="T0" fmla="*/ 1037 w 1037"/>
                    <a:gd name="T1" fmla="*/ 519 h 1037"/>
                    <a:gd name="T2" fmla="*/ 519 w 1037"/>
                    <a:gd name="T3" fmla="*/ 1037 h 1037"/>
                    <a:gd name="T4" fmla="*/ 0 w 1037"/>
                    <a:gd name="T5" fmla="*/ 519 h 1037"/>
                    <a:gd name="T6" fmla="*/ 519 w 1037"/>
                    <a:gd name="T7" fmla="*/ 0 h 1037"/>
                    <a:gd name="T8" fmla="*/ 1037 w 1037"/>
                    <a:gd name="T9" fmla="*/ 519 h 1037"/>
                  </a:gdLst>
                  <a:ahLst/>
                  <a:cxnLst>
                    <a:cxn ang="0">
                      <a:pos x="T0" y="T1"/>
                    </a:cxn>
                    <a:cxn ang="0">
                      <a:pos x="T2" y="T3"/>
                    </a:cxn>
                    <a:cxn ang="0">
                      <a:pos x="T4" y="T5"/>
                    </a:cxn>
                    <a:cxn ang="0">
                      <a:pos x="T6" y="T7"/>
                    </a:cxn>
                    <a:cxn ang="0">
                      <a:pos x="T8" y="T9"/>
                    </a:cxn>
                  </a:cxnLst>
                  <a:rect l="0" t="0" r="r" b="b"/>
                  <a:pathLst>
                    <a:path w="1037" h="1037">
                      <a:moveTo>
                        <a:pt x="1037" y="519"/>
                      </a:moveTo>
                      <a:lnTo>
                        <a:pt x="519" y="1037"/>
                      </a:lnTo>
                      <a:lnTo>
                        <a:pt x="0" y="519"/>
                      </a:lnTo>
                      <a:lnTo>
                        <a:pt x="519" y="0"/>
                      </a:lnTo>
                      <a:lnTo>
                        <a:pt x="1037" y="519"/>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72" tIns="64286" rIns="128572" bIns="64286" numCol="1" anchor="t" anchorCtr="0" compatLnSpc="1">
                  <a:prstTxWarp prst="textNoShape">
                    <a:avLst/>
                  </a:prstTxWarp>
                </a:bodyPr>
                <a:lstStyle/>
                <a:p>
                  <a:pPr defTabSz="1285737"/>
                  <a:endParaRPr lang="zh-CN" altLang="en-US" sz="2531" kern="0">
                    <a:solidFill>
                      <a:sysClr val="windowText" lastClr="000000"/>
                    </a:solidFill>
                  </a:endParaRPr>
                </a:p>
              </p:txBody>
            </p:sp>
            <p:sp>
              <p:nvSpPr>
                <p:cNvPr id="19" name="Freeform 58">
                  <a:extLst>
                    <a:ext uri="{FF2B5EF4-FFF2-40B4-BE49-F238E27FC236}">
                      <a16:creationId xmlns:a16="http://schemas.microsoft.com/office/drawing/2014/main" id="{6F725922-1C40-4565-8C67-6F0B6D517D57}"/>
                    </a:ext>
                  </a:extLst>
                </p:cNvPr>
                <p:cNvSpPr>
                  <a:spLocks/>
                </p:cNvSpPr>
                <p:nvPr/>
              </p:nvSpPr>
              <p:spPr bwMode="auto">
                <a:xfrm>
                  <a:off x="1861418" y="2391612"/>
                  <a:ext cx="1646238" cy="1644650"/>
                </a:xfrm>
                <a:custGeom>
                  <a:avLst/>
                  <a:gdLst>
                    <a:gd name="T0" fmla="*/ 1037 w 1037"/>
                    <a:gd name="T1" fmla="*/ 518 h 1036"/>
                    <a:gd name="T2" fmla="*/ 519 w 1037"/>
                    <a:gd name="T3" fmla="*/ 1036 h 1036"/>
                    <a:gd name="T4" fmla="*/ 0 w 1037"/>
                    <a:gd name="T5" fmla="*/ 518 h 1036"/>
                    <a:gd name="T6" fmla="*/ 519 w 1037"/>
                    <a:gd name="T7" fmla="*/ 0 h 1036"/>
                    <a:gd name="T8" fmla="*/ 1037 w 1037"/>
                    <a:gd name="T9" fmla="*/ 518 h 1036"/>
                  </a:gdLst>
                  <a:ahLst/>
                  <a:cxnLst>
                    <a:cxn ang="0">
                      <a:pos x="T0" y="T1"/>
                    </a:cxn>
                    <a:cxn ang="0">
                      <a:pos x="T2" y="T3"/>
                    </a:cxn>
                    <a:cxn ang="0">
                      <a:pos x="T4" y="T5"/>
                    </a:cxn>
                    <a:cxn ang="0">
                      <a:pos x="T6" y="T7"/>
                    </a:cxn>
                    <a:cxn ang="0">
                      <a:pos x="T8" y="T9"/>
                    </a:cxn>
                  </a:cxnLst>
                  <a:rect l="0" t="0" r="r" b="b"/>
                  <a:pathLst>
                    <a:path w="1037" h="1036">
                      <a:moveTo>
                        <a:pt x="1037" y="518"/>
                      </a:moveTo>
                      <a:lnTo>
                        <a:pt x="519" y="1036"/>
                      </a:lnTo>
                      <a:lnTo>
                        <a:pt x="0" y="518"/>
                      </a:lnTo>
                      <a:lnTo>
                        <a:pt x="519" y="0"/>
                      </a:lnTo>
                      <a:lnTo>
                        <a:pt x="1037" y="518"/>
                      </a:lnTo>
                      <a:close/>
                    </a:path>
                  </a:pathLst>
                </a:custGeom>
                <a:solidFill>
                  <a:srgbClr val="0095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72" tIns="64286" rIns="128572" bIns="64286" numCol="1" anchor="t" anchorCtr="0" compatLnSpc="1">
                  <a:prstTxWarp prst="textNoShape">
                    <a:avLst/>
                  </a:prstTxWarp>
                </a:bodyPr>
                <a:lstStyle/>
                <a:p>
                  <a:pPr defTabSz="1285737"/>
                  <a:endParaRPr lang="zh-CN" altLang="en-US" sz="2531" kern="0">
                    <a:solidFill>
                      <a:sysClr val="windowText" lastClr="000000"/>
                    </a:solidFill>
                  </a:endParaRPr>
                </a:p>
              </p:txBody>
            </p:sp>
            <p:sp>
              <p:nvSpPr>
                <p:cNvPr id="20" name="Freeform 73">
                  <a:extLst>
                    <a:ext uri="{FF2B5EF4-FFF2-40B4-BE49-F238E27FC236}">
                      <a16:creationId xmlns:a16="http://schemas.microsoft.com/office/drawing/2014/main" id="{09E69AF2-8C8B-4E01-86A5-13C841D5089A}"/>
                    </a:ext>
                  </a:extLst>
                </p:cNvPr>
                <p:cNvSpPr>
                  <a:spLocks/>
                </p:cNvSpPr>
                <p:nvPr/>
              </p:nvSpPr>
              <p:spPr bwMode="auto">
                <a:xfrm>
                  <a:off x="1475656" y="1183524"/>
                  <a:ext cx="2413000" cy="2414588"/>
                </a:xfrm>
                <a:custGeom>
                  <a:avLst/>
                  <a:gdLst>
                    <a:gd name="T0" fmla="*/ 1520 w 1520"/>
                    <a:gd name="T1" fmla="*/ 761 h 1521"/>
                    <a:gd name="T2" fmla="*/ 760 w 1520"/>
                    <a:gd name="T3" fmla="*/ 1521 h 1521"/>
                    <a:gd name="T4" fmla="*/ 0 w 1520"/>
                    <a:gd name="T5" fmla="*/ 761 h 1521"/>
                    <a:gd name="T6" fmla="*/ 760 w 1520"/>
                    <a:gd name="T7" fmla="*/ 0 h 1521"/>
                    <a:gd name="T8" fmla="*/ 1520 w 1520"/>
                    <a:gd name="T9" fmla="*/ 761 h 1521"/>
                  </a:gdLst>
                  <a:ahLst/>
                  <a:cxnLst>
                    <a:cxn ang="0">
                      <a:pos x="T0" y="T1"/>
                    </a:cxn>
                    <a:cxn ang="0">
                      <a:pos x="T2" y="T3"/>
                    </a:cxn>
                    <a:cxn ang="0">
                      <a:pos x="T4" y="T5"/>
                    </a:cxn>
                    <a:cxn ang="0">
                      <a:pos x="T6" y="T7"/>
                    </a:cxn>
                    <a:cxn ang="0">
                      <a:pos x="T8" y="T9"/>
                    </a:cxn>
                  </a:cxnLst>
                  <a:rect l="0" t="0" r="r" b="b"/>
                  <a:pathLst>
                    <a:path w="1520" h="1521">
                      <a:moveTo>
                        <a:pt x="1520" y="761"/>
                      </a:moveTo>
                      <a:lnTo>
                        <a:pt x="760" y="1521"/>
                      </a:lnTo>
                      <a:lnTo>
                        <a:pt x="0" y="761"/>
                      </a:lnTo>
                      <a:lnTo>
                        <a:pt x="760" y="0"/>
                      </a:lnTo>
                      <a:lnTo>
                        <a:pt x="1520" y="761"/>
                      </a:ln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8572" tIns="64286" rIns="128572" bIns="64286" numCol="1" anchor="t" anchorCtr="0" compatLnSpc="1">
                  <a:prstTxWarp prst="textNoShape">
                    <a:avLst/>
                  </a:prstTxWarp>
                </a:bodyPr>
                <a:lstStyle/>
                <a:p>
                  <a:pPr defTabSz="1285737"/>
                  <a:endParaRPr lang="zh-CN" altLang="en-US" sz="2531" kern="0">
                    <a:solidFill>
                      <a:sysClr val="windowText" lastClr="000000"/>
                    </a:solidFill>
                  </a:endParaRPr>
                </a:p>
              </p:txBody>
            </p:sp>
            <p:sp>
              <p:nvSpPr>
                <p:cNvPr id="21" name="Freeform 74">
                  <a:extLst>
                    <a:ext uri="{FF2B5EF4-FFF2-40B4-BE49-F238E27FC236}">
                      <a16:creationId xmlns:a16="http://schemas.microsoft.com/office/drawing/2014/main" id="{F7FBA36E-0343-4A09-BF22-3F8D1D754960}"/>
                    </a:ext>
                  </a:extLst>
                </p:cNvPr>
                <p:cNvSpPr>
                  <a:spLocks/>
                </p:cNvSpPr>
                <p:nvPr/>
              </p:nvSpPr>
              <p:spPr bwMode="auto">
                <a:xfrm>
                  <a:off x="3461618" y="2472574"/>
                  <a:ext cx="1030288" cy="1028700"/>
                </a:xfrm>
                <a:custGeom>
                  <a:avLst/>
                  <a:gdLst>
                    <a:gd name="T0" fmla="*/ 649 w 649"/>
                    <a:gd name="T1" fmla="*/ 324 h 648"/>
                    <a:gd name="T2" fmla="*/ 325 w 649"/>
                    <a:gd name="T3" fmla="*/ 648 h 648"/>
                    <a:gd name="T4" fmla="*/ 0 w 649"/>
                    <a:gd name="T5" fmla="*/ 324 h 648"/>
                    <a:gd name="T6" fmla="*/ 325 w 649"/>
                    <a:gd name="T7" fmla="*/ 0 h 648"/>
                    <a:gd name="T8" fmla="*/ 649 w 649"/>
                    <a:gd name="T9" fmla="*/ 324 h 648"/>
                  </a:gdLst>
                  <a:ahLst/>
                  <a:cxnLst>
                    <a:cxn ang="0">
                      <a:pos x="T0" y="T1"/>
                    </a:cxn>
                    <a:cxn ang="0">
                      <a:pos x="T2" y="T3"/>
                    </a:cxn>
                    <a:cxn ang="0">
                      <a:pos x="T4" y="T5"/>
                    </a:cxn>
                    <a:cxn ang="0">
                      <a:pos x="T6" y="T7"/>
                    </a:cxn>
                    <a:cxn ang="0">
                      <a:pos x="T8" y="T9"/>
                    </a:cxn>
                  </a:cxnLst>
                  <a:rect l="0" t="0" r="r" b="b"/>
                  <a:pathLst>
                    <a:path w="649" h="648">
                      <a:moveTo>
                        <a:pt x="649" y="324"/>
                      </a:moveTo>
                      <a:lnTo>
                        <a:pt x="325" y="648"/>
                      </a:lnTo>
                      <a:lnTo>
                        <a:pt x="0" y="324"/>
                      </a:lnTo>
                      <a:lnTo>
                        <a:pt x="325" y="0"/>
                      </a:lnTo>
                      <a:lnTo>
                        <a:pt x="649" y="324"/>
                      </a:lnTo>
                      <a:close/>
                    </a:path>
                  </a:pathLst>
                </a:custGeom>
                <a:solidFill>
                  <a:srgbClr val="49BA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72" tIns="64286" rIns="128572" bIns="64286" numCol="1" anchor="t" anchorCtr="0" compatLnSpc="1">
                  <a:prstTxWarp prst="textNoShape">
                    <a:avLst/>
                  </a:prstTxWarp>
                </a:bodyPr>
                <a:lstStyle/>
                <a:p>
                  <a:pPr defTabSz="1285737"/>
                  <a:endParaRPr lang="zh-CN" altLang="en-US" sz="2531" kern="0">
                    <a:solidFill>
                      <a:sysClr val="windowText" lastClr="000000"/>
                    </a:solidFill>
                  </a:endParaRPr>
                </a:p>
              </p:txBody>
            </p:sp>
          </p:grpSp>
          <p:sp>
            <p:nvSpPr>
              <p:cNvPr id="16" name="Rectangle 9">
                <a:extLst>
                  <a:ext uri="{FF2B5EF4-FFF2-40B4-BE49-F238E27FC236}">
                    <a16:creationId xmlns:a16="http://schemas.microsoft.com/office/drawing/2014/main" id="{C231FF43-A215-43DC-8A7F-4BD0E9251E8C}"/>
                  </a:ext>
                </a:extLst>
              </p:cNvPr>
              <p:cNvSpPr/>
              <p:nvPr/>
            </p:nvSpPr>
            <p:spPr>
              <a:xfrm>
                <a:off x="2122265" y="2221113"/>
                <a:ext cx="3062612" cy="1570826"/>
              </a:xfrm>
              <a:prstGeom prst="rect">
                <a:avLst/>
              </a:prstGeom>
            </p:spPr>
            <p:txBody>
              <a:bodyPr wrap="square">
                <a:noAutofit/>
              </a:bodyPr>
              <a:lstStyle/>
              <a:p>
                <a:pPr algn="ctr" defTabSz="1285737"/>
                <a:endParaRPr lang="zh-CN" altLang="en-US" sz="2531"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4" name="矩形 13">
              <a:extLst>
                <a:ext uri="{FF2B5EF4-FFF2-40B4-BE49-F238E27FC236}">
                  <a16:creationId xmlns:a16="http://schemas.microsoft.com/office/drawing/2014/main" id="{E450E6C3-29A0-46C6-9E0B-7831B526E39C}"/>
                </a:ext>
              </a:extLst>
            </p:cNvPr>
            <p:cNvSpPr/>
            <p:nvPr/>
          </p:nvSpPr>
          <p:spPr>
            <a:xfrm>
              <a:off x="7327829" y="1786718"/>
              <a:ext cx="10561466" cy="580059"/>
            </a:xfrm>
            <a:prstGeom prst="rect">
              <a:avLst/>
            </a:prstGeom>
          </p:spPr>
          <p:txBody>
            <a:bodyPr wrap="square">
              <a:spAutoFit/>
            </a:bodyPr>
            <a:lstStyle/>
            <a:p>
              <a:pPr fontAlgn="auto">
                <a:spcBef>
                  <a:spcPts val="0"/>
                </a:spcBef>
                <a:spcAft>
                  <a:spcPts val="0"/>
                </a:spcAft>
                <a:defRPr/>
              </a:pPr>
              <a:r>
                <a:rPr lang="zh-CN" altLang="en-US" sz="3375" b="1" spc="316" dirty="0" smtClean="0">
                  <a:solidFill>
                    <a:srgbClr val="333333"/>
                  </a:solidFill>
                  <a:latin typeface="微软雅黑" panose="020B0503020204020204" pitchFamily="34" charset="-122"/>
                  <a:ea typeface="微软雅黑" panose="020B0503020204020204" pitchFamily="34" charset="-122"/>
                  <a:cs typeface="+mn-ea"/>
                  <a:sym typeface="+mn-lt"/>
                </a:rPr>
                <a:t>基于期望确认理论的在线社交网络用户忠诚模型</a:t>
              </a:r>
              <a:endParaRPr lang="zh-CN" altLang="en-US" sz="1160" b="1" spc="316" dirty="0">
                <a:solidFill>
                  <a:srgbClr val="333333"/>
                </a:solidFill>
                <a:latin typeface="微软雅黑" panose="020B0503020204020204" pitchFamily="34" charset="-122"/>
                <a:ea typeface="微软雅黑" panose="020B0503020204020204" pitchFamily="34" charset="-122"/>
                <a:cs typeface="+mn-ea"/>
                <a:sym typeface="+mn-lt"/>
              </a:endParaRPr>
            </a:p>
          </p:txBody>
        </p:sp>
      </p:grpSp>
      <p:sp>
        <p:nvSpPr>
          <p:cNvPr id="85" name="Freeform 19">
            <a:extLst>
              <a:ext uri="{FF2B5EF4-FFF2-40B4-BE49-F238E27FC236}">
                <a16:creationId xmlns:a16="http://schemas.microsoft.com/office/drawing/2014/main" id="{6C909AD7-6726-4172-9343-9BC8399264AE}"/>
              </a:ext>
            </a:extLst>
          </p:cNvPr>
          <p:cNvSpPr>
            <a:spLocks/>
          </p:cNvSpPr>
          <p:nvPr/>
        </p:nvSpPr>
        <p:spPr bwMode="auto">
          <a:xfrm>
            <a:off x="788556" y="847363"/>
            <a:ext cx="421354" cy="421354"/>
          </a:xfrm>
          <a:custGeom>
            <a:avLst/>
            <a:gdLst>
              <a:gd name="T0" fmla="*/ 194 w 240"/>
              <a:gd name="T1" fmla="*/ 157 h 240"/>
              <a:gd name="T2" fmla="*/ 163 w 240"/>
              <a:gd name="T3" fmla="*/ 167 h 240"/>
              <a:gd name="T4" fmla="*/ 92 w 240"/>
              <a:gd name="T5" fmla="*/ 127 h 240"/>
              <a:gd name="T6" fmla="*/ 92 w 240"/>
              <a:gd name="T7" fmla="*/ 120 h 240"/>
              <a:gd name="T8" fmla="*/ 165 w 240"/>
              <a:gd name="T9" fmla="*/ 78 h 240"/>
              <a:gd name="T10" fmla="*/ 189 w 240"/>
              <a:gd name="T11" fmla="*/ 84 h 240"/>
              <a:gd name="T12" fmla="*/ 235 w 240"/>
              <a:gd name="T13" fmla="*/ 42 h 240"/>
              <a:gd name="T14" fmla="*/ 189 w 240"/>
              <a:gd name="T15" fmla="*/ 0 h 240"/>
              <a:gd name="T16" fmla="*/ 143 w 240"/>
              <a:gd name="T17" fmla="*/ 42 h 240"/>
              <a:gd name="T18" fmla="*/ 145 w 240"/>
              <a:gd name="T19" fmla="*/ 55 h 240"/>
              <a:gd name="T20" fmla="*/ 75 w 240"/>
              <a:gd name="T21" fmla="*/ 95 h 240"/>
              <a:gd name="T22" fmla="*/ 46 w 240"/>
              <a:gd name="T23" fmla="*/ 85 h 240"/>
              <a:gd name="T24" fmla="*/ 0 w 240"/>
              <a:gd name="T25" fmla="*/ 127 h 240"/>
              <a:gd name="T26" fmla="*/ 46 w 240"/>
              <a:gd name="T27" fmla="*/ 169 h 240"/>
              <a:gd name="T28" fmla="*/ 81 w 240"/>
              <a:gd name="T29" fmla="*/ 155 h 240"/>
              <a:gd name="T30" fmla="*/ 148 w 240"/>
              <a:gd name="T31" fmla="*/ 193 h 240"/>
              <a:gd name="T32" fmla="*/ 148 w 240"/>
              <a:gd name="T33" fmla="*/ 198 h 240"/>
              <a:gd name="T34" fmla="*/ 194 w 240"/>
              <a:gd name="T35" fmla="*/ 240 h 240"/>
              <a:gd name="T36" fmla="*/ 240 w 240"/>
              <a:gd name="T37" fmla="*/ 198 h 240"/>
              <a:gd name="T38" fmla="*/ 194 w 240"/>
              <a:gd name="T39" fmla="*/ 157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0" h="240">
                <a:moveTo>
                  <a:pt x="194" y="157"/>
                </a:moveTo>
                <a:cubicBezTo>
                  <a:pt x="182" y="157"/>
                  <a:pt x="171" y="161"/>
                  <a:pt x="163" y="167"/>
                </a:cubicBezTo>
                <a:cubicBezTo>
                  <a:pt x="92" y="127"/>
                  <a:pt x="92" y="127"/>
                  <a:pt x="92" y="127"/>
                </a:cubicBezTo>
                <a:cubicBezTo>
                  <a:pt x="92" y="124"/>
                  <a:pt x="92" y="122"/>
                  <a:pt x="92" y="120"/>
                </a:cubicBezTo>
                <a:cubicBezTo>
                  <a:pt x="165" y="78"/>
                  <a:pt x="165" y="78"/>
                  <a:pt x="165" y="78"/>
                </a:cubicBezTo>
                <a:cubicBezTo>
                  <a:pt x="172" y="82"/>
                  <a:pt x="180" y="84"/>
                  <a:pt x="189" y="84"/>
                </a:cubicBezTo>
                <a:cubicBezTo>
                  <a:pt x="215" y="84"/>
                  <a:pt x="235" y="65"/>
                  <a:pt x="235" y="42"/>
                </a:cubicBezTo>
                <a:cubicBezTo>
                  <a:pt x="235" y="19"/>
                  <a:pt x="215" y="0"/>
                  <a:pt x="189" y="0"/>
                </a:cubicBezTo>
                <a:cubicBezTo>
                  <a:pt x="164" y="0"/>
                  <a:pt x="143" y="19"/>
                  <a:pt x="143" y="42"/>
                </a:cubicBezTo>
                <a:cubicBezTo>
                  <a:pt x="143" y="47"/>
                  <a:pt x="144" y="51"/>
                  <a:pt x="145" y="55"/>
                </a:cubicBezTo>
                <a:cubicBezTo>
                  <a:pt x="75" y="95"/>
                  <a:pt x="75" y="95"/>
                  <a:pt x="75" y="95"/>
                </a:cubicBezTo>
                <a:cubicBezTo>
                  <a:pt x="67" y="89"/>
                  <a:pt x="57" y="85"/>
                  <a:pt x="46" y="85"/>
                </a:cubicBezTo>
                <a:cubicBezTo>
                  <a:pt x="21" y="85"/>
                  <a:pt x="0" y="104"/>
                  <a:pt x="0" y="127"/>
                </a:cubicBezTo>
                <a:cubicBezTo>
                  <a:pt x="0" y="150"/>
                  <a:pt x="21" y="169"/>
                  <a:pt x="46" y="169"/>
                </a:cubicBezTo>
                <a:cubicBezTo>
                  <a:pt x="60" y="169"/>
                  <a:pt x="73" y="164"/>
                  <a:pt x="81" y="155"/>
                </a:cubicBezTo>
                <a:cubicBezTo>
                  <a:pt x="148" y="193"/>
                  <a:pt x="148" y="193"/>
                  <a:pt x="148" y="193"/>
                </a:cubicBezTo>
                <a:cubicBezTo>
                  <a:pt x="148" y="195"/>
                  <a:pt x="148" y="197"/>
                  <a:pt x="148" y="198"/>
                </a:cubicBezTo>
                <a:cubicBezTo>
                  <a:pt x="148" y="221"/>
                  <a:pt x="168" y="240"/>
                  <a:pt x="194" y="240"/>
                </a:cubicBezTo>
                <a:cubicBezTo>
                  <a:pt x="219" y="240"/>
                  <a:pt x="240" y="221"/>
                  <a:pt x="240" y="198"/>
                </a:cubicBezTo>
                <a:cubicBezTo>
                  <a:pt x="240" y="175"/>
                  <a:pt x="219" y="157"/>
                  <a:pt x="194" y="157"/>
                </a:cubicBezTo>
                <a:close/>
              </a:path>
            </a:pathLst>
          </a:custGeom>
          <a:solidFill>
            <a:srgbClr val="7030A0"/>
          </a:solidFill>
          <a:ln>
            <a:noFill/>
          </a:ln>
          <a:extLst/>
        </p:spPr>
        <p:txBody>
          <a:bodyPr vert="horz" wrap="square" lIns="91423" tIns="45711" rIns="91423" bIns="45711" numCol="1" anchor="t" anchorCtr="0" compatLnSpc="1">
            <a:prstTxWarp prst="textNoShape">
              <a:avLst/>
            </a:prstTxWarp>
          </a:bodyPr>
          <a:lstStyle/>
          <a:p>
            <a:pPr>
              <a:lnSpc>
                <a:spcPct val="130000"/>
              </a:lnSpc>
            </a:pPr>
            <a:endParaRPr lang="zh-CN" altLang="en-US"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 name="文本框 1">
            <a:extLst>
              <a:ext uri="{FF2B5EF4-FFF2-40B4-BE49-F238E27FC236}">
                <a16:creationId xmlns:a16="http://schemas.microsoft.com/office/drawing/2014/main" id="{6AB3E67D-7D66-4E95-945B-821F476F6ACE}"/>
              </a:ext>
            </a:extLst>
          </p:cNvPr>
          <p:cNvSpPr txBox="1"/>
          <p:nvPr/>
        </p:nvSpPr>
        <p:spPr>
          <a:xfrm>
            <a:off x="1610950" y="1695630"/>
            <a:ext cx="9858191" cy="1338828"/>
          </a:xfrm>
          <a:prstGeom prst="rect">
            <a:avLst/>
          </a:prstGeom>
          <a:noFill/>
        </p:spPr>
        <p:txBody>
          <a:bodyPr wrap="square" rtlCol="0">
            <a:spAutoFit/>
          </a:bodyPr>
          <a:lstStyle/>
          <a:p>
            <a:pPr>
              <a:lnSpc>
                <a:spcPct val="150000"/>
              </a:lnSpc>
            </a:pPr>
            <a:r>
              <a:rPr lang="en-US" altLang="zh-CN" dirty="0" err="1" smtClean="0"/>
              <a:t>Anol</a:t>
            </a:r>
            <a:r>
              <a:rPr lang="en-US" altLang="zh-CN" dirty="0" smtClean="0"/>
              <a:t> </a:t>
            </a:r>
            <a:r>
              <a:rPr lang="en-US" altLang="zh-CN" dirty="0" err="1" smtClean="0"/>
              <a:t>Bhattacherjee</a:t>
            </a:r>
            <a:r>
              <a:rPr lang="zh-CN" altLang="en-US" dirty="0" smtClean="0"/>
              <a:t>在期望</a:t>
            </a:r>
            <a:r>
              <a:rPr lang="zh-CN" altLang="en-US" dirty="0"/>
              <a:t>确认理论</a:t>
            </a:r>
            <a:r>
              <a:rPr lang="zh-CN" altLang="en-US" dirty="0" smtClean="0"/>
              <a:t>的</a:t>
            </a:r>
            <a:r>
              <a:rPr lang="zh-CN" altLang="en-US" dirty="0"/>
              <a:t>基础上结合信息系统的特点提出了信息系统持续使用的期望确认模型（</a:t>
            </a:r>
            <a:r>
              <a:rPr lang="en-US" altLang="zh-CN" dirty="0"/>
              <a:t>ECM-ISC</a:t>
            </a:r>
            <a:r>
              <a:rPr lang="zh-CN" altLang="en-US" dirty="0"/>
              <a:t>）。</a:t>
            </a:r>
            <a:endParaRPr lang="en-US" altLang="zh-CN" dirty="0" smtClean="0"/>
          </a:p>
          <a:p>
            <a:pPr>
              <a:lnSpc>
                <a:spcPct val="150000"/>
              </a:lnSpc>
            </a:pPr>
            <a:endParaRPr lang="zh-CN" altLang="en-US" dirty="0"/>
          </a:p>
        </p:txBody>
      </p:sp>
      <p:pic>
        <p:nvPicPr>
          <p:cNvPr id="3" name="图片 2"/>
          <p:cNvPicPr>
            <a:picLocks noChangeAspect="1"/>
          </p:cNvPicPr>
          <p:nvPr/>
        </p:nvPicPr>
        <p:blipFill>
          <a:blip r:embed="rId3"/>
          <a:stretch>
            <a:fillRect/>
          </a:stretch>
        </p:blipFill>
        <p:spPr>
          <a:xfrm>
            <a:off x="2612157" y="3006235"/>
            <a:ext cx="7992888" cy="3346394"/>
          </a:xfrm>
          <a:prstGeom prst="rect">
            <a:avLst/>
          </a:prstGeom>
        </p:spPr>
      </p:pic>
    </p:spTree>
    <p:extLst>
      <p:ext uri="{BB962C8B-B14F-4D97-AF65-F5344CB8AC3E}">
        <p14:creationId xmlns:p14="http://schemas.microsoft.com/office/powerpoint/2010/main" val="1727149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49" presetClass="entr" presetSubtype="0" decel="100000" fill="hold" grpId="0" nodeType="withEffect">
                                  <p:stCondLst>
                                    <p:cond delay="0"/>
                                  </p:stCondLst>
                                  <p:childTnLst>
                                    <p:set>
                                      <p:cBhvr>
                                        <p:cTn id="9" dur="1" fill="hold">
                                          <p:stCondLst>
                                            <p:cond delay="0"/>
                                          </p:stCondLst>
                                        </p:cTn>
                                        <p:tgtEl>
                                          <p:spTgt spid="85"/>
                                        </p:tgtEl>
                                        <p:attrNameLst>
                                          <p:attrName>style.visibility</p:attrName>
                                        </p:attrNameLst>
                                      </p:cBhvr>
                                      <p:to>
                                        <p:strVal val="visible"/>
                                      </p:to>
                                    </p:set>
                                    <p:anim calcmode="lin" valueType="num">
                                      <p:cBhvr>
                                        <p:cTn id="10" dur="500" fill="hold"/>
                                        <p:tgtEl>
                                          <p:spTgt spid="85"/>
                                        </p:tgtEl>
                                        <p:attrNameLst>
                                          <p:attrName>ppt_w</p:attrName>
                                        </p:attrNameLst>
                                      </p:cBhvr>
                                      <p:tavLst>
                                        <p:tav tm="0">
                                          <p:val>
                                            <p:fltVal val="0"/>
                                          </p:val>
                                        </p:tav>
                                        <p:tav tm="100000">
                                          <p:val>
                                            <p:strVal val="#ppt_w"/>
                                          </p:val>
                                        </p:tav>
                                      </p:tavLst>
                                    </p:anim>
                                    <p:anim calcmode="lin" valueType="num">
                                      <p:cBhvr>
                                        <p:cTn id="11" dur="500" fill="hold"/>
                                        <p:tgtEl>
                                          <p:spTgt spid="85"/>
                                        </p:tgtEl>
                                        <p:attrNameLst>
                                          <p:attrName>ppt_h</p:attrName>
                                        </p:attrNameLst>
                                      </p:cBhvr>
                                      <p:tavLst>
                                        <p:tav tm="0">
                                          <p:val>
                                            <p:fltVal val="0"/>
                                          </p:val>
                                        </p:tav>
                                        <p:tav tm="100000">
                                          <p:val>
                                            <p:strVal val="#ppt_h"/>
                                          </p:val>
                                        </p:tav>
                                      </p:tavLst>
                                    </p:anim>
                                    <p:anim calcmode="lin" valueType="num">
                                      <p:cBhvr>
                                        <p:cTn id="12" dur="500" fill="hold"/>
                                        <p:tgtEl>
                                          <p:spTgt spid="85"/>
                                        </p:tgtEl>
                                        <p:attrNameLst>
                                          <p:attrName>style.rotation</p:attrName>
                                        </p:attrNameLst>
                                      </p:cBhvr>
                                      <p:tavLst>
                                        <p:tav tm="0">
                                          <p:val>
                                            <p:fltVal val="360"/>
                                          </p:val>
                                        </p:tav>
                                        <p:tav tm="100000">
                                          <p:val>
                                            <p:fltVal val="0"/>
                                          </p:val>
                                        </p:tav>
                                      </p:tavLst>
                                    </p:anim>
                                    <p:animEffect transition="in" filter="fade">
                                      <p:cBhvr>
                                        <p:cTn id="13"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Arc 3"/>
          <p:cNvSpPr/>
          <p:nvPr/>
        </p:nvSpPr>
        <p:spPr>
          <a:xfrm>
            <a:off x="8038597" y="3121094"/>
            <a:ext cx="8222615" cy="8222615"/>
          </a:xfrm>
          <a:prstGeom prst="arc">
            <a:avLst>
              <a:gd name="adj1" fmla="val 10815889"/>
              <a:gd name="adj2" fmla="val 16771066"/>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2" name="组合 11"/>
          <p:cNvGrpSpPr/>
          <p:nvPr/>
        </p:nvGrpSpPr>
        <p:grpSpPr>
          <a:xfrm>
            <a:off x="553043" y="549545"/>
            <a:ext cx="6113604" cy="1017922"/>
            <a:chOff x="6264832" y="1562464"/>
            <a:chExt cx="5797318" cy="965260"/>
          </a:xfrm>
        </p:grpSpPr>
        <p:grpSp>
          <p:nvGrpSpPr>
            <p:cNvPr id="13" name="组合 12"/>
            <p:cNvGrpSpPr/>
            <p:nvPr/>
          </p:nvGrpSpPr>
          <p:grpSpPr>
            <a:xfrm>
              <a:off x="6264832" y="1562464"/>
              <a:ext cx="1012268" cy="965260"/>
              <a:chOff x="1385458" y="991717"/>
              <a:chExt cx="4603751" cy="4389967"/>
            </a:xfrm>
          </p:grpSpPr>
          <p:grpSp>
            <p:nvGrpSpPr>
              <p:cNvPr id="15" name="组合 14">
                <a:extLst>
                  <a:ext uri="{FF2B5EF4-FFF2-40B4-BE49-F238E27FC236}">
                    <a16:creationId xmlns:a16="http://schemas.microsoft.com/office/drawing/2014/main" id="{4D3B9094-1BAC-43B0-819B-DB0E370D3645}"/>
                  </a:ext>
                </a:extLst>
              </p:cNvPr>
              <p:cNvGrpSpPr/>
              <p:nvPr/>
            </p:nvGrpSpPr>
            <p:grpSpPr>
              <a:xfrm>
                <a:off x="1385458" y="991717"/>
                <a:ext cx="4603751" cy="4389967"/>
                <a:chOff x="1039093" y="743787"/>
                <a:chExt cx="3452813" cy="3292475"/>
              </a:xfrm>
            </p:grpSpPr>
            <p:sp>
              <p:nvSpPr>
                <p:cNvPr id="17" name="Freeform 52">
                  <a:extLst>
                    <a:ext uri="{FF2B5EF4-FFF2-40B4-BE49-F238E27FC236}">
                      <a16:creationId xmlns:a16="http://schemas.microsoft.com/office/drawing/2014/main" id="{BBB432FE-3DD4-42FD-B57B-52177EB6E467}"/>
                    </a:ext>
                  </a:extLst>
                </p:cNvPr>
                <p:cNvSpPr>
                  <a:spLocks/>
                </p:cNvSpPr>
                <p:nvPr/>
              </p:nvSpPr>
              <p:spPr bwMode="auto">
                <a:xfrm>
                  <a:off x="1039093" y="1567699"/>
                  <a:ext cx="1646238" cy="1646238"/>
                </a:xfrm>
                <a:custGeom>
                  <a:avLst/>
                  <a:gdLst>
                    <a:gd name="T0" fmla="*/ 1037 w 1037"/>
                    <a:gd name="T1" fmla="*/ 519 h 1037"/>
                    <a:gd name="T2" fmla="*/ 518 w 1037"/>
                    <a:gd name="T3" fmla="*/ 1037 h 1037"/>
                    <a:gd name="T4" fmla="*/ 0 w 1037"/>
                    <a:gd name="T5" fmla="*/ 519 h 1037"/>
                    <a:gd name="T6" fmla="*/ 518 w 1037"/>
                    <a:gd name="T7" fmla="*/ 0 h 1037"/>
                    <a:gd name="T8" fmla="*/ 1037 w 1037"/>
                    <a:gd name="T9" fmla="*/ 519 h 1037"/>
                  </a:gdLst>
                  <a:ahLst/>
                  <a:cxnLst>
                    <a:cxn ang="0">
                      <a:pos x="T0" y="T1"/>
                    </a:cxn>
                    <a:cxn ang="0">
                      <a:pos x="T2" y="T3"/>
                    </a:cxn>
                    <a:cxn ang="0">
                      <a:pos x="T4" y="T5"/>
                    </a:cxn>
                    <a:cxn ang="0">
                      <a:pos x="T6" y="T7"/>
                    </a:cxn>
                    <a:cxn ang="0">
                      <a:pos x="T8" y="T9"/>
                    </a:cxn>
                  </a:cxnLst>
                  <a:rect l="0" t="0" r="r" b="b"/>
                  <a:pathLst>
                    <a:path w="1037" h="1037">
                      <a:moveTo>
                        <a:pt x="1037" y="519"/>
                      </a:moveTo>
                      <a:lnTo>
                        <a:pt x="518" y="1037"/>
                      </a:lnTo>
                      <a:lnTo>
                        <a:pt x="0" y="519"/>
                      </a:lnTo>
                      <a:lnTo>
                        <a:pt x="518" y="0"/>
                      </a:lnTo>
                      <a:lnTo>
                        <a:pt x="1037" y="519"/>
                      </a:lnTo>
                      <a:close/>
                    </a:path>
                  </a:pathLst>
                </a:custGeom>
                <a:solidFill>
                  <a:srgbClr val="0064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72" tIns="64286" rIns="128572" bIns="64286" numCol="1" anchor="t" anchorCtr="0" compatLnSpc="1">
                  <a:prstTxWarp prst="textNoShape">
                    <a:avLst/>
                  </a:prstTxWarp>
                </a:bodyPr>
                <a:lstStyle/>
                <a:p>
                  <a:pPr defTabSz="1285737"/>
                  <a:endParaRPr lang="zh-CN" altLang="en-US" sz="2531" kern="0">
                    <a:solidFill>
                      <a:sysClr val="windowText" lastClr="000000"/>
                    </a:solidFill>
                  </a:endParaRPr>
                </a:p>
              </p:txBody>
            </p:sp>
            <p:sp>
              <p:nvSpPr>
                <p:cNvPr id="18" name="Freeform 54">
                  <a:extLst>
                    <a:ext uri="{FF2B5EF4-FFF2-40B4-BE49-F238E27FC236}">
                      <a16:creationId xmlns:a16="http://schemas.microsoft.com/office/drawing/2014/main" id="{7100CCB8-E643-48AC-A590-D2F3A6C3BA8D}"/>
                    </a:ext>
                  </a:extLst>
                </p:cNvPr>
                <p:cNvSpPr>
                  <a:spLocks/>
                </p:cNvSpPr>
                <p:nvPr/>
              </p:nvSpPr>
              <p:spPr bwMode="auto">
                <a:xfrm>
                  <a:off x="1861418" y="743787"/>
                  <a:ext cx="1646238" cy="1646238"/>
                </a:xfrm>
                <a:custGeom>
                  <a:avLst/>
                  <a:gdLst>
                    <a:gd name="T0" fmla="*/ 1037 w 1037"/>
                    <a:gd name="T1" fmla="*/ 519 h 1037"/>
                    <a:gd name="T2" fmla="*/ 519 w 1037"/>
                    <a:gd name="T3" fmla="*/ 1037 h 1037"/>
                    <a:gd name="T4" fmla="*/ 0 w 1037"/>
                    <a:gd name="T5" fmla="*/ 519 h 1037"/>
                    <a:gd name="T6" fmla="*/ 519 w 1037"/>
                    <a:gd name="T7" fmla="*/ 0 h 1037"/>
                    <a:gd name="T8" fmla="*/ 1037 w 1037"/>
                    <a:gd name="T9" fmla="*/ 519 h 1037"/>
                  </a:gdLst>
                  <a:ahLst/>
                  <a:cxnLst>
                    <a:cxn ang="0">
                      <a:pos x="T0" y="T1"/>
                    </a:cxn>
                    <a:cxn ang="0">
                      <a:pos x="T2" y="T3"/>
                    </a:cxn>
                    <a:cxn ang="0">
                      <a:pos x="T4" y="T5"/>
                    </a:cxn>
                    <a:cxn ang="0">
                      <a:pos x="T6" y="T7"/>
                    </a:cxn>
                    <a:cxn ang="0">
                      <a:pos x="T8" y="T9"/>
                    </a:cxn>
                  </a:cxnLst>
                  <a:rect l="0" t="0" r="r" b="b"/>
                  <a:pathLst>
                    <a:path w="1037" h="1037">
                      <a:moveTo>
                        <a:pt x="1037" y="519"/>
                      </a:moveTo>
                      <a:lnTo>
                        <a:pt x="519" y="1037"/>
                      </a:lnTo>
                      <a:lnTo>
                        <a:pt x="0" y="519"/>
                      </a:lnTo>
                      <a:lnTo>
                        <a:pt x="519" y="0"/>
                      </a:lnTo>
                      <a:lnTo>
                        <a:pt x="1037" y="519"/>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72" tIns="64286" rIns="128572" bIns="64286" numCol="1" anchor="t" anchorCtr="0" compatLnSpc="1">
                  <a:prstTxWarp prst="textNoShape">
                    <a:avLst/>
                  </a:prstTxWarp>
                </a:bodyPr>
                <a:lstStyle/>
                <a:p>
                  <a:pPr defTabSz="1285737"/>
                  <a:endParaRPr lang="zh-CN" altLang="en-US" sz="2531" kern="0">
                    <a:solidFill>
                      <a:sysClr val="windowText" lastClr="000000"/>
                    </a:solidFill>
                  </a:endParaRPr>
                </a:p>
              </p:txBody>
            </p:sp>
            <p:sp>
              <p:nvSpPr>
                <p:cNvPr id="19" name="Freeform 58">
                  <a:extLst>
                    <a:ext uri="{FF2B5EF4-FFF2-40B4-BE49-F238E27FC236}">
                      <a16:creationId xmlns:a16="http://schemas.microsoft.com/office/drawing/2014/main" id="{6F725922-1C40-4565-8C67-6F0B6D517D57}"/>
                    </a:ext>
                  </a:extLst>
                </p:cNvPr>
                <p:cNvSpPr>
                  <a:spLocks/>
                </p:cNvSpPr>
                <p:nvPr/>
              </p:nvSpPr>
              <p:spPr bwMode="auto">
                <a:xfrm>
                  <a:off x="1861418" y="2391612"/>
                  <a:ext cx="1646238" cy="1644650"/>
                </a:xfrm>
                <a:custGeom>
                  <a:avLst/>
                  <a:gdLst>
                    <a:gd name="T0" fmla="*/ 1037 w 1037"/>
                    <a:gd name="T1" fmla="*/ 518 h 1036"/>
                    <a:gd name="T2" fmla="*/ 519 w 1037"/>
                    <a:gd name="T3" fmla="*/ 1036 h 1036"/>
                    <a:gd name="T4" fmla="*/ 0 w 1037"/>
                    <a:gd name="T5" fmla="*/ 518 h 1036"/>
                    <a:gd name="T6" fmla="*/ 519 w 1037"/>
                    <a:gd name="T7" fmla="*/ 0 h 1036"/>
                    <a:gd name="T8" fmla="*/ 1037 w 1037"/>
                    <a:gd name="T9" fmla="*/ 518 h 1036"/>
                  </a:gdLst>
                  <a:ahLst/>
                  <a:cxnLst>
                    <a:cxn ang="0">
                      <a:pos x="T0" y="T1"/>
                    </a:cxn>
                    <a:cxn ang="0">
                      <a:pos x="T2" y="T3"/>
                    </a:cxn>
                    <a:cxn ang="0">
                      <a:pos x="T4" y="T5"/>
                    </a:cxn>
                    <a:cxn ang="0">
                      <a:pos x="T6" y="T7"/>
                    </a:cxn>
                    <a:cxn ang="0">
                      <a:pos x="T8" y="T9"/>
                    </a:cxn>
                  </a:cxnLst>
                  <a:rect l="0" t="0" r="r" b="b"/>
                  <a:pathLst>
                    <a:path w="1037" h="1036">
                      <a:moveTo>
                        <a:pt x="1037" y="518"/>
                      </a:moveTo>
                      <a:lnTo>
                        <a:pt x="519" y="1036"/>
                      </a:lnTo>
                      <a:lnTo>
                        <a:pt x="0" y="518"/>
                      </a:lnTo>
                      <a:lnTo>
                        <a:pt x="519" y="0"/>
                      </a:lnTo>
                      <a:lnTo>
                        <a:pt x="1037" y="518"/>
                      </a:lnTo>
                      <a:close/>
                    </a:path>
                  </a:pathLst>
                </a:custGeom>
                <a:solidFill>
                  <a:srgbClr val="0095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72" tIns="64286" rIns="128572" bIns="64286" numCol="1" anchor="t" anchorCtr="0" compatLnSpc="1">
                  <a:prstTxWarp prst="textNoShape">
                    <a:avLst/>
                  </a:prstTxWarp>
                </a:bodyPr>
                <a:lstStyle/>
                <a:p>
                  <a:pPr defTabSz="1285737"/>
                  <a:endParaRPr lang="zh-CN" altLang="en-US" sz="2531" kern="0">
                    <a:solidFill>
                      <a:sysClr val="windowText" lastClr="000000"/>
                    </a:solidFill>
                  </a:endParaRPr>
                </a:p>
              </p:txBody>
            </p:sp>
            <p:sp>
              <p:nvSpPr>
                <p:cNvPr id="20" name="Freeform 73">
                  <a:extLst>
                    <a:ext uri="{FF2B5EF4-FFF2-40B4-BE49-F238E27FC236}">
                      <a16:creationId xmlns:a16="http://schemas.microsoft.com/office/drawing/2014/main" id="{09E69AF2-8C8B-4E01-86A5-13C841D5089A}"/>
                    </a:ext>
                  </a:extLst>
                </p:cNvPr>
                <p:cNvSpPr>
                  <a:spLocks/>
                </p:cNvSpPr>
                <p:nvPr/>
              </p:nvSpPr>
              <p:spPr bwMode="auto">
                <a:xfrm>
                  <a:off x="1475656" y="1183524"/>
                  <a:ext cx="2413000" cy="2414588"/>
                </a:xfrm>
                <a:custGeom>
                  <a:avLst/>
                  <a:gdLst>
                    <a:gd name="T0" fmla="*/ 1520 w 1520"/>
                    <a:gd name="T1" fmla="*/ 761 h 1521"/>
                    <a:gd name="T2" fmla="*/ 760 w 1520"/>
                    <a:gd name="T3" fmla="*/ 1521 h 1521"/>
                    <a:gd name="T4" fmla="*/ 0 w 1520"/>
                    <a:gd name="T5" fmla="*/ 761 h 1521"/>
                    <a:gd name="T6" fmla="*/ 760 w 1520"/>
                    <a:gd name="T7" fmla="*/ 0 h 1521"/>
                    <a:gd name="T8" fmla="*/ 1520 w 1520"/>
                    <a:gd name="T9" fmla="*/ 761 h 1521"/>
                  </a:gdLst>
                  <a:ahLst/>
                  <a:cxnLst>
                    <a:cxn ang="0">
                      <a:pos x="T0" y="T1"/>
                    </a:cxn>
                    <a:cxn ang="0">
                      <a:pos x="T2" y="T3"/>
                    </a:cxn>
                    <a:cxn ang="0">
                      <a:pos x="T4" y="T5"/>
                    </a:cxn>
                    <a:cxn ang="0">
                      <a:pos x="T6" y="T7"/>
                    </a:cxn>
                    <a:cxn ang="0">
                      <a:pos x="T8" y="T9"/>
                    </a:cxn>
                  </a:cxnLst>
                  <a:rect l="0" t="0" r="r" b="b"/>
                  <a:pathLst>
                    <a:path w="1520" h="1521">
                      <a:moveTo>
                        <a:pt x="1520" y="761"/>
                      </a:moveTo>
                      <a:lnTo>
                        <a:pt x="760" y="1521"/>
                      </a:lnTo>
                      <a:lnTo>
                        <a:pt x="0" y="761"/>
                      </a:lnTo>
                      <a:lnTo>
                        <a:pt x="760" y="0"/>
                      </a:lnTo>
                      <a:lnTo>
                        <a:pt x="1520" y="761"/>
                      </a:ln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8572" tIns="64286" rIns="128572" bIns="64286" numCol="1" anchor="t" anchorCtr="0" compatLnSpc="1">
                  <a:prstTxWarp prst="textNoShape">
                    <a:avLst/>
                  </a:prstTxWarp>
                </a:bodyPr>
                <a:lstStyle/>
                <a:p>
                  <a:pPr defTabSz="1285737"/>
                  <a:endParaRPr lang="zh-CN" altLang="en-US" sz="2531" kern="0">
                    <a:solidFill>
                      <a:sysClr val="windowText" lastClr="000000"/>
                    </a:solidFill>
                  </a:endParaRPr>
                </a:p>
              </p:txBody>
            </p:sp>
            <p:sp>
              <p:nvSpPr>
                <p:cNvPr id="21" name="Freeform 74">
                  <a:extLst>
                    <a:ext uri="{FF2B5EF4-FFF2-40B4-BE49-F238E27FC236}">
                      <a16:creationId xmlns:a16="http://schemas.microsoft.com/office/drawing/2014/main" id="{F7FBA36E-0343-4A09-BF22-3F8D1D754960}"/>
                    </a:ext>
                  </a:extLst>
                </p:cNvPr>
                <p:cNvSpPr>
                  <a:spLocks/>
                </p:cNvSpPr>
                <p:nvPr/>
              </p:nvSpPr>
              <p:spPr bwMode="auto">
                <a:xfrm>
                  <a:off x="3461618" y="2472574"/>
                  <a:ext cx="1030288" cy="1028700"/>
                </a:xfrm>
                <a:custGeom>
                  <a:avLst/>
                  <a:gdLst>
                    <a:gd name="T0" fmla="*/ 649 w 649"/>
                    <a:gd name="T1" fmla="*/ 324 h 648"/>
                    <a:gd name="T2" fmla="*/ 325 w 649"/>
                    <a:gd name="T3" fmla="*/ 648 h 648"/>
                    <a:gd name="T4" fmla="*/ 0 w 649"/>
                    <a:gd name="T5" fmla="*/ 324 h 648"/>
                    <a:gd name="T6" fmla="*/ 325 w 649"/>
                    <a:gd name="T7" fmla="*/ 0 h 648"/>
                    <a:gd name="T8" fmla="*/ 649 w 649"/>
                    <a:gd name="T9" fmla="*/ 324 h 648"/>
                  </a:gdLst>
                  <a:ahLst/>
                  <a:cxnLst>
                    <a:cxn ang="0">
                      <a:pos x="T0" y="T1"/>
                    </a:cxn>
                    <a:cxn ang="0">
                      <a:pos x="T2" y="T3"/>
                    </a:cxn>
                    <a:cxn ang="0">
                      <a:pos x="T4" y="T5"/>
                    </a:cxn>
                    <a:cxn ang="0">
                      <a:pos x="T6" y="T7"/>
                    </a:cxn>
                    <a:cxn ang="0">
                      <a:pos x="T8" y="T9"/>
                    </a:cxn>
                  </a:cxnLst>
                  <a:rect l="0" t="0" r="r" b="b"/>
                  <a:pathLst>
                    <a:path w="649" h="648">
                      <a:moveTo>
                        <a:pt x="649" y="324"/>
                      </a:moveTo>
                      <a:lnTo>
                        <a:pt x="325" y="648"/>
                      </a:lnTo>
                      <a:lnTo>
                        <a:pt x="0" y="324"/>
                      </a:lnTo>
                      <a:lnTo>
                        <a:pt x="325" y="0"/>
                      </a:lnTo>
                      <a:lnTo>
                        <a:pt x="649" y="324"/>
                      </a:lnTo>
                      <a:close/>
                    </a:path>
                  </a:pathLst>
                </a:custGeom>
                <a:solidFill>
                  <a:srgbClr val="49BA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72" tIns="64286" rIns="128572" bIns="64286" numCol="1" anchor="t" anchorCtr="0" compatLnSpc="1">
                  <a:prstTxWarp prst="textNoShape">
                    <a:avLst/>
                  </a:prstTxWarp>
                </a:bodyPr>
                <a:lstStyle/>
                <a:p>
                  <a:pPr defTabSz="1285737"/>
                  <a:endParaRPr lang="zh-CN" altLang="en-US" sz="2531" kern="0">
                    <a:solidFill>
                      <a:sysClr val="windowText" lastClr="000000"/>
                    </a:solidFill>
                  </a:endParaRPr>
                </a:p>
              </p:txBody>
            </p:sp>
          </p:grpSp>
          <p:sp>
            <p:nvSpPr>
              <p:cNvPr id="16" name="Rectangle 9">
                <a:extLst>
                  <a:ext uri="{FF2B5EF4-FFF2-40B4-BE49-F238E27FC236}">
                    <a16:creationId xmlns:a16="http://schemas.microsoft.com/office/drawing/2014/main" id="{C231FF43-A215-43DC-8A7F-4BD0E9251E8C}"/>
                  </a:ext>
                </a:extLst>
              </p:cNvPr>
              <p:cNvSpPr/>
              <p:nvPr/>
            </p:nvSpPr>
            <p:spPr>
              <a:xfrm>
                <a:off x="2122265" y="2221113"/>
                <a:ext cx="3062612" cy="1570826"/>
              </a:xfrm>
              <a:prstGeom prst="rect">
                <a:avLst/>
              </a:prstGeom>
            </p:spPr>
            <p:txBody>
              <a:bodyPr wrap="square">
                <a:noAutofit/>
              </a:bodyPr>
              <a:lstStyle/>
              <a:p>
                <a:pPr algn="ctr" defTabSz="1285737"/>
                <a:endParaRPr lang="zh-CN" altLang="en-US" sz="2531"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4" name="矩形 13">
              <a:extLst>
                <a:ext uri="{FF2B5EF4-FFF2-40B4-BE49-F238E27FC236}">
                  <a16:creationId xmlns:a16="http://schemas.microsoft.com/office/drawing/2014/main" id="{E450E6C3-29A0-46C6-9E0B-7831B526E39C}"/>
                </a:ext>
              </a:extLst>
            </p:cNvPr>
            <p:cNvSpPr/>
            <p:nvPr/>
          </p:nvSpPr>
          <p:spPr>
            <a:xfrm>
              <a:off x="7327829" y="1786718"/>
              <a:ext cx="4734321" cy="580059"/>
            </a:xfrm>
            <a:prstGeom prst="rect">
              <a:avLst/>
            </a:prstGeom>
          </p:spPr>
          <p:txBody>
            <a:bodyPr wrap="square">
              <a:spAutoFit/>
            </a:bodyPr>
            <a:lstStyle/>
            <a:p>
              <a:pPr fontAlgn="auto">
                <a:spcBef>
                  <a:spcPts val="0"/>
                </a:spcBef>
                <a:spcAft>
                  <a:spcPts val="0"/>
                </a:spcAft>
                <a:defRPr/>
              </a:pPr>
              <a:r>
                <a:rPr lang="zh-CN" altLang="en-US" sz="3375" b="1" spc="316" dirty="0" smtClean="0">
                  <a:solidFill>
                    <a:srgbClr val="333333"/>
                  </a:solidFill>
                  <a:latin typeface="微软雅黑" panose="020B0503020204020204" pitchFamily="34" charset="-122"/>
                  <a:ea typeface="微软雅黑" panose="020B0503020204020204" pitchFamily="34" charset="-122"/>
                  <a:cs typeface="+mn-ea"/>
                  <a:sym typeface="+mn-lt"/>
                </a:rPr>
                <a:t>用户个体使用行为</a:t>
              </a:r>
              <a:endParaRPr lang="zh-CN" altLang="en-US" sz="1160" b="1" spc="316" dirty="0">
                <a:solidFill>
                  <a:srgbClr val="333333"/>
                </a:solidFill>
                <a:latin typeface="微软雅黑" panose="020B0503020204020204" pitchFamily="34" charset="-122"/>
                <a:ea typeface="微软雅黑" panose="020B0503020204020204" pitchFamily="34" charset="-122"/>
                <a:cs typeface="+mn-ea"/>
                <a:sym typeface="+mn-lt"/>
              </a:endParaRPr>
            </a:p>
          </p:txBody>
        </p:sp>
      </p:grpSp>
      <p:sp>
        <p:nvSpPr>
          <p:cNvPr id="32" name="Oval 4"/>
          <p:cNvSpPr/>
          <p:nvPr/>
        </p:nvSpPr>
        <p:spPr>
          <a:xfrm>
            <a:off x="8118954" y="5812778"/>
            <a:ext cx="233361" cy="23336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Oval 5"/>
          <p:cNvSpPr/>
          <p:nvPr/>
        </p:nvSpPr>
        <p:spPr>
          <a:xfrm>
            <a:off x="8767622" y="4649050"/>
            <a:ext cx="233361" cy="23336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Oval 6"/>
          <p:cNvSpPr/>
          <p:nvPr/>
        </p:nvSpPr>
        <p:spPr>
          <a:xfrm>
            <a:off x="9799680" y="3654830"/>
            <a:ext cx="233361" cy="23336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TextBox 23"/>
          <p:cNvSpPr txBox="1"/>
          <p:nvPr/>
        </p:nvSpPr>
        <p:spPr>
          <a:xfrm>
            <a:off x="8432672" y="5794848"/>
            <a:ext cx="1367008" cy="319446"/>
          </a:xfrm>
          <a:prstGeom prst="rect">
            <a:avLst/>
          </a:prstGeom>
          <a:noFill/>
        </p:spPr>
        <p:txBody>
          <a:bodyPr wrap="square" rtlCol="0">
            <a:spAutoFit/>
          </a:bodyPr>
          <a:lstStyle/>
          <a:p>
            <a:r>
              <a:rPr lang="zh-CN" altLang="en-US" sz="1476" b="1" smtClean="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内容消费行为</a:t>
            </a:r>
            <a:endParaRPr lang="id-ID" sz="1476"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TextBox 24"/>
          <p:cNvSpPr txBox="1"/>
          <p:nvPr/>
        </p:nvSpPr>
        <p:spPr>
          <a:xfrm>
            <a:off x="9113290" y="4603446"/>
            <a:ext cx="1412225" cy="319446"/>
          </a:xfrm>
          <a:prstGeom prst="rect">
            <a:avLst/>
          </a:prstGeom>
          <a:noFill/>
        </p:spPr>
        <p:txBody>
          <a:bodyPr wrap="square" rtlCol="0">
            <a:spAutoFit/>
          </a:bodyPr>
          <a:lstStyle/>
          <a:p>
            <a:r>
              <a:rPr lang="zh-CN" altLang="en-US" sz="1476" b="1" smtClean="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内容创建行为</a:t>
            </a:r>
            <a:endParaRPr lang="id-ID" sz="1476"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TextBox 25"/>
          <p:cNvSpPr txBox="1"/>
          <p:nvPr/>
        </p:nvSpPr>
        <p:spPr>
          <a:xfrm>
            <a:off x="10033041" y="3741048"/>
            <a:ext cx="1405988" cy="319446"/>
          </a:xfrm>
          <a:prstGeom prst="rect">
            <a:avLst/>
          </a:prstGeom>
          <a:noFill/>
        </p:spPr>
        <p:txBody>
          <a:bodyPr wrap="square" rtlCol="0">
            <a:spAutoFit/>
          </a:bodyPr>
          <a:lstStyle/>
          <a:p>
            <a:r>
              <a:rPr lang="zh-CN" altLang="en-US" sz="1476" b="1" smtClean="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一般使用行为</a:t>
            </a:r>
            <a:endParaRPr lang="id-ID" sz="1476"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0" name="Group 27"/>
          <p:cNvGrpSpPr/>
          <p:nvPr/>
        </p:nvGrpSpPr>
        <p:grpSpPr>
          <a:xfrm flipH="1">
            <a:off x="5295898" y="5482673"/>
            <a:ext cx="2662342" cy="438255"/>
            <a:chOff x="2108477" y="2662215"/>
            <a:chExt cx="2600806" cy="395205"/>
          </a:xfrm>
        </p:grpSpPr>
        <p:grpSp>
          <p:nvGrpSpPr>
            <p:cNvPr id="41" name="Group 28"/>
            <p:cNvGrpSpPr/>
            <p:nvPr/>
          </p:nvGrpSpPr>
          <p:grpSpPr>
            <a:xfrm>
              <a:off x="2108477" y="2757465"/>
              <a:ext cx="2423386" cy="299955"/>
              <a:chOff x="2108477" y="2757465"/>
              <a:chExt cx="2423386" cy="299955"/>
            </a:xfrm>
          </p:grpSpPr>
          <p:cxnSp>
            <p:nvCxnSpPr>
              <p:cNvPr id="43" name="Straight Connector 30"/>
              <p:cNvCxnSpPr/>
              <p:nvPr/>
            </p:nvCxnSpPr>
            <p:spPr>
              <a:xfrm flipH="1">
                <a:off x="2108477" y="2757465"/>
                <a:ext cx="1864621" cy="299955"/>
              </a:xfrm>
              <a:prstGeom prst="line">
                <a:avLst/>
              </a:prstGeom>
              <a:ln w="12700">
                <a:solidFill>
                  <a:schemeClr val="bg1">
                    <a:lumMod val="65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44" name="Straight Connector 31"/>
              <p:cNvCxnSpPr/>
              <p:nvPr/>
            </p:nvCxnSpPr>
            <p:spPr>
              <a:xfrm flipH="1" flipV="1">
                <a:off x="3973098" y="2757465"/>
                <a:ext cx="558765" cy="907"/>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42" name="Oval 29"/>
            <p:cNvSpPr/>
            <p:nvPr/>
          </p:nvSpPr>
          <p:spPr>
            <a:xfrm>
              <a:off x="4518783" y="2662215"/>
              <a:ext cx="190500" cy="1905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5" name="Group 8"/>
          <p:cNvGrpSpPr/>
          <p:nvPr/>
        </p:nvGrpSpPr>
        <p:grpSpPr>
          <a:xfrm>
            <a:off x="4437187" y="5270151"/>
            <a:ext cx="776434" cy="776434"/>
            <a:chOff x="4207630" y="4997265"/>
            <a:chExt cx="736265" cy="736265"/>
          </a:xfrm>
        </p:grpSpPr>
        <p:sp>
          <p:nvSpPr>
            <p:cNvPr id="46" name="Oval 36"/>
            <p:cNvSpPr/>
            <p:nvPr/>
          </p:nvSpPr>
          <p:spPr>
            <a:xfrm>
              <a:off x="4207630" y="4997265"/>
              <a:ext cx="736265" cy="7362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7" name="Group 33"/>
            <p:cNvGrpSpPr/>
            <p:nvPr/>
          </p:nvGrpSpPr>
          <p:grpSpPr>
            <a:xfrm>
              <a:off x="4367216" y="5178917"/>
              <a:ext cx="372962" cy="372962"/>
              <a:chOff x="2005013" y="1077913"/>
              <a:chExt cx="688975" cy="688975"/>
            </a:xfrm>
            <a:solidFill>
              <a:schemeClr val="bg1"/>
            </a:solidFill>
          </p:grpSpPr>
          <p:sp>
            <p:nvSpPr>
              <p:cNvPr id="48" name="Freeform 5"/>
              <p:cNvSpPr>
                <a:spLocks noEditPoints="1"/>
              </p:cNvSpPr>
              <p:nvPr/>
            </p:nvSpPr>
            <p:spPr bwMode="auto">
              <a:xfrm>
                <a:off x="2005013" y="1077913"/>
                <a:ext cx="688975" cy="688975"/>
              </a:xfrm>
              <a:custGeom>
                <a:avLst/>
                <a:gdLst>
                  <a:gd name="T0" fmla="*/ 8083 w 16058"/>
                  <a:gd name="T1" fmla="*/ 10645 h 16058"/>
                  <a:gd name="T2" fmla="*/ 6322 w 16058"/>
                  <a:gd name="T3" fmla="*/ 9396 h 16058"/>
                  <a:gd name="T4" fmla="*/ 5244 w 16058"/>
                  <a:gd name="T5" fmla="*/ 7514 h 16058"/>
                  <a:gd name="T6" fmla="*/ 5076 w 16058"/>
                  <a:gd name="T7" fmla="*/ 5258 h 16058"/>
                  <a:gd name="T8" fmla="*/ 5875 w 16058"/>
                  <a:gd name="T9" fmla="*/ 3217 h 16058"/>
                  <a:gd name="T10" fmla="*/ 7435 w 16058"/>
                  <a:gd name="T11" fmla="*/ 1730 h 16058"/>
                  <a:gd name="T12" fmla="*/ 9523 w 16058"/>
                  <a:gd name="T13" fmla="*/ 1030 h 16058"/>
                  <a:gd name="T14" fmla="*/ 11761 w 16058"/>
                  <a:gd name="T15" fmla="*/ 1308 h 16058"/>
                  <a:gd name="T16" fmla="*/ 13584 w 16058"/>
                  <a:gd name="T17" fmla="*/ 2474 h 16058"/>
                  <a:gd name="T18" fmla="*/ 14750 w 16058"/>
                  <a:gd name="T19" fmla="*/ 4297 h 16058"/>
                  <a:gd name="T20" fmla="*/ 15028 w 16058"/>
                  <a:gd name="T21" fmla="*/ 6535 h 16058"/>
                  <a:gd name="T22" fmla="*/ 14328 w 16058"/>
                  <a:gd name="T23" fmla="*/ 8624 h 16058"/>
                  <a:gd name="T24" fmla="*/ 12841 w 16058"/>
                  <a:gd name="T25" fmla="*/ 10183 h 16058"/>
                  <a:gd name="T26" fmla="*/ 10800 w 16058"/>
                  <a:gd name="T27" fmla="*/ 10982 h 16058"/>
                  <a:gd name="T28" fmla="*/ 2326 w 16058"/>
                  <a:gd name="T29" fmla="*/ 14973 h 16058"/>
                  <a:gd name="T30" fmla="*/ 2162 w 16058"/>
                  <a:gd name="T31" fmla="*/ 15080 h 16058"/>
                  <a:gd name="T32" fmla="*/ 1975 w 16058"/>
                  <a:gd name="T33" fmla="*/ 15148 h 16058"/>
                  <a:gd name="T34" fmla="*/ 1771 w 16058"/>
                  <a:gd name="T35" fmla="*/ 15172 h 16058"/>
                  <a:gd name="T36" fmla="*/ 1387 w 16058"/>
                  <a:gd name="T37" fmla="*/ 15084 h 16058"/>
                  <a:gd name="T38" fmla="*/ 1088 w 16058"/>
                  <a:gd name="T39" fmla="*/ 14850 h 16058"/>
                  <a:gd name="T40" fmla="*/ 913 w 16058"/>
                  <a:gd name="T41" fmla="*/ 14508 h 16058"/>
                  <a:gd name="T42" fmla="*/ 890 w 16058"/>
                  <a:gd name="T43" fmla="*/ 14194 h 16058"/>
                  <a:gd name="T44" fmla="*/ 935 w 16058"/>
                  <a:gd name="T45" fmla="*/ 13998 h 16058"/>
                  <a:gd name="T46" fmla="*/ 1021 w 16058"/>
                  <a:gd name="T47" fmla="*/ 13820 h 16058"/>
                  <a:gd name="T48" fmla="*/ 1142 w 16058"/>
                  <a:gd name="T49" fmla="*/ 13667 h 16058"/>
                  <a:gd name="T50" fmla="*/ 5408 w 16058"/>
                  <a:gd name="T51" fmla="*/ 9863 h 16058"/>
                  <a:gd name="T52" fmla="*/ 5742 w 16058"/>
                  <a:gd name="T53" fmla="*/ 10234 h 16058"/>
                  <a:gd name="T54" fmla="*/ 6106 w 16058"/>
                  <a:gd name="T55" fmla="*/ 10575 h 16058"/>
                  <a:gd name="T56" fmla="*/ 2407 w 16058"/>
                  <a:gd name="T57" fmla="*/ 14900 h 16058"/>
                  <a:gd name="T58" fmla="*/ 7693 w 16058"/>
                  <a:gd name="T59" fmla="*/ 474 h 16058"/>
                  <a:gd name="T60" fmla="*/ 5579 w 16058"/>
                  <a:gd name="T61" fmla="*/ 1973 h 16058"/>
                  <a:gd name="T62" fmla="*/ 4285 w 16058"/>
                  <a:gd name="T63" fmla="*/ 4231 h 16058"/>
                  <a:gd name="T64" fmla="*/ 4022 w 16058"/>
                  <a:gd name="T65" fmla="*/ 6306 h 16058"/>
                  <a:gd name="T66" fmla="*/ 4119 w 16058"/>
                  <a:gd name="T67" fmla="*/ 7138 h 16058"/>
                  <a:gd name="T68" fmla="*/ 4326 w 16058"/>
                  <a:gd name="T69" fmla="*/ 7930 h 16058"/>
                  <a:gd name="T70" fmla="*/ 4634 w 16058"/>
                  <a:gd name="T71" fmla="*/ 8676 h 16058"/>
                  <a:gd name="T72" fmla="*/ 386 w 16058"/>
                  <a:gd name="T73" fmla="*/ 13185 h 16058"/>
                  <a:gd name="T74" fmla="*/ 179 w 16058"/>
                  <a:gd name="T75" fmla="*/ 13512 h 16058"/>
                  <a:gd name="T76" fmla="*/ 46 w 16058"/>
                  <a:gd name="T77" fmla="*/ 13883 h 16058"/>
                  <a:gd name="T78" fmla="*/ 0 w 16058"/>
                  <a:gd name="T79" fmla="*/ 14287 h 16058"/>
                  <a:gd name="T80" fmla="*/ 175 w 16058"/>
                  <a:gd name="T81" fmla="*/ 15054 h 16058"/>
                  <a:gd name="T82" fmla="*/ 644 w 16058"/>
                  <a:gd name="T83" fmla="*/ 15654 h 16058"/>
                  <a:gd name="T84" fmla="*/ 1329 w 16058"/>
                  <a:gd name="T85" fmla="*/ 16002 h 16058"/>
                  <a:gd name="T86" fmla="*/ 1954 w 16058"/>
                  <a:gd name="T87" fmla="*/ 16049 h 16058"/>
                  <a:gd name="T88" fmla="*/ 2344 w 16058"/>
                  <a:gd name="T89" fmla="*/ 15963 h 16058"/>
                  <a:gd name="T90" fmla="*/ 2698 w 16058"/>
                  <a:gd name="T91" fmla="*/ 15795 h 16058"/>
                  <a:gd name="T92" fmla="*/ 3003 w 16058"/>
                  <a:gd name="T93" fmla="*/ 15557 h 16058"/>
                  <a:gd name="T94" fmla="*/ 7703 w 16058"/>
                  <a:gd name="T95" fmla="*/ 11572 h 16058"/>
                  <a:gd name="T96" fmla="*/ 8472 w 16058"/>
                  <a:gd name="T97" fmla="*/ 11837 h 16058"/>
                  <a:gd name="T98" fmla="*/ 9285 w 16058"/>
                  <a:gd name="T99" fmla="*/ 11996 h 16058"/>
                  <a:gd name="T100" fmla="*/ 10346 w 16058"/>
                  <a:gd name="T101" fmla="*/ 12035 h 16058"/>
                  <a:gd name="T102" fmla="*/ 12907 w 16058"/>
                  <a:gd name="T103" fmla="*/ 11317 h 16058"/>
                  <a:gd name="T104" fmla="*/ 14862 w 16058"/>
                  <a:gd name="T105" fmla="*/ 9625 h 16058"/>
                  <a:gd name="T106" fmla="*/ 15936 w 16058"/>
                  <a:gd name="T107" fmla="*/ 7235 h 16058"/>
                  <a:gd name="T108" fmla="*/ 15868 w 16058"/>
                  <a:gd name="T109" fmla="*/ 4517 h 16058"/>
                  <a:gd name="T110" fmla="*/ 14683 w 16058"/>
                  <a:gd name="T111" fmla="*/ 2191 h 16058"/>
                  <a:gd name="T112" fmla="*/ 12647 w 16058"/>
                  <a:gd name="T113" fmla="*/ 594 h 16058"/>
                  <a:gd name="T114" fmla="*/ 10036 w 16058"/>
                  <a:gd name="T115" fmla="*/ 0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058" h="16058">
                    <a:moveTo>
                      <a:pt x="10036" y="11040"/>
                    </a:moveTo>
                    <a:lnTo>
                      <a:pt x="9778" y="11034"/>
                    </a:lnTo>
                    <a:lnTo>
                      <a:pt x="9523" y="11014"/>
                    </a:lnTo>
                    <a:lnTo>
                      <a:pt x="9272" y="10982"/>
                    </a:lnTo>
                    <a:lnTo>
                      <a:pt x="9025" y="10938"/>
                    </a:lnTo>
                    <a:lnTo>
                      <a:pt x="8783" y="10882"/>
                    </a:lnTo>
                    <a:lnTo>
                      <a:pt x="8544" y="10814"/>
                    </a:lnTo>
                    <a:lnTo>
                      <a:pt x="8311" y="10736"/>
                    </a:lnTo>
                    <a:lnTo>
                      <a:pt x="8083" y="10645"/>
                    </a:lnTo>
                    <a:lnTo>
                      <a:pt x="7860" y="10545"/>
                    </a:lnTo>
                    <a:lnTo>
                      <a:pt x="7645" y="10434"/>
                    </a:lnTo>
                    <a:lnTo>
                      <a:pt x="7435" y="10313"/>
                    </a:lnTo>
                    <a:lnTo>
                      <a:pt x="7231" y="10183"/>
                    </a:lnTo>
                    <a:lnTo>
                      <a:pt x="7034" y="10043"/>
                    </a:lnTo>
                    <a:lnTo>
                      <a:pt x="6845" y="9894"/>
                    </a:lnTo>
                    <a:lnTo>
                      <a:pt x="6662" y="9736"/>
                    </a:lnTo>
                    <a:lnTo>
                      <a:pt x="6488" y="9570"/>
                    </a:lnTo>
                    <a:lnTo>
                      <a:pt x="6322" y="9396"/>
                    </a:lnTo>
                    <a:lnTo>
                      <a:pt x="6164" y="9213"/>
                    </a:lnTo>
                    <a:lnTo>
                      <a:pt x="6015" y="9024"/>
                    </a:lnTo>
                    <a:lnTo>
                      <a:pt x="5875" y="8827"/>
                    </a:lnTo>
                    <a:lnTo>
                      <a:pt x="5745" y="8624"/>
                    </a:lnTo>
                    <a:lnTo>
                      <a:pt x="5624" y="8413"/>
                    </a:lnTo>
                    <a:lnTo>
                      <a:pt x="5513" y="8198"/>
                    </a:lnTo>
                    <a:lnTo>
                      <a:pt x="5413" y="7975"/>
                    </a:lnTo>
                    <a:lnTo>
                      <a:pt x="5322" y="7747"/>
                    </a:lnTo>
                    <a:lnTo>
                      <a:pt x="5244" y="7514"/>
                    </a:lnTo>
                    <a:lnTo>
                      <a:pt x="5176" y="7275"/>
                    </a:lnTo>
                    <a:lnTo>
                      <a:pt x="5120" y="7033"/>
                    </a:lnTo>
                    <a:lnTo>
                      <a:pt x="5076" y="6786"/>
                    </a:lnTo>
                    <a:lnTo>
                      <a:pt x="5044" y="6535"/>
                    </a:lnTo>
                    <a:lnTo>
                      <a:pt x="5025" y="6280"/>
                    </a:lnTo>
                    <a:lnTo>
                      <a:pt x="5018" y="6022"/>
                    </a:lnTo>
                    <a:lnTo>
                      <a:pt x="5025" y="5764"/>
                    </a:lnTo>
                    <a:lnTo>
                      <a:pt x="5044" y="5509"/>
                    </a:lnTo>
                    <a:lnTo>
                      <a:pt x="5076" y="5258"/>
                    </a:lnTo>
                    <a:lnTo>
                      <a:pt x="5120" y="5011"/>
                    </a:lnTo>
                    <a:lnTo>
                      <a:pt x="5176" y="4768"/>
                    </a:lnTo>
                    <a:lnTo>
                      <a:pt x="5244" y="4529"/>
                    </a:lnTo>
                    <a:lnTo>
                      <a:pt x="5322" y="4297"/>
                    </a:lnTo>
                    <a:lnTo>
                      <a:pt x="5413" y="4069"/>
                    </a:lnTo>
                    <a:lnTo>
                      <a:pt x="5513" y="3846"/>
                    </a:lnTo>
                    <a:lnTo>
                      <a:pt x="5624" y="3630"/>
                    </a:lnTo>
                    <a:lnTo>
                      <a:pt x="5745" y="3420"/>
                    </a:lnTo>
                    <a:lnTo>
                      <a:pt x="5875" y="3217"/>
                    </a:lnTo>
                    <a:lnTo>
                      <a:pt x="6015" y="3020"/>
                    </a:lnTo>
                    <a:lnTo>
                      <a:pt x="6164" y="2830"/>
                    </a:lnTo>
                    <a:lnTo>
                      <a:pt x="6322" y="2648"/>
                    </a:lnTo>
                    <a:lnTo>
                      <a:pt x="6488" y="2474"/>
                    </a:lnTo>
                    <a:lnTo>
                      <a:pt x="6662" y="2307"/>
                    </a:lnTo>
                    <a:lnTo>
                      <a:pt x="6845" y="2150"/>
                    </a:lnTo>
                    <a:lnTo>
                      <a:pt x="7034" y="2000"/>
                    </a:lnTo>
                    <a:lnTo>
                      <a:pt x="7231" y="1861"/>
                    </a:lnTo>
                    <a:lnTo>
                      <a:pt x="7435" y="1730"/>
                    </a:lnTo>
                    <a:lnTo>
                      <a:pt x="7645" y="1610"/>
                    </a:lnTo>
                    <a:lnTo>
                      <a:pt x="7860" y="1498"/>
                    </a:lnTo>
                    <a:lnTo>
                      <a:pt x="8083" y="1398"/>
                    </a:lnTo>
                    <a:lnTo>
                      <a:pt x="8311" y="1308"/>
                    </a:lnTo>
                    <a:lnTo>
                      <a:pt x="8544" y="1229"/>
                    </a:lnTo>
                    <a:lnTo>
                      <a:pt x="8783" y="1161"/>
                    </a:lnTo>
                    <a:lnTo>
                      <a:pt x="9025" y="1106"/>
                    </a:lnTo>
                    <a:lnTo>
                      <a:pt x="9272" y="1062"/>
                    </a:lnTo>
                    <a:lnTo>
                      <a:pt x="9523" y="1030"/>
                    </a:lnTo>
                    <a:lnTo>
                      <a:pt x="9778" y="1010"/>
                    </a:lnTo>
                    <a:lnTo>
                      <a:pt x="10036" y="1004"/>
                    </a:lnTo>
                    <a:lnTo>
                      <a:pt x="10294" y="1010"/>
                    </a:lnTo>
                    <a:lnTo>
                      <a:pt x="10549" y="1030"/>
                    </a:lnTo>
                    <a:lnTo>
                      <a:pt x="10800" y="1062"/>
                    </a:lnTo>
                    <a:lnTo>
                      <a:pt x="11048" y="1106"/>
                    </a:lnTo>
                    <a:lnTo>
                      <a:pt x="11291" y="1161"/>
                    </a:lnTo>
                    <a:lnTo>
                      <a:pt x="11529" y="1229"/>
                    </a:lnTo>
                    <a:lnTo>
                      <a:pt x="11761" y="1308"/>
                    </a:lnTo>
                    <a:lnTo>
                      <a:pt x="11989" y="1398"/>
                    </a:lnTo>
                    <a:lnTo>
                      <a:pt x="12212" y="1498"/>
                    </a:lnTo>
                    <a:lnTo>
                      <a:pt x="12428" y="1610"/>
                    </a:lnTo>
                    <a:lnTo>
                      <a:pt x="12639" y="1730"/>
                    </a:lnTo>
                    <a:lnTo>
                      <a:pt x="12841" y="1861"/>
                    </a:lnTo>
                    <a:lnTo>
                      <a:pt x="13038" y="2000"/>
                    </a:lnTo>
                    <a:lnTo>
                      <a:pt x="13228" y="2150"/>
                    </a:lnTo>
                    <a:lnTo>
                      <a:pt x="13410" y="2307"/>
                    </a:lnTo>
                    <a:lnTo>
                      <a:pt x="13584" y="2474"/>
                    </a:lnTo>
                    <a:lnTo>
                      <a:pt x="13751" y="2648"/>
                    </a:lnTo>
                    <a:lnTo>
                      <a:pt x="13908" y="2830"/>
                    </a:lnTo>
                    <a:lnTo>
                      <a:pt x="14058" y="3020"/>
                    </a:lnTo>
                    <a:lnTo>
                      <a:pt x="14197" y="3217"/>
                    </a:lnTo>
                    <a:lnTo>
                      <a:pt x="14328" y="3420"/>
                    </a:lnTo>
                    <a:lnTo>
                      <a:pt x="14448" y="3630"/>
                    </a:lnTo>
                    <a:lnTo>
                      <a:pt x="14560" y="3846"/>
                    </a:lnTo>
                    <a:lnTo>
                      <a:pt x="14660" y="4069"/>
                    </a:lnTo>
                    <a:lnTo>
                      <a:pt x="14750" y="4297"/>
                    </a:lnTo>
                    <a:lnTo>
                      <a:pt x="14829" y="4529"/>
                    </a:lnTo>
                    <a:lnTo>
                      <a:pt x="14897" y="4768"/>
                    </a:lnTo>
                    <a:lnTo>
                      <a:pt x="14952" y="5011"/>
                    </a:lnTo>
                    <a:lnTo>
                      <a:pt x="14996" y="5258"/>
                    </a:lnTo>
                    <a:lnTo>
                      <a:pt x="15028" y="5509"/>
                    </a:lnTo>
                    <a:lnTo>
                      <a:pt x="15048" y="5764"/>
                    </a:lnTo>
                    <a:lnTo>
                      <a:pt x="15054" y="6022"/>
                    </a:lnTo>
                    <a:lnTo>
                      <a:pt x="15048" y="6280"/>
                    </a:lnTo>
                    <a:lnTo>
                      <a:pt x="15028" y="6535"/>
                    </a:lnTo>
                    <a:lnTo>
                      <a:pt x="14996" y="6786"/>
                    </a:lnTo>
                    <a:lnTo>
                      <a:pt x="14952" y="7033"/>
                    </a:lnTo>
                    <a:lnTo>
                      <a:pt x="14897" y="7275"/>
                    </a:lnTo>
                    <a:lnTo>
                      <a:pt x="14829" y="7514"/>
                    </a:lnTo>
                    <a:lnTo>
                      <a:pt x="14750" y="7747"/>
                    </a:lnTo>
                    <a:lnTo>
                      <a:pt x="14660" y="7975"/>
                    </a:lnTo>
                    <a:lnTo>
                      <a:pt x="14560" y="8198"/>
                    </a:lnTo>
                    <a:lnTo>
                      <a:pt x="14448" y="8413"/>
                    </a:lnTo>
                    <a:lnTo>
                      <a:pt x="14328" y="8624"/>
                    </a:lnTo>
                    <a:lnTo>
                      <a:pt x="14197" y="8827"/>
                    </a:lnTo>
                    <a:lnTo>
                      <a:pt x="14058" y="9024"/>
                    </a:lnTo>
                    <a:lnTo>
                      <a:pt x="13908" y="9213"/>
                    </a:lnTo>
                    <a:lnTo>
                      <a:pt x="13751" y="9396"/>
                    </a:lnTo>
                    <a:lnTo>
                      <a:pt x="13584" y="9570"/>
                    </a:lnTo>
                    <a:lnTo>
                      <a:pt x="13410" y="9736"/>
                    </a:lnTo>
                    <a:lnTo>
                      <a:pt x="13228" y="9894"/>
                    </a:lnTo>
                    <a:lnTo>
                      <a:pt x="13038" y="10043"/>
                    </a:lnTo>
                    <a:lnTo>
                      <a:pt x="12841" y="10183"/>
                    </a:lnTo>
                    <a:lnTo>
                      <a:pt x="12639" y="10313"/>
                    </a:lnTo>
                    <a:lnTo>
                      <a:pt x="12428" y="10434"/>
                    </a:lnTo>
                    <a:lnTo>
                      <a:pt x="12212" y="10545"/>
                    </a:lnTo>
                    <a:lnTo>
                      <a:pt x="11989" y="10645"/>
                    </a:lnTo>
                    <a:lnTo>
                      <a:pt x="11761" y="10736"/>
                    </a:lnTo>
                    <a:lnTo>
                      <a:pt x="11529" y="10814"/>
                    </a:lnTo>
                    <a:lnTo>
                      <a:pt x="11291" y="10882"/>
                    </a:lnTo>
                    <a:lnTo>
                      <a:pt x="11048" y="10938"/>
                    </a:lnTo>
                    <a:lnTo>
                      <a:pt x="10800" y="10982"/>
                    </a:lnTo>
                    <a:lnTo>
                      <a:pt x="10549" y="11014"/>
                    </a:lnTo>
                    <a:lnTo>
                      <a:pt x="10294" y="11034"/>
                    </a:lnTo>
                    <a:lnTo>
                      <a:pt x="10036" y="11040"/>
                    </a:lnTo>
                    <a:close/>
                    <a:moveTo>
                      <a:pt x="2407" y="14900"/>
                    </a:moveTo>
                    <a:lnTo>
                      <a:pt x="2391" y="14915"/>
                    </a:lnTo>
                    <a:lnTo>
                      <a:pt x="2376" y="14930"/>
                    </a:lnTo>
                    <a:lnTo>
                      <a:pt x="2360" y="14945"/>
                    </a:lnTo>
                    <a:lnTo>
                      <a:pt x="2342" y="14959"/>
                    </a:lnTo>
                    <a:lnTo>
                      <a:pt x="2326" y="14973"/>
                    </a:lnTo>
                    <a:lnTo>
                      <a:pt x="2309" y="14987"/>
                    </a:lnTo>
                    <a:lnTo>
                      <a:pt x="2291" y="15000"/>
                    </a:lnTo>
                    <a:lnTo>
                      <a:pt x="2274" y="15013"/>
                    </a:lnTo>
                    <a:lnTo>
                      <a:pt x="2256" y="15025"/>
                    </a:lnTo>
                    <a:lnTo>
                      <a:pt x="2238" y="15037"/>
                    </a:lnTo>
                    <a:lnTo>
                      <a:pt x="2219" y="15048"/>
                    </a:lnTo>
                    <a:lnTo>
                      <a:pt x="2200" y="15059"/>
                    </a:lnTo>
                    <a:lnTo>
                      <a:pt x="2181" y="15069"/>
                    </a:lnTo>
                    <a:lnTo>
                      <a:pt x="2162" y="15080"/>
                    </a:lnTo>
                    <a:lnTo>
                      <a:pt x="2142" y="15090"/>
                    </a:lnTo>
                    <a:lnTo>
                      <a:pt x="2122" y="15099"/>
                    </a:lnTo>
                    <a:lnTo>
                      <a:pt x="2102" y="15108"/>
                    </a:lnTo>
                    <a:lnTo>
                      <a:pt x="2081" y="15116"/>
                    </a:lnTo>
                    <a:lnTo>
                      <a:pt x="2060" y="15123"/>
                    </a:lnTo>
                    <a:lnTo>
                      <a:pt x="2039" y="15130"/>
                    </a:lnTo>
                    <a:lnTo>
                      <a:pt x="2018" y="15137"/>
                    </a:lnTo>
                    <a:lnTo>
                      <a:pt x="1996" y="15143"/>
                    </a:lnTo>
                    <a:lnTo>
                      <a:pt x="1975" y="15148"/>
                    </a:lnTo>
                    <a:lnTo>
                      <a:pt x="1953" y="15153"/>
                    </a:lnTo>
                    <a:lnTo>
                      <a:pt x="1931" y="15158"/>
                    </a:lnTo>
                    <a:lnTo>
                      <a:pt x="1909" y="15162"/>
                    </a:lnTo>
                    <a:lnTo>
                      <a:pt x="1886" y="15165"/>
                    </a:lnTo>
                    <a:lnTo>
                      <a:pt x="1864" y="15168"/>
                    </a:lnTo>
                    <a:lnTo>
                      <a:pt x="1841" y="15170"/>
                    </a:lnTo>
                    <a:lnTo>
                      <a:pt x="1818" y="15171"/>
                    </a:lnTo>
                    <a:lnTo>
                      <a:pt x="1794" y="15172"/>
                    </a:lnTo>
                    <a:lnTo>
                      <a:pt x="1771" y="15172"/>
                    </a:lnTo>
                    <a:lnTo>
                      <a:pt x="1725" y="15171"/>
                    </a:lnTo>
                    <a:lnTo>
                      <a:pt x="1680" y="15168"/>
                    </a:lnTo>
                    <a:lnTo>
                      <a:pt x="1636" y="15162"/>
                    </a:lnTo>
                    <a:lnTo>
                      <a:pt x="1593" y="15154"/>
                    </a:lnTo>
                    <a:lnTo>
                      <a:pt x="1550" y="15145"/>
                    </a:lnTo>
                    <a:lnTo>
                      <a:pt x="1507" y="15133"/>
                    </a:lnTo>
                    <a:lnTo>
                      <a:pt x="1466" y="15119"/>
                    </a:lnTo>
                    <a:lnTo>
                      <a:pt x="1426" y="15103"/>
                    </a:lnTo>
                    <a:lnTo>
                      <a:pt x="1387" y="15084"/>
                    </a:lnTo>
                    <a:lnTo>
                      <a:pt x="1349" y="15065"/>
                    </a:lnTo>
                    <a:lnTo>
                      <a:pt x="1312" y="15044"/>
                    </a:lnTo>
                    <a:lnTo>
                      <a:pt x="1276" y="15021"/>
                    </a:lnTo>
                    <a:lnTo>
                      <a:pt x="1241" y="14996"/>
                    </a:lnTo>
                    <a:lnTo>
                      <a:pt x="1208" y="14970"/>
                    </a:lnTo>
                    <a:lnTo>
                      <a:pt x="1176" y="14942"/>
                    </a:lnTo>
                    <a:lnTo>
                      <a:pt x="1145" y="14913"/>
                    </a:lnTo>
                    <a:lnTo>
                      <a:pt x="1116" y="14882"/>
                    </a:lnTo>
                    <a:lnTo>
                      <a:pt x="1088" y="14850"/>
                    </a:lnTo>
                    <a:lnTo>
                      <a:pt x="1062" y="14817"/>
                    </a:lnTo>
                    <a:lnTo>
                      <a:pt x="1037" y="14782"/>
                    </a:lnTo>
                    <a:lnTo>
                      <a:pt x="1014" y="14746"/>
                    </a:lnTo>
                    <a:lnTo>
                      <a:pt x="993" y="14709"/>
                    </a:lnTo>
                    <a:lnTo>
                      <a:pt x="974" y="14671"/>
                    </a:lnTo>
                    <a:lnTo>
                      <a:pt x="955" y="14632"/>
                    </a:lnTo>
                    <a:lnTo>
                      <a:pt x="939" y="14592"/>
                    </a:lnTo>
                    <a:lnTo>
                      <a:pt x="925" y="14551"/>
                    </a:lnTo>
                    <a:lnTo>
                      <a:pt x="913" y="14508"/>
                    </a:lnTo>
                    <a:lnTo>
                      <a:pt x="903" y="14465"/>
                    </a:lnTo>
                    <a:lnTo>
                      <a:pt x="896" y="14422"/>
                    </a:lnTo>
                    <a:lnTo>
                      <a:pt x="890" y="14378"/>
                    </a:lnTo>
                    <a:lnTo>
                      <a:pt x="887" y="14333"/>
                    </a:lnTo>
                    <a:lnTo>
                      <a:pt x="886" y="14287"/>
                    </a:lnTo>
                    <a:lnTo>
                      <a:pt x="886" y="14264"/>
                    </a:lnTo>
                    <a:lnTo>
                      <a:pt x="887" y="14240"/>
                    </a:lnTo>
                    <a:lnTo>
                      <a:pt x="888" y="14217"/>
                    </a:lnTo>
                    <a:lnTo>
                      <a:pt x="890" y="14194"/>
                    </a:lnTo>
                    <a:lnTo>
                      <a:pt x="893" y="14172"/>
                    </a:lnTo>
                    <a:lnTo>
                      <a:pt x="896" y="14149"/>
                    </a:lnTo>
                    <a:lnTo>
                      <a:pt x="900" y="14127"/>
                    </a:lnTo>
                    <a:lnTo>
                      <a:pt x="905" y="14105"/>
                    </a:lnTo>
                    <a:lnTo>
                      <a:pt x="910" y="14083"/>
                    </a:lnTo>
                    <a:lnTo>
                      <a:pt x="915" y="14062"/>
                    </a:lnTo>
                    <a:lnTo>
                      <a:pt x="921" y="14040"/>
                    </a:lnTo>
                    <a:lnTo>
                      <a:pt x="928" y="14019"/>
                    </a:lnTo>
                    <a:lnTo>
                      <a:pt x="935" y="13998"/>
                    </a:lnTo>
                    <a:lnTo>
                      <a:pt x="942" y="13977"/>
                    </a:lnTo>
                    <a:lnTo>
                      <a:pt x="950" y="13956"/>
                    </a:lnTo>
                    <a:lnTo>
                      <a:pt x="959" y="13936"/>
                    </a:lnTo>
                    <a:lnTo>
                      <a:pt x="968" y="13916"/>
                    </a:lnTo>
                    <a:lnTo>
                      <a:pt x="978" y="13896"/>
                    </a:lnTo>
                    <a:lnTo>
                      <a:pt x="988" y="13877"/>
                    </a:lnTo>
                    <a:lnTo>
                      <a:pt x="999" y="13858"/>
                    </a:lnTo>
                    <a:lnTo>
                      <a:pt x="1010" y="13839"/>
                    </a:lnTo>
                    <a:lnTo>
                      <a:pt x="1021" y="13820"/>
                    </a:lnTo>
                    <a:lnTo>
                      <a:pt x="1033" y="13802"/>
                    </a:lnTo>
                    <a:lnTo>
                      <a:pt x="1045" y="13784"/>
                    </a:lnTo>
                    <a:lnTo>
                      <a:pt x="1058" y="13767"/>
                    </a:lnTo>
                    <a:lnTo>
                      <a:pt x="1071" y="13749"/>
                    </a:lnTo>
                    <a:lnTo>
                      <a:pt x="1085" y="13732"/>
                    </a:lnTo>
                    <a:lnTo>
                      <a:pt x="1099" y="13716"/>
                    </a:lnTo>
                    <a:lnTo>
                      <a:pt x="1113" y="13698"/>
                    </a:lnTo>
                    <a:lnTo>
                      <a:pt x="1127" y="13682"/>
                    </a:lnTo>
                    <a:lnTo>
                      <a:pt x="1142" y="13667"/>
                    </a:lnTo>
                    <a:lnTo>
                      <a:pt x="1158" y="13651"/>
                    </a:lnTo>
                    <a:lnTo>
                      <a:pt x="1154" y="13647"/>
                    </a:lnTo>
                    <a:lnTo>
                      <a:pt x="5202" y="9601"/>
                    </a:lnTo>
                    <a:lnTo>
                      <a:pt x="5235" y="9645"/>
                    </a:lnTo>
                    <a:lnTo>
                      <a:pt x="5268" y="9689"/>
                    </a:lnTo>
                    <a:lnTo>
                      <a:pt x="5302" y="9733"/>
                    </a:lnTo>
                    <a:lnTo>
                      <a:pt x="5337" y="9776"/>
                    </a:lnTo>
                    <a:lnTo>
                      <a:pt x="5372" y="9819"/>
                    </a:lnTo>
                    <a:lnTo>
                      <a:pt x="5408" y="9863"/>
                    </a:lnTo>
                    <a:lnTo>
                      <a:pt x="5443" y="9906"/>
                    </a:lnTo>
                    <a:lnTo>
                      <a:pt x="5479" y="9948"/>
                    </a:lnTo>
                    <a:lnTo>
                      <a:pt x="5516" y="9989"/>
                    </a:lnTo>
                    <a:lnTo>
                      <a:pt x="5552" y="10031"/>
                    </a:lnTo>
                    <a:lnTo>
                      <a:pt x="5589" y="10072"/>
                    </a:lnTo>
                    <a:lnTo>
                      <a:pt x="5627" y="10114"/>
                    </a:lnTo>
                    <a:lnTo>
                      <a:pt x="5665" y="10154"/>
                    </a:lnTo>
                    <a:lnTo>
                      <a:pt x="5704" y="10194"/>
                    </a:lnTo>
                    <a:lnTo>
                      <a:pt x="5742" y="10234"/>
                    </a:lnTo>
                    <a:lnTo>
                      <a:pt x="5781" y="10273"/>
                    </a:lnTo>
                    <a:lnTo>
                      <a:pt x="5820" y="10312"/>
                    </a:lnTo>
                    <a:lnTo>
                      <a:pt x="5860" y="10350"/>
                    </a:lnTo>
                    <a:lnTo>
                      <a:pt x="5900" y="10390"/>
                    </a:lnTo>
                    <a:lnTo>
                      <a:pt x="5940" y="10427"/>
                    </a:lnTo>
                    <a:lnTo>
                      <a:pt x="5982" y="10465"/>
                    </a:lnTo>
                    <a:lnTo>
                      <a:pt x="6023" y="10502"/>
                    </a:lnTo>
                    <a:lnTo>
                      <a:pt x="6064" y="10539"/>
                    </a:lnTo>
                    <a:lnTo>
                      <a:pt x="6106" y="10575"/>
                    </a:lnTo>
                    <a:lnTo>
                      <a:pt x="6148" y="10611"/>
                    </a:lnTo>
                    <a:lnTo>
                      <a:pt x="6190" y="10647"/>
                    </a:lnTo>
                    <a:lnTo>
                      <a:pt x="6234" y="10683"/>
                    </a:lnTo>
                    <a:lnTo>
                      <a:pt x="6277" y="10718"/>
                    </a:lnTo>
                    <a:lnTo>
                      <a:pt x="6320" y="10752"/>
                    </a:lnTo>
                    <a:lnTo>
                      <a:pt x="6364" y="10786"/>
                    </a:lnTo>
                    <a:lnTo>
                      <a:pt x="6408" y="10820"/>
                    </a:lnTo>
                    <a:lnTo>
                      <a:pt x="6453" y="10854"/>
                    </a:lnTo>
                    <a:lnTo>
                      <a:pt x="2407" y="14900"/>
                    </a:lnTo>
                    <a:close/>
                    <a:moveTo>
                      <a:pt x="10036" y="0"/>
                    </a:moveTo>
                    <a:lnTo>
                      <a:pt x="9726" y="8"/>
                    </a:lnTo>
                    <a:lnTo>
                      <a:pt x="9421" y="31"/>
                    </a:lnTo>
                    <a:lnTo>
                      <a:pt x="9119" y="69"/>
                    </a:lnTo>
                    <a:lnTo>
                      <a:pt x="8823" y="122"/>
                    </a:lnTo>
                    <a:lnTo>
                      <a:pt x="8532" y="190"/>
                    </a:lnTo>
                    <a:lnTo>
                      <a:pt x="8246" y="271"/>
                    </a:lnTo>
                    <a:lnTo>
                      <a:pt x="7966" y="365"/>
                    </a:lnTo>
                    <a:lnTo>
                      <a:pt x="7693" y="474"/>
                    </a:lnTo>
                    <a:lnTo>
                      <a:pt x="7426" y="594"/>
                    </a:lnTo>
                    <a:lnTo>
                      <a:pt x="7166" y="727"/>
                    </a:lnTo>
                    <a:lnTo>
                      <a:pt x="6914" y="872"/>
                    </a:lnTo>
                    <a:lnTo>
                      <a:pt x="6669" y="1029"/>
                    </a:lnTo>
                    <a:lnTo>
                      <a:pt x="6433" y="1196"/>
                    </a:lnTo>
                    <a:lnTo>
                      <a:pt x="6206" y="1375"/>
                    </a:lnTo>
                    <a:lnTo>
                      <a:pt x="5988" y="1565"/>
                    </a:lnTo>
                    <a:lnTo>
                      <a:pt x="5778" y="1763"/>
                    </a:lnTo>
                    <a:lnTo>
                      <a:pt x="5579" y="1973"/>
                    </a:lnTo>
                    <a:lnTo>
                      <a:pt x="5389" y="2191"/>
                    </a:lnTo>
                    <a:lnTo>
                      <a:pt x="5211" y="2419"/>
                    </a:lnTo>
                    <a:lnTo>
                      <a:pt x="5043" y="2655"/>
                    </a:lnTo>
                    <a:lnTo>
                      <a:pt x="4887" y="2899"/>
                    </a:lnTo>
                    <a:lnTo>
                      <a:pt x="4741" y="3151"/>
                    </a:lnTo>
                    <a:lnTo>
                      <a:pt x="4609" y="3411"/>
                    </a:lnTo>
                    <a:lnTo>
                      <a:pt x="4488" y="3678"/>
                    </a:lnTo>
                    <a:lnTo>
                      <a:pt x="4380" y="3951"/>
                    </a:lnTo>
                    <a:lnTo>
                      <a:pt x="4285" y="4231"/>
                    </a:lnTo>
                    <a:lnTo>
                      <a:pt x="4204" y="4517"/>
                    </a:lnTo>
                    <a:lnTo>
                      <a:pt x="4137" y="4808"/>
                    </a:lnTo>
                    <a:lnTo>
                      <a:pt x="4084" y="5104"/>
                    </a:lnTo>
                    <a:lnTo>
                      <a:pt x="4046" y="5407"/>
                    </a:lnTo>
                    <a:lnTo>
                      <a:pt x="4023" y="5712"/>
                    </a:lnTo>
                    <a:lnTo>
                      <a:pt x="4015" y="6022"/>
                    </a:lnTo>
                    <a:lnTo>
                      <a:pt x="4016" y="6117"/>
                    </a:lnTo>
                    <a:lnTo>
                      <a:pt x="4018" y="6211"/>
                    </a:lnTo>
                    <a:lnTo>
                      <a:pt x="4022" y="6306"/>
                    </a:lnTo>
                    <a:lnTo>
                      <a:pt x="4027" y="6400"/>
                    </a:lnTo>
                    <a:lnTo>
                      <a:pt x="4033" y="6493"/>
                    </a:lnTo>
                    <a:lnTo>
                      <a:pt x="4041" y="6587"/>
                    </a:lnTo>
                    <a:lnTo>
                      <a:pt x="4051" y="6680"/>
                    </a:lnTo>
                    <a:lnTo>
                      <a:pt x="4062" y="6772"/>
                    </a:lnTo>
                    <a:lnTo>
                      <a:pt x="4074" y="6864"/>
                    </a:lnTo>
                    <a:lnTo>
                      <a:pt x="4087" y="6956"/>
                    </a:lnTo>
                    <a:lnTo>
                      <a:pt x="4102" y="7046"/>
                    </a:lnTo>
                    <a:lnTo>
                      <a:pt x="4119" y="7138"/>
                    </a:lnTo>
                    <a:lnTo>
                      <a:pt x="4136" y="7227"/>
                    </a:lnTo>
                    <a:lnTo>
                      <a:pt x="4155" y="7317"/>
                    </a:lnTo>
                    <a:lnTo>
                      <a:pt x="4176" y="7406"/>
                    </a:lnTo>
                    <a:lnTo>
                      <a:pt x="4197" y="7495"/>
                    </a:lnTo>
                    <a:lnTo>
                      <a:pt x="4220" y="7583"/>
                    </a:lnTo>
                    <a:lnTo>
                      <a:pt x="4244" y="7671"/>
                    </a:lnTo>
                    <a:lnTo>
                      <a:pt x="4270" y="7758"/>
                    </a:lnTo>
                    <a:lnTo>
                      <a:pt x="4298" y="7844"/>
                    </a:lnTo>
                    <a:lnTo>
                      <a:pt x="4326" y="7930"/>
                    </a:lnTo>
                    <a:lnTo>
                      <a:pt x="4355" y="8015"/>
                    </a:lnTo>
                    <a:lnTo>
                      <a:pt x="4386" y="8100"/>
                    </a:lnTo>
                    <a:lnTo>
                      <a:pt x="4417" y="8185"/>
                    </a:lnTo>
                    <a:lnTo>
                      <a:pt x="4450" y="8268"/>
                    </a:lnTo>
                    <a:lnTo>
                      <a:pt x="4484" y="8351"/>
                    </a:lnTo>
                    <a:lnTo>
                      <a:pt x="4520" y="8433"/>
                    </a:lnTo>
                    <a:lnTo>
                      <a:pt x="4556" y="8515"/>
                    </a:lnTo>
                    <a:lnTo>
                      <a:pt x="4595" y="8596"/>
                    </a:lnTo>
                    <a:lnTo>
                      <a:pt x="4634" y="8676"/>
                    </a:lnTo>
                    <a:lnTo>
                      <a:pt x="4673" y="8757"/>
                    </a:lnTo>
                    <a:lnTo>
                      <a:pt x="4715" y="8835"/>
                    </a:lnTo>
                    <a:lnTo>
                      <a:pt x="528" y="13021"/>
                    </a:lnTo>
                    <a:lnTo>
                      <a:pt x="531" y="13025"/>
                    </a:lnTo>
                    <a:lnTo>
                      <a:pt x="501" y="13055"/>
                    </a:lnTo>
                    <a:lnTo>
                      <a:pt x="471" y="13086"/>
                    </a:lnTo>
                    <a:lnTo>
                      <a:pt x="443" y="13118"/>
                    </a:lnTo>
                    <a:lnTo>
                      <a:pt x="414" y="13152"/>
                    </a:lnTo>
                    <a:lnTo>
                      <a:pt x="386" y="13185"/>
                    </a:lnTo>
                    <a:lnTo>
                      <a:pt x="360" y="13219"/>
                    </a:lnTo>
                    <a:lnTo>
                      <a:pt x="335" y="13253"/>
                    </a:lnTo>
                    <a:lnTo>
                      <a:pt x="310" y="13288"/>
                    </a:lnTo>
                    <a:lnTo>
                      <a:pt x="286" y="13324"/>
                    </a:lnTo>
                    <a:lnTo>
                      <a:pt x="263" y="13360"/>
                    </a:lnTo>
                    <a:lnTo>
                      <a:pt x="241" y="13397"/>
                    </a:lnTo>
                    <a:lnTo>
                      <a:pt x="219" y="13436"/>
                    </a:lnTo>
                    <a:lnTo>
                      <a:pt x="199" y="13474"/>
                    </a:lnTo>
                    <a:lnTo>
                      <a:pt x="179" y="13512"/>
                    </a:lnTo>
                    <a:lnTo>
                      <a:pt x="161" y="13551"/>
                    </a:lnTo>
                    <a:lnTo>
                      <a:pt x="143" y="13591"/>
                    </a:lnTo>
                    <a:lnTo>
                      <a:pt x="126" y="13631"/>
                    </a:lnTo>
                    <a:lnTo>
                      <a:pt x="110" y="13672"/>
                    </a:lnTo>
                    <a:lnTo>
                      <a:pt x="95" y="13714"/>
                    </a:lnTo>
                    <a:lnTo>
                      <a:pt x="81" y="13755"/>
                    </a:lnTo>
                    <a:lnTo>
                      <a:pt x="69" y="13797"/>
                    </a:lnTo>
                    <a:lnTo>
                      <a:pt x="57" y="13840"/>
                    </a:lnTo>
                    <a:lnTo>
                      <a:pt x="46" y="13883"/>
                    </a:lnTo>
                    <a:lnTo>
                      <a:pt x="37" y="13926"/>
                    </a:lnTo>
                    <a:lnTo>
                      <a:pt x="28" y="13970"/>
                    </a:lnTo>
                    <a:lnTo>
                      <a:pt x="21" y="14015"/>
                    </a:lnTo>
                    <a:lnTo>
                      <a:pt x="15" y="14059"/>
                    </a:lnTo>
                    <a:lnTo>
                      <a:pt x="9" y="14104"/>
                    </a:lnTo>
                    <a:lnTo>
                      <a:pt x="5" y="14149"/>
                    </a:lnTo>
                    <a:lnTo>
                      <a:pt x="2" y="14195"/>
                    </a:lnTo>
                    <a:lnTo>
                      <a:pt x="1" y="14240"/>
                    </a:lnTo>
                    <a:lnTo>
                      <a:pt x="0" y="14287"/>
                    </a:lnTo>
                    <a:lnTo>
                      <a:pt x="2" y="14378"/>
                    </a:lnTo>
                    <a:lnTo>
                      <a:pt x="9" y="14468"/>
                    </a:lnTo>
                    <a:lnTo>
                      <a:pt x="20" y="14557"/>
                    </a:lnTo>
                    <a:lnTo>
                      <a:pt x="36" y="14644"/>
                    </a:lnTo>
                    <a:lnTo>
                      <a:pt x="56" y="14729"/>
                    </a:lnTo>
                    <a:lnTo>
                      <a:pt x="79" y="14814"/>
                    </a:lnTo>
                    <a:lnTo>
                      <a:pt x="107" y="14896"/>
                    </a:lnTo>
                    <a:lnTo>
                      <a:pt x="140" y="14976"/>
                    </a:lnTo>
                    <a:lnTo>
                      <a:pt x="175" y="15054"/>
                    </a:lnTo>
                    <a:lnTo>
                      <a:pt x="214" y="15132"/>
                    </a:lnTo>
                    <a:lnTo>
                      <a:pt x="256" y="15205"/>
                    </a:lnTo>
                    <a:lnTo>
                      <a:pt x="302" y="15277"/>
                    </a:lnTo>
                    <a:lnTo>
                      <a:pt x="352" y="15346"/>
                    </a:lnTo>
                    <a:lnTo>
                      <a:pt x="404" y="15414"/>
                    </a:lnTo>
                    <a:lnTo>
                      <a:pt x="460" y="15478"/>
                    </a:lnTo>
                    <a:lnTo>
                      <a:pt x="519" y="15539"/>
                    </a:lnTo>
                    <a:lnTo>
                      <a:pt x="580" y="15598"/>
                    </a:lnTo>
                    <a:lnTo>
                      <a:pt x="644" y="15654"/>
                    </a:lnTo>
                    <a:lnTo>
                      <a:pt x="712" y="15706"/>
                    </a:lnTo>
                    <a:lnTo>
                      <a:pt x="781" y="15756"/>
                    </a:lnTo>
                    <a:lnTo>
                      <a:pt x="853" y="15801"/>
                    </a:lnTo>
                    <a:lnTo>
                      <a:pt x="926" y="15844"/>
                    </a:lnTo>
                    <a:lnTo>
                      <a:pt x="1004" y="15883"/>
                    </a:lnTo>
                    <a:lnTo>
                      <a:pt x="1082" y="15918"/>
                    </a:lnTo>
                    <a:lnTo>
                      <a:pt x="1162" y="15951"/>
                    </a:lnTo>
                    <a:lnTo>
                      <a:pt x="1244" y="15979"/>
                    </a:lnTo>
                    <a:lnTo>
                      <a:pt x="1329" y="16002"/>
                    </a:lnTo>
                    <a:lnTo>
                      <a:pt x="1414" y="16022"/>
                    </a:lnTo>
                    <a:lnTo>
                      <a:pt x="1501" y="16038"/>
                    </a:lnTo>
                    <a:lnTo>
                      <a:pt x="1590" y="16049"/>
                    </a:lnTo>
                    <a:lnTo>
                      <a:pt x="1680" y="16056"/>
                    </a:lnTo>
                    <a:lnTo>
                      <a:pt x="1771" y="16058"/>
                    </a:lnTo>
                    <a:lnTo>
                      <a:pt x="1818" y="16057"/>
                    </a:lnTo>
                    <a:lnTo>
                      <a:pt x="1863" y="16056"/>
                    </a:lnTo>
                    <a:lnTo>
                      <a:pt x="1909" y="16053"/>
                    </a:lnTo>
                    <a:lnTo>
                      <a:pt x="1954" y="16049"/>
                    </a:lnTo>
                    <a:lnTo>
                      <a:pt x="1999" y="16043"/>
                    </a:lnTo>
                    <a:lnTo>
                      <a:pt x="2043" y="16037"/>
                    </a:lnTo>
                    <a:lnTo>
                      <a:pt x="2088" y="16030"/>
                    </a:lnTo>
                    <a:lnTo>
                      <a:pt x="2132" y="16021"/>
                    </a:lnTo>
                    <a:lnTo>
                      <a:pt x="2175" y="16012"/>
                    </a:lnTo>
                    <a:lnTo>
                      <a:pt x="2218" y="16001"/>
                    </a:lnTo>
                    <a:lnTo>
                      <a:pt x="2261" y="15989"/>
                    </a:lnTo>
                    <a:lnTo>
                      <a:pt x="2302" y="15977"/>
                    </a:lnTo>
                    <a:lnTo>
                      <a:pt x="2344" y="15963"/>
                    </a:lnTo>
                    <a:lnTo>
                      <a:pt x="2386" y="15948"/>
                    </a:lnTo>
                    <a:lnTo>
                      <a:pt x="2427" y="15932"/>
                    </a:lnTo>
                    <a:lnTo>
                      <a:pt x="2467" y="15915"/>
                    </a:lnTo>
                    <a:lnTo>
                      <a:pt x="2507" y="15897"/>
                    </a:lnTo>
                    <a:lnTo>
                      <a:pt x="2546" y="15878"/>
                    </a:lnTo>
                    <a:lnTo>
                      <a:pt x="2584" y="15859"/>
                    </a:lnTo>
                    <a:lnTo>
                      <a:pt x="2622" y="15839"/>
                    </a:lnTo>
                    <a:lnTo>
                      <a:pt x="2661" y="15817"/>
                    </a:lnTo>
                    <a:lnTo>
                      <a:pt x="2698" y="15795"/>
                    </a:lnTo>
                    <a:lnTo>
                      <a:pt x="2734" y="15772"/>
                    </a:lnTo>
                    <a:lnTo>
                      <a:pt x="2770" y="15748"/>
                    </a:lnTo>
                    <a:lnTo>
                      <a:pt x="2805" y="15723"/>
                    </a:lnTo>
                    <a:lnTo>
                      <a:pt x="2839" y="15698"/>
                    </a:lnTo>
                    <a:lnTo>
                      <a:pt x="2873" y="15671"/>
                    </a:lnTo>
                    <a:lnTo>
                      <a:pt x="2906" y="15644"/>
                    </a:lnTo>
                    <a:lnTo>
                      <a:pt x="2940" y="15615"/>
                    </a:lnTo>
                    <a:lnTo>
                      <a:pt x="2971" y="15587"/>
                    </a:lnTo>
                    <a:lnTo>
                      <a:pt x="3003" y="15557"/>
                    </a:lnTo>
                    <a:lnTo>
                      <a:pt x="3033" y="15527"/>
                    </a:lnTo>
                    <a:lnTo>
                      <a:pt x="3032" y="15526"/>
                    </a:lnTo>
                    <a:lnTo>
                      <a:pt x="7217" y="11342"/>
                    </a:lnTo>
                    <a:lnTo>
                      <a:pt x="7296" y="11383"/>
                    </a:lnTo>
                    <a:lnTo>
                      <a:pt x="7377" y="11423"/>
                    </a:lnTo>
                    <a:lnTo>
                      <a:pt x="7457" y="11462"/>
                    </a:lnTo>
                    <a:lnTo>
                      <a:pt x="7538" y="11500"/>
                    </a:lnTo>
                    <a:lnTo>
                      <a:pt x="7621" y="11537"/>
                    </a:lnTo>
                    <a:lnTo>
                      <a:pt x="7703" y="11572"/>
                    </a:lnTo>
                    <a:lnTo>
                      <a:pt x="7786" y="11606"/>
                    </a:lnTo>
                    <a:lnTo>
                      <a:pt x="7869" y="11640"/>
                    </a:lnTo>
                    <a:lnTo>
                      <a:pt x="7954" y="11671"/>
                    </a:lnTo>
                    <a:lnTo>
                      <a:pt x="8039" y="11702"/>
                    </a:lnTo>
                    <a:lnTo>
                      <a:pt x="8124" y="11731"/>
                    </a:lnTo>
                    <a:lnTo>
                      <a:pt x="8211" y="11759"/>
                    </a:lnTo>
                    <a:lnTo>
                      <a:pt x="8297" y="11787"/>
                    </a:lnTo>
                    <a:lnTo>
                      <a:pt x="8384" y="11813"/>
                    </a:lnTo>
                    <a:lnTo>
                      <a:pt x="8472" y="11837"/>
                    </a:lnTo>
                    <a:lnTo>
                      <a:pt x="8560" y="11860"/>
                    </a:lnTo>
                    <a:lnTo>
                      <a:pt x="8649" y="11882"/>
                    </a:lnTo>
                    <a:lnTo>
                      <a:pt x="8739" y="11902"/>
                    </a:lnTo>
                    <a:lnTo>
                      <a:pt x="8828" y="11921"/>
                    </a:lnTo>
                    <a:lnTo>
                      <a:pt x="8918" y="11939"/>
                    </a:lnTo>
                    <a:lnTo>
                      <a:pt x="9010" y="11955"/>
                    </a:lnTo>
                    <a:lnTo>
                      <a:pt x="9100" y="11970"/>
                    </a:lnTo>
                    <a:lnTo>
                      <a:pt x="9192" y="11984"/>
                    </a:lnTo>
                    <a:lnTo>
                      <a:pt x="9285" y="11996"/>
                    </a:lnTo>
                    <a:lnTo>
                      <a:pt x="9377" y="12007"/>
                    </a:lnTo>
                    <a:lnTo>
                      <a:pt x="9470" y="12016"/>
                    </a:lnTo>
                    <a:lnTo>
                      <a:pt x="9564" y="12024"/>
                    </a:lnTo>
                    <a:lnTo>
                      <a:pt x="9657" y="12031"/>
                    </a:lnTo>
                    <a:lnTo>
                      <a:pt x="9751" y="12036"/>
                    </a:lnTo>
                    <a:lnTo>
                      <a:pt x="9846" y="12040"/>
                    </a:lnTo>
                    <a:lnTo>
                      <a:pt x="9941" y="12042"/>
                    </a:lnTo>
                    <a:lnTo>
                      <a:pt x="10036" y="12044"/>
                    </a:lnTo>
                    <a:lnTo>
                      <a:pt x="10346" y="12035"/>
                    </a:lnTo>
                    <a:lnTo>
                      <a:pt x="10651" y="12012"/>
                    </a:lnTo>
                    <a:lnTo>
                      <a:pt x="10954" y="11974"/>
                    </a:lnTo>
                    <a:lnTo>
                      <a:pt x="11250" y="11921"/>
                    </a:lnTo>
                    <a:lnTo>
                      <a:pt x="11541" y="11854"/>
                    </a:lnTo>
                    <a:lnTo>
                      <a:pt x="11827" y="11773"/>
                    </a:lnTo>
                    <a:lnTo>
                      <a:pt x="12107" y="11678"/>
                    </a:lnTo>
                    <a:lnTo>
                      <a:pt x="12380" y="11570"/>
                    </a:lnTo>
                    <a:lnTo>
                      <a:pt x="12647" y="11449"/>
                    </a:lnTo>
                    <a:lnTo>
                      <a:pt x="12907" y="11317"/>
                    </a:lnTo>
                    <a:lnTo>
                      <a:pt x="13159" y="11171"/>
                    </a:lnTo>
                    <a:lnTo>
                      <a:pt x="13403" y="11015"/>
                    </a:lnTo>
                    <a:lnTo>
                      <a:pt x="13639" y="10847"/>
                    </a:lnTo>
                    <a:lnTo>
                      <a:pt x="13866" y="10669"/>
                    </a:lnTo>
                    <a:lnTo>
                      <a:pt x="14085" y="10479"/>
                    </a:lnTo>
                    <a:lnTo>
                      <a:pt x="14295" y="10280"/>
                    </a:lnTo>
                    <a:lnTo>
                      <a:pt x="14493" y="10070"/>
                    </a:lnTo>
                    <a:lnTo>
                      <a:pt x="14683" y="9852"/>
                    </a:lnTo>
                    <a:lnTo>
                      <a:pt x="14862" y="9625"/>
                    </a:lnTo>
                    <a:lnTo>
                      <a:pt x="15029" y="9389"/>
                    </a:lnTo>
                    <a:lnTo>
                      <a:pt x="15186" y="9144"/>
                    </a:lnTo>
                    <a:lnTo>
                      <a:pt x="15331" y="8892"/>
                    </a:lnTo>
                    <a:lnTo>
                      <a:pt x="15464" y="8632"/>
                    </a:lnTo>
                    <a:lnTo>
                      <a:pt x="15584" y="8365"/>
                    </a:lnTo>
                    <a:lnTo>
                      <a:pt x="15693" y="8092"/>
                    </a:lnTo>
                    <a:lnTo>
                      <a:pt x="15787" y="7812"/>
                    </a:lnTo>
                    <a:lnTo>
                      <a:pt x="15868" y="7526"/>
                    </a:lnTo>
                    <a:lnTo>
                      <a:pt x="15936" y="7235"/>
                    </a:lnTo>
                    <a:lnTo>
                      <a:pt x="15989" y="6939"/>
                    </a:lnTo>
                    <a:lnTo>
                      <a:pt x="16027" y="6638"/>
                    </a:lnTo>
                    <a:lnTo>
                      <a:pt x="16050" y="6332"/>
                    </a:lnTo>
                    <a:lnTo>
                      <a:pt x="16058" y="6022"/>
                    </a:lnTo>
                    <a:lnTo>
                      <a:pt x="16050" y="5712"/>
                    </a:lnTo>
                    <a:lnTo>
                      <a:pt x="16027" y="5407"/>
                    </a:lnTo>
                    <a:lnTo>
                      <a:pt x="15989" y="5104"/>
                    </a:lnTo>
                    <a:lnTo>
                      <a:pt x="15936" y="4808"/>
                    </a:lnTo>
                    <a:lnTo>
                      <a:pt x="15868" y="4517"/>
                    </a:lnTo>
                    <a:lnTo>
                      <a:pt x="15787" y="4231"/>
                    </a:lnTo>
                    <a:lnTo>
                      <a:pt x="15693" y="3951"/>
                    </a:lnTo>
                    <a:lnTo>
                      <a:pt x="15584" y="3678"/>
                    </a:lnTo>
                    <a:lnTo>
                      <a:pt x="15464" y="3411"/>
                    </a:lnTo>
                    <a:lnTo>
                      <a:pt x="15331" y="3151"/>
                    </a:lnTo>
                    <a:lnTo>
                      <a:pt x="15186" y="2899"/>
                    </a:lnTo>
                    <a:lnTo>
                      <a:pt x="15029" y="2655"/>
                    </a:lnTo>
                    <a:lnTo>
                      <a:pt x="14862" y="2419"/>
                    </a:lnTo>
                    <a:lnTo>
                      <a:pt x="14683" y="2191"/>
                    </a:lnTo>
                    <a:lnTo>
                      <a:pt x="14493" y="1973"/>
                    </a:lnTo>
                    <a:lnTo>
                      <a:pt x="14295" y="1763"/>
                    </a:lnTo>
                    <a:lnTo>
                      <a:pt x="14085" y="1565"/>
                    </a:lnTo>
                    <a:lnTo>
                      <a:pt x="13866" y="1375"/>
                    </a:lnTo>
                    <a:lnTo>
                      <a:pt x="13639" y="1196"/>
                    </a:lnTo>
                    <a:lnTo>
                      <a:pt x="13403" y="1029"/>
                    </a:lnTo>
                    <a:lnTo>
                      <a:pt x="13159" y="872"/>
                    </a:lnTo>
                    <a:lnTo>
                      <a:pt x="12907" y="727"/>
                    </a:lnTo>
                    <a:lnTo>
                      <a:pt x="12647" y="594"/>
                    </a:lnTo>
                    <a:lnTo>
                      <a:pt x="12380" y="474"/>
                    </a:lnTo>
                    <a:lnTo>
                      <a:pt x="12107" y="365"/>
                    </a:lnTo>
                    <a:lnTo>
                      <a:pt x="11827" y="271"/>
                    </a:lnTo>
                    <a:lnTo>
                      <a:pt x="11541" y="190"/>
                    </a:lnTo>
                    <a:lnTo>
                      <a:pt x="11250" y="122"/>
                    </a:lnTo>
                    <a:lnTo>
                      <a:pt x="10954" y="69"/>
                    </a:lnTo>
                    <a:lnTo>
                      <a:pt x="10651" y="31"/>
                    </a:lnTo>
                    <a:lnTo>
                      <a:pt x="10346" y="8"/>
                    </a:lnTo>
                    <a:lnTo>
                      <a:pt x="100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29" tIns="48214" rIns="96429" bIns="48214" numCol="1" anchor="t" anchorCtr="0" compatLnSpc="1">
                <a:prstTxWarp prst="textNoShape">
                  <a:avLst/>
                </a:prstTxWarp>
              </a:bodyPr>
              <a:lstStyle/>
              <a:p>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Freeform 6"/>
              <p:cNvSpPr>
                <a:spLocks/>
              </p:cNvSpPr>
              <p:nvPr/>
            </p:nvSpPr>
            <p:spPr bwMode="auto">
              <a:xfrm>
                <a:off x="2284413" y="1185863"/>
                <a:ext cx="161925" cy="161925"/>
              </a:xfrm>
              <a:custGeom>
                <a:avLst/>
                <a:gdLst>
                  <a:gd name="T0" fmla="*/ 2977 w 3763"/>
                  <a:gd name="T1" fmla="*/ 40 h 3764"/>
                  <a:gd name="T2" fmla="*/ 2305 w 3763"/>
                  <a:gd name="T3" fmla="*/ 213 h 3764"/>
                  <a:gd name="T4" fmla="*/ 1691 w 3763"/>
                  <a:gd name="T5" fmla="*/ 509 h 3764"/>
                  <a:gd name="T6" fmla="*/ 1151 w 3763"/>
                  <a:gd name="T7" fmla="*/ 912 h 3764"/>
                  <a:gd name="T8" fmla="*/ 697 w 3763"/>
                  <a:gd name="T9" fmla="*/ 1411 h 3764"/>
                  <a:gd name="T10" fmla="*/ 346 w 3763"/>
                  <a:gd name="T11" fmla="*/ 1990 h 3764"/>
                  <a:gd name="T12" fmla="*/ 110 w 3763"/>
                  <a:gd name="T13" fmla="*/ 2635 h 3764"/>
                  <a:gd name="T14" fmla="*/ 5 w 3763"/>
                  <a:gd name="T15" fmla="*/ 3332 h 3764"/>
                  <a:gd name="T16" fmla="*/ 3 w 3763"/>
                  <a:gd name="T17" fmla="*/ 3551 h 3764"/>
                  <a:gd name="T18" fmla="*/ 15 w 3763"/>
                  <a:gd name="T19" fmla="*/ 3599 h 3764"/>
                  <a:gd name="T20" fmla="*/ 36 w 3763"/>
                  <a:gd name="T21" fmla="*/ 3643 h 3764"/>
                  <a:gd name="T22" fmla="*/ 65 w 3763"/>
                  <a:gd name="T23" fmla="*/ 3681 h 3764"/>
                  <a:gd name="T24" fmla="*/ 100 w 3763"/>
                  <a:gd name="T25" fmla="*/ 3713 h 3764"/>
                  <a:gd name="T26" fmla="*/ 142 w 3763"/>
                  <a:gd name="T27" fmla="*/ 3739 h 3764"/>
                  <a:gd name="T28" fmla="*/ 188 w 3763"/>
                  <a:gd name="T29" fmla="*/ 3756 h 3764"/>
                  <a:gd name="T30" fmla="*/ 237 w 3763"/>
                  <a:gd name="T31" fmla="*/ 3764 h 3764"/>
                  <a:gd name="T32" fmla="*/ 289 w 3763"/>
                  <a:gd name="T33" fmla="*/ 3761 h 3764"/>
                  <a:gd name="T34" fmla="*/ 337 w 3763"/>
                  <a:gd name="T35" fmla="*/ 3749 h 3764"/>
                  <a:gd name="T36" fmla="*/ 381 w 3763"/>
                  <a:gd name="T37" fmla="*/ 3728 h 3764"/>
                  <a:gd name="T38" fmla="*/ 419 w 3763"/>
                  <a:gd name="T39" fmla="*/ 3698 h 3764"/>
                  <a:gd name="T40" fmla="*/ 451 w 3763"/>
                  <a:gd name="T41" fmla="*/ 3663 h 3764"/>
                  <a:gd name="T42" fmla="*/ 476 w 3763"/>
                  <a:gd name="T43" fmla="*/ 3621 h 3764"/>
                  <a:gd name="T44" fmla="*/ 493 w 3763"/>
                  <a:gd name="T45" fmla="*/ 3576 h 3764"/>
                  <a:gd name="T46" fmla="*/ 501 w 3763"/>
                  <a:gd name="T47" fmla="*/ 3526 h 3764"/>
                  <a:gd name="T48" fmla="*/ 537 w 3763"/>
                  <a:gd name="T49" fmla="*/ 3054 h 3764"/>
                  <a:gd name="T50" fmla="*/ 684 w 3763"/>
                  <a:gd name="T51" fmla="*/ 2478 h 3764"/>
                  <a:gd name="T52" fmla="*/ 937 w 3763"/>
                  <a:gd name="T53" fmla="*/ 1952 h 3764"/>
                  <a:gd name="T54" fmla="*/ 1283 w 3763"/>
                  <a:gd name="T55" fmla="*/ 1488 h 3764"/>
                  <a:gd name="T56" fmla="*/ 1711 w 3763"/>
                  <a:gd name="T57" fmla="*/ 1100 h 3764"/>
                  <a:gd name="T58" fmla="*/ 2208 w 3763"/>
                  <a:gd name="T59" fmla="*/ 799 h 3764"/>
                  <a:gd name="T60" fmla="*/ 2760 w 3763"/>
                  <a:gd name="T61" fmla="*/ 596 h 3764"/>
                  <a:gd name="T62" fmla="*/ 3358 w 3763"/>
                  <a:gd name="T63" fmla="*/ 506 h 3764"/>
                  <a:gd name="T64" fmla="*/ 3550 w 3763"/>
                  <a:gd name="T65" fmla="*/ 499 h 3764"/>
                  <a:gd name="T66" fmla="*/ 3599 w 3763"/>
                  <a:gd name="T67" fmla="*/ 487 h 3764"/>
                  <a:gd name="T68" fmla="*/ 3643 w 3763"/>
                  <a:gd name="T69" fmla="*/ 466 h 3764"/>
                  <a:gd name="T70" fmla="*/ 3681 w 3763"/>
                  <a:gd name="T71" fmla="*/ 437 h 3764"/>
                  <a:gd name="T72" fmla="*/ 3713 w 3763"/>
                  <a:gd name="T73" fmla="*/ 402 h 3764"/>
                  <a:gd name="T74" fmla="*/ 3738 w 3763"/>
                  <a:gd name="T75" fmla="*/ 359 h 3764"/>
                  <a:gd name="T76" fmla="*/ 3755 w 3763"/>
                  <a:gd name="T77" fmla="*/ 313 h 3764"/>
                  <a:gd name="T78" fmla="*/ 3763 w 3763"/>
                  <a:gd name="T79" fmla="*/ 264 h 3764"/>
                  <a:gd name="T80" fmla="*/ 3760 w 3763"/>
                  <a:gd name="T81" fmla="*/ 213 h 3764"/>
                  <a:gd name="T82" fmla="*/ 3748 w 3763"/>
                  <a:gd name="T83" fmla="*/ 165 h 3764"/>
                  <a:gd name="T84" fmla="*/ 3727 w 3763"/>
                  <a:gd name="T85" fmla="*/ 120 h 3764"/>
                  <a:gd name="T86" fmla="*/ 3698 w 3763"/>
                  <a:gd name="T87" fmla="*/ 82 h 3764"/>
                  <a:gd name="T88" fmla="*/ 3663 w 3763"/>
                  <a:gd name="T89" fmla="*/ 50 h 3764"/>
                  <a:gd name="T90" fmla="*/ 3621 w 3763"/>
                  <a:gd name="T91" fmla="*/ 25 h 3764"/>
                  <a:gd name="T92" fmla="*/ 3574 w 3763"/>
                  <a:gd name="T93" fmla="*/ 8 h 3764"/>
                  <a:gd name="T94" fmla="*/ 3525 w 3763"/>
                  <a:gd name="T95" fmla="*/ 0 h 3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63" h="3764">
                    <a:moveTo>
                      <a:pt x="3512" y="0"/>
                    </a:moveTo>
                    <a:lnTo>
                      <a:pt x="3332" y="5"/>
                    </a:lnTo>
                    <a:lnTo>
                      <a:pt x="3153" y="18"/>
                    </a:lnTo>
                    <a:lnTo>
                      <a:pt x="2977" y="40"/>
                    </a:lnTo>
                    <a:lnTo>
                      <a:pt x="2805" y="71"/>
                    </a:lnTo>
                    <a:lnTo>
                      <a:pt x="2634" y="110"/>
                    </a:lnTo>
                    <a:lnTo>
                      <a:pt x="2467" y="158"/>
                    </a:lnTo>
                    <a:lnTo>
                      <a:pt x="2305" y="213"/>
                    </a:lnTo>
                    <a:lnTo>
                      <a:pt x="2145" y="276"/>
                    </a:lnTo>
                    <a:lnTo>
                      <a:pt x="1990" y="346"/>
                    </a:lnTo>
                    <a:lnTo>
                      <a:pt x="1838" y="424"/>
                    </a:lnTo>
                    <a:lnTo>
                      <a:pt x="1691" y="509"/>
                    </a:lnTo>
                    <a:lnTo>
                      <a:pt x="1548" y="600"/>
                    </a:lnTo>
                    <a:lnTo>
                      <a:pt x="1411" y="698"/>
                    </a:lnTo>
                    <a:lnTo>
                      <a:pt x="1278" y="802"/>
                    </a:lnTo>
                    <a:lnTo>
                      <a:pt x="1151" y="912"/>
                    </a:lnTo>
                    <a:lnTo>
                      <a:pt x="1028" y="1029"/>
                    </a:lnTo>
                    <a:lnTo>
                      <a:pt x="912" y="1151"/>
                    </a:lnTo>
                    <a:lnTo>
                      <a:pt x="801" y="1279"/>
                    </a:lnTo>
                    <a:lnTo>
                      <a:pt x="697" y="1411"/>
                    </a:lnTo>
                    <a:lnTo>
                      <a:pt x="600" y="1549"/>
                    </a:lnTo>
                    <a:lnTo>
                      <a:pt x="508" y="1691"/>
                    </a:lnTo>
                    <a:lnTo>
                      <a:pt x="423" y="1839"/>
                    </a:lnTo>
                    <a:lnTo>
                      <a:pt x="346" y="1990"/>
                    </a:lnTo>
                    <a:lnTo>
                      <a:pt x="276" y="2146"/>
                    </a:lnTo>
                    <a:lnTo>
                      <a:pt x="212" y="2305"/>
                    </a:lnTo>
                    <a:lnTo>
                      <a:pt x="157" y="2468"/>
                    </a:lnTo>
                    <a:lnTo>
                      <a:pt x="110" y="2635"/>
                    </a:lnTo>
                    <a:lnTo>
                      <a:pt x="71" y="2805"/>
                    </a:lnTo>
                    <a:lnTo>
                      <a:pt x="40" y="2978"/>
                    </a:lnTo>
                    <a:lnTo>
                      <a:pt x="18" y="3153"/>
                    </a:lnTo>
                    <a:lnTo>
                      <a:pt x="5" y="3332"/>
                    </a:lnTo>
                    <a:lnTo>
                      <a:pt x="0" y="3513"/>
                    </a:lnTo>
                    <a:lnTo>
                      <a:pt x="0" y="3526"/>
                    </a:lnTo>
                    <a:lnTo>
                      <a:pt x="1" y="3539"/>
                    </a:lnTo>
                    <a:lnTo>
                      <a:pt x="3" y="3551"/>
                    </a:lnTo>
                    <a:lnTo>
                      <a:pt x="5" y="3563"/>
                    </a:lnTo>
                    <a:lnTo>
                      <a:pt x="8" y="3576"/>
                    </a:lnTo>
                    <a:lnTo>
                      <a:pt x="11" y="3587"/>
                    </a:lnTo>
                    <a:lnTo>
                      <a:pt x="15" y="3599"/>
                    </a:lnTo>
                    <a:lnTo>
                      <a:pt x="20" y="3610"/>
                    </a:lnTo>
                    <a:lnTo>
                      <a:pt x="25" y="3621"/>
                    </a:lnTo>
                    <a:lnTo>
                      <a:pt x="30" y="3632"/>
                    </a:lnTo>
                    <a:lnTo>
                      <a:pt x="36" y="3643"/>
                    </a:lnTo>
                    <a:lnTo>
                      <a:pt x="43" y="3653"/>
                    </a:lnTo>
                    <a:lnTo>
                      <a:pt x="50" y="3663"/>
                    </a:lnTo>
                    <a:lnTo>
                      <a:pt x="57" y="3672"/>
                    </a:lnTo>
                    <a:lnTo>
                      <a:pt x="65" y="3681"/>
                    </a:lnTo>
                    <a:lnTo>
                      <a:pt x="73" y="3690"/>
                    </a:lnTo>
                    <a:lnTo>
                      <a:pt x="82" y="3698"/>
                    </a:lnTo>
                    <a:lnTo>
                      <a:pt x="91" y="3706"/>
                    </a:lnTo>
                    <a:lnTo>
                      <a:pt x="100" y="3713"/>
                    </a:lnTo>
                    <a:lnTo>
                      <a:pt x="110" y="3721"/>
                    </a:lnTo>
                    <a:lnTo>
                      <a:pt x="120" y="3728"/>
                    </a:lnTo>
                    <a:lnTo>
                      <a:pt x="131" y="3734"/>
                    </a:lnTo>
                    <a:lnTo>
                      <a:pt x="142" y="3739"/>
                    </a:lnTo>
                    <a:lnTo>
                      <a:pt x="153" y="3744"/>
                    </a:lnTo>
                    <a:lnTo>
                      <a:pt x="164" y="3749"/>
                    </a:lnTo>
                    <a:lnTo>
                      <a:pt x="176" y="3753"/>
                    </a:lnTo>
                    <a:lnTo>
                      <a:pt x="188" y="3756"/>
                    </a:lnTo>
                    <a:lnTo>
                      <a:pt x="200" y="3759"/>
                    </a:lnTo>
                    <a:lnTo>
                      <a:pt x="212" y="3761"/>
                    </a:lnTo>
                    <a:lnTo>
                      <a:pt x="224" y="3763"/>
                    </a:lnTo>
                    <a:lnTo>
                      <a:pt x="237" y="3764"/>
                    </a:lnTo>
                    <a:lnTo>
                      <a:pt x="250" y="3764"/>
                    </a:lnTo>
                    <a:lnTo>
                      <a:pt x="264" y="3764"/>
                    </a:lnTo>
                    <a:lnTo>
                      <a:pt x="276" y="3763"/>
                    </a:lnTo>
                    <a:lnTo>
                      <a:pt x="289" y="3761"/>
                    </a:lnTo>
                    <a:lnTo>
                      <a:pt x="301" y="3759"/>
                    </a:lnTo>
                    <a:lnTo>
                      <a:pt x="313" y="3756"/>
                    </a:lnTo>
                    <a:lnTo>
                      <a:pt x="325" y="3753"/>
                    </a:lnTo>
                    <a:lnTo>
                      <a:pt x="337" y="3749"/>
                    </a:lnTo>
                    <a:lnTo>
                      <a:pt x="348" y="3744"/>
                    </a:lnTo>
                    <a:lnTo>
                      <a:pt x="359" y="3739"/>
                    </a:lnTo>
                    <a:lnTo>
                      <a:pt x="370" y="3734"/>
                    </a:lnTo>
                    <a:lnTo>
                      <a:pt x="381" y="3728"/>
                    </a:lnTo>
                    <a:lnTo>
                      <a:pt x="391" y="3721"/>
                    </a:lnTo>
                    <a:lnTo>
                      <a:pt x="401" y="3713"/>
                    </a:lnTo>
                    <a:lnTo>
                      <a:pt x="410" y="3706"/>
                    </a:lnTo>
                    <a:lnTo>
                      <a:pt x="419" y="3698"/>
                    </a:lnTo>
                    <a:lnTo>
                      <a:pt x="428" y="3690"/>
                    </a:lnTo>
                    <a:lnTo>
                      <a:pt x="436" y="3681"/>
                    </a:lnTo>
                    <a:lnTo>
                      <a:pt x="444" y="3672"/>
                    </a:lnTo>
                    <a:lnTo>
                      <a:pt x="451" y="3663"/>
                    </a:lnTo>
                    <a:lnTo>
                      <a:pt x="458" y="3653"/>
                    </a:lnTo>
                    <a:lnTo>
                      <a:pt x="465" y="3643"/>
                    </a:lnTo>
                    <a:lnTo>
                      <a:pt x="471" y="3632"/>
                    </a:lnTo>
                    <a:lnTo>
                      <a:pt x="476" y="3621"/>
                    </a:lnTo>
                    <a:lnTo>
                      <a:pt x="481" y="3610"/>
                    </a:lnTo>
                    <a:lnTo>
                      <a:pt x="486" y="3599"/>
                    </a:lnTo>
                    <a:lnTo>
                      <a:pt x="490" y="3587"/>
                    </a:lnTo>
                    <a:lnTo>
                      <a:pt x="493" y="3576"/>
                    </a:lnTo>
                    <a:lnTo>
                      <a:pt x="496" y="3563"/>
                    </a:lnTo>
                    <a:lnTo>
                      <a:pt x="498" y="3551"/>
                    </a:lnTo>
                    <a:lnTo>
                      <a:pt x="500" y="3539"/>
                    </a:lnTo>
                    <a:lnTo>
                      <a:pt x="501" y="3526"/>
                    </a:lnTo>
                    <a:lnTo>
                      <a:pt x="501" y="3513"/>
                    </a:lnTo>
                    <a:lnTo>
                      <a:pt x="505" y="3358"/>
                    </a:lnTo>
                    <a:lnTo>
                      <a:pt x="517" y="3205"/>
                    </a:lnTo>
                    <a:lnTo>
                      <a:pt x="537" y="3054"/>
                    </a:lnTo>
                    <a:lnTo>
                      <a:pt x="563" y="2907"/>
                    </a:lnTo>
                    <a:lnTo>
                      <a:pt x="596" y="2760"/>
                    </a:lnTo>
                    <a:lnTo>
                      <a:pt x="637" y="2618"/>
                    </a:lnTo>
                    <a:lnTo>
                      <a:pt x="684" y="2478"/>
                    </a:lnTo>
                    <a:lnTo>
                      <a:pt x="738" y="2341"/>
                    </a:lnTo>
                    <a:lnTo>
                      <a:pt x="798" y="2208"/>
                    </a:lnTo>
                    <a:lnTo>
                      <a:pt x="865" y="2078"/>
                    </a:lnTo>
                    <a:lnTo>
                      <a:pt x="937" y="1952"/>
                    </a:lnTo>
                    <a:lnTo>
                      <a:pt x="1015" y="1830"/>
                    </a:lnTo>
                    <a:lnTo>
                      <a:pt x="1100" y="1711"/>
                    </a:lnTo>
                    <a:lnTo>
                      <a:pt x="1189" y="1598"/>
                    </a:lnTo>
                    <a:lnTo>
                      <a:pt x="1283" y="1488"/>
                    </a:lnTo>
                    <a:lnTo>
                      <a:pt x="1384" y="1384"/>
                    </a:lnTo>
                    <a:lnTo>
                      <a:pt x="1488" y="1285"/>
                    </a:lnTo>
                    <a:lnTo>
                      <a:pt x="1597" y="1189"/>
                    </a:lnTo>
                    <a:lnTo>
                      <a:pt x="1711" y="1100"/>
                    </a:lnTo>
                    <a:lnTo>
                      <a:pt x="1829" y="1017"/>
                    </a:lnTo>
                    <a:lnTo>
                      <a:pt x="1952" y="937"/>
                    </a:lnTo>
                    <a:lnTo>
                      <a:pt x="2077" y="865"/>
                    </a:lnTo>
                    <a:lnTo>
                      <a:pt x="2208" y="799"/>
                    </a:lnTo>
                    <a:lnTo>
                      <a:pt x="2340" y="739"/>
                    </a:lnTo>
                    <a:lnTo>
                      <a:pt x="2478" y="685"/>
                    </a:lnTo>
                    <a:lnTo>
                      <a:pt x="2617" y="637"/>
                    </a:lnTo>
                    <a:lnTo>
                      <a:pt x="2760" y="596"/>
                    </a:lnTo>
                    <a:lnTo>
                      <a:pt x="2906" y="563"/>
                    </a:lnTo>
                    <a:lnTo>
                      <a:pt x="3054" y="537"/>
                    </a:lnTo>
                    <a:lnTo>
                      <a:pt x="3204" y="517"/>
                    </a:lnTo>
                    <a:lnTo>
                      <a:pt x="3358" y="506"/>
                    </a:lnTo>
                    <a:lnTo>
                      <a:pt x="3512" y="502"/>
                    </a:lnTo>
                    <a:lnTo>
                      <a:pt x="3525" y="502"/>
                    </a:lnTo>
                    <a:lnTo>
                      <a:pt x="3538" y="501"/>
                    </a:lnTo>
                    <a:lnTo>
                      <a:pt x="3550" y="499"/>
                    </a:lnTo>
                    <a:lnTo>
                      <a:pt x="3562" y="497"/>
                    </a:lnTo>
                    <a:lnTo>
                      <a:pt x="3574" y="494"/>
                    </a:lnTo>
                    <a:lnTo>
                      <a:pt x="3587" y="491"/>
                    </a:lnTo>
                    <a:lnTo>
                      <a:pt x="3599" y="487"/>
                    </a:lnTo>
                    <a:lnTo>
                      <a:pt x="3610" y="482"/>
                    </a:lnTo>
                    <a:lnTo>
                      <a:pt x="3621" y="477"/>
                    </a:lnTo>
                    <a:lnTo>
                      <a:pt x="3632" y="472"/>
                    </a:lnTo>
                    <a:lnTo>
                      <a:pt x="3643" y="466"/>
                    </a:lnTo>
                    <a:lnTo>
                      <a:pt x="3653" y="459"/>
                    </a:lnTo>
                    <a:lnTo>
                      <a:pt x="3663" y="452"/>
                    </a:lnTo>
                    <a:lnTo>
                      <a:pt x="3672" y="445"/>
                    </a:lnTo>
                    <a:lnTo>
                      <a:pt x="3681" y="437"/>
                    </a:lnTo>
                    <a:lnTo>
                      <a:pt x="3690" y="429"/>
                    </a:lnTo>
                    <a:lnTo>
                      <a:pt x="3698" y="420"/>
                    </a:lnTo>
                    <a:lnTo>
                      <a:pt x="3706" y="411"/>
                    </a:lnTo>
                    <a:lnTo>
                      <a:pt x="3713" y="402"/>
                    </a:lnTo>
                    <a:lnTo>
                      <a:pt x="3720" y="391"/>
                    </a:lnTo>
                    <a:lnTo>
                      <a:pt x="3727" y="381"/>
                    </a:lnTo>
                    <a:lnTo>
                      <a:pt x="3733" y="370"/>
                    </a:lnTo>
                    <a:lnTo>
                      <a:pt x="3738" y="359"/>
                    </a:lnTo>
                    <a:lnTo>
                      <a:pt x="3743" y="348"/>
                    </a:lnTo>
                    <a:lnTo>
                      <a:pt x="3748" y="337"/>
                    </a:lnTo>
                    <a:lnTo>
                      <a:pt x="3752" y="325"/>
                    </a:lnTo>
                    <a:lnTo>
                      <a:pt x="3755" y="313"/>
                    </a:lnTo>
                    <a:lnTo>
                      <a:pt x="3758" y="301"/>
                    </a:lnTo>
                    <a:lnTo>
                      <a:pt x="3760" y="289"/>
                    </a:lnTo>
                    <a:lnTo>
                      <a:pt x="3762" y="276"/>
                    </a:lnTo>
                    <a:lnTo>
                      <a:pt x="3763" y="264"/>
                    </a:lnTo>
                    <a:lnTo>
                      <a:pt x="3763" y="251"/>
                    </a:lnTo>
                    <a:lnTo>
                      <a:pt x="3763" y="238"/>
                    </a:lnTo>
                    <a:lnTo>
                      <a:pt x="3762" y="225"/>
                    </a:lnTo>
                    <a:lnTo>
                      <a:pt x="3760" y="213"/>
                    </a:lnTo>
                    <a:lnTo>
                      <a:pt x="3758" y="201"/>
                    </a:lnTo>
                    <a:lnTo>
                      <a:pt x="3755" y="188"/>
                    </a:lnTo>
                    <a:lnTo>
                      <a:pt x="3752" y="177"/>
                    </a:lnTo>
                    <a:lnTo>
                      <a:pt x="3748" y="165"/>
                    </a:lnTo>
                    <a:lnTo>
                      <a:pt x="3743" y="154"/>
                    </a:lnTo>
                    <a:lnTo>
                      <a:pt x="3738" y="143"/>
                    </a:lnTo>
                    <a:lnTo>
                      <a:pt x="3733" y="132"/>
                    </a:lnTo>
                    <a:lnTo>
                      <a:pt x="3727" y="120"/>
                    </a:lnTo>
                    <a:lnTo>
                      <a:pt x="3720" y="110"/>
                    </a:lnTo>
                    <a:lnTo>
                      <a:pt x="3713" y="100"/>
                    </a:lnTo>
                    <a:lnTo>
                      <a:pt x="3706" y="91"/>
                    </a:lnTo>
                    <a:lnTo>
                      <a:pt x="3698" y="82"/>
                    </a:lnTo>
                    <a:lnTo>
                      <a:pt x="3690" y="73"/>
                    </a:lnTo>
                    <a:lnTo>
                      <a:pt x="3681" y="65"/>
                    </a:lnTo>
                    <a:lnTo>
                      <a:pt x="3672" y="57"/>
                    </a:lnTo>
                    <a:lnTo>
                      <a:pt x="3663" y="50"/>
                    </a:lnTo>
                    <a:lnTo>
                      <a:pt x="3653" y="43"/>
                    </a:lnTo>
                    <a:lnTo>
                      <a:pt x="3643" y="36"/>
                    </a:lnTo>
                    <a:lnTo>
                      <a:pt x="3632" y="30"/>
                    </a:lnTo>
                    <a:lnTo>
                      <a:pt x="3621" y="25"/>
                    </a:lnTo>
                    <a:lnTo>
                      <a:pt x="3610" y="20"/>
                    </a:lnTo>
                    <a:lnTo>
                      <a:pt x="3599" y="15"/>
                    </a:lnTo>
                    <a:lnTo>
                      <a:pt x="3587" y="11"/>
                    </a:lnTo>
                    <a:lnTo>
                      <a:pt x="3574" y="8"/>
                    </a:lnTo>
                    <a:lnTo>
                      <a:pt x="3562" y="5"/>
                    </a:lnTo>
                    <a:lnTo>
                      <a:pt x="3550" y="3"/>
                    </a:lnTo>
                    <a:lnTo>
                      <a:pt x="3538" y="1"/>
                    </a:lnTo>
                    <a:lnTo>
                      <a:pt x="3525" y="0"/>
                    </a:lnTo>
                    <a:lnTo>
                      <a:pt x="35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29" tIns="48214" rIns="96429" bIns="48214" numCol="1" anchor="t" anchorCtr="0" compatLnSpc="1">
                <a:prstTxWarp prst="textNoShape">
                  <a:avLst/>
                </a:prstTxWarp>
              </a:bodyPr>
              <a:lstStyle/>
              <a:p>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50" name="Group 12"/>
          <p:cNvGrpSpPr/>
          <p:nvPr/>
        </p:nvGrpSpPr>
        <p:grpSpPr>
          <a:xfrm>
            <a:off x="553044" y="5161180"/>
            <a:ext cx="3803786" cy="1321102"/>
            <a:chOff x="524433" y="4893933"/>
            <a:chExt cx="3606998" cy="1252755"/>
          </a:xfrm>
        </p:grpSpPr>
        <p:sp>
          <p:nvSpPr>
            <p:cNvPr id="51" name="TextBox 37"/>
            <p:cNvSpPr txBox="1"/>
            <p:nvPr/>
          </p:nvSpPr>
          <p:spPr>
            <a:xfrm>
              <a:off x="524433" y="5320255"/>
              <a:ext cx="3606998" cy="826433"/>
            </a:xfrm>
            <a:prstGeom prst="rect">
              <a:avLst/>
            </a:prstGeom>
            <a:noFill/>
          </p:spPr>
          <p:txBody>
            <a:bodyPr wrap="square" rtlCol="0">
              <a:spAutoFit/>
            </a:bodyPr>
            <a:lstStyle/>
            <a:p>
              <a:r>
                <a:rPr lang="zh-CN" altLang="en-US" sz="1266" dirty="0">
                  <a:solidFill>
                    <a:schemeClr val="tx1">
                      <a:lumMod val="50000"/>
                      <a:lumOff val="50000"/>
                    </a:schemeClr>
                  </a:solidFill>
                  <a:latin typeface="微软雅黑" panose="020B0503020204020204" pitchFamily="34" charset="-122"/>
                  <a:ea typeface="微软雅黑" panose="020B0503020204020204" pitchFamily="34" charset="-122"/>
                </a:rPr>
                <a:t>对社交网络内容的消费可分为主动消费和被动消费。被动消费即“浏览”，有研究表明，社交网络中高达</a:t>
              </a:r>
              <a:r>
                <a:rPr lang="en-US" altLang="zh-CN" sz="1266" dirty="0">
                  <a:solidFill>
                    <a:schemeClr val="tx1">
                      <a:lumMod val="50000"/>
                      <a:lumOff val="50000"/>
                    </a:schemeClr>
                  </a:solidFill>
                  <a:latin typeface="微软雅黑" panose="020B0503020204020204" pitchFamily="34" charset="-122"/>
                  <a:ea typeface="微软雅黑" panose="020B0503020204020204" pitchFamily="34" charset="-122"/>
                </a:rPr>
                <a:t>92%</a:t>
              </a:r>
              <a:r>
                <a:rPr lang="zh-CN" altLang="en-US" sz="1266" dirty="0">
                  <a:solidFill>
                    <a:schemeClr val="tx1">
                      <a:lumMod val="50000"/>
                      <a:lumOff val="50000"/>
                    </a:schemeClr>
                  </a:solidFill>
                  <a:latin typeface="微软雅黑" panose="020B0503020204020204" pitchFamily="34" charset="-122"/>
                  <a:ea typeface="微软雅黑" panose="020B0503020204020204" pitchFamily="34" charset="-122"/>
                </a:rPr>
                <a:t>的行为都是浏览行为。主动消费即社交搜索，例如搜索朋友的信息以及向社交圈内好友提问等等。</a:t>
              </a:r>
              <a:endParaRPr lang="id-ID" sz="1266"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 name="TextBox 38"/>
            <p:cNvSpPr txBox="1"/>
            <p:nvPr/>
          </p:nvSpPr>
          <p:spPr>
            <a:xfrm>
              <a:off x="624999" y="4893933"/>
              <a:ext cx="3462300" cy="395340"/>
            </a:xfrm>
            <a:prstGeom prst="rect">
              <a:avLst/>
            </a:prstGeom>
            <a:noFill/>
          </p:spPr>
          <p:txBody>
            <a:bodyPr wrap="square" rtlCol="0">
              <a:spAutoFit/>
            </a:bodyPr>
            <a:lstStyle/>
            <a:p>
              <a:pPr algn="r"/>
              <a:r>
                <a:rPr lang="zh-CN" altLang="en-US" sz="2109" b="1"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内容消费行为</a:t>
              </a:r>
              <a:endParaRPr lang="zh-CN" altLang="en-US" sz="2109" b="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3" name="Group 13"/>
          <p:cNvGrpSpPr/>
          <p:nvPr/>
        </p:nvGrpSpPr>
        <p:grpSpPr>
          <a:xfrm>
            <a:off x="1959542" y="3682440"/>
            <a:ext cx="3697732" cy="1341746"/>
            <a:chOff x="1858165" y="3624861"/>
            <a:chExt cx="3506431" cy="1272331"/>
          </a:xfrm>
        </p:grpSpPr>
        <p:sp>
          <p:nvSpPr>
            <p:cNvPr id="54" name="TextBox 66"/>
            <p:cNvSpPr txBox="1"/>
            <p:nvPr/>
          </p:nvSpPr>
          <p:spPr>
            <a:xfrm>
              <a:off x="2006353" y="4051181"/>
              <a:ext cx="3358243" cy="846011"/>
            </a:xfrm>
            <a:prstGeom prst="rect">
              <a:avLst/>
            </a:prstGeom>
            <a:noFill/>
          </p:spPr>
          <p:txBody>
            <a:bodyPr wrap="square" rtlCol="0">
              <a:spAutoFit/>
            </a:bodyPr>
            <a:lstStyle/>
            <a:p>
              <a:r>
                <a:rPr lang="zh-CN" altLang="en-US" sz="1266" dirty="0" smtClean="0">
                  <a:solidFill>
                    <a:schemeClr val="tx1">
                      <a:lumMod val="50000"/>
                      <a:lumOff val="50000"/>
                    </a:schemeClr>
                  </a:solidFill>
                  <a:latin typeface="微软雅黑" panose="020B0503020204020204" pitchFamily="34" charset="-122"/>
                  <a:ea typeface="微软雅黑" panose="020B0503020204020204" pitchFamily="34" charset="-122"/>
                </a:rPr>
                <a:t>用户</a:t>
              </a:r>
              <a:r>
                <a:rPr lang="zh-CN" altLang="en-US" sz="1266" dirty="0">
                  <a:solidFill>
                    <a:schemeClr val="tx1">
                      <a:lumMod val="50000"/>
                      <a:lumOff val="50000"/>
                    </a:schemeClr>
                  </a:solidFill>
                  <a:latin typeface="微软雅黑" panose="020B0503020204020204" pitchFamily="34" charset="-122"/>
                  <a:ea typeface="微软雅黑" panose="020B0503020204020204" pitchFamily="34" charset="-122"/>
                </a:rPr>
                <a:t>在社交网络通过写博客微博，发帖评论等行为产生</a:t>
              </a:r>
              <a:r>
                <a:rPr lang="zh-CN" altLang="en-US" sz="1266" dirty="0" smtClean="0">
                  <a:solidFill>
                    <a:schemeClr val="tx1">
                      <a:lumMod val="50000"/>
                      <a:lumOff val="50000"/>
                    </a:schemeClr>
                  </a:solidFill>
                  <a:latin typeface="微软雅黑" panose="020B0503020204020204" pitchFamily="34" charset="-122"/>
                  <a:ea typeface="微软雅黑" panose="020B0503020204020204" pitchFamily="34" charset="-122"/>
                </a:rPr>
                <a:t>内容。</a:t>
              </a:r>
              <a:r>
                <a:rPr lang="zh-CN" altLang="en-US" sz="1266" dirty="0">
                  <a:solidFill>
                    <a:schemeClr val="tx1">
                      <a:lumMod val="50000"/>
                      <a:lumOff val="50000"/>
                    </a:schemeClr>
                  </a:solidFill>
                  <a:latin typeface="微软雅黑" panose="020B0503020204020204" pitchFamily="34" charset="-122"/>
                  <a:ea typeface="微软雅黑" panose="020B0503020204020204" pitchFamily="34" charset="-122"/>
                </a:rPr>
                <a:t>对内容创建行为的研究主要研究创建内容的动机、创建内容时的主题选择偏好以及内容创建时的语言表述等。</a:t>
              </a:r>
              <a:endParaRPr lang="id-ID" sz="1266"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5" name="TextBox 67"/>
            <p:cNvSpPr txBox="1"/>
            <p:nvPr/>
          </p:nvSpPr>
          <p:spPr>
            <a:xfrm>
              <a:off x="1858165" y="3624861"/>
              <a:ext cx="3462300" cy="395340"/>
            </a:xfrm>
            <a:prstGeom prst="rect">
              <a:avLst/>
            </a:prstGeom>
            <a:noFill/>
          </p:spPr>
          <p:txBody>
            <a:bodyPr wrap="square" rtlCol="0">
              <a:spAutoFit/>
            </a:bodyPr>
            <a:lstStyle/>
            <a:p>
              <a:pPr algn="r"/>
              <a:r>
                <a:rPr lang="zh-CN" altLang="en-US" sz="2109" b="1"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内容创建行为</a:t>
              </a:r>
              <a:endParaRPr lang="zh-CN" altLang="en-US" sz="2109" b="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6" name="Group 14"/>
          <p:cNvGrpSpPr/>
          <p:nvPr/>
        </p:nvGrpSpPr>
        <p:grpSpPr>
          <a:xfrm>
            <a:off x="3658291" y="2521987"/>
            <a:ext cx="3697732" cy="931507"/>
            <a:chOff x="3469030" y="2409031"/>
            <a:chExt cx="3506431" cy="883315"/>
          </a:xfrm>
        </p:grpSpPr>
        <p:sp>
          <p:nvSpPr>
            <p:cNvPr id="57" name="TextBox 72"/>
            <p:cNvSpPr txBox="1"/>
            <p:nvPr/>
          </p:nvSpPr>
          <p:spPr>
            <a:xfrm>
              <a:off x="3469030" y="2835352"/>
              <a:ext cx="3506431" cy="456994"/>
            </a:xfrm>
            <a:prstGeom prst="rect">
              <a:avLst/>
            </a:prstGeom>
            <a:noFill/>
          </p:spPr>
          <p:txBody>
            <a:bodyPr wrap="square" rtlCol="0">
              <a:spAutoFit/>
            </a:bodyPr>
            <a:lstStyle/>
            <a:p>
              <a:r>
                <a:rPr lang="zh-CN" altLang="en-US" sz="1266" dirty="0">
                  <a:solidFill>
                    <a:schemeClr val="tx1">
                      <a:lumMod val="50000"/>
                      <a:lumOff val="50000"/>
                    </a:schemeClr>
                  </a:solidFill>
                  <a:latin typeface="微软雅黑" panose="020B0503020204020204" pitchFamily="34" charset="-122"/>
                  <a:ea typeface="微软雅黑" panose="020B0503020204020204" pitchFamily="34" charset="-122"/>
                </a:rPr>
                <a:t>用户可以在社交网络上执行各种各样的行为，例如浏览，点击，分享，点赞，收藏等。</a:t>
              </a:r>
            </a:p>
          </p:txBody>
        </p:sp>
        <p:sp>
          <p:nvSpPr>
            <p:cNvPr id="58" name="TextBox 73"/>
            <p:cNvSpPr txBox="1"/>
            <p:nvPr/>
          </p:nvSpPr>
          <p:spPr>
            <a:xfrm>
              <a:off x="3469030" y="2409031"/>
              <a:ext cx="3462300" cy="395340"/>
            </a:xfrm>
            <a:prstGeom prst="rect">
              <a:avLst/>
            </a:prstGeom>
            <a:noFill/>
          </p:spPr>
          <p:txBody>
            <a:bodyPr wrap="square" rtlCol="0">
              <a:spAutoFit/>
            </a:bodyPr>
            <a:lstStyle/>
            <a:p>
              <a:pPr algn="r"/>
              <a:r>
                <a:rPr lang="zh-CN" altLang="en-US" sz="2109" b="1"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一般使用行为</a:t>
              </a:r>
              <a:endParaRPr lang="zh-CN" altLang="en-US" sz="2109" b="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2" name="Group 80"/>
          <p:cNvGrpSpPr/>
          <p:nvPr/>
        </p:nvGrpSpPr>
        <p:grpSpPr>
          <a:xfrm flipH="1">
            <a:off x="6554679" y="4144294"/>
            <a:ext cx="2059374" cy="519752"/>
            <a:chOff x="2756450" y="2662215"/>
            <a:chExt cx="1952833" cy="492863"/>
          </a:xfrm>
        </p:grpSpPr>
        <p:grpSp>
          <p:nvGrpSpPr>
            <p:cNvPr id="63" name="Group 81"/>
            <p:cNvGrpSpPr/>
            <p:nvPr/>
          </p:nvGrpSpPr>
          <p:grpSpPr>
            <a:xfrm>
              <a:off x="2756450" y="2757465"/>
              <a:ext cx="1775413" cy="397613"/>
              <a:chOff x="2756450" y="2757465"/>
              <a:chExt cx="1775413" cy="397613"/>
            </a:xfrm>
          </p:grpSpPr>
          <p:cxnSp>
            <p:nvCxnSpPr>
              <p:cNvPr id="65" name="Straight Connector 83"/>
              <p:cNvCxnSpPr/>
              <p:nvPr/>
            </p:nvCxnSpPr>
            <p:spPr>
              <a:xfrm flipH="1">
                <a:off x="2756450" y="2757465"/>
                <a:ext cx="1216648" cy="397613"/>
              </a:xfrm>
              <a:prstGeom prst="line">
                <a:avLst/>
              </a:prstGeom>
              <a:ln w="12700">
                <a:solidFill>
                  <a:schemeClr val="bg1">
                    <a:lumMod val="65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66" name="Straight Connector 84"/>
              <p:cNvCxnSpPr/>
              <p:nvPr/>
            </p:nvCxnSpPr>
            <p:spPr>
              <a:xfrm flipH="1" flipV="1">
                <a:off x="3973098" y="2757465"/>
                <a:ext cx="558765" cy="907"/>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64" name="Oval 82"/>
            <p:cNvSpPr/>
            <p:nvPr/>
          </p:nvSpPr>
          <p:spPr>
            <a:xfrm>
              <a:off x="4518783" y="2662215"/>
              <a:ext cx="190500" cy="1905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7" name="Group 86"/>
          <p:cNvGrpSpPr/>
          <p:nvPr/>
        </p:nvGrpSpPr>
        <p:grpSpPr>
          <a:xfrm flipH="1">
            <a:off x="8283681" y="2918311"/>
            <a:ext cx="1483918" cy="698015"/>
            <a:chOff x="3302135" y="2662215"/>
            <a:chExt cx="1407148" cy="661903"/>
          </a:xfrm>
        </p:grpSpPr>
        <p:cxnSp>
          <p:nvCxnSpPr>
            <p:cNvPr id="68" name="Straight Connector 89"/>
            <p:cNvCxnSpPr>
              <a:stCxn id="69" idx="2"/>
            </p:cNvCxnSpPr>
            <p:nvPr/>
          </p:nvCxnSpPr>
          <p:spPr>
            <a:xfrm flipH="1">
              <a:off x="3302135" y="2757465"/>
              <a:ext cx="1216648" cy="566653"/>
            </a:xfrm>
            <a:prstGeom prst="line">
              <a:avLst/>
            </a:prstGeom>
            <a:ln w="12700">
              <a:solidFill>
                <a:schemeClr val="bg1">
                  <a:lumMod val="65000"/>
                </a:schemeClr>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69" name="Oval 88"/>
            <p:cNvSpPr/>
            <p:nvPr/>
          </p:nvSpPr>
          <p:spPr>
            <a:xfrm>
              <a:off x="4518783" y="2662215"/>
              <a:ext cx="190500" cy="1905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3" name="Group 10"/>
          <p:cNvGrpSpPr/>
          <p:nvPr/>
        </p:nvGrpSpPr>
        <p:grpSpPr>
          <a:xfrm>
            <a:off x="7436381" y="2649679"/>
            <a:ext cx="776434" cy="776434"/>
            <a:chOff x="7051661" y="2512363"/>
            <a:chExt cx="736265" cy="736265"/>
          </a:xfrm>
        </p:grpSpPr>
        <p:sp>
          <p:nvSpPr>
            <p:cNvPr id="74" name="Oval 68"/>
            <p:cNvSpPr/>
            <p:nvPr/>
          </p:nvSpPr>
          <p:spPr>
            <a:xfrm>
              <a:off x="7051661" y="2512363"/>
              <a:ext cx="736265" cy="7362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75" name="Group 104"/>
            <p:cNvGrpSpPr/>
            <p:nvPr/>
          </p:nvGrpSpPr>
          <p:grpSpPr>
            <a:xfrm>
              <a:off x="7231041" y="2719950"/>
              <a:ext cx="377503" cy="353205"/>
              <a:chOff x="6964363" y="2108200"/>
              <a:chExt cx="690562" cy="646113"/>
            </a:xfrm>
            <a:solidFill>
              <a:schemeClr val="bg1"/>
            </a:solidFill>
          </p:grpSpPr>
          <p:sp>
            <p:nvSpPr>
              <p:cNvPr id="76" name="Freeform 91"/>
              <p:cNvSpPr>
                <a:spLocks noEditPoints="1"/>
              </p:cNvSpPr>
              <p:nvPr/>
            </p:nvSpPr>
            <p:spPr bwMode="auto">
              <a:xfrm>
                <a:off x="7050088" y="2193925"/>
                <a:ext cx="519112" cy="344488"/>
              </a:xfrm>
              <a:custGeom>
                <a:avLst/>
                <a:gdLst>
                  <a:gd name="T0" fmla="*/ 503 w 12071"/>
                  <a:gd name="T1" fmla="*/ 502 h 8033"/>
                  <a:gd name="T2" fmla="*/ 11568 w 12071"/>
                  <a:gd name="T3" fmla="*/ 0 h 8033"/>
                  <a:gd name="T4" fmla="*/ 452 w 12071"/>
                  <a:gd name="T5" fmla="*/ 5 h 8033"/>
                  <a:gd name="T6" fmla="*/ 377 w 12071"/>
                  <a:gd name="T7" fmla="*/ 18 h 8033"/>
                  <a:gd name="T8" fmla="*/ 307 w 12071"/>
                  <a:gd name="T9" fmla="*/ 41 h 8033"/>
                  <a:gd name="T10" fmla="*/ 242 w 12071"/>
                  <a:gd name="T11" fmla="*/ 74 h 8033"/>
                  <a:gd name="T12" fmla="*/ 183 w 12071"/>
                  <a:gd name="T13" fmla="*/ 116 h 8033"/>
                  <a:gd name="T14" fmla="*/ 131 w 12071"/>
                  <a:gd name="T15" fmla="*/ 166 h 8033"/>
                  <a:gd name="T16" fmla="*/ 85 w 12071"/>
                  <a:gd name="T17" fmla="*/ 222 h 8033"/>
                  <a:gd name="T18" fmla="*/ 49 w 12071"/>
                  <a:gd name="T19" fmla="*/ 284 h 8033"/>
                  <a:gd name="T20" fmla="*/ 22 w 12071"/>
                  <a:gd name="T21" fmla="*/ 353 h 8033"/>
                  <a:gd name="T22" fmla="*/ 6 w 12071"/>
                  <a:gd name="T23" fmla="*/ 426 h 8033"/>
                  <a:gd name="T24" fmla="*/ 0 w 12071"/>
                  <a:gd name="T25" fmla="*/ 502 h 8033"/>
                  <a:gd name="T26" fmla="*/ 3 w 12071"/>
                  <a:gd name="T27" fmla="*/ 7582 h 8033"/>
                  <a:gd name="T28" fmla="*/ 16 w 12071"/>
                  <a:gd name="T29" fmla="*/ 7656 h 8033"/>
                  <a:gd name="T30" fmla="*/ 39 w 12071"/>
                  <a:gd name="T31" fmla="*/ 7726 h 8033"/>
                  <a:gd name="T32" fmla="*/ 72 w 12071"/>
                  <a:gd name="T33" fmla="*/ 7792 h 8033"/>
                  <a:gd name="T34" fmla="*/ 115 w 12071"/>
                  <a:gd name="T35" fmla="*/ 7850 h 8033"/>
                  <a:gd name="T36" fmla="*/ 165 w 12071"/>
                  <a:gd name="T37" fmla="*/ 7902 h 8033"/>
                  <a:gd name="T38" fmla="*/ 221 w 12071"/>
                  <a:gd name="T39" fmla="*/ 7947 h 8033"/>
                  <a:gd name="T40" fmla="*/ 285 w 12071"/>
                  <a:gd name="T41" fmla="*/ 7983 h 8033"/>
                  <a:gd name="T42" fmla="*/ 353 w 12071"/>
                  <a:gd name="T43" fmla="*/ 8011 h 8033"/>
                  <a:gd name="T44" fmla="*/ 426 w 12071"/>
                  <a:gd name="T45" fmla="*/ 8027 h 8033"/>
                  <a:gd name="T46" fmla="*/ 503 w 12071"/>
                  <a:gd name="T47" fmla="*/ 8033 h 8033"/>
                  <a:gd name="T48" fmla="*/ 11619 w 12071"/>
                  <a:gd name="T49" fmla="*/ 8030 h 8033"/>
                  <a:gd name="T50" fmla="*/ 11694 w 12071"/>
                  <a:gd name="T51" fmla="*/ 8017 h 8033"/>
                  <a:gd name="T52" fmla="*/ 11764 w 12071"/>
                  <a:gd name="T53" fmla="*/ 7994 h 8033"/>
                  <a:gd name="T54" fmla="*/ 11829 w 12071"/>
                  <a:gd name="T55" fmla="*/ 7960 h 8033"/>
                  <a:gd name="T56" fmla="*/ 11888 w 12071"/>
                  <a:gd name="T57" fmla="*/ 7918 h 8033"/>
                  <a:gd name="T58" fmla="*/ 11940 w 12071"/>
                  <a:gd name="T59" fmla="*/ 7868 h 8033"/>
                  <a:gd name="T60" fmla="*/ 11986 w 12071"/>
                  <a:gd name="T61" fmla="*/ 7812 h 8033"/>
                  <a:gd name="T62" fmla="*/ 12022 w 12071"/>
                  <a:gd name="T63" fmla="*/ 7749 h 8033"/>
                  <a:gd name="T64" fmla="*/ 12049 w 12071"/>
                  <a:gd name="T65" fmla="*/ 7680 h 8033"/>
                  <a:gd name="T66" fmla="*/ 12065 w 12071"/>
                  <a:gd name="T67" fmla="*/ 7607 h 8033"/>
                  <a:gd name="T68" fmla="*/ 12071 w 12071"/>
                  <a:gd name="T69" fmla="*/ 7531 h 8033"/>
                  <a:gd name="T70" fmla="*/ 12068 w 12071"/>
                  <a:gd name="T71" fmla="*/ 451 h 8033"/>
                  <a:gd name="T72" fmla="*/ 12055 w 12071"/>
                  <a:gd name="T73" fmla="*/ 377 h 8033"/>
                  <a:gd name="T74" fmla="*/ 12032 w 12071"/>
                  <a:gd name="T75" fmla="*/ 306 h 8033"/>
                  <a:gd name="T76" fmla="*/ 11999 w 12071"/>
                  <a:gd name="T77" fmla="*/ 242 h 8033"/>
                  <a:gd name="T78" fmla="*/ 11956 w 12071"/>
                  <a:gd name="T79" fmla="*/ 183 h 8033"/>
                  <a:gd name="T80" fmla="*/ 11906 w 12071"/>
                  <a:gd name="T81" fmla="*/ 131 h 8033"/>
                  <a:gd name="T82" fmla="*/ 11850 w 12071"/>
                  <a:gd name="T83" fmla="*/ 85 h 8033"/>
                  <a:gd name="T84" fmla="*/ 11786 w 12071"/>
                  <a:gd name="T85" fmla="*/ 49 h 8033"/>
                  <a:gd name="T86" fmla="*/ 11718 w 12071"/>
                  <a:gd name="T87" fmla="*/ 22 h 8033"/>
                  <a:gd name="T88" fmla="*/ 11645 w 12071"/>
                  <a:gd name="T89" fmla="*/ 6 h 8033"/>
                  <a:gd name="T90" fmla="*/ 11568 w 12071"/>
                  <a:gd name="T91" fmla="*/ 0 h 8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071" h="8033">
                    <a:moveTo>
                      <a:pt x="11568" y="7533"/>
                    </a:moveTo>
                    <a:lnTo>
                      <a:pt x="503" y="7533"/>
                    </a:lnTo>
                    <a:lnTo>
                      <a:pt x="503" y="502"/>
                    </a:lnTo>
                    <a:lnTo>
                      <a:pt x="11568" y="502"/>
                    </a:lnTo>
                    <a:lnTo>
                      <a:pt x="11568" y="7533"/>
                    </a:lnTo>
                    <a:close/>
                    <a:moveTo>
                      <a:pt x="11568" y="0"/>
                    </a:moveTo>
                    <a:lnTo>
                      <a:pt x="503" y="2"/>
                    </a:lnTo>
                    <a:lnTo>
                      <a:pt x="477" y="3"/>
                    </a:lnTo>
                    <a:lnTo>
                      <a:pt x="452" y="5"/>
                    </a:lnTo>
                    <a:lnTo>
                      <a:pt x="426" y="8"/>
                    </a:lnTo>
                    <a:lnTo>
                      <a:pt x="401" y="12"/>
                    </a:lnTo>
                    <a:lnTo>
                      <a:pt x="377" y="18"/>
                    </a:lnTo>
                    <a:lnTo>
                      <a:pt x="353" y="24"/>
                    </a:lnTo>
                    <a:lnTo>
                      <a:pt x="330" y="32"/>
                    </a:lnTo>
                    <a:lnTo>
                      <a:pt x="307" y="41"/>
                    </a:lnTo>
                    <a:lnTo>
                      <a:pt x="285" y="51"/>
                    </a:lnTo>
                    <a:lnTo>
                      <a:pt x="263" y="62"/>
                    </a:lnTo>
                    <a:lnTo>
                      <a:pt x="242" y="74"/>
                    </a:lnTo>
                    <a:lnTo>
                      <a:pt x="221" y="87"/>
                    </a:lnTo>
                    <a:lnTo>
                      <a:pt x="202" y="102"/>
                    </a:lnTo>
                    <a:lnTo>
                      <a:pt x="183" y="116"/>
                    </a:lnTo>
                    <a:lnTo>
                      <a:pt x="165" y="132"/>
                    </a:lnTo>
                    <a:lnTo>
                      <a:pt x="147" y="148"/>
                    </a:lnTo>
                    <a:lnTo>
                      <a:pt x="131" y="166"/>
                    </a:lnTo>
                    <a:lnTo>
                      <a:pt x="115" y="184"/>
                    </a:lnTo>
                    <a:lnTo>
                      <a:pt x="99" y="202"/>
                    </a:lnTo>
                    <a:lnTo>
                      <a:pt x="85" y="222"/>
                    </a:lnTo>
                    <a:lnTo>
                      <a:pt x="72" y="242"/>
                    </a:lnTo>
                    <a:lnTo>
                      <a:pt x="60" y="263"/>
                    </a:lnTo>
                    <a:lnTo>
                      <a:pt x="49" y="284"/>
                    </a:lnTo>
                    <a:lnTo>
                      <a:pt x="39" y="307"/>
                    </a:lnTo>
                    <a:lnTo>
                      <a:pt x="30" y="329"/>
                    </a:lnTo>
                    <a:lnTo>
                      <a:pt x="22" y="353"/>
                    </a:lnTo>
                    <a:lnTo>
                      <a:pt x="16" y="377"/>
                    </a:lnTo>
                    <a:lnTo>
                      <a:pt x="10" y="401"/>
                    </a:lnTo>
                    <a:lnTo>
                      <a:pt x="6" y="426"/>
                    </a:lnTo>
                    <a:lnTo>
                      <a:pt x="3" y="451"/>
                    </a:lnTo>
                    <a:lnTo>
                      <a:pt x="1" y="476"/>
                    </a:lnTo>
                    <a:lnTo>
                      <a:pt x="0" y="502"/>
                    </a:lnTo>
                    <a:lnTo>
                      <a:pt x="0" y="7531"/>
                    </a:lnTo>
                    <a:lnTo>
                      <a:pt x="1" y="7557"/>
                    </a:lnTo>
                    <a:lnTo>
                      <a:pt x="3" y="7582"/>
                    </a:lnTo>
                    <a:lnTo>
                      <a:pt x="6" y="7607"/>
                    </a:lnTo>
                    <a:lnTo>
                      <a:pt x="10" y="7632"/>
                    </a:lnTo>
                    <a:lnTo>
                      <a:pt x="16" y="7656"/>
                    </a:lnTo>
                    <a:lnTo>
                      <a:pt x="22" y="7680"/>
                    </a:lnTo>
                    <a:lnTo>
                      <a:pt x="30" y="7703"/>
                    </a:lnTo>
                    <a:lnTo>
                      <a:pt x="39" y="7726"/>
                    </a:lnTo>
                    <a:lnTo>
                      <a:pt x="49" y="7749"/>
                    </a:lnTo>
                    <a:lnTo>
                      <a:pt x="60" y="7771"/>
                    </a:lnTo>
                    <a:lnTo>
                      <a:pt x="72" y="7792"/>
                    </a:lnTo>
                    <a:lnTo>
                      <a:pt x="85" y="7812"/>
                    </a:lnTo>
                    <a:lnTo>
                      <a:pt x="99" y="7831"/>
                    </a:lnTo>
                    <a:lnTo>
                      <a:pt x="115" y="7850"/>
                    </a:lnTo>
                    <a:lnTo>
                      <a:pt x="131" y="7868"/>
                    </a:lnTo>
                    <a:lnTo>
                      <a:pt x="147" y="7886"/>
                    </a:lnTo>
                    <a:lnTo>
                      <a:pt x="165" y="7902"/>
                    </a:lnTo>
                    <a:lnTo>
                      <a:pt x="183" y="7918"/>
                    </a:lnTo>
                    <a:lnTo>
                      <a:pt x="202" y="7933"/>
                    </a:lnTo>
                    <a:lnTo>
                      <a:pt x="221" y="7947"/>
                    </a:lnTo>
                    <a:lnTo>
                      <a:pt x="242" y="7960"/>
                    </a:lnTo>
                    <a:lnTo>
                      <a:pt x="263" y="7972"/>
                    </a:lnTo>
                    <a:lnTo>
                      <a:pt x="285" y="7983"/>
                    </a:lnTo>
                    <a:lnTo>
                      <a:pt x="307" y="7994"/>
                    </a:lnTo>
                    <a:lnTo>
                      <a:pt x="330" y="8003"/>
                    </a:lnTo>
                    <a:lnTo>
                      <a:pt x="353" y="8011"/>
                    </a:lnTo>
                    <a:lnTo>
                      <a:pt x="377" y="8017"/>
                    </a:lnTo>
                    <a:lnTo>
                      <a:pt x="401" y="8023"/>
                    </a:lnTo>
                    <a:lnTo>
                      <a:pt x="426" y="8027"/>
                    </a:lnTo>
                    <a:lnTo>
                      <a:pt x="452" y="8030"/>
                    </a:lnTo>
                    <a:lnTo>
                      <a:pt x="477" y="8032"/>
                    </a:lnTo>
                    <a:lnTo>
                      <a:pt x="503" y="8033"/>
                    </a:lnTo>
                    <a:lnTo>
                      <a:pt x="11568" y="8033"/>
                    </a:lnTo>
                    <a:lnTo>
                      <a:pt x="11594" y="8032"/>
                    </a:lnTo>
                    <a:lnTo>
                      <a:pt x="11619" y="8030"/>
                    </a:lnTo>
                    <a:lnTo>
                      <a:pt x="11645" y="8027"/>
                    </a:lnTo>
                    <a:lnTo>
                      <a:pt x="11670" y="8023"/>
                    </a:lnTo>
                    <a:lnTo>
                      <a:pt x="11694" y="8017"/>
                    </a:lnTo>
                    <a:lnTo>
                      <a:pt x="11718" y="8011"/>
                    </a:lnTo>
                    <a:lnTo>
                      <a:pt x="11741" y="8003"/>
                    </a:lnTo>
                    <a:lnTo>
                      <a:pt x="11764" y="7994"/>
                    </a:lnTo>
                    <a:lnTo>
                      <a:pt x="11786" y="7983"/>
                    </a:lnTo>
                    <a:lnTo>
                      <a:pt x="11809" y="7972"/>
                    </a:lnTo>
                    <a:lnTo>
                      <a:pt x="11829" y="7960"/>
                    </a:lnTo>
                    <a:lnTo>
                      <a:pt x="11850" y="7947"/>
                    </a:lnTo>
                    <a:lnTo>
                      <a:pt x="11869" y="7933"/>
                    </a:lnTo>
                    <a:lnTo>
                      <a:pt x="11888" y="7918"/>
                    </a:lnTo>
                    <a:lnTo>
                      <a:pt x="11906" y="7902"/>
                    </a:lnTo>
                    <a:lnTo>
                      <a:pt x="11924" y="7886"/>
                    </a:lnTo>
                    <a:lnTo>
                      <a:pt x="11940" y="7868"/>
                    </a:lnTo>
                    <a:lnTo>
                      <a:pt x="11956" y="7850"/>
                    </a:lnTo>
                    <a:lnTo>
                      <a:pt x="11972" y="7831"/>
                    </a:lnTo>
                    <a:lnTo>
                      <a:pt x="11986" y="7812"/>
                    </a:lnTo>
                    <a:lnTo>
                      <a:pt x="11999" y="7792"/>
                    </a:lnTo>
                    <a:lnTo>
                      <a:pt x="12011" y="7771"/>
                    </a:lnTo>
                    <a:lnTo>
                      <a:pt x="12022" y="7749"/>
                    </a:lnTo>
                    <a:lnTo>
                      <a:pt x="12032" y="7726"/>
                    </a:lnTo>
                    <a:lnTo>
                      <a:pt x="12041" y="7703"/>
                    </a:lnTo>
                    <a:lnTo>
                      <a:pt x="12049" y="7680"/>
                    </a:lnTo>
                    <a:lnTo>
                      <a:pt x="12055" y="7656"/>
                    </a:lnTo>
                    <a:lnTo>
                      <a:pt x="12061" y="7632"/>
                    </a:lnTo>
                    <a:lnTo>
                      <a:pt x="12065" y="7607"/>
                    </a:lnTo>
                    <a:lnTo>
                      <a:pt x="12068" y="7582"/>
                    </a:lnTo>
                    <a:lnTo>
                      <a:pt x="12070" y="7557"/>
                    </a:lnTo>
                    <a:lnTo>
                      <a:pt x="12071" y="7531"/>
                    </a:lnTo>
                    <a:lnTo>
                      <a:pt x="12071" y="502"/>
                    </a:lnTo>
                    <a:lnTo>
                      <a:pt x="12070" y="476"/>
                    </a:lnTo>
                    <a:lnTo>
                      <a:pt x="12068" y="451"/>
                    </a:lnTo>
                    <a:lnTo>
                      <a:pt x="12065" y="426"/>
                    </a:lnTo>
                    <a:lnTo>
                      <a:pt x="12061" y="401"/>
                    </a:lnTo>
                    <a:lnTo>
                      <a:pt x="12055" y="377"/>
                    </a:lnTo>
                    <a:lnTo>
                      <a:pt x="12049" y="353"/>
                    </a:lnTo>
                    <a:lnTo>
                      <a:pt x="12041" y="329"/>
                    </a:lnTo>
                    <a:lnTo>
                      <a:pt x="12032" y="306"/>
                    </a:lnTo>
                    <a:lnTo>
                      <a:pt x="12022" y="284"/>
                    </a:lnTo>
                    <a:lnTo>
                      <a:pt x="12011" y="263"/>
                    </a:lnTo>
                    <a:lnTo>
                      <a:pt x="11999" y="242"/>
                    </a:lnTo>
                    <a:lnTo>
                      <a:pt x="11986" y="221"/>
                    </a:lnTo>
                    <a:lnTo>
                      <a:pt x="11972" y="202"/>
                    </a:lnTo>
                    <a:lnTo>
                      <a:pt x="11956" y="183"/>
                    </a:lnTo>
                    <a:lnTo>
                      <a:pt x="11940" y="165"/>
                    </a:lnTo>
                    <a:lnTo>
                      <a:pt x="11924" y="147"/>
                    </a:lnTo>
                    <a:lnTo>
                      <a:pt x="11906" y="131"/>
                    </a:lnTo>
                    <a:lnTo>
                      <a:pt x="11888" y="115"/>
                    </a:lnTo>
                    <a:lnTo>
                      <a:pt x="11869" y="100"/>
                    </a:lnTo>
                    <a:lnTo>
                      <a:pt x="11850" y="85"/>
                    </a:lnTo>
                    <a:lnTo>
                      <a:pt x="11829" y="72"/>
                    </a:lnTo>
                    <a:lnTo>
                      <a:pt x="11809" y="60"/>
                    </a:lnTo>
                    <a:lnTo>
                      <a:pt x="11786" y="49"/>
                    </a:lnTo>
                    <a:lnTo>
                      <a:pt x="11764" y="39"/>
                    </a:lnTo>
                    <a:lnTo>
                      <a:pt x="11741" y="30"/>
                    </a:lnTo>
                    <a:lnTo>
                      <a:pt x="11718" y="22"/>
                    </a:lnTo>
                    <a:lnTo>
                      <a:pt x="11694" y="16"/>
                    </a:lnTo>
                    <a:lnTo>
                      <a:pt x="11670" y="10"/>
                    </a:lnTo>
                    <a:lnTo>
                      <a:pt x="11645" y="6"/>
                    </a:lnTo>
                    <a:lnTo>
                      <a:pt x="11619" y="3"/>
                    </a:lnTo>
                    <a:lnTo>
                      <a:pt x="11594" y="1"/>
                    </a:lnTo>
                    <a:lnTo>
                      <a:pt x="1156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29" tIns="48214" rIns="96429" bIns="48214" numCol="1" anchor="t" anchorCtr="0" compatLnSpc="1">
                <a:prstTxWarp prst="textNoShape">
                  <a:avLst/>
                </a:prstTxWarp>
              </a:bodyPr>
              <a:lstStyle/>
              <a:p>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7" name="Freeform 92"/>
              <p:cNvSpPr>
                <a:spLocks noEditPoints="1"/>
              </p:cNvSpPr>
              <p:nvPr/>
            </p:nvSpPr>
            <p:spPr bwMode="auto">
              <a:xfrm>
                <a:off x="6964363" y="2108200"/>
                <a:ext cx="690562" cy="646113"/>
              </a:xfrm>
              <a:custGeom>
                <a:avLst/>
                <a:gdLst>
                  <a:gd name="T0" fmla="*/ 15066 w 16095"/>
                  <a:gd name="T1" fmla="*/ 11696 h 15059"/>
                  <a:gd name="T2" fmla="*/ 14988 w 16095"/>
                  <a:gd name="T3" fmla="*/ 11847 h 15059"/>
                  <a:gd name="T4" fmla="*/ 14867 w 16095"/>
                  <a:gd name="T5" fmla="*/ 11963 h 15059"/>
                  <a:gd name="T6" fmla="*/ 14712 w 16095"/>
                  <a:gd name="T7" fmla="*/ 12033 h 15059"/>
                  <a:gd name="T8" fmla="*/ 6036 w 16095"/>
                  <a:gd name="T9" fmla="*/ 12049 h 15059"/>
                  <a:gd name="T10" fmla="*/ 1359 w 16095"/>
                  <a:gd name="T11" fmla="*/ 12027 h 15059"/>
                  <a:gd name="T12" fmla="*/ 1208 w 16095"/>
                  <a:gd name="T13" fmla="*/ 11949 h 15059"/>
                  <a:gd name="T14" fmla="*/ 1091 w 16095"/>
                  <a:gd name="T15" fmla="*/ 11828 h 15059"/>
                  <a:gd name="T16" fmla="*/ 1022 w 16095"/>
                  <a:gd name="T17" fmla="*/ 11672 h 15059"/>
                  <a:gd name="T18" fmla="*/ 1007 w 16095"/>
                  <a:gd name="T19" fmla="*/ 1480 h 15059"/>
                  <a:gd name="T20" fmla="*/ 1045 w 16095"/>
                  <a:gd name="T21" fmla="*/ 1310 h 15059"/>
                  <a:gd name="T22" fmla="*/ 1137 w 16095"/>
                  <a:gd name="T23" fmla="*/ 1169 h 15059"/>
                  <a:gd name="T24" fmla="*/ 1268 w 16095"/>
                  <a:gd name="T25" fmla="*/ 1064 h 15059"/>
                  <a:gd name="T26" fmla="*/ 1432 w 16095"/>
                  <a:gd name="T27" fmla="*/ 1010 h 15059"/>
                  <a:gd name="T28" fmla="*/ 14663 w 16095"/>
                  <a:gd name="T29" fmla="*/ 1010 h 15059"/>
                  <a:gd name="T30" fmla="*/ 14826 w 16095"/>
                  <a:gd name="T31" fmla="*/ 1064 h 15059"/>
                  <a:gd name="T32" fmla="*/ 14958 w 16095"/>
                  <a:gd name="T33" fmla="*/ 1169 h 15059"/>
                  <a:gd name="T34" fmla="*/ 15050 w 16095"/>
                  <a:gd name="T35" fmla="*/ 1310 h 15059"/>
                  <a:gd name="T36" fmla="*/ 15088 w 16095"/>
                  <a:gd name="T37" fmla="*/ 1480 h 15059"/>
                  <a:gd name="T38" fmla="*/ 1279 w 16095"/>
                  <a:gd name="T39" fmla="*/ 17 h 15059"/>
                  <a:gd name="T40" fmla="*/ 790 w 16095"/>
                  <a:gd name="T41" fmla="*/ 182 h 15059"/>
                  <a:gd name="T42" fmla="*/ 391 w 16095"/>
                  <a:gd name="T43" fmla="*/ 493 h 15059"/>
                  <a:gd name="T44" fmla="*/ 119 w 16095"/>
                  <a:gd name="T45" fmla="*/ 920 h 15059"/>
                  <a:gd name="T46" fmla="*/ 2 w 16095"/>
                  <a:gd name="T47" fmla="*/ 1429 h 15059"/>
                  <a:gd name="T48" fmla="*/ 47 w 16095"/>
                  <a:gd name="T49" fmla="*/ 11922 h 15059"/>
                  <a:gd name="T50" fmla="*/ 257 w 16095"/>
                  <a:gd name="T51" fmla="*/ 12387 h 15059"/>
                  <a:gd name="T52" fmla="*/ 604 w 16095"/>
                  <a:gd name="T53" fmla="*/ 12752 h 15059"/>
                  <a:gd name="T54" fmla="*/ 1056 w 16095"/>
                  <a:gd name="T55" fmla="*/ 12984 h 15059"/>
                  <a:gd name="T56" fmla="*/ 6539 w 16095"/>
                  <a:gd name="T57" fmla="*/ 13053 h 15059"/>
                  <a:gd name="T58" fmla="*/ 3299 w 16095"/>
                  <a:gd name="T59" fmla="*/ 14106 h 15059"/>
                  <a:gd name="T60" fmla="*/ 3180 w 16095"/>
                  <a:gd name="T61" fmla="*/ 14188 h 15059"/>
                  <a:gd name="T62" fmla="*/ 3089 w 16095"/>
                  <a:gd name="T63" fmla="*/ 14299 h 15059"/>
                  <a:gd name="T64" fmla="*/ 3034 w 16095"/>
                  <a:gd name="T65" fmla="*/ 14431 h 15059"/>
                  <a:gd name="T66" fmla="*/ 3019 w 16095"/>
                  <a:gd name="T67" fmla="*/ 14583 h 15059"/>
                  <a:gd name="T68" fmla="*/ 3057 w 16095"/>
                  <a:gd name="T69" fmla="*/ 14753 h 15059"/>
                  <a:gd name="T70" fmla="*/ 3149 w 16095"/>
                  <a:gd name="T71" fmla="*/ 14894 h 15059"/>
                  <a:gd name="T72" fmla="*/ 3280 w 16095"/>
                  <a:gd name="T73" fmla="*/ 14999 h 15059"/>
                  <a:gd name="T74" fmla="*/ 3444 w 16095"/>
                  <a:gd name="T75" fmla="*/ 15053 h 15059"/>
                  <a:gd name="T76" fmla="*/ 12651 w 16095"/>
                  <a:gd name="T77" fmla="*/ 15053 h 15059"/>
                  <a:gd name="T78" fmla="*/ 12814 w 16095"/>
                  <a:gd name="T79" fmla="*/ 14999 h 15059"/>
                  <a:gd name="T80" fmla="*/ 12946 w 16095"/>
                  <a:gd name="T81" fmla="*/ 14894 h 15059"/>
                  <a:gd name="T82" fmla="*/ 13038 w 16095"/>
                  <a:gd name="T83" fmla="*/ 14753 h 15059"/>
                  <a:gd name="T84" fmla="*/ 13076 w 16095"/>
                  <a:gd name="T85" fmla="*/ 14583 h 15059"/>
                  <a:gd name="T86" fmla="*/ 13061 w 16095"/>
                  <a:gd name="T87" fmla="*/ 14431 h 15059"/>
                  <a:gd name="T88" fmla="*/ 13006 w 16095"/>
                  <a:gd name="T89" fmla="*/ 14299 h 15059"/>
                  <a:gd name="T90" fmla="*/ 12915 w 16095"/>
                  <a:gd name="T91" fmla="*/ 14188 h 15059"/>
                  <a:gd name="T92" fmla="*/ 12796 w 16095"/>
                  <a:gd name="T93" fmla="*/ 14106 h 15059"/>
                  <a:gd name="T94" fmla="*/ 9556 w 16095"/>
                  <a:gd name="T95" fmla="*/ 13053 h 15059"/>
                  <a:gd name="T96" fmla="*/ 15039 w 16095"/>
                  <a:gd name="T97" fmla="*/ 12984 h 15059"/>
                  <a:gd name="T98" fmla="*/ 15491 w 16095"/>
                  <a:gd name="T99" fmla="*/ 12752 h 15059"/>
                  <a:gd name="T100" fmla="*/ 15838 w 16095"/>
                  <a:gd name="T101" fmla="*/ 12387 h 15059"/>
                  <a:gd name="T102" fmla="*/ 16048 w 16095"/>
                  <a:gd name="T103" fmla="*/ 11922 h 15059"/>
                  <a:gd name="T104" fmla="*/ 16093 w 16095"/>
                  <a:gd name="T105" fmla="*/ 1429 h 15059"/>
                  <a:gd name="T106" fmla="*/ 15976 w 16095"/>
                  <a:gd name="T107" fmla="*/ 920 h 15059"/>
                  <a:gd name="T108" fmla="*/ 15703 w 16095"/>
                  <a:gd name="T109" fmla="*/ 493 h 15059"/>
                  <a:gd name="T110" fmla="*/ 15305 w 16095"/>
                  <a:gd name="T111" fmla="*/ 182 h 15059"/>
                  <a:gd name="T112" fmla="*/ 14815 w 16095"/>
                  <a:gd name="T113" fmla="*/ 17 h 15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095" h="15059">
                    <a:moveTo>
                      <a:pt x="15089" y="11547"/>
                    </a:moveTo>
                    <a:lnTo>
                      <a:pt x="15088" y="11573"/>
                    </a:lnTo>
                    <a:lnTo>
                      <a:pt x="15086" y="11598"/>
                    </a:lnTo>
                    <a:lnTo>
                      <a:pt x="15083" y="11623"/>
                    </a:lnTo>
                    <a:lnTo>
                      <a:pt x="15079" y="11648"/>
                    </a:lnTo>
                    <a:lnTo>
                      <a:pt x="15073" y="11672"/>
                    </a:lnTo>
                    <a:lnTo>
                      <a:pt x="15066" y="11696"/>
                    </a:lnTo>
                    <a:lnTo>
                      <a:pt x="15059" y="11719"/>
                    </a:lnTo>
                    <a:lnTo>
                      <a:pt x="15050" y="11743"/>
                    </a:lnTo>
                    <a:lnTo>
                      <a:pt x="15040" y="11765"/>
                    </a:lnTo>
                    <a:lnTo>
                      <a:pt x="15029" y="11786"/>
                    </a:lnTo>
                    <a:lnTo>
                      <a:pt x="15016" y="11807"/>
                    </a:lnTo>
                    <a:lnTo>
                      <a:pt x="15003" y="11828"/>
                    </a:lnTo>
                    <a:lnTo>
                      <a:pt x="14988" y="11847"/>
                    </a:lnTo>
                    <a:lnTo>
                      <a:pt x="14974" y="11866"/>
                    </a:lnTo>
                    <a:lnTo>
                      <a:pt x="14958" y="11884"/>
                    </a:lnTo>
                    <a:lnTo>
                      <a:pt x="14941" y="11902"/>
                    </a:lnTo>
                    <a:lnTo>
                      <a:pt x="14924" y="11918"/>
                    </a:lnTo>
                    <a:lnTo>
                      <a:pt x="14906" y="11934"/>
                    </a:lnTo>
                    <a:lnTo>
                      <a:pt x="14887" y="11949"/>
                    </a:lnTo>
                    <a:lnTo>
                      <a:pt x="14867" y="11963"/>
                    </a:lnTo>
                    <a:lnTo>
                      <a:pt x="14847" y="11977"/>
                    </a:lnTo>
                    <a:lnTo>
                      <a:pt x="14826" y="11989"/>
                    </a:lnTo>
                    <a:lnTo>
                      <a:pt x="14803" y="12000"/>
                    </a:lnTo>
                    <a:lnTo>
                      <a:pt x="14781" y="12010"/>
                    </a:lnTo>
                    <a:lnTo>
                      <a:pt x="14759" y="12019"/>
                    </a:lnTo>
                    <a:lnTo>
                      <a:pt x="14735" y="12027"/>
                    </a:lnTo>
                    <a:lnTo>
                      <a:pt x="14712" y="12033"/>
                    </a:lnTo>
                    <a:lnTo>
                      <a:pt x="14687" y="12039"/>
                    </a:lnTo>
                    <a:lnTo>
                      <a:pt x="14663" y="12043"/>
                    </a:lnTo>
                    <a:lnTo>
                      <a:pt x="14637" y="12047"/>
                    </a:lnTo>
                    <a:lnTo>
                      <a:pt x="14612" y="12048"/>
                    </a:lnTo>
                    <a:lnTo>
                      <a:pt x="14586" y="12049"/>
                    </a:lnTo>
                    <a:lnTo>
                      <a:pt x="10059" y="12049"/>
                    </a:lnTo>
                    <a:lnTo>
                      <a:pt x="6036" y="12049"/>
                    </a:lnTo>
                    <a:lnTo>
                      <a:pt x="1509" y="12049"/>
                    </a:lnTo>
                    <a:lnTo>
                      <a:pt x="1483" y="12048"/>
                    </a:lnTo>
                    <a:lnTo>
                      <a:pt x="1458" y="12047"/>
                    </a:lnTo>
                    <a:lnTo>
                      <a:pt x="1432" y="12043"/>
                    </a:lnTo>
                    <a:lnTo>
                      <a:pt x="1407" y="12039"/>
                    </a:lnTo>
                    <a:lnTo>
                      <a:pt x="1383" y="12033"/>
                    </a:lnTo>
                    <a:lnTo>
                      <a:pt x="1359" y="12027"/>
                    </a:lnTo>
                    <a:lnTo>
                      <a:pt x="1336" y="12019"/>
                    </a:lnTo>
                    <a:lnTo>
                      <a:pt x="1313" y="12010"/>
                    </a:lnTo>
                    <a:lnTo>
                      <a:pt x="1291" y="12000"/>
                    </a:lnTo>
                    <a:lnTo>
                      <a:pt x="1268" y="11989"/>
                    </a:lnTo>
                    <a:lnTo>
                      <a:pt x="1248" y="11977"/>
                    </a:lnTo>
                    <a:lnTo>
                      <a:pt x="1227" y="11963"/>
                    </a:lnTo>
                    <a:lnTo>
                      <a:pt x="1208" y="11949"/>
                    </a:lnTo>
                    <a:lnTo>
                      <a:pt x="1189" y="11934"/>
                    </a:lnTo>
                    <a:lnTo>
                      <a:pt x="1171" y="11918"/>
                    </a:lnTo>
                    <a:lnTo>
                      <a:pt x="1153" y="11902"/>
                    </a:lnTo>
                    <a:lnTo>
                      <a:pt x="1137" y="11884"/>
                    </a:lnTo>
                    <a:lnTo>
                      <a:pt x="1121" y="11866"/>
                    </a:lnTo>
                    <a:lnTo>
                      <a:pt x="1106" y="11847"/>
                    </a:lnTo>
                    <a:lnTo>
                      <a:pt x="1091" y="11828"/>
                    </a:lnTo>
                    <a:lnTo>
                      <a:pt x="1078" y="11807"/>
                    </a:lnTo>
                    <a:lnTo>
                      <a:pt x="1066" y="11786"/>
                    </a:lnTo>
                    <a:lnTo>
                      <a:pt x="1055" y="11765"/>
                    </a:lnTo>
                    <a:lnTo>
                      <a:pt x="1045" y="11743"/>
                    </a:lnTo>
                    <a:lnTo>
                      <a:pt x="1036" y="11719"/>
                    </a:lnTo>
                    <a:lnTo>
                      <a:pt x="1028" y="11696"/>
                    </a:lnTo>
                    <a:lnTo>
                      <a:pt x="1022" y="11672"/>
                    </a:lnTo>
                    <a:lnTo>
                      <a:pt x="1016" y="11648"/>
                    </a:lnTo>
                    <a:lnTo>
                      <a:pt x="1012" y="11623"/>
                    </a:lnTo>
                    <a:lnTo>
                      <a:pt x="1009" y="11598"/>
                    </a:lnTo>
                    <a:lnTo>
                      <a:pt x="1007" y="11573"/>
                    </a:lnTo>
                    <a:lnTo>
                      <a:pt x="1006" y="11547"/>
                    </a:lnTo>
                    <a:lnTo>
                      <a:pt x="1006" y="1506"/>
                    </a:lnTo>
                    <a:lnTo>
                      <a:pt x="1007" y="1480"/>
                    </a:lnTo>
                    <a:lnTo>
                      <a:pt x="1009" y="1455"/>
                    </a:lnTo>
                    <a:lnTo>
                      <a:pt x="1012" y="1430"/>
                    </a:lnTo>
                    <a:lnTo>
                      <a:pt x="1016" y="1405"/>
                    </a:lnTo>
                    <a:lnTo>
                      <a:pt x="1022" y="1381"/>
                    </a:lnTo>
                    <a:lnTo>
                      <a:pt x="1028" y="1356"/>
                    </a:lnTo>
                    <a:lnTo>
                      <a:pt x="1036" y="1333"/>
                    </a:lnTo>
                    <a:lnTo>
                      <a:pt x="1045" y="1310"/>
                    </a:lnTo>
                    <a:lnTo>
                      <a:pt x="1055" y="1288"/>
                    </a:lnTo>
                    <a:lnTo>
                      <a:pt x="1066" y="1267"/>
                    </a:lnTo>
                    <a:lnTo>
                      <a:pt x="1078" y="1246"/>
                    </a:lnTo>
                    <a:lnTo>
                      <a:pt x="1091" y="1225"/>
                    </a:lnTo>
                    <a:lnTo>
                      <a:pt x="1106" y="1206"/>
                    </a:lnTo>
                    <a:lnTo>
                      <a:pt x="1121" y="1187"/>
                    </a:lnTo>
                    <a:lnTo>
                      <a:pt x="1137" y="1169"/>
                    </a:lnTo>
                    <a:lnTo>
                      <a:pt x="1153" y="1151"/>
                    </a:lnTo>
                    <a:lnTo>
                      <a:pt x="1171" y="1135"/>
                    </a:lnTo>
                    <a:lnTo>
                      <a:pt x="1189" y="1119"/>
                    </a:lnTo>
                    <a:lnTo>
                      <a:pt x="1208" y="1103"/>
                    </a:lnTo>
                    <a:lnTo>
                      <a:pt x="1227" y="1090"/>
                    </a:lnTo>
                    <a:lnTo>
                      <a:pt x="1248" y="1077"/>
                    </a:lnTo>
                    <a:lnTo>
                      <a:pt x="1268" y="1064"/>
                    </a:lnTo>
                    <a:lnTo>
                      <a:pt x="1291" y="1053"/>
                    </a:lnTo>
                    <a:lnTo>
                      <a:pt x="1313" y="1043"/>
                    </a:lnTo>
                    <a:lnTo>
                      <a:pt x="1336" y="1034"/>
                    </a:lnTo>
                    <a:lnTo>
                      <a:pt x="1359" y="1027"/>
                    </a:lnTo>
                    <a:lnTo>
                      <a:pt x="1383" y="1020"/>
                    </a:lnTo>
                    <a:lnTo>
                      <a:pt x="1407" y="1014"/>
                    </a:lnTo>
                    <a:lnTo>
                      <a:pt x="1432" y="1010"/>
                    </a:lnTo>
                    <a:lnTo>
                      <a:pt x="1458" y="1007"/>
                    </a:lnTo>
                    <a:lnTo>
                      <a:pt x="1483" y="1005"/>
                    </a:lnTo>
                    <a:lnTo>
                      <a:pt x="1509" y="1004"/>
                    </a:lnTo>
                    <a:lnTo>
                      <a:pt x="14586" y="1004"/>
                    </a:lnTo>
                    <a:lnTo>
                      <a:pt x="14612" y="1005"/>
                    </a:lnTo>
                    <a:lnTo>
                      <a:pt x="14637" y="1007"/>
                    </a:lnTo>
                    <a:lnTo>
                      <a:pt x="14663" y="1010"/>
                    </a:lnTo>
                    <a:lnTo>
                      <a:pt x="14687" y="1014"/>
                    </a:lnTo>
                    <a:lnTo>
                      <a:pt x="14712" y="1020"/>
                    </a:lnTo>
                    <a:lnTo>
                      <a:pt x="14735" y="1027"/>
                    </a:lnTo>
                    <a:lnTo>
                      <a:pt x="14759" y="1034"/>
                    </a:lnTo>
                    <a:lnTo>
                      <a:pt x="14781" y="1043"/>
                    </a:lnTo>
                    <a:lnTo>
                      <a:pt x="14803" y="1053"/>
                    </a:lnTo>
                    <a:lnTo>
                      <a:pt x="14826" y="1064"/>
                    </a:lnTo>
                    <a:lnTo>
                      <a:pt x="14847" y="1077"/>
                    </a:lnTo>
                    <a:lnTo>
                      <a:pt x="14867" y="1090"/>
                    </a:lnTo>
                    <a:lnTo>
                      <a:pt x="14887" y="1103"/>
                    </a:lnTo>
                    <a:lnTo>
                      <a:pt x="14906" y="1119"/>
                    </a:lnTo>
                    <a:lnTo>
                      <a:pt x="14924" y="1135"/>
                    </a:lnTo>
                    <a:lnTo>
                      <a:pt x="14941" y="1151"/>
                    </a:lnTo>
                    <a:lnTo>
                      <a:pt x="14958" y="1169"/>
                    </a:lnTo>
                    <a:lnTo>
                      <a:pt x="14974" y="1187"/>
                    </a:lnTo>
                    <a:lnTo>
                      <a:pt x="14988" y="1206"/>
                    </a:lnTo>
                    <a:lnTo>
                      <a:pt x="15003" y="1225"/>
                    </a:lnTo>
                    <a:lnTo>
                      <a:pt x="15016" y="1246"/>
                    </a:lnTo>
                    <a:lnTo>
                      <a:pt x="15029" y="1267"/>
                    </a:lnTo>
                    <a:lnTo>
                      <a:pt x="15040" y="1288"/>
                    </a:lnTo>
                    <a:lnTo>
                      <a:pt x="15050" y="1310"/>
                    </a:lnTo>
                    <a:lnTo>
                      <a:pt x="15059" y="1333"/>
                    </a:lnTo>
                    <a:lnTo>
                      <a:pt x="15066" y="1356"/>
                    </a:lnTo>
                    <a:lnTo>
                      <a:pt x="15073" y="1381"/>
                    </a:lnTo>
                    <a:lnTo>
                      <a:pt x="15079" y="1405"/>
                    </a:lnTo>
                    <a:lnTo>
                      <a:pt x="15083" y="1430"/>
                    </a:lnTo>
                    <a:lnTo>
                      <a:pt x="15086" y="1455"/>
                    </a:lnTo>
                    <a:lnTo>
                      <a:pt x="15088" y="1480"/>
                    </a:lnTo>
                    <a:lnTo>
                      <a:pt x="15089" y="1506"/>
                    </a:lnTo>
                    <a:lnTo>
                      <a:pt x="15089" y="11547"/>
                    </a:lnTo>
                    <a:close/>
                    <a:moveTo>
                      <a:pt x="14586" y="0"/>
                    </a:moveTo>
                    <a:lnTo>
                      <a:pt x="1509" y="0"/>
                    </a:lnTo>
                    <a:lnTo>
                      <a:pt x="1431" y="2"/>
                    </a:lnTo>
                    <a:lnTo>
                      <a:pt x="1354" y="8"/>
                    </a:lnTo>
                    <a:lnTo>
                      <a:pt x="1279" y="17"/>
                    </a:lnTo>
                    <a:lnTo>
                      <a:pt x="1204" y="30"/>
                    </a:lnTo>
                    <a:lnTo>
                      <a:pt x="1132" y="47"/>
                    </a:lnTo>
                    <a:lnTo>
                      <a:pt x="1060" y="67"/>
                    </a:lnTo>
                    <a:lnTo>
                      <a:pt x="990" y="91"/>
                    </a:lnTo>
                    <a:lnTo>
                      <a:pt x="921" y="118"/>
                    </a:lnTo>
                    <a:lnTo>
                      <a:pt x="854" y="149"/>
                    </a:lnTo>
                    <a:lnTo>
                      <a:pt x="790" y="182"/>
                    </a:lnTo>
                    <a:lnTo>
                      <a:pt x="726" y="218"/>
                    </a:lnTo>
                    <a:lnTo>
                      <a:pt x="665" y="257"/>
                    </a:lnTo>
                    <a:lnTo>
                      <a:pt x="606" y="299"/>
                    </a:lnTo>
                    <a:lnTo>
                      <a:pt x="549" y="344"/>
                    </a:lnTo>
                    <a:lnTo>
                      <a:pt x="494" y="392"/>
                    </a:lnTo>
                    <a:lnTo>
                      <a:pt x="442" y="441"/>
                    </a:lnTo>
                    <a:lnTo>
                      <a:pt x="391" y="493"/>
                    </a:lnTo>
                    <a:lnTo>
                      <a:pt x="344" y="548"/>
                    </a:lnTo>
                    <a:lnTo>
                      <a:pt x="300" y="605"/>
                    </a:lnTo>
                    <a:lnTo>
                      <a:pt x="258" y="664"/>
                    </a:lnTo>
                    <a:lnTo>
                      <a:pt x="218" y="725"/>
                    </a:lnTo>
                    <a:lnTo>
                      <a:pt x="182" y="788"/>
                    </a:lnTo>
                    <a:lnTo>
                      <a:pt x="149" y="853"/>
                    </a:lnTo>
                    <a:lnTo>
                      <a:pt x="119" y="920"/>
                    </a:lnTo>
                    <a:lnTo>
                      <a:pt x="92" y="988"/>
                    </a:lnTo>
                    <a:lnTo>
                      <a:pt x="67" y="1058"/>
                    </a:lnTo>
                    <a:lnTo>
                      <a:pt x="47" y="1130"/>
                    </a:lnTo>
                    <a:lnTo>
                      <a:pt x="30" y="1203"/>
                    </a:lnTo>
                    <a:lnTo>
                      <a:pt x="17" y="1277"/>
                    </a:lnTo>
                    <a:lnTo>
                      <a:pt x="8" y="1352"/>
                    </a:lnTo>
                    <a:lnTo>
                      <a:pt x="2" y="1429"/>
                    </a:lnTo>
                    <a:lnTo>
                      <a:pt x="0" y="1506"/>
                    </a:lnTo>
                    <a:lnTo>
                      <a:pt x="0" y="11547"/>
                    </a:lnTo>
                    <a:lnTo>
                      <a:pt x="2" y="11624"/>
                    </a:lnTo>
                    <a:lnTo>
                      <a:pt x="8" y="11700"/>
                    </a:lnTo>
                    <a:lnTo>
                      <a:pt x="17" y="11776"/>
                    </a:lnTo>
                    <a:lnTo>
                      <a:pt x="30" y="11850"/>
                    </a:lnTo>
                    <a:lnTo>
                      <a:pt x="47" y="11922"/>
                    </a:lnTo>
                    <a:lnTo>
                      <a:pt x="67" y="11994"/>
                    </a:lnTo>
                    <a:lnTo>
                      <a:pt x="92" y="12064"/>
                    </a:lnTo>
                    <a:lnTo>
                      <a:pt x="118" y="12132"/>
                    </a:lnTo>
                    <a:lnTo>
                      <a:pt x="148" y="12198"/>
                    </a:lnTo>
                    <a:lnTo>
                      <a:pt x="181" y="12264"/>
                    </a:lnTo>
                    <a:lnTo>
                      <a:pt x="217" y="12326"/>
                    </a:lnTo>
                    <a:lnTo>
                      <a:pt x="257" y="12387"/>
                    </a:lnTo>
                    <a:lnTo>
                      <a:pt x="299" y="12446"/>
                    </a:lnTo>
                    <a:lnTo>
                      <a:pt x="343" y="12504"/>
                    </a:lnTo>
                    <a:lnTo>
                      <a:pt x="390" y="12558"/>
                    </a:lnTo>
                    <a:lnTo>
                      <a:pt x="441" y="12610"/>
                    </a:lnTo>
                    <a:lnTo>
                      <a:pt x="493" y="12660"/>
                    </a:lnTo>
                    <a:lnTo>
                      <a:pt x="547" y="12707"/>
                    </a:lnTo>
                    <a:lnTo>
                      <a:pt x="604" y="12752"/>
                    </a:lnTo>
                    <a:lnTo>
                      <a:pt x="663" y="12794"/>
                    </a:lnTo>
                    <a:lnTo>
                      <a:pt x="724" y="12833"/>
                    </a:lnTo>
                    <a:lnTo>
                      <a:pt x="787" y="12869"/>
                    </a:lnTo>
                    <a:lnTo>
                      <a:pt x="852" y="12902"/>
                    </a:lnTo>
                    <a:lnTo>
                      <a:pt x="918" y="12933"/>
                    </a:lnTo>
                    <a:lnTo>
                      <a:pt x="987" y="12959"/>
                    </a:lnTo>
                    <a:lnTo>
                      <a:pt x="1056" y="12984"/>
                    </a:lnTo>
                    <a:lnTo>
                      <a:pt x="1128" y="13004"/>
                    </a:lnTo>
                    <a:lnTo>
                      <a:pt x="1201" y="13021"/>
                    </a:lnTo>
                    <a:lnTo>
                      <a:pt x="1275" y="13035"/>
                    </a:lnTo>
                    <a:lnTo>
                      <a:pt x="1350" y="13044"/>
                    </a:lnTo>
                    <a:lnTo>
                      <a:pt x="1426" y="13050"/>
                    </a:lnTo>
                    <a:lnTo>
                      <a:pt x="1504" y="13053"/>
                    </a:lnTo>
                    <a:lnTo>
                      <a:pt x="6539" y="13053"/>
                    </a:lnTo>
                    <a:lnTo>
                      <a:pt x="6539" y="13663"/>
                    </a:lnTo>
                    <a:lnTo>
                      <a:pt x="3399" y="14070"/>
                    </a:lnTo>
                    <a:lnTo>
                      <a:pt x="3378" y="14076"/>
                    </a:lnTo>
                    <a:lnTo>
                      <a:pt x="3358" y="14082"/>
                    </a:lnTo>
                    <a:lnTo>
                      <a:pt x="3338" y="14090"/>
                    </a:lnTo>
                    <a:lnTo>
                      <a:pt x="3319" y="14098"/>
                    </a:lnTo>
                    <a:lnTo>
                      <a:pt x="3299" y="14106"/>
                    </a:lnTo>
                    <a:lnTo>
                      <a:pt x="3280" y="14116"/>
                    </a:lnTo>
                    <a:lnTo>
                      <a:pt x="3262" y="14126"/>
                    </a:lnTo>
                    <a:lnTo>
                      <a:pt x="3245" y="14137"/>
                    </a:lnTo>
                    <a:lnTo>
                      <a:pt x="3228" y="14149"/>
                    </a:lnTo>
                    <a:lnTo>
                      <a:pt x="3211" y="14161"/>
                    </a:lnTo>
                    <a:lnTo>
                      <a:pt x="3196" y="14174"/>
                    </a:lnTo>
                    <a:lnTo>
                      <a:pt x="3180" y="14188"/>
                    </a:lnTo>
                    <a:lnTo>
                      <a:pt x="3166" y="14203"/>
                    </a:lnTo>
                    <a:lnTo>
                      <a:pt x="3151" y="14217"/>
                    </a:lnTo>
                    <a:lnTo>
                      <a:pt x="3138" y="14233"/>
                    </a:lnTo>
                    <a:lnTo>
                      <a:pt x="3124" y="14249"/>
                    </a:lnTo>
                    <a:lnTo>
                      <a:pt x="3112" y="14265"/>
                    </a:lnTo>
                    <a:lnTo>
                      <a:pt x="3100" y="14282"/>
                    </a:lnTo>
                    <a:lnTo>
                      <a:pt x="3089" y="14299"/>
                    </a:lnTo>
                    <a:lnTo>
                      <a:pt x="3079" y="14316"/>
                    </a:lnTo>
                    <a:lnTo>
                      <a:pt x="3070" y="14335"/>
                    </a:lnTo>
                    <a:lnTo>
                      <a:pt x="3061" y="14353"/>
                    </a:lnTo>
                    <a:lnTo>
                      <a:pt x="3053" y="14372"/>
                    </a:lnTo>
                    <a:lnTo>
                      <a:pt x="3046" y="14391"/>
                    </a:lnTo>
                    <a:lnTo>
                      <a:pt x="3039" y="14411"/>
                    </a:lnTo>
                    <a:lnTo>
                      <a:pt x="3034" y="14431"/>
                    </a:lnTo>
                    <a:lnTo>
                      <a:pt x="3029" y="14452"/>
                    </a:lnTo>
                    <a:lnTo>
                      <a:pt x="3025" y="14473"/>
                    </a:lnTo>
                    <a:lnTo>
                      <a:pt x="3022" y="14493"/>
                    </a:lnTo>
                    <a:lnTo>
                      <a:pt x="3020" y="14514"/>
                    </a:lnTo>
                    <a:lnTo>
                      <a:pt x="3018" y="14536"/>
                    </a:lnTo>
                    <a:lnTo>
                      <a:pt x="3018" y="14557"/>
                    </a:lnTo>
                    <a:lnTo>
                      <a:pt x="3019" y="14583"/>
                    </a:lnTo>
                    <a:lnTo>
                      <a:pt x="3020" y="14608"/>
                    </a:lnTo>
                    <a:lnTo>
                      <a:pt x="3024" y="14633"/>
                    </a:lnTo>
                    <a:lnTo>
                      <a:pt x="3028" y="14658"/>
                    </a:lnTo>
                    <a:lnTo>
                      <a:pt x="3034" y="14682"/>
                    </a:lnTo>
                    <a:lnTo>
                      <a:pt x="3040" y="14707"/>
                    </a:lnTo>
                    <a:lnTo>
                      <a:pt x="3048" y="14730"/>
                    </a:lnTo>
                    <a:lnTo>
                      <a:pt x="3057" y="14753"/>
                    </a:lnTo>
                    <a:lnTo>
                      <a:pt x="3067" y="14775"/>
                    </a:lnTo>
                    <a:lnTo>
                      <a:pt x="3078" y="14797"/>
                    </a:lnTo>
                    <a:lnTo>
                      <a:pt x="3090" y="14818"/>
                    </a:lnTo>
                    <a:lnTo>
                      <a:pt x="3103" y="14838"/>
                    </a:lnTo>
                    <a:lnTo>
                      <a:pt x="3117" y="14857"/>
                    </a:lnTo>
                    <a:lnTo>
                      <a:pt x="3132" y="14876"/>
                    </a:lnTo>
                    <a:lnTo>
                      <a:pt x="3149" y="14894"/>
                    </a:lnTo>
                    <a:lnTo>
                      <a:pt x="3165" y="14912"/>
                    </a:lnTo>
                    <a:lnTo>
                      <a:pt x="3183" y="14928"/>
                    </a:lnTo>
                    <a:lnTo>
                      <a:pt x="3201" y="14945"/>
                    </a:lnTo>
                    <a:lnTo>
                      <a:pt x="3220" y="14960"/>
                    </a:lnTo>
                    <a:lnTo>
                      <a:pt x="3239" y="14974"/>
                    </a:lnTo>
                    <a:lnTo>
                      <a:pt x="3260" y="14987"/>
                    </a:lnTo>
                    <a:lnTo>
                      <a:pt x="3280" y="14999"/>
                    </a:lnTo>
                    <a:lnTo>
                      <a:pt x="3302" y="15010"/>
                    </a:lnTo>
                    <a:lnTo>
                      <a:pt x="3325" y="15020"/>
                    </a:lnTo>
                    <a:lnTo>
                      <a:pt x="3348" y="15029"/>
                    </a:lnTo>
                    <a:lnTo>
                      <a:pt x="3371" y="15037"/>
                    </a:lnTo>
                    <a:lnTo>
                      <a:pt x="3395" y="15043"/>
                    </a:lnTo>
                    <a:lnTo>
                      <a:pt x="3419" y="15049"/>
                    </a:lnTo>
                    <a:lnTo>
                      <a:pt x="3444" y="15053"/>
                    </a:lnTo>
                    <a:lnTo>
                      <a:pt x="3469" y="15056"/>
                    </a:lnTo>
                    <a:lnTo>
                      <a:pt x="3495" y="15058"/>
                    </a:lnTo>
                    <a:lnTo>
                      <a:pt x="3521" y="15059"/>
                    </a:lnTo>
                    <a:lnTo>
                      <a:pt x="12574" y="15059"/>
                    </a:lnTo>
                    <a:lnTo>
                      <a:pt x="12600" y="15058"/>
                    </a:lnTo>
                    <a:lnTo>
                      <a:pt x="12626" y="15056"/>
                    </a:lnTo>
                    <a:lnTo>
                      <a:pt x="12651" y="15053"/>
                    </a:lnTo>
                    <a:lnTo>
                      <a:pt x="12676" y="15049"/>
                    </a:lnTo>
                    <a:lnTo>
                      <a:pt x="12700" y="15043"/>
                    </a:lnTo>
                    <a:lnTo>
                      <a:pt x="12724" y="15037"/>
                    </a:lnTo>
                    <a:lnTo>
                      <a:pt x="12747" y="15029"/>
                    </a:lnTo>
                    <a:lnTo>
                      <a:pt x="12770" y="15020"/>
                    </a:lnTo>
                    <a:lnTo>
                      <a:pt x="12793" y="15010"/>
                    </a:lnTo>
                    <a:lnTo>
                      <a:pt x="12814" y="14999"/>
                    </a:lnTo>
                    <a:lnTo>
                      <a:pt x="12835" y="14987"/>
                    </a:lnTo>
                    <a:lnTo>
                      <a:pt x="12856" y="14974"/>
                    </a:lnTo>
                    <a:lnTo>
                      <a:pt x="12875" y="14960"/>
                    </a:lnTo>
                    <a:lnTo>
                      <a:pt x="12894" y="14945"/>
                    </a:lnTo>
                    <a:lnTo>
                      <a:pt x="12912" y="14928"/>
                    </a:lnTo>
                    <a:lnTo>
                      <a:pt x="12930" y="14912"/>
                    </a:lnTo>
                    <a:lnTo>
                      <a:pt x="12946" y="14894"/>
                    </a:lnTo>
                    <a:lnTo>
                      <a:pt x="12963" y="14876"/>
                    </a:lnTo>
                    <a:lnTo>
                      <a:pt x="12978" y="14857"/>
                    </a:lnTo>
                    <a:lnTo>
                      <a:pt x="12992" y="14838"/>
                    </a:lnTo>
                    <a:lnTo>
                      <a:pt x="13005" y="14818"/>
                    </a:lnTo>
                    <a:lnTo>
                      <a:pt x="13017" y="14797"/>
                    </a:lnTo>
                    <a:lnTo>
                      <a:pt x="13028" y="14775"/>
                    </a:lnTo>
                    <a:lnTo>
                      <a:pt x="13038" y="14753"/>
                    </a:lnTo>
                    <a:lnTo>
                      <a:pt x="13047" y="14730"/>
                    </a:lnTo>
                    <a:lnTo>
                      <a:pt x="13055" y="14707"/>
                    </a:lnTo>
                    <a:lnTo>
                      <a:pt x="13061" y="14682"/>
                    </a:lnTo>
                    <a:lnTo>
                      <a:pt x="13067" y="14658"/>
                    </a:lnTo>
                    <a:lnTo>
                      <a:pt x="13071" y="14633"/>
                    </a:lnTo>
                    <a:lnTo>
                      <a:pt x="13074" y="14608"/>
                    </a:lnTo>
                    <a:lnTo>
                      <a:pt x="13076" y="14583"/>
                    </a:lnTo>
                    <a:lnTo>
                      <a:pt x="13077" y="14557"/>
                    </a:lnTo>
                    <a:lnTo>
                      <a:pt x="13077" y="14536"/>
                    </a:lnTo>
                    <a:lnTo>
                      <a:pt x="13075" y="14514"/>
                    </a:lnTo>
                    <a:lnTo>
                      <a:pt x="13073" y="14493"/>
                    </a:lnTo>
                    <a:lnTo>
                      <a:pt x="13070" y="14473"/>
                    </a:lnTo>
                    <a:lnTo>
                      <a:pt x="13066" y="14452"/>
                    </a:lnTo>
                    <a:lnTo>
                      <a:pt x="13061" y="14431"/>
                    </a:lnTo>
                    <a:lnTo>
                      <a:pt x="13056" y="14411"/>
                    </a:lnTo>
                    <a:lnTo>
                      <a:pt x="13049" y="14391"/>
                    </a:lnTo>
                    <a:lnTo>
                      <a:pt x="13042" y="14372"/>
                    </a:lnTo>
                    <a:lnTo>
                      <a:pt x="13034" y="14353"/>
                    </a:lnTo>
                    <a:lnTo>
                      <a:pt x="13025" y="14335"/>
                    </a:lnTo>
                    <a:lnTo>
                      <a:pt x="13016" y="14316"/>
                    </a:lnTo>
                    <a:lnTo>
                      <a:pt x="13006" y="14299"/>
                    </a:lnTo>
                    <a:lnTo>
                      <a:pt x="12995" y="14282"/>
                    </a:lnTo>
                    <a:lnTo>
                      <a:pt x="12983" y="14265"/>
                    </a:lnTo>
                    <a:lnTo>
                      <a:pt x="12971" y="14249"/>
                    </a:lnTo>
                    <a:lnTo>
                      <a:pt x="12957" y="14233"/>
                    </a:lnTo>
                    <a:lnTo>
                      <a:pt x="12944" y="14217"/>
                    </a:lnTo>
                    <a:lnTo>
                      <a:pt x="12930" y="14203"/>
                    </a:lnTo>
                    <a:lnTo>
                      <a:pt x="12915" y="14188"/>
                    </a:lnTo>
                    <a:lnTo>
                      <a:pt x="12900" y="14174"/>
                    </a:lnTo>
                    <a:lnTo>
                      <a:pt x="12884" y="14161"/>
                    </a:lnTo>
                    <a:lnTo>
                      <a:pt x="12867" y="14149"/>
                    </a:lnTo>
                    <a:lnTo>
                      <a:pt x="12850" y="14137"/>
                    </a:lnTo>
                    <a:lnTo>
                      <a:pt x="12833" y="14126"/>
                    </a:lnTo>
                    <a:lnTo>
                      <a:pt x="12815" y="14116"/>
                    </a:lnTo>
                    <a:lnTo>
                      <a:pt x="12796" y="14106"/>
                    </a:lnTo>
                    <a:lnTo>
                      <a:pt x="12776" y="14098"/>
                    </a:lnTo>
                    <a:lnTo>
                      <a:pt x="12757" y="14090"/>
                    </a:lnTo>
                    <a:lnTo>
                      <a:pt x="12737" y="14082"/>
                    </a:lnTo>
                    <a:lnTo>
                      <a:pt x="12717" y="14076"/>
                    </a:lnTo>
                    <a:lnTo>
                      <a:pt x="12696" y="14070"/>
                    </a:lnTo>
                    <a:lnTo>
                      <a:pt x="9556" y="13663"/>
                    </a:lnTo>
                    <a:lnTo>
                      <a:pt x="9556" y="13053"/>
                    </a:lnTo>
                    <a:lnTo>
                      <a:pt x="14591" y="13053"/>
                    </a:lnTo>
                    <a:lnTo>
                      <a:pt x="14669" y="13050"/>
                    </a:lnTo>
                    <a:lnTo>
                      <a:pt x="14745" y="13044"/>
                    </a:lnTo>
                    <a:lnTo>
                      <a:pt x="14820" y="13035"/>
                    </a:lnTo>
                    <a:lnTo>
                      <a:pt x="14894" y="13021"/>
                    </a:lnTo>
                    <a:lnTo>
                      <a:pt x="14967" y="13004"/>
                    </a:lnTo>
                    <a:lnTo>
                      <a:pt x="15039" y="12984"/>
                    </a:lnTo>
                    <a:lnTo>
                      <a:pt x="15108" y="12959"/>
                    </a:lnTo>
                    <a:lnTo>
                      <a:pt x="15177" y="12933"/>
                    </a:lnTo>
                    <a:lnTo>
                      <a:pt x="15243" y="12902"/>
                    </a:lnTo>
                    <a:lnTo>
                      <a:pt x="15308" y="12869"/>
                    </a:lnTo>
                    <a:lnTo>
                      <a:pt x="15371" y="12833"/>
                    </a:lnTo>
                    <a:lnTo>
                      <a:pt x="15432" y="12794"/>
                    </a:lnTo>
                    <a:lnTo>
                      <a:pt x="15491" y="12752"/>
                    </a:lnTo>
                    <a:lnTo>
                      <a:pt x="15548" y="12707"/>
                    </a:lnTo>
                    <a:lnTo>
                      <a:pt x="15602" y="12660"/>
                    </a:lnTo>
                    <a:lnTo>
                      <a:pt x="15654" y="12610"/>
                    </a:lnTo>
                    <a:lnTo>
                      <a:pt x="15705" y="12558"/>
                    </a:lnTo>
                    <a:lnTo>
                      <a:pt x="15752" y="12504"/>
                    </a:lnTo>
                    <a:lnTo>
                      <a:pt x="15796" y="12446"/>
                    </a:lnTo>
                    <a:lnTo>
                      <a:pt x="15838" y="12387"/>
                    </a:lnTo>
                    <a:lnTo>
                      <a:pt x="15878" y="12326"/>
                    </a:lnTo>
                    <a:lnTo>
                      <a:pt x="15914" y="12264"/>
                    </a:lnTo>
                    <a:lnTo>
                      <a:pt x="15947" y="12198"/>
                    </a:lnTo>
                    <a:lnTo>
                      <a:pt x="15977" y="12132"/>
                    </a:lnTo>
                    <a:lnTo>
                      <a:pt x="16003" y="12064"/>
                    </a:lnTo>
                    <a:lnTo>
                      <a:pt x="16028" y="11994"/>
                    </a:lnTo>
                    <a:lnTo>
                      <a:pt x="16048" y="11922"/>
                    </a:lnTo>
                    <a:lnTo>
                      <a:pt x="16065" y="11850"/>
                    </a:lnTo>
                    <a:lnTo>
                      <a:pt x="16078" y="11776"/>
                    </a:lnTo>
                    <a:lnTo>
                      <a:pt x="16087" y="11700"/>
                    </a:lnTo>
                    <a:lnTo>
                      <a:pt x="16093" y="11624"/>
                    </a:lnTo>
                    <a:lnTo>
                      <a:pt x="16095" y="11547"/>
                    </a:lnTo>
                    <a:lnTo>
                      <a:pt x="16095" y="1506"/>
                    </a:lnTo>
                    <a:lnTo>
                      <a:pt x="16093" y="1429"/>
                    </a:lnTo>
                    <a:lnTo>
                      <a:pt x="16087" y="1352"/>
                    </a:lnTo>
                    <a:lnTo>
                      <a:pt x="16078" y="1277"/>
                    </a:lnTo>
                    <a:lnTo>
                      <a:pt x="16064" y="1203"/>
                    </a:lnTo>
                    <a:lnTo>
                      <a:pt x="16048" y="1130"/>
                    </a:lnTo>
                    <a:lnTo>
                      <a:pt x="16028" y="1058"/>
                    </a:lnTo>
                    <a:lnTo>
                      <a:pt x="16003" y="988"/>
                    </a:lnTo>
                    <a:lnTo>
                      <a:pt x="15976" y="920"/>
                    </a:lnTo>
                    <a:lnTo>
                      <a:pt x="15946" y="853"/>
                    </a:lnTo>
                    <a:lnTo>
                      <a:pt x="15913" y="788"/>
                    </a:lnTo>
                    <a:lnTo>
                      <a:pt x="15877" y="725"/>
                    </a:lnTo>
                    <a:lnTo>
                      <a:pt x="15837" y="664"/>
                    </a:lnTo>
                    <a:lnTo>
                      <a:pt x="15795" y="605"/>
                    </a:lnTo>
                    <a:lnTo>
                      <a:pt x="15750" y="548"/>
                    </a:lnTo>
                    <a:lnTo>
                      <a:pt x="15703" y="493"/>
                    </a:lnTo>
                    <a:lnTo>
                      <a:pt x="15652" y="441"/>
                    </a:lnTo>
                    <a:lnTo>
                      <a:pt x="15600" y="392"/>
                    </a:lnTo>
                    <a:lnTo>
                      <a:pt x="15546" y="344"/>
                    </a:lnTo>
                    <a:lnTo>
                      <a:pt x="15488" y="299"/>
                    </a:lnTo>
                    <a:lnTo>
                      <a:pt x="15429" y="257"/>
                    </a:lnTo>
                    <a:lnTo>
                      <a:pt x="15369" y="218"/>
                    </a:lnTo>
                    <a:lnTo>
                      <a:pt x="15305" y="182"/>
                    </a:lnTo>
                    <a:lnTo>
                      <a:pt x="15240" y="149"/>
                    </a:lnTo>
                    <a:lnTo>
                      <a:pt x="15174" y="118"/>
                    </a:lnTo>
                    <a:lnTo>
                      <a:pt x="15105" y="91"/>
                    </a:lnTo>
                    <a:lnTo>
                      <a:pt x="15035" y="67"/>
                    </a:lnTo>
                    <a:lnTo>
                      <a:pt x="14963" y="47"/>
                    </a:lnTo>
                    <a:lnTo>
                      <a:pt x="14890" y="30"/>
                    </a:lnTo>
                    <a:lnTo>
                      <a:pt x="14815" y="17"/>
                    </a:lnTo>
                    <a:lnTo>
                      <a:pt x="14740" y="8"/>
                    </a:lnTo>
                    <a:lnTo>
                      <a:pt x="14664" y="2"/>
                    </a:lnTo>
                    <a:lnTo>
                      <a:pt x="145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29" tIns="48214" rIns="96429" bIns="48214" numCol="1" anchor="t" anchorCtr="0" compatLnSpc="1">
                <a:prstTxWarp prst="textNoShape">
                  <a:avLst/>
                </a:prstTxWarp>
              </a:bodyPr>
              <a:lstStyle/>
              <a:p>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78" name="Group 9"/>
          <p:cNvGrpSpPr/>
          <p:nvPr/>
        </p:nvGrpSpPr>
        <p:grpSpPr>
          <a:xfrm>
            <a:off x="5737631" y="3931841"/>
            <a:ext cx="776434" cy="776434"/>
            <a:chOff x="5440796" y="3728193"/>
            <a:chExt cx="736265" cy="736265"/>
          </a:xfrm>
        </p:grpSpPr>
        <p:sp>
          <p:nvSpPr>
            <p:cNvPr id="79" name="Oval 62"/>
            <p:cNvSpPr/>
            <p:nvPr/>
          </p:nvSpPr>
          <p:spPr>
            <a:xfrm>
              <a:off x="5440796" y="3728193"/>
              <a:ext cx="736265" cy="7362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0" name="Freeform 96"/>
            <p:cNvSpPr>
              <a:spLocks noEditPoints="1"/>
            </p:cNvSpPr>
            <p:nvPr/>
          </p:nvSpPr>
          <p:spPr bwMode="auto">
            <a:xfrm>
              <a:off x="5622159" y="3929564"/>
              <a:ext cx="369270" cy="368421"/>
            </a:xfrm>
            <a:custGeom>
              <a:avLst/>
              <a:gdLst>
                <a:gd name="T0" fmla="*/ 13537 w 16094"/>
                <a:gd name="T1" fmla="*/ 6059 h 16058"/>
                <a:gd name="T2" fmla="*/ 13105 w 16094"/>
                <a:gd name="T3" fmla="*/ 4843 h 16058"/>
                <a:gd name="T4" fmla="*/ 12309 w 16094"/>
                <a:gd name="T5" fmla="*/ 3778 h 16058"/>
                <a:gd name="T6" fmla="*/ 11103 w 16094"/>
                <a:gd name="T7" fmla="*/ 2914 h 16058"/>
                <a:gd name="T8" fmla="*/ 9730 w 16094"/>
                <a:gd name="T9" fmla="*/ 2510 h 16058"/>
                <a:gd name="T10" fmla="*/ 10548 w 16094"/>
                <a:gd name="T11" fmla="*/ 1344 h 16058"/>
                <a:gd name="T12" fmla="*/ 11273 w 16094"/>
                <a:gd name="T13" fmla="*/ 1058 h 16058"/>
                <a:gd name="T14" fmla="*/ 12175 w 16094"/>
                <a:gd name="T15" fmla="*/ 1030 h 16058"/>
                <a:gd name="T16" fmla="*/ 13215 w 16094"/>
                <a:gd name="T17" fmla="*/ 1370 h 16058"/>
                <a:gd name="T18" fmla="*/ 14130 w 16094"/>
                <a:gd name="T19" fmla="*/ 2061 h 16058"/>
                <a:gd name="T20" fmla="*/ 14752 w 16094"/>
                <a:gd name="T21" fmla="*/ 2927 h 16058"/>
                <a:gd name="T22" fmla="*/ 15061 w 16094"/>
                <a:gd name="T23" fmla="*/ 3885 h 16058"/>
                <a:gd name="T24" fmla="*/ 15035 w 16094"/>
                <a:gd name="T25" fmla="*/ 4794 h 16058"/>
                <a:gd name="T26" fmla="*/ 14704 w 16094"/>
                <a:gd name="T27" fmla="*/ 5577 h 16058"/>
                <a:gd name="T28" fmla="*/ 4429 w 16094"/>
                <a:gd name="T29" fmla="*/ 13990 h 16058"/>
                <a:gd name="T30" fmla="*/ 4128 w 16094"/>
                <a:gd name="T31" fmla="*/ 13119 h 16058"/>
                <a:gd name="T32" fmla="*/ 3522 w 16094"/>
                <a:gd name="T33" fmla="*/ 12349 h 16058"/>
                <a:gd name="T34" fmla="*/ 2735 w 16094"/>
                <a:gd name="T35" fmla="*/ 11832 h 16058"/>
                <a:gd name="T36" fmla="*/ 1857 w 16094"/>
                <a:gd name="T37" fmla="*/ 11600 h 16058"/>
                <a:gd name="T38" fmla="*/ 2349 w 16094"/>
                <a:gd name="T39" fmla="*/ 9539 h 16058"/>
                <a:gd name="T40" fmla="*/ 3383 w 16094"/>
                <a:gd name="T41" fmla="*/ 9051 h 16058"/>
                <a:gd name="T42" fmla="*/ 5065 w 16094"/>
                <a:gd name="T43" fmla="*/ 9305 h 16058"/>
                <a:gd name="T44" fmla="*/ 6529 w 16094"/>
                <a:gd name="T45" fmla="*/ 10574 h 16058"/>
                <a:gd name="T46" fmla="*/ 7057 w 16094"/>
                <a:gd name="T47" fmla="*/ 12341 h 16058"/>
                <a:gd name="T48" fmla="*/ 6481 w 16094"/>
                <a:gd name="T49" fmla="*/ 13816 h 16058"/>
                <a:gd name="T50" fmla="*/ 1899 w 16094"/>
                <a:gd name="T51" fmla="*/ 15034 h 16058"/>
                <a:gd name="T52" fmla="*/ 1430 w 16094"/>
                <a:gd name="T53" fmla="*/ 14978 h 16058"/>
                <a:gd name="T54" fmla="*/ 1080 w 16094"/>
                <a:gd name="T55" fmla="*/ 14626 h 16058"/>
                <a:gd name="T56" fmla="*/ 1037 w 16094"/>
                <a:gd name="T57" fmla="*/ 14110 h 16058"/>
                <a:gd name="T58" fmla="*/ 2133 w 16094"/>
                <a:gd name="T59" fmla="*/ 12161 h 16058"/>
                <a:gd name="T60" fmla="*/ 2879 w 16094"/>
                <a:gd name="T61" fmla="*/ 12483 h 16058"/>
                <a:gd name="T62" fmla="*/ 3517 w 16094"/>
                <a:gd name="T63" fmla="*/ 13089 h 16058"/>
                <a:gd name="T64" fmla="*/ 3887 w 16094"/>
                <a:gd name="T65" fmla="*/ 13837 h 16058"/>
                <a:gd name="T66" fmla="*/ 5275 w 16094"/>
                <a:gd name="T67" fmla="*/ 8311 h 16058"/>
                <a:gd name="T68" fmla="*/ 4471 w 16094"/>
                <a:gd name="T69" fmla="*/ 8075 h 16058"/>
                <a:gd name="T70" fmla="*/ 3832 w 16094"/>
                <a:gd name="T71" fmla="*/ 8011 h 16058"/>
                <a:gd name="T72" fmla="*/ 8544 w 16094"/>
                <a:gd name="T73" fmla="*/ 3613 h 16058"/>
                <a:gd name="T74" fmla="*/ 9615 w 16094"/>
                <a:gd name="T75" fmla="*/ 3512 h 16058"/>
                <a:gd name="T76" fmla="*/ 7177 w 16094"/>
                <a:gd name="T77" fmla="*/ 9768 h 16058"/>
                <a:gd name="T78" fmla="*/ 6475 w 16094"/>
                <a:gd name="T79" fmla="*/ 9029 h 16058"/>
                <a:gd name="T80" fmla="*/ 10683 w 16094"/>
                <a:gd name="T81" fmla="*/ 3831 h 16058"/>
                <a:gd name="T82" fmla="*/ 11597 w 16094"/>
                <a:gd name="T83" fmla="*/ 4487 h 16058"/>
                <a:gd name="T84" fmla="*/ 12178 w 16094"/>
                <a:gd name="T85" fmla="*/ 5258 h 16058"/>
                <a:gd name="T86" fmla="*/ 7882 w 16094"/>
                <a:gd name="T87" fmla="*/ 11105 h 16058"/>
                <a:gd name="T88" fmla="*/ 12576 w 16094"/>
                <a:gd name="T89" fmla="*/ 6482 h 16058"/>
                <a:gd name="T90" fmla="*/ 12439 w 16094"/>
                <a:gd name="T91" fmla="*/ 7635 h 16058"/>
                <a:gd name="T92" fmla="*/ 11948 w 16094"/>
                <a:gd name="T93" fmla="*/ 8406 h 16058"/>
                <a:gd name="T94" fmla="*/ 14463 w 16094"/>
                <a:gd name="T95" fmla="*/ 1003 h 16058"/>
                <a:gd name="T96" fmla="*/ 13190 w 16094"/>
                <a:gd name="T97" fmla="*/ 260 h 16058"/>
                <a:gd name="T98" fmla="*/ 11795 w 16094"/>
                <a:gd name="T99" fmla="*/ 0 h 16058"/>
                <a:gd name="T100" fmla="*/ 10660 w 16094"/>
                <a:gd name="T101" fmla="*/ 187 h 16058"/>
                <a:gd name="T102" fmla="*/ 9684 w 16094"/>
                <a:gd name="T103" fmla="*/ 727 h 16058"/>
                <a:gd name="T104" fmla="*/ 1704 w 16094"/>
                <a:gd name="T105" fmla="*/ 8728 h 16058"/>
                <a:gd name="T106" fmla="*/ 1279 w 16094"/>
                <a:gd name="T107" fmla="*/ 9454 h 16058"/>
                <a:gd name="T108" fmla="*/ 0 w 16094"/>
                <a:gd name="T109" fmla="*/ 14302 h 16058"/>
                <a:gd name="T110" fmla="*/ 402 w 16094"/>
                <a:gd name="T111" fmla="*/ 15419 h 16058"/>
                <a:gd name="T112" fmla="*/ 1407 w 16094"/>
                <a:gd name="T113" fmla="*/ 16022 h 16058"/>
                <a:gd name="T114" fmla="*/ 2275 w 16094"/>
                <a:gd name="T115" fmla="*/ 15980 h 16058"/>
                <a:gd name="T116" fmla="*/ 7227 w 16094"/>
                <a:gd name="T117" fmla="*/ 14541 h 16058"/>
                <a:gd name="T118" fmla="*/ 15901 w 16094"/>
                <a:gd name="T119" fmla="*/ 5421 h 16058"/>
                <a:gd name="T120" fmla="*/ 15857 w 16094"/>
                <a:gd name="T121" fmla="*/ 2953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094" h="16058">
                  <a:moveTo>
                    <a:pt x="14431" y="5907"/>
                  </a:moveTo>
                  <a:lnTo>
                    <a:pt x="13584" y="6759"/>
                  </a:lnTo>
                  <a:lnTo>
                    <a:pt x="13585" y="6717"/>
                  </a:lnTo>
                  <a:lnTo>
                    <a:pt x="13586" y="6675"/>
                  </a:lnTo>
                  <a:lnTo>
                    <a:pt x="13588" y="6633"/>
                  </a:lnTo>
                  <a:lnTo>
                    <a:pt x="13590" y="6591"/>
                  </a:lnTo>
                  <a:lnTo>
                    <a:pt x="13591" y="6549"/>
                  </a:lnTo>
                  <a:lnTo>
                    <a:pt x="13591" y="6507"/>
                  </a:lnTo>
                  <a:lnTo>
                    <a:pt x="13590" y="6464"/>
                  </a:lnTo>
                  <a:lnTo>
                    <a:pt x="13587" y="6420"/>
                  </a:lnTo>
                  <a:lnTo>
                    <a:pt x="13578" y="6330"/>
                  </a:lnTo>
                  <a:lnTo>
                    <a:pt x="13566" y="6240"/>
                  </a:lnTo>
                  <a:lnTo>
                    <a:pt x="13553" y="6148"/>
                  </a:lnTo>
                  <a:lnTo>
                    <a:pt x="13537" y="6059"/>
                  </a:lnTo>
                  <a:lnTo>
                    <a:pt x="13520" y="5969"/>
                  </a:lnTo>
                  <a:lnTo>
                    <a:pt x="13500" y="5879"/>
                  </a:lnTo>
                  <a:lnTo>
                    <a:pt x="13478" y="5790"/>
                  </a:lnTo>
                  <a:lnTo>
                    <a:pt x="13453" y="5702"/>
                  </a:lnTo>
                  <a:lnTo>
                    <a:pt x="13427" y="5613"/>
                  </a:lnTo>
                  <a:lnTo>
                    <a:pt x="13400" y="5525"/>
                  </a:lnTo>
                  <a:lnTo>
                    <a:pt x="13370" y="5439"/>
                  </a:lnTo>
                  <a:lnTo>
                    <a:pt x="13338" y="5351"/>
                  </a:lnTo>
                  <a:lnTo>
                    <a:pt x="13305" y="5265"/>
                  </a:lnTo>
                  <a:lnTo>
                    <a:pt x="13268" y="5180"/>
                  </a:lnTo>
                  <a:lnTo>
                    <a:pt x="13230" y="5094"/>
                  </a:lnTo>
                  <a:lnTo>
                    <a:pt x="13191" y="5010"/>
                  </a:lnTo>
                  <a:lnTo>
                    <a:pt x="13150" y="4927"/>
                  </a:lnTo>
                  <a:lnTo>
                    <a:pt x="13105" y="4843"/>
                  </a:lnTo>
                  <a:lnTo>
                    <a:pt x="13060" y="4761"/>
                  </a:lnTo>
                  <a:lnTo>
                    <a:pt x="13014" y="4680"/>
                  </a:lnTo>
                  <a:lnTo>
                    <a:pt x="12965" y="4600"/>
                  </a:lnTo>
                  <a:lnTo>
                    <a:pt x="12913" y="4520"/>
                  </a:lnTo>
                  <a:lnTo>
                    <a:pt x="12861" y="4441"/>
                  </a:lnTo>
                  <a:lnTo>
                    <a:pt x="12807" y="4364"/>
                  </a:lnTo>
                  <a:lnTo>
                    <a:pt x="12750" y="4286"/>
                  </a:lnTo>
                  <a:lnTo>
                    <a:pt x="12692" y="4210"/>
                  </a:lnTo>
                  <a:lnTo>
                    <a:pt x="12633" y="4136"/>
                  </a:lnTo>
                  <a:lnTo>
                    <a:pt x="12571" y="4062"/>
                  </a:lnTo>
                  <a:lnTo>
                    <a:pt x="12508" y="3989"/>
                  </a:lnTo>
                  <a:lnTo>
                    <a:pt x="12443" y="3917"/>
                  </a:lnTo>
                  <a:lnTo>
                    <a:pt x="12376" y="3847"/>
                  </a:lnTo>
                  <a:lnTo>
                    <a:pt x="12309" y="3778"/>
                  </a:lnTo>
                  <a:lnTo>
                    <a:pt x="12230" y="3701"/>
                  </a:lnTo>
                  <a:lnTo>
                    <a:pt x="12152" y="3628"/>
                  </a:lnTo>
                  <a:lnTo>
                    <a:pt x="12071" y="3557"/>
                  </a:lnTo>
                  <a:lnTo>
                    <a:pt x="11989" y="3487"/>
                  </a:lnTo>
                  <a:lnTo>
                    <a:pt x="11905" y="3419"/>
                  </a:lnTo>
                  <a:lnTo>
                    <a:pt x="11821" y="3354"/>
                  </a:lnTo>
                  <a:lnTo>
                    <a:pt x="11735" y="3292"/>
                  </a:lnTo>
                  <a:lnTo>
                    <a:pt x="11648" y="3231"/>
                  </a:lnTo>
                  <a:lnTo>
                    <a:pt x="11560" y="3172"/>
                  </a:lnTo>
                  <a:lnTo>
                    <a:pt x="11471" y="3116"/>
                  </a:lnTo>
                  <a:lnTo>
                    <a:pt x="11380" y="3062"/>
                  </a:lnTo>
                  <a:lnTo>
                    <a:pt x="11289" y="3010"/>
                  </a:lnTo>
                  <a:lnTo>
                    <a:pt x="11196" y="2961"/>
                  </a:lnTo>
                  <a:lnTo>
                    <a:pt x="11103" y="2914"/>
                  </a:lnTo>
                  <a:lnTo>
                    <a:pt x="11009" y="2868"/>
                  </a:lnTo>
                  <a:lnTo>
                    <a:pt x="10913" y="2826"/>
                  </a:lnTo>
                  <a:lnTo>
                    <a:pt x="10818" y="2786"/>
                  </a:lnTo>
                  <a:lnTo>
                    <a:pt x="10721" y="2749"/>
                  </a:lnTo>
                  <a:lnTo>
                    <a:pt x="10625" y="2714"/>
                  </a:lnTo>
                  <a:lnTo>
                    <a:pt x="10527" y="2681"/>
                  </a:lnTo>
                  <a:lnTo>
                    <a:pt x="10429" y="2651"/>
                  </a:lnTo>
                  <a:lnTo>
                    <a:pt x="10330" y="2622"/>
                  </a:lnTo>
                  <a:lnTo>
                    <a:pt x="10231" y="2597"/>
                  </a:lnTo>
                  <a:lnTo>
                    <a:pt x="10132" y="2574"/>
                  </a:lnTo>
                  <a:lnTo>
                    <a:pt x="10031" y="2554"/>
                  </a:lnTo>
                  <a:lnTo>
                    <a:pt x="9932" y="2537"/>
                  </a:lnTo>
                  <a:lnTo>
                    <a:pt x="9831" y="2522"/>
                  </a:lnTo>
                  <a:lnTo>
                    <a:pt x="9730" y="2510"/>
                  </a:lnTo>
                  <a:lnTo>
                    <a:pt x="9630" y="2500"/>
                  </a:lnTo>
                  <a:lnTo>
                    <a:pt x="9529" y="2493"/>
                  </a:lnTo>
                  <a:lnTo>
                    <a:pt x="9428" y="2489"/>
                  </a:lnTo>
                  <a:lnTo>
                    <a:pt x="9327" y="2487"/>
                  </a:lnTo>
                  <a:lnTo>
                    <a:pt x="10160" y="1649"/>
                  </a:lnTo>
                  <a:lnTo>
                    <a:pt x="10199" y="1611"/>
                  </a:lnTo>
                  <a:lnTo>
                    <a:pt x="10240" y="1574"/>
                  </a:lnTo>
                  <a:lnTo>
                    <a:pt x="10282" y="1538"/>
                  </a:lnTo>
                  <a:lnTo>
                    <a:pt x="10324" y="1502"/>
                  </a:lnTo>
                  <a:lnTo>
                    <a:pt x="10367" y="1468"/>
                  </a:lnTo>
                  <a:lnTo>
                    <a:pt x="10411" y="1435"/>
                  </a:lnTo>
                  <a:lnTo>
                    <a:pt x="10456" y="1404"/>
                  </a:lnTo>
                  <a:lnTo>
                    <a:pt x="10502" y="1373"/>
                  </a:lnTo>
                  <a:lnTo>
                    <a:pt x="10548" y="1344"/>
                  </a:lnTo>
                  <a:lnTo>
                    <a:pt x="10596" y="1316"/>
                  </a:lnTo>
                  <a:lnTo>
                    <a:pt x="10644" y="1289"/>
                  </a:lnTo>
                  <a:lnTo>
                    <a:pt x="10692" y="1263"/>
                  </a:lnTo>
                  <a:lnTo>
                    <a:pt x="10742" y="1237"/>
                  </a:lnTo>
                  <a:lnTo>
                    <a:pt x="10793" y="1214"/>
                  </a:lnTo>
                  <a:lnTo>
                    <a:pt x="10843" y="1192"/>
                  </a:lnTo>
                  <a:lnTo>
                    <a:pt x="10894" y="1171"/>
                  </a:lnTo>
                  <a:lnTo>
                    <a:pt x="10947" y="1151"/>
                  </a:lnTo>
                  <a:lnTo>
                    <a:pt x="11000" y="1132"/>
                  </a:lnTo>
                  <a:lnTo>
                    <a:pt x="11053" y="1115"/>
                  </a:lnTo>
                  <a:lnTo>
                    <a:pt x="11108" y="1099"/>
                  </a:lnTo>
                  <a:lnTo>
                    <a:pt x="11162" y="1084"/>
                  </a:lnTo>
                  <a:lnTo>
                    <a:pt x="11217" y="1070"/>
                  </a:lnTo>
                  <a:lnTo>
                    <a:pt x="11273" y="1058"/>
                  </a:lnTo>
                  <a:lnTo>
                    <a:pt x="11329" y="1046"/>
                  </a:lnTo>
                  <a:lnTo>
                    <a:pt x="11386" y="1037"/>
                  </a:lnTo>
                  <a:lnTo>
                    <a:pt x="11444" y="1028"/>
                  </a:lnTo>
                  <a:lnTo>
                    <a:pt x="11501" y="1021"/>
                  </a:lnTo>
                  <a:lnTo>
                    <a:pt x="11559" y="1015"/>
                  </a:lnTo>
                  <a:lnTo>
                    <a:pt x="11618" y="1010"/>
                  </a:lnTo>
                  <a:lnTo>
                    <a:pt x="11676" y="1007"/>
                  </a:lnTo>
                  <a:lnTo>
                    <a:pt x="11735" y="1005"/>
                  </a:lnTo>
                  <a:lnTo>
                    <a:pt x="11795" y="1004"/>
                  </a:lnTo>
                  <a:lnTo>
                    <a:pt x="11871" y="1005"/>
                  </a:lnTo>
                  <a:lnTo>
                    <a:pt x="11947" y="1008"/>
                  </a:lnTo>
                  <a:lnTo>
                    <a:pt x="12023" y="1014"/>
                  </a:lnTo>
                  <a:lnTo>
                    <a:pt x="12098" y="1021"/>
                  </a:lnTo>
                  <a:lnTo>
                    <a:pt x="12175" y="1030"/>
                  </a:lnTo>
                  <a:lnTo>
                    <a:pt x="12251" y="1042"/>
                  </a:lnTo>
                  <a:lnTo>
                    <a:pt x="12327" y="1055"/>
                  </a:lnTo>
                  <a:lnTo>
                    <a:pt x="12402" y="1071"/>
                  </a:lnTo>
                  <a:lnTo>
                    <a:pt x="12478" y="1088"/>
                  </a:lnTo>
                  <a:lnTo>
                    <a:pt x="12553" y="1108"/>
                  </a:lnTo>
                  <a:lnTo>
                    <a:pt x="12629" y="1129"/>
                  </a:lnTo>
                  <a:lnTo>
                    <a:pt x="12703" y="1153"/>
                  </a:lnTo>
                  <a:lnTo>
                    <a:pt x="12777" y="1178"/>
                  </a:lnTo>
                  <a:lnTo>
                    <a:pt x="12852" y="1205"/>
                  </a:lnTo>
                  <a:lnTo>
                    <a:pt x="12925" y="1234"/>
                  </a:lnTo>
                  <a:lnTo>
                    <a:pt x="12999" y="1266"/>
                  </a:lnTo>
                  <a:lnTo>
                    <a:pt x="13071" y="1299"/>
                  </a:lnTo>
                  <a:lnTo>
                    <a:pt x="13144" y="1334"/>
                  </a:lnTo>
                  <a:lnTo>
                    <a:pt x="13215" y="1370"/>
                  </a:lnTo>
                  <a:lnTo>
                    <a:pt x="13285" y="1408"/>
                  </a:lnTo>
                  <a:lnTo>
                    <a:pt x="13356" y="1448"/>
                  </a:lnTo>
                  <a:lnTo>
                    <a:pt x="13425" y="1490"/>
                  </a:lnTo>
                  <a:lnTo>
                    <a:pt x="13495" y="1535"/>
                  </a:lnTo>
                  <a:lnTo>
                    <a:pt x="13562" y="1580"/>
                  </a:lnTo>
                  <a:lnTo>
                    <a:pt x="13629" y="1627"/>
                  </a:lnTo>
                  <a:lnTo>
                    <a:pt x="13696" y="1676"/>
                  </a:lnTo>
                  <a:lnTo>
                    <a:pt x="13761" y="1727"/>
                  </a:lnTo>
                  <a:lnTo>
                    <a:pt x="13827" y="1779"/>
                  </a:lnTo>
                  <a:lnTo>
                    <a:pt x="13890" y="1834"/>
                  </a:lnTo>
                  <a:lnTo>
                    <a:pt x="13952" y="1889"/>
                  </a:lnTo>
                  <a:lnTo>
                    <a:pt x="14014" y="1946"/>
                  </a:lnTo>
                  <a:lnTo>
                    <a:pt x="14075" y="2005"/>
                  </a:lnTo>
                  <a:lnTo>
                    <a:pt x="14130" y="2061"/>
                  </a:lnTo>
                  <a:lnTo>
                    <a:pt x="14185" y="2119"/>
                  </a:lnTo>
                  <a:lnTo>
                    <a:pt x="14237" y="2177"/>
                  </a:lnTo>
                  <a:lnTo>
                    <a:pt x="14288" y="2235"/>
                  </a:lnTo>
                  <a:lnTo>
                    <a:pt x="14338" y="2295"/>
                  </a:lnTo>
                  <a:lnTo>
                    <a:pt x="14386" y="2356"/>
                  </a:lnTo>
                  <a:lnTo>
                    <a:pt x="14433" y="2417"/>
                  </a:lnTo>
                  <a:lnTo>
                    <a:pt x="14478" y="2478"/>
                  </a:lnTo>
                  <a:lnTo>
                    <a:pt x="14522" y="2540"/>
                  </a:lnTo>
                  <a:lnTo>
                    <a:pt x="14564" y="2603"/>
                  </a:lnTo>
                  <a:lnTo>
                    <a:pt x="14605" y="2667"/>
                  </a:lnTo>
                  <a:lnTo>
                    <a:pt x="14644" y="2731"/>
                  </a:lnTo>
                  <a:lnTo>
                    <a:pt x="14682" y="2796"/>
                  </a:lnTo>
                  <a:lnTo>
                    <a:pt x="14718" y="2861"/>
                  </a:lnTo>
                  <a:lnTo>
                    <a:pt x="14752" y="2927"/>
                  </a:lnTo>
                  <a:lnTo>
                    <a:pt x="14785" y="2993"/>
                  </a:lnTo>
                  <a:lnTo>
                    <a:pt x="14816" y="3060"/>
                  </a:lnTo>
                  <a:lnTo>
                    <a:pt x="14846" y="3126"/>
                  </a:lnTo>
                  <a:lnTo>
                    <a:pt x="14874" y="3195"/>
                  </a:lnTo>
                  <a:lnTo>
                    <a:pt x="14900" y="3262"/>
                  </a:lnTo>
                  <a:lnTo>
                    <a:pt x="14925" y="3330"/>
                  </a:lnTo>
                  <a:lnTo>
                    <a:pt x="14948" y="3398"/>
                  </a:lnTo>
                  <a:lnTo>
                    <a:pt x="14969" y="3468"/>
                  </a:lnTo>
                  <a:lnTo>
                    <a:pt x="14988" y="3537"/>
                  </a:lnTo>
                  <a:lnTo>
                    <a:pt x="15007" y="3606"/>
                  </a:lnTo>
                  <a:lnTo>
                    <a:pt x="15023" y="3675"/>
                  </a:lnTo>
                  <a:lnTo>
                    <a:pt x="15038" y="3746"/>
                  </a:lnTo>
                  <a:lnTo>
                    <a:pt x="15050" y="3816"/>
                  </a:lnTo>
                  <a:lnTo>
                    <a:pt x="15061" y="3885"/>
                  </a:lnTo>
                  <a:lnTo>
                    <a:pt x="15070" y="3955"/>
                  </a:lnTo>
                  <a:lnTo>
                    <a:pt x="15078" y="4026"/>
                  </a:lnTo>
                  <a:lnTo>
                    <a:pt x="15084" y="4097"/>
                  </a:lnTo>
                  <a:lnTo>
                    <a:pt x="15087" y="4162"/>
                  </a:lnTo>
                  <a:lnTo>
                    <a:pt x="15089" y="4227"/>
                  </a:lnTo>
                  <a:lnTo>
                    <a:pt x="15089" y="4292"/>
                  </a:lnTo>
                  <a:lnTo>
                    <a:pt x="15088" y="4357"/>
                  </a:lnTo>
                  <a:lnTo>
                    <a:pt x="15085" y="4420"/>
                  </a:lnTo>
                  <a:lnTo>
                    <a:pt x="15081" y="4484"/>
                  </a:lnTo>
                  <a:lnTo>
                    <a:pt x="15075" y="4546"/>
                  </a:lnTo>
                  <a:lnTo>
                    <a:pt x="15067" y="4610"/>
                  </a:lnTo>
                  <a:lnTo>
                    <a:pt x="15058" y="4672"/>
                  </a:lnTo>
                  <a:lnTo>
                    <a:pt x="15048" y="4733"/>
                  </a:lnTo>
                  <a:lnTo>
                    <a:pt x="15035" y="4794"/>
                  </a:lnTo>
                  <a:lnTo>
                    <a:pt x="15022" y="4855"/>
                  </a:lnTo>
                  <a:lnTo>
                    <a:pt x="15006" y="4914"/>
                  </a:lnTo>
                  <a:lnTo>
                    <a:pt x="14989" y="4973"/>
                  </a:lnTo>
                  <a:lnTo>
                    <a:pt x="14970" y="5032"/>
                  </a:lnTo>
                  <a:lnTo>
                    <a:pt x="14950" y="5089"/>
                  </a:lnTo>
                  <a:lnTo>
                    <a:pt x="14929" y="5147"/>
                  </a:lnTo>
                  <a:lnTo>
                    <a:pt x="14906" y="5203"/>
                  </a:lnTo>
                  <a:lnTo>
                    <a:pt x="14882" y="5259"/>
                  </a:lnTo>
                  <a:lnTo>
                    <a:pt x="14856" y="5314"/>
                  </a:lnTo>
                  <a:lnTo>
                    <a:pt x="14829" y="5368"/>
                  </a:lnTo>
                  <a:lnTo>
                    <a:pt x="14799" y="5422"/>
                  </a:lnTo>
                  <a:lnTo>
                    <a:pt x="14769" y="5474"/>
                  </a:lnTo>
                  <a:lnTo>
                    <a:pt x="14737" y="5526"/>
                  </a:lnTo>
                  <a:lnTo>
                    <a:pt x="14704" y="5577"/>
                  </a:lnTo>
                  <a:lnTo>
                    <a:pt x="14670" y="5627"/>
                  </a:lnTo>
                  <a:lnTo>
                    <a:pt x="14633" y="5675"/>
                  </a:lnTo>
                  <a:lnTo>
                    <a:pt x="14595" y="5724"/>
                  </a:lnTo>
                  <a:lnTo>
                    <a:pt x="14557" y="5772"/>
                  </a:lnTo>
                  <a:lnTo>
                    <a:pt x="14516" y="5818"/>
                  </a:lnTo>
                  <a:lnTo>
                    <a:pt x="14474" y="5863"/>
                  </a:lnTo>
                  <a:lnTo>
                    <a:pt x="14431" y="5907"/>
                  </a:lnTo>
                  <a:close/>
                  <a:moveTo>
                    <a:pt x="4463" y="14370"/>
                  </a:moveTo>
                  <a:lnTo>
                    <a:pt x="4461" y="14307"/>
                  </a:lnTo>
                  <a:lnTo>
                    <a:pt x="4458" y="14243"/>
                  </a:lnTo>
                  <a:lnTo>
                    <a:pt x="4453" y="14180"/>
                  </a:lnTo>
                  <a:lnTo>
                    <a:pt x="4446" y="14117"/>
                  </a:lnTo>
                  <a:lnTo>
                    <a:pt x="4438" y="14053"/>
                  </a:lnTo>
                  <a:lnTo>
                    <a:pt x="4429" y="13990"/>
                  </a:lnTo>
                  <a:lnTo>
                    <a:pt x="4417" y="13926"/>
                  </a:lnTo>
                  <a:lnTo>
                    <a:pt x="4405" y="13863"/>
                  </a:lnTo>
                  <a:lnTo>
                    <a:pt x="4391" y="13800"/>
                  </a:lnTo>
                  <a:lnTo>
                    <a:pt x="4375" y="13737"/>
                  </a:lnTo>
                  <a:lnTo>
                    <a:pt x="4357" y="13673"/>
                  </a:lnTo>
                  <a:lnTo>
                    <a:pt x="4338" y="13610"/>
                  </a:lnTo>
                  <a:lnTo>
                    <a:pt x="4317" y="13548"/>
                  </a:lnTo>
                  <a:lnTo>
                    <a:pt x="4295" y="13486"/>
                  </a:lnTo>
                  <a:lnTo>
                    <a:pt x="4271" y="13423"/>
                  </a:lnTo>
                  <a:lnTo>
                    <a:pt x="4246" y="13362"/>
                  </a:lnTo>
                  <a:lnTo>
                    <a:pt x="4219" y="13300"/>
                  </a:lnTo>
                  <a:lnTo>
                    <a:pt x="4191" y="13240"/>
                  </a:lnTo>
                  <a:lnTo>
                    <a:pt x="4161" y="13179"/>
                  </a:lnTo>
                  <a:lnTo>
                    <a:pt x="4128" y="13119"/>
                  </a:lnTo>
                  <a:lnTo>
                    <a:pt x="4095" y="13059"/>
                  </a:lnTo>
                  <a:lnTo>
                    <a:pt x="4060" y="13000"/>
                  </a:lnTo>
                  <a:lnTo>
                    <a:pt x="4024" y="12942"/>
                  </a:lnTo>
                  <a:lnTo>
                    <a:pt x="3986" y="12884"/>
                  </a:lnTo>
                  <a:lnTo>
                    <a:pt x="3946" y="12826"/>
                  </a:lnTo>
                  <a:lnTo>
                    <a:pt x="3905" y="12769"/>
                  </a:lnTo>
                  <a:lnTo>
                    <a:pt x="3862" y="12714"/>
                  </a:lnTo>
                  <a:lnTo>
                    <a:pt x="3818" y="12658"/>
                  </a:lnTo>
                  <a:lnTo>
                    <a:pt x="3771" y="12604"/>
                  </a:lnTo>
                  <a:lnTo>
                    <a:pt x="3723" y="12549"/>
                  </a:lnTo>
                  <a:lnTo>
                    <a:pt x="3674" y="12497"/>
                  </a:lnTo>
                  <a:lnTo>
                    <a:pt x="3622" y="12445"/>
                  </a:lnTo>
                  <a:lnTo>
                    <a:pt x="3573" y="12396"/>
                  </a:lnTo>
                  <a:lnTo>
                    <a:pt x="3522" y="12349"/>
                  </a:lnTo>
                  <a:lnTo>
                    <a:pt x="3470" y="12303"/>
                  </a:lnTo>
                  <a:lnTo>
                    <a:pt x="3418" y="12258"/>
                  </a:lnTo>
                  <a:lnTo>
                    <a:pt x="3366" y="12215"/>
                  </a:lnTo>
                  <a:lnTo>
                    <a:pt x="3312" y="12174"/>
                  </a:lnTo>
                  <a:lnTo>
                    <a:pt x="3257" y="12133"/>
                  </a:lnTo>
                  <a:lnTo>
                    <a:pt x="3202" y="12094"/>
                  </a:lnTo>
                  <a:lnTo>
                    <a:pt x="3146" y="12057"/>
                  </a:lnTo>
                  <a:lnTo>
                    <a:pt x="3088" y="12020"/>
                  </a:lnTo>
                  <a:lnTo>
                    <a:pt x="3031" y="11985"/>
                  </a:lnTo>
                  <a:lnTo>
                    <a:pt x="2974" y="11952"/>
                  </a:lnTo>
                  <a:lnTo>
                    <a:pt x="2914" y="11920"/>
                  </a:lnTo>
                  <a:lnTo>
                    <a:pt x="2855" y="11889"/>
                  </a:lnTo>
                  <a:lnTo>
                    <a:pt x="2796" y="11860"/>
                  </a:lnTo>
                  <a:lnTo>
                    <a:pt x="2735" y="11832"/>
                  </a:lnTo>
                  <a:lnTo>
                    <a:pt x="2675" y="11806"/>
                  </a:lnTo>
                  <a:lnTo>
                    <a:pt x="2613" y="11781"/>
                  </a:lnTo>
                  <a:lnTo>
                    <a:pt x="2552" y="11757"/>
                  </a:lnTo>
                  <a:lnTo>
                    <a:pt x="2490" y="11735"/>
                  </a:lnTo>
                  <a:lnTo>
                    <a:pt x="2427" y="11715"/>
                  </a:lnTo>
                  <a:lnTo>
                    <a:pt x="2365" y="11696"/>
                  </a:lnTo>
                  <a:lnTo>
                    <a:pt x="2303" y="11679"/>
                  </a:lnTo>
                  <a:lnTo>
                    <a:pt x="2239" y="11663"/>
                  </a:lnTo>
                  <a:lnTo>
                    <a:pt x="2176" y="11648"/>
                  </a:lnTo>
                  <a:lnTo>
                    <a:pt x="2112" y="11636"/>
                  </a:lnTo>
                  <a:lnTo>
                    <a:pt x="2048" y="11625"/>
                  </a:lnTo>
                  <a:lnTo>
                    <a:pt x="1985" y="11615"/>
                  </a:lnTo>
                  <a:lnTo>
                    <a:pt x="1920" y="11607"/>
                  </a:lnTo>
                  <a:lnTo>
                    <a:pt x="1857" y="11600"/>
                  </a:lnTo>
                  <a:lnTo>
                    <a:pt x="1793" y="11595"/>
                  </a:lnTo>
                  <a:lnTo>
                    <a:pt x="1728" y="11592"/>
                  </a:lnTo>
                  <a:lnTo>
                    <a:pt x="2229" y="9781"/>
                  </a:lnTo>
                  <a:lnTo>
                    <a:pt x="2236" y="9759"/>
                  </a:lnTo>
                  <a:lnTo>
                    <a:pt x="2244" y="9736"/>
                  </a:lnTo>
                  <a:lnTo>
                    <a:pt x="2253" y="9714"/>
                  </a:lnTo>
                  <a:lnTo>
                    <a:pt x="2263" y="9692"/>
                  </a:lnTo>
                  <a:lnTo>
                    <a:pt x="2273" y="9670"/>
                  </a:lnTo>
                  <a:lnTo>
                    <a:pt x="2284" y="9648"/>
                  </a:lnTo>
                  <a:lnTo>
                    <a:pt x="2296" y="9626"/>
                  </a:lnTo>
                  <a:lnTo>
                    <a:pt x="2308" y="9604"/>
                  </a:lnTo>
                  <a:lnTo>
                    <a:pt x="2321" y="9583"/>
                  </a:lnTo>
                  <a:lnTo>
                    <a:pt x="2335" y="9561"/>
                  </a:lnTo>
                  <a:lnTo>
                    <a:pt x="2349" y="9539"/>
                  </a:lnTo>
                  <a:lnTo>
                    <a:pt x="2363" y="9518"/>
                  </a:lnTo>
                  <a:lnTo>
                    <a:pt x="2378" y="9498"/>
                  </a:lnTo>
                  <a:lnTo>
                    <a:pt x="2393" y="9478"/>
                  </a:lnTo>
                  <a:lnTo>
                    <a:pt x="2409" y="9458"/>
                  </a:lnTo>
                  <a:lnTo>
                    <a:pt x="2426" y="9438"/>
                  </a:lnTo>
                  <a:lnTo>
                    <a:pt x="2522" y="9374"/>
                  </a:lnTo>
                  <a:lnTo>
                    <a:pt x="2621" y="9314"/>
                  </a:lnTo>
                  <a:lnTo>
                    <a:pt x="2723" y="9260"/>
                  </a:lnTo>
                  <a:lnTo>
                    <a:pt x="2828" y="9211"/>
                  </a:lnTo>
                  <a:lnTo>
                    <a:pt x="2934" y="9169"/>
                  </a:lnTo>
                  <a:lnTo>
                    <a:pt x="3044" y="9131"/>
                  </a:lnTo>
                  <a:lnTo>
                    <a:pt x="3156" y="9099"/>
                  </a:lnTo>
                  <a:lnTo>
                    <a:pt x="3268" y="9072"/>
                  </a:lnTo>
                  <a:lnTo>
                    <a:pt x="3383" y="9051"/>
                  </a:lnTo>
                  <a:lnTo>
                    <a:pt x="3500" y="9034"/>
                  </a:lnTo>
                  <a:lnTo>
                    <a:pt x="3617" y="9024"/>
                  </a:lnTo>
                  <a:lnTo>
                    <a:pt x="3736" y="9018"/>
                  </a:lnTo>
                  <a:lnTo>
                    <a:pt x="3857" y="9018"/>
                  </a:lnTo>
                  <a:lnTo>
                    <a:pt x="3976" y="9023"/>
                  </a:lnTo>
                  <a:lnTo>
                    <a:pt x="4098" y="9033"/>
                  </a:lnTo>
                  <a:lnTo>
                    <a:pt x="4220" y="9049"/>
                  </a:lnTo>
                  <a:lnTo>
                    <a:pt x="4342" y="9070"/>
                  </a:lnTo>
                  <a:lnTo>
                    <a:pt x="4463" y="9096"/>
                  </a:lnTo>
                  <a:lnTo>
                    <a:pt x="4584" y="9127"/>
                  </a:lnTo>
                  <a:lnTo>
                    <a:pt x="4706" y="9164"/>
                  </a:lnTo>
                  <a:lnTo>
                    <a:pt x="4826" y="9206"/>
                  </a:lnTo>
                  <a:lnTo>
                    <a:pt x="4946" y="9252"/>
                  </a:lnTo>
                  <a:lnTo>
                    <a:pt x="5065" y="9305"/>
                  </a:lnTo>
                  <a:lnTo>
                    <a:pt x="5184" y="9363"/>
                  </a:lnTo>
                  <a:lnTo>
                    <a:pt x="5300" y="9425"/>
                  </a:lnTo>
                  <a:lnTo>
                    <a:pt x="5415" y="9493"/>
                  </a:lnTo>
                  <a:lnTo>
                    <a:pt x="5529" y="9566"/>
                  </a:lnTo>
                  <a:lnTo>
                    <a:pt x="5640" y="9644"/>
                  </a:lnTo>
                  <a:lnTo>
                    <a:pt x="5750" y="9727"/>
                  </a:lnTo>
                  <a:lnTo>
                    <a:pt x="5857" y="9815"/>
                  </a:lnTo>
                  <a:lnTo>
                    <a:pt x="5962" y="9909"/>
                  </a:lnTo>
                  <a:lnTo>
                    <a:pt x="6065" y="10007"/>
                  </a:lnTo>
                  <a:lnTo>
                    <a:pt x="6168" y="10115"/>
                  </a:lnTo>
                  <a:lnTo>
                    <a:pt x="6267" y="10226"/>
                  </a:lnTo>
                  <a:lnTo>
                    <a:pt x="6360" y="10339"/>
                  </a:lnTo>
                  <a:lnTo>
                    <a:pt x="6447" y="10456"/>
                  </a:lnTo>
                  <a:lnTo>
                    <a:pt x="6529" y="10574"/>
                  </a:lnTo>
                  <a:lnTo>
                    <a:pt x="6604" y="10695"/>
                  </a:lnTo>
                  <a:lnTo>
                    <a:pt x="6673" y="10816"/>
                  </a:lnTo>
                  <a:lnTo>
                    <a:pt x="6738" y="10941"/>
                  </a:lnTo>
                  <a:lnTo>
                    <a:pt x="6796" y="11065"/>
                  </a:lnTo>
                  <a:lnTo>
                    <a:pt x="6848" y="11191"/>
                  </a:lnTo>
                  <a:lnTo>
                    <a:pt x="6895" y="11318"/>
                  </a:lnTo>
                  <a:lnTo>
                    <a:pt x="6936" y="11446"/>
                  </a:lnTo>
                  <a:lnTo>
                    <a:pt x="6971" y="11574"/>
                  </a:lnTo>
                  <a:lnTo>
                    <a:pt x="7000" y="11702"/>
                  </a:lnTo>
                  <a:lnTo>
                    <a:pt x="7023" y="11831"/>
                  </a:lnTo>
                  <a:lnTo>
                    <a:pt x="7041" y="11959"/>
                  </a:lnTo>
                  <a:lnTo>
                    <a:pt x="7052" y="12087"/>
                  </a:lnTo>
                  <a:lnTo>
                    <a:pt x="7058" y="12214"/>
                  </a:lnTo>
                  <a:lnTo>
                    <a:pt x="7057" y="12341"/>
                  </a:lnTo>
                  <a:lnTo>
                    <a:pt x="7051" y="12466"/>
                  </a:lnTo>
                  <a:lnTo>
                    <a:pt x="7039" y="12589"/>
                  </a:lnTo>
                  <a:lnTo>
                    <a:pt x="7019" y="12712"/>
                  </a:lnTo>
                  <a:lnTo>
                    <a:pt x="6995" y="12832"/>
                  </a:lnTo>
                  <a:lnTo>
                    <a:pt x="6965" y="12952"/>
                  </a:lnTo>
                  <a:lnTo>
                    <a:pt x="6929" y="13068"/>
                  </a:lnTo>
                  <a:lnTo>
                    <a:pt x="6886" y="13183"/>
                  </a:lnTo>
                  <a:lnTo>
                    <a:pt x="6837" y="13294"/>
                  </a:lnTo>
                  <a:lnTo>
                    <a:pt x="6783" y="13402"/>
                  </a:lnTo>
                  <a:lnTo>
                    <a:pt x="6722" y="13508"/>
                  </a:lnTo>
                  <a:lnTo>
                    <a:pt x="6655" y="13610"/>
                  </a:lnTo>
                  <a:lnTo>
                    <a:pt x="6582" y="13710"/>
                  </a:lnTo>
                  <a:lnTo>
                    <a:pt x="6502" y="13805"/>
                  </a:lnTo>
                  <a:lnTo>
                    <a:pt x="6481" y="13816"/>
                  </a:lnTo>
                  <a:lnTo>
                    <a:pt x="6459" y="13827"/>
                  </a:lnTo>
                  <a:lnTo>
                    <a:pt x="6437" y="13838"/>
                  </a:lnTo>
                  <a:lnTo>
                    <a:pt x="6415" y="13848"/>
                  </a:lnTo>
                  <a:lnTo>
                    <a:pt x="6392" y="13858"/>
                  </a:lnTo>
                  <a:lnTo>
                    <a:pt x="6369" y="13867"/>
                  </a:lnTo>
                  <a:lnTo>
                    <a:pt x="6345" y="13876"/>
                  </a:lnTo>
                  <a:lnTo>
                    <a:pt x="6322" y="13884"/>
                  </a:lnTo>
                  <a:lnTo>
                    <a:pt x="4463" y="14370"/>
                  </a:lnTo>
                  <a:close/>
                  <a:moveTo>
                    <a:pt x="2096" y="14991"/>
                  </a:moveTo>
                  <a:lnTo>
                    <a:pt x="2070" y="14997"/>
                  </a:lnTo>
                  <a:lnTo>
                    <a:pt x="2036" y="15005"/>
                  </a:lnTo>
                  <a:lnTo>
                    <a:pt x="1995" y="15014"/>
                  </a:lnTo>
                  <a:lnTo>
                    <a:pt x="1949" y="15024"/>
                  </a:lnTo>
                  <a:lnTo>
                    <a:pt x="1899" y="15034"/>
                  </a:lnTo>
                  <a:lnTo>
                    <a:pt x="1849" y="15043"/>
                  </a:lnTo>
                  <a:lnTo>
                    <a:pt x="1825" y="15046"/>
                  </a:lnTo>
                  <a:lnTo>
                    <a:pt x="1801" y="15050"/>
                  </a:lnTo>
                  <a:lnTo>
                    <a:pt x="1777" y="15052"/>
                  </a:lnTo>
                  <a:lnTo>
                    <a:pt x="1755" y="15054"/>
                  </a:lnTo>
                  <a:lnTo>
                    <a:pt x="1716" y="15053"/>
                  </a:lnTo>
                  <a:lnTo>
                    <a:pt x="1679" y="15049"/>
                  </a:lnTo>
                  <a:lnTo>
                    <a:pt x="1641" y="15044"/>
                  </a:lnTo>
                  <a:lnTo>
                    <a:pt x="1604" y="15037"/>
                  </a:lnTo>
                  <a:lnTo>
                    <a:pt x="1568" y="15029"/>
                  </a:lnTo>
                  <a:lnTo>
                    <a:pt x="1532" y="15018"/>
                  </a:lnTo>
                  <a:lnTo>
                    <a:pt x="1498" y="15006"/>
                  </a:lnTo>
                  <a:lnTo>
                    <a:pt x="1464" y="14993"/>
                  </a:lnTo>
                  <a:lnTo>
                    <a:pt x="1430" y="14978"/>
                  </a:lnTo>
                  <a:lnTo>
                    <a:pt x="1398" y="14961"/>
                  </a:lnTo>
                  <a:lnTo>
                    <a:pt x="1367" y="14943"/>
                  </a:lnTo>
                  <a:lnTo>
                    <a:pt x="1336" y="14923"/>
                  </a:lnTo>
                  <a:lnTo>
                    <a:pt x="1307" y="14902"/>
                  </a:lnTo>
                  <a:lnTo>
                    <a:pt x="1279" y="14880"/>
                  </a:lnTo>
                  <a:lnTo>
                    <a:pt x="1251" y="14856"/>
                  </a:lnTo>
                  <a:lnTo>
                    <a:pt x="1225" y="14832"/>
                  </a:lnTo>
                  <a:lnTo>
                    <a:pt x="1201" y="14804"/>
                  </a:lnTo>
                  <a:lnTo>
                    <a:pt x="1177" y="14777"/>
                  </a:lnTo>
                  <a:lnTo>
                    <a:pt x="1155" y="14749"/>
                  </a:lnTo>
                  <a:lnTo>
                    <a:pt x="1134" y="14720"/>
                  </a:lnTo>
                  <a:lnTo>
                    <a:pt x="1115" y="14689"/>
                  </a:lnTo>
                  <a:lnTo>
                    <a:pt x="1096" y="14658"/>
                  </a:lnTo>
                  <a:lnTo>
                    <a:pt x="1080" y="14626"/>
                  </a:lnTo>
                  <a:lnTo>
                    <a:pt x="1065" y="14593"/>
                  </a:lnTo>
                  <a:lnTo>
                    <a:pt x="1051" y="14559"/>
                  </a:lnTo>
                  <a:lnTo>
                    <a:pt x="1040" y="14524"/>
                  </a:lnTo>
                  <a:lnTo>
                    <a:pt x="1030" y="14488"/>
                  </a:lnTo>
                  <a:lnTo>
                    <a:pt x="1021" y="14452"/>
                  </a:lnTo>
                  <a:lnTo>
                    <a:pt x="1015" y="14415"/>
                  </a:lnTo>
                  <a:lnTo>
                    <a:pt x="1010" y="14378"/>
                  </a:lnTo>
                  <a:lnTo>
                    <a:pt x="1007" y="14340"/>
                  </a:lnTo>
                  <a:lnTo>
                    <a:pt x="1006" y="14302"/>
                  </a:lnTo>
                  <a:lnTo>
                    <a:pt x="1009" y="14268"/>
                  </a:lnTo>
                  <a:lnTo>
                    <a:pt x="1015" y="14229"/>
                  </a:lnTo>
                  <a:lnTo>
                    <a:pt x="1022" y="14189"/>
                  </a:lnTo>
                  <a:lnTo>
                    <a:pt x="1029" y="14149"/>
                  </a:lnTo>
                  <a:lnTo>
                    <a:pt x="1037" y="14110"/>
                  </a:lnTo>
                  <a:lnTo>
                    <a:pt x="1045" y="14074"/>
                  </a:lnTo>
                  <a:lnTo>
                    <a:pt x="1051" y="14043"/>
                  </a:lnTo>
                  <a:lnTo>
                    <a:pt x="1056" y="14020"/>
                  </a:lnTo>
                  <a:lnTo>
                    <a:pt x="1586" y="12106"/>
                  </a:lnTo>
                  <a:lnTo>
                    <a:pt x="1641" y="12105"/>
                  </a:lnTo>
                  <a:lnTo>
                    <a:pt x="1695" y="12105"/>
                  </a:lnTo>
                  <a:lnTo>
                    <a:pt x="1749" y="12107"/>
                  </a:lnTo>
                  <a:lnTo>
                    <a:pt x="1804" y="12111"/>
                  </a:lnTo>
                  <a:lnTo>
                    <a:pt x="1858" y="12116"/>
                  </a:lnTo>
                  <a:lnTo>
                    <a:pt x="1913" y="12122"/>
                  </a:lnTo>
                  <a:lnTo>
                    <a:pt x="1968" y="12130"/>
                  </a:lnTo>
                  <a:lnTo>
                    <a:pt x="2023" y="12139"/>
                  </a:lnTo>
                  <a:lnTo>
                    <a:pt x="2077" y="12149"/>
                  </a:lnTo>
                  <a:lnTo>
                    <a:pt x="2133" y="12161"/>
                  </a:lnTo>
                  <a:lnTo>
                    <a:pt x="2187" y="12175"/>
                  </a:lnTo>
                  <a:lnTo>
                    <a:pt x="2242" y="12190"/>
                  </a:lnTo>
                  <a:lnTo>
                    <a:pt x="2297" y="12206"/>
                  </a:lnTo>
                  <a:lnTo>
                    <a:pt x="2351" y="12224"/>
                  </a:lnTo>
                  <a:lnTo>
                    <a:pt x="2405" y="12243"/>
                  </a:lnTo>
                  <a:lnTo>
                    <a:pt x="2460" y="12264"/>
                  </a:lnTo>
                  <a:lnTo>
                    <a:pt x="2513" y="12286"/>
                  </a:lnTo>
                  <a:lnTo>
                    <a:pt x="2566" y="12309"/>
                  </a:lnTo>
                  <a:lnTo>
                    <a:pt x="2619" y="12335"/>
                  </a:lnTo>
                  <a:lnTo>
                    <a:pt x="2673" y="12362"/>
                  </a:lnTo>
                  <a:lnTo>
                    <a:pt x="2725" y="12390"/>
                  </a:lnTo>
                  <a:lnTo>
                    <a:pt x="2776" y="12420"/>
                  </a:lnTo>
                  <a:lnTo>
                    <a:pt x="2829" y="12451"/>
                  </a:lnTo>
                  <a:lnTo>
                    <a:pt x="2879" y="12483"/>
                  </a:lnTo>
                  <a:lnTo>
                    <a:pt x="2930" y="12517"/>
                  </a:lnTo>
                  <a:lnTo>
                    <a:pt x="2980" y="12553"/>
                  </a:lnTo>
                  <a:lnTo>
                    <a:pt x="3029" y="12590"/>
                  </a:lnTo>
                  <a:lnTo>
                    <a:pt x="3078" y="12629"/>
                  </a:lnTo>
                  <a:lnTo>
                    <a:pt x="3126" y="12669"/>
                  </a:lnTo>
                  <a:lnTo>
                    <a:pt x="3174" y="12711"/>
                  </a:lnTo>
                  <a:lnTo>
                    <a:pt x="3220" y="12754"/>
                  </a:lnTo>
                  <a:lnTo>
                    <a:pt x="3266" y="12799"/>
                  </a:lnTo>
                  <a:lnTo>
                    <a:pt x="3312" y="12845"/>
                  </a:lnTo>
                  <a:lnTo>
                    <a:pt x="3356" y="12893"/>
                  </a:lnTo>
                  <a:lnTo>
                    <a:pt x="3398" y="12941"/>
                  </a:lnTo>
                  <a:lnTo>
                    <a:pt x="3439" y="12990"/>
                  </a:lnTo>
                  <a:lnTo>
                    <a:pt x="3479" y="13039"/>
                  </a:lnTo>
                  <a:lnTo>
                    <a:pt x="3517" y="13089"/>
                  </a:lnTo>
                  <a:lnTo>
                    <a:pt x="3553" y="13139"/>
                  </a:lnTo>
                  <a:lnTo>
                    <a:pt x="3588" y="13191"/>
                  </a:lnTo>
                  <a:lnTo>
                    <a:pt x="3621" y="13243"/>
                  </a:lnTo>
                  <a:lnTo>
                    <a:pt x="3653" y="13295"/>
                  </a:lnTo>
                  <a:lnTo>
                    <a:pt x="3683" y="13348"/>
                  </a:lnTo>
                  <a:lnTo>
                    <a:pt x="3712" y="13401"/>
                  </a:lnTo>
                  <a:lnTo>
                    <a:pt x="3739" y="13455"/>
                  </a:lnTo>
                  <a:lnTo>
                    <a:pt x="3765" y="13509"/>
                  </a:lnTo>
                  <a:lnTo>
                    <a:pt x="3788" y="13563"/>
                  </a:lnTo>
                  <a:lnTo>
                    <a:pt x="3811" y="13617"/>
                  </a:lnTo>
                  <a:lnTo>
                    <a:pt x="3833" y="13671"/>
                  </a:lnTo>
                  <a:lnTo>
                    <a:pt x="3852" y="13727"/>
                  </a:lnTo>
                  <a:lnTo>
                    <a:pt x="3870" y="13782"/>
                  </a:lnTo>
                  <a:lnTo>
                    <a:pt x="3887" y="13837"/>
                  </a:lnTo>
                  <a:lnTo>
                    <a:pt x="3902" y="13892"/>
                  </a:lnTo>
                  <a:lnTo>
                    <a:pt x="3915" y="13948"/>
                  </a:lnTo>
                  <a:lnTo>
                    <a:pt x="3927" y="14004"/>
                  </a:lnTo>
                  <a:lnTo>
                    <a:pt x="3938" y="14060"/>
                  </a:lnTo>
                  <a:lnTo>
                    <a:pt x="3946" y="14115"/>
                  </a:lnTo>
                  <a:lnTo>
                    <a:pt x="3954" y="14170"/>
                  </a:lnTo>
                  <a:lnTo>
                    <a:pt x="3960" y="14225"/>
                  </a:lnTo>
                  <a:lnTo>
                    <a:pt x="3964" y="14282"/>
                  </a:lnTo>
                  <a:lnTo>
                    <a:pt x="3967" y="14337"/>
                  </a:lnTo>
                  <a:lnTo>
                    <a:pt x="3968" y="14391"/>
                  </a:lnTo>
                  <a:lnTo>
                    <a:pt x="3968" y="14446"/>
                  </a:lnTo>
                  <a:lnTo>
                    <a:pt x="3967" y="14500"/>
                  </a:lnTo>
                  <a:lnTo>
                    <a:pt x="2096" y="14991"/>
                  </a:lnTo>
                  <a:close/>
                  <a:moveTo>
                    <a:pt x="5275" y="8311"/>
                  </a:moveTo>
                  <a:lnTo>
                    <a:pt x="5187" y="8277"/>
                  </a:lnTo>
                  <a:lnTo>
                    <a:pt x="5099" y="8245"/>
                  </a:lnTo>
                  <a:lnTo>
                    <a:pt x="5011" y="8215"/>
                  </a:lnTo>
                  <a:lnTo>
                    <a:pt x="4921" y="8186"/>
                  </a:lnTo>
                  <a:lnTo>
                    <a:pt x="4877" y="8173"/>
                  </a:lnTo>
                  <a:lnTo>
                    <a:pt x="4833" y="8159"/>
                  </a:lnTo>
                  <a:lnTo>
                    <a:pt x="4787" y="8147"/>
                  </a:lnTo>
                  <a:lnTo>
                    <a:pt x="4742" y="8135"/>
                  </a:lnTo>
                  <a:lnTo>
                    <a:pt x="4698" y="8124"/>
                  </a:lnTo>
                  <a:lnTo>
                    <a:pt x="4652" y="8113"/>
                  </a:lnTo>
                  <a:lnTo>
                    <a:pt x="4607" y="8103"/>
                  </a:lnTo>
                  <a:lnTo>
                    <a:pt x="4562" y="8093"/>
                  </a:lnTo>
                  <a:lnTo>
                    <a:pt x="4517" y="8084"/>
                  </a:lnTo>
                  <a:lnTo>
                    <a:pt x="4471" y="8075"/>
                  </a:lnTo>
                  <a:lnTo>
                    <a:pt x="4426" y="8067"/>
                  </a:lnTo>
                  <a:lnTo>
                    <a:pt x="4380" y="8059"/>
                  </a:lnTo>
                  <a:lnTo>
                    <a:pt x="4335" y="8052"/>
                  </a:lnTo>
                  <a:lnTo>
                    <a:pt x="4289" y="8045"/>
                  </a:lnTo>
                  <a:lnTo>
                    <a:pt x="4243" y="8039"/>
                  </a:lnTo>
                  <a:lnTo>
                    <a:pt x="4198" y="8034"/>
                  </a:lnTo>
                  <a:lnTo>
                    <a:pt x="4153" y="8029"/>
                  </a:lnTo>
                  <a:lnTo>
                    <a:pt x="4106" y="8025"/>
                  </a:lnTo>
                  <a:lnTo>
                    <a:pt x="4061" y="8021"/>
                  </a:lnTo>
                  <a:lnTo>
                    <a:pt x="4015" y="8018"/>
                  </a:lnTo>
                  <a:lnTo>
                    <a:pt x="3969" y="8015"/>
                  </a:lnTo>
                  <a:lnTo>
                    <a:pt x="3923" y="8013"/>
                  </a:lnTo>
                  <a:lnTo>
                    <a:pt x="3878" y="8011"/>
                  </a:lnTo>
                  <a:lnTo>
                    <a:pt x="3832" y="8011"/>
                  </a:lnTo>
                  <a:lnTo>
                    <a:pt x="7706" y="4116"/>
                  </a:lnTo>
                  <a:lnTo>
                    <a:pt x="7763" y="4063"/>
                  </a:lnTo>
                  <a:lnTo>
                    <a:pt x="7820" y="4012"/>
                  </a:lnTo>
                  <a:lnTo>
                    <a:pt x="7880" y="3964"/>
                  </a:lnTo>
                  <a:lnTo>
                    <a:pt x="7941" y="3918"/>
                  </a:lnTo>
                  <a:lnTo>
                    <a:pt x="8003" y="3875"/>
                  </a:lnTo>
                  <a:lnTo>
                    <a:pt x="8067" y="3834"/>
                  </a:lnTo>
                  <a:lnTo>
                    <a:pt x="8131" y="3796"/>
                  </a:lnTo>
                  <a:lnTo>
                    <a:pt x="8197" y="3760"/>
                  </a:lnTo>
                  <a:lnTo>
                    <a:pt x="8265" y="3725"/>
                  </a:lnTo>
                  <a:lnTo>
                    <a:pt x="8333" y="3694"/>
                  </a:lnTo>
                  <a:lnTo>
                    <a:pt x="8403" y="3665"/>
                  </a:lnTo>
                  <a:lnTo>
                    <a:pt x="8473" y="3638"/>
                  </a:lnTo>
                  <a:lnTo>
                    <a:pt x="8544" y="3613"/>
                  </a:lnTo>
                  <a:lnTo>
                    <a:pt x="8616" y="3591"/>
                  </a:lnTo>
                  <a:lnTo>
                    <a:pt x="8689" y="3571"/>
                  </a:lnTo>
                  <a:lnTo>
                    <a:pt x="8764" y="3554"/>
                  </a:lnTo>
                  <a:lnTo>
                    <a:pt x="8838" y="3539"/>
                  </a:lnTo>
                  <a:lnTo>
                    <a:pt x="8914" y="3526"/>
                  </a:lnTo>
                  <a:lnTo>
                    <a:pt x="8989" y="3515"/>
                  </a:lnTo>
                  <a:lnTo>
                    <a:pt x="9067" y="3507"/>
                  </a:lnTo>
                  <a:lnTo>
                    <a:pt x="9143" y="3501"/>
                  </a:lnTo>
                  <a:lnTo>
                    <a:pt x="9220" y="3497"/>
                  </a:lnTo>
                  <a:lnTo>
                    <a:pt x="9299" y="3496"/>
                  </a:lnTo>
                  <a:lnTo>
                    <a:pt x="9377" y="3497"/>
                  </a:lnTo>
                  <a:lnTo>
                    <a:pt x="9457" y="3500"/>
                  </a:lnTo>
                  <a:lnTo>
                    <a:pt x="9535" y="3505"/>
                  </a:lnTo>
                  <a:lnTo>
                    <a:pt x="9615" y="3512"/>
                  </a:lnTo>
                  <a:lnTo>
                    <a:pt x="9694" y="3522"/>
                  </a:lnTo>
                  <a:lnTo>
                    <a:pt x="9775" y="3534"/>
                  </a:lnTo>
                  <a:lnTo>
                    <a:pt x="9854" y="3548"/>
                  </a:lnTo>
                  <a:lnTo>
                    <a:pt x="9934" y="3565"/>
                  </a:lnTo>
                  <a:lnTo>
                    <a:pt x="10014" y="3583"/>
                  </a:lnTo>
                  <a:lnTo>
                    <a:pt x="5275" y="8311"/>
                  </a:lnTo>
                  <a:close/>
                  <a:moveTo>
                    <a:pt x="7441" y="10165"/>
                  </a:moveTo>
                  <a:lnTo>
                    <a:pt x="7406" y="10107"/>
                  </a:lnTo>
                  <a:lnTo>
                    <a:pt x="7369" y="10049"/>
                  </a:lnTo>
                  <a:lnTo>
                    <a:pt x="7332" y="9992"/>
                  </a:lnTo>
                  <a:lnTo>
                    <a:pt x="7295" y="9936"/>
                  </a:lnTo>
                  <a:lnTo>
                    <a:pt x="7257" y="9880"/>
                  </a:lnTo>
                  <a:lnTo>
                    <a:pt x="7218" y="9824"/>
                  </a:lnTo>
                  <a:lnTo>
                    <a:pt x="7177" y="9768"/>
                  </a:lnTo>
                  <a:lnTo>
                    <a:pt x="7137" y="9714"/>
                  </a:lnTo>
                  <a:lnTo>
                    <a:pt x="7096" y="9660"/>
                  </a:lnTo>
                  <a:lnTo>
                    <a:pt x="7053" y="9606"/>
                  </a:lnTo>
                  <a:lnTo>
                    <a:pt x="7009" y="9553"/>
                  </a:lnTo>
                  <a:lnTo>
                    <a:pt x="6965" y="9500"/>
                  </a:lnTo>
                  <a:lnTo>
                    <a:pt x="6919" y="9448"/>
                  </a:lnTo>
                  <a:lnTo>
                    <a:pt x="6873" y="9397"/>
                  </a:lnTo>
                  <a:lnTo>
                    <a:pt x="6824" y="9347"/>
                  </a:lnTo>
                  <a:lnTo>
                    <a:pt x="6776" y="9297"/>
                  </a:lnTo>
                  <a:lnTo>
                    <a:pt x="6718" y="9240"/>
                  </a:lnTo>
                  <a:lnTo>
                    <a:pt x="6658" y="9185"/>
                  </a:lnTo>
                  <a:lnTo>
                    <a:pt x="6598" y="9131"/>
                  </a:lnTo>
                  <a:lnTo>
                    <a:pt x="6538" y="9079"/>
                  </a:lnTo>
                  <a:lnTo>
                    <a:pt x="6475" y="9029"/>
                  </a:lnTo>
                  <a:lnTo>
                    <a:pt x="6412" y="8978"/>
                  </a:lnTo>
                  <a:lnTo>
                    <a:pt x="6348" y="8930"/>
                  </a:lnTo>
                  <a:lnTo>
                    <a:pt x="6284" y="8884"/>
                  </a:lnTo>
                  <a:lnTo>
                    <a:pt x="6220" y="8838"/>
                  </a:lnTo>
                  <a:lnTo>
                    <a:pt x="6153" y="8794"/>
                  </a:lnTo>
                  <a:lnTo>
                    <a:pt x="6087" y="8750"/>
                  </a:lnTo>
                  <a:lnTo>
                    <a:pt x="6021" y="8707"/>
                  </a:lnTo>
                  <a:lnTo>
                    <a:pt x="5953" y="8666"/>
                  </a:lnTo>
                  <a:lnTo>
                    <a:pt x="5885" y="8626"/>
                  </a:lnTo>
                  <a:lnTo>
                    <a:pt x="5816" y="8587"/>
                  </a:lnTo>
                  <a:lnTo>
                    <a:pt x="5748" y="8549"/>
                  </a:lnTo>
                  <a:lnTo>
                    <a:pt x="10542" y="3766"/>
                  </a:lnTo>
                  <a:lnTo>
                    <a:pt x="10613" y="3798"/>
                  </a:lnTo>
                  <a:lnTo>
                    <a:pt x="10683" y="3831"/>
                  </a:lnTo>
                  <a:lnTo>
                    <a:pt x="10752" y="3866"/>
                  </a:lnTo>
                  <a:lnTo>
                    <a:pt x="10821" y="3903"/>
                  </a:lnTo>
                  <a:lnTo>
                    <a:pt x="10889" y="3942"/>
                  </a:lnTo>
                  <a:lnTo>
                    <a:pt x="10958" y="3983"/>
                  </a:lnTo>
                  <a:lnTo>
                    <a:pt x="11025" y="4026"/>
                  </a:lnTo>
                  <a:lnTo>
                    <a:pt x="11091" y="4070"/>
                  </a:lnTo>
                  <a:lnTo>
                    <a:pt x="11157" y="4115"/>
                  </a:lnTo>
                  <a:lnTo>
                    <a:pt x="11222" y="4163"/>
                  </a:lnTo>
                  <a:lnTo>
                    <a:pt x="11287" y="4212"/>
                  </a:lnTo>
                  <a:lnTo>
                    <a:pt x="11351" y="4263"/>
                  </a:lnTo>
                  <a:lnTo>
                    <a:pt x="11413" y="4317"/>
                  </a:lnTo>
                  <a:lnTo>
                    <a:pt x="11476" y="4372"/>
                  </a:lnTo>
                  <a:lnTo>
                    <a:pt x="11537" y="4428"/>
                  </a:lnTo>
                  <a:lnTo>
                    <a:pt x="11597" y="4487"/>
                  </a:lnTo>
                  <a:lnTo>
                    <a:pt x="11648" y="4537"/>
                  </a:lnTo>
                  <a:lnTo>
                    <a:pt x="11696" y="4590"/>
                  </a:lnTo>
                  <a:lnTo>
                    <a:pt x="11743" y="4642"/>
                  </a:lnTo>
                  <a:lnTo>
                    <a:pt x="11790" y="4696"/>
                  </a:lnTo>
                  <a:lnTo>
                    <a:pt x="11835" y="4749"/>
                  </a:lnTo>
                  <a:lnTo>
                    <a:pt x="11878" y="4803"/>
                  </a:lnTo>
                  <a:lnTo>
                    <a:pt x="11919" y="4859"/>
                  </a:lnTo>
                  <a:lnTo>
                    <a:pt x="11961" y="4915"/>
                  </a:lnTo>
                  <a:lnTo>
                    <a:pt x="12000" y="4970"/>
                  </a:lnTo>
                  <a:lnTo>
                    <a:pt x="12038" y="5027"/>
                  </a:lnTo>
                  <a:lnTo>
                    <a:pt x="12075" y="5084"/>
                  </a:lnTo>
                  <a:lnTo>
                    <a:pt x="12110" y="5142"/>
                  </a:lnTo>
                  <a:lnTo>
                    <a:pt x="12145" y="5200"/>
                  </a:lnTo>
                  <a:lnTo>
                    <a:pt x="12178" y="5258"/>
                  </a:lnTo>
                  <a:lnTo>
                    <a:pt x="12210" y="5316"/>
                  </a:lnTo>
                  <a:lnTo>
                    <a:pt x="12241" y="5375"/>
                  </a:lnTo>
                  <a:lnTo>
                    <a:pt x="7441" y="10165"/>
                  </a:lnTo>
                  <a:close/>
                  <a:moveTo>
                    <a:pt x="8055" y="11941"/>
                  </a:moveTo>
                  <a:lnTo>
                    <a:pt x="8045" y="11856"/>
                  </a:lnTo>
                  <a:lnTo>
                    <a:pt x="8035" y="11772"/>
                  </a:lnTo>
                  <a:lnTo>
                    <a:pt x="8022" y="11687"/>
                  </a:lnTo>
                  <a:lnTo>
                    <a:pt x="8008" y="11603"/>
                  </a:lnTo>
                  <a:lnTo>
                    <a:pt x="7991" y="11519"/>
                  </a:lnTo>
                  <a:lnTo>
                    <a:pt x="7973" y="11435"/>
                  </a:lnTo>
                  <a:lnTo>
                    <a:pt x="7953" y="11352"/>
                  </a:lnTo>
                  <a:lnTo>
                    <a:pt x="7931" y="11270"/>
                  </a:lnTo>
                  <a:lnTo>
                    <a:pt x="7907" y="11187"/>
                  </a:lnTo>
                  <a:lnTo>
                    <a:pt x="7882" y="11105"/>
                  </a:lnTo>
                  <a:lnTo>
                    <a:pt x="7854" y="11024"/>
                  </a:lnTo>
                  <a:lnTo>
                    <a:pt x="7825" y="10943"/>
                  </a:lnTo>
                  <a:lnTo>
                    <a:pt x="7795" y="10861"/>
                  </a:lnTo>
                  <a:lnTo>
                    <a:pt x="7763" y="10781"/>
                  </a:lnTo>
                  <a:lnTo>
                    <a:pt x="7729" y="10702"/>
                  </a:lnTo>
                  <a:lnTo>
                    <a:pt x="7693" y="10622"/>
                  </a:lnTo>
                  <a:lnTo>
                    <a:pt x="12448" y="5878"/>
                  </a:lnTo>
                  <a:lnTo>
                    <a:pt x="12475" y="5965"/>
                  </a:lnTo>
                  <a:lnTo>
                    <a:pt x="12499" y="6051"/>
                  </a:lnTo>
                  <a:lnTo>
                    <a:pt x="12519" y="6137"/>
                  </a:lnTo>
                  <a:lnTo>
                    <a:pt x="12537" y="6223"/>
                  </a:lnTo>
                  <a:lnTo>
                    <a:pt x="12553" y="6310"/>
                  </a:lnTo>
                  <a:lnTo>
                    <a:pt x="12566" y="6396"/>
                  </a:lnTo>
                  <a:lnTo>
                    <a:pt x="12576" y="6482"/>
                  </a:lnTo>
                  <a:lnTo>
                    <a:pt x="12583" y="6568"/>
                  </a:lnTo>
                  <a:lnTo>
                    <a:pt x="12588" y="6654"/>
                  </a:lnTo>
                  <a:lnTo>
                    <a:pt x="12591" y="6739"/>
                  </a:lnTo>
                  <a:lnTo>
                    <a:pt x="12591" y="6824"/>
                  </a:lnTo>
                  <a:lnTo>
                    <a:pt x="12588" y="6908"/>
                  </a:lnTo>
                  <a:lnTo>
                    <a:pt x="12582" y="6992"/>
                  </a:lnTo>
                  <a:lnTo>
                    <a:pt x="12574" y="7075"/>
                  </a:lnTo>
                  <a:lnTo>
                    <a:pt x="12563" y="7158"/>
                  </a:lnTo>
                  <a:lnTo>
                    <a:pt x="12549" y="7239"/>
                  </a:lnTo>
                  <a:lnTo>
                    <a:pt x="12533" y="7320"/>
                  </a:lnTo>
                  <a:lnTo>
                    <a:pt x="12513" y="7400"/>
                  </a:lnTo>
                  <a:lnTo>
                    <a:pt x="12492" y="7479"/>
                  </a:lnTo>
                  <a:lnTo>
                    <a:pt x="12467" y="7557"/>
                  </a:lnTo>
                  <a:lnTo>
                    <a:pt x="12439" y="7635"/>
                  </a:lnTo>
                  <a:lnTo>
                    <a:pt x="12409" y="7710"/>
                  </a:lnTo>
                  <a:lnTo>
                    <a:pt x="12376" y="7784"/>
                  </a:lnTo>
                  <a:lnTo>
                    <a:pt x="12340" y="7857"/>
                  </a:lnTo>
                  <a:lnTo>
                    <a:pt x="12302" y="7930"/>
                  </a:lnTo>
                  <a:lnTo>
                    <a:pt x="12260" y="8000"/>
                  </a:lnTo>
                  <a:lnTo>
                    <a:pt x="12216" y="8069"/>
                  </a:lnTo>
                  <a:lnTo>
                    <a:pt x="12169" y="8136"/>
                  </a:lnTo>
                  <a:lnTo>
                    <a:pt x="12120" y="8203"/>
                  </a:lnTo>
                  <a:lnTo>
                    <a:pt x="12066" y="8267"/>
                  </a:lnTo>
                  <a:lnTo>
                    <a:pt x="12011" y="8329"/>
                  </a:lnTo>
                  <a:lnTo>
                    <a:pt x="11953" y="8389"/>
                  </a:lnTo>
                  <a:lnTo>
                    <a:pt x="11947" y="8394"/>
                  </a:lnTo>
                  <a:lnTo>
                    <a:pt x="11940" y="8400"/>
                  </a:lnTo>
                  <a:lnTo>
                    <a:pt x="11948" y="8406"/>
                  </a:lnTo>
                  <a:lnTo>
                    <a:pt x="8060" y="12314"/>
                  </a:lnTo>
                  <a:lnTo>
                    <a:pt x="8061" y="12268"/>
                  </a:lnTo>
                  <a:lnTo>
                    <a:pt x="8061" y="12222"/>
                  </a:lnTo>
                  <a:lnTo>
                    <a:pt x="8062" y="12175"/>
                  </a:lnTo>
                  <a:lnTo>
                    <a:pt x="8062" y="12129"/>
                  </a:lnTo>
                  <a:lnTo>
                    <a:pt x="8062" y="12082"/>
                  </a:lnTo>
                  <a:lnTo>
                    <a:pt x="8061" y="12035"/>
                  </a:lnTo>
                  <a:lnTo>
                    <a:pt x="8059" y="11988"/>
                  </a:lnTo>
                  <a:lnTo>
                    <a:pt x="8055" y="11941"/>
                  </a:lnTo>
                  <a:close/>
                  <a:moveTo>
                    <a:pt x="14785" y="1295"/>
                  </a:moveTo>
                  <a:lnTo>
                    <a:pt x="14707" y="1218"/>
                  </a:lnTo>
                  <a:lnTo>
                    <a:pt x="14626" y="1144"/>
                  </a:lnTo>
                  <a:lnTo>
                    <a:pt x="14546" y="1072"/>
                  </a:lnTo>
                  <a:lnTo>
                    <a:pt x="14463" y="1003"/>
                  </a:lnTo>
                  <a:lnTo>
                    <a:pt x="14379" y="934"/>
                  </a:lnTo>
                  <a:lnTo>
                    <a:pt x="14294" y="869"/>
                  </a:lnTo>
                  <a:lnTo>
                    <a:pt x="14208" y="806"/>
                  </a:lnTo>
                  <a:lnTo>
                    <a:pt x="14119" y="745"/>
                  </a:lnTo>
                  <a:lnTo>
                    <a:pt x="14031" y="685"/>
                  </a:lnTo>
                  <a:lnTo>
                    <a:pt x="13941" y="629"/>
                  </a:lnTo>
                  <a:lnTo>
                    <a:pt x="13851" y="575"/>
                  </a:lnTo>
                  <a:lnTo>
                    <a:pt x="13758" y="523"/>
                  </a:lnTo>
                  <a:lnTo>
                    <a:pt x="13666" y="473"/>
                  </a:lnTo>
                  <a:lnTo>
                    <a:pt x="13572" y="426"/>
                  </a:lnTo>
                  <a:lnTo>
                    <a:pt x="13478" y="380"/>
                  </a:lnTo>
                  <a:lnTo>
                    <a:pt x="13382" y="338"/>
                  </a:lnTo>
                  <a:lnTo>
                    <a:pt x="13286" y="298"/>
                  </a:lnTo>
                  <a:lnTo>
                    <a:pt x="13190" y="260"/>
                  </a:lnTo>
                  <a:lnTo>
                    <a:pt x="13092" y="225"/>
                  </a:lnTo>
                  <a:lnTo>
                    <a:pt x="12995" y="193"/>
                  </a:lnTo>
                  <a:lnTo>
                    <a:pt x="12896" y="162"/>
                  </a:lnTo>
                  <a:lnTo>
                    <a:pt x="12798" y="134"/>
                  </a:lnTo>
                  <a:lnTo>
                    <a:pt x="12698" y="109"/>
                  </a:lnTo>
                  <a:lnTo>
                    <a:pt x="12598" y="86"/>
                  </a:lnTo>
                  <a:lnTo>
                    <a:pt x="12499" y="66"/>
                  </a:lnTo>
                  <a:lnTo>
                    <a:pt x="12398" y="49"/>
                  </a:lnTo>
                  <a:lnTo>
                    <a:pt x="12299" y="34"/>
                  </a:lnTo>
                  <a:lnTo>
                    <a:pt x="12198" y="22"/>
                  </a:lnTo>
                  <a:lnTo>
                    <a:pt x="12097" y="12"/>
                  </a:lnTo>
                  <a:lnTo>
                    <a:pt x="11996" y="5"/>
                  </a:lnTo>
                  <a:lnTo>
                    <a:pt x="11895" y="1"/>
                  </a:lnTo>
                  <a:lnTo>
                    <a:pt x="11795" y="0"/>
                  </a:lnTo>
                  <a:lnTo>
                    <a:pt x="11710" y="1"/>
                  </a:lnTo>
                  <a:lnTo>
                    <a:pt x="11626" y="4"/>
                  </a:lnTo>
                  <a:lnTo>
                    <a:pt x="11542" y="9"/>
                  </a:lnTo>
                  <a:lnTo>
                    <a:pt x="11459" y="16"/>
                  </a:lnTo>
                  <a:lnTo>
                    <a:pt x="11376" y="24"/>
                  </a:lnTo>
                  <a:lnTo>
                    <a:pt x="11294" y="35"/>
                  </a:lnTo>
                  <a:lnTo>
                    <a:pt x="11212" y="47"/>
                  </a:lnTo>
                  <a:lnTo>
                    <a:pt x="11131" y="62"/>
                  </a:lnTo>
                  <a:lnTo>
                    <a:pt x="11051" y="78"/>
                  </a:lnTo>
                  <a:lnTo>
                    <a:pt x="10971" y="96"/>
                  </a:lnTo>
                  <a:lnTo>
                    <a:pt x="10892" y="116"/>
                  </a:lnTo>
                  <a:lnTo>
                    <a:pt x="10814" y="139"/>
                  </a:lnTo>
                  <a:lnTo>
                    <a:pt x="10736" y="162"/>
                  </a:lnTo>
                  <a:lnTo>
                    <a:pt x="10660" y="187"/>
                  </a:lnTo>
                  <a:lnTo>
                    <a:pt x="10584" y="215"/>
                  </a:lnTo>
                  <a:lnTo>
                    <a:pt x="10509" y="243"/>
                  </a:lnTo>
                  <a:lnTo>
                    <a:pt x="10435" y="274"/>
                  </a:lnTo>
                  <a:lnTo>
                    <a:pt x="10361" y="307"/>
                  </a:lnTo>
                  <a:lnTo>
                    <a:pt x="10289" y="341"/>
                  </a:lnTo>
                  <a:lnTo>
                    <a:pt x="10217" y="377"/>
                  </a:lnTo>
                  <a:lnTo>
                    <a:pt x="10147" y="416"/>
                  </a:lnTo>
                  <a:lnTo>
                    <a:pt x="10078" y="455"/>
                  </a:lnTo>
                  <a:lnTo>
                    <a:pt x="10010" y="496"/>
                  </a:lnTo>
                  <a:lnTo>
                    <a:pt x="9943" y="539"/>
                  </a:lnTo>
                  <a:lnTo>
                    <a:pt x="9876" y="583"/>
                  </a:lnTo>
                  <a:lnTo>
                    <a:pt x="9811" y="629"/>
                  </a:lnTo>
                  <a:lnTo>
                    <a:pt x="9748" y="677"/>
                  </a:lnTo>
                  <a:lnTo>
                    <a:pt x="9684" y="727"/>
                  </a:lnTo>
                  <a:lnTo>
                    <a:pt x="9623" y="778"/>
                  </a:lnTo>
                  <a:lnTo>
                    <a:pt x="9562" y="831"/>
                  </a:lnTo>
                  <a:lnTo>
                    <a:pt x="9503" y="885"/>
                  </a:lnTo>
                  <a:lnTo>
                    <a:pt x="9446" y="941"/>
                  </a:lnTo>
                  <a:lnTo>
                    <a:pt x="6997" y="3403"/>
                  </a:lnTo>
                  <a:lnTo>
                    <a:pt x="6986" y="3412"/>
                  </a:lnTo>
                  <a:lnTo>
                    <a:pt x="6974" y="3422"/>
                  </a:lnTo>
                  <a:lnTo>
                    <a:pt x="6969" y="3428"/>
                  </a:lnTo>
                  <a:lnTo>
                    <a:pt x="6964" y="3435"/>
                  </a:lnTo>
                  <a:lnTo>
                    <a:pt x="6965" y="3436"/>
                  </a:lnTo>
                  <a:lnTo>
                    <a:pt x="1769" y="8659"/>
                  </a:lnTo>
                  <a:lnTo>
                    <a:pt x="1747" y="8681"/>
                  </a:lnTo>
                  <a:lnTo>
                    <a:pt x="1725" y="8704"/>
                  </a:lnTo>
                  <a:lnTo>
                    <a:pt x="1704" y="8728"/>
                  </a:lnTo>
                  <a:lnTo>
                    <a:pt x="1683" y="8751"/>
                  </a:lnTo>
                  <a:lnTo>
                    <a:pt x="1642" y="8799"/>
                  </a:lnTo>
                  <a:lnTo>
                    <a:pt x="1602" y="8847"/>
                  </a:lnTo>
                  <a:lnTo>
                    <a:pt x="1564" y="8897"/>
                  </a:lnTo>
                  <a:lnTo>
                    <a:pt x="1528" y="8949"/>
                  </a:lnTo>
                  <a:lnTo>
                    <a:pt x="1494" y="9002"/>
                  </a:lnTo>
                  <a:lnTo>
                    <a:pt x="1461" y="9055"/>
                  </a:lnTo>
                  <a:lnTo>
                    <a:pt x="1429" y="9109"/>
                  </a:lnTo>
                  <a:lnTo>
                    <a:pt x="1400" y="9165"/>
                  </a:lnTo>
                  <a:lnTo>
                    <a:pt x="1372" y="9221"/>
                  </a:lnTo>
                  <a:lnTo>
                    <a:pt x="1347" y="9279"/>
                  </a:lnTo>
                  <a:lnTo>
                    <a:pt x="1322" y="9336"/>
                  </a:lnTo>
                  <a:lnTo>
                    <a:pt x="1300" y="9395"/>
                  </a:lnTo>
                  <a:lnTo>
                    <a:pt x="1279" y="9454"/>
                  </a:lnTo>
                  <a:lnTo>
                    <a:pt x="1260" y="9514"/>
                  </a:lnTo>
                  <a:lnTo>
                    <a:pt x="78" y="13784"/>
                  </a:lnTo>
                  <a:lnTo>
                    <a:pt x="74" y="13803"/>
                  </a:lnTo>
                  <a:lnTo>
                    <a:pt x="65" y="13846"/>
                  </a:lnTo>
                  <a:lnTo>
                    <a:pt x="53" y="13908"/>
                  </a:lnTo>
                  <a:lnTo>
                    <a:pt x="38" y="13984"/>
                  </a:lnTo>
                  <a:lnTo>
                    <a:pt x="31" y="14025"/>
                  </a:lnTo>
                  <a:lnTo>
                    <a:pt x="24" y="14066"/>
                  </a:lnTo>
                  <a:lnTo>
                    <a:pt x="18" y="14109"/>
                  </a:lnTo>
                  <a:lnTo>
                    <a:pt x="12" y="14151"/>
                  </a:lnTo>
                  <a:lnTo>
                    <a:pt x="7" y="14192"/>
                  </a:lnTo>
                  <a:lnTo>
                    <a:pt x="3" y="14231"/>
                  </a:lnTo>
                  <a:lnTo>
                    <a:pt x="1" y="14268"/>
                  </a:lnTo>
                  <a:lnTo>
                    <a:pt x="0" y="14302"/>
                  </a:lnTo>
                  <a:lnTo>
                    <a:pt x="2" y="14392"/>
                  </a:lnTo>
                  <a:lnTo>
                    <a:pt x="9" y="14481"/>
                  </a:lnTo>
                  <a:lnTo>
                    <a:pt x="20" y="14569"/>
                  </a:lnTo>
                  <a:lnTo>
                    <a:pt x="36" y="14656"/>
                  </a:lnTo>
                  <a:lnTo>
                    <a:pt x="55" y="14740"/>
                  </a:lnTo>
                  <a:lnTo>
                    <a:pt x="79" y="14824"/>
                  </a:lnTo>
                  <a:lnTo>
                    <a:pt x="107" y="14906"/>
                  </a:lnTo>
                  <a:lnTo>
                    <a:pt x="139" y="14985"/>
                  </a:lnTo>
                  <a:lnTo>
                    <a:pt x="174" y="15063"/>
                  </a:lnTo>
                  <a:lnTo>
                    <a:pt x="212" y="15139"/>
                  </a:lnTo>
                  <a:lnTo>
                    <a:pt x="256" y="15212"/>
                  </a:lnTo>
                  <a:lnTo>
                    <a:pt x="301" y="15283"/>
                  </a:lnTo>
                  <a:lnTo>
                    <a:pt x="350" y="15352"/>
                  </a:lnTo>
                  <a:lnTo>
                    <a:pt x="402" y="15419"/>
                  </a:lnTo>
                  <a:lnTo>
                    <a:pt x="458" y="15483"/>
                  </a:lnTo>
                  <a:lnTo>
                    <a:pt x="516" y="15543"/>
                  </a:lnTo>
                  <a:lnTo>
                    <a:pt x="577" y="15601"/>
                  </a:lnTo>
                  <a:lnTo>
                    <a:pt x="642" y="15657"/>
                  </a:lnTo>
                  <a:lnTo>
                    <a:pt x="708" y="15709"/>
                  </a:lnTo>
                  <a:lnTo>
                    <a:pt x="778" y="15758"/>
                  </a:lnTo>
                  <a:lnTo>
                    <a:pt x="849" y="15804"/>
                  </a:lnTo>
                  <a:lnTo>
                    <a:pt x="922" y="15846"/>
                  </a:lnTo>
                  <a:lnTo>
                    <a:pt x="999" y="15884"/>
                  </a:lnTo>
                  <a:lnTo>
                    <a:pt x="1076" y="15919"/>
                  </a:lnTo>
                  <a:lnTo>
                    <a:pt x="1157" y="15952"/>
                  </a:lnTo>
                  <a:lnTo>
                    <a:pt x="1238" y="15979"/>
                  </a:lnTo>
                  <a:lnTo>
                    <a:pt x="1323" y="16003"/>
                  </a:lnTo>
                  <a:lnTo>
                    <a:pt x="1407" y="16022"/>
                  </a:lnTo>
                  <a:lnTo>
                    <a:pt x="1495" y="16038"/>
                  </a:lnTo>
                  <a:lnTo>
                    <a:pt x="1582" y="16049"/>
                  </a:lnTo>
                  <a:lnTo>
                    <a:pt x="1672" y="16056"/>
                  </a:lnTo>
                  <a:lnTo>
                    <a:pt x="1763" y="16058"/>
                  </a:lnTo>
                  <a:lnTo>
                    <a:pt x="1801" y="16057"/>
                  </a:lnTo>
                  <a:lnTo>
                    <a:pt x="1843" y="16054"/>
                  </a:lnTo>
                  <a:lnTo>
                    <a:pt x="1887" y="16049"/>
                  </a:lnTo>
                  <a:lnTo>
                    <a:pt x="1933" y="16044"/>
                  </a:lnTo>
                  <a:lnTo>
                    <a:pt x="1981" y="16037"/>
                  </a:lnTo>
                  <a:lnTo>
                    <a:pt x="2028" y="16029"/>
                  </a:lnTo>
                  <a:lnTo>
                    <a:pt x="2075" y="16020"/>
                  </a:lnTo>
                  <a:lnTo>
                    <a:pt x="2122" y="16012"/>
                  </a:lnTo>
                  <a:lnTo>
                    <a:pt x="2205" y="15995"/>
                  </a:lnTo>
                  <a:lnTo>
                    <a:pt x="2275" y="15980"/>
                  </a:lnTo>
                  <a:lnTo>
                    <a:pt x="2324" y="15969"/>
                  </a:lnTo>
                  <a:lnTo>
                    <a:pt x="2345" y="15964"/>
                  </a:lnTo>
                  <a:lnTo>
                    <a:pt x="6609" y="14846"/>
                  </a:lnTo>
                  <a:lnTo>
                    <a:pt x="6669" y="14827"/>
                  </a:lnTo>
                  <a:lnTo>
                    <a:pt x="6729" y="14805"/>
                  </a:lnTo>
                  <a:lnTo>
                    <a:pt x="6788" y="14783"/>
                  </a:lnTo>
                  <a:lnTo>
                    <a:pt x="6845" y="14759"/>
                  </a:lnTo>
                  <a:lnTo>
                    <a:pt x="6903" y="14733"/>
                  </a:lnTo>
                  <a:lnTo>
                    <a:pt x="6960" y="14705"/>
                  </a:lnTo>
                  <a:lnTo>
                    <a:pt x="7015" y="14675"/>
                  </a:lnTo>
                  <a:lnTo>
                    <a:pt x="7070" y="14644"/>
                  </a:lnTo>
                  <a:lnTo>
                    <a:pt x="7123" y="14612"/>
                  </a:lnTo>
                  <a:lnTo>
                    <a:pt x="7175" y="14577"/>
                  </a:lnTo>
                  <a:lnTo>
                    <a:pt x="7227" y="14541"/>
                  </a:lnTo>
                  <a:lnTo>
                    <a:pt x="7277" y="14502"/>
                  </a:lnTo>
                  <a:lnTo>
                    <a:pt x="7326" y="14463"/>
                  </a:lnTo>
                  <a:lnTo>
                    <a:pt x="7375" y="14422"/>
                  </a:lnTo>
                  <a:lnTo>
                    <a:pt x="7421" y="14380"/>
                  </a:lnTo>
                  <a:lnTo>
                    <a:pt x="7466" y="14336"/>
                  </a:lnTo>
                  <a:lnTo>
                    <a:pt x="15143" y="6617"/>
                  </a:lnTo>
                  <a:lnTo>
                    <a:pt x="15270" y="6483"/>
                  </a:lnTo>
                  <a:lnTo>
                    <a:pt x="15387" y="6344"/>
                  </a:lnTo>
                  <a:lnTo>
                    <a:pt x="15495" y="6200"/>
                  </a:lnTo>
                  <a:lnTo>
                    <a:pt x="15594" y="6053"/>
                  </a:lnTo>
                  <a:lnTo>
                    <a:pt x="15685" y="5900"/>
                  </a:lnTo>
                  <a:lnTo>
                    <a:pt x="15766" y="5744"/>
                  </a:lnTo>
                  <a:lnTo>
                    <a:pt x="15837" y="5584"/>
                  </a:lnTo>
                  <a:lnTo>
                    <a:pt x="15901" y="5421"/>
                  </a:lnTo>
                  <a:lnTo>
                    <a:pt x="15955" y="5254"/>
                  </a:lnTo>
                  <a:lnTo>
                    <a:pt x="16000" y="5084"/>
                  </a:lnTo>
                  <a:lnTo>
                    <a:pt x="16037" y="4913"/>
                  </a:lnTo>
                  <a:lnTo>
                    <a:pt x="16065" y="4739"/>
                  </a:lnTo>
                  <a:lnTo>
                    <a:pt x="16083" y="4563"/>
                  </a:lnTo>
                  <a:lnTo>
                    <a:pt x="16093" y="4387"/>
                  </a:lnTo>
                  <a:lnTo>
                    <a:pt x="16094" y="4208"/>
                  </a:lnTo>
                  <a:lnTo>
                    <a:pt x="16087" y="4030"/>
                  </a:lnTo>
                  <a:lnTo>
                    <a:pt x="16070" y="3850"/>
                  </a:lnTo>
                  <a:lnTo>
                    <a:pt x="16045" y="3669"/>
                  </a:lnTo>
                  <a:lnTo>
                    <a:pt x="16011" y="3490"/>
                  </a:lnTo>
                  <a:lnTo>
                    <a:pt x="15968" y="3310"/>
                  </a:lnTo>
                  <a:lnTo>
                    <a:pt x="15917" y="3131"/>
                  </a:lnTo>
                  <a:lnTo>
                    <a:pt x="15857" y="2953"/>
                  </a:lnTo>
                  <a:lnTo>
                    <a:pt x="15788" y="2776"/>
                  </a:lnTo>
                  <a:lnTo>
                    <a:pt x="15711" y="2601"/>
                  </a:lnTo>
                  <a:lnTo>
                    <a:pt x="15625" y="2428"/>
                  </a:lnTo>
                  <a:lnTo>
                    <a:pt x="15531" y="2257"/>
                  </a:lnTo>
                  <a:lnTo>
                    <a:pt x="15428" y="2089"/>
                  </a:lnTo>
                  <a:lnTo>
                    <a:pt x="15316" y="1923"/>
                  </a:lnTo>
                  <a:lnTo>
                    <a:pt x="15196" y="1760"/>
                  </a:lnTo>
                  <a:lnTo>
                    <a:pt x="15067" y="1602"/>
                  </a:lnTo>
                  <a:lnTo>
                    <a:pt x="14930" y="1446"/>
                  </a:lnTo>
                  <a:lnTo>
                    <a:pt x="14785" y="1295"/>
                  </a:lnTo>
                  <a:close/>
                </a:path>
              </a:pathLst>
            </a:custGeom>
            <a:solidFill>
              <a:schemeClr val="bg1"/>
            </a:solidFill>
            <a:ln>
              <a:noFill/>
            </a:ln>
          </p:spPr>
          <p:txBody>
            <a:bodyPr vert="horz" wrap="square" lIns="96429" tIns="48214" rIns="96429" bIns="48214" numCol="1" anchor="t" anchorCtr="0" compatLnSpc="1">
              <a:prstTxWarp prst="textNoShape">
                <a:avLst/>
              </a:prstTxWarp>
            </a:bodyPr>
            <a:lstStyle/>
            <a:p>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85" name="Freeform 19">
            <a:extLst>
              <a:ext uri="{FF2B5EF4-FFF2-40B4-BE49-F238E27FC236}">
                <a16:creationId xmlns:a16="http://schemas.microsoft.com/office/drawing/2014/main" id="{6C909AD7-6726-4172-9343-9BC8399264AE}"/>
              </a:ext>
            </a:extLst>
          </p:cNvPr>
          <p:cNvSpPr>
            <a:spLocks/>
          </p:cNvSpPr>
          <p:nvPr/>
        </p:nvSpPr>
        <p:spPr bwMode="auto">
          <a:xfrm>
            <a:off x="788556" y="847363"/>
            <a:ext cx="421354" cy="421354"/>
          </a:xfrm>
          <a:custGeom>
            <a:avLst/>
            <a:gdLst>
              <a:gd name="T0" fmla="*/ 194 w 240"/>
              <a:gd name="T1" fmla="*/ 157 h 240"/>
              <a:gd name="T2" fmla="*/ 163 w 240"/>
              <a:gd name="T3" fmla="*/ 167 h 240"/>
              <a:gd name="T4" fmla="*/ 92 w 240"/>
              <a:gd name="T5" fmla="*/ 127 h 240"/>
              <a:gd name="T6" fmla="*/ 92 w 240"/>
              <a:gd name="T7" fmla="*/ 120 h 240"/>
              <a:gd name="T8" fmla="*/ 165 w 240"/>
              <a:gd name="T9" fmla="*/ 78 h 240"/>
              <a:gd name="T10" fmla="*/ 189 w 240"/>
              <a:gd name="T11" fmla="*/ 84 h 240"/>
              <a:gd name="T12" fmla="*/ 235 w 240"/>
              <a:gd name="T13" fmla="*/ 42 h 240"/>
              <a:gd name="T14" fmla="*/ 189 w 240"/>
              <a:gd name="T15" fmla="*/ 0 h 240"/>
              <a:gd name="T16" fmla="*/ 143 w 240"/>
              <a:gd name="T17" fmla="*/ 42 h 240"/>
              <a:gd name="T18" fmla="*/ 145 w 240"/>
              <a:gd name="T19" fmla="*/ 55 h 240"/>
              <a:gd name="T20" fmla="*/ 75 w 240"/>
              <a:gd name="T21" fmla="*/ 95 h 240"/>
              <a:gd name="T22" fmla="*/ 46 w 240"/>
              <a:gd name="T23" fmla="*/ 85 h 240"/>
              <a:gd name="T24" fmla="*/ 0 w 240"/>
              <a:gd name="T25" fmla="*/ 127 h 240"/>
              <a:gd name="T26" fmla="*/ 46 w 240"/>
              <a:gd name="T27" fmla="*/ 169 h 240"/>
              <a:gd name="T28" fmla="*/ 81 w 240"/>
              <a:gd name="T29" fmla="*/ 155 h 240"/>
              <a:gd name="T30" fmla="*/ 148 w 240"/>
              <a:gd name="T31" fmla="*/ 193 h 240"/>
              <a:gd name="T32" fmla="*/ 148 w 240"/>
              <a:gd name="T33" fmla="*/ 198 h 240"/>
              <a:gd name="T34" fmla="*/ 194 w 240"/>
              <a:gd name="T35" fmla="*/ 240 h 240"/>
              <a:gd name="T36" fmla="*/ 240 w 240"/>
              <a:gd name="T37" fmla="*/ 198 h 240"/>
              <a:gd name="T38" fmla="*/ 194 w 240"/>
              <a:gd name="T39" fmla="*/ 157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0" h="240">
                <a:moveTo>
                  <a:pt x="194" y="157"/>
                </a:moveTo>
                <a:cubicBezTo>
                  <a:pt x="182" y="157"/>
                  <a:pt x="171" y="161"/>
                  <a:pt x="163" y="167"/>
                </a:cubicBezTo>
                <a:cubicBezTo>
                  <a:pt x="92" y="127"/>
                  <a:pt x="92" y="127"/>
                  <a:pt x="92" y="127"/>
                </a:cubicBezTo>
                <a:cubicBezTo>
                  <a:pt x="92" y="124"/>
                  <a:pt x="92" y="122"/>
                  <a:pt x="92" y="120"/>
                </a:cubicBezTo>
                <a:cubicBezTo>
                  <a:pt x="165" y="78"/>
                  <a:pt x="165" y="78"/>
                  <a:pt x="165" y="78"/>
                </a:cubicBezTo>
                <a:cubicBezTo>
                  <a:pt x="172" y="82"/>
                  <a:pt x="180" y="84"/>
                  <a:pt x="189" y="84"/>
                </a:cubicBezTo>
                <a:cubicBezTo>
                  <a:pt x="215" y="84"/>
                  <a:pt x="235" y="65"/>
                  <a:pt x="235" y="42"/>
                </a:cubicBezTo>
                <a:cubicBezTo>
                  <a:pt x="235" y="19"/>
                  <a:pt x="215" y="0"/>
                  <a:pt x="189" y="0"/>
                </a:cubicBezTo>
                <a:cubicBezTo>
                  <a:pt x="164" y="0"/>
                  <a:pt x="143" y="19"/>
                  <a:pt x="143" y="42"/>
                </a:cubicBezTo>
                <a:cubicBezTo>
                  <a:pt x="143" y="47"/>
                  <a:pt x="144" y="51"/>
                  <a:pt x="145" y="55"/>
                </a:cubicBezTo>
                <a:cubicBezTo>
                  <a:pt x="75" y="95"/>
                  <a:pt x="75" y="95"/>
                  <a:pt x="75" y="95"/>
                </a:cubicBezTo>
                <a:cubicBezTo>
                  <a:pt x="67" y="89"/>
                  <a:pt x="57" y="85"/>
                  <a:pt x="46" y="85"/>
                </a:cubicBezTo>
                <a:cubicBezTo>
                  <a:pt x="21" y="85"/>
                  <a:pt x="0" y="104"/>
                  <a:pt x="0" y="127"/>
                </a:cubicBezTo>
                <a:cubicBezTo>
                  <a:pt x="0" y="150"/>
                  <a:pt x="21" y="169"/>
                  <a:pt x="46" y="169"/>
                </a:cubicBezTo>
                <a:cubicBezTo>
                  <a:pt x="60" y="169"/>
                  <a:pt x="73" y="164"/>
                  <a:pt x="81" y="155"/>
                </a:cubicBezTo>
                <a:cubicBezTo>
                  <a:pt x="148" y="193"/>
                  <a:pt x="148" y="193"/>
                  <a:pt x="148" y="193"/>
                </a:cubicBezTo>
                <a:cubicBezTo>
                  <a:pt x="148" y="195"/>
                  <a:pt x="148" y="197"/>
                  <a:pt x="148" y="198"/>
                </a:cubicBezTo>
                <a:cubicBezTo>
                  <a:pt x="148" y="221"/>
                  <a:pt x="168" y="240"/>
                  <a:pt x="194" y="240"/>
                </a:cubicBezTo>
                <a:cubicBezTo>
                  <a:pt x="219" y="240"/>
                  <a:pt x="240" y="221"/>
                  <a:pt x="240" y="198"/>
                </a:cubicBezTo>
                <a:cubicBezTo>
                  <a:pt x="240" y="175"/>
                  <a:pt x="219" y="157"/>
                  <a:pt x="194" y="157"/>
                </a:cubicBezTo>
                <a:close/>
              </a:path>
            </a:pathLst>
          </a:custGeom>
          <a:solidFill>
            <a:srgbClr val="7030A0"/>
          </a:solidFill>
          <a:ln>
            <a:noFill/>
          </a:ln>
          <a:extLst/>
        </p:spPr>
        <p:txBody>
          <a:bodyPr vert="horz" wrap="square" lIns="91423" tIns="45711" rIns="91423" bIns="45711" numCol="1" anchor="t" anchorCtr="0" compatLnSpc="1">
            <a:prstTxWarp prst="textNoShape">
              <a:avLst/>
            </a:prstTxWarp>
          </a:bodyPr>
          <a:lstStyle/>
          <a:p>
            <a:pPr>
              <a:lnSpc>
                <a:spcPct val="130000"/>
              </a:lnSpc>
            </a:pPr>
            <a:endParaRPr lang="zh-CN" altLang="en-US"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Tree>
    <p:extLst>
      <p:ext uri="{BB962C8B-B14F-4D97-AF65-F5344CB8AC3E}">
        <p14:creationId xmlns:p14="http://schemas.microsoft.com/office/powerpoint/2010/main" val="2034751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wipe(left)">
                                      <p:cBhvr>
                                        <p:cTn id="11" dur="500"/>
                                        <p:tgtEl>
                                          <p:spTgt spid="8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p:cTn id="15" dur="500" fill="hold"/>
                                        <p:tgtEl>
                                          <p:spTgt spid="32"/>
                                        </p:tgtEl>
                                        <p:attrNameLst>
                                          <p:attrName>ppt_w</p:attrName>
                                        </p:attrNameLst>
                                      </p:cBhvr>
                                      <p:tavLst>
                                        <p:tav tm="0">
                                          <p:val>
                                            <p:fltVal val="0"/>
                                          </p:val>
                                        </p:tav>
                                        <p:tav tm="100000">
                                          <p:val>
                                            <p:strVal val="#ppt_w"/>
                                          </p:val>
                                        </p:tav>
                                      </p:tavLst>
                                    </p:anim>
                                    <p:anim calcmode="lin" valueType="num">
                                      <p:cBhvr>
                                        <p:cTn id="16" dur="500" fill="hold"/>
                                        <p:tgtEl>
                                          <p:spTgt spid="32"/>
                                        </p:tgtEl>
                                        <p:attrNameLst>
                                          <p:attrName>ppt_h</p:attrName>
                                        </p:attrNameLst>
                                      </p:cBhvr>
                                      <p:tavLst>
                                        <p:tav tm="0">
                                          <p:val>
                                            <p:fltVal val="0"/>
                                          </p:val>
                                        </p:tav>
                                        <p:tav tm="100000">
                                          <p:val>
                                            <p:strVal val="#ppt_h"/>
                                          </p:val>
                                        </p:tav>
                                      </p:tavLst>
                                    </p:anim>
                                    <p:animEffect transition="in" filter="fade">
                                      <p:cBhvr>
                                        <p:cTn id="17" dur="500"/>
                                        <p:tgtEl>
                                          <p:spTgt spid="3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500"/>
                                        <p:tgtEl>
                                          <p:spTgt spid="36"/>
                                        </p:tgtEl>
                                      </p:cBhvr>
                                    </p:animEffect>
                                  </p:childTnLst>
                                </p:cTn>
                              </p:par>
                              <p:par>
                                <p:cTn id="21" presetID="22" presetClass="entr" presetSubtype="2" fill="hold"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right)">
                                      <p:cBhvr>
                                        <p:cTn id="23" dur="500"/>
                                        <p:tgtEl>
                                          <p:spTgt spid="40"/>
                                        </p:tgtEl>
                                      </p:cBhvr>
                                    </p:animEffect>
                                  </p:childTnLst>
                                </p:cTn>
                              </p:par>
                              <p:par>
                                <p:cTn id="24" presetID="53" presetClass="entr" presetSubtype="16"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 calcmode="lin" valueType="num">
                                      <p:cBhvr>
                                        <p:cTn id="26" dur="500" fill="hold"/>
                                        <p:tgtEl>
                                          <p:spTgt spid="45"/>
                                        </p:tgtEl>
                                        <p:attrNameLst>
                                          <p:attrName>ppt_w</p:attrName>
                                        </p:attrNameLst>
                                      </p:cBhvr>
                                      <p:tavLst>
                                        <p:tav tm="0">
                                          <p:val>
                                            <p:fltVal val="0"/>
                                          </p:val>
                                        </p:tav>
                                        <p:tav tm="100000">
                                          <p:val>
                                            <p:strVal val="#ppt_w"/>
                                          </p:val>
                                        </p:tav>
                                      </p:tavLst>
                                    </p:anim>
                                    <p:anim calcmode="lin" valueType="num">
                                      <p:cBhvr>
                                        <p:cTn id="27" dur="500" fill="hold"/>
                                        <p:tgtEl>
                                          <p:spTgt spid="45"/>
                                        </p:tgtEl>
                                        <p:attrNameLst>
                                          <p:attrName>ppt_h</p:attrName>
                                        </p:attrNameLst>
                                      </p:cBhvr>
                                      <p:tavLst>
                                        <p:tav tm="0">
                                          <p:val>
                                            <p:fltVal val="0"/>
                                          </p:val>
                                        </p:tav>
                                        <p:tav tm="100000">
                                          <p:val>
                                            <p:strVal val="#ppt_h"/>
                                          </p:val>
                                        </p:tav>
                                      </p:tavLst>
                                    </p:anim>
                                    <p:animEffect transition="in" filter="fade">
                                      <p:cBhvr>
                                        <p:cTn id="28" dur="500"/>
                                        <p:tgtEl>
                                          <p:spTgt spid="45"/>
                                        </p:tgtEl>
                                      </p:cBhvr>
                                    </p:animEffect>
                                  </p:childTnLst>
                                </p:cTn>
                              </p:par>
                              <p:par>
                                <p:cTn id="29" presetID="10" presetClass="entr" presetSubtype="0" fill="hold" nodeType="with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500"/>
                                        <p:tgtEl>
                                          <p:spTgt spid="50"/>
                                        </p:tgtEl>
                                      </p:cBhvr>
                                    </p:animEffect>
                                  </p:childTnLst>
                                </p:cTn>
                              </p:par>
                            </p:childTnLst>
                          </p:cTn>
                        </p:par>
                        <p:par>
                          <p:cTn id="32" fill="hold">
                            <p:stCondLst>
                              <p:cond delay="150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500"/>
                                        <p:tgtEl>
                                          <p:spTgt spid="37"/>
                                        </p:tgtEl>
                                      </p:cBhvr>
                                    </p:animEffect>
                                  </p:childTnLst>
                                </p:cTn>
                              </p:par>
                              <p:par>
                                <p:cTn id="41" presetID="22" presetClass="entr" presetSubtype="2" fill="hold"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wipe(right)">
                                      <p:cBhvr>
                                        <p:cTn id="43" dur="500"/>
                                        <p:tgtEl>
                                          <p:spTgt spid="62"/>
                                        </p:tgtEl>
                                      </p:cBhvr>
                                    </p:animEffect>
                                  </p:childTnLst>
                                </p:cTn>
                              </p:par>
                              <p:par>
                                <p:cTn id="44" presetID="53" presetClass="entr" presetSubtype="16" fill="hold" nodeType="withEffect">
                                  <p:stCondLst>
                                    <p:cond delay="0"/>
                                  </p:stCondLst>
                                  <p:childTnLst>
                                    <p:set>
                                      <p:cBhvr>
                                        <p:cTn id="45" dur="1" fill="hold">
                                          <p:stCondLst>
                                            <p:cond delay="0"/>
                                          </p:stCondLst>
                                        </p:cTn>
                                        <p:tgtEl>
                                          <p:spTgt spid="78"/>
                                        </p:tgtEl>
                                        <p:attrNameLst>
                                          <p:attrName>style.visibility</p:attrName>
                                        </p:attrNameLst>
                                      </p:cBhvr>
                                      <p:to>
                                        <p:strVal val="visible"/>
                                      </p:to>
                                    </p:set>
                                    <p:anim calcmode="lin" valueType="num">
                                      <p:cBhvr>
                                        <p:cTn id="46" dur="500" fill="hold"/>
                                        <p:tgtEl>
                                          <p:spTgt spid="78"/>
                                        </p:tgtEl>
                                        <p:attrNameLst>
                                          <p:attrName>ppt_w</p:attrName>
                                        </p:attrNameLst>
                                      </p:cBhvr>
                                      <p:tavLst>
                                        <p:tav tm="0">
                                          <p:val>
                                            <p:fltVal val="0"/>
                                          </p:val>
                                        </p:tav>
                                        <p:tav tm="100000">
                                          <p:val>
                                            <p:strVal val="#ppt_w"/>
                                          </p:val>
                                        </p:tav>
                                      </p:tavLst>
                                    </p:anim>
                                    <p:anim calcmode="lin" valueType="num">
                                      <p:cBhvr>
                                        <p:cTn id="47" dur="500" fill="hold"/>
                                        <p:tgtEl>
                                          <p:spTgt spid="78"/>
                                        </p:tgtEl>
                                        <p:attrNameLst>
                                          <p:attrName>ppt_h</p:attrName>
                                        </p:attrNameLst>
                                      </p:cBhvr>
                                      <p:tavLst>
                                        <p:tav tm="0">
                                          <p:val>
                                            <p:fltVal val="0"/>
                                          </p:val>
                                        </p:tav>
                                        <p:tav tm="100000">
                                          <p:val>
                                            <p:strVal val="#ppt_h"/>
                                          </p:val>
                                        </p:tav>
                                      </p:tavLst>
                                    </p:anim>
                                    <p:animEffect transition="in" filter="fade">
                                      <p:cBhvr>
                                        <p:cTn id="48" dur="500"/>
                                        <p:tgtEl>
                                          <p:spTgt spid="78"/>
                                        </p:tgtEl>
                                      </p:cBhvr>
                                    </p:animEffect>
                                  </p:childTnLst>
                                </p:cTn>
                              </p:par>
                              <p:par>
                                <p:cTn id="49" presetID="10" presetClass="entr" presetSubtype="0" fill="hold" nodeType="with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fade">
                                      <p:cBhvr>
                                        <p:cTn id="51" dur="500"/>
                                        <p:tgtEl>
                                          <p:spTgt spid="53"/>
                                        </p:tgtEl>
                                      </p:cBhvr>
                                    </p:animEffect>
                                  </p:childTnLst>
                                </p:cTn>
                              </p:par>
                            </p:childTnLst>
                          </p:cTn>
                        </p:par>
                        <p:par>
                          <p:cTn id="52" fill="hold">
                            <p:stCondLst>
                              <p:cond delay="2000"/>
                            </p:stCondLst>
                            <p:childTnLst>
                              <p:par>
                                <p:cTn id="53" presetID="53" presetClass="entr" presetSubtype="16"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p:cTn id="55" dur="500" fill="hold"/>
                                        <p:tgtEl>
                                          <p:spTgt spid="34"/>
                                        </p:tgtEl>
                                        <p:attrNameLst>
                                          <p:attrName>ppt_w</p:attrName>
                                        </p:attrNameLst>
                                      </p:cBhvr>
                                      <p:tavLst>
                                        <p:tav tm="0">
                                          <p:val>
                                            <p:fltVal val="0"/>
                                          </p:val>
                                        </p:tav>
                                        <p:tav tm="100000">
                                          <p:val>
                                            <p:strVal val="#ppt_w"/>
                                          </p:val>
                                        </p:tav>
                                      </p:tavLst>
                                    </p:anim>
                                    <p:anim calcmode="lin" valueType="num">
                                      <p:cBhvr>
                                        <p:cTn id="56" dur="500" fill="hold"/>
                                        <p:tgtEl>
                                          <p:spTgt spid="34"/>
                                        </p:tgtEl>
                                        <p:attrNameLst>
                                          <p:attrName>ppt_h</p:attrName>
                                        </p:attrNameLst>
                                      </p:cBhvr>
                                      <p:tavLst>
                                        <p:tav tm="0">
                                          <p:val>
                                            <p:fltVal val="0"/>
                                          </p:val>
                                        </p:tav>
                                        <p:tav tm="100000">
                                          <p:val>
                                            <p:strVal val="#ppt_h"/>
                                          </p:val>
                                        </p:tav>
                                      </p:tavLst>
                                    </p:anim>
                                    <p:animEffect transition="in" filter="fade">
                                      <p:cBhvr>
                                        <p:cTn id="57" dur="500"/>
                                        <p:tgtEl>
                                          <p:spTgt spid="3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fade">
                                      <p:cBhvr>
                                        <p:cTn id="60" dur="500"/>
                                        <p:tgtEl>
                                          <p:spTgt spid="38"/>
                                        </p:tgtEl>
                                      </p:cBhvr>
                                    </p:animEffect>
                                  </p:childTnLst>
                                </p:cTn>
                              </p:par>
                              <p:par>
                                <p:cTn id="61" presetID="22" presetClass="entr" presetSubtype="2" fill="hold" nodeType="with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par>
                                <p:cTn id="64" presetID="53" presetClass="entr" presetSubtype="16"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p:cTn id="66" dur="500" fill="hold"/>
                                        <p:tgtEl>
                                          <p:spTgt spid="73"/>
                                        </p:tgtEl>
                                        <p:attrNameLst>
                                          <p:attrName>ppt_w</p:attrName>
                                        </p:attrNameLst>
                                      </p:cBhvr>
                                      <p:tavLst>
                                        <p:tav tm="0">
                                          <p:val>
                                            <p:fltVal val="0"/>
                                          </p:val>
                                        </p:tav>
                                        <p:tav tm="100000">
                                          <p:val>
                                            <p:strVal val="#ppt_w"/>
                                          </p:val>
                                        </p:tav>
                                      </p:tavLst>
                                    </p:anim>
                                    <p:anim calcmode="lin" valueType="num">
                                      <p:cBhvr>
                                        <p:cTn id="67" dur="500" fill="hold"/>
                                        <p:tgtEl>
                                          <p:spTgt spid="73"/>
                                        </p:tgtEl>
                                        <p:attrNameLst>
                                          <p:attrName>ppt_h</p:attrName>
                                        </p:attrNameLst>
                                      </p:cBhvr>
                                      <p:tavLst>
                                        <p:tav tm="0">
                                          <p:val>
                                            <p:fltVal val="0"/>
                                          </p:val>
                                        </p:tav>
                                        <p:tav tm="100000">
                                          <p:val>
                                            <p:strVal val="#ppt_h"/>
                                          </p:val>
                                        </p:tav>
                                      </p:tavLst>
                                    </p:anim>
                                    <p:animEffect transition="in" filter="fade">
                                      <p:cBhvr>
                                        <p:cTn id="68" dur="500"/>
                                        <p:tgtEl>
                                          <p:spTgt spid="73"/>
                                        </p:tgtEl>
                                      </p:cBhvr>
                                    </p:animEffect>
                                  </p:childTnLst>
                                </p:cTn>
                              </p:par>
                              <p:par>
                                <p:cTn id="69" presetID="10" presetClass="entr" presetSubtype="0" fill="hold" nodeType="withEffect">
                                  <p:stCondLst>
                                    <p:cond delay="0"/>
                                  </p:stCondLst>
                                  <p:childTnLst>
                                    <p:set>
                                      <p:cBhvr>
                                        <p:cTn id="70" dur="1" fill="hold">
                                          <p:stCondLst>
                                            <p:cond delay="0"/>
                                          </p:stCondLst>
                                        </p:cTn>
                                        <p:tgtEl>
                                          <p:spTgt spid="56"/>
                                        </p:tgtEl>
                                        <p:attrNameLst>
                                          <p:attrName>style.visibility</p:attrName>
                                        </p:attrNameLst>
                                      </p:cBhvr>
                                      <p:to>
                                        <p:strVal val="visible"/>
                                      </p:to>
                                    </p:set>
                                    <p:animEffect transition="in" filter="fade">
                                      <p:cBhvr>
                                        <p:cTn id="71" dur="500"/>
                                        <p:tgtEl>
                                          <p:spTgt spid="56"/>
                                        </p:tgtEl>
                                      </p:cBhvr>
                                    </p:animEffect>
                                  </p:childTnLst>
                                </p:cTn>
                              </p:par>
                              <p:par>
                                <p:cTn id="72" presetID="49" presetClass="entr" presetSubtype="0" decel="100000" fill="hold" grpId="0"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 calcmode="lin" valueType="num">
                                      <p:cBhvr>
                                        <p:cTn id="76" dur="500" fill="hold"/>
                                        <p:tgtEl>
                                          <p:spTgt spid="85"/>
                                        </p:tgtEl>
                                        <p:attrNameLst>
                                          <p:attrName>style.rotation</p:attrName>
                                        </p:attrNameLst>
                                      </p:cBhvr>
                                      <p:tavLst>
                                        <p:tav tm="0">
                                          <p:val>
                                            <p:fltVal val="360"/>
                                          </p:val>
                                        </p:tav>
                                        <p:tav tm="100000">
                                          <p:val>
                                            <p:fltVal val="0"/>
                                          </p:val>
                                        </p:tav>
                                      </p:tavLst>
                                    </p:anim>
                                    <p:animEffect transition="in" filter="fade">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32" grpId="0" animBg="1"/>
      <p:bldP spid="33" grpId="0" animBg="1"/>
      <p:bldP spid="34" grpId="0" animBg="1"/>
      <p:bldP spid="36" grpId="0"/>
      <p:bldP spid="37" grpId="0"/>
      <p:bldP spid="38" grpId="0"/>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Arc 3"/>
          <p:cNvSpPr/>
          <p:nvPr/>
        </p:nvSpPr>
        <p:spPr>
          <a:xfrm>
            <a:off x="8038597" y="3121094"/>
            <a:ext cx="8222615" cy="8222615"/>
          </a:xfrm>
          <a:prstGeom prst="arc">
            <a:avLst>
              <a:gd name="adj1" fmla="val 10815889"/>
              <a:gd name="adj2" fmla="val 16771066"/>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2" name="组合 11"/>
          <p:cNvGrpSpPr/>
          <p:nvPr/>
        </p:nvGrpSpPr>
        <p:grpSpPr>
          <a:xfrm>
            <a:off x="553043" y="549545"/>
            <a:ext cx="6113604" cy="1017922"/>
            <a:chOff x="6264832" y="1562464"/>
            <a:chExt cx="5797318" cy="965260"/>
          </a:xfrm>
        </p:grpSpPr>
        <p:grpSp>
          <p:nvGrpSpPr>
            <p:cNvPr id="13" name="组合 12"/>
            <p:cNvGrpSpPr/>
            <p:nvPr/>
          </p:nvGrpSpPr>
          <p:grpSpPr>
            <a:xfrm>
              <a:off x="6264832" y="1562464"/>
              <a:ext cx="1012268" cy="965260"/>
              <a:chOff x="1385458" y="991717"/>
              <a:chExt cx="4603751" cy="4389967"/>
            </a:xfrm>
          </p:grpSpPr>
          <p:grpSp>
            <p:nvGrpSpPr>
              <p:cNvPr id="15" name="组合 14">
                <a:extLst>
                  <a:ext uri="{FF2B5EF4-FFF2-40B4-BE49-F238E27FC236}">
                    <a16:creationId xmlns:a16="http://schemas.microsoft.com/office/drawing/2014/main" id="{4D3B9094-1BAC-43B0-819B-DB0E370D3645}"/>
                  </a:ext>
                </a:extLst>
              </p:cNvPr>
              <p:cNvGrpSpPr/>
              <p:nvPr/>
            </p:nvGrpSpPr>
            <p:grpSpPr>
              <a:xfrm>
                <a:off x="1385458" y="991717"/>
                <a:ext cx="4603751" cy="4389967"/>
                <a:chOff x="1039093" y="743787"/>
                <a:chExt cx="3452813" cy="3292475"/>
              </a:xfrm>
            </p:grpSpPr>
            <p:sp>
              <p:nvSpPr>
                <p:cNvPr id="17" name="Freeform 52">
                  <a:extLst>
                    <a:ext uri="{FF2B5EF4-FFF2-40B4-BE49-F238E27FC236}">
                      <a16:creationId xmlns:a16="http://schemas.microsoft.com/office/drawing/2014/main" id="{BBB432FE-3DD4-42FD-B57B-52177EB6E467}"/>
                    </a:ext>
                  </a:extLst>
                </p:cNvPr>
                <p:cNvSpPr>
                  <a:spLocks/>
                </p:cNvSpPr>
                <p:nvPr/>
              </p:nvSpPr>
              <p:spPr bwMode="auto">
                <a:xfrm>
                  <a:off x="1039093" y="1567699"/>
                  <a:ext cx="1646238" cy="1646238"/>
                </a:xfrm>
                <a:custGeom>
                  <a:avLst/>
                  <a:gdLst>
                    <a:gd name="T0" fmla="*/ 1037 w 1037"/>
                    <a:gd name="T1" fmla="*/ 519 h 1037"/>
                    <a:gd name="T2" fmla="*/ 518 w 1037"/>
                    <a:gd name="T3" fmla="*/ 1037 h 1037"/>
                    <a:gd name="T4" fmla="*/ 0 w 1037"/>
                    <a:gd name="T5" fmla="*/ 519 h 1037"/>
                    <a:gd name="T6" fmla="*/ 518 w 1037"/>
                    <a:gd name="T7" fmla="*/ 0 h 1037"/>
                    <a:gd name="T8" fmla="*/ 1037 w 1037"/>
                    <a:gd name="T9" fmla="*/ 519 h 1037"/>
                  </a:gdLst>
                  <a:ahLst/>
                  <a:cxnLst>
                    <a:cxn ang="0">
                      <a:pos x="T0" y="T1"/>
                    </a:cxn>
                    <a:cxn ang="0">
                      <a:pos x="T2" y="T3"/>
                    </a:cxn>
                    <a:cxn ang="0">
                      <a:pos x="T4" y="T5"/>
                    </a:cxn>
                    <a:cxn ang="0">
                      <a:pos x="T6" y="T7"/>
                    </a:cxn>
                    <a:cxn ang="0">
                      <a:pos x="T8" y="T9"/>
                    </a:cxn>
                  </a:cxnLst>
                  <a:rect l="0" t="0" r="r" b="b"/>
                  <a:pathLst>
                    <a:path w="1037" h="1037">
                      <a:moveTo>
                        <a:pt x="1037" y="519"/>
                      </a:moveTo>
                      <a:lnTo>
                        <a:pt x="518" y="1037"/>
                      </a:lnTo>
                      <a:lnTo>
                        <a:pt x="0" y="519"/>
                      </a:lnTo>
                      <a:lnTo>
                        <a:pt x="518" y="0"/>
                      </a:lnTo>
                      <a:lnTo>
                        <a:pt x="1037" y="519"/>
                      </a:lnTo>
                      <a:close/>
                    </a:path>
                  </a:pathLst>
                </a:custGeom>
                <a:solidFill>
                  <a:srgbClr val="0064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72" tIns="64286" rIns="128572" bIns="64286" numCol="1" anchor="t" anchorCtr="0" compatLnSpc="1">
                  <a:prstTxWarp prst="textNoShape">
                    <a:avLst/>
                  </a:prstTxWarp>
                </a:bodyPr>
                <a:lstStyle/>
                <a:p>
                  <a:pPr defTabSz="1285737"/>
                  <a:endParaRPr lang="zh-CN" altLang="en-US" sz="2531" kern="0">
                    <a:solidFill>
                      <a:sysClr val="windowText" lastClr="000000"/>
                    </a:solidFill>
                  </a:endParaRPr>
                </a:p>
              </p:txBody>
            </p:sp>
            <p:sp>
              <p:nvSpPr>
                <p:cNvPr id="18" name="Freeform 54">
                  <a:extLst>
                    <a:ext uri="{FF2B5EF4-FFF2-40B4-BE49-F238E27FC236}">
                      <a16:creationId xmlns:a16="http://schemas.microsoft.com/office/drawing/2014/main" id="{7100CCB8-E643-48AC-A590-D2F3A6C3BA8D}"/>
                    </a:ext>
                  </a:extLst>
                </p:cNvPr>
                <p:cNvSpPr>
                  <a:spLocks/>
                </p:cNvSpPr>
                <p:nvPr/>
              </p:nvSpPr>
              <p:spPr bwMode="auto">
                <a:xfrm>
                  <a:off x="1861418" y="743787"/>
                  <a:ext cx="1646238" cy="1646238"/>
                </a:xfrm>
                <a:custGeom>
                  <a:avLst/>
                  <a:gdLst>
                    <a:gd name="T0" fmla="*/ 1037 w 1037"/>
                    <a:gd name="T1" fmla="*/ 519 h 1037"/>
                    <a:gd name="T2" fmla="*/ 519 w 1037"/>
                    <a:gd name="T3" fmla="*/ 1037 h 1037"/>
                    <a:gd name="T4" fmla="*/ 0 w 1037"/>
                    <a:gd name="T5" fmla="*/ 519 h 1037"/>
                    <a:gd name="T6" fmla="*/ 519 w 1037"/>
                    <a:gd name="T7" fmla="*/ 0 h 1037"/>
                    <a:gd name="T8" fmla="*/ 1037 w 1037"/>
                    <a:gd name="T9" fmla="*/ 519 h 1037"/>
                  </a:gdLst>
                  <a:ahLst/>
                  <a:cxnLst>
                    <a:cxn ang="0">
                      <a:pos x="T0" y="T1"/>
                    </a:cxn>
                    <a:cxn ang="0">
                      <a:pos x="T2" y="T3"/>
                    </a:cxn>
                    <a:cxn ang="0">
                      <a:pos x="T4" y="T5"/>
                    </a:cxn>
                    <a:cxn ang="0">
                      <a:pos x="T6" y="T7"/>
                    </a:cxn>
                    <a:cxn ang="0">
                      <a:pos x="T8" y="T9"/>
                    </a:cxn>
                  </a:cxnLst>
                  <a:rect l="0" t="0" r="r" b="b"/>
                  <a:pathLst>
                    <a:path w="1037" h="1037">
                      <a:moveTo>
                        <a:pt x="1037" y="519"/>
                      </a:moveTo>
                      <a:lnTo>
                        <a:pt x="519" y="1037"/>
                      </a:lnTo>
                      <a:lnTo>
                        <a:pt x="0" y="519"/>
                      </a:lnTo>
                      <a:lnTo>
                        <a:pt x="519" y="0"/>
                      </a:lnTo>
                      <a:lnTo>
                        <a:pt x="1037" y="519"/>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72" tIns="64286" rIns="128572" bIns="64286" numCol="1" anchor="t" anchorCtr="0" compatLnSpc="1">
                  <a:prstTxWarp prst="textNoShape">
                    <a:avLst/>
                  </a:prstTxWarp>
                </a:bodyPr>
                <a:lstStyle/>
                <a:p>
                  <a:pPr defTabSz="1285737"/>
                  <a:endParaRPr lang="zh-CN" altLang="en-US" sz="2531" kern="0">
                    <a:solidFill>
                      <a:sysClr val="windowText" lastClr="000000"/>
                    </a:solidFill>
                  </a:endParaRPr>
                </a:p>
              </p:txBody>
            </p:sp>
            <p:sp>
              <p:nvSpPr>
                <p:cNvPr id="19" name="Freeform 58">
                  <a:extLst>
                    <a:ext uri="{FF2B5EF4-FFF2-40B4-BE49-F238E27FC236}">
                      <a16:creationId xmlns:a16="http://schemas.microsoft.com/office/drawing/2014/main" id="{6F725922-1C40-4565-8C67-6F0B6D517D57}"/>
                    </a:ext>
                  </a:extLst>
                </p:cNvPr>
                <p:cNvSpPr>
                  <a:spLocks/>
                </p:cNvSpPr>
                <p:nvPr/>
              </p:nvSpPr>
              <p:spPr bwMode="auto">
                <a:xfrm>
                  <a:off x="1861418" y="2391612"/>
                  <a:ext cx="1646238" cy="1644650"/>
                </a:xfrm>
                <a:custGeom>
                  <a:avLst/>
                  <a:gdLst>
                    <a:gd name="T0" fmla="*/ 1037 w 1037"/>
                    <a:gd name="T1" fmla="*/ 518 h 1036"/>
                    <a:gd name="T2" fmla="*/ 519 w 1037"/>
                    <a:gd name="T3" fmla="*/ 1036 h 1036"/>
                    <a:gd name="T4" fmla="*/ 0 w 1037"/>
                    <a:gd name="T5" fmla="*/ 518 h 1036"/>
                    <a:gd name="T6" fmla="*/ 519 w 1037"/>
                    <a:gd name="T7" fmla="*/ 0 h 1036"/>
                    <a:gd name="T8" fmla="*/ 1037 w 1037"/>
                    <a:gd name="T9" fmla="*/ 518 h 1036"/>
                  </a:gdLst>
                  <a:ahLst/>
                  <a:cxnLst>
                    <a:cxn ang="0">
                      <a:pos x="T0" y="T1"/>
                    </a:cxn>
                    <a:cxn ang="0">
                      <a:pos x="T2" y="T3"/>
                    </a:cxn>
                    <a:cxn ang="0">
                      <a:pos x="T4" y="T5"/>
                    </a:cxn>
                    <a:cxn ang="0">
                      <a:pos x="T6" y="T7"/>
                    </a:cxn>
                    <a:cxn ang="0">
                      <a:pos x="T8" y="T9"/>
                    </a:cxn>
                  </a:cxnLst>
                  <a:rect l="0" t="0" r="r" b="b"/>
                  <a:pathLst>
                    <a:path w="1037" h="1036">
                      <a:moveTo>
                        <a:pt x="1037" y="518"/>
                      </a:moveTo>
                      <a:lnTo>
                        <a:pt x="519" y="1036"/>
                      </a:lnTo>
                      <a:lnTo>
                        <a:pt x="0" y="518"/>
                      </a:lnTo>
                      <a:lnTo>
                        <a:pt x="519" y="0"/>
                      </a:lnTo>
                      <a:lnTo>
                        <a:pt x="1037" y="518"/>
                      </a:lnTo>
                      <a:close/>
                    </a:path>
                  </a:pathLst>
                </a:custGeom>
                <a:solidFill>
                  <a:srgbClr val="0095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72" tIns="64286" rIns="128572" bIns="64286" numCol="1" anchor="t" anchorCtr="0" compatLnSpc="1">
                  <a:prstTxWarp prst="textNoShape">
                    <a:avLst/>
                  </a:prstTxWarp>
                </a:bodyPr>
                <a:lstStyle/>
                <a:p>
                  <a:pPr defTabSz="1285737"/>
                  <a:endParaRPr lang="zh-CN" altLang="en-US" sz="2531" kern="0">
                    <a:solidFill>
                      <a:sysClr val="windowText" lastClr="000000"/>
                    </a:solidFill>
                  </a:endParaRPr>
                </a:p>
              </p:txBody>
            </p:sp>
            <p:sp>
              <p:nvSpPr>
                <p:cNvPr id="20" name="Freeform 73">
                  <a:extLst>
                    <a:ext uri="{FF2B5EF4-FFF2-40B4-BE49-F238E27FC236}">
                      <a16:creationId xmlns:a16="http://schemas.microsoft.com/office/drawing/2014/main" id="{09E69AF2-8C8B-4E01-86A5-13C841D5089A}"/>
                    </a:ext>
                  </a:extLst>
                </p:cNvPr>
                <p:cNvSpPr>
                  <a:spLocks/>
                </p:cNvSpPr>
                <p:nvPr/>
              </p:nvSpPr>
              <p:spPr bwMode="auto">
                <a:xfrm>
                  <a:off x="1475656" y="1183524"/>
                  <a:ext cx="2413000" cy="2414588"/>
                </a:xfrm>
                <a:custGeom>
                  <a:avLst/>
                  <a:gdLst>
                    <a:gd name="T0" fmla="*/ 1520 w 1520"/>
                    <a:gd name="T1" fmla="*/ 761 h 1521"/>
                    <a:gd name="T2" fmla="*/ 760 w 1520"/>
                    <a:gd name="T3" fmla="*/ 1521 h 1521"/>
                    <a:gd name="T4" fmla="*/ 0 w 1520"/>
                    <a:gd name="T5" fmla="*/ 761 h 1521"/>
                    <a:gd name="T6" fmla="*/ 760 w 1520"/>
                    <a:gd name="T7" fmla="*/ 0 h 1521"/>
                    <a:gd name="T8" fmla="*/ 1520 w 1520"/>
                    <a:gd name="T9" fmla="*/ 761 h 1521"/>
                  </a:gdLst>
                  <a:ahLst/>
                  <a:cxnLst>
                    <a:cxn ang="0">
                      <a:pos x="T0" y="T1"/>
                    </a:cxn>
                    <a:cxn ang="0">
                      <a:pos x="T2" y="T3"/>
                    </a:cxn>
                    <a:cxn ang="0">
                      <a:pos x="T4" y="T5"/>
                    </a:cxn>
                    <a:cxn ang="0">
                      <a:pos x="T6" y="T7"/>
                    </a:cxn>
                    <a:cxn ang="0">
                      <a:pos x="T8" y="T9"/>
                    </a:cxn>
                  </a:cxnLst>
                  <a:rect l="0" t="0" r="r" b="b"/>
                  <a:pathLst>
                    <a:path w="1520" h="1521">
                      <a:moveTo>
                        <a:pt x="1520" y="761"/>
                      </a:moveTo>
                      <a:lnTo>
                        <a:pt x="760" y="1521"/>
                      </a:lnTo>
                      <a:lnTo>
                        <a:pt x="0" y="761"/>
                      </a:lnTo>
                      <a:lnTo>
                        <a:pt x="760" y="0"/>
                      </a:lnTo>
                      <a:lnTo>
                        <a:pt x="1520" y="761"/>
                      </a:ln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8572" tIns="64286" rIns="128572" bIns="64286" numCol="1" anchor="t" anchorCtr="0" compatLnSpc="1">
                  <a:prstTxWarp prst="textNoShape">
                    <a:avLst/>
                  </a:prstTxWarp>
                </a:bodyPr>
                <a:lstStyle/>
                <a:p>
                  <a:pPr defTabSz="1285737"/>
                  <a:endParaRPr lang="zh-CN" altLang="en-US" sz="2531" kern="0">
                    <a:solidFill>
                      <a:sysClr val="windowText" lastClr="000000"/>
                    </a:solidFill>
                  </a:endParaRPr>
                </a:p>
              </p:txBody>
            </p:sp>
            <p:sp>
              <p:nvSpPr>
                <p:cNvPr id="21" name="Freeform 74">
                  <a:extLst>
                    <a:ext uri="{FF2B5EF4-FFF2-40B4-BE49-F238E27FC236}">
                      <a16:creationId xmlns:a16="http://schemas.microsoft.com/office/drawing/2014/main" id="{F7FBA36E-0343-4A09-BF22-3F8D1D754960}"/>
                    </a:ext>
                  </a:extLst>
                </p:cNvPr>
                <p:cNvSpPr>
                  <a:spLocks/>
                </p:cNvSpPr>
                <p:nvPr/>
              </p:nvSpPr>
              <p:spPr bwMode="auto">
                <a:xfrm>
                  <a:off x="3461618" y="2472574"/>
                  <a:ext cx="1030288" cy="1028700"/>
                </a:xfrm>
                <a:custGeom>
                  <a:avLst/>
                  <a:gdLst>
                    <a:gd name="T0" fmla="*/ 649 w 649"/>
                    <a:gd name="T1" fmla="*/ 324 h 648"/>
                    <a:gd name="T2" fmla="*/ 325 w 649"/>
                    <a:gd name="T3" fmla="*/ 648 h 648"/>
                    <a:gd name="T4" fmla="*/ 0 w 649"/>
                    <a:gd name="T5" fmla="*/ 324 h 648"/>
                    <a:gd name="T6" fmla="*/ 325 w 649"/>
                    <a:gd name="T7" fmla="*/ 0 h 648"/>
                    <a:gd name="T8" fmla="*/ 649 w 649"/>
                    <a:gd name="T9" fmla="*/ 324 h 648"/>
                  </a:gdLst>
                  <a:ahLst/>
                  <a:cxnLst>
                    <a:cxn ang="0">
                      <a:pos x="T0" y="T1"/>
                    </a:cxn>
                    <a:cxn ang="0">
                      <a:pos x="T2" y="T3"/>
                    </a:cxn>
                    <a:cxn ang="0">
                      <a:pos x="T4" y="T5"/>
                    </a:cxn>
                    <a:cxn ang="0">
                      <a:pos x="T6" y="T7"/>
                    </a:cxn>
                    <a:cxn ang="0">
                      <a:pos x="T8" y="T9"/>
                    </a:cxn>
                  </a:cxnLst>
                  <a:rect l="0" t="0" r="r" b="b"/>
                  <a:pathLst>
                    <a:path w="649" h="648">
                      <a:moveTo>
                        <a:pt x="649" y="324"/>
                      </a:moveTo>
                      <a:lnTo>
                        <a:pt x="325" y="648"/>
                      </a:lnTo>
                      <a:lnTo>
                        <a:pt x="0" y="324"/>
                      </a:lnTo>
                      <a:lnTo>
                        <a:pt x="325" y="0"/>
                      </a:lnTo>
                      <a:lnTo>
                        <a:pt x="649" y="324"/>
                      </a:lnTo>
                      <a:close/>
                    </a:path>
                  </a:pathLst>
                </a:custGeom>
                <a:solidFill>
                  <a:srgbClr val="49BA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72" tIns="64286" rIns="128572" bIns="64286" numCol="1" anchor="t" anchorCtr="0" compatLnSpc="1">
                  <a:prstTxWarp prst="textNoShape">
                    <a:avLst/>
                  </a:prstTxWarp>
                </a:bodyPr>
                <a:lstStyle/>
                <a:p>
                  <a:pPr defTabSz="1285737"/>
                  <a:endParaRPr lang="zh-CN" altLang="en-US" sz="2531" kern="0">
                    <a:solidFill>
                      <a:sysClr val="windowText" lastClr="000000"/>
                    </a:solidFill>
                  </a:endParaRPr>
                </a:p>
              </p:txBody>
            </p:sp>
          </p:grpSp>
          <p:sp>
            <p:nvSpPr>
              <p:cNvPr id="16" name="Rectangle 9">
                <a:extLst>
                  <a:ext uri="{FF2B5EF4-FFF2-40B4-BE49-F238E27FC236}">
                    <a16:creationId xmlns:a16="http://schemas.microsoft.com/office/drawing/2014/main" id="{C231FF43-A215-43DC-8A7F-4BD0E9251E8C}"/>
                  </a:ext>
                </a:extLst>
              </p:cNvPr>
              <p:cNvSpPr/>
              <p:nvPr/>
            </p:nvSpPr>
            <p:spPr>
              <a:xfrm>
                <a:off x="2122265" y="2221113"/>
                <a:ext cx="3062612" cy="1570826"/>
              </a:xfrm>
              <a:prstGeom prst="rect">
                <a:avLst/>
              </a:prstGeom>
            </p:spPr>
            <p:txBody>
              <a:bodyPr wrap="square">
                <a:noAutofit/>
              </a:bodyPr>
              <a:lstStyle/>
              <a:p>
                <a:pPr algn="ctr" defTabSz="1285737"/>
                <a:endParaRPr lang="zh-CN" altLang="en-US" sz="2531"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4" name="矩形 13">
              <a:extLst>
                <a:ext uri="{FF2B5EF4-FFF2-40B4-BE49-F238E27FC236}">
                  <a16:creationId xmlns:a16="http://schemas.microsoft.com/office/drawing/2014/main" id="{E450E6C3-29A0-46C6-9E0B-7831B526E39C}"/>
                </a:ext>
              </a:extLst>
            </p:cNvPr>
            <p:cNvSpPr/>
            <p:nvPr/>
          </p:nvSpPr>
          <p:spPr>
            <a:xfrm>
              <a:off x="7327829" y="1786718"/>
              <a:ext cx="4734321" cy="580059"/>
            </a:xfrm>
            <a:prstGeom prst="rect">
              <a:avLst/>
            </a:prstGeom>
          </p:spPr>
          <p:txBody>
            <a:bodyPr wrap="square">
              <a:spAutoFit/>
            </a:bodyPr>
            <a:lstStyle/>
            <a:p>
              <a:pPr fontAlgn="auto">
                <a:spcBef>
                  <a:spcPts val="0"/>
                </a:spcBef>
                <a:spcAft>
                  <a:spcPts val="0"/>
                </a:spcAft>
                <a:defRPr/>
              </a:pPr>
              <a:r>
                <a:rPr lang="zh-CN" altLang="en-US" sz="3375" b="1" spc="316" dirty="0" smtClean="0">
                  <a:solidFill>
                    <a:srgbClr val="333333"/>
                  </a:solidFill>
                  <a:latin typeface="微软雅黑" panose="020B0503020204020204" pitchFamily="34" charset="-122"/>
                  <a:ea typeface="微软雅黑" panose="020B0503020204020204" pitchFamily="34" charset="-122"/>
                  <a:cs typeface="+mn-ea"/>
                  <a:sym typeface="+mn-lt"/>
                </a:rPr>
                <a:t>用户群体互动行为</a:t>
              </a:r>
              <a:endParaRPr lang="zh-CN" altLang="en-US" sz="1160" b="1" spc="316" dirty="0">
                <a:solidFill>
                  <a:srgbClr val="333333"/>
                </a:solidFill>
                <a:latin typeface="微软雅黑" panose="020B0503020204020204" pitchFamily="34" charset="-122"/>
                <a:ea typeface="微软雅黑" panose="020B0503020204020204" pitchFamily="34" charset="-122"/>
                <a:cs typeface="+mn-ea"/>
                <a:sym typeface="+mn-lt"/>
              </a:endParaRPr>
            </a:p>
          </p:txBody>
        </p:sp>
      </p:grpSp>
      <p:sp>
        <p:nvSpPr>
          <p:cNvPr id="32" name="Oval 4"/>
          <p:cNvSpPr/>
          <p:nvPr/>
        </p:nvSpPr>
        <p:spPr>
          <a:xfrm>
            <a:off x="8118954" y="5812778"/>
            <a:ext cx="233361" cy="23336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Oval 5"/>
          <p:cNvSpPr/>
          <p:nvPr/>
        </p:nvSpPr>
        <p:spPr>
          <a:xfrm>
            <a:off x="8767622" y="4649050"/>
            <a:ext cx="233361" cy="23336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Oval 6"/>
          <p:cNvSpPr/>
          <p:nvPr/>
        </p:nvSpPr>
        <p:spPr>
          <a:xfrm>
            <a:off x="9799680" y="3654830"/>
            <a:ext cx="233361" cy="23336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TextBox 23"/>
          <p:cNvSpPr txBox="1"/>
          <p:nvPr/>
        </p:nvSpPr>
        <p:spPr>
          <a:xfrm>
            <a:off x="8432672" y="5794848"/>
            <a:ext cx="1953430" cy="319446"/>
          </a:xfrm>
          <a:prstGeom prst="rect">
            <a:avLst/>
          </a:prstGeom>
          <a:noFill/>
        </p:spPr>
        <p:txBody>
          <a:bodyPr wrap="square" rtlCol="0">
            <a:spAutoFit/>
          </a:bodyPr>
          <a:lstStyle/>
          <a:p>
            <a:r>
              <a:rPr lang="zh-CN" altLang="en-US" sz="1476" b="1" dirty="0" smtClean="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群体</a:t>
            </a:r>
            <a:r>
              <a:rPr lang="zh-CN" altLang="en-US" sz="1476" b="1" smtClean="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互动的时间规律</a:t>
            </a:r>
            <a:endParaRPr lang="id-ID" sz="1476"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TextBox 24"/>
          <p:cNvSpPr txBox="1"/>
          <p:nvPr/>
        </p:nvSpPr>
        <p:spPr>
          <a:xfrm>
            <a:off x="9113290" y="4603446"/>
            <a:ext cx="2269016" cy="319446"/>
          </a:xfrm>
          <a:prstGeom prst="rect">
            <a:avLst/>
          </a:prstGeom>
          <a:noFill/>
        </p:spPr>
        <p:txBody>
          <a:bodyPr wrap="square" rtlCol="0">
            <a:spAutoFit/>
          </a:bodyPr>
          <a:lstStyle/>
          <a:p>
            <a:r>
              <a:rPr lang="zh-CN" altLang="en-US" sz="1476" b="1" dirty="0" smtClean="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群体互动的内容选择</a:t>
            </a:r>
            <a:endParaRPr lang="id-ID" sz="1476"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TextBox 25"/>
          <p:cNvSpPr txBox="1"/>
          <p:nvPr/>
        </p:nvSpPr>
        <p:spPr>
          <a:xfrm>
            <a:off x="10033040" y="3741048"/>
            <a:ext cx="1761083" cy="319446"/>
          </a:xfrm>
          <a:prstGeom prst="rect">
            <a:avLst/>
          </a:prstGeom>
          <a:noFill/>
        </p:spPr>
        <p:txBody>
          <a:bodyPr wrap="square" rtlCol="0">
            <a:spAutoFit/>
          </a:bodyPr>
          <a:lstStyle/>
          <a:p>
            <a:r>
              <a:rPr lang="zh-CN" altLang="en-US" sz="1476" b="1" smtClean="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群体互动关系选择</a:t>
            </a:r>
            <a:endParaRPr lang="id-ID" sz="1476"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0" name="Group 27"/>
          <p:cNvGrpSpPr/>
          <p:nvPr/>
        </p:nvGrpSpPr>
        <p:grpSpPr>
          <a:xfrm flipH="1">
            <a:off x="5295898" y="5482673"/>
            <a:ext cx="2662342" cy="438255"/>
            <a:chOff x="2108477" y="2662215"/>
            <a:chExt cx="2600806" cy="395205"/>
          </a:xfrm>
        </p:grpSpPr>
        <p:grpSp>
          <p:nvGrpSpPr>
            <p:cNvPr id="41" name="Group 28"/>
            <p:cNvGrpSpPr/>
            <p:nvPr/>
          </p:nvGrpSpPr>
          <p:grpSpPr>
            <a:xfrm>
              <a:off x="2108477" y="2757465"/>
              <a:ext cx="2423386" cy="299955"/>
              <a:chOff x="2108477" y="2757465"/>
              <a:chExt cx="2423386" cy="299955"/>
            </a:xfrm>
          </p:grpSpPr>
          <p:cxnSp>
            <p:nvCxnSpPr>
              <p:cNvPr id="43" name="Straight Connector 30"/>
              <p:cNvCxnSpPr/>
              <p:nvPr/>
            </p:nvCxnSpPr>
            <p:spPr>
              <a:xfrm flipH="1">
                <a:off x="2108477" y="2757465"/>
                <a:ext cx="1864621" cy="299955"/>
              </a:xfrm>
              <a:prstGeom prst="line">
                <a:avLst/>
              </a:prstGeom>
              <a:ln w="12700">
                <a:solidFill>
                  <a:schemeClr val="bg1">
                    <a:lumMod val="65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44" name="Straight Connector 31"/>
              <p:cNvCxnSpPr/>
              <p:nvPr/>
            </p:nvCxnSpPr>
            <p:spPr>
              <a:xfrm flipH="1" flipV="1">
                <a:off x="3973098" y="2757465"/>
                <a:ext cx="558765" cy="907"/>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42" name="Oval 29"/>
            <p:cNvSpPr/>
            <p:nvPr/>
          </p:nvSpPr>
          <p:spPr>
            <a:xfrm>
              <a:off x="4518783" y="2662215"/>
              <a:ext cx="190500" cy="1905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5" name="Group 8"/>
          <p:cNvGrpSpPr/>
          <p:nvPr/>
        </p:nvGrpSpPr>
        <p:grpSpPr>
          <a:xfrm>
            <a:off x="4437187" y="5270151"/>
            <a:ext cx="776434" cy="776434"/>
            <a:chOff x="4207630" y="4997265"/>
            <a:chExt cx="736265" cy="736265"/>
          </a:xfrm>
        </p:grpSpPr>
        <p:sp>
          <p:nvSpPr>
            <p:cNvPr id="46" name="Oval 36"/>
            <p:cNvSpPr/>
            <p:nvPr/>
          </p:nvSpPr>
          <p:spPr>
            <a:xfrm>
              <a:off x="4207630" y="4997265"/>
              <a:ext cx="736265" cy="7362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7" name="Group 33"/>
            <p:cNvGrpSpPr/>
            <p:nvPr/>
          </p:nvGrpSpPr>
          <p:grpSpPr>
            <a:xfrm>
              <a:off x="4367216" y="5178917"/>
              <a:ext cx="372962" cy="372962"/>
              <a:chOff x="2005013" y="1077913"/>
              <a:chExt cx="688975" cy="688975"/>
            </a:xfrm>
            <a:solidFill>
              <a:schemeClr val="bg1"/>
            </a:solidFill>
          </p:grpSpPr>
          <p:sp>
            <p:nvSpPr>
              <p:cNvPr id="48" name="Freeform 5"/>
              <p:cNvSpPr>
                <a:spLocks noEditPoints="1"/>
              </p:cNvSpPr>
              <p:nvPr/>
            </p:nvSpPr>
            <p:spPr bwMode="auto">
              <a:xfrm>
                <a:off x="2005013" y="1077913"/>
                <a:ext cx="688975" cy="688975"/>
              </a:xfrm>
              <a:custGeom>
                <a:avLst/>
                <a:gdLst>
                  <a:gd name="T0" fmla="*/ 8083 w 16058"/>
                  <a:gd name="T1" fmla="*/ 10645 h 16058"/>
                  <a:gd name="T2" fmla="*/ 6322 w 16058"/>
                  <a:gd name="T3" fmla="*/ 9396 h 16058"/>
                  <a:gd name="T4" fmla="*/ 5244 w 16058"/>
                  <a:gd name="T5" fmla="*/ 7514 h 16058"/>
                  <a:gd name="T6" fmla="*/ 5076 w 16058"/>
                  <a:gd name="T7" fmla="*/ 5258 h 16058"/>
                  <a:gd name="T8" fmla="*/ 5875 w 16058"/>
                  <a:gd name="T9" fmla="*/ 3217 h 16058"/>
                  <a:gd name="T10" fmla="*/ 7435 w 16058"/>
                  <a:gd name="T11" fmla="*/ 1730 h 16058"/>
                  <a:gd name="T12" fmla="*/ 9523 w 16058"/>
                  <a:gd name="T13" fmla="*/ 1030 h 16058"/>
                  <a:gd name="T14" fmla="*/ 11761 w 16058"/>
                  <a:gd name="T15" fmla="*/ 1308 h 16058"/>
                  <a:gd name="T16" fmla="*/ 13584 w 16058"/>
                  <a:gd name="T17" fmla="*/ 2474 h 16058"/>
                  <a:gd name="T18" fmla="*/ 14750 w 16058"/>
                  <a:gd name="T19" fmla="*/ 4297 h 16058"/>
                  <a:gd name="T20" fmla="*/ 15028 w 16058"/>
                  <a:gd name="T21" fmla="*/ 6535 h 16058"/>
                  <a:gd name="T22" fmla="*/ 14328 w 16058"/>
                  <a:gd name="T23" fmla="*/ 8624 h 16058"/>
                  <a:gd name="T24" fmla="*/ 12841 w 16058"/>
                  <a:gd name="T25" fmla="*/ 10183 h 16058"/>
                  <a:gd name="T26" fmla="*/ 10800 w 16058"/>
                  <a:gd name="T27" fmla="*/ 10982 h 16058"/>
                  <a:gd name="T28" fmla="*/ 2326 w 16058"/>
                  <a:gd name="T29" fmla="*/ 14973 h 16058"/>
                  <a:gd name="T30" fmla="*/ 2162 w 16058"/>
                  <a:gd name="T31" fmla="*/ 15080 h 16058"/>
                  <a:gd name="T32" fmla="*/ 1975 w 16058"/>
                  <a:gd name="T33" fmla="*/ 15148 h 16058"/>
                  <a:gd name="T34" fmla="*/ 1771 w 16058"/>
                  <a:gd name="T35" fmla="*/ 15172 h 16058"/>
                  <a:gd name="T36" fmla="*/ 1387 w 16058"/>
                  <a:gd name="T37" fmla="*/ 15084 h 16058"/>
                  <a:gd name="T38" fmla="*/ 1088 w 16058"/>
                  <a:gd name="T39" fmla="*/ 14850 h 16058"/>
                  <a:gd name="T40" fmla="*/ 913 w 16058"/>
                  <a:gd name="T41" fmla="*/ 14508 h 16058"/>
                  <a:gd name="T42" fmla="*/ 890 w 16058"/>
                  <a:gd name="T43" fmla="*/ 14194 h 16058"/>
                  <a:gd name="T44" fmla="*/ 935 w 16058"/>
                  <a:gd name="T45" fmla="*/ 13998 h 16058"/>
                  <a:gd name="T46" fmla="*/ 1021 w 16058"/>
                  <a:gd name="T47" fmla="*/ 13820 h 16058"/>
                  <a:gd name="T48" fmla="*/ 1142 w 16058"/>
                  <a:gd name="T49" fmla="*/ 13667 h 16058"/>
                  <a:gd name="T50" fmla="*/ 5408 w 16058"/>
                  <a:gd name="T51" fmla="*/ 9863 h 16058"/>
                  <a:gd name="T52" fmla="*/ 5742 w 16058"/>
                  <a:gd name="T53" fmla="*/ 10234 h 16058"/>
                  <a:gd name="T54" fmla="*/ 6106 w 16058"/>
                  <a:gd name="T55" fmla="*/ 10575 h 16058"/>
                  <a:gd name="T56" fmla="*/ 2407 w 16058"/>
                  <a:gd name="T57" fmla="*/ 14900 h 16058"/>
                  <a:gd name="T58" fmla="*/ 7693 w 16058"/>
                  <a:gd name="T59" fmla="*/ 474 h 16058"/>
                  <a:gd name="T60" fmla="*/ 5579 w 16058"/>
                  <a:gd name="T61" fmla="*/ 1973 h 16058"/>
                  <a:gd name="T62" fmla="*/ 4285 w 16058"/>
                  <a:gd name="T63" fmla="*/ 4231 h 16058"/>
                  <a:gd name="T64" fmla="*/ 4022 w 16058"/>
                  <a:gd name="T65" fmla="*/ 6306 h 16058"/>
                  <a:gd name="T66" fmla="*/ 4119 w 16058"/>
                  <a:gd name="T67" fmla="*/ 7138 h 16058"/>
                  <a:gd name="T68" fmla="*/ 4326 w 16058"/>
                  <a:gd name="T69" fmla="*/ 7930 h 16058"/>
                  <a:gd name="T70" fmla="*/ 4634 w 16058"/>
                  <a:gd name="T71" fmla="*/ 8676 h 16058"/>
                  <a:gd name="T72" fmla="*/ 386 w 16058"/>
                  <a:gd name="T73" fmla="*/ 13185 h 16058"/>
                  <a:gd name="T74" fmla="*/ 179 w 16058"/>
                  <a:gd name="T75" fmla="*/ 13512 h 16058"/>
                  <a:gd name="T76" fmla="*/ 46 w 16058"/>
                  <a:gd name="T77" fmla="*/ 13883 h 16058"/>
                  <a:gd name="T78" fmla="*/ 0 w 16058"/>
                  <a:gd name="T79" fmla="*/ 14287 h 16058"/>
                  <a:gd name="T80" fmla="*/ 175 w 16058"/>
                  <a:gd name="T81" fmla="*/ 15054 h 16058"/>
                  <a:gd name="T82" fmla="*/ 644 w 16058"/>
                  <a:gd name="T83" fmla="*/ 15654 h 16058"/>
                  <a:gd name="T84" fmla="*/ 1329 w 16058"/>
                  <a:gd name="T85" fmla="*/ 16002 h 16058"/>
                  <a:gd name="T86" fmla="*/ 1954 w 16058"/>
                  <a:gd name="T87" fmla="*/ 16049 h 16058"/>
                  <a:gd name="T88" fmla="*/ 2344 w 16058"/>
                  <a:gd name="T89" fmla="*/ 15963 h 16058"/>
                  <a:gd name="T90" fmla="*/ 2698 w 16058"/>
                  <a:gd name="T91" fmla="*/ 15795 h 16058"/>
                  <a:gd name="T92" fmla="*/ 3003 w 16058"/>
                  <a:gd name="T93" fmla="*/ 15557 h 16058"/>
                  <a:gd name="T94" fmla="*/ 7703 w 16058"/>
                  <a:gd name="T95" fmla="*/ 11572 h 16058"/>
                  <a:gd name="T96" fmla="*/ 8472 w 16058"/>
                  <a:gd name="T97" fmla="*/ 11837 h 16058"/>
                  <a:gd name="T98" fmla="*/ 9285 w 16058"/>
                  <a:gd name="T99" fmla="*/ 11996 h 16058"/>
                  <a:gd name="T100" fmla="*/ 10346 w 16058"/>
                  <a:gd name="T101" fmla="*/ 12035 h 16058"/>
                  <a:gd name="T102" fmla="*/ 12907 w 16058"/>
                  <a:gd name="T103" fmla="*/ 11317 h 16058"/>
                  <a:gd name="T104" fmla="*/ 14862 w 16058"/>
                  <a:gd name="T105" fmla="*/ 9625 h 16058"/>
                  <a:gd name="T106" fmla="*/ 15936 w 16058"/>
                  <a:gd name="T107" fmla="*/ 7235 h 16058"/>
                  <a:gd name="T108" fmla="*/ 15868 w 16058"/>
                  <a:gd name="T109" fmla="*/ 4517 h 16058"/>
                  <a:gd name="T110" fmla="*/ 14683 w 16058"/>
                  <a:gd name="T111" fmla="*/ 2191 h 16058"/>
                  <a:gd name="T112" fmla="*/ 12647 w 16058"/>
                  <a:gd name="T113" fmla="*/ 594 h 16058"/>
                  <a:gd name="T114" fmla="*/ 10036 w 16058"/>
                  <a:gd name="T115" fmla="*/ 0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058" h="16058">
                    <a:moveTo>
                      <a:pt x="10036" y="11040"/>
                    </a:moveTo>
                    <a:lnTo>
                      <a:pt x="9778" y="11034"/>
                    </a:lnTo>
                    <a:lnTo>
                      <a:pt x="9523" y="11014"/>
                    </a:lnTo>
                    <a:lnTo>
                      <a:pt x="9272" y="10982"/>
                    </a:lnTo>
                    <a:lnTo>
                      <a:pt x="9025" y="10938"/>
                    </a:lnTo>
                    <a:lnTo>
                      <a:pt x="8783" y="10882"/>
                    </a:lnTo>
                    <a:lnTo>
                      <a:pt x="8544" y="10814"/>
                    </a:lnTo>
                    <a:lnTo>
                      <a:pt x="8311" y="10736"/>
                    </a:lnTo>
                    <a:lnTo>
                      <a:pt x="8083" y="10645"/>
                    </a:lnTo>
                    <a:lnTo>
                      <a:pt x="7860" y="10545"/>
                    </a:lnTo>
                    <a:lnTo>
                      <a:pt x="7645" y="10434"/>
                    </a:lnTo>
                    <a:lnTo>
                      <a:pt x="7435" y="10313"/>
                    </a:lnTo>
                    <a:lnTo>
                      <a:pt x="7231" y="10183"/>
                    </a:lnTo>
                    <a:lnTo>
                      <a:pt x="7034" y="10043"/>
                    </a:lnTo>
                    <a:lnTo>
                      <a:pt x="6845" y="9894"/>
                    </a:lnTo>
                    <a:lnTo>
                      <a:pt x="6662" y="9736"/>
                    </a:lnTo>
                    <a:lnTo>
                      <a:pt x="6488" y="9570"/>
                    </a:lnTo>
                    <a:lnTo>
                      <a:pt x="6322" y="9396"/>
                    </a:lnTo>
                    <a:lnTo>
                      <a:pt x="6164" y="9213"/>
                    </a:lnTo>
                    <a:lnTo>
                      <a:pt x="6015" y="9024"/>
                    </a:lnTo>
                    <a:lnTo>
                      <a:pt x="5875" y="8827"/>
                    </a:lnTo>
                    <a:lnTo>
                      <a:pt x="5745" y="8624"/>
                    </a:lnTo>
                    <a:lnTo>
                      <a:pt x="5624" y="8413"/>
                    </a:lnTo>
                    <a:lnTo>
                      <a:pt x="5513" y="8198"/>
                    </a:lnTo>
                    <a:lnTo>
                      <a:pt x="5413" y="7975"/>
                    </a:lnTo>
                    <a:lnTo>
                      <a:pt x="5322" y="7747"/>
                    </a:lnTo>
                    <a:lnTo>
                      <a:pt x="5244" y="7514"/>
                    </a:lnTo>
                    <a:lnTo>
                      <a:pt x="5176" y="7275"/>
                    </a:lnTo>
                    <a:lnTo>
                      <a:pt x="5120" y="7033"/>
                    </a:lnTo>
                    <a:lnTo>
                      <a:pt x="5076" y="6786"/>
                    </a:lnTo>
                    <a:lnTo>
                      <a:pt x="5044" y="6535"/>
                    </a:lnTo>
                    <a:lnTo>
                      <a:pt x="5025" y="6280"/>
                    </a:lnTo>
                    <a:lnTo>
                      <a:pt x="5018" y="6022"/>
                    </a:lnTo>
                    <a:lnTo>
                      <a:pt x="5025" y="5764"/>
                    </a:lnTo>
                    <a:lnTo>
                      <a:pt x="5044" y="5509"/>
                    </a:lnTo>
                    <a:lnTo>
                      <a:pt x="5076" y="5258"/>
                    </a:lnTo>
                    <a:lnTo>
                      <a:pt x="5120" y="5011"/>
                    </a:lnTo>
                    <a:lnTo>
                      <a:pt x="5176" y="4768"/>
                    </a:lnTo>
                    <a:lnTo>
                      <a:pt x="5244" y="4529"/>
                    </a:lnTo>
                    <a:lnTo>
                      <a:pt x="5322" y="4297"/>
                    </a:lnTo>
                    <a:lnTo>
                      <a:pt x="5413" y="4069"/>
                    </a:lnTo>
                    <a:lnTo>
                      <a:pt x="5513" y="3846"/>
                    </a:lnTo>
                    <a:lnTo>
                      <a:pt x="5624" y="3630"/>
                    </a:lnTo>
                    <a:lnTo>
                      <a:pt x="5745" y="3420"/>
                    </a:lnTo>
                    <a:lnTo>
                      <a:pt x="5875" y="3217"/>
                    </a:lnTo>
                    <a:lnTo>
                      <a:pt x="6015" y="3020"/>
                    </a:lnTo>
                    <a:lnTo>
                      <a:pt x="6164" y="2830"/>
                    </a:lnTo>
                    <a:lnTo>
                      <a:pt x="6322" y="2648"/>
                    </a:lnTo>
                    <a:lnTo>
                      <a:pt x="6488" y="2474"/>
                    </a:lnTo>
                    <a:lnTo>
                      <a:pt x="6662" y="2307"/>
                    </a:lnTo>
                    <a:lnTo>
                      <a:pt x="6845" y="2150"/>
                    </a:lnTo>
                    <a:lnTo>
                      <a:pt x="7034" y="2000"/>
                    </a:lnTo>
                    <a:lnTo>
                      <a:pt x="7231" y="1861"/>
                    </a:lnTo>
                    <a:lnTo>
                      <a:pt x="7435" y="1730"/>
                    </a:lnTo>
                    <a:lnTo>
                      <a:pt x="7645" y="1610"/>
                    </a:lnTo>
                    <a:lnTo>
                      <a:pt x="7860" y="1498"/>
                    </a:lnTo>
                    <a:lnTo>
                      <a:pt x="8083" y="1398"/>
                    </a:lnTo>
                    <a:lnTo>
                      <a:pt x="8311" y="1308"/>
                    </a:lnTo>
                    <a:lnTo>
                      <a:pt x="8544" y="1229"/>
                    </a:lnTo>
                    <a:lnTo>
                      <a:pt x="8783" y="1161"/>
                    </a:lnTo>
                    <a:lnTo>
                      <a:pt x="9025" y="1106"/>
                    </a:lnTo>
                    <a:lnTo>
                      <a:pt x="9272" y="1062"/>
                    </a:lnTo>
                    <a:lnTo>
                      <a:pt x="9523" y="1030"/>
                    </a:lnTo>
                    <a:lnTo>
                      <a:pt x="9778" y="1010"/>
                    </a:lnTo>
                    <a:lnTo>
                      <a:pt x="10036" y="1004"/>
                    </a:lnTo>
                    <a:lnTo>
                      <a:pt x="10294" y="1010"/>
                    </a:lnTo>
                    <a:lnTo>
                      <a:pt x="10549" y="1030"/>
                    </a:lnTo>
                    <a:lnTo>
                      <a:pt x="10800" y="1062"/>
                    </a:lnTo>
                    <a:lnTo>
                      <a:pt x="11048" y="1106"/>
                    </a:lnTo>
                    <a:lnTo>
                      <a:pt x="11291" y="1161"/>
                    </a:lnTo>
                    <a:lnTo>
                      <a:pt x="11529" y="1229"/>
                    </a:lnTo>
                    <a:lnTo>
                      <a:pt x="11761" y="1308"/>
                    </a:lnTo>
                    <a:lnTo>
                      <a:pt x="11989" y="1398"/>
                    </a:lnTo>
                    <a:lnTo>
                      <a:pt x="12212" y="1498"/>
                    </a:lnTo>
                    <a:lnTo>
                      <a:pt x="12428" y="1610"/>
                    </a:lnTo>
                    <a:lnTo>
                      <a:pt x="12639" y="1730"/>
                    </a:lnTo>
                    <a:lnTo>
                      <a:pt x="12841" y="1861"/>
                    </a:lnTo>
                    <a:lnTo>
                      <a:pt x="13038" y="2000"/>
                    </a:lnTo>
                    <a:lnTo>
                      <a:pt x="13228" y="2150"/>
                    </a:lnTo>
                    <a:lnTo>
                      <a:pt x="13410" y="2307"/>
                    </a:lnTo>
                    <a:lnTo>
                      <a:pt x="13584" y="2474"/>
                    </a:lnTo>
                    <a:lnTo>
                      <a:pt x="13751" y="2648"/>
                    </a:lnTo>
                    <a:lnTo>
                      <a:pt x="13908" y="2830"/>
                    </a:lnTo>
                    <a:lnTo>
                      <a:pt x="14058" y="3020"/>
                    </a:lnTo>
                    <a:lnTo>
                      <a:pt x="14197" y="3217"/>
                    </a:lnTo>
                    <a:lnTo>
                      <a:pt x="14328" y="3420"/>
                    </a:lnTo>
                    <a:lnTo>
                      <a:pt x="14448" y="3630"/>
                    </a:lnTo>
                    <a:lnTo>
                      <a:pt x="14560" y="3846"/>
                    </a:lnTo>
                    <a:lnTo>
                      <a:pt x="14660" y="4069"/>
                    </a:lnTo>
                    <a:lnTo>
                      <a:pt x="14750" y="4297"/>
                    </a:lnTo>
                    <a:lnTo>
                      <a:pt x="14829" y="4529"/>
                    </a:lnTo>
                    <a:lnTo>
                      <a:pt x="14897" y="4768"/>
                    </a:lnTo>
                    <a:lnTo>
                      <a:pt x="14952" y="5011"/>
                    </a:lnTo>
                    <a:lnTo>
                      <a:pt x="14996" y="5258"/>
                    </a:lnTo>
                    <a:lnTo>
                      <a:pt x="15028" y="5509"/>
                    </a:lnTo>
                    <a:lnTo>
                      <a:pt x="15048" y="5764"/>
                    </a:lnTo>
                    <a:lnTo>
                      <a:pt x="15054" y="6022"/>
                    </a:lnTo>
                    <a:lnTo>
                      <a:pt x="15048" y="6280"/>
                    </a:lnTo>
                    <a:lnTo>
                      <a:pt x="15028" y="6535"/>
                    </a:lnTo>
                    <a:lnTo>
                      <a:pt x="14996" y="6786"/>
                    </a:lnTo>
                    <a:lnTo>
                      <a:pt x="14952" y="7033"/>
                    </a:lnTo>
                    <a:lnTo>
                      <a:pt x="14897" y="7275"/>
                    </a:lnTo>
                    <a:lnTo>
                      <a:pt x="14829" y="7514"/>
                    </a:lnTo>
                    <a:lnTo>
                      <a:pt x="14750" y="7747"/>
                    </a:lnTo>
                    <a:lnTo>
                      <a:pt x="14660" y="7975"/>
                    </a:lnTo>
                    <a:lnTo>
                      <a:pt x="14560" y="8198"/>
                    </a:lnTo>
                    <a:lnTo>
                      <a:pt x="14448" y="8413"/>
                    </a:lnTo>
                    <a:lnTo>
                      <a:pt x="14328" y="8624"/>
                    </a:lnTo>
                    <a:lnTo>
                      <a:pt x="14197" y="8827"/>
                    </a:lnTo>
                    <a:lnTo>
                      <a:pt x="14058" y="9024"/>
                    </a:lnTo>
                    <a:lnTo>
                      <a:pt x="13908" y="9213"/>
                    </a:lnTo>
                    <a:lnTo>
                      <a:pt x="13751" y="9396"/>
                    </a:lnTo>
                    <a:lnTo>
                      <a:pt x="13584" y="9570"/>
                    </a:lnTo>
                    <a:lnTo>
                      <a:pt x="13410" y="9736"/>
                    </a:lnTo>
                    <a:lnTo>
                      <a:pt x="13228" y="9894"/>
                    </a:lnTo>
                    <a:lnTo>
                      <a:pt x="13038" y="10043"/>
                    </a:lnTo>
                    <a:lnTo>
                      <a:pt x="12841" y="10183"/>
                    </a:lnTo>
                    <a:lnTo>
                      <a:pt x="12639" y="10313"/>
                    </a:lnTo>
                    <a:lnTo>
                      <a:pt x="12428" y="10434"/>
                    </a:lnTo>
                    <a:lnTo>
                      <a:pt x="12212" y="10545"/>
                    </a:lnTo>
                    <a:lnTo>
                      <a:pt x="11989" y="10645"/>
                    </a:lnTo>
                    <a:lnTo>
                      <a:pt x="11761" y="10736"/>
                    </a:lnTo>
                    <a:lnTo>
                      <a:pt x="11529" y="10814"/>
                    </a:lnTo>
                    <a:lnTo>
                      <a:pt x="11291" y="10882"/>
                    </a:lnTo>
                    <a:lnTo>
                      <a:pt x="11048" y="10938"/>
                    </a:lnTo>
                    <a:lnTo>
                      <a:pt x="10800" y="10982"/>
                    </a:lnTo>
                    <a:lnTo>
                      <a:pt x="10549" y="11014"/>
                    </a:lnTo>
                    <a:lnTo>
                      <a:pt x="10294" y="11034"/>
                    </a:lnTo>
                    <a:lnTo>
                      <a:pt x="10036" y="11040"/>
                    </a:lnTo>
                    <a:close/>
                    <a:moveTo>
                      <a:pt x="2407" y="14900"/>
                    </a:moveTo>
                    <a:lnTo>
                      <a:pt x="2391" y="14915"/>
                    </a:lnTo>
                    <a:lnTo>
                      <a:pt x="2376" y="14930"/>
                    </a:lnTo>
                    <a:lnTo>
                      <a:pt x="2360" y="14945"/>
                    </a:lnTo>
                    <a:lnTo>
                      <a:pt x="2342" y="14959"/>
                    </a:lnTo>
                    <a:lnTo>
                      <a:pt x="2326" y="14973"/>
                    </a:lnTo>
                    <a:lnTo>
                      <a:pt x="2309" y="14987"/>
                    </a:lnTo>
                    <a:lnTo>
                      <a:pt x="2291" y="15000"/>
                    </a:lnTo>
                    <a:lnTo>
                      <a:pt x="2274" y="15013"/>
                    </a:lnTo>
                    <a:lnTo>
                      <a:pt x="2256" y="15025"/>
                    </a:lnTo>
                    <a:lnTo>
                      <a:pt x="2238" y="15037"/>
                    </a:lnTo>
                    <a:lnTo>
                      <a:pt x="2219" y="15048"/>
                    </a:lnTo>
                    <a:lnTo>
                      <a:pt x="2200" y="15059"/>
                    </a:lnTo>
                    <a:lnTo>
                      <a:pt x="2181" y="15069"/>
                    </a:lnTo>
                    <a:lnTo>
                      <a:pt x="2162" y="15080"/>
                    </a:lnTo>
                    <a:lnTo>
                      <a:pt x="2142" y="15090"/>
                    </a:lnTo>
                    <a:lnTo>
                      <a:pt x="2122" y="15099"/>
                    </a:lnTo>
                    <a:lnTo>
                      <a:pt x="2102" y="15108"/>
                    </a:lnTo>
                    <a:lnTo>
                      <a:pt x="2081" y="15116"/>
                    </a:lnTo>
                    <a:lnTo>
                      <a:pt x="2060" y="15123"/>
                    </a:lnTo>
                    <a:lnTo>
                      <a:pt x="2039" y="15130"/>
                    </a:lnTo>
                    <a:lnTo>
                      <a:pt x="2018" y="15137"/>
                    </a:lnTo>
                    <a:lnTo>
                      <a:pt x="1996" y="15143"/>
                    </a:lnTo>
                    <a:lnTo>
                      <a:pt x="1975" y="15148"/>
                    </a:lnTo>
                    <a:lnTo>
                      <a:pt x="1953" y="15153"/>
                    </a:lnTo>
                    <a:lnTo>
                      <a:pt x="1931" y="15158"/>
                    </a:lnTo>
                    <a:lnTo>
                      <a:pt x="1909" y="15162"/>
                    </a:lnTo>
                    <a:lnTo>
                      <a:pt x="1886" y="15165"/>
                    </a:lnTo>
                    <a:lnTo>
                      <a:pt x="1864" y="15168"/>
                    </a:lnTo>
                    <a:lnTo>
                      <a:pt x="1841" y="15170"/>
                    </a:lnTo>
                    <a:lnTo>
                      <a:pt x="1818" y="15171"/>
                    </a:lnTo>
                    <a:lnTo>
                      <a:pt x="1794" y="15172"/>
                    </a:lnTo>
                    <a:lnTo>
                      <a:pt x="1771" y="15172"/>
                    </a:lnTo>
                    <a:lnTo>
                      <a:pt x="1725" y="15171"/>
                    </a:lnTo>
                    <a:lnTo>
                      <a:pt x="1680" y="15168"/>
                    </a:lnTo>
                    <a:lnTo>
                      <a:pt x="1636" y="15162"/>
                    </a:lnTo>
                    <a:lnTo>
                      <a:pt x="1593" y="15154"/>
                    </a:lnTo>
                    <a:lnTo>
                      <a:pt x="1550" y="15145"/>
                    </a:lnTo>
                    <a:lnTo>
                      <a:pt x="1507" y="15133"/>
                    </a:lnTo>
                    <a:lnTo>
                      <a:pt x="1466" y="15119"/>
                    </a:lnTo>
                    <a:lnTo>
                      <a:pt x="1426" y="15103"/>
                    </a:lnTo>
                    <a:lnTo>
                      <a:pt x="1387" y="15084"/>
                    </a:lnTo>
                    <a:lnTo>
                      <a:pt x="1349" y="15065"/>
                    </a:lnTo>
                    <a:lnTo>
                      <a:pt x="1312" y="15044"/>
                    </a:lnTo>
                    <a:lnTo>
                      <a:pt x="1276" y="15021"/>
                    </a:lnTo>
                    <a:lnTo>
                      <a:pt x="1241" y="14996"/>
                    </a:lnTo>
                    <a:lnTo>
                      <a:pt x="1208" y="14970"/>
                    </a:lnTo>
                    <a:lnTo>
                      <a:pt x="1176" y="14942"/>
                    </a:lnTo>
                    <a:lnTo>
                      <a:pt x="1145" y="14913"/>
                    </a:lnTo>
                    <a:lnTo>
                      <a:pt x="1116" y="14882"/>
                    </a:lnTo>
                    <a:lnTo>
                      <a:pt x="1088" y="14850"/>
                    </a:lnTo>
                    <a:lnTo>
                      <a:pt x="1062" y="14817"/>
                    </a:lnTo>
                    <a:lnTo>
                      <a:pt x="1037" y="14782"/>
                    </a:lnTo>
                    <a:lnTo>
                      <a:pt x="1014" y="14746"/>
                    </a:lnTo>
                    <a:lnTo>
                      <a:pt x="993" y="14709"/>
                    </a:lnTo>
                    <a:lnTo>
                      <a:pt x="974" y="14671"/>
                    </a:lnTo>
                    <a:lnTo>
                      <a:pt x="955" y="14632"/>
                    </a:lnTo>
                    <a:lnTo>
                      <a:pt x="939" y="14592"/>
                    </a:lnTo>
                    <a:lnTo>
                      <a:pt x="925" y="14551"/>
                    </a:lnTo>
                    <a:lnTo>
                      <a:pt x="913" y="14508"/>
                    </a:lnTo>
                    <a:lnTo>
                      <a:pt x="903" y="14465"/>
                    </a:lnTo>
                    <a:lnTo>
                      <a:pt x="896" y="14422"/>
                    </a:lnTo>
                    <a:lnTo>
                      <a:pt x="890" y="14378"/>
                    </a:lnTo>
                    <a:lnTo>
                      <a:pt x="887" y="14333"/>
                    </a:lnTo>
                    <a:lnTo>
                      <a:pt x="886" y="14287"/>
                    </a:lnTo>
                    <a:lnTo>
                      <a:pt x="886" y="14264"/>
                    </a:lnTo>
                    <a:lnTo>
                      <a:pt x="887" y="14240"/>
                    </a:lnTo>
                    <a:lnTo>
                      <a:pt x="888" y="14217"/>
                    </a:lnTo>
                    <a:lnTo>
                      <a:pt x="890" y="14194"/>
                    </a:lnTo>
                    <a:lnTo>
                      <a:pt x="893" y="14172"/>
                    </a:lnTo>
                    <a:lnTo>
                      <a:pt x="896" y="14149"/>
                    </a:lnTo>
                    <a:lnTo>
                      <a:pt x="900" y="14127"/>
                    </a:lnTo>
                    <a:lnTo>
                      <a:pt x="905" y="14105"/>
                    </a:lnTo>
                    <a:lnTo>
                      <a:pt x="910" y="14083"/>
                    </a:lnTo>
                    <a:lnTo>
                      <a:pt x="915" y="14062"/>
                    </a:lnTo>
                    <a:lnTo>
                      <a:pt x="921" y="14040"/>
                    </a:lnTo>
                    <a:lnTo>
                      <a:pt x="928" y="14019"/>
                    </a:lnTo>
                    <a:lnTo>
                      <a:pt x="935" y="13998"/>
                    </a:lnTo>
                    <a:lnTo>
                      <a:pt x="942" y="13977"/>
                    </a:lnTo>
                    <a:lnTo>
                      <a:pt x="950" y="13956"/>
                    </a:lnTo>
                    <a:lnTo>
                      <a:pt x="959" y="13936"/>
                    </a:lnTo>
                    <a:lnTo>
                      <a:pt x="968" y="13916"/>
                    </a:lnTo>
                    <a:lnTo>
                      <a:pt x="978" y="13896"/>
                    </a:lnTo>
                    <a:lnTo>
                      <a:pt x="988" y="13877"/>
                    </a:lnTo>
                    <a:lnTo>
                      <a:pt x="999" y="13858"/>
                    </a:lnTo>
                    <a:lnTo>
                      <a:pt x="1010" y="13839"/>
                    </a:lnTo>
                    <a:lnTo>
                      <a:pt x="1021" y="13820"/>
                    </a:lnTo>
                    <a:lnTo>
                      <a:pt x="1033" y="13802"/>
                    </a:lnTo>
                    <a:lnTo>
                      <a:pt x="1045" y="13784"/>
                    </a:lnTo>
                    <a:lnTo>
                      <a:pt x="1058" y="13767"/>
                    </a:lnTo>
                    <a:lnTo>
                      <a:pt x="1071" y="13749"/>
                    </a:lnTo>
                    <a:lnTo>
                      <a:pt x="1085" y="13732"/>
                    </a:lnTo>
                    <a:lnTo>
                      <a:pt x="1099" y="13716"/>
                    </a:lnTo>
                    <a:lnTo>
                      <a:pt x="1113" y="13698"/>
                    </a:lnTo>
                    <a:lnTo>
                      <a:pt x="1127" y="13682"/>
                    </a:lnTo>
                    <a:lnTo>
                      <a:pt x="1142" y="13667"/>
                    </a:lnTo>
                    <a:lnTo>
                      <a:pt x="1158" y="13651"/>
                    </a:lnTo>
                    <a:lnTo>
                      <a:pt x="1154" y="13647"/>
                    </a:lnTo>
                    <a:lnTo>
                      <a:pt x="5202" y="9601"/>
                    </a:lnTo>
                    <a:lnTo>
                      <a:pt x="5235" y="9645"/>
                    </a:lnTo>
                    <a:lnTo>
                      <a:pt x="5268" y="9689"/>
                    </a:lnTo>
                    <a:lnTo>
                      <a:pt x="5302" y="9733"/>
                    </a:lnTo>
                    <a:lnTo>
                      <a:pt x="5337" y="9776"/>
                    </a:lnTo>
                    <a:lnTo>
                      <a:pt x="5372" y="9819"/>
                    </a:lnTo>
                    <a:lnTo>
                      <a:pt x="5408" y="9863"/>
                    </a:lnTo>
                    <a:lnTo>
                      <a:pt x="5443" y="9906"/>
                    </a:lnTo>
                    <a:lnTo>
                      <a:pt x="5479" y="9948"/>
                    </a:lnTo>
                    <a:lnTo>
                      <a:pt x="5516" y="9989"/>
                    </a:lnTo>
                    <a:lnTo>
                      <a:pt x="5552" y="10031"/>
                    </a:lnTo>
                    <a:lnTo>
                      <a:pt x="5589" y="10072"/>
                    </a:lnTo>
                    <a:lnTo>
                      <a:pt x="5627" y="10114"/>
                    </a:lnTo>
                    <a:lnTo>
                      <a:pt x="5665" y="10154"/>
                    </a:lnTo>
                    <a:lnTo>
                      <a:pt x="5704" y="10194"/>
                    </a:lnTo>
                    <a:lnTo>
                      <a:pt x="5742" y="10234"/>
                    </a:lnTo>
                    <a:lnTo>
                      <a:pt x="5781" y="10273"/>
                    </a:lnTo>
                    <a:lnTo>
                      <a:pt x="5820" y="10312"/>
                    </a:lnTo>
                    <a:lnTo>
                      <a:pt x="5860" y="10350"/>
                    </a:lnTo>
                    <a:lnTo>
                      <a:pt x="5900" y="10390"/>
                    </a:lnTo>
                    <a:lnTo>
                      <a:pt x="5940" y="10427"/>
                    </a:lnTo>
                    <a:lnTo>
                      <a:pt x="5982" y="10465"/>
                    </a:lnTo>
                    <a:lnTo>
                      <a:pt x="6023" y="10502"/>
                    </a:lnTo>
                    <a:lnTo>
                      <a:pt x="6064" y="10539"/>
                    </a:lnTo>
                    <a:lnTo>
                      <a:pt x="6106" y="10575"/>
                    </a:lnTo>
                    <a:lnTo>
                      <a:pt x="6148" y="10611"/>
                    </a:lnTo>
                    <a:lnTo>
                      <a:pt x="6190" y="10647"/>
                    </a:lnTo>
                    <a:lnTo>
                      <a:pt x="6234" y="10683"/>
                    </a:lnTo>
                    <a:lnTo>
                      <a:pt x="6277" y="10718"/>
                    </a:lnTo>
                    <a:lnTo>
                      <a:pt x="6320" y="10752"/>
                    </a:lnTo>
                    <a:lnTo>
                      <a:pt x="6364" y="10786"/>
                    </a:lnTo>
                    <a:lnTo>
                      <a:pt x="6408" y="10820"/>
                    </a:lnTo>
                    <a:lnTo>
                      <a:pt x="6453" y="10854"/>
                    </a:lnTo>
                    <a:lnTo>
                      <a:pt x="2407" y="14900"/>
                    </a:lnTo>
                    <a:close/>
                    <a:moveTo>
                      <a:pt x="10036" y="0"/>
                    </a:moveTo>
                    <a:lnTo>
                      <a:pt x="9726" y="8"/>
                    </a:lnTo>
                    <a:lnTo>
                      <a:pt x="9421" y="31"/>
                    </a:lnTo>
                    <a:lnTo>
                      <a:pt x="9119" y="69"/>
                    </a:lnTo>
                    <a:lnTo>
                      <a:pt x="8823" y="122"/>
                    </a:lnTo>
                    <a:lnTo>
                      <a:pt x="8532" y="190"/>
                    </a:lnTo>
                    <a:lnTo>
                      <a:pt x="8246" y="271"/>
                    </a:lnTo>
                    <a:lnTo>
                      <a:pt x="7966" y="365"/>
                    </a:lnTo>
                    <a:lnTo>
                      <a:pt x="7693" y="474"/>
                    </a:lnTo>
                    <a:lnTo>
                      <a:pt x="7426" y="594"/>
                    </a:lnTo>
                    <a:lnTo>
                      <a:pt x="7166" y="727"/>
                    </a:lnTo>
                    <a:lnTo>
                      <a:pt x="6914" y="872"/>
                    </a:lnTo>
                    <a:lnTo>
                      <a:pt x="6669" y="1029"/>
                    </a:lnTo>
                    <a:lnTo>
                      <a:pt x="6433" y="1196"/>
                    </a:lnTo>
                    <a:lnTo>
                      <a:pt x="6206" y="1375"/>
                    </a:lnTo>
                    <a:lnTo>
                      <a:pt x="5988" y="1565"/>
                    </a:lnTo>
                    <a:lnTo>
                      <a:pt x="5778" y="1763"/>
                    </a:lnTo>
                    <a:lnTo>
                      <a:pt x="5579" y="1973"/>
                    </a:lnTo>
                    <a:lnTo>
                      <a:pt x="5389" y="2191"/>
                    </a:lnTo>
                    <a:lnTo>
                      <a:pt x="5211" y="2419"/>
                    </a:lnTo>
                    <a:lnTo>
                      <a:pt x="5043" y="2655"/>
                    </a:lnTo>
                    <a:lnTo>
                      <a:pt x="4887" y="2899"/>
                    </a:lnTo>
                    <a:lnTo>
                      <a:pt x="4741" y="3151"/>
                    </a:lnTo>
                    <a:lnTo>
                      <a:pt x="4609" y="3411"/>
                    </a:lnTo>
                    <a:lnTo>
                      <a:pt x="4488" y="3678"/>
                    </a:lnTo>
                    <a:lnTo>
                      <a:pt x="4380" y="3951"/>
                    </a:lnTo>
                    <a:lnTo>
                      <a:pt x="4285" y="4231"/>
                    </a:lnTo>
                    <a:lnTo>
                      <a:pt x="4204" y="4517"/>
                    </a:lnTo>
                    <a:lnTo>
                      <a:pt x="4137" y="4808"/>
                    </a:lnTo>
                    <a:lnTo>
                      <a:pt x="4084" y="5104"/>
                    </a:lnTo>
                    <a:lnTo>
                      <a:pt x="4046" y="5407"/>
                    </a:lnTo>
                    <a:lnTo>
                      <a:pt x="4023" y="5712"/>
                    </a:lnTo>
                    <a:lnTo>
                      <a:pt x="4015" y="6022"/>
                    </a:lnTo>
                    <a:lnTo>
                      <a:pt x="4016" y="6117"/>
                    </a:lnTo>
                    <a:lnTo>
                      <a:pt x="4018" y="6211"/>
                    </a:lnTo>
                    <a:lnTo>
                      <a:pt x="4022" y="6306"/>
                    </a:lnTo>
                    <a:lnTo>
                      <a:pt x="4027" y="6400"/>
                    </a:lnTo>
                    <a:lnTo>
                      <a:pt x="4033" y="6493"/>
                    </a:lnTo>
                    <a:lnTo>
                      <a:pt x="4041" y="6587"/>
                    </a:lnTo>
                    <a:lnTo>
                      <a:pt x="4051" y="6680"/>
                    </a:lnTo>
                    <a:lnTo>
                      <a:pt x="4062" y="6772"/>
                    </a:lnTo>
                    <a:lnTo>
                      <a:pt x="4074" y="6864"/>
                    </a:lnTo>
                    <a:lnTo>
                      <a:pt x="4087" y="6956"/>
                    </a:lnTo>
                    <a:lnTo>
                      <a:pt x="4102" y="7046"/>
                    </a:lnTo>
                    <a:lnTo>
                      <a:pt x="4119" y="7138"/>
                    </a:lnTo>
                    <a:lnTo>
                      <a:pt x="4136" y="7227"/>
                    </a:lnTo>
                    <a:lnTo>
                      <a:pt x="4155" y="7317"/>
                    </a:lnTo>
                    <a:lnTo>
                      <a:pt x="4176" y="7406"/>
                    </a:lnTo>
                    <a:lnTo>
                      <a:pt x="4197" y="7495"/>
                    </a:lnTo>
                    <a:lnTo>
                      <a:pt x="4220" y="7583"/>
                    </a:lnTo>
                    <a:lnTo>
                      <a:pt x="4244" y="7671"/>
                    </a:lnTo>
                    <a:lnTo>
                      <a:pt x="4270" y="7758"/>
                    </a:lnTo>
                    <a:lnTo>
                      <a:pt x="4298" y="7844"/>
                    </a:lnTo>
                    <a:lnTo>
                      <a:pt x="4326" y="7930"/>
                    </a:lnTo>
                    <a:lnTo>
                      <a:pt x="4355" y="8015"/>
                    </a:lnTo>
                    <a:lnTo>
                      <a:pt x="4386" y="8100"/>
                    </a:lnTo>
                    <a:lnTo>
                      <a:pt x="4417" y="8185"/>
                    </a:lnTo>
                    <a:lnTo>
                      <a:pt x="4450" y="8268"/>
                    </a:lnTo>
                    <a:lnTo>
                      <a:pt x="4484" y="8351"/>
                    </a:lnTo>
                    <a:lnTo>
                      <a:pt x="4520" y="8433"/>
                    </a:lnTo>
                    <a:lnTo>
                      <a:pt x="4556" y="8515"/>
                    </a:lnTo>
                    <a:lnTo>
                      <a:pt x="4595" y="8596"/>
                    </a:lnTo>
                    <a:lnTo>
                      <a:pt x="4634" y="8676"/>
                    </a:lnTo>
                    <a:lnTo>
                      <a:pt x="4673" y="8757"/>
                    </a:lnTo>
                    <a:lnTo>
                      <a:pt x="4715" y="8835"/>
                    </a:lnTo>
                    <a:lnTo>
                      <a:pt x="528" y="13021"/>
                    </a:lnTo>
                    <a:lnTo>
                      <a:pt x="531" y="13025"/>
                    </a:lnTo>
                    <a:lnTo>
                      <a:pt x="501" y="13055"/>
                    </a:lnTo>
                    <a:lnTo>
                      <a:pt x="471" y="13086"/>
                    </a:lnTo>
                    <a:lnTo>
                      <a:pt x="443" y="13118"/>
                    </a:lnTo>
                    <a:lnTo>
                      <a:pt x="414" y="13152"/>
                    </a:lnTo>
                    <a:lnTo>
                      <a:pt x="386" y="13185"/>
                    </a:lnTo>
                    <a:lnTo>
                      <a:pt x="360" y="13219"/>
                    </a:lnTo>
                    <a:lnTo>
                      <a:pt x="335" y="13253"/>
                    </a:lnTo>
                    <a:lnTo>
                      <a:pt x="310" y="13288"/>
                    </a:lnTo>
                    <a:lnTo>
                      <a:pt x="286" y="13324"/>
                    </a:lnTo>
                    <a:lnTo>
                      <a:pt x="263" y="13360"/>
                    </a:lnTo>
                    <a:lnTo>
                      <a:pt x="241" y="13397"/>
                    </a:lnTo>
                    <a:lnTo>
                      <a:pt x="219" y="13436"/>
                    </a:lnTo>
                    <a:lnTo>
                      <a:pt x="199" y="13474"/>
                    </a:lnTo>
                    <a:lnTo>
                      <a:pt x="179" y="13512"/>
                    </a:lnTo>
                    <a:lnTo>
                      <a:pt x="161" y="13551"/>
                    </a:lnTo>
                    <a:lnTo>
                      <a:pt x="143" y="13591"/>
                    </a:lnTo>
                    <a:lnTo>
                      <a:pt x="126" y="13631"/>
                    </a:lnTo>
                    <a:lnTo>
                      <a:pt x="110" y="13672"/>
                    </a:lnTo>
                    <a:lnTo>
                      <a:pt x="95" y="13714"/>
                    </a:lnTo>
                    <a:lnTo>
                      <a:pt x="81" y="13755"/>
                    </a:lnTo>
                    <a:lnTo>
                      <a:pt x="69" y="13797"/>
                    </a:lnTo>
                    <a:lnTo>
                      <a:pt x="57" y="13840"/>
                    </a:lnTo>
                    <a:lnTo>
                      <a:pt x="46" y="13883"/>
                    </a:lnTo>
                    <a:lnTo>
                      <a:pt x="37" y="13926"/>
                    </a:lnTo>
                    <a:lnTo>
                      <a:pt x="28" y="13970"/>
                    </a:lnTo>
                    <a:lnTo>
                      <a:pt x="21" y="14015"/>
                    </a:lnTo>
                    <a:lnTo>
                      <a:pt x="15" y="14059"/>
                    </a:lnTo>
                    <a:lnTo>
                      <a:pt x="9" y="14104"/>
                    </a:lnTo>
                    <a:lnTo>
                      <a:pt x="5" y="14149"/>
                    </a:lnTo>
                    <a:lnTo>
                      <a:pt x="2" y="14195"/>
                    </a:lnTo>
                    <a:lnTo>
                      <a:pt x="1" y="14240"/>
                    </a:lnTo>
                    <a:lnTo>
                      <a:pt x="0" y="14287"/>
                    </a:lnTo>
                    <a:lnTo>
                      <a:pt x="2" y="14378"/>
                    </a:lnTo>
                    <a:lnTo>
                      <a:pt x="9" y="14468"/>
                    </a:lnTo>
                    <a:lnTo>
                      <a:pt x="20" y="14557"/>
                    </a:lnTo>
                    <a:lnTo>
                      <a:pt x="36" y="14644"/>
                    </a:lnTo>
                    <a:lnTo>
                      <a:pt x="56" y="14729"/>
                    </a:lnTo>
                    <a:lnTo>
                      <a:pt x="79" y="14814"/>
                    </a:lnTo>
                    <a:lnTo>
                      <a:pt x="107" y="14896"/>
                    </a:lnTo>
                    <a:lnTo>
                      <a:pt x="140" y="14976"/>
                    </a:lnTo>
                    <a:lnTo>
                      <a:pt x="175" y="15054"/>
                    </a:lnTo>
                    <a:lnTo>
                      <a:pt x="214" y="15132"/>
                    </a:lnTo>
                    <a:lnTo>
                      <a:pt x="256" y="15205"/>
                    </a:lnTo>
                    <a:lnTo>
                      <a:pt x="302" y="15277"/>
                    </a:lnTo>
                    <a:lnTo>
                      <a:pt x="352" y="15346"/>
                    </a:lnTo>
                    <a:lnTo>
                      <a:pt x="404" y="15414"/>
                    </a:lnTo>
                    <a:lnTo>
                      <a:pt x="460" y="15478"/>
                    </a:lnTo>
                    <a:lnTo>
                      <a:pt x="519" y="15539"/>
                    </a:lnTo>
                    <a:lnTo>
                      <a:pt x="580" y="15598"/>
                    </a:lnTo>
                    <a:lnTo>
                      <a:pt x="644" y="15654"/>
                    </a:lnTo>
                    <a:lnTo>
                      <a:pt x="712" y="15706"/>
                    </a:lnTo>
                    <a:lnTo>
                      <a:pt x="781" y="15756"/>
                    </a:lnTo>
                    <a:lnTo>
                      <a:pt x="853" y="15801"/>
                    </a:lnTo>
                    <a:lnTo>
                      <a:pt x="926" y="15844"/>
                    </a:lnTo>
                    <a:lnTo>
                      <a:pt x="1004" y="15883"/>
                    </a:lnTo>
                    <a:lnTo>
                      <a:pt x="1082" y="15918"/>
                    </a:lnTo>
                    <a:lnTo>
                      <a:pt x="1162" y="15951"/>
                    </a:lnTo>
                    <a:lnTo>
                      <a:pt x="1244" y="15979"/>
                    </a:lnTo>
                    <a:lnTo>
                      <a:pt x="1329" y="16002"/>
                    </a:lnTo>
                    <a:lnTo>
                      <a:pt x="1414" y="16022"/>
                    </a:lnTo>
                    <a:lnTo>
                      <a:pt x="1501" y="16038"/>
                    </a:lnTo>
                    <a:lnTo>
                      <a:pt x="1590" y="16049"/>
                    </a:lnTo>
                    <a:lnTo>
                      <a:pt x="1680" y="16056"/>
                    </a:lnTo>
                    <a:lnTo>
                      <a:pt x="1771" y="16058"/>
                    </a:lnTo>
                    <a:lnTo>
                      <a:pt x="1818" y="16057"/>
                    </a:lnTo>
                    <a:lnTo>
                      <a:pt x="1863" y="16056"/>
                    </a:lnTo>
                    <a:lnTo>
                      <a:pt x="1909" y="16053"/>
                    </a:lnTo>
                    <a:lnTo>
                      <a:pt x="1954" y="16049"/>
                    </a:lnTo>
                    <a:lnTo>
                      <a:pt x="1999" y="16043"/>
                    </a:lnTo>
                    <a:lnTo>
                      <a:pt x="2043" y="16037"/>
                    </a:lnTo>
                    <a:lnTo>
                      <a:pt x="2088" y="16030"/>
                    </a:lnTo>
                    <a:lnTo>
                      <a:pt x="2132" y="16021"/>
                    </a:lnTo>
                    <a:lnTo>
                      <a:pt x="2175" y="16012"/>
                    </a:lnTo>
                    <a:lnTo>
                      <a:pt x="2218" y="16001"/>
                    </a:lnTo>
                    <a:lnTo>
                      <a:pt x="2261" y="15989"/>
                    </a:lnTo>
                    <a:lnTo>
                      <a:pt x="2302" y="15977"/>
                    </a:lnTo>
                    <a:lnTo>
                      <a:pt x="2344" y="15963"/>
                    </a:lnTo>
                    <a:lnTo>
                      <a:pt x="2386" y="15948"/>
                    </a:lnTo>
                    <a:lnTo>
                      <a:pt x="2427" y="15932"/>
                    </a:lnTo>
                    <a:lnTo>
                      <a:pt x="2467" y="15915"/>
                    </a:lnTo>
                    <a:lnTo>
                      <a:pt x="2507" y="15897"/>
                    </a:lnTo>
                    <a:lnTo>
                      <a:pt x="2546" y="15878"/>
                    </a:lnTo>
                    <a:lnTo>
                      <a:pt x="2584" y="15859"/>
                    </a:lnTo>
                    <a:lnTo>
                      <a:pt x="2622" y="15839"/>
                    </a:lnTo>
                    <a:lnTo>
                      <a:pt x="2661" y="15817"/>
                    </a:lnTo>
                    <a:lnTo>
                      <a:pt x="2698" y="15795"/>
                    </a:lnTo>
                    <a:lnTo>
                      <a:pt x="2734" y="15772"/>
                    </a:lnTo>
                    <a:lnTo>
                      <a:pt x="2770" y="15748"/>
                    </a:lnTo>
                    <a:lnTo>
                      <a:pt x="2805" y="15723"/>
                    </a:lnTo>
                    <a:lnTo>
                      <a:pt x="2839" y="15698"/>
                    </a:lnTo>
                    <a:lnTo>
                      <a:pt x="2873" y="15671"/>
                    </a:lnTo>
                    <a:lnTo>
                      <a:pt x="2906" y="15644"/>
                    </a:lnTo>
                    <a:lnTo>
                      <a:pt x="2940" y="15615"/>
                    </a:lnTo>
                    <a:lnTo>
                      <a:pt x="2971" y="15587"/>
                    </a:lnTo>
                    <a:lnTo>
                      <a:pt x="3003" y="15557"/>
                    </a:lnTo>
                    <a:lnTo>
                      <a:pt x="3033" y="15527"/>
                    </a:lnTo>
                    <a:lnTo>
                      <a:pt x="3032" y="15526"/>
                    </a:lnTo>
                    <a:lnTo>
                      <a:pt x="7217" y="11342"/>
                    </a:lnTo>
                    <a:lnTo>
                      <a:pt x="7296" y="11383"/>
                    </a:lnTo>
                    <a:lnTo>
                      <a:pt x="7377" y="11423"/>
                    </a:lnTo>
                    <a:lnTo>
                      <a:pt x="7457" y="11462"/>
                    </a:lnTo>
                    <a:lnTo>
                      <a:pt x="7538" y="11500"/>
                    </a:lnTo>
                    <a:lnTo>
                      <a:pt x="7621" y="11537"/>
                    </a:lnTo>
                    <a:lnTo>
                      <a:pt x="7703" y="11572"/>
                    </a:lnTo>
                    <a:lnTo>
                      <a:pt x="7786" y="11606"/>
                    </a:lnTo>
                    <a:lnTo>
                      <a:pt x="7869" y="11640"/>
                    </a:lnTo>
                    <a:lnTo>
                      <a:pt x="7954" y="11671"/>
                    </a:lnTo>
                    <a:lnTo>
                      <a:pt x="8039" y="11702"/>
                    </a:lnTo>
                    <a:lnTo>
                      <a:pt x="8124" y="11731"/>
                    </a:lnTo>
                    <a:lnTo>
                      <a:pt x="8211" y="11759"/>
                    </a:lnTo>
                    <a:lnTo>
                      <a:pt x="8297" y="11787"/>
                    </a:lnTo>
                    <a:lnTo>
                      <a:pt x="8384" y="11813"/>
                    </a:lnTo>
                    <a:lnTo>
                      <a:pt x="8472" y="11837"/>
                    </a:lnTo>
                    <a:lnTo>
                      <a:pt x="8560" y="11860"/>
                    </a:lnTo>
                    <a:lnTo>
                      <a:pt x="8649" y="11882"/>
                    </a:lnTo>
                    <a:lnTo>
                      <a:pt x="8739" y="11902"/>
                    </a:lnTo>
                    <a:lnTo>
                      <a:pt x="8828" y="11921"/>
                    </a:lnTo>
                    <a:lnTo>
                      <a:pt x="8918" y="11939"/>
                    </a:lnTo>
                    <a:lnTo>
                      <a:pt x="9010" y="11955"/>
                    </a:lnTo>
                    <a:lnTo>
                      <a:pt x="9100" y="11970"/>
                    </a:lnTo>
                    <a:lnTo>
                      <a:pt x="9192" y="11984"/>
                    </a:lnTo>
                    <a:lnTo>
                      <a:pt x="9285" y="11996"/>
                    </a:lnTo>
                    <a:lnTo>
                      <a:pt x="9377" y="12007"/>
                    </a:lnTo>
                    <a:lnTo>
                      <a:pt x="9470" y="12016"/>
                    </a:lnTo>
                    <a:lnTo>
                      <a:pt x="9564" y="12024"/>
                    </a:lnTo>
                    <a:lnTo>
                      <a:pt x="9657" y="12031"/>
                    </a:lnTo>
                    <a:lnTo>
                      <a:pt x="9751" y="12036"/>
                    </a:lnTo>
                    <a:lnTo>
                      <a:pt x="9846" y="12040"/>
                    </a:lnTo>
                    <a:lnTo>
                      <a:pt x="9941" y="12042"/>
                    </a:lnTo>
                    <a:lnTo>
                      <a:pt x="10036" y="12044"/>
                    </a:lnTo>
                    <a:lnTo>
                      <a:pt x="10346" y="12035"/>
                    </a:lnTo>
                    <a:lnTo>
                      <a:pt x="10651" y="12012"/>
                    </a:lnTo>
                    <a:lnTo>
                      <a:pt x="10954" y="11974"/>
                    </a:lnTo>
                    <a:lnTo>
                      <a:pt x="11250" y="11921"/>
                    </a:lnTo>
                    <a:lnTo>
                      <a:pt x="11541" y="11854"/>
                    </a:lnTo>
                    <a:lnTo>
                      <a:pt x="11827" y="11773"/>
                    </a:lnTo>
                    <a:lnTo>
                      <a:pt x="12107" y="11678"/>
                    </a:lnTo>
                    <a:lnTo>
                      <a:pt x="12380" y="11570"/>
                    </a:lnTo>
                    <a:lnTo>
                      <a:pt x="12647" y="11449"/>
                    </a:lnTo>
                    <a:lnTo>
                      <a:pt x="12907" y="11317"/>
                    </a:lnTo>
                    <a:lnTo>
                      <a:pt x="13159" y="11171"/>
                    </a:lnTo>
                    <a:lnTo>
                      <a:pt x="13403" y="11015"/>
                    </a:lnTo>
                    <a:lnTo>
                      <a:pt x="13639" y="10847"/>
                    </a:lnTo>
                    <a:lnTo>
                      <a:pt x="13866" y="10669"/>
                    </a:lnTo>
                    <a:lnTo>
                      <a:pt x="14085" y="10479"/>
                    </a:lnTo>
                    <a:lnTo>
                      <a:pt x="14295" y="10280"/>
                    </a:lnTo>
                    <a:lnTo>
                      <a:pt x="14493" y="10070"/>
                    </a:lnTo>
                    <a:lnTo>
                      <a:pt x="14683" y="9852"/>
                    </a:lnTo>
                    <a:lnTo>
                      <a:pt x="14862" y="9625"/>
                    </a:lnTo>
                    <a:lnTo>
                      <a:pt x="15029" y="9389"/>
                    </a:lnTo>
                    <a:lnTo>
                      <a:pt x="15186" y="9144"/>
                    </a:lnTo>
                    <a:lnTo>
                      <a:pt x="15331" y="8892"/>
                    </a:lnTo>
                    <a:lnTo>
                      <a:pt x="15464" y="8632"/>
                    </a:lnTo>
                    <a:lnTo>
                      <a:pt x="15584" y="8365"/>
                    </a:lnTo>
                    <a:lnTo>
                      <a:pt x="15693" y="8092"/>
                    </a:lnTo>
                    <a:lnTo>
                      <a:pt x="15787" y="7812"/>
                    </a:lnTo>
                    <a:lnTo>
                      <a:pt x="15868" y="7526"/>
                    </a:lnTo>
                    <a:lnTo>
                      <a:pt x="15936" y="7235"/>
                    </a:lnTo>
                    <a:lnTo>
                      <a:pt x="15989" y="6939"/>
                    </a:lnTo>
                    <a:lnTo>
                      <a:pt x="16027" y="6638"/>
                    </a:lnTo>
                    <a:lnTo>
                      <a:pt x="16050" y="6332"/>
                    </a:lnTo>
                    <a:lnTo>
                      <a:pt x="16058" y="6022"/>
                    </a:lnTo>
                    <a:lnTo>
                      <a:pt x="16050" y="5712"/>
                    </a:lnTo>
                    <a:lnTo>
                      <a:pt x="16027" y="5407"/>
                    </a:lnTo>
                    <a:lnTo>
                      <a:pt x="15989" y="5104"/>
                    </a:lnTo>
                    <a:lnTo>
                      <a:pt x="15936" y="4808"/>
                    </a:lnTo>
                    <a:lnTo>
                      <a:pt x="15868" y="4517"/>
                    </a:lnTo>
                    <a:lnTo>
                      <a:pt x="15787" y="4231"/>
                    </a:lnTo>
                    <a:lnTo>
                      <a:pt x="15693" y="3951"/>
                    </a:lnTo>
                    <a:lnTo>
                      <a:pt x="15584" y="3678"/>
                    </a:lnTo>
                    <a:lnTo>
                      <a:pt x="15464" y="3411"/>
                    </a:lnTo>
                    <a:lnTo>
                      <a:pt x="15331" y="3151"/>
                    </a:lnTo>
                    <a:lnTo>
                      <a:pt x="15186" y="2899"/>
                    </a:lnTo>
                    <a:lnTo>
                      <a:pt x="15029" y="2655"/>
                    </a:lnTo>
                    <a:lnTo>
                      <a:pt x="14862" y="2419"/>
                    </a:lnTo>
                    <a:lnTo>
                      <a:pt x="14683" y="2191"/>
                    </a:lnTo>
                    <a:lnTo>
                      <a:pt x="14493" y="1973"/>
                    </a:lnTo>
                    <a:lnTo>
                      <a:pt x="14295" y="1763"/>
                    </a:lnTo>
                    <a:lnTo>
                      <a:pt x="14085" y="1565"/>
                    </a:lnTo>
                    <a:lnTo>
                      <a:pt x="13866" y="1375"/>
                    </a:lnTo>
                    <a:lnTo>
                      <a:pt x="13639" y="1196"/>
                    </a:lnTo>
                    <a:lnTo>
                      <a:pt x="13403" y="1029"/>
                    </a:lnTo>
                    <a:lnTo>
                      <a:pt x="13159" y="872"/>
                    </a:lnTo>
                    <a:lnTo>
                      <a:pt x="12907" y="727"/>
                    </a:lnTo>
                    <a:lnTo>
                      <a:pt x="12647" y="594"/>
                    </a:lnTo>
                    <a:lnTo>
                      <a:pt x="12380" y="474"/>
                    </a:lnTo>
                    <a:lnTo>
                      <a:pt x="12107" y="365"/>
                    </a:lnTo>
                    <a:lnTo>
                      <a:pt x="11827" y="271"/>
                    </a:lnTo>
                    <a:lnTo>
                      <a:pt x="11541" y="190"/>
                    </a:lnTo>
                    <a:lnTo>
                      <a:pt x="11250" y="122"/>
                    </a:lnTo>
                    <a:lnTo>
                      <a:pt x="10954" y="69"/>
                    </a:lnTo>
                    <a:lnTo>
                      <a:pt x="10651" y="31"/>
                    </a:lnTo>
                    <a:lnTo>
                      <a:pt x="10346" y="8"/>
                    </a:lnTo>
                    <a:lnTo>
                      <a:pt x="100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29" tIns="48214" rIns="96429" bIns="48214" numCol="1" anchor="t" anchorCtr="0" compatLnSpc="1">
                <a:prstTxWarp prst="textNoShape">
                  <a:avLst/>
                </a:prstTxWarp>
              </a:bodyPr>
              <a:lstStyle/>
              <a:p>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Freeform 6"/>
              <p:cNvSpPr>
                <a:spLocks/>
              </p:cNvSpPr>
              <p:nvPr/>
            </p:nvSpPr>
            <p:spPr bwMode="auto">
              <a:xfrm>
                <a:off x="2284413" y="1185863"/>
                <a:ext cx="161925" cy="161925"/>
              </a:xfrm>
              <a:custGeom>
                <a:avLst/>
                <a:gdLst>
                  <a:gd name="T0" fmla="*/ 2977 w 3763"/>
                  <a:gd name="T1" fmla="*/ 40 h 3764"/>
                  <a:gd name="T2" fmla="*/ 2305 w 3763"/>
                  <a:gd name="T3" fmla="*/ 213 h 3764"/>
                  <a:gd name="T4" fmla="*/ 1691 w 3763"/>
                  <a:gd name="T5" fmla="*/ 509 h 3764"/>
                  <a:gd name="T6" fmla="*/ 1151 w 3763"/>
                  <a:gd name="T7" fmla="*/ 912 h 3764"/>
                  <a:gd name="T8" fmla="*/ 697 w 3763"/>
                  <a:gd name="T9" fmla="*/ 1411 h 3764"/>
                  <a:gd name="T10" fmla="*/ 346 w 3763"/>
                  <a:gd name="T11" fmla="*/ 1990 h 3764"/>
                  <a:gd name="T12" fmla="*/ 110 w 3763"/>
                  <a:gd name="T13" fmla="*/ 2635 h 3764"/>
                  <a:gd name="T14" fmla="*/ 5 w 3763"/>
                  <a:gd name="T15" fmla="*/ 3332 h 3764"/>
                  <a:gd name="T16" fmla="*/ 3 w 3763"/>
                  <a:gd name="T17" fmla="*/ 3551 h 3764"/>
                  <a:gd name="T18" fmla="*/ 15 w 3763"/>
                  <a:gd name="T19" fmla="*/ 3599 h 3764"/>
                  <a:gd name="T20" fmla="*/ 36 w 3763"/>
                  <a:gd name="T21" fmla="*/ 3643 h 3764"/>
                  <a:gd name="T22" fmla="*/ 65 w 3763"/>
                  <a:gd name="T23" fmla="*/ 3681 h 3764"/>
                  <a:gd name="T24" fmla="*/ 100 w 3763"/>
                  <a:gd name="T25" fmla="*/ 3713 h 3764"/>
                  <a:gd name="T26" fmla="*/ 142 w 3763"/>
                  <a:gd name="T27" fmla="*/ 3739 h 3764"/>
                  <a:gd name="T28" fmla="*/ 188 w 3763"/>
                  <a:gd name="T29" fmla="*/ 3756 h 3764"/>
                  <a:gd name="T30" fmla="*/ 237 w 3763"/>
                  <a:gd name="T31" fmla="*/ 3764 h 3764"/>
                  <a:gd name="T32" fmla="*/ 289 w 3763"/>
                  <a:gd name="T33" fmla="*/ 3761 h 3764"/>
                  <a:gd name="T34" fmla="*/ 337 w 3763"/>
                  <a:gd name="T35" fmla="*/ 3749 h 3764"/>
                  <a:gd name="T36" fmla="*/ 381 w 3763"/>
                  <a:gd name="T37" fmla="*/ 3728 h 3764"/>
                  <a:gd name="T38" fmla="*/ 419 w 3763"/>
                  <a:gd name="T39" fmla="*/ 3698 h 3764"/>
                  <a:gd name="T40" fmla="*/ 451 w 3763"/>
                  <a:gd name="T41" fmla="*/ 3663 h 3764"/>
                  <a:gd name="T42" fmla="*/ 476 w 3763"/>
                  <a:gd name="T43" fmla="*/ 3621 h 3764"/>
                  <a:gd name="T44" fmla="*/ 493 w 3763"/>
                  <a:gd name="T45" fmla="*/ 3576 h 3764"/>
                  <a:gd name="T46" fmla="*/ 501 w 3763"/>
                  <a:gd name="T47" fmla="*/ 3526 h 3764"/>
                  <a:gd name="T48" fmla="*/ 537 w 3763"/>
                  <a:gd name="T49" fmla="*/ 3054 h 3764"/>
                  <a:gd name="T50" fmla="*/ 684 w 3763"/>
                  <a:gd name="T51" fmla="*/ 2478 h 3764"/>
                  <a:gd name="T52" fmla="*/ 937 w 3763"/>
                  <a:gd name="T53" fmla="*/ 1952 h 3764"/>
                  <a:gd name="T54" fmla="*/ 1283 w 3763"/>
                  <a:gd name="T55" fmla="*/ 1488 h 3764"/>
                  <a:gd name="T56" fmla="*/ 1711 w 3763"/>
                  <a:gd name="T57" fmla="*/ 1100 h 3764"/>
                  <a:gd name="T58" fmla="*/ 2208 w 3763"/>
                  <a:gd name="T59" fmla="*/ 799 h 3764"/>
                  <a:gd name="T60" fmla="*/ 2760 w 3763"/>
                  <a:gd name="T61" fmla="*/ 596 h 3764"/>
                  <a:gd name="T62" fmla="*/ 3358 w 3763"/>
                  <a:gd name="T63" fmla="*/ 506 h 3764"/>
                  <a:gd name="T64" fmla="*/ 3550 w 3763"/>
                  <a:gd name="T65" fmla="*/ 499 h 3764"/>
                  <a:gd name="T66" fmla="*/ 3599 w 3763"/>
                  <a:gd name="T67" fmla="*/ 487 h 3764"/>
                  <a:gd name="T68" fmla="*/ 3643 w 3763"/>
                  <a:gd name="T69" fmla="*/ 466 h 3764"/>
                  <a:gd name="T70" fmla="*/ 3681 w 3763"/>
                  <a:gd name="T71" fmla="*/ 437 h 3764"/>
                  <a:gd name="T72" fmla="*/ 3713 w 3763"/>
                  <a:gd name="T73" fmla="*/ 402 h 3764"/>
                  <a:gd name="T74" fmla="*/ 3738 w 3763"/>
                  <a:gd name="T75" fmla="*/ 359 h 3764"/>
                  <a:gd name="T76" fmla="*/ 3755 w 3763"/>
                  <a:gd name="T77" fmla="*/ 313 h 3764"/>
                  <a:gd name="T78" fmla="*/ 3763 w 3763"/>
                  <a:gd name="T79" fmla="*/ 264 h 3764"/>
                  <a:gd name="T80" fmla="*/ 3760 w 3763"/>
                  <a:gd name="T81" fmla="*/ 213 h 3764"/>
                  <a:gd name="T82" fmla="*/ 3748 w 3763"/>
                  <a:gd name="T83" fmla="*/ 165 h 3764"/>
                  <a:gd name="T84" fmla="*/ 3727 w 3763"/>
                  <a:gd name="T85" fmla="*/ 120 h 3764"/>
                  <a:gd name="T86" fmla="*/ 3698 w 3763"/>
                  <a:gd name="T87" fmla="*/ 82 h 3764"/>
                  <a:gd name="T88" fmla="*/ 3663 w 3763"/>
                  <a:gd name="T89" fmla="*/ 50 h 3764"/>
                  <a:gd name="T90" fmla="*/ 3621 w 3763"/>
                  <a:gd name="T91" fmla="*/ 25 h 3764"/>
                  <a:gd name="T92" fmla="*/ 3574 w 3763"/>
                  <a:gd name="T93" fmla="*/ 8 h 3764"/>
                  <a:gd name="T94" fmla="*/ 3525 w 3763"/>
                  <a:gd name="T95" fmla="*/ 0 h 3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63" h="3764">
                    <a:moveTo>
                      <a:pt x="3512" y="0"/>
                    </a:moveTo>
                    <a:lnTo>
                      <a:pt x="3332" y="5"/>
                    </a:lnTo>
                    <a:lnTo>
                      <a:pt x="3153" y="18"/>
                    </a:lnTo>
                    <a:lnTo>
                      <a:pt x="2977" y="40"/>
                    </a:lnTo>
                    <a:lnTo>
                      <a:pt x="2805" y="71"/>
                    </a:lnTo>
                    <a:lnTo>
                      <a:pt x="2634" y="110"/>
                    </a:lnTo>
                    <a:lnTo>
                      <a:pt x="2467" y="158"/>
                    </a:lnTo>
                    <a:lnTo>
                      <a:pt x="2305" y="213"/>
                    </a:lnTo>
                    <a:lnTo>
                      <a:pt x="2145" y="276"/>
                    </a:lnTo>
                    <a:lnTo>
                      <a:pt x="1990" y="346"/>
                    </a:lnTo>
                    <a:lnTo>
                      <a:pt x="1838" y="424"/>
                    </a:lnTo>
                    <a:lnTo>
                      <a:pt x="1691" y="509"/>
                    </a:lnTo>
                    <a:lnTo>
                      <a:pt x="1548" y="600"/>
                    </a:lnTo>
                    <a:lnTo>
                      <a:pt x="1411" y="698"/>
                    </a:lnTo>
                    <a:lnTo>
                      <a:pt x="1278" y="802"/>
                    </a:lnTo>
                    <a:lnTo>
                      <a:pt x="1151" y="912"/>
                    </a:lnTo>
                    <a:lnTo>
                      <a:pt x="1028" y="1029"/>
                    </a:lnTo>
                    <a:lnTo>
                      <a:pt x="912" y="1151"/>
                    </a:lnTo>
                    <a:lnTo>
                      <a:pt x="801" y="1279"/>
                    </a:lnTo>
                    <a:lnTo>
                      <a:pt x="697" y="1411"/>
                    </a:lnTo>
                    <a:lnTo>
                      <a:pt x="600" y="1549"/>
                    </a:lnTo>
                    <a:lnTo>
                      <a:pt x="508" y="1691"/>
                    </a:lnTo>
                    <a:lnTo>
                      <a:pt x="423" y="1839"/>
                    </a:lnTo>
                    <a:lnTo>
                      <a:pt x="346" y="1990"/>
                    </a:lnTo>
                    <a:lnTo>
                      <a:pt x="276" y="2146"/>
                    </a:lnTo>
                    <a:lnTo>
                      <a:pt x="212" y="2305"/>
                    </a:lnTo>
                    <a:lnTo>
                      <a:pt x="157" y="2468"/>
                    </a:lnTo>
                    <a:lnTo>
                      <a:pt x="110" y="2635"/>
                    </a:lnTo>
                    <a:lnTo>
                      <a:pt x="71" y="2805"/>
                    </a:lnTo>
                    <a:lnTo>
                      <a:pt x="40" y="2978"/>
                    </a:lnTo>
                    <a:lnTo>
                      <a:pt x="18" y="3153"/>
                    </a:lnTo>
                    <a:lnTo>
                      <a:pt x="5" y="3332"/>
                    </a:lnTo>
                    <a:lnTo>
                      <a:pt x="0" y="3513"/>
                    </a:lnTo>
                    <a:lnTo>
                      <a:pt x="0" y="3526"/>
                    </a:lnTo>
                    <a:lnTo>
                      <a:pt x="1" y="3539"/>
                    </a:lnTo>
                    <a:lnTo>
                      <a:pt x="3" y="3551"/>
                    </a:lnTo>
                    <a:lnTo>
                      <a:pt x="5" y="3563"/>
                    </a:lnTo>
                    <a:lnTo>
                      <a:pt x="8" y="3576"/>
                    </a:lnTo>
                    <a:lnTo>
                      <a:pt x="11" y="3587"/>
                    </a:lnTo>
                    <a:lnTo>
                      <a:pt x="15" y="3599"/>
                    </a:lnTo>
                    <a:lnTo>
                      <a:pt x="20" y="3610"/>
                    </a:lnTo>
                    <a:lnTo>
                      <a:pt x="25" y="3621"/>
                    </a:lnTo>
                    <a:lnTo>
                      <a:pt x="30" y="3632"/>
                    </a:lnTo>
                    <a:lnTo>
                      <a:pt x="36" y="3643"/>
                    </a:lnTo>
                    <a:lnTo>
                      <a:pt x="43" y="3653"/>
                    </a:lnTo>
                    <a:lnTo>
                      <a:pt x="50" y="3663"/>
                    </a:lnTo>
                    <a:lnTo>
                      <a:pt x="57" y="3672"/>
                    </a:lnTo>
                    <a:lnTo>
                      <a:pt x="65" y="3681"/>
                    </a:lnTo>
                    <a:lnTo>
                      <a:pt x="73" y="3690"/>
                    </a:lnTo>
                    <a:lnTo>
                      <a:pt x="82" y="3698"/>
                    </a:lnTo>
                    <a:lnTo>
                      <a:pt x="91" y="3706"/>
                    </a:lnTo>
                    <a:lnTo>
                      <a:pt x="100" y="3713"/>
                    </a:lnTo>
                    <a:lnTo>
                      <a:pt x="110" y="3721"/>
                    </a:lnTo>
                    <a:lnTo>
                      <a:pt x="120" y="3728"/>
                    </a:lnTo>
                    <a:lnTo>
                      <a:pt x="131" y="3734"/>
                    </a:lnTo>
                    <a:lnTo>
                      <a:pt x="142" y="3739"/>
                    </a:lnTo>
                    <a:lnTo>
                      <a:pt x="153" y="3744"/>
                    </a:lnTo>
                    <a:lnTo>
                      <a:pt x="164" y="3749"/>
                    </a:lnTo>
                    <a:lnTo>
                      <a:pt x="176" y="3753"/>
                    </a:lnTo>
                    <a:lnTo>
                      <a:pt x="188" y="3756"/>
                    </a:lnTo>
                    <a:lnTo>
                      <a:pt x="200" y="3759"/>
                    </a:lnTo>
                    <a:lnTo>
                      <a:pt x="212" y="3761"/>
                    </a:lnTo>
                    <a:lnTo>
                      <a:pt x="224" y="3763"/>
                    </a:lnTo>
                    <a:lnTo>
                      <a:pt x="237" y="3764"/>
                    </a:lnTo>
                    <a:lnTo>
                      <a:pt x="250" y="3764"/>
                    </a:lnTo>
                    <a:lnTo>
                      <a:pt x="264" y="3764"/>
                    </a:lnTo>
                    <a:lnTo>
                      <a:pt x="276" y="3763"/>
                    </a:lnTo>
                    <a:lnTo>
                      <a:pt x="289" y="3761"/>
                    </a:lnTo>
                    <a:lnTo>
                      <a:pt x="301" y="3759"/>
                    </a:lnTo>
                    <a:lnTo>
                      <a:pt x="313" y="3756"/>
                    </a:lnTo>
                    <a:lnTo>
                      <a:pt x="325" y="3753"/>
                    </a:lnTo>
                    <a:lnTo>
                      <a:pt x="337" y="3749"/>
                    </a:lnTo>
                    <a:lnTo>
                      <a:pt x="348" y="3744"/>
                    </a:lnTo>
                    <a:lnTo>
                      <a:pt x="359" y="3739"/>
                    </a:lnTo>
                    <a:lnTo>
                      <a:pt x="370" y="3734"/>
                    </a:lnTo>
                    <a:lnTo>
                      <a:pt x="381" y="3728"/>
                    </a:lnTo>
                    <a:lnTo>
                      <a:pt x="391" y="3721"/>
                    </a:lnTo>
                    <a:lnTo>
                      <a:pt x="401" y="3713"/>
                    </a:lnTo>
                    <a:lnTo>
                      <a:pt x="410" y="3706"/>
                    </a:lnTo>
                    <a:lnTo>
                      <a:pt x="419" y="3698"/>
                    </a:lnTo>
                    <a:lnTo>
                      <a:pt x="428" y="3690"/>
                    </a:lnTo>
                    <a:lnTo>
                      <a:pt x="436" y="3681"/>
                    </a:lnTo>
                    <a:lnTo>
                      <a:pt x="444" y="3672"/>
                    </a:lnTo>
                    <a:lnTo>
                      <a:pt x="451" y="3663"/>
                    </a:lnTo>
                    <a:lnTo>
                      <a:pt x="458" y="3653"/>
                    </a:lnTo>
                    <a:lnTo>
                      <a:pt x="465" y="3643"/>
                    </a:lnTo>
                    <a:lnTo>
                      <a:pt x="471" y="3632"/>
                    </a:lnTo>
                    <a:lnTo>
                      <a:pt x="476" y="3621"/>
                    </a:lnTo>
                    <a:lnTo>
                      <a:pt x="481" y="3610"/>
                    </a:lnTo>
                    <a:lnTo>
                      <a:pt x="486" y="3599"/>
                    </a:lnTo>
                    <a:lnTo>
                      <a:pt x="490" y="3587"/>
                    </a:lnTo>
                    <a:lnTo>
                      <a:pt x="493" y="3576"/>
                    </a:lnTo>
                    <a:lnTo>
                      <a:pt x="496" y="3563"/>
                    </a:lnTo>
                    <a:lnTo>
                      <a:pt x="498" y="3551"/>
                    </a:lnTo>
                    <a:lnTo>
                      <a:pt x="500" y="3539"/>
                    </a:lnTo>
                    <a:lnTo>
                      <a:pt x="501" y="3526"/>
                    </a:lnTo>
                    <a:lnTo>
                      <a:pt x="501" y="3513"/>
                    </a:lnTo>
                    <a:lnTo>
                      <a:pt x="505" y="3358"/>
                    </a:lnTo>
                    <a:lnTo>
                      <a:pt x="517" y="3205"/>
                    </a:lnTo>
                    <a:lnTo>
                      <a:pt x="537" y="3054"/>
                    </a:lnTo>
                    <a:lnTo>
                      <a:pt x="563" y="2907"/>
                    </a:lnTo>
                    <a:lnTo>
                      <a:pt x="596" y="2760"/>
                    </a:lnTo>
                    <a:lnTo>
                      <a:pt x="637" y="2618"/>
                    </a:lnTo>
                    <a:lnTo>
                      <a:pt x="684" y="2478"/>
                    </a:lnTo>
                    <a:lnTo>
                      <a:pt x="738" y="2341"/>
                    </a:lnTo>
                    <a:lnTo>
                      <a:pt x="798" y="2208"/>
                    </a:lnTo>
                    <a:lnTo>
                      <a:pt x="865" y="2078"/>
                    </a:lnTo>
                    <a:lnTo>
                      <a:pt x="937" y="1952"/>
                    </a:lnTo>
                    <a:lnTo>
                      <a:pt x="1015" y="1830"/>
                    </a:lnTo>
                    <a:lnTo>
                      <a:pt x="1100" y="1711"/>
                    </a:lnTo>
                    <a:lnTo>
                      <a:pt x="1189" y="1598"/>
                    </a:lnTo>
                    <a:lnTo>
                      <a:pt x="1283" y="1488"/>
                    </a:lnTo>
                    <a:lnTo>
                      <a:pt x="1384" y="1384"/>
                    </a:lnTo>
                    <a:lnTo>
                      <a:pt x="1488" y="1285"/>
                    </a:lnTo>
                    <a:lnTo>
                      <a:pt x="1597" y="1189"/>
                    </a:lnTo>
                    <a:lnTo>
                      <a:pt x="1711" y="1100"/>
                    </a:lnTo>
                    <a:lnTo>
                      <a:pt x="1829" y="1017"/>
                    </a:lnTo>
                    <a:lnTo>
                      <a:pt x="1952" y="937"/>
                    </a:lnTo>
                    <a:lnTo>
                      <a:pt x="2077" y="865"/>
                    </a:lnTo>
                    <a:lnTo>
                      <a:pt x="2208" y="799"/>
                    </a:lnTo>
                    <a:lnTo>
                      <a:pt x="2340" y="739"/>
                    </a:lnTo>
                    <a:lnTo>
                      <a:pt x="2478" y="685"/>
                    </a:lnTo>
                    <a:lnTo>
                      <a:pt x="2617" y="637"/>
                    </a:lnTo>
                    <a:lnTo>
                      <a:pt x="2760" y="596"/>
                    </a:lnTo>
                    <a:lnTo>
                      <a:pt x="2906" y="563"/>
                    </a:lnTo>
                    <a:lnTo>
                      <a:pt x="3054" y="537"/>
                    </a:lnTo>
                    <a:lnTo>
                      <a:pt x="3204" y="517"/>
                    </a:lnTo>
                    <a:lnTo>
                      <a:pt x="3358" y="506"/>
                    </a:lnTo>
                    <a:lnTo>
                      <a:pt x="3512" y="502"/>
                    </a:lnTo>
                    <a:lnTo>
                      <a:pt x="3525" y="502"/>
                    </a:lnTo>
                    <a:lnTo>
                      <a:pt x="3538" y="501"/>
                    </a:lnTo>
                    <a:lnTo>
                      <a:pt x="3550" y="499"/>
                    </a:lnTo>
                    <a:lnTo>
                      <a:pt x="3562" y="497"/>
                    </a:lnTo>
                    <a:lnTo>
                      <a:pt x="3574" y="494"/>
                    </a:lnTo>
                    <a:lnTo>
                      <a:pt x="3587" y="491"/>
                    </a:lnTo>
                    <a:lnTo>
                      <a:pt x="3599" y="487"/>
                    </a:lnTo>
                    <a:lnTo>
                      <a:pt x="3610" y="482"/>
                    </a:lnTo>
                    <a:lnTo>
                      <a:pt x="3621" y="477"/>
                    </a:lnTo>
                    <a:lnTo>
                      <a:pt x="3632" y="472"/>
                    </a:lnTo>
                    <a:lnTo>
                      <a:pt x="3643" y="466"/>
                    </a:lnTo>
                    <a:lnTo>
                      <a:pt x="3653" y="459"/>
                    </a:lnTo>
                    <a:lnTo>
                      <a:pt x="3663" y="452"/>
                    </a:lnTo>
                    <a:lnTo>
                      <a:pt x="3672" y="445"/>
                    </a:lnTo>
                    <a:lnTo>
                      <a:pt x="3681" y="437"/>
                    </a:lnTo>
                    <a:lnTo>
                      <a:pt x="3690" y="429"/>
                    </a:lnTo>
                    <a:lnTo>
                      <a:pt x="3698" y="420"/>
                    </a:lnTo>
                    <a:lnTo>
                      <a:pt x="3706" y="411"/>
                    </a:lnTo>
                    <a:lnTo>
                      <a:pt x="3713" y="402"/>
                    </a:lnTo>
                    <a:lnTo>
                      <a:pt x="3720" y="391"/>
                    </a:lnTo>
                    <a:lnTo>
                      <a:pt x="3727" y="381"/>
                    </a:lnTo>
                    <a:lnTo>
                      <a:pt x="3733" y="370"/>
                    </a:lnTo>
                    <a:lnTo>
                      <a:pt x="3738" y="359"/>
                    </a:lnTo>
                    <a:lnTo>
                      <a:pt x="3743" y="348"/>
                    </a:lnTo>
                    <a:lnTo>
                      <a:pt x="3748" y="337"/>
                    </a:lnTo>
                    <a:lnTo>
                      <a:pt x="3752" y="325"/>
                    </a:lnTo>
                    <a:lnTo>
                      <a:pt x="3755" y="313"/>
                    </a:lnTo>
                    <a:lnTo>
                      <a:pt x="3758" y="301"/>
                    </a:lnTo>
                    <a:lnTo>
                      <a:pt x="3760" y="289"/>
                    </a:lnTo>
                    <a:lnTo>
                      <a:pt x="3762" y="276"/>
                    </a:lnTo>
                    <a:lnTo>
                      <a:pt x="3763" y="264"/>
                    </a:lnTo>
                    <a:lnTo>
                      <a:pt x="3763" y="251"/>
                    </a:lnTo>
                    <a:lnTo>
                      <a:pt x="3763" y="238"/>
                    </a:lnTo>
                    <a:lnTo>
                      <a:pt x="3762" y="225"/>
                    </a:lnTo>
                    <a:lnTo>
                      <a:pt x="3760" y="213"/>
                    </a:lnTo>
                    <a:lnTo>
                      <a:pt x="3758" y="201"/>
                    </a:lnTo>
                    <a:lnTo>
                      <a:pt x="3755" y="188"/>
                    </a:lnTo>
                    <a:lnTo>
                      <a:pt x="3752" y="177"/>
                    </a:lnTo>
                    <a:lnTo>
                      <a:pt x="3748" y="165"/>
                    </a:lnTo>
                    <a:lnTo>
                      <a:pt x="3743" y="154"/>
                    </a:lnTo>
                    <a:lnTo>
                      <a:pt x="3738" y="143"/>
                    </a:lnTo>
                    <a:lnTo>
                      <a:pt x="3733" y="132"/>
                    </a:lnTo>
                    <a:lnTo>
                      <a:pt x="3727" y="120"/>
                    </a:lnTo>
                    <a:lnTo>
                      <a:pt x="3720" y="110"/>
                    </a:lnTo>
                    <a:lnTo>
                      <a:pt x="3713" y="100"/>
                    </a:lnTo>
                    <a:lnTo>
                      <a:pt x="3706" y="91"/>
                    </a:lnTo>
                    <a:lnTo>
                      <a:pt x="3698" y="82"/>
                    </a:lnTo>
                    <a:lnTo>
                      <a:pt x="3690" y="73"/>
                    </a:lnTo>
                    <a:lnTo>
                      <a:pt x="3681" y="65"/>
                    </a:lnTo>
                    <a:lnTo>
                      <a:pt x="3672" y="57"/>
                    </a:lnTo>
                    <a:lnTo>
                      <a:pt x="3663" y="50"/>
                    </a:lnTo>
                    <a:lnTo>
                      <a:pt x="3653" y="43"/>
                    </a:lnTo>
                    <a:lnTo>
                      <a:pt x="3643" y="36"/>
                    </a:lnTo>
                    <a:lnTo>
                      <a:pt x="3632" y="30"/>
                    </a:lnTo>
                    <a:lnTo>
                      <a:pt x="3621" y="25"/>
                    </a:lnTo>
                    <a:lnTo>
                      <a:pt x="3610" y="20"/>
                    </a:lnTo>
                    <a:lnTo>
                      <a:pt x="3599" y="15"/>
                    </a:lnTo>
                    <a:lnTo>
                      <a:pt x="3587" y="11"/>
                    </a:lnTo>
                    <a:lnTo>
                      <a:pt x="3574" y="8"/>
                    </a:lnTo>
                    <a:lnTo>
                      <a:pt x="3562" y="5"/>
                    </a:lnTo>
                    <a:lnTo>
                      <a:pt x="3550" y="3"/>
                    </a:lnTo>
                    <a:lnTo>
                      <a:pt x="3538" y="1"/>
                    </a:lnTo>
                    <a:lnTo>
                      <a:pt x="3525" y="0"/>
                    </a:lnTo>
                    <a:lnTo>
                      <a:pt x="35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29" tIns="48214" rIns="96429" bIns="48214" numCol="1" anchor="t" anchorCtr="0" compatLnSpc="1">
                <a:prstTxWarp prst="textNoShape">
                  <a:avLst/>
                </a:prstTxWarp>
              </a:bodyPr>
              <a:lstStyle/>
              <a:p>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50" name="Group 12"/>
          <p:cNvGrpSpPr/>
          <p:nvPr/>
        </p:nvGrpSpPr>
        <p:grpSpPr>
          <a:xfrm>
            <a:off x="553044" y="5161180"/>
            <a:ext cx="3803786" cy="1321102"/>
            <a:chOff x="524433" y="4893933"/>
            <a:chExt cx="3606998" cy="1252755"/>
          </a:xfrm>
        </p:grpSpPr>
        <p:sp>
          <p:nvSpPr>
            <p:cNvPr id="51" name="TextBox 37"/>
            <p:cNvSpPr txBox="1"/>
            <p:nvPr/>
          </p:nvSpPr>
          <p:spPr>
            <a:xfrm>
              <a:off x="524433" y="5320255"/>
              <a:ext cx="3606998" cy="826433"/>
            </a:xfrm>
            <a:prstGeom prst="rect">
              <a:avLst/>
            </a:prstGeom>
            <a:noFill/>
          </p:spPr>
          <p:txBody>
            <a:bodyPr wrap="square" rtlCol="0">
              <a:spAutoFit/>
            </a:bodyPr>
            <a:lstStyle/>
            <a:p>
              <a:r>
                <a:rPr lang="zh-CN" altLang="en-US" sz="1266" dirty="0">
                  <a:solidFill>
                    <a:schemeClr val="tx1">
                      <a:lumMod val="50000"/>
                      <a:lumOff val="50000"/>
                    </a:schemeClr>
                  </a:solidFill>
                  <a:latin typeface="微软雅黑" panose="020B0503020204020204" pitchFamily="34" charset="-122"/>
                  <a:ea typeface="微软雅黑" panose="020B0503020204020204" pitchFamily="34" charset="-122"/>
                </a:rPr>
                <a:t>在线社交网络中人类行为的时间特征研究主要集中于分析行为发生的时间间隔分布。研究发现在线社交网络中用户行为时间间隔分布不同于传统的负指数分布，而是呈现幂律分布，即具有“长尾效应”</a:t>
              </a:r>
              <a:r>
                <a:rPr lang="zh-CN" altLang="en-US" sz="1266" dirty="0" smtClean="0">
                  <a:solidFill>
                    <a:schemeClr val="tx1">
                      <a:lumMod val="50000"/>
                      <a:lumOff val="50000"/>
                    </a:schemeClr>
                  </a:solidFill>
                  <a:latin typeface="微软雅黑" panose="020B0503020204020204" pitchFamily="34" charset="-122"/>
                  <a:ea typeface="微软雅黑" panose="020B0503020204020204" pitchFamily="34" charset="-122"/>
                </a:rPr>
                <a:t>。</a:t>
              </a:r>
              <a:endParaRPr lang="id-ID" sz="1266"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 name="TextBox 38"/>
            <p:cNvSpPr txBox="1"/>
            <p:nvPr/>
          </p:nvSpPr>
          <p:spPr>
            <a:xfrm>
              <a:off x="624999" y="4893933"/>
              <a:ext cx="3462300" cy="395340"/>
            </a:xfrm>
            <a:prstGeom prst="rect">
              <a:avLst/>
            </a:prstGeom>
            <a:noFill/>
          </p:spPr>
          <p:txBody>
            <a:bodyPr wrap="square" rtlCol="0">
              <a:spAutoFit/>
            </a:bodyPr>
            <a:lstStyle/>
            <a:p>
              <a:pPr algn="r"/>
              <a:r>
                <a:rPr lang="zh-CN" altLang="en-US" sz="2109" b="1"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群体互动的时间规律</a:t>
              </a:r>
              <a:endParaRPr lang="zh-CN" altLang="en-US" sz="2109" b="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3" name="Group 13"/>
          <p:cNvGrpSpPr/>
          <p:nvPr/>
        </p:nvGrpSpPr>
        <p:grpSpPr>
          <a:xfrm>
            <a:off x="1909495" y="3829945"/>
            <a:ext cx="3697732" cy="1126303"/>
            <a:chOff x="1858165" y="3624861"/>
            <a:chExt cx="3506431" cy="1068034"/>
          </a:xfrm>
        </p:grpSpPr>
        <p:sp>
          <p:nvSpPr>
            <p:cNvPr id="54" name="TextBox 66"/>
            <p:cNvSpPr txBox="1"/>
            <p:nvPr/>
          </p:nvSpPr>
          <p:spPr>
            <a:xfrm>
              <a:off x="2006353" y="4051181"/>
              <a:ext cx="3358243" cy="641714"/>
            </a:xfrm>
            <a:prstGeom prst="rect">
              <a:avLst/>
            </a:prstGeom>
            <a:noFill/>
          </p:spPr>
          <p:txBody>
            <a:bodyPr wrap="square" rtlCol="0">
              <a:spAutoFit/>
            </a:bodyPr>
            <a:lstStyle/>
            <a:p>
              <a:r>
                <a:rPr lang="zh-CN" altLang="en-US" sz="1266" dirty="0">
                  <a:solidFill>
                    <a:schemeClr val="tx1">
                      <a:lumMod val="50000"/>
                      <a:lumOff val="50000"/>
                    </a:schemeClr>
                  </a:solidFill>
                  <a:latin typeface="微软雅黑" panose="020B0503020204020204" pitchFamily="34" charset="-122"/>
                  <a:ea typeface="微软雅黑" panose="020B0503020204020204" pitchFamily="34" charset="-122"/>
                </a:rPr>
                <a:t>社交网络中用户对内容选择与其社交关系密不可分。例如有研究表明两位维基百科编辑在互动前后产生的编辑内容的相似性有所不同。</a:t>
              </a:r>
              <a:endParaRPr lang="id-ID" sz="1266"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5" name="TextBox 67"/>
            <p:cNvSpPr txBox="1"/>
            <p:nvPr/>
          </p:nvSpPr>
          <p:spPr>
            <a:xfrm>
              <a:off x="1858165" y="3624861"/>
              <a:ext cx="3462300" cy="395340"/>
            </a:xfrm>
            <a:prstGeom prst="rect">
              <a:avLst/>
            </a:prstGeom>
            <a:noFill/>
          </p:spPr>
          <p:txBody>
            <a:bodyPr wrap="square" rtlCol="0">
              <a:spAutoFit/>
            </a:bodyPr>
            <a:lstStyle/>
            <a:p>
              <a:pPr algn="r"/>
              <a:r>
                <a:rPr lang="zh-CN" altLang="en-US" sz="2109" b="1"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群体互动的内容选择</a:t>
              </a:r>
              <a:endParaRPr lang="zh-CN" altLang="en-US" sz="2109" b="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6" name="Group 14"/>
          <p:cNvGrpSpPr/>
          <p:nvPr/>
        </p:nvGrpSpPr>
        <p:grpSpPr>
          <a:xfrm>
            <a:off x="3658291" y="2521987"/>
            <a:ext cx="3697732" cy="1321101"/>
            <a:chOff x="3469030" y="2409031"/>
            <a:chExt cx="3506431" cy="1252753"/>
          </a:xfrm>
        </p:grpSpPr>
        <p:sp>
          <p:nvSpPr>
            <p:cNvPr id="57" name="TextBox 72"/>
            <p:cNvSpPr txBox="1"/>
            <p:nvPr/>
          </p:nvSpPr>
          <p:spPr>
            <a:xfrm>
              <a:off x="3469030" y="2835352"/>
              <a:ext cx="3506431" cy="826432"/>
            </a:xfrm>
            <a:prstGeom prst="rect">
              <a:avLst/>
            </a:prstGeom>
            <a:noFill/>
          </p:spPr>
          <p:txBody>
            <a:bodyPr wrap="square" rtlCol="0">
              <a:spAutoFit/>
            </a:bodyPr>
            <a:lstStyle/>
            <a:p>
              <a:r>
                <a:rPr lang="zh-CN" altLang="en-US" sz="1266" dirty="0" smtClean="0">
                  <a:solidFill>
                    <a:schemeClr val="tx1">
                      <a:lumMod val="50000"/>
                      <a:lumOff val="50000"/>
                    </a:schemeClr>
                  </a:solidFill>
                  <a:latin typeface="微软雅黑" panose="020B0503020204020204" pitchFamily="34" charset="-122"/>
                  <a:ea typeface="微软雅黑" panose="020B0503020204020204" pitchFamily="34" charset="-122"/>
                </a:rPr>
                <a:t>对</a:t>
              </a:r>
              <a:r>
                <a:rPr lang="zh-CN" altLang="en-US" sz="1266" dirty="0">
                  <a:solidFill>
                    <a:schemeClr val="tx1">
                      <a:lumMod val="50000"/>
                      <a:lumOff val="50000"/>
                    </a:schemeClr>
                  </a:solidFill>
                  <a:latin typeface="微软雅黑" panose="020B0503020204020204" pitchFamily="34" charset="-122"/>
                  <a:ea typeface="微软雅黑" panose="020B0503020204020204" pitchFamily="34" charset="-122"/>
                </a:rPr>
                <a:t>群体互动关系的研究主要是识别用户之间的关系，通过制定不同的衡量指标，研究用户之间的关系强弱</a:t>
              </a:r>
              <a:r>
                <a:rPr lang="zh-CN" altLang="en-US" sz="1266" dirty="0" smtClean="0">
                  <a:solidFill>
                    <a:schemeClr val="tx1">
                      <a:lumMod val="50000"/>
                      <a:lumOff val="50000"/>
                    </a:schemeClr>
                  </a:solidFill>
                  <a:latin typeface="微软雅黑" panose="020B0503020204020204" pitchFamily="34" charset="-122"/>
                  <a:ea typeface="微软雅黑" panose="020B0503020204020204" pitchFamily="34" charset="-122"/>
                </a:rPr>
                <a:t>。</a:t>
              </a:r>
              <a:endParaRPr lang="en-US" altLang="zh-CN" sz="1266" dirty="0" smtClean="0">
                <a:solidFill>
                  <a:schemeClr val="tx1">
                    <a:lumMod val="50000"/>
                    <a:lumOff val="50000"/>
                  </a:schemeClr>
                </a:solidFill>
                <a:latin typeface="微软雅黑" panose="020B0503020204020204" pitchFamily="34" charset="-122"/>
                <a:ea typeface="微软雅黑" panose="020B0503020204020204" pitchFamily="34" charset="-122"/>
              </a:endParaRPr>
            </a:p>
            <a:p>
              <a:endParaRPr lang="zh-CN" altLang="en-US" sz="1266"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8" name="TextBox 73"/>
            <p:cNvSpPr txBox="1"/>
            <p:nvPr/>
          </p:nvSpPr>
          <p:spPr>
            <a:xfrm>
              <a:off x="3469030" y="2409031"/>
              <a:ext cx="3462300" cy="395340"/>
            </a:xfrm>
            <a:prstGeom prst="rect">
              <a:avLst/>
            </a:prstGeom>
            <a:noFill/>
          </p:spPr>
          <p:txBody>
            <a:bodyPr wrap="square" rtlCol="0">
              <a:spAutoFit/>
            </a:bodyPr>
            <a:lstStyle/>
            <a:p>
              <a:pPr algn="r"/>
              <a:r>
                <a:rPr lang="zh-CN" altLang="en-US" sz="2109" b="1"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群体互动关系选择</a:t>
              </a:r>
              <a:endParaRPr lang="zh-CN" altLang="en-US" sz="2109" b="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2" name="Group 80"/>
          <p:cNvGrpSpPr/>
          <p:nvPr/>
        </p:nvGrpSpPr>
        <p:grpSpPr>
          <a:xfrm flipH="1">
            <a:off x="6554679" y="4144294"/>
            <a:ext cx="2059374" cy="519752"/>
            <a:chOff x="2756450" y="2662215"/>
            <a:chExt cx="1952833" cy="492863"/>
          </a:xfrm>
        </p:grpSpPr>
        <p:grpSp>
          <p:nvGrpSpPr>
            <p:cNvPr id="63" name="Group 81"/>
            <p:cNvGrpSpPr/>
            <p:nvPr/>
          </p:nvGrpSpPr>
          <p:grpSpPr>
            <a:xfrm>
              <a:off x="2756450" y="2757465"/>
              <a:ext cx="1775413" cy="397613"/>
              <a:chOff x="2756450" y="2757465"/>
              <a:chExt cx="1775413" cy="397613"/>
            </a:xfrm>
          </p:grpSpPr>
          <p:cxnSp>
            <p:nvCxnSpPr>
              <p:cNvPr id="65" name="Straight Connector 83"/>
              <p:cNvCxnSpPr/>
              <p:nvPr/>
            </p:nvCxnSpPr>
            <p:spPr>
              <a:xfrm flipH="1">
                <a:off x="2756450" y="2757465"/>
                <a:ext cx="1216648" cy="397613"/>
              </a:xfrm>
              <a:prstGeom prst="line">
                <a:avLst/>
              </a:prstGeom>
              <a:ln w="12700">
                <a:solidFill>
                  <a:schemeClr val="bg1">
                    <a:lumMod val="65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66" name="Straight Connector 84"/>
              <p:cNvCxnSpPr/>
              <p:nvPr/>
            </p:nvCxnSpPr>
            <p:spPr>
              <a:xfrm flipH="1" flipV="1">
                <a:off x="3973098" y="2757465"/>
                <a:ext cx="558765" cy="907"/>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64" name="Oval 82"/>
            <p:cNvSpPr/>
            <p:nvPr/>
          </p:nvSpPr>
          <p:spPr>
            <a:xfrm>
              <a:off x="4518783" y="2662215"/>
              <a:ext cx="190500" cy="1905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7" name="Group 86"/>
          <p:cNvGrpSpPr/>
          <p:nvPr/>
        </p:nvGrpSpPr>
        <p:grpSpPr>
          <a:xfrm flipH="1">
            <a:off x="8283681" y="2918311"/>
            <a:ext cx="1483918" cy="698015"/>
            <a:chOff x="3302135" y="2662215"/>
            <a:chExt cx="1407148" cy="661903"/>
          </a:xfrm>
        </p:grpSpPr>
        <p:cxnSp>
          <p:nvCxnSpPr>
            <p:cNvPr id="68" name="Straight Connector 89"/>
            <p:cNvCxnSpPr>
              <a:stCxn id="69" idx="2"/>
            </p:cNvCxnSpPr>
            <p:nvPr/>
          </p:nvCxnSpPr>
          <p:spPr>
            <a:xfrm flipH="1">
              <a:off x="3302135" y="2757465"/>
              <a:ext cx="1216648" cy="566653"/>
            </a:xfrm>
            <a:prstGeom prst="line">
              <a:avLst/>
            </a:prstGeom>
            <a:ln w="12700">
              <a:solidFill>
                <a:schemeClr val="bg1">
                  <a:lumMod val="65000"/>
                </a:schemeClr>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69" name="Oval 88"/>
            <p:cNvSpPr/>
            <p:nvPr/>
          </p:nvSpPr>
          <p:spPr>
            <a:xfrm>
              <a:off x="4518783" y="2662215"/>
              <a:ext cx="190500" cy="1905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3" name="Group 10"/>
          <p:cNvGrpSpPr/>
          <p:nvPr/>
        </p:nvGrpSpPr>
        <p:grpSpPr>
          <a:xfrm>
            <a:off x="7436381" y="2649679"/>
            <a:ext cx="776434" cy="776434"/>
            <a:chOff x="7051661" y="2512363"/>
            <a:chExt cx="736265" cy="736265"/>
          </a:xfrm>
        </p:grpSpPr>
        <p:sp>
          <p:nvSpPr>
            <p:cNvPr id="74" name="Oval 68"/>
            <p:cNvSpPr/>
            <p:nvPr/>
          </p:nvSpPr>
          <p:spPr>
            <a:xfrm>
              <a:off x="7051661" y="2512363"/>
              <a:ext cx="736265" cy="7362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75" name="Group 104"/>
            <p:cNvGrpSpPr/>
            <p:nvPr/>
          </p:nvGrpSpPr>
          <p:grpSpPr>
            <a:xfrm>
              <a:off x="7231041" y="2719950"/>
              <a:ext cx="377503" cy="353205"/>
              <a:chOff x="6964363" y="2108200"/>
              <a:chExt cx="690562" cy="646113"/>
            </a:xfrm>
            <a:solidFill>
              <a:schemeClr val="bg1"/>
            </a:solidFill>
          </p:grpSpPr>
          <p:sp>
            <p:nvSpPr>
              <p:cNvPr id="76" name="Freeform 91"/>
              <p:cNvSpPr>
                <a:spLocks noEditPoints="1"/>
              </p:cNvSpPr>
              <p:nvPr/>
            </p:nvSpPr>
            <p:spPr bwMode="auto">
              <a:xfrm>
                <a:off x="7050088" y="2193925"/>
                <a:ext cx="519112" cy="344488"/>
              </a:xfrm>
              <a:custGeom>
                <a:avLst/>
                <a:gdLst>
                  <a:gd name="T0" fmla="*/ 503 w 12071"/>
                  <a:gd name="T1" fmla="*/ 502 h 8033"/>
                  <a:gd name="T2" fmla="*/ 11568 w 12071"/>
                  <a:gd name="T3" fmla="*/ 0 h 8033"/>
                  <a:gd name="T4" fmla="*/ 452 w 12071"/>
                  <a:gd name="T5" fmla="*/ 5 h 8033"/>
                  <a:gd name="T6" fmla="*/ 377 w 12071"/>
                  <a:gd name="T7" fmla="*/ 18 h 8033"/>
                  <a:gd name="T8" fmla="*/ 307 w 12071"/>
                  <a:gd name="T9" fmla="*/ 41 h 8033"/>
                  <a:gd name="T10" fmla="*/ 242 w 12071"/>
                  <a:gd name="T11" fmla="*/ 74 h 8033"/>
                  <a:gd name="T12" fmla="*/ 183 w 12071"/>
                  <a:gd name="T13" fmla="*/ 116 h 8033"/>
                  <a:gd name="T14" fmla="*/ 131 w 12071"/>
                  <a:gd name="T15" fmla="*/ 166 h 8033"/>
                  <a:gd name="T16" fmla="*/ 85 w 12071"/>
                  <a:gd name="T17" fmla="*/ 222 h 8033"/>
                  <a:gd name="T18" fmla="*/ 49 w 12071"/>
                  <a:gd name="T19" fmla="*/ 284 h 8033"/>
                  <a:gd name="T20" fmla="*/ 22 w 12071"/>
                  <a:gd name="T21" fmla="*/ 353 h 8033"/>
                  <a:gd name="T22" fmla="*/ 6 w 12071"/>
                  <a:gd name="T23" fmla="*/ 426 h 8033"/>
                  <a:gd name="T24" fmla="*/ 0 w 12071"/>
                  <a:gd name="T25" fmla="*/ 502 h 8033"/>
                  <a:gd name="T26" fmla="*/ 3 w 12071"/>
                  <a:gd name="T27" fmla="*/ 7582 h 8033"/>
                  <a:gd name="T28" fmla="*/ 16 w 12071"/>
                  <a:gd name="T29" fmla="*/ 7656 h 8033"/>
                  <a:gd name="T30" fmla="*/ 39 w 12071"/>
                  <a:gd name="T31" fmla="*/ 7726 h 8033"/>
                  <a:gd name="T32" fmla="*/ 72 w 12071"/>
                  <a:gd name="T33" fmla="*/ 7792 h 8033"/>
                  <a:gd name="T34" fmla="*/ 115 w 12071"/>
                  <a:gd name="T35" fmla="*/ 7850 h 8033"/>
                  <a:gd name="T36" fmla="*/ 165 w 12071"/>
                  <a:gd name="T37" fmla="*/ 7902 h 8033"/>
                  <a:gd name="T38" fmla="*/ 221 w 12071"/>
                  <a:gd name="T39" fmla="*/ 7947 h 8033"/>
                  <a:gd name="T40" fmla="*/ 285 w 12071"/>
                  <a:gd name="T41" fmla="*/ 7983 h 8033"/>
                  <a:gd name="T42" fmla="*/ 353 w 12071"/>
                  <a:gd name="T43" fmla="*/ 8011 h 8033"/>
                  <a:gd name="T44" fmla="*/ 426 w 12071"/>
                  <a:gd name="T45" fmla="*/ 8027 h 8033"/>
                  <a:gd name="T46" fmla="*/ 503 w 12071"/>
                  <a:gd name="T47" fmla="*/ 8033 h 8033"/>
                  <a:gd name="T48" fmla="*/ 11619 w 12071"/>
                  <a:gd name="T49" fmla="*/ 8030 h 8033"/>
                  <a:gd name="T50" fmla="*/ 11694 w 12071"/>
                  <a:gd name="T51" fmla="*/ 8017 h 8033"/>
                  <a:gd name="T52" fmla="*/ 11764 w 12071"/>
                  <a:gd name="T53" fmla="*/ 7994 h 8033"/>
                  <a:gd name="T54" fmla="*/ 11829 w 12071"/>
                  <a:gd name="T55" fmla="*/ 7960 h 8033"/>
                  <a:gd name="T56" fmla="*/ 11888 w 12071"/>
                  <a:gd name="T57" fmla="*/ 7918 h 8033"/>
                  <a:gd name="T58" fmla="*/ 11940 w 12071"/>
                  <a:gd name="T59" fmla="*/ 7868 h 8033"/>
                  <a:gd name="T60" fmla="*/ 11986 w 12071"/>
                  <a:gd name="T61" fmla="*/ 7812 h 8033"/>
                  <a:gd name="T62" fmla="*/ 12022 w 12071"/>
                  <a:gd name="T63" fmla="*/ 7749 h 8033"/>
                  <a:gd name="T64" fmla="*/ 12049 w 12071"/>
                  <a:gd name="T65" fmla="*/ 7680 h 8033"/>
                  <a:gd name="T66" fmla="*/ 12065 w 12071"/>
                  <a:gd name="T67" fmla="*/ 7607 h 8033"/>
                  <a:gd name="T68" fmla="*/ 12071 w 12071"/>
                  <a:gd name="T69" fmla="*/ 7531 h 8033"/>
                  <a:gd name="T70" fmla="*/ 12068 w 12071"/>
                  <a:gd name="T71" fmla="*/ 451 h 8033"/>
                  <a:gd name="T72" fmla="*/ 12055 w 12071"/>
                  <a:gd name="T73" fmla="*/ 377 h 8033"/>
                  <a:gd name="T74" fmla="*/ 12032 w 12071"/>
                  <a:gd name="T75" fmla="*/ 306 h 8033"/>
                  <a:gd name="T76" fmla="*/ 11999 w 12071"/>
                  <a:gd name="T77" fmla="*/ 242 h 8033"/>
                  <a:gd name="T78" fmla="*/ 11956 w 12071"/>
                  <a:gd name="T79" fmla="*/ 183 h 8033"/>
                  <a:gd name="T80" fmla="*/ 11906 w 12071"/>
                  <a:gd name="T81" fmla="*/ 131 h 8033"/>
                  <a:gd name="T82" fmla="*/ 11850 w 12071"/>
                  <a:gd name="T83" fmla="*/ 85 h 8033"/>
                  <a:gd name="T84" fmla="*/ 11786 w 12071"/>
                  <a:gd name="T85" fmla="*/ 49 h 8033"/>
                  <a:gd name="T86" fmla="*/ 11718 w 12071"/>
                  <a:gd name="T87" fmla="*/ 22 h 8033"/>
                  <a:gd name="T88" fmla="*/ 11645 w 12071"/>
                  <a:gd name="T89" fmla="*/ 6 h 8033"/>
                  <a:gd name="T90" fmla="*/ 11568 w 12071"/>
                  <a:gd name="T91" fmla="*/ 0 h 8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071" h="8033">
                    <a:moveTo>
                      <a:pt x="11568" y="7533"/>
                    </a:moveTo>
                    <a:lnTo>
                      <a:pt x="503" y="7533"/>
                    </a:lnTo>
                    <a:lnTo>
                      <a:pt x="503" y="502"/>
                    </a:lnTo>
                    <a:lnTo>
                      <a:pt x="11568" y="502"/>
                    </a:lnTo>
                    <a:lnTo>
                      <a:pt x="11568" y="7533"/>
                    </a:lnTo>
                    <a:close/>
                    <a:moveTo>
                      <a:pt x="11568" y="0"/>
                    </a:moveTo>
                    <a:lnTo>
                      <a:pt x="503" y="2"/>
                    </a:lnTo>
                    <a:lnTo>
                      <a:pt x="477" y="3"/>
                    </a:lnTo>
                    <a:lnTo>
                      <a:pt x="452" y="5"/>
                    </a:lnTo>
                    <a:lnTo>
                      <a:pt x="426" y="8"/>
                    </a:lnTo>
                    <a:lnTo>
                      <a:pt x="401" y="12"/>
                    </a:lnTo>
                    <a:lnTo>
                      <a:pt x="377" y="18"/>
                    </a:lnTo>
                    <a:lnTo>
                      <a:pt x="353" y="24"/>
                    </a:lnTo>
                    <a:lnTo>
                      <a:pt x="330" y="32"/>
                    </a:lnTo>
                    <a:lnTo>
                      <a:pt x="307" y="41"/>
                    </a:lnTo>
                    <a:lnTo>
                      <a:pt x="285" y="51"/>
                    </a:lnTo>
                    <a:lnTo>
                      <a:pt x="263" y="62"/>
                    </a:lnTo>
                    <a:lnTo>
                      <a:pt x="242" y="74"/>
                    </a:lnTo>
                    <a:lnTo>
                      <a:pt x="221" y="87"/>
                    </a:lnTo>
                    <a:lnTo>
                      <a:pt x="202" y="102"/>
                    </a:lnTo>
                    <a:lnTo>
                      <a:pt x="183" y="116"/>
                    </a:lnTo>
                    <a:lnTo>
                      <a:pt x="165" y="132"/>
                    </a:lnTo>
                    <a:lnTo>
                      <a:pt x="147" y="148"/>
                    </a:lnTo>
                    <a:lnTo>
                      <a:pt x="131" y="166"/>
                    </a:lnTo>
                    <a:lnTo>
                      <a:pt x="115" y="184"/>
                    </a:lnTo>
                    <a:lnTo>
                      <a:pt x="99" y="202"/>
                    </a:lnTo>
                    <a:lnTo>
                      <a:pt x="85" y="222"/>
                    </a:lnTo>
                    <a:lnTo>
                      <a:pt x="72" y="242"/>
                    </a:lnTo>
                    <a:lnTo>
                      <a:pt x="60" y="263"/>
                    </a:lnTo>
                    <a:lnTo>
                      <a:pt x="49" y="284"/>
                    </a:lnTo>
                    <a:lnTo>
                      <a:pt x="39" y="307"/>
                    </a:lnTo>
                    <a:lnTo>
                      <a:pt x="30" y="329"/>
                    </a:lnTo>
                    <a:lnTo>
                      <a:pt x="22" y="353"/>
                    </a:lnTo>
                    <a:lnTo>
                      <a:pt x="16" y="377"/>
                    </a:lnTo>
                    <a:lnTo>
                      <a:pt x="10" y="401"/>
                    </a:lnTo>
                    <a:lnTo>
                      <a:pt x="6" y="426"/>
                    </a:lnTo>
                    <a:lnTo>
                      <a:pt x="3" y="451"/>
                    </a:lnTo>
                    <a:lnTo>
                      <a:pt x="1" y="476"/>
                    </a:lnTo>
                    <a:lnTo>
                      <a:pt x="0" y="502"/>
                    </a:lnTo>
                    <a:lnTo>
                      <a:pt x="0" y="7531"/>
                    </a:lnTo>
                    <a:lnTo>
                      <a:pt x="1" y="7557"/>
                    </a:lnTo>
                    <a:lnTo>
                      <a:pt x="3" y="7582"/>
                    </a:lnTo>
                    <a:lnTo>
                      <a:pt x="6" y="7607"/>
                    </a:lnTo>
                    <a:lnTo>
                      <a:pt x="10" y="7632"/>
                    </a:lnTo>
                    <a:lnTo>
                      <a:pt x="16" y="7656"/>
                    </a:lnTo>
                    <a:lnTo>
                      <a:pt x="22" y="7680"/>
                    </a:lnTo>
                    <a:lnTo>
                      <a:pt x="30" y="7703"/>
                    </a:lnTo>
                    <a:lnTo>
                      <a:pt x="39" y="7726"/>
                    </a:lnTo>
                    <a:lnTo>
                      <a:pt x="49" y="7749"/>
                    </a:lnTo>
                    <a:lnTo>
                      <a:pt x="60" y="7771"/>
                    </a:lnTo>
                    <a:lnTo>
                      <a:pt x="72" y="7792"/>
                    </a:lnTo>
                    <a:lnTo>
                      <a:pt x="85" y="7812"/>
                    </a:lnTo>
                    <a:lnTo>
                      <a:pt x="99" y="7831"/>
                    </a:lnTo>
                    <a:lnTo>
                      <a:pt x="115" y="7850"/>
                    </a:lnTo>
                    <a:lnTo>
                      <a:pt x="131" y="7868"/>
                    </a:lnTo>
                    <a:lnTo>
                      <a:pt x="147" y="7886"/>
                    </a:lnTo>
                    <a:lnTo>
                      <a:pt x="165" y="7902"/>
                    </a:lnTo>
                    <a:lnTo>
                      <a:pt x="183" y="7918"/>
                    </a:lnTo>
                    <a:lnTo>
                      <a:pt x="202" y="7933"/>
                    </a:lnTo>
                    <a:lnTo>
                      <a:pt x="221" y="7947"/>
                    </a:lnTo>
                    <a:lnTo>
                      <a:pt x="242" y="7960"/>
                    </a:lnTo>
                    <a:lnTo>
                      <a:pt x="263" y="7972"/>
                    </a:lnTo>
                    <a:lnTo>
                      <a:pt x="285" y="7983"/>
                    </a:lnTo>
                    <a:lnTo>
                      <a:pt x="307" y="7994"/>
                    </a:lnTo>
                    <a:lnTo>
                      <a:pt x="330" y="8003"/>
                    </a:lnTo>
                    <a:lnTo>
                      <a:pt x="353" y="8011"/>
                    </a:lnTo>
                    <a:lnTo>
                      <a:pt x="377" y="8017"/>
                    </a:lnTo>
                    <a:lnTo>
                      <a:pt x="401" y="8023"/>
                    </a:lnTo>
                    <a:lnTo>
                      <a:pt x="426" y="8027"/>
                    </a:lnTo>
                    <a:lnTo>
                      <a:pt x="452" y="8030"/>
                    </a:lnTo>
                    <a:lnTo>
                      <a:pt x="477" y="8032"/>
                    </a:lnTo>
                    <a:lnTo>
                      <a:pt x="503" y="8033"/>
                    </a:lnTo>
                    <a:lnTo>
                      <a:pt x="11568" y="8033"/>
                    </a:lnTo>
                    <a:lnTo>
                      <a:pt x="11594" y="8032"/>
                    </a:lnTo>
                    <a:lnTo>
                      <a:pt x="11619" y="8030"/>
                    </a:lnTo>
                    <a:lnTo>
                      <a:pt x="11645" y="8027"/>
                    </a:lnTo>
                    <a:lnTo>
                      <a:pt x="11670" y="8023"/>
                    </a:lnTo>
                    <a:lnTo>
                      <a:pt x="11694" y="8017"/>
                    </a:lnTo>
                    <a:lnTo>
                      <a:pt x="11718" y="8011"/>
                    </a:lnTo>
                    <a:lnTo>
                      <a:pt x="11741" y="8003"/>
                    </a:lnTo>
                    <a:lnTo>
                      <a:pt x="11764" y="7994"/>
                    </a:lnTo>
                    <a:lnTo>
                      <a:pt x="11786" y="7983"/>
                    </a:lnTo>
                    <a:lnTo>
                      <a:pt x="11809" y="7972"/>
                    </a:lnTo>
                    <a:lnTo>
                      <a:pt x="11829" y="7960"/>
                    </a:lnTo>
                    <a:lnTo>
                      <a:pt x="11850" y="7947"/>
                    </a:lnTo>
                    <a:lnTo>
                      <a:pt x="11869" y="7933"/>
                    </a:lnTo>
                    <a:lnTo>
                      <a:pt x="11888" y="7918"/>
                    </a:lnTo>
                    <a:lnTo>
                      <a:pt x="11906" y="7902"/>
                    </a:lnTo>
                    <a:lnTo>
                      <a:pt x="11924" y="7886"/>
                    </a:lnTo>
                    <a:lnTo>
                      <a:pt x="11940" y="7868"/>
                    </a:lnTo>
                    <a:lnTo>
                      <a:pt x="11956" y="7850"/>
                    </a:lnTo>
                    <a:lnTo>
                      <a:pt x="11972" y="7831"/>
                    </a:lnTo>
                    <a:lnTo>
                      <a:pt x="11986" y="7812"/>
                    </a:lnTo>
                    <a:lnTo>
                      <a:pt x="11999" y="7792"/>
                    </a:lnTo>
                    <a:lnTo>
                      <a:pt x="12011" y="7771"/>
                    </a:lnTo>
                    <a:lnTo>
                      <a:pt x="12022" y="7749"/>
                    </a:lnTo>
                    <a:lnTo>
                      <a:pt x="12032" y="7726"/>
                    </a:lnTo>
                    <a:lnTo>
                      <a:pt x="12041" y="7703"/>
                    </a:lnTo>
                    <a:lnTo>
                      <a:pt x="12049" y="7680"/>
                    </a:lnTo>
                    <a:lnTo>
                      <a:pt x="12055" y="7656"/>
                    </a:lnTo>
                    <a:lnTo>
                      <a:pt x="12061" y="7632"/>
                    </a:lnTo>
                    <a:lnTo>
                      <a:pt x="12065" y="7607"/>
                    </a:lnTo>
                    <a:lnTo>
                      <a:pt x="12068" y="7582"/>
                    </a:lnTo>
                    <a:lnTo>
                      <a:pt x="12070" y="7557"/>
                    </a:lnTo>
                    <a:lnTo>
                      <a:pt x="12071" y="7531"/>
                    </a:lnTo>
                    <a:lnTo>
                      <a:pt x="12071" y="502"/>
                    </a:lnTo>
                    <a:lnTo>
                      <a:pt x="12070" y="476"/>
                    </a:lnTo>
                    <a:lnTo>
                      <a:pt x="12068" y="451"/>
                    </a:lnTo>
                    <a:lnTo>
                      <a:pt x="12065" y="426"/>
                    </a:lnTo>
                    <a:lnTo>
                      <a:pt x="12061" y="401"/>
                    </a:lnTo>
                    <a:lnTo>
                      <a:pt x="12055" y="377"/>
                    </a:lnTo>
                    <a:lnTo>
                      <a:pt x="12049" y="353"/>
                    </a:lnTo>
                    <a:lnTo>
                      <a:pt x="12041" y="329"/>
                    </a:lnTo>
                    <a:lnTo>
                      <a:pt x="12032" y="306"/>
                    </a:lnTo>
                    <a:lnTo>
                      <a:pt x="12022" y="284"/>
                    </a:lnTo>
                    <a:lnTo>
                      <a:pt x="12011" y="263"/>
                    </a:lnTo>
                    <a:lnTo>
                      <a:pt x="11999" y="242"/>
                    </a:lnTo>
                    <a:lnTo>
                      <a:pt x="11986" y="221"/>
                    </a:lnTo>
                    <a:lnTo>
                      <a:pt x="11972" y="202"/>
                    </a:lnTo>
                    <a:lnTo>
                      <a:pt x="11956" y="183"/>
                    </a:lnTo>
                    <a:lnTo>
                      <a:pt x="11940" y="165"/>
                    </a:lnTo>
                    <a:lnTo>
                      <a:pt x="11924" y="147"/>
                    </a:lnTo>
                    <a:lnTo>
                      <a:pt x="11906" y="131"/>
                    </a:lnTo>
                    <a:lnTo>
                      <a:pt x="11888" y="115"/>
                    </a:lnTo>
                    <a:lnTo>
                      <a:pt x="11869" y="100"/>
                    </a:lnTo>
                    <a:lnTo>
                      <a:pt x="11850" y="85"/>
                    </a:lnTo>
                    <a:lnTo>
                      <a:pt x="11829" y="72"/>
                    </a:lnTo>
                    <a:lnTo>
                      <a:pt x="11809" y="60"/>
                    </a:lnTo>
                    <a:lnTo>
                      <a:pt x="11786" y="49"/>
                    </a:lnTo>
                    <a:lnTo>
                      <a:pt x="11764" y="39"/>
                    </a:lnTo>
                    <a:lnTo>
                      <a:pt x="11741" y="30"/>
                    </a:lnTo>
                    <a:lnTo>
                      <a:pt x="11718" y="22"/>
                    </a:lnTo>
                    <a:lnTo>
                      <a:pt x="11694" y="16"/>
                    </a:lnTo>
                    <a:lnTo>
                      <a:pt x="11670" y="10"/>
                    </a:lnTo>
                    <a:lnTo>
                      <a:pt x="11645" y="6"/>
                    </a:lnTo>
                    <a:lnTo>
                      <a:pt x="11619" y="3"/>
                    </a:lnTo>
                    <a:lnTo>
                      <a:pt x="11594" y="1"/>
                    </a:lnTo>
                    <a:lnTo>
                      <a:pt x="1156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29" tIns="48214" rIns="96429" bIns="48214" numCol="1" anchor="t" anchorCtr="0" compatLnSpc="1">
                <a:prstTxWarp prst="textNoShape">
                  <a:avLst/>
                </a:prstTxWarp>
              </a:bodyPr>
              <a:lstStyle/>
              <a:p>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7" name="Freeform 92"/>
              <p:cNvSpPr>
                <a:spLocks noEditPoints="1"/>
              </p:cNvSpPr>
              <p:nvPr/>
            </p:nvSpPr>
            <p:spPr bwMode="auto">
              <a:xfrm>
                <a:off x="6964363" y="2108200"/>
                <a:ext cx="690562" cy="646113"/>
              </a:xfrm>
              <a:custGeom>
                <a:avLst/>
                <a:gdLst>
                  <a:gd name="T0" fmla="*/ 15066 w 16095"/>
                  <a:gd name="T1" fmla="*/ 11696 h 15059"/>
                  <a:gd name="T2" fmla="*/ 14988 w 16095"/>
                  <a:gd name="T3" fmla="*/ 11847 h 15059"/>
                  <a:gd name="T4" fmla="*/ 14867 w 16095"/>
                  <a:gd name="T5" fmla="*/ 11963 h 15059"/>
                  <a:gd name="T6" fmla="*/ 14712 w 16095"/>
                  <a:gd name="T7" fmla="*/ 12033 h 15059"/>
                  <a:gd name="T8" fmla="*/ 6036 w 16095"/>
                  <a:gd name="T9" fmla="*/ 12049 h 15059"/>
                  <a:gd name="T10" fmla="*/ 1359 w 16095"/>
                  <a:gd name="T11" fmla="*/ 12027 h 15059"/>
                  <a:gd name="T12" fmla="*/ 1208 w 16095"/>
                  <a:gd name="T13" fmla="*/ 11949 h 15059"/>
                  <a:gd name="T14" fmla="*/ 1091 w 16095"/>
                  <a:gd name="T15" fmla="*/ 11828 h 15059"/>
                  <a:gd name="T16" fmla="*/ 1022 w 16095"/>
                  <a:gd name="T17" fmla="*/ 11672 h 15059"/>
                  <a:gd name="T18" fmla="*/ 1007 w 16095"/>
                  <a:gd name="T19" fmla="*/ 1480 h 15059"/>
                  <a:gd name="T20" fmla="*/ 1045 w 16095"/>
                  <a:gd name="T21" fmla="*/ 1310 h 15059"/>
                  <a:gd name="T22" fmla="*/ 1137 w 16095"/>
                  <a:gd name="T23" fmla="*/ 1169 h 15059"/>
                  <a:gd name="T24" fmla="*/ 1268 w 16095"/>
                  <a:gd name="T25" fmla="*/ 1064 h 15059"/>
                  <a:gd name="T26" fmla="*/ 1432 w 16095"/>
                  <a:gd name="T27" fmla="*/ 1010 h 15059"/>
                  <a:gd name="T28" fmla="*/ 14663 w 16095"/>
                  <a:gd name="T29" fmla="*/ 1010 h 15059"/>
                  <a:gd name="T30" fmla="*/ 14826 w 16095"/>
                  <a:gd name="T31" fmla="*/ 1064 h 15059"/>
                  <a:gd name="T32" fmla="*/ 14958 w 16095"/>
                  <a:gd name="T33" fmla="*/ 1169 h 15059"/>
                  <a:gd name="T34" fmla="*/ 15050 w 16095"/>
                  <a:gd name="T35" fmla="*/ 1310 h 15059"/>
                  <a:gd name="T36" fmla="*/ 15088 w 16095"/>
                  <a:gd name="T37" fmla="*/ 1480 h 15059"/>
                  <a:gd name="T38" fmla="*/ 1279 w 16095"/>
                  <a:gd name="T39" fmla="*/ 17 h 15059"/>
                  <a:gd name="T40" fmla="*/ 790 w 16095"/>
                  <a:gd name="T41" fmla="*/ 182 h 15059"/>
                  <a:gd name="T42" fmla="*/ 391 w 16095"/>
                  <a:gd name="T43" fmla="*/ 493 h 15059"/>
                  <a:gd name="T44" fmla="*/ 119 w 16095"/>
                  <a:gd name="T45" fmla="*/ 920 h 15059"/>
                  <a:gd name="T46" fmla="*/ 2 w 16095"/>
                  <a:gd name="T47" fmla="*/ 1429 h 15059"/>
                  <a:gd name="T48" fmla="*/ 47 w 16095"/>
                  <a:gd name="T49" fmla="*/ 11922 h 15059"/>
                  <a:gd name="T50" fmla="*/ 257 w 16095"/>
                  <a:gd name="T51" fmla="*/ 12387 h 15059"/>
                  <a:gd name="T52" fmla="*/ 604 w 16095"/>
                  <a:gd name="T53" fmla="*/ 12752 h 15059"/>
                  <a:gd name="T54" fmla="*/ 1056 w 16095"/>
                  <a:gd name="T55" fmla="*/ 12984 h 15059"/>
                  <a:gd name="T56" fmla="*/ 6539 w 16095"/>
                  <a:gd name="T57" fmla="*/ 13053 h 15059"/>
                  <a:gd name="T58" fmla="*/ 3299 w 16095"/>
                  <a:gd name="T59" fmla="*/ 14106 h 15059"/>
                  <a:gd name="T60" fmla="*/ 3180 w 16095"/>
                  <a:gd name="T61" fmla="*/ 14188 h 15059"/>
                  <a:gd name="T62" fmla="*/ 3089 w 16095"/>
                  <a:gd name="T63" fmla="*/ 14299 h 15059"/>
                  <a:gd name="T64" fmla="*/ 3034 w 16095"/>
                  <a:gd name="T65" fmla="*/ 14431 h 15059"/>
                  <a:gd name="T66" fmla="*/ 3019 w 16095"/>
                  <a:gd name="T67" fmla="*/ 14583 h 15059"/>
                  <a:gd name="T68" fmla="*/ 3057 w 16095"/>
                  <a:gd name="T69" fmla="*/ 14753 h 15059"/>
                  <a:gd name="T70" fmla="*/ 3149 w 16095"/>
                  <a:gd name="T71" fmla="*/ 14894 h 15059"/>
                  <a:gd name="T72" fmla="*/ 3280 w 16095"/>
                  <a:gd name="T73" fmla="*/ 14999 h 15059"/>
                  <a:gd name="T74" fmla="*/ 3444 w 16095"/>
                  <a:gd name="T75" fmla="*/ 15053 h 15059"/>
                  <a:gd name="T76" fmla="*/ 12651 w 16095"/>
                  <a:gd name="T77" fmla="*/ 15053 h 15059"/>
                  <a:gd name="T78" fmla="*/ 12814 w 16095"/>
                  <a:gd name="T79" fmla="*/ 14999 h 15059"/>
                  <a:gd name="T80" fmla="*/ 12946 w 16095"/>
                  <a:gd name="T81" fmla="*/ 14894 h 15059"/>
                  <a:gd name="T82" fmla="*/ 13038 w 16095"/>
                  <a:gd name="T83" fmla="*/ 14753 h 15059"/>
                  <a:gd name="T84" fmla="*/ 13076 w 16095"/>
                  <a:gd name="T85" fmla="*/ 14583 h 15059"/>
                  <a:gd name="T86" fmla="*/ 13061 w 16095"/>
                  <a:gd name="T87" fmla="*/ 14431 h 15059"/>
                  <a:gd name="T88" fmla="*/ 13006 w 16095"/>
                  <a:gd name="T89" fmla="*/ 14299 h 15059"/>
                  <a:gd name="T90" fmla="*/ 12915 w 16095"/>
                  <a:gd name="T91" fmla="*/ 14188 h 15059"/>
                  <a:gd name="T92" fmla="*/ 12796 w 16095"/>
                  <a:gd name="T93" fmla="*/ 14106 h 15059"/>
                  <a:gd name="T94" fmla="*/ 9556 w 16095"/>
                  <a:gd name="T95" fmla="*/ 13053 h 15059"/>
                  <a:gd name="T96" fmla="*/ 15039 w 16095"/>
                  <a:gd name="T97" fmla="*/ 12984 h 15059"/>
                  <a:gd name="T98" fmla="*/ 15491 w 16095"/>
                  <a:gd name="T99" fmla="*/ 12752 h 15059"/>
                  <a:gd name="T100" fmla="*/ 15838 w 16095"/>
                  <a:gd name="T101" fmla="*/ 12387 h 15059"/>
                  <a:gd name="T102" fmla="*/ 16048 w 16095"/>
                  <a:gd name="T103" fmla="*/ 11922 h 15059"/>
                  <a:gd name="T104" fmla="*/ 16093 w 16095"/>
                  <a:gd name="T105" fmla="*/ 1429 h 15059"/>
                  <a:gd name="T106" fmla="*/ 15976 w 16095"/>
                  <a:gd name="T107" fmla="*/ 920 h 15059"/>
                  <a:gd name="T108" fmla="*/ 15703 w 16095"/>
                  <a:gd name="T109" fmla="*/ 493 h 15059"/>
                  <a:gd name="T110" fmla="*/ 15305 w 16095"/>
                  <a:gd name="T111" fmla="*/ 182 h 15059"/>
                  <a:gd name="T112" fmla="*/ 14815 w 16095"/>
                  <a:gd name="T113" fmla="*/ 17 h 15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095" h="15059">
                    <a:moveTo>
                      <a:pt x="15089" y="11547"/>
                    </a:moveTo>
                    <a:lnTo>
                      <a:pt x="15088" y="11573"/>
                    </a:lnTo>
                    <a:lnTo>
                      <a:pt x="15086" y="11598"/>
                    </a:lnTo>
                    <a:lnTo>
                      <a:pt x="15083" y="11623"/>
                    </a:lnTo>
                    <a:lnTo>
                      <a:pt x="15079" y="11648"/>
                    </a:lnTo>
                    <a:lnTo>
                      <a:pt x="15073" y="11672"/>
                    </a:lnTo>
                    <a:lnTo>
                      <a:pt x="15066" y="11696"/>
                    </a:lnTo>
                    <a:lnTo>
                      <a:pt x="15059" y="11719"/>
                    </a:lnTo>
                    <a:lnTo>
                      <a:pt x="15050" y="11743"/>
                    </a:lnTo>
                    <a:lnTo>
                      <a:pt x="15040" y="11765"/>
                    </a:lnTo>
                    <a:lnTo>
                      <a:pt x="15029" y="11786"/>
                    </a:lnTo>
                    <a:lnTo>
                      <a:pt x="15016" y="11807"/>
                    </a:lnTo>
                    <a:lnTo>
                      <a:pt x="15003" y="11828"/>
                    </a:lnTo>
                    <a:lnTo>
                      <a:pt x="14988" y="11847"/>
                    </a:lnTo>
                    <a:lnTo>
                      <a:pt x="14974" y="11866"/>
                    </a:lnTo>
                    <a:lnTo>
                      <a:pt x="14958" y="11884"/>
                    </a:lnTo>
                    <a:lnTo>
                      <a:pt x="14941" y="11902"/>
                    </a:lnTo>
                    <a:lnTo>
                      <a:pt x="14924" y="11918"/>
                    </a:lnTo>
                    <a:lnTo>
                      <a:pt x="14906" y="11934"/>
                    </a:lnTo>
                    <a:lnTo>
                      <a:pt x="14887" y="11949"/>
                    </a:lnTo>
                    <a:lnTo>
                      <a:pt x="14867" y="11963"/>
                    </a:lnTo>
                    <a:lnTo>
                      <a:pt x="14847" y="11977"/>
                    </a:lnTo>
                    <a:lnTo>
                      <a:pt x="14826" y="11989"/>
                    </a:lnTo>
                    <a:lnTo>
                      <a:pt x="14803" y="12000"/>
                    </a:lnTo>
                    <a:lnTo>
                      <a:pt x="14781" y="12010"/>
                    </a:lnTo>
                    <a:lnTo>
                      <a:pt x="14759" y="12019"/>
                    </a:lnTo>
                    <a:lnTo>
                      <a:pt x="14735" y="12027"/>
                    </a:lnTo>
                    <a:lnTo>
                      <a:pt x="14712" y="12033"/>
                    </a:lnTo>
                    <a:lnTo>
                      <a:pt x="14687" y="12039"/>
                    </a:lnTo>
                    <a:lnTo>
                      <a:pt x="14663" y="12043"/>
                    </a:lnTo>
                    <a:lnTo>
                      <a:pt x="14637" y="12047"/>
                    </a:lnTo>
                    <a:lnTo>
                      <a:pt x="14612" y="12048"/>
                    </a:lnTo>
                    <a:lnTo>
                      <a:pt x="14586" y="12049"/>
                    </a:lnTo>
                    <a:lnTo>
                      <a:pt x="10059" y="12049"/>
                    </a:lnTo>
                    <a:lnTo>
                      <a:pt x="6036" y="12049"/>
                    </a:lnTo>
                    <a:lnTo>
                      <a:pt x="1509" y="12049"/>
                    </a:lnTo>
                    <a:lnTo>
                      <a:pt x="1483" y="12048"/>
                    </a:lnTo>
                    <a:lnTo>
                      <a:pt x="1458" y="12047"/>
                    </a:lnTo>
                    <a:lnTo>
                      <a:pt x="1432" y="12043"/>
                    </a:lnTo>
                    <a:lnTo>
                      <a:pt x="1407" y="12039"/>
                    </a:lnTo>
                    <a:lnTo>
                      <a:pt x="1383" y="12033"/>
                    </a:lnTo>
                    <a:lnTo>
                      <a:pt x="1359" y="12027"/>
                    </a:lnTo>
                    <a:lnTo>
                      <a:pt x="1336" y="12019"/>
                    </a:lnTo>
                    <a:lnTo>
                      <a:pt x="1313" y="12010"/>
                    </a:lnTo>
                    <a:lnTo>
                      <a:pt x="1291" y="12000"/>
                    </a:lnTo>
                    <a:lnTo>
                      <a:pt x="1268" y="11989"/>
                    </a:lnTo>
                    <a:lnTo>
                      <a:pt x="1248" y="11977"/>
                    </a:lnTo>
                    <a:lnTo>
                      <a:pt x="1227" y="11963"/>
                    </a:lnTo>
                    <a:lnTo>
                      <a:pt x="1208" y="11949"/>
                    </a:lnTo>
                    <a:lnTo>
                      <a:pt x="1189" y="11934"/>
                    </a:lnTo>
                    <a:lnTo>
                      <a:pt x="1171" y="11918"/>
                    </a:lnTo>
                    <a:lnTo>
                      <a:pt x="1153" y="11902"/>
                    </a:lnTo>
                    <a:lnTo>
                      <a:pt x="1137" y="11884"/>
                    </a:lnTo>
                    <a:lnTo>
                      <a:pt x="1121" y="11866"/>
                    </a:lnTo>
                    <a:lnTo>
                      <a:pt x="1106" y="11847"/>
                    </a:lnTo>
                    <a:lnTo>
                      <a:pt x="1091" y="11828"/>
                    </a:lnTo>
                    <a:lnTo>
                      <a:pt x="1078" y="11807"/>
                    </a:lnTo>
                    <a:lnTo>
                      <a:pt x="1066" y="11786"/>
                    </a:lnTo>
                    <a:lnTo>
                      <a:pt x="1055" y="11765"/>
                    </a:lnTo>
                    <a:lnTo>
                      <a:pt x="1045" y="11743"/>
                    </a:lnTo>
                    <a:lnTo>
                      <a:pt x="1036" y="11719"/>
                    </a:lnTo>
                    <a:lnTo>
                      <a:pt x="1028" y="11696"/>
                    </a:lnTo>
                    <a:lnTo>
                      <a:pt x="1022" y="11672"/>
                    </a:lnTo>
                    <a:lnTo>
                      <a:pt x="1016" y="11648"/>
                    </a:lnTo>
                    <a:lnTo>
                      <a:pt x="1012" y="11623"/>
                    </a:lnTo>
                    <a:lnTo>
                      <a:pt x="1009" y="11598"/>
                    </a:lnTo>
                    <a:lnTo>
                      <a:pt x="1007" y="11573"/>
                    </a:lnTo>
                    <a:lnTo>
                      <a:pt x="1006" y="11547"/>
                    </a:lnTo>
                    <a:lnTo>
                      <a:pt x="1006" y="1506"/>
                    </a:lnTo>
                    <a:lnTo>
                      <a:pt x="1007" y="1480"/>
                    </a:lnTo>
                    <a:lnTo>
                      <a:pt x="1009" y="1455"/>
                    </a:lnTo>
                    <a:lnTo>
                      <a:pt x="1012" y="1430"/>
                    </a:lnTo>
                    <a:lnTo>
                      <a:pt x="1016" y="1405"/>
                    </a:lnTo>
                    <a:lnTo>
                      <a:pt x="1022" y="1381"/>
                    </a:lnTo>
                    <a:lnTo>
                      <a:pt x="1028" y="1356"/>
                    </a:lnTo>
                    <a:lnTo>
                      <a:pt x="1036" y="1333"/>
                    </a:lnTo>
                    <a:lnTo>
                      <a:pt x="1045" y="1310"/>
                    </a:lnTo>
                    <a:lnTo>
                      <a:pt x="1055" y="1288"/>
                    </a:lnTo>
                    <a:lnTo>
                      <a:pt x="1066" y="1267"/>
                    </a:lnTo>
                    <a:lnTo>
                      <a:pt x="1078" y="1246"/>
                    </a:lnTo>
                    <a:lnTo>
                      <a:pt x="1091" y="1225"/>
                    </a:lnTo>
                    <a:lnTo>
                      <a:pt x="1106" y="1206"/>
                    </a:lnTo>
                    <a:lnTo>
                      <a:pt x="1121" y="1187"/>
                    </a:lnTo>
                    <a:lnTo>
                      <a:pt x="1137" y="1169"/>
                    </a:lnTo>
                    <a:lnTo>
                      <a:pt x="1153" y="1151"/>
                    </a:lnTo>
                    <a:lnTo>
                      <a:pt x="1171" y="1135"/>
                    </a:lnTo>
                    <a:lnTo>
                      <a:pt x="1189" y="1119"/>
                    </a:lnTo>
                    <a:lnTo>
                      <a:pt x="1208" y="1103"/>
                    </a:lnTo>
                    <a:lnTo>
                      <a:pt x="1227" y="1090"/>
                    </a:lnTo>
                    <a:lnTo>
                      <a:pt x="1248" y="1077"/>
                    </a:lnTo>
                    <a:lnTo>
                      <a:pt x="1268" y="1064"/>
                    </a:lnTo>
                    <a:lnTo>
                      <a:pt x="1291" y="1053"/>
                    </a:lnTo>
                    <a:lnTo>
                      <a:pt x="1313" y="1043"/>
                    </a:lnTo>
                    <a:lnTo>
                      <a:pt x="1336" y="1034"/>
                    </a:lnTo>
                    <a:lnTo>
                      <a:pt x="1359" y="1027"/>
                    </a:lnTo>
                    <a:lnTo>
                      <a:pt x="1383" y="1020"/>
                    </a:lnTo>
                    <a:lnTo>
                      <a:pt x="1407" y="1014"/>
                    </a:lnTo>
                    <a:lnTo>
                      <a:pt x="1432" y="1010"/>
                    </a:lnTo>
                    <a:lnTo>
                      <a:pt x="1458" y="1007"/>
                    </a:lnTo>
                    <a:lnTo>
                      <a:pt x="1483" y="1005"/>
                    </a:lnTo>
                    <a:lnTo>
                      <a:pt x="1509" y="1004"/>
                    </a:lnTo>
                    <a:lnTo>
                      <a:pt x="14586" y="1004"/>
                    </a:lnTo>
                    <a:lnTo>
                      <a:pt x="14612" y="1005"/>
                    </a:lnTo>
                    <a:lnTo>
                      <a:pt x="14637" y="1007"/>
                    </a:lnTo>
                    <a:lnTo>
                      <a:pt x="14663" y="1010"/>
                    </a:lnTo>
                    <a:lnTo>
                      <a:pt x="14687" y="1014"/>
                    </a:lnTo>
                    <a:lnTo>
                      <a:pt x="14712" y="1020"/>
                    </a:lnTo>
                    <a:lnTo>
                      <a:pt x="14735" y="1027"/>
                    </a:lnTo>
                    <a:lnTo>
                      <a:pt x="14759" y="1034"/>
                    </a:lnTo>
                    <a:lnTo>
                      <a:pt x="14781" y="1043"/>
                    </a:lnTo>
                    <a:lnTo>
                      <a:pt x="14803" y="1053"/>
                    </a:lnTo>
                    <a:lnTo>
                      <a:pt x="14826" y="1064"/>
                    </a:lnTo>
                    <a:lnTo>
                      <a:pt x="14847" y="1077"/>
                    </a:lnTo>
                    <a:lnTo>
                      <a:pt x="14867" y="1090"/>
                    </a:lnTo>
                    <a:lnTo>
                      <a:pt x="14887" y="1103"/>
                    </a:lnTo>
                    <a:lnTo>
                      <a:pt x="14906" y="1119"/>
                    </a:lnTo>
                    <a:lnTo>
                      <a:pt x="14924" y="1135"/>
                    </a:lnTo>
                    <a:lnTo>
                      <a:pt x="14941" y="1151"/>
                    </a:lnTo>
                    <a:lnTo>
                      <a:pt x="14958" y="1169"/>
                    </a:lnTo>
                    <a:lnTo>
                      <a:pt x="14974" y="1187"/>
                    </a:lnTo>
                    <a:lnTo>
                      <a:pt x="14988" y="1206"/>
                    </a:lnTo>
                    <a:lnTo>
                      <a:pt x="15003" y="1225"/>
                    </a:lnTo>
                    <a:lnTo>
                      <a:pt x="15016" y="1246"/>
                    </a:lnTo>
                    <a:lnTo>
                      <a:pt x="15029" y="1267"/>
                    </a:lnTo>
                    <a:lnTo>
                      <a:pt x="15040" y="1288"/>
                    </a:lnTo>
                    <a:lnTo>
                      <a:pt x="15050" y="1310"/>
                    </a:lnTo>
                    <a:lnTo>
                      <a:pt x="15059" y="1333"/>
                    </a:lnTo>
                    <a:lnTo>
                      <a:pt x="15066" y="1356"/>
                    </a:lnTo>
                    <a:lnTo>
                      <a:pt x="15073" y="1381"/>
                    </a:lnTo>
                    <a:lnTo>
                      <a:pt x="15079" y="1405"/>
                    </a:lnTo>
                    <a:lnTo>
                      <a:pt x="15083" y="1430"/>
                    </a:lnTo>
                    <a:lnTo>
                      <a:pt x="15086" y="1455"/>
                    </a:lnTo>
                    <a:lnTo>
                      <a:pt x="15088" y="1480"/>
                    </a:lnTo>
                    <a:lnTo>
                      <a:pt x="15089" y="1506"/>
                    </a:lnTo>
                    <a:lnTo>
                      <a:pt x="15089" y="11547"/>
                    </a:lnTo>
                    <a:close/>
                    <a:moveTo>
                      <a:pt x="14586" y="0"/>
                    </a:moveTo>
                    <a:lnTo>
                      <a:pt x="1509" y="0"/>
                    </a:lnTo>
                    <a:lnTo>
                      <a:pt x="1431" y="2"/>
                    </a:lnTo>
                    <a:lnTo>
                      <a:pt x="1354" y="8"/>
                    </a:lnTo>
                    <a:lnTo>
                      <a:pt x="1279" y="17"/>
                    </a:lnTo>
                    <a:lnTo>
                      <a:pt x="1204" y="30"/>
                    </a:lnTo>
                    <a:lnTo>
                      <a:pt x="1132" y="47"/>
                    </a:lnTo>
                    <a:lnTo>
                      <a:pt x="1060" y="67"/>
                    </a:lnTo>
                    <a:lnTo>
                      <a:pt x="990" y="91"/>
                    </a:lnTo>
                    <a:lnTo>
                      <a:pt x="921" y="118"/>
                    </a:lnTo>
                    <a:lnTo>
                      <a:pt x="854" y="149"/>
                    </a:lnTo>
                    <a:lnTo>
                      <a:pt x="790" y="182"/>
                    </a:lnTo>
                    <a:lnTo>
                      <a:pt x="726" y="218"/>
                    </a:lnTo>
                    <a:lnTo>
                      <a:pt x="665" y="257"/>
                    </a:lnTo>
                    <a:lnTo>
                      <a:pt x="606" y="299"/>
                    </a:lnTo>
                    <a:lnTo>
                      <a:pt x="549" y="344"/>
                    </a:lnTo>
                    <a:lnTo>
                      <a:pt x="494" y="392"/>
                    </a:lnTo>
                    <a:lnTo>
                      <a:pt x="442" y="441"/>
                    </a:lnTo>
                    <a:lnTo>
                      <a:pt x="391" y="493"/>
                    </a:lnTo>
                    <a:lnTo>
                      <a:pt x="344" y="548"/>
                    </a:lnTo>
                    <a:lnTo>
                      <a:pt x="300" y="605"/>
                    </a:lnTo>
                    <a:lnTo>
                      <a:pt x="258" y="664"/>
                    </a:lnTo>
                    <a:lnTo>
                      <a:pt x="218" y="725"/>
                    </a:lnTo>
                    <a:lnTo>
                      <a:pt x="182" y="788"/>
                    </a:lnTo>
                    <a:lnTo>
                      <a:pt x="149" y="853"/>
                    </a:lnTo>
                    <a:lnTo>
                      <a:pt x="119" y="920"/>
                    </a:lnTo>
                    <a:lnTo>
                      <a:pt x="92" y="988"/>
                    </a:lnTo>
                    <a:lnTo>
                      <a:pt x="67" y="1058"/>
                    </a:lnTo>
                    <a:lnTo>
                      <a:pt x="47" y="1130"/>
                    </a:lnTo>
                    <a:lnTo>
                      <a:pt x="30" y="1203"/>
                    </a:lnTo>
                    <a:lnTo>
                      <a:pt x="17" y="1277"/>
                    </a:lnTo>
                    <a:lnTo>
                      <a:pt x="8" y="1352"/>
                    </a:lnTo>
                    <a:lnTo>
                      <a:pt x="2" y="1429"/>
                    </a:lnTo>
                    <a:lnTo>
                      <a:pt x="0" y="1506"/>
                    </a:lnTo>
                    <a:lnTo>
                      <a:pt x="0" y="11547"/>
                    </a:lnTo>
                    <a:lnTo>
                      <a:pt x="2" y="11624"/>
                    </a:lnTo>
                    <a:lnTo>
                      <a:pt x="8" y="11700"/>
                    </a:lnTo>
                    <a:lnTo>
                      <a:pt x="17" y="11776"/>
                    </a:lnTo>
                    <a:lnTo>
                      <a:pt x="30" y="11850"/>
                    </a:lnTo>
                    <a:lnTo>
                      <a:pt x="47" y="11922"/>
                    </a:lnTo>
                    <a:lnTo>
                      <a:pt x="67" y="11994"/>
                    </a:lnTo>
                    <a:lnTo>
                      <a:pt x="92" y="12064"/>
                    </a:lnTo>
                    <a:lnTo>
                      <a:pt x="118" y="12132"/>
                    </a:lnTo>
                    <a:lnTo>
                      <a:pt x="148" y="12198"/>
                    </a:lnTo>
                    <a:lnTo>
                      <a:pt x="181" y="12264"/>
                    </a:lnTo>
                    <a:lnTo>
                      <a:pt x="217" y="12326"/>
                    </a:lnTo>
                    <a:lnTo>
                      <a:pt x="257" y="12387"/>
                    </a:lnTo>
                    <a:lnTo>
                      <a:pt x="299" y="12446"/>
                    </a:lnTo>
                    <a:lnTo>
                      <a:pt x="343" y="12504"/>
                    </a:lnTo>
                    <a:lnTo>
                      <a:pt x="390" y="12558"/>
                    </a:lnTo>
                    <a:lnTo>
                      <a:pt x="441" y="12610"/>
                    </a:lnTo>
                    <a:lnTo>
                      <a:pt x="493" y="12660"/>
                    </a:lnTo>
                    <a:lnTo>
                      <a:pt x="547" y="12707"/>
                    </a:lnTo>
                    <a:lnTo>
                      <a:pt x="604" y="12752"/>
                    </a:lnTo>
                    <a:lnTo>
                      <a:pt x="663" y="12794"/>
                    </a:lnTo>
                    <a:lnTo>
                      <a:pt x="724" y="12833"/>
                    </a:lnTo>
                    <a:lnTo>
                      <a:pt x="787" y="12869"/>
                    </a:lnTo>
                    <a:lnTo>
                      <a:pt x="852" y="12902"/>
                    </a:lnTo>
                    <a:lnTo>
                      <a:pt x="918" y="12933"/>
                    </a:lnTo>
                    <a:lnTo>
                      <a:pt x="987" y="12959"/>
                    </a:lnTo>
                    <a:lnTo>
                      <a:pt x="1056" y="12984"/>
                    </a:lnTo>
                    <a:lnTo>
                      <a:pt x="1128" y="13004"/>
                    </a:lnTo>
                    <a:lnTo>
                      <a:pt x="1201" y="13021"/>
                    </a:lnTo>
                    <a:lnTo>
                      <a:pt x="1275" y="13035"/>
                    </a:lnTo>
                    <a:lnTo>
                      <a:pt x="1350" y="13044"/>
                    </a:lnTo>
                    <a:lnTo>
                      <a:pt x="1426" y="13050"/>
                    </a:lnTo>
                    <a:lnTo>
                      <a:pt x="1504" y="13053"/>
                    </a:lnTo>
                    <a:lnTo>
                      <a:pt x="6539" y="13053"/>
                    </a:lnTo>
                    <a:lnTo>
                      <a:pt x="6539" y="13663"/>
                    </a:lnTo>
                    <a:lnTo>
                      <a:pt x="3399" y="14070"/>
                    </a:lnTo>
                    <a:lnTo>
                      <a:pt x="3378" y="14076"/>
                    </a:lnTo>
                    <a:lnTo>
                      <a:pt x="3358" y="14082"/>
                    </a:lnTo>
                    <a:lnTo>
                      <a:pt x="3338" y="14090"/>
                    </a:lnTo>
                    <a:lnTo>
                      <a:pt x="3319" y="14098"/>
                    </a:lnTo>
                    <a:lnTo>
                      <a:pt x="3299" y="14106"/>
                    </a:lnTo>
                    <a:lnTo>
                      <a:pt x="3280" y="14116"/>
                    </a:lnTo>
                    <a:lnTo>
                      <a:pt x="3262" y="14126"/>
                    </a:lnTo>
                    <a:lnTo>
                      <a:pt x="3245" y="14137"/>
                    </a:lnTo>
                    <a:lnTo>
                      <a:pt x="3228" y="14149"/>
                    </a:lnTo>
                    <a:lnTo>
                      <a:pt x="3211" y="14161"/>
                    </a:lnTo>
                    <a:lnTo>
                      <a:pt x="3196" y="14174"/>
                    </a:lnTo>
                    <a:lnTo>
                      <a:pt x="3180" y="14188"/>
                    </a:lnTo>
                    <a:lnTo>
                      <a:pt x="3166" y="14203"/>
                    </a:lnTo>
                    <a:lnTo>
                      <a:pt x="3151" y="14217"/>
                    </a:lnTo>
                    <a:lnTo>
                      <a:pt x="3138" y="14233"/>
                    </a:lnTo>
                    <a:lnTo>
                      <a:pt x="3124" y="14249"/>
                    </a:lnTo>
                    <a:lnTo>
                      <a:pt x="3112" y="14265"/>
                    </a:lnTo>
                    <a:lnTo>
                      <a:pt x="3100" y="14282"/>
                    </a:lnTo>
                    <a:lnTo>
                      <a:pt x="3089" y="14299"/>
                    </a:lnTo>
                    <a:lnTo>
                      <a:pt x="3079" y="14316"/>
                    </a:lnTo>
                    <a:lnTo>
                      <a:pt x="3070" y="14335"/>
                    </a:lnTo>
                    <a:lnTo>
                      <a:pt x="3061" y="14353"/>
                    </a:lnTo>
                    <a:lnTo>
                      <a:pt x="3053" y="14372"/>
                    </a:lnTo>
                    <a:lnTo>
                      <a:pt x="3046" y="14391"/>
                    </a:lnTo>
                    <a:lnTo>
                      <a:pt x="3039" y="14411"/>
                    </a:lnTo>
                    <a:lnTo>
                      <a:pt x="3034" y="14431"/>
                    </a:lnTo>
                    <a:lnTo>
                      <a:pt x="3029" y="14452"/>
                    </a:lnTo>
                    <a:lnTo>
                      <a:pt x="3025" y="14473"/>
                    </a:lnTo>
                    <a:lnTo>
                      <a:pt x="3022" y="14493"/>
                    </a:lnTo>
                    <a:lnTo>
                      <a:pt x="3020" y="14514"/>
                    </a:lnTo>
                    <a:lnTo>
                      <a:pt x="3018" y="14536"/>
                    </a:lnTo>
                    <a:lnTo>
                      <a:pt x="3018" y="14557"/>
                    </a:lnTo>
                    <a:lnTo>
                      <a:pt x="3019" y="14583"/>
                    </a:lnTo>
                    <a:lnTo>
                      <a:pt x="3020" y="14608"/>
                    </a:lnTo>
                    <a:lnTo>
                      <a:pt x="3024" y="14633"/>
                    </a:lnTo>
                    <a:lnTo>
                      <a:pt x="3028" y="14658"/>
                    </a:lnTo>
                    <a:lnTo>
                      <a:pt x="3034" y="14682"/>
                    </a:lnTo>
                    <a:lnTo>
                      <a:pt x="3040" y="14707"/>
                    </a:lnTo>
                    <a:lnTo>
                      <a:pt x="3048" y="14730"/>
                    </a:lnTo>
                    <a:lnTo>
                      <a:pt x="3057" y="14753"/>
                    </a:lnTo>
                    <a:lnTo>
                      <a:pt x="3067" y="14775"/>
                    </a:lnTo>
                    <a:lnTo>
                      <a:pt x="3078" y="14797"/>
                    </a:lnTo>
                    <a:lnTo>
                      <a:pt x="3090" y="14818"/>
                    </a:lnTo>
                    <a:lnTo>
                      <a:pt x="3103" y="14838"/>
                    </a:lnTo>
                    <a:lnTo>
                      <a:pt x="3117" y="14857"/>
                    </a:lnTo>
                    <a:lnTo>
                      <a:pt x="3132" y="14876"/>
                    </a:lnTo>
                    <a:lnTo>
                      <a:pt x="3149" y="14894"/>
                    </a:lnTo>
                    <a:lnTo>
                      <a:pt x="3165" y="14912"/>
                    </a:lnTo>
                    <a:lnTo>
                      <a:pt x="3183" y="14928"/>
                    </a:lnTo>
                    <a:lnTo>
                      <a:pt x="3201" y="14945"/>
                    </a:lnTo>
                    <a:lnTo>
                      <a:pt x="3220" y="14960"/>
                    </a:lnTo>
                    <a:lnTo>
                      <a:pt x="3239" y="14974"/>
                    </a:lnTo>
                    <a:lnTo>
                      <a:pt x="3260" y="14987"/>
                    </a:lnTo>
                    <a:lnTo>
                      <a:pt x="3280" y="14999"/>
                    </a:lnTo>
                    <a:lnTo>
                      <a:pt x="3302" y="15010"/>
                    </a:lnTo>
                    <a:lnTo>
                      <a:pt x="3325" y="15020"/>
                    </a:lnTo>
                    <a:lnTo>
                      <a:pt x="3348" y="15029"/>
                    </a:lnTo>
                    <a:lnTo>
                      <a:pt x="3371" y="15037"/>
                    </a:lnTo>
                    <a:lnTo>
                      <a:pt x="3395" y="15043"/>
                    </a:lnTo>
                    <a:lnTo>
                      <a:pt x="3419" y="15049"/>
                    </a:lnTo>
                    <a:lnTo>
                      <a:pt x="3444" y="15053"/>
                    </a:lnTo>
                    <a:lnTo>
                      <a:pt x="3469" y="15056"/>
                    </a:lnTo>
                    <a:lnTo>
                      <a:pt x="3495" y="15058"/>
                    </a:lnTo>
                    <a:lnTo>
                      <a:pt x="3521" y="15059"/>
                    </a:lnTo>
                    <a:lnTo>
                      <a:pt x="12574" y="15059"/>
                    </a:lnTo>
                    <a:lnTo>
                      <a:pt x="12600" y="15058"/>
                    </a:lnTo>
                    <a:lnTo>
                      <a:pt x="12626" y="15056"/>
                    </a:lnTo>
                    <a:lnTo>
                      <a:pt x="12651" y="15053"/>
                    </a:lnTo>
                    <a:lnTo>
                      <a:pt x="12676" y="15049"/>
                    </a:lnTo>
                    <a:lnTo>
                      <a:pt x="12700" y="15043"/>
                    </a:lnTo>
                    <a:lnTo>
                      <a:pt x="12724" y="15037"/>
                    </a:lnTo>
                    <a:lnTo>
                      <a:pt x="12747" y="15029"/>
                    </a:lnTo>
                    <a:lnTo>
                      <a:pt x="12770" y="15020"/>
                    </a:lnTo>
                    <a:lnTo>
                      <a:pt x="12793" y="15010"/>
                    </a:lnTo>
                    <a:lnTo>
                      <a:pt x="12814" y="14999"/>
                    </a:lnTo>
                    <a:lnTo>
                      <a:pt x="12835" y="14987"/>
                    </a:lnTo>
                    <a:lnTo>
                      <a:pt x="12856" y="14974"/>
                    </a:lnTo>
                    <a:lnTo>
                      <a:pt x="12875" y="14960"/>
                    </a:lnTo>
                    <a:lnTo>
                      <a:pt x="12894" y="14945"/>
                    </a:lnTo>
                    <a:lnTo>
                      <a:pt x="12912" y="14928"/>
                    </a:lnTo>
                    <a:lnTo>
                      <a:pt x="12930" y="14912"/>
                    </a:lnTo>
                    <a:lnTo>
                      <a:pt x="12946" y="14894"/>
                    </a:lnTo>
                    <a:lnTo>
                      <a:pt x="12963" y="14876"/>
                    </a:lnTo>
                    <a:lnTo>
                      <a:pt x="12978" y="14857"/>
                    </a:lnTo>
                    <a:lnTo>
                      <a:pt x="12992" y="14838"/>
                    </a:lnTo>
                    <a:lnTo>
                      <a:pt x="13005" y="14818"/>
                    </a:lnTo>
                    <a:lnTo>
                      <a:pt x="13017" y="14797"/>
                    </a:lnTo>
                    <a:lnTo>
                      <a:pt x="13028" y="14775"/>
                    </a:lnTo>
                    <a:lnTo>
                      <a:pt x="13038" y="14753"/>
                    </a:lnTo>
                    <a:lnTo>
                      <a:pt x="13047" y="14730"/>
                    </a:lnTo>
                    <a:lnTo>
                      <a:pt x="13055" y="14707"/>
                    </a:lnTo>
                    <a:lnTo>
                      <a:pt x="13061" y="14682"/>
                    </a:lnTo>
                    <a:lnTo>
                      <a:pt x="13067" y="14658"/>
                    </a:lnTo>
                    <a:lnTo>
                      <a:pt x="13071" y="14633"/>
                    </a:lnTo>
                    <a:lnTo>
                      <a:pt x="13074" y="14608"/>
                    </a:lnTo>
                    <a:lnTo>
                      <a:pt x="13076" y="14583"/>
                    </a:lnTo>
                    <a:lnTo>
                      <a:pt x="13077" y="14557"/>
                    </a:lnTo>
                    <a:lnTo>
                      <a:pt x="13077" y="14536"/>
                    </a:lnTo>
                    <a:lnTo>
                      <a:pt x="13075" y="14514"/>
                    </a:lnTo>
                    <a:lnTo>
                      <a:pt x="13073" y="14493"/>
                    </a:lnTo>
                    <a:lnTo>
                      <a:pt x="13070" y="14473"/>
                    </a:lnTo>
                    <a:lnTo>
                      <a:pt x="13066" y="14452"/>
                    </a:lnTo>
                    <a:lnTo>
                      <a:pt x="13061" y="14431"/>
                    </a:lnTo>
                    <a:lnTo>
                      <a:pt x="13056" y="14411"/>
                    </a:lnTo>
                    <a:lnTo>
                      <a:pt x="13049" y="14391"/>
                    </a:lnTo>
                    <a:lnTo>
                      <a:pt x="13042" y="14372"/>
                    </a:lnTo>
                    <a:lnTo>
                      <a:pt x="13034" y="14353"/>
                    </a:lnTo>
                    <a:lnTo>
                      <a:pt x="13025" y="14335"/>
                    </a:lnTo>
                    <a:lnTo>
                      <a:pt x="13016" y="14316"/>
                    </a:lnTo>
                    <a:lnTo>
                      <a:pt x="13006" y="14299"/>
                    </a:lnTo>
                    <a:lnTo>
                      <a:pt x="12995" y="14282"/>
                    </a:lnTo>
                    <a:lnTo>
                      <a:pt x="12983" y="14265"/>
                    </a:lnTo>
                    <a:lnTo>
                      <a:pt x="12971" y="14249"/>
                    </a:lnTo>
                    <a:lnTo>
                      <a:pt x="12957" y="14233"/>
                    </a:lnTo>
                    <a:lnTo>
                      <a:pt x="12944" y="14217"/>
                    </a:lnTo>
                    <a:lnTo>
                      <a:pt x="12930" y="14203"/>
                    </a:lnTo>
                    <a:lnTo>
                      <a:pt x="12915" y="14188"/>
                    </a:lnTo>
                    <a:lnTo>
                      <a:pt x="12900" y="14174"/>
                    </a:lnTo>
                    <a:lnTo>
                      <a:pt x="12884" y="14161"/>
                    </a:lnTo>
                    <a:lnTo>
                      <a:pt x="12867" y="14149"/>
                    </a:lnTo>
                    <a:lnTo>
                      <a:pt x="12850" y="14137"/>
                    </a:lnTo>
                    <a:lnTo>
                      <a:pt x="12833" y="14126"/>
                    </a:lnTo>
                    <a:lnTo>
                      <a:pt x="12815" y="14116"/>
                    </a:lnTo>
                    <a:lnTo>
                      <a:pt x="12796" y="14106"/>
                    </a:lnTo>
                    <a:lnTo>
                      <a:pt x="12776" y="14098"/>
                    </a:lnTo>
                    <a:lnTo>
                      <a:pt x="12757" y="14090"/>
                    </a:lnTo>
                    <a:lnTo>
                      <a:pt x="12737" y="14082"/>
                    </a:lnTo>
                    <a:lnTo>
                      <a:pt x="12717" y="14076"/>
                    </a:lnTo>
                    <a:lnTo>
                      <a:pt x="12696" y="14070"/>
                    </a:lnTo>
                    <a:lnTo>
                      <a:pt x="9556" y="13663"/>
                    </a:lnTo>
                    <a:lnTo>
                      <a:pt x="9556" y="13053"/>
                    </a:lnTo>
                    <a:lnTo>
                      <a:pt x="14591" y="13053"/>
                    </a:lnTo>
                    <a:lnTo>
                      <a:pt x="14669" y="13050"/>
                    </a:lnTo>
                    <a:lnTo>
                      <a:pt x="14745" y="13044"/>
                    </a:lnTo>
                    <a:lnTo>
                      <a:pt x="14820" y="13035"/>
                    </a:lnTo>
                    <a:lnTo>
                      <a:pt x="14894" y="13021"/>
                    </a:lnTo>
                    <a:lnTo>
                      <a:pt x="14967" y="13004"/>
                    </a:lnTo>
                    <a:lnTo>
                      <a:pt x="15039" y="12984"/>
                    </a:lnTo>
                    <a:lnTo>
                      <a:pt x="15108" y="12959"/>
                    </a:lnTo>
                    <a:lnTo>
                      <a:pt x="15177" y="12933"/>
                    </a:lnTo>
                    <a:lnTo>
                      <a:pt x="15243" y="12902"/>
                    </a:lnTo>
                    <a:lnTo>
                      <a:pt x="15308" y="12869"/>
                    </a:lnTo>
                    <a:lnTo>
                      <a:pt x="15371" y="12833"/>
                    </a:lnTo>
                    <a:lnTo>
                      <a:pt x="15432" y="12794"/>
                    </a:lnTo>
                    <a:lnTo>
                      <a:pt x="15491" y="12752"/>
                    </a:lnTo>
                    <a:lnTo>
                      <a:pt x="15548" y="12707"/>
                    </a:lnTo>
                    <a:lnTo>
                      <a:pt x="15602" y="12660"/>
                    </a:lnTo>
                    <a:lnTo>
                      <a:pt x="15654" y="12610"/>
                    </a:lnTo>
                    <a:lnTo>
                      <a:pt x="15705" y="12558"/>
                    </a:lnTo>
                    <a:lnTo>
                      <a:pt x="15752" y="12504"/>
                    </a:lnTo>
                    <a:lnTo>
                      <a:pt x="15796" y="12446"/>
                    </a:lnTo>
                    <a:lnTo>
                      <a:pt x="15838" y="12387"/>
                    </a:lnTo>
                    <a:lnTo>
                      <a:pt x="15878" y="12326"/>
                    </a:lnTo>
                    <a:lnTo>
                      <a:pt x="15914" y="12264"/>
                    </a:lnTo>
                    <a:lnTo>
                      <a:pt x="15947" y="12198"/>
                    </a:lnTo>
                    <a:lnTo>
                      <a:pt x="15977" y="12132"/>
                    </a:lnTo>
                    <a:lnTo>
                      <a:pt x="16003" y="12064"/>
                    </a:lnTo>
                    <a:lnTo>
                      <a:pt x="16028" y="11994"/>
                    </a:lnTo>
                    <a:lnTo>
                      <a:pt x="16048" y="11922"/>
                    </a:lnTo>
                    <a:lnTo>
                      <a:pt x="16065" y="11850"/>
                    </a:lnTo>
                    <a:lnTo>
                      <a:pt x="16078" y="11776"/>
                    </a:lnTo>
                    <a:lnTo>
                      <a:pt x="16087" y="11700"/>
                    </a:lnTo>
                    <a:lnTo>
                      <a:pt x="16093" y="11624"/>
                    </a:lnTo>
                    <a:lnTo>
                      <a:pt x="16095" y="11547"/>
                    </a:lnTo>
                    <a:lnTo>
                      <a:pt x="16095" y="1506"/>
                    </a:lnTo>
                    <a:lnTo>
                      <a:pt x="16093" y="1429"/>
                    </a:lnTo>
                    <a:lnTo>
                      <a:pt x="16087" y="1352"/>
                    </a:lnTo>
                    <a:lnTo>
                      <a:pt x="16078" y="1277"/>
                    </a:lnTo>
                    <a:lnTo>
                      <a:pt x="16064" y="1203"/>
                    </a:lnTo>
                    <a:lnTo>
                      <a:pt x="16048" y="1130"/>
                    </a:lnTo>
                    <a:lnTo>
                      <a:pt x="16028" y="1058"/>
                    </a:lnTo>
                    <a:lnTo>
                      <a:pt x="16003" y="988"/>
                    </a:lnTo>
                    <a:lnTo>
                      <a:pt x="15976" y="920"/>
                    </a:lnTo>
                    <a:lnTo>
                      <a:pt x="15946" y="853"/>
                    </a:lnTo>
                    <a:lnTo>
                      <a:pt x="15913" y="788"/>
                    </a:lnTo>
                    <a:lnTo>
                      <a:pt x="15877" y="725"/>
                    </a:lnTo>
                    <a:lnTo>
                      <a:pt x="15837" y="664"/>
                    </a:lnTo>
                    <a:lnTo>
                      <a:pt x="15795" y="605"/>
                    </a:lnTo>
                    <a:lnTo>
                      <a:pt x="15750" y="548"/>
                    </a:lnTo>
                    <a:lnTo>
                      <a:pt x="15703" y="493"/>
                    </a:lnTo>
                    <a:lnTo>
                      <a:pt x="15652" y="441"/>
                    </a:lnTo>
                    <a:lnTo>
                      <a:pt x="15600" y="392"/>
                    </a:lnTo>
                    <a:lnTo>
                      <a:pt x="15546" y="344"/>
                    </a:lnTo>
                    <a:lnTo>
                      <a:pt x="15488" y="299"/>
                    </a:lnTo>
                    <a:lnTo>
                      <a:pt x="15429" y="257"/>
                    </a:lnTo>
                    <a:lnTo>
                      <a:pt x="15369" y="218"/>
                    </a:lnTo>
                    <a:lnTo>
                      <a:pt x="15305" y="182"/>
                    </a:lnTo>
                    <a:lnTo>
                      <a:pt x="15240" y="149"/>
                    </a:lnTo>
                    <a:lnTo>
                      <a:pt x="15174" y="118"/>
                    </a:lnTo>
                    <a:lnTo>
                      <a:pt x="15105" y="91"/>
                    </a:lnTo>
                    <a:lnTo>
                      <a:pt x="15035" y="67"/>
                    </a:lnTo>
                    <a:lnTo>
                      <a:pt x="14963" y="47"/>
                    </a:lnTo>
                    <a:lnTo>
                      <a:pt x="14890" y="30"/>
                    </a:lnTo>
                    <a:lnTo>
                      <a:pt x="14815" y="17"/>
                    </a:lnTo>
                    <a:lnTo>
                      <a:pt x="14740" y="8"/>
                    </a:lnTo>
                    <a:lnTo>
                      <a:pt x="14664" y="2"/>
                    </a:lnTo>
                    <a:lnTo>
                      <a:pt x="145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29" tIns="48214" rIns="96429" bIns="48214" numCol="1" anchor="t" anchorCtr="0" compatLnSpc="1">
                <a:prstTxWarp prst="textNoShape">
                  <a:avLst/>
                </a:prstTxWarp>
              </a:bodyPr>
              <a:lstStyle/>
              <a:p>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78" name="Group 9"/>
          <p:cNvGrpSpPr/>
          <p:nvPr/>
        </p:nvGrpSpPr>
        <p:grpSpPr>
          <a:xfrm>
            <a:off x="5737631" y="3931841"/>
            <a:ext cx="776434" cy="776434"/>
            <a:chOff x="5440796" y="3728193"/>
            <a:chExt cx="736265" cy="736265"/>
          </a:xfrm>
        </p:grpSpPr>
        <p:sp>
          <p:nvSpPr>
            <p:cNvPr id="79" name="Oval 62"/>
            <p:cNvSpPr/>
            <p:nvPr/>
          </p:nvSpPr>
          <p:spPr>
            <a:xfrm>
              <a:off x="5440796" y="3728193"/>
              <a:ext cx="736265" cy="7362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0" name="Freeform 96"/>
            <p:cNvSpPr>
              <a:spLocks noEditPoints="1"/>
            </p:cNvSpPr>
            <p:nvPr/>
          </p:nvSpPr>
          <p:spPr bwMode="auto">
            <a:xfrm>
              <a:off x="5622159" y="3929564"/>
              <a:ext cx="369270" cy="368421"/>
            </a:xfrm>
            <a:custGeom>
              <a:avLst/>
              <a:gdLst>
                <a:gd name="T0" fmla="*/ 13537 w 16094"/>
                <a:gd name="T1" fmla="*/ 6059 h 16058"/>
                <a:gd name="T2" fmla="*/ 13105 w 16094"/>
                <a:gd name="T3" fmla="*/ 4843 h 16058"/>
                <a:gd name="T4" fmla="*/ 12309 w 16094"/>
                <a:gd name="T5" fmla="*/ 3778 h 16058"/>
                <a:gd name="T6" fmla="*/ 11103 w 16094"/>
                <a:gd name="T7" fmla="*/ 2914 h 16058"/>
                <a:gd name="T8" fmla="*/ 9730 w 16094"/>
                <a:gd name="T9" fmla="*/ 2510 h 16058"/>
                <a:gd name="T10" fmla="*/ 10548 w 16094"/>
                <a:gd name="T11" fmla="*/ 1344 h 16058"/>
                <a:gd name="T12" fmla="*/ 11273 w 16094"/>
                <a:gd name="T13" fmla="*/ 1058 h 16058"/>
                <a:gd name="T14" fmla="*/ 12175 w 16094"/>
                <a:gd name="T15" fmla="*/ 1030 h 16058"/>
                <a:gd name="T16" fmla="*/ 13215 w 16094"/>
                <a:gd name="T17" fmla="*/ 1370 h 16058"/>
                <a:gd name="T18" fmla="*/ 14130 w 16094"/>
                <a:gd name="T19" fmla="*/ 2061 h 16058"/>
                <a:gd name="T20" fmla="*/ 14752 w 16094"/>
                <a:gd name="T21" fmla="*/ 2927 h 16058"/>
                <a:gd name="T22" fmla="*/ 15061 w 16094"/>
                <a:gd name="T23" fmla="*/ 3885 h 16058"/>
                <a:gd name="T24" fmla="*/ 15035 w 16094"/>
                <a:gd name="T25" fmla="*/ 4794 h 16058"/>
                <a:gd name="T26" fmla="*/ 14704 w 16094"/>
                <a:gd name="T27" fmla="*/ 5577 h 16058"/>
                <a:gd name="T28" fmla="*/ 4429 w 16094"/>
                <a:gd name="T29" fmla="*/ 13990 h 16058"/>
                <a:gd name="T30" fmla="*/ 4128 w 16094"/>
                <a:gd name="T31" fmla="*/ 13119 h 16058"/>
                <a:gd name="T32" fmla="*/ 3522 w 16094"/>
                <a:gd name="T33" fmla="*/ 12349 h 16058"/>
                <a:gd name="T34" fmla="*/ 2735 w 16094"/>
                <a:gd name="T35" fmla="*/ 11832 h 16058"/>
                <a:gd name="T36" fmla="*/ 1857 w 16094"/>
                <a:gd name="T37" fmla="*/ 11600 h 16058"/>
                <a:gd name="T38" fmla="*/ 2349 w 16094"/>
                <a:gd name="T39" fmla="*/ 9539 h 16058"/>
                <a:gd name="T40" fmla="*/ 3383 w 16094"/>
                <a:gd name="T41" fmla="*/ 9051 h 16058"/>
                <a:gd name="T42" fmla="*/ 5065 w 16094"/>
                <a:gd name="T43" fmla="*/ 9305 h 16058"/>
                <a:gd name="T44" fmla="*/ 6529 w 16094"/>
                <a:gd name="T45" fmla="*/ 10574 h 16058"/>
                <a:gd name="T46" fmla="*/ 7057 w 16094"/>
                <a:gd name="T47" fmla="*/ 12341 h 16058"/>
                <a:gd name="T48" fmla="*/ 6481 w 16094"/>
                <a:gd name="T49" fmla="*/ 13816 h 16058"/>
                <a:gd name="T50" fmla="*/ 1899 w 16094"/>
                <a:gd name="T51" fmla="*/ 15034 h 16058"/>
                <a:gd name="T52" fmla="*/ 1430 w 16094"/>
                <a:gd name="T53" fmla="*/ 14978 h 16058"/>
                <a:gd name="T54" fmla="*/ 1080 w 16094"/>
                <a:gd name="T55" fmla="*/ 14626 h 16058"/>
                <a:gd name="T56" fmla="*/ 1037 w 16094"/>
                <a:gd name="T57" fmla="*/ 14110 h 16058"/>
                <a:gd name="T58" fmla="*/ 2133 w 16094"/>
                <a:gd name="T59" fmla="*/ 12161 h 16058"/>
                <a:gd name="T60" fmla="*/ 2879 w 16094"/>
                <a:gd name="T61" fmla="*/ 12483 h 16058"/>
                <a:gd name="T62" fmla="*/ 3517 w 16094"/>
                <a:gd name="T63" fmla="*/ 13089 h 16058"/>
                <a:gd name="T64" fmla="*/ 3887 w 16094"/>
                <a:gd name="T65" fmla="*/ 13837 h 16058"/>
                <a:gd name="T66" fmla="*/ 5275 w 16094"/>
                <a:gd name="T67" fmla="*/ 8311 h 16058"/>
                <a:gd name="T68" fmla="*/ 4471 w 16094"/>
                <a:gd name="T69" fmla="*/ 8075 h 16058"/>
                <a:gd name="T70" fmla="*/ 3832 w 16094"/>
                <a:gd name="T71" fmla="*/ 8011 h 16058"/>
                <a:gd name="T72" fmla="*/ 8544 w 16094"/>
                <a:gd name="T73" fmla="*/ 3613 h 16058"/>
                <a:gd name="T74" fmla="*/ 9615 w 16094"/>
                <a:gd name="T75" fmla="*/ 3512 h 16058"/>
                <a:gd name="T76" fmla="*/ 7177 w 16094"/>
                <a:gd name="T77" fmla="*/ 9768 h 16058"/>
                <a:gd name="T78" fmla="*/ 6475 w 16094"/>
                <a:gd name="T79" fmla="*/ 9029 h 16058"/>
                <a:gd name="T80" fmla="*/ 10683 w 16094"/>
                <a:gd name="T81" fmla="*/ 3831 h 16058"/>
                <a:gd name="T82" fmla="*/ 11597 w 16094"/>
                <a:gd name="T83" fmla="*/ 4487 h 16058"/>
                <a:gd name="T84" fmla="*/ 12178 w 16094"/>
                <a:gd name="T85" fmla="*/ 5258 h 16058"/>
                <a:gd name="T86" fmla="*/ 7882 w 16094"/>
                <a:gd name="T87" fmla="*/ 11105 h 16058"/>
                <a:gd name="T88" fmla="*/ 12576 w 16094"/>
                <a:gd name="T89" fmla="*/ 6482 h 16058"/>
                <a:gd name="T90" fmla="*/ 12439 w 16094"/>
                <a:gd name="T91" fmla="*/ 7635 h 16058"/>
                <a:gd name="T92" fmla="*/ 11948 w 16094"/>
                <a:gd name="T93" fmla="*/ 8406 h 16058"/>
                <a:gd name="T94" fmla="*/ 14463 w 16094"/>
                <a:gd name="T95" fmla="*/ 1003 h 16058"/>
                <a:gd name="T96" fmla="*/ 13190 w 16094"/>
                <a:gd name="T97" fmla="*/ 260 h 16058"/>
                <a:gd name="T98" fmla="*/ 11795 w 16094"/>
                <a:gd name="T99" fmla="*/ 0 h 16058"/>
                <a:gd name="T100" fmla="*/ 10660 w 16094"/>
                <a:gd name="T101" fmla="*/ 187 h 16058"/>
                <a:gd name="T102" fmla="*/ 9684 w 16094"/>
                <a:gd name="T103" fmla="*/ 727 h 16058"/>
                <a:gd name="T104" fmla="*/ 1704 w 16094"/>
                <a:gd name="T105" fmla="*/ 8728 h 16058"/>
                <a:gd name="T106" fmla="*/ 1279 w 16094"/>
                <a:gd name="T107" fmla="*/ 9454 h 16058"/>
                <a:gd name="T108" fmla="*/ 0 w 16094"/>
                <a:gd name="T109" fmla="*/ 14302 h 16058"/>
                <a:gd name="T110" fmla="*/ 402 w 16094"/>
                <a:gd name="T111" fmla="*/ 15419 h 16058"/>
                <a:gd name="T112" fmla="*/ 1407 w 16094"/>
                <a:gd name="T113" fmla="*/ 16022 h 16058"/>
                <a:gd name="T114" fmla="*/ 2275 w 16094"/>
                <a:gd name="T115" fmla="*/ 15980 h 16058"/>
                <a:gd name="T116" fmla="*/ 7227 w 16094"/>
                <a:gd name="T117" fmla="*/ 14541 h 16058"/>
                <a:gd name="T118" fmla="*/ 15901 w 16094"/>
                <a:gd name="T119" fmla="*/ 5421 h 16058"/>
                <a:gd name="T120" fmla="*/ 15857 w 16094"/>
                <a:gd name="T121" fmla="*/ 2953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094" h="16058">
                  <a:moveTo>
                    <a:pt x="14431" y="5907"/>
                  </a:moveTo>
                  <a:lnTo>
                    <a:pt x="13584" y="6759"/>
                  </a:lnTo>
                  <a:lnTo>
                    <a:pt x="13585" y="6717"/>
                  </a:lnTo>
                  <a:lnTo>
                    <a:pt x="13586" y="6675"/>
                  </a:lnTo>
                  <a:lnTo>
                    <a:pt x="13588" y="6633"/>
                  </a:lnTo>
                  <a:lnTo>
                    <a:pt x="13590" y="6591"/>
                  </a:lnTo>
                  <a:lnTo>
                    <a:pt x="13591" y="6549"/>
                  </a:lnTo>
                  <a:lnTo>
                    <a:pt x="13591" y="6507"/>
                  </a:lnTo>
                  <a:lnTo>
                    <a:pt x="13590" y="6464"/>
                  </a:lnTo>
                  <a:lnTo>
                    <a:pt x="13587" y="6420"/>
                  </a:lnTo>
                  <a:lnTo>
                    <a:pt x="13578" y="6330"/>
                  </a:lnTo>
                  <a:lnTo>
                    <a:pt x="13566" y="6240"/>
                  </a:lnTo>
                  <a:lnTo>
                    <a:pt x="13553" y="6148"/>
                  </a:lnTo>
                  <a:lnTo>
                    <a:pt x="13537" y="6059"/>
                  </a:lnTo>
                  <a:lnTo>
                    <a:pt x="13520" y="5969"/>
                  </a:lnTo>
                  <a:lnTo>
                    <a:pt x="13500" y="5879"/>
                  </a:lnTo>
                  <a:lnTo>
                    <a:pt x="13478" y="5790"/>
                  </a:lnTo>
                  <a:lnTo>
                    <a:pt x="13453" y="5702"/>
                  </a:lnTo>
                  <a:lnTo>
                    <a:pt x="13427" y="5613"/>
                  </a:lnTo>
                  <a:lnTo>
                    <a:pt x="13400" y="5525"/>
                  </a:lnTo>
                  <a:lnTo>
                    <a:pt x="13370" y="5439"/>
                  </a:lnTo>
                  <a:lnTo>
                    <a:pt x="13338" y="5351"/>
                  </a:lnTo>
                  <a:lnTo>
                    <a:pt x="13305" y="5265"/>
                  </a:lnTo>
                  <a:lnTo>
                    <a:pt x="13268" y="5180"/>
                  </a:lnTo>
                  <a:lnTo>
                    <a:pt x="13230" y="5094"/>
                  </a:lnTo>
                  <a:lnTo>
                    <a:pt x="13191" y="5010"/>
                  </a:lnTo>
                  <a:lnTo>
                    <a:pt x="13150" y="4927"/>
                  </a:lnTo>
                  <a:lnTo>
                    <a:pt x="13105" y="4843"/>
                  </a:lnTo>
                  <a:lnTo>
                    <a:pt x="13060" y="4761"/>
                  </a:lnTo>
                  <a:lnTo>
                    <a:pt x="13014" y="4680"/>
                  </a:lnTo>
                  <a:lnTo>
                    <a:pt x="12965" y="4600"/>
                  </a:lnTo>
                  <a:lnTo>
                    <a:pt x="12913" y="4520"/>
                  </a:lnTo>
                  <a:lnTo>
                    <a:pt x="12861" y="4441"/>
                  </a:lnTo>
                  <a:lnTo>
                    <a:pt x="12807" y="4364"/>
                  </a:lnTo>
                  <a:lnTo>
                    <a:pt x="12750" y="4286"/>
                  </a:lnTo>
                  <a:lnTo>
                    <a:pt x="12692" y="4210"/>
                  </a:lnTo>
                  <a:lnTo>
                    <a:pt x="12633" y="4136"/>
                  </a:lnTo>
                  <a:lnTo>
                    <a:pt x="12571" y="4062"/>
                  </a:lnTo>
                  <a:lnTo>
                    <a:pt x="12508" y="3989"/>
                  </a:lnTo>
                  <a:lnTo>
                    <a:pt x="12443" y="3917"/>
                  </a:lnTo>
                  <a:lnTo>
                    <a:pt x="12376" y="3847"/>
                  </a:lnTo>
                  <a:lnTo>
                    <a:pt x="12309" y="3778"/>
                  </a:lnTo>
                  <a:lnTo>
                    <a:pt x="12230" y="3701"/>
                  </a:lnTo>
                  <a:lnTo>
                    <a:pt x="12152" y="3628"/>
                  </a:lnTo>
                  <a:lnTo>
                    <a:pt x="12071" y="3557"/>
                  </a:lnTo>
                  <a:lnTo>
                    <a:pt x="11989" y="3487"/>
                  </a:lnTo>
                  <a:lnTo>
                    <a:pt x="11905" y="3419"/>
                  </a:lnTo>
                  <a:lnTo>
                    <a:pt x="11821" y="3354"/>
                  </a:lnTo>
                  <a:lnTo>
                    <a:pt x="11735" y="3292"/>
                  </a:lnTo>
                  <a:lnTo>
                    <a:pt x="11648" y="3231"/>
                  </a:lnTo>
                  <a:lnTo>
                    <a:pt x="11560" y="3172"/>
                  </a:lnTo>
                  <a:lnTo>
                    <a:pt x="11471" y="3116"/>
                  </a:lnTo>
                  <a:lnTo>
                    <a:pt x="11380" y="3062"/>
                  </a:lnTo>
                  <a:lnTo>
                    <a:pt x="11289" y="3010"/>
                  </a:lnTo>
                  <a:lnTo>
                    <a:pt x="11196" y="2961"/>
                  </a:lnTo>
                  <a:lnTo>
                    <a:pt x="11103" y="2914"/>
                  </a:lnTo>
                  <a:lnTo>
                    <a:pt x="11009" y="2868"/>
                  </a:lnTo>
                  <a:lnTo>
                    <a:pt x="10913" y="2826"/>
                  </a:lnTo>
                  <a:lnTo>
                    <a:pt x="10818" y="2786"/>
                  </a:lnTo>
                  <a:lnTo>
                    <a:pt x="10721" y="2749"/>
                  </a:lnTo>
                  <a:lnTo>
                    <a:pt x="10625" y="2714"/>
                  </a:lnTo>
                  <a:lnTo>
                    <a:pt x="10527" y="2681"/>
                  </a:lnTo>
                  <a:lnTo>
                    <a:pt x="10429" y="2651"/>
                  </a:lnTo>
                  <a:lnTo>
                    <a:pt x="10330" y="2622"/>
                  </a:lnTo>
                  <a:lnTo>
                    <a:pt x="10231" y="2597"/>
                  </a:lnTo>
                  <a:lnTo>
                    <a:pt x="10132" y="2574"/>
                  </a:lnTo>
                  <a:lnTo>
                    <a:pt x="10031" y="2554"/>
                  </a:lnTo>
                  <a:lnTo>
                    <a:pt x="9932" y="2537"/>
                  </a:lnTo>
                  <a:lnTo>
                    <a:pt x="9831" y="2522"/>
                  </a:lnTo>
                  <a:lnTo>
                    <a:pt x="9730" y="2510"/>
                  </a:lnTo>
                  <a:lnTo>
                    <a:pt x="9630" y="2500"/>
                  </a:lnTo>
                  <a:lnTo>
                    <a:pt x="9529" y="2493"/>
                  </a:lnTo>
                  <a:lnTo>
                    <a:pt x="9428" y="2489"/>
                  </a:lnTo>
                  <a:lnTo>
                    <a:pt x="9327" y="2487"/>
                  </a:lnTo>
                  <a:lnTo>
                    <a:pt x="10160" y="1649"/>
                  </a:lnTo>
                  <a:lnTo>
                    <a:pt x="10199" y="1611"/>
                  </a:lnTo>
                  <a:lnTo>
                    <a:pt x="10240" y="1574"/>
                  </a:lnTo>
                  <a:lnTo>
                    <a:pt x="10282" y="1538"/>
                  </a:lnTo>
                  <a:lnTo>
                    <a:pt x="10324" y="1502"/>
                  </a:lnTo>
                  <a:lnTo>
                    <a:pt x="10367" y="1468"/>
                  </a:lnTo>
                  <a:lnTo>
                    <a:pt x="10411" y="1435"/>
                  </a:lnTo>
                  <a:lnTo>
                    <a:pt x="10456" y="1404"/>
                  </a:lnTo>
                  <a:lnTo>
                    <a:pt x="10502" y="1373"/>
                  </a:lnTo>
                  <a:lnTo>
                    <a:pt x="10548" y="1344"/>
                  </a:lnTo>
                  <a:lnTo>
                    <a:pt x="10596" y="1316"/>
                  </a:lnTo>
                  <a:lnTo>
                    <a:pt x="10644" y="1289"/>
                  </a:lnTo>
                  <a:lnTo>
                    <a:pt x="10692" y="1263"/>
                  </a:lnTo>
                  <a:lnTo>
                    <a:pt x="10742" y="1237"/>
                  </a:lnTo>
                  <a:lnTo>
                    <a:pt x="10793" y="1214"/>
                  </a:lnTo>
                  <a:lnTo>
                    <a:pt x="10843" y="1192"/>
                  </a:lnTo>
                  <a:lnTo>
                    <a:pt x="10894" y="1171"/>
                  </a:lnTo>
                  <a:lnTo>
                    <a:pt x="10947" y="1151"/>
                  </a:lnTo>
                  <a:lnTo>
                    <a:pt x="11000" y="1132"/>
                  </a:lnTo>
                  <a:lnTo>
                    <a:pt x="11053" y="1115"/>
                  </a:lnTo>
                  <a:lnTo>
                    <a:pt x="11108" y="1099"/>
                  </a:lnTo>
                  <a:lnTo>
                    <a:pt x="11162" y="1084"/>
                  </a:lnTo>
                  <a:lnTo>
                    <a:pt x="11217" y="1070"/>
                  </a:lnTo>
                  <a:lnTo>
                    <a:pt x="11273" y="1058"/>
                  </a:lnTo>
                  <a:lnTo>
                    <a:pt x="11329" y="1046"/>
                  </a:lnTo>
                  <a:lnTo>
                    <a:pt x="11386" y="1037"/>
                  </a:lnTo>
                  <a:lnTo>
                    <a:pt x="11444" y="1028"/>
                  </a:lnTo>
                  <a:lnTo>
                    <a:pt x="11501" y="1021"/>
                  </a:lnTo>
                  <a:lnTo>
                    <a:pt x="11559" y="1015"/>
                  </a:lnTo>
                  <a:lnTo>
                    <a:pt x="11618" y="1010"/>
                  </a:lnTo>
                  <a:lnTo>
                    <a:pt x="11676" y="1007"/>
                  </a:lnTo>
                  <a:lnTo>
                    <a:pt x="11735" y="1005"/>
                  </a:lnTo>
                  <a:lnTo>
                    <a:pt x="11795" y="1004"/>
                  </a:lnTo>
                  <a:lnTo>
                    <a:pt x="11871" y="1005"/>
                  </a:lnTo>
                  <a:lnTo>
                    <a:pt x="11947" y="1008"/>
                  </a:lnTo>
                  <a:lnTo>
                    <a:pt x="12023" y="1014"/>
                  </a:lnTo>
                  <a:lnTo>
                    <a:pt x="12098" y="1021"/>
                  </a:lnTo>
                  <a:lnTo>
                    <a:pt x="12175" y="1030"/>
                  </a:lnTo>
                  <a:lnTo>
                    <a:pt x="12251" y="1042"/>
                  </a:lnTo>
                  <a:lnTo>
                    <a:pt x="12327" y="1055"/>
                  </a:lnTo>
                  <a:lnTo>
                    <a:pt x="12402" y="1071"/>
                  </a:lnTo>
                  <a:lnTo>
                    <a:pt x="12478" y="1088"/>
                  </a:lnTo>
                  <a:lnTo>
                    <a:pt x="12553" y="1108"/>
                  </a:lnTo>
                  <a:lnTo>
                    <a:pt x="12629" y="1129"/>
                  </a:lnTo>
                  <a:lnTo>
                    <a:pt x="12703" y="1153"/>
                  </a:lnTo>
                  <a:lnTo>
                    <a:pt x="12777" y="1178"/>
                  </a:lnTo>
                  <a:lnTo>
                    <a:pt x="12852" y="1205"/>
                  </a:lnTo>
                  <a:lnTo>
                    <a:pt x="12925" y="1234"/>
                  </a:lnTo>
                  <a:lnTo>
                    <a:pt x="12999" y="1266"/>
                  </a:lnTo>
                  <a:lnTo>
                    <a:pt x="13071" y="1299"/>
                  </a:lnTo>
                  <a:lnTo>
                    <a:pt x="13144" y="1334"/>
                  </a:lnTo>
                  <a:lnTo>
                    <a:pt x="13215" y="1370"/>
                  </a:lnTo>
                  <a:lnTo>
                    <a:pt x="13285" y="1408"/>
                  </a:lnTo>
                  <a:lnTo>
                    <a:pt x="13356" y="1448"/>
                  </a:lnTo>
                  <a:lnTo>
                    <a:pt x="13425" y="1490"/>
                  </a:lnTo>
                  <a:lnTo>
                    <a:pt x="13495" y="1535"/>
                  </a:lnTo>
                  <a:lnTo>
                    <a:pt x="13562" y="1580"/>
                  </a:lnTo>
                  <a:lnTo>
                    <a:pt x="13629" y="1627"/>
                  </a:lnTo>
                  <a:lnTo>
                    <a:pt x="13696" y="1676"/>
                  </a:lnTo>
                  <a:lnTo>
                    <a:pt x="13761" y="1727"/>
                  </a:lnTo>
                  <a:lnTo>
                    <a:pt x="13827" y="1779"/>
                  </a:lnTo>
                  <a:lnTo>
                    <a:pt x="13890" y="1834"/>
                  </a:lnTo>
                  <a:lnTo>
                    <a:pt x="13952" y="1889"/>
                  </a:lnTo>
                  <a:lnTo>
                    <a:pt x="14014" y="1946"/>
                  </a:lnTo>
                  <a:lnTo>
                    <a:pt x="14075" y="2005"/>
                  </a:lnTo>
                  <a:lnTo>
                    <a:pt x="14130" y="2061"/>
                  </a:lnTo>
                  <a:lnTo>
                    <a:pt x="14185" y="2119"/>
                  </a:lnTo>
                  <a:lnTo>
                    <a:pt x="14237" y="2177"/>
                  </a:lnTo>
                  <a:lnTo>
                    <a:pt x="14288" y="2235"/>
                  </a:lnTo>
                  <a:lnTo>
                    <a:pt x="14338" y="2295"/>
                  </a:lnTo>
                  <a:lnTo>
                    <a:pt x="14386" y="2356"/>
                  </a:lnTo>
                  <a:lnTo>
                    <a:pt x="14433" y="2417"/>
                  </a:lnTo>
                  <a:lnTo>
                    <a:pt x="14478" y="2478"/>
                  </a:lnTo>
                  <a:lnTo>
                    <a:pt x="14522" y="2540"/>
                  </a:lnTo>
                  <a:lnTo>
                    <a:pt x="14564" y="2603"/>
                  </a:lnTo>
                  <a:lnTo>
                    <a:pt x="14605" y="2667"/>
                  </a:lnTo>
                  <a:lnTo>
                    <a:pt x="14644" y="2731"/>
                  </a:lnTo>
                  <a:lnTo>
                    <a:pt x="14682" y="2796"/>
                  </a:lnTo>
                  <a:lnTo>
                    <a:pt x="14718" y="2861"/>
                  </a:lnTo>
                  <a:lnTo>
                    <a:pt x="14752" y="2927"/>
                  </a:lnTo>
                  <a:lnTo>
                    <a:pt x="14785" y="2993"/>
                  </a:lnTo>
                  <a:lnTo>
                    <a:pt x="14816" y="3060"/>
                  </a:lnTo>
                  <a:lnTo>
                    <a:pt x="14846" y="3126"/>
                  </a:lnTo>
                  <a:lnTo>
                    <a:pt x="14874" y="3195"/>
                  </a:lnTo>
                  <a:lnTo>
                    <a:pt x="14900" y="3262"/>
                  </a:lnTo>
                  <a:lnTo>
                    <a:pt x="14925" y="3330"/>
                  </a:lnTo>
                  <a:lnTo>
                    <a:pt x="14948" y="3398"/>
                  </a:lnTo>
                  <a:lnTo>
                    <a:pt x="14969" y="3468"/>
                  </a:lnTo>
                  <a:lnTo>
                    <a:pt x="14988" y="3537"/>
                  </a:lnTo>
                  <a:lnTo>
                    <a:pt x="15007" y="3606"/>
                  </a:lnTo>
                  <a:lnTo>
                    <a:pt x="15023" y="3675"/>
                  </a:lnTo>
                  <a:lnTo>
                    <a:pt x="15038" y="3746"/>
                  </a:lnTo>
                  <a:lnTo>
                    <a:pt x="15050" y="3816"/>
                  </a:lnTo>
                  <a:lnTo>
                    <a:pt x="15061" y="3885"/>
                  </a:lnTo>
                  <a:lnTo>
                    <a:pt x="15070" y="3955"/>
                  </a:lnTo>
                  <a:lnTo>
                    <a:pt x="15078" y="4026"/>
                  </a:lnTo>
                  <a:lnTo>
                    <a:pt x="15084" y="4097"/>
                  </a:lnTo>
                  <a:lnTo>
                    <a:pt x="15087" y="4162"/>
                  </a:lnTo>
                  <a:lnTo>
                    <a:pt x="15089" y="4227"/>
                  </a:lnTo>
                  <a:lnTo>
                    <a:pt x="15089" y="4292"/>
                  </a:lnTo>
                  <a:lnTo>
                    <a:pt x="15088" y="4357"/>
                  </a:lnTo>
                  <a:lnTo>
                    <a:pt x="15085" y="4420"/>
                  </a:lnTo>
                  <a:lnTo>
                    <a:pt x="15081" y="4484"/>
                  </a:lnTo>
                  <a:lnTo>
                    <a:pt x="15075" y="4546"/>
                  </a:lnTo>
                  <a:lnTo>
                    <a:pt x="15067" y="4610"/>
                  </a:lnTo>
                  <a:lnTo>
                    <a:pt x="15058" y="4672"/>
                  </a:lnTo>
                  <a:lnTo>
                    <a:pt x="15048" y="4733"/>
                  </a:lnTo>
                  <a:lnTo>
                    <a:pt x="15035" y="4794"/>
                  </a:lnTo>
                  <a:lnTo>
                    <a:pt x="15022" y="4855"/>
                  </a:lnTo>
                  <a:lnTo>
                    <a:pt x="15006" y="4914"/>
                  </a:lnTo>
                  <a:lnTo>
                    <a:pt x="14989" y="4973"/>
                  </a:lnTo>
                  <a:lnTo>
                    <a:pt x="14970" y="5032"/>
                  </a:lnTo>
                  <a:lnTo>
                    <a:pt x="14950" y="5089"/>
                  </a:lnTo>
                  <a:lnTo>
                    <a:pt x="14929" y="5147"/>
                  </a:lnTo>
                  <a:lnTo>
                    <a:pt x="14906" y="5203"/>
                  </a:lnTo>
                  <a:lnTo>
                    <a:pt x="14882" y="5259"/>
                  </a:lnTo>
                  <a:lnTo>
                    <a:pt x="14856" y="5314"/>
                  </a:lnTo>
                  <a:lnTo>
                    <a:pt x="14829" y="5368"/>
                  </a:lnTo>
                  <a:lnTo>
                    <a:pt x="14799" y="5422"/>
                  </a:lnTo>
                  <a:lnTo>
                    <a:pt x="14769" y="5474"/>
                  </a:lnTo>
                  <a:lnTo>
                    <a:pt x="14737" y="5526"/>
                  </a:lnTo>
                  <a:lnTo>
                    <a:pt x="14704" y="5577"/>
                  </a:lnTo>
                  <a:lnTo>
                    <a:pt x="14670" y="5627"/>
                  </a:lnTo>
                  <a:lnTo>
                    <a:pt x="14633" y="5675"/>
                  </a:lnTo>
                  <a:lnTo>
                    <a:pt x="14595" y="5724"/>
                  </a:lnTo>
                  <a:lnTo>
                    <a:pt x="14557" y="5772"/>
                  </a:lnTo>
                  <a:lnTo>
                    <a:pt x="14516" y="5818"/>
                  </a:lnTo>
                  <a:lnTo>
                    <a:pt x="14474" y="5863"/>
                  </a:lnTo>
                  <a:lnTo>
                    <a:pt x="14431" y="5907"/>
                  </a:lnTo>
                  <a:close/>
                  <a:moveTo>
                    <a:pt x="4463" y="14370"/>
                  </a:moveTo>
                  <a:lnTo>
                    <a:pt x="4461" y="14307"/>
                  </a:lnTo>
                  <a:lnTo>
                    <a:pt x="4458" y="14243"/>
                  </a:lnTo>
                  <a:lnTo>
                    <a:pt x="4453" y="14180"/>
                  </a:lnTo>
                  <a:lnTo>
                    <a:pt x="4446" y="14117"/>
                  </a:lnTo>
                  <a:lnTo>
                    <a:pt x="4438" y="14053"/>
                  </a:lnTo>
                  <a:lnTo>
                    <a:pt x="4429" y="13990"/>
                  </a:lnTo>
                  <a:lnTo>
                    <a:pt x="4417" y="13926"/>
                  </a:lnTo>
                  <a:lnTo>
                    <a:pt x="4405" y="13863"/>
                  </a:lnTo>
                  <a:lnTo>
                    <a:pt x="4391" y="13800"/>
                  </a:lnTo>
                  <a:lnTo>
                    <a:pt x="4375" y="13737"/>
                  </a:lnTo>
                  <a:lnTo>
                    <a:pt x="4357" y="13673"/>
                  </a:lnTo>
                  <a:lnTo>
                    <a:pt x="4338" y="13610"/>
                  </a:lnTo>
                  <a:lnTo>
                    <a:pt x="4317" y="13548"/>
                  </a:lnTo>
                  <a:lnTo>
                    <a:pt x="4295" y="13486"/>
                  </a:lnTo>
                  <a:lnTo>
                    <a:pt x="4271" y="13423"/>
                  </a:lnTo>
                  <a:lnTo>
                    <a:pt x="4246" y="13362"/>
                  </a:lnTo>
                  <a:lnTo>
                    <a:pt x="4219" y="13300"/>
                  </a:lnTo>
                  <a:lnTo>
                    <a:pt x="4191" y="13240"/>
                  </a:lnTo>
                  <a:lnTo>
                    <a:pt x="4161" y="13179"/>
                  </a:lnTo>
                  <a:lnTo>
                    <a:pt x="4128" y="13119"/>
                  </a:lnTo>
                  <a:lnTo>
                    <a:pt x="4095" y="13059"/>
                  </a:lnTo>
                  <a:lnTo>
                    <a:pt x="4060" y="13000"/>
                  </a:lnTo>
                  <a:lnTo>
                    <a:pt x="4024" y="12942"/>
                  </a:lnTo>
                  <a:lnTo>
                    <a:pt x="3986" y="12884"/>
                  </a:lnTo>
                  <a:lnTo>
                    <a:pt x="3946" y="12826"/>
                  </a:lnTo>
                  <a:lnTo>
                    <a:pt x="3905" y="12769"/>
                  </a:lnTo>
                  <a:lnTo>
                    <a:pt x="3862" y="12714"/>
                  </a:lnTo>
                  <a:lnTo>
                    <a:pt x="3818" y="12658"/>
                  </a:lnTo>
                  <a:lnTo>
                    <a:pt x="3771" y="12604"/>
                  </a:lnTo>
                  <a:lnTo>
                    <a:pt x="3723" y="12549"/>
                  </a:lnTo>
                  <a:lnTo>
                    <a:pt x="3674" y="12497"/>
                  </a:lnTo>
                  <a:lnTo>
                    <a:pt x="3622" y="12445"/>
                  </a:lnTo>
                  <a:lnTo>
                    <a:pt x="3573" y="12396"/>
                  </a:lnTo>
                  <a:lnTo>
                    <a:pt x="3522" y="12349"/>
                  </a:lnTo>
                  <a:lnTo>
                    <a:pt x="3470" y="12303"/>
                  </a:lnTo>
                  <a:lnTo>
                    <a:pt x="3418" y="12258"/>
                  </a:lnTo>
                  <a:lnTo>
                    <a:pt x="3366" y="12215"/>
                  </a:lnTo>
                  <a:lnTo>
                    <a:pt x="3312" y="12174"/>
                  </a:lnTo>
                  <a:lnTo>
                    <a:pt x="3257" y="12133"/>
                  </a:lnTo>
                  <a:lnTo>
                    <a:pt x="3202" y="12094"/>
                  </a:lnTo>
                  <a:lnTo>
                    <a:pt x="3146" y="12057"/>
                  </a:lnTo>
                  <a:lnTo>
                    <a:pt x="3088" y="12020"/>
                  </a:lnTo>
                  <a:lnTo>
                    <a:pt x="3031" y="11985"/>
                  </a:lnTo>
                  <a:lnTo>
                    <a:pt x="2974" y="11952"/>
                  </a:lnTo>
                  <a:lnTo>
                    <a:pt x="2914" y="11920"/>
                  </a:lnTo>
                  <a:lnTo>
                    <a:pt x="2855" y="11889"/>
                  </a:lnTo>
                  <a:lnTo>
                    <a:pt x="2796" y="11860"/>
                  </a:lnTo>
                  <a:lnTo>
                    <a:pt x="2735" y="11832"/>
                  </a:lnTo>
                  <a:lnTo>
                    <a:pt x="2675" y="11806"/>
                  </a:lnTo>
                  <a:lnTo>
                    <a:pt x="2613" y="11781"/>
                  </a:lnTo>
                  <a:lnTo>
                    <a:pt x="2552" y="11757"/>
                  </a:lnTo>
                  <a:lnTo>
                    <a:pt x="2490" y="11735"/>
                  </a:lnTo>
                  <a:lnTo>
                    <a:pt x="2427" y="11715"/>
                  </a:lnTo>
                  <a:lnTo>
                    <a:pt x="2365" y="11696"/>
                  </a:lnTo>
                  <a:lnTo>
                    <a:pt x="2303" y="11679"/>
                  </a:lnTo>
                  <a:lnTo>
                    <a:pt x="2239" y="11663"/>
                  </a:lnTo>
                  <a:lnTo>
                    <a:pt x="2176" y="11648"/>
                  </a:lnTo>
                  <a:lnTo>
                    <a:pt x="2112" y="11636"/>
                  </a:lnTo>
                  <a:lnTo>
                    <a:pt x="2048" y="11625"/>
                  </a:lnTo>
                  <a:lnTo>
                    <a:pt x="1985" y="11615"/>
                  </a:lnTo>
                  <a:lnTo>
                    <a:pt x="1920" y="11607"/>
                  </a:lnTo>
                  <a:lnTo>
                    <a:pt x="1857" y="11600"/>
                  </a:lnTo>
                  <a:lnTo>
                    <a:pt x="1793" y="11595"/>
                  </a:lnTo>
                  <a:lnTo>
                    <a:pt x="1728" y="11592"/>
                  </a:lnTo>
                  <a:lnTo>
                    <a:pt x="2229" y="9781"/>
                  </a:lnTo>
                  <a:lnTo>
                    <a:pt x="2236" y="9759"/>
                  </a:lnTo>
                  <a:lnTo>
                    <a:pt x="2244" y="9736"/>
                  </a:lnTo>
                  <a:lnTo>
                    <a:pt x="2253" y="9714"/>
                  </a:lnTo>
                  <a:lnTo>
                    <a:pt x="2263" y="9692"/>
                  </a:lnTo>
                  <a:lnTo>
                    <a:pt x="2273" y="9670"/>
                  </a:lnTo>
                  <a:lnTo>
                    <a:pt x="2284" y="9648"/>
                  </a:lnTo>
                  <a:lnTo>
                    <a:pt x="2296" y="9626"/>
                  </a:lnTo>
                  <a:lnTo>
                    <a:pt x="2308" y="9604"/>
                  </a:lnTo>
                  <a:lnTo>
                    <a:pt x="2321" y="9583"/>
                  </a:lnTo>
                  <a:lnTo>
                    <a:pt x="2335" y="9561"/>
                  </a:lnTo>
                  <a:lnTo>
                    <a:pt x="2349" y="9539"/>
                  </a:lnTo>
                  <a:lnTo>
                    <a:pt x="2363" y="9518"/>
                  </a:lnTo>
                  <a:lnTo>
                    <a:pt x="2378" y="9498"/>
                  </a:lnTo>
                  <a:lnTo>
                    <a:pt x="2393" y="9478"/>
                  </a:lnTo>
                  <a:lnTo>
                    <a:pt x="2409" y="9458"/>
                  </a:lnTo>
                  <a:lnTo>
                    <a:pt x="2426" y="9438"/>
                  </a:lnTo>
                  <a:lnTo>
                    <a:pt x="2522" y="9374"/>
                  </a:lnTo>
                  <a:lnTo>
                    <a:pt x="2621" y="9314"/>
                  </a:lnTo>
                  <a:lnTo>
                    <a:pt x="2723" y="9260"/>
                  </a:lnTo>
                  <a:lnTo>
                    <a:pt x="2828" y="9211"/>
                  </a:lnTo>
                  <a:lnTo>
                    <a:pt x="2934" y="9169"/>
                  </a:lnTo>
                  <a:lnTo>
                    <a:pt x="3044" y="9131"/>
                  </a:lnTo>
                  <a:lnTo>
                    <a:pt x="3156" y="9099"/>
                  </a:lnTo>
                  <a:lnTo>
                    <a:pt x="3268" y="9072"/>
                  </a:lnTo>
                  <a:lnTo>
                    <a:pt x="3383" y="9051"/>
                  </a:lnTo>
                  <a:lnTo>
                    <a:pt x="3500" y="9034"/>
                  </a:lnTo>
                  <a:lnTo>
                    <a:pt x="3617" y="9024"/>
                  </a:lnTo>
                  <a:lnTo>
                    <a:pt x="3736" y="9018"/>
                  </a:lnTo>
                  <a:lnTo>
                    <a:pt x="3857" y="9018"/>
                  </a:lnTo>
                  <a:lnTo>
                    <a:pt x="3976" y="9023"/>
                  </a:lnTo>
                  <a:lnTo>
                    <a:pt x="4098" y="9033"/>
                  </a:lnTo>
                  <a:lnTo>
                    <a:pt x="4220" y="9049"/>
                  </a:lnTo>
                  <a:lnTo>
                    <a:pt x="4342" y="9070"/>
                  </a:lnTo>
                  <a:lnTo>
                    <a:pt x="4463" y="9096"/>
                  </a:lnTo>
                  <a:lnTo>
                    <a:pt x="4584" y="9127"/>
                  </a:lnTo>
                  <a:lnTo>
                    <a:pt x="4706" y="9164"/>
                  </a:lnTo>
                  <a:lnTo>
                    <a:pt x="4826" y="9206"/>
                  </a:lnTo>
                  <a:lnTo>
                    <a:pt x="4946" y="9252"/>
                  </a:lnTo>
                  <a:lnTo>
                    <a:pt x="5065" y="9305"/>
                  </a:lnTo>
                  <a:lnTo>
                    <a:pt x="5184" y="9363"/>
                  </a:lnTo>
                  <a:lnTo>
                    <a:pt x="5300" y="9425"/>
                  </a:lnTo>
                  <a:lnTo>
                    <a:pt x="5415" y="9493"/>
                  </a:lnTo>
                  <a:lnTo>
                    <a:pt x="5529" y="9566"/>
                  </a:lnTo>
                  <a:lnTo>
                    <a:pt x="5640" y="9644"/>
                  </a:lnTo>
                  <a:lnTo>
                    <a:pt x="5750" y="9727"/>
                  </a:lnTo>
                  <a:lnTo>
                    <a:pt x="5857" y="9815"/>
                  </a:lnTo>
                  <a:lnTo>
                    <a:pt x="5962" y="9909"/>
                  </a:lnTo>
                  <a:lnTo>
                    <a:pt x="6065" y="10007"/>
                  </a:lnTo>
                  <a:lnTo>
                    <a:pt x="6168" y="10115"/>
                  </a:lnTo>
                  <a:lnTo>
                    <a:pt x="6267" y="10226"/>
                  </a:lnTo>
                  <a:lnTo>
                    <a:pt x="6360" y="10339"/>
                  </a:lnTo>
                  <a:lnTo>
                    <a:pt x="6447" y="10456"/>
                  </a:lnTo>
                  <a:lnTo>
                    <a:pt x="6529" y="10574"/>
                  </a:lnTo>
                  <a:lnTo>
                    <a:pt x="6604" y="10695"/>
                  </a:lnTo>
                  <a:lnTo>
                    <a:pt x="6673" y="10816"/>
                  </a:lnTo>
                  <a:lnTo>
                    <a:pt x="6738" y="10941"/>
                  </a:lnTo>
                  <a:lnTo>
                    <a:pt x="6796" y="11065"/>
                  </a:lnTo>
                  <a:lnTo>
                    <a:pt x="6848" y="11191"/>
                  </a:lnTo>
                  <a:lnTo>
                    <a:pt x="6895" y="11318"/>
                  </a:lnTo>
                  <a:lnTo>
                    <a:pt x="6936" y="11446"/>
                  </a:lnTo>
                  <a:lnTo>
                    <a:pt x="6971" y="11574"/>
                  </a:lnTo>
                  <a:lnTo>
                    <a:pt x="7000" y="11702"/>
                  </a:lnTo>
                  <a:lnTo>
                    <a:pt x="7023" y="11831"/>
                  </a:lnTo>
                  <a:lnTo>
                    <a:pt x="7041" y="11959"/>
                  </a:lnTo>
                  <a:lnTo>
                    <a:pt x="7052" y="12087"/>
                  </a:lnTo>
                  <a:lnTo>
                    <a:pt x="7058" y="12214"/>
                  </a:lnTo>
                  <a:lnTo>
                    <a:pt x="7057" y="12341"/>
                  </a:lnTo>
                  <a:lnTo>
                    <a:pt x="7051" y="12466"/>
                  </a:lnTo>
                  <a:lnTo>
                    <a:pt x="7039" y="12589"/>
                  </a:lnTo>
                  <a:lnTo>
                    <a:pt x="7019" y="12712"/>
                  </a:lnTo>
                  <a:lnTo>
                    <a:pt x="6995" y="12832"/>
                  </a:lnTo>
                  <a:lnTo>
                    <a:pt x="6965" y="12952"/>
                  </a:lnTo>
                  <a:lnTo>
                    <a:pt x="6929" y="13068"/>
                  </a:lnTo>
                  <a:lnTo>
                    <a:pt x="6886" y="13183"/>
                  </a:lnTo>
                  <a:lnTo>
                    <a:pt x="6837" y="13294"/>
                  </a:lnTo>
                  <a:lnTo>
                    <a:pt x="6783" y="13402"/>
                  </a:lnTo>
                  <a:lnTo>
                    <a:pt x="6722" y="13508"/>
                  </a:lnTo>
                  <a:lnTo>
                    <a:pt x="6655" y="13610"/>
                  </a:lnTo>
                  <a:lnTo>
                    <a:pt x="6582" y="13710"/>
                  </a:lnTo>
                  <a:lnTo>
                    <a:pt x="6502" y="13805"/>
                  </a:lnTo>
                  <a:lnTo>
                    <a:pt x="6481" y="13816"/>
                  </a:lnTo>
                  <a:lnTo>
                    <a:pt x="6459" y="13827"/>
                  </a:lnTo>
                  <a:lnTo>
                    <a:pt x="6437" y="13838"/>
                  </a:lnTo>
                  <a:lnTo>
                    <a:pt x="6415" y="13848"/>
                  </a:lnTo>
                  <a:lnTo>
                    <a:pt x="6392" y="13858"/>
                  </a:lnTo>
                  <a:lnTo>
                    <a:pt x="6369" y="13867"/>
                  </a:lnTo>
                  <a:lnTo>
                    <a:pt x="6345" y="13876"/>
                  </a:lnTo>
                  <a:lnTo>
                    <a:pt x="6322" y="13884"/>
                  </a:lnTo>
                  <a:lnTo>
                    <a:pt x="4463" y="14370"/>
                  </a:lnTo>
                  <a:close/>
                  <a:moveTo>
                    <a:pt x="2096" y="14991"/>
                  </a:moveTo>
                  <a:lnTo>
                    <a:pt x="2070" y="14997"/>
                  </a:lnTo>
                  <a:lnTo>
                    <a:pt x="2036" y="15005"/>
                  </a:lnTo>
                  <a:lnTo>
                    <a:pt x="1995" y="15014"/>
                  </a:lnTo>
                  <a:lnTo>
                    <a:pt x="1949" y="15024"/>
                  </a:lnTo>
                  <a:lnTo>
                    <a:pt x="1899" y="15034"/>
                  </a:lnTo>
                  <a:lnTo>
                    <a:pt x="1849" y="15043"/>
                  </a:lnTo>
                  <a:lnTo>
                    <a:pt x="1825" y="15046"/>
                  </a:lnTo>
                  <a:lnTo>
                    <a:pt x="1801" y="15050"/>
                  </a:lnTo>
                  <a:lnTo>
                    <a:pt x="1777" y="15052"/>
                  </a:lnTo>
                  <a:lnTo>
                    <a:pt x="1755" y="15054"/>
                  </a:lnTo>
                  <a:lnTo>
                    <a:pt x="1716" y="15053"/>
                  </a:lnTo>
                  <a:lnTo>
                    <a:pt x="1679" y="15049"/>
                  </a:lnTo>
                  <a:lnTo>
                    <a:pt x="1641" y="15044"/>
                  </a:lnTo>
                  <a:lnTo>
                    <a:pt x="1604" y="15037"/>
                  </a:lnTo>
                  <a:lnTo>
                    <a:pt x="1568" y="15029"/>
                  </a:lnTo>
                  <a:lnTo>
                    <a:pt x="1532" y="15018"/>
                  </a:lnTo>
                  <a:lnTo>
                    <a:pt x="1498" y="15006"/>
                  </a:lnTo>
                  <a:lnTo>
                    <a:pt x="1464" y="14993"/>
                  </a:lnTo>
                  <a:lnTo>
                    <a:pt x="1430" y="14978"/>
                  </a:lnTo>
                  <a:lnTo>
                    <a:pt x="1398" y="14961"/>
                  </a:lnTo>
                  <a:lnTo>
                    <a:pt x="1367" y="14943"/>
                  </a:lnTo>
                  <a:lnTo>
                    <a:pt x="1336" y="14923"/>
                  </a:lnTo>
                  <a:lnTo>
                    <a:pt x="1307" y="14902"/>
                  </a:lnTo>
                  <a:lnTo>
                    <a:pt x="1279" y="14880"/>
                  </a:lnTo>
                  <a:lnTo>
                    <a:pt x="1251" y="14856"/>
                  </a:lnTo>
                  <a:lnTo>
                    <a:pt x="1225" y="14832"/>
                  </a:lnTo>
                  <a:lnTo>
                    <a:pt x="1201" y="14804"/>
                  </a:lnTo>
                  <a:lnTo>
                    <a:pt x="1177" y="14777"/>
                  </a:lnTo>
                  <a:lnTo>
                    <a:pt x="1155" y="14749"/>
                  </a:lnTo>
                  <a:lnTo>
                    <a:pt x="1134" y="14720"/>
                  </a:lnTo>
                  <a:lnTo>
                    <a:pt x="1115" y="14689"/>
                  </a:lnTo>
                  <a:lnTo>
                    <a:pt x="1096" y="14658"/>
                  </a:lnTo>
                  <a:lnTo>
                    <a:pt x="1080" y="14626"/>
                  </a:lnTo>
                  <a:lnTo>
                    <a:pt x="1065" y="14593"/>
                  </a:lnTo>
                  <a:lnTo>
                    <a:pt x="1051" y="14559"/>
                  </a:lnTo>
                  <a:lnTo>
                    <a:pt x="1040" y="14524"/>
                  </a:lnTo>
                  <a:lnTo>
                    <a:pt x="1030" y="14488"/>
                  </a:lnTo>
                  <a:lnTo>
                    <a:pt x="1021" y="14452"/>
                  </a:lnTo>
                  <a:lnTo>
                    <a:pt x="1015" y="14415"/>
                  </a:lnTo>
                  <a:lnTo>
                    <a:pt x="1010" y="14378"/>
                  </a:lnTo>
                  <a:lnTo>
                    <a:pt x="1007" y="14340"/>
                  </a:lnTo>
                  <a:lnTo>
                    <a:pt x="1006" y="14302"/>
                  </a:lnTo>
                  <a:lnTo>
                    <a:pt x="1009" y="14268"/>
                  </a:lnTo>
                  <a:lnTo>
                    <a:pt x="1015" y="14229"/>
                  </a:lnTo>
                  <a:lnTo>
                    <a:pt x="1022" y="14189"/>
                  </a:lnTo>
                  <a:lnTo>
                    <a:pt x="1029" y="14149"/>
                  </a:lnTo>
                  <a:lnTo>
                    <a:pt x="1037" y="14110"/>
                  </a:lnTo>
                  <a:lnTo>
                    <a:pt x="1045" y="14074"/>
                  </a:lnTo>
                  <a:lnTo>
                    <a:pt x="1051" y="14043"/>
                  </a:lnTo>
                  <a:lnTo>
                    <a:pt x="1056" y="14020"/>
                  </a:lnTo>
                  <a:lnTo>
                    <a:pt x="1586" y="12106"/>
                  </a:lnTo>
                  <a:lnTo>
                    <a:pt x="1641" y="12105"/>
                  </a:lnTo>
                  <a:lnTo>
                    <a:pt x="1695" y="12105"/>
                  </a:lnTo>
                  <a:lnTo>
                    <a:pt x="1749" y="12107"/>
                  </a:lnTo>
                  <a:lnTo>
                    <a:pt x="1804" y="12111"/>
                  </a:lnTo>
                  <a:lnTo>
                    <a:pt x="1858" y="12116"/>
                  </a:lnTo>
                  <a:lnTo>
                    <a:pt x="1913" y="12122"/>
                  </a:lnTo>
                  <a:lnTo>
                    <a:pt x="1968" y="12130"/>
                  </a:lnTo>
                  <a:lnTo>
                    <a:pt x="2023" y="12139"/>
                  </a:lnTo>
                  <a:lnTo>
                    <a:pt x="2077" y="12149"/>
                  </a:lnTo>
                  <a:lnTo>
                    <a:pt x="2133" y="12161"/>
                  </a:lnTo>
                  <a:lnTo>
                    <a:pt x="2187" y="12175"/>
                  </a:lnTo>
                  <a:lnTo>
                    <a:pt x="2242" y="12190"/>
                  </a:lnTo>
                  <a:lnTo>
                    <a:pt x="2297" y="12206"/>
                  </a:lnTo>
                  <a:lnTo>
                    <a:pt x="2351" y="12224"/>
                  </a:lnTo>
                  <a:lnTo>
                    <a:pt x="2405" y="12243"/>
                  </a:lnTo>
                  <a:lnTo>
                    <a:pt x="2460" y="12264"/>
                  </a:lnTo>
                  <a:lnTo>
                    <a:pt x="2513" y="12286"/>
                  </a:lnTo>
                  <a:lnTo>
                    <a:pt x="2566" y="12309"/>
                  </a:lnTo>
                  <a:lnTo>
                    <a:pt x="2619" y="12335"/>
                  </a:lnTo>
                  <a:lnTo>
                    <a:pt x="2673" y="12362"/>
                  </a:lnTo>
                  <a:lnTo>
                    <a:pt x="2725" y="12390"/>
                  </a:lnTo>
                  <a:lnTo>
                    <a:pt x="2776" y="12420"/>
                  </a:lnTo>
                  <a:lnTo>
                    <a:pt x="2829" y="12451"/>
                  </a:lnTo>
                  <a:lnTo>
                    <a:pt x="2879" y="12483"/>
                  </a:lnTo>
                  <a:lnTo>
                    <a:pt x="2930" y="12517"/>
                  </a:lnTo>
                  <a:lnTo>
                    <a:pt x="2980" y="12553"/>
                  </a:lnTo>
                  <a:lnTo>
                    <a:pt x="3029" y="12590"/>
                  </a:lnTo>
                  <a:lnTo>
                    <a:pt x="3078" y="12629"/>
                  </a:lnTo>
                  <a:lnTo>
                    <a:pt x="3126" y="12669"/>
                  </a:lnTo>
                  <a:lnTo>
                    <a:pt x="3174" y="12711"/>
                  </a:lnTo>
                  <a:lnTo>
                    <a:pt x="3220" y="12754"/>
                  </a:lnTo>
                  <a:lnTo>
                    <a:pt x="3266" y="12799"/>
                  </a:lnTo>
                  <a:lnTo>
                    <a:pt x="3312" y="12845"/>
                  </a:lnTo>
                  <a:lnTo>
                    <a:pt x="3356" y="12893"/>
                  </a:lnTo>
                  <a:lnTo>
                    <a:pt x="3398" y="12941"/>
                  </a:lnTo>
                  <a:lnTo>
                    <a:pt x="3439" y="12990"/>
                  </a:lnTo>
                  <a:lnTo>
                    <a:pt x="3479" y="13039"/>
                  </a:lnTo>
                  <a:lnTo>
                    <a:pt x="3517" y="13089"/>
                  </a:lnTo>
                  <a:lnTo>
                    <a:pt x="3553" y="13139"/>
                  </a:lnTo>
                  <a:lnTo>
                    <a:pt x="3588" y="13191"/>
                  </a:lnTo>
                  <a:lnTo>
                    <a:pt x="3621" y="13243"/>
                  </a:lnTo>
                  <a:lnTo>
                    <a:pt x="3653" y="13295"/>
                  </a:lnTo>
                  <a:lnTo>
                    <a:pt x="3683" y="13348"/>
                  </a:lnTo>
                  <a:lnTo>
                    <a:pt x="3712" y="13401"/>
                  </a:lnTo>
                  <a:lnTo>
                    <a:pt x="3739" y="13455"/>
                  </a:lnTo>
                  <a:lnTo>
                    <a:pt x="3765" y="13509"/>
                  </a:lnTo>
                  <a:lnTo>
                    <a:pt x="3788" y="13563"/>
                  </a:lnTo>
                  <a:lnTo>
                    <a:pt x="3811" y="13617"/>
                  </a:lnTo>
                  <a:lnTo>
                    <a:pt x="3833" y="13671"/>
                  </a:lnTo>
                  <a:lnTo>
                    <a:pt x="3852" y="13727"/>
                  </a:lnTo>
                  <a:lnTo>
                    <a:pt x="3870" y="13782"/>
                  </a:lnTo>
                  <a:lnTo>
                    <a:pt x="3887" y="13837"/>
                  </a:lnTo>
                  <a:lnTo>
                    <a:pt x="3902" y="13892"/>
                  </a:lnTo>
                  <a:lnTo>
                    <a:pt x="3915" y="13948"/>
                  </a:lnTo>
                  <a:lnTo>
                    <a:pt x="3927" y="14004"/>
                  </a:lnTo>
                  <a:lnTo>
                    <a:pt x="3938" y="14060"/>
                  </a:lnTo>
                  <a:lnTo>
                    <a:pt x="3946" y="14115"/>
                  </a:lnTo>
                  <a:lnTo>
                    <a:pt x="3954" y="14170"/>
                  </a:lnTo>
                  <a:lnTo>
                    <a:pt x="3960" y="14225"/>
                  </a:lnTo>
                  <a:lnTo>
                    <a:pt x="3964" y="14282"/>
                  </a:lnTo>
                  <a:lnTo>
                    <a:pt x="3967" y="14337"/>
                  </a:lnTo>
                  <a:lnTo>
                    <a:pt x="3968" y="14391"/>
                  </a:lnTo>
                  <a:lnTo>
                    <a:pt x="3968" y="14446"/>
                  </a:lnTo>
                  <a:lnTo>
                    <a:pt x="3967" y="14500"/>
                  </a:lnTo>
                  <a:lnTo>
                    <a:pt x="2096" y="14991"/>
                  </a:lnTo>
                  <a:close/>
                  <a:moveTo>
                    <a:pt x="5275" y="8311"/>
                  </a:moveTo>
                  <a:lnTo>
                    <a:pt x="5187" y="8277"/>
                  </a:lnTo>
                  <a:lnTo>
                    <a:pt x="5099" y="8245"/>
                  </a:lnTo>
                  <a:lnTo>
                    <a:pt x="5011" y="8215"/>
                  </a:lnTo>
                  <a:lnTo>
                    <a:pt x="4921" y="8186"/>
                  </a:lnTo>
                  <a:lnTo>
                    <a:pt x="4877" y="8173"/>
                  </a:lnTo>
                  <a:lnTo>
                    <a:pt x="4833" y="8159"/>
                  </a:lnTo>
                  <a:lnTo>
                    <a:pt x="4787" y="8147"/>
                  </a:lnTo>
                  <a:lnTo>
                    <a:pt x="4742" y="8135"/>
                  </a:lnTo>
                  <a:lnTo>
                    <a:pt x="4698" y="8124"/>
                  </a:lnTo>
                  <a:lnTo>
                    <a:pt x="4652" y="8113"/>
                  </a:lnTo>
                  <a:lnTo>
                    <a:pt x="4607" y="8103"/>
                  </a:lnTo>
                  <a:lnTo>
                    <a:pt x="4562" y="8093"/>
                  </a:lnTo>
                  <a:lnTo>
                    <a:pt x="4517" y="8084"/>
                  </a:lnTo>
                  <a:lnTo>
                    <a:pt x="4471" y="8075"/>
                  </a:lnTo>
                  <a:lnTo>
                    <a:pt x="4426" y="8067"/>
                  </a:lnTo>
                  <a:lnTo>
                    <a:pt x="4380" y="8059"/>
                  </a:lnTo>
                  <a:lnTo>
                    <a:pt x="4335" y="8052"/>
                  </a:lnTo>
                  <a:lnTo>
                    <a:pt x="4289" y="8045"/>
                  </a:lnTo>
                  <a:lnTo>
                    <a:pt x="4243" y="8039"/>
                  </a:lnTo>
                  <a:lnTo>
                    <a:pt x="4198" y="8034"/>
                  </a:lnTo>
                  <a:lnTo>
                    <a:pt x="4153" y="8029"/>
                  </a:lnTo>
                  <a:lnTo>
                    <a:pt x="4106" y="8025"/>
                  </a:lnTo>
                  <a:lnTo>
                    <a:pt x="4061" y="8021"/>
                  </a:lnTo>
                  <a:lnTo>
                    <a:pt x="4015" y="8018"/>
                  </a:lnTo>
                  <a:lnTo>
                    <a:pt x="3969" y="8015"/>
                  </a:lnTo>
                  <a:lnTo>
                    <a:pt x="3923" y="8013"/>
                  </a:lnTo>
                  <a:lnTo>
                    <a:pt x="3878" y="8011"/>
                  </a:lnTo>
                  <a:lnTo>
                    <a:pt x="3832" y="8011"/>
                  </a:lnTo>
                  <a:lnTo>
                    <a:pt x="7706" y="4116"/>
                  </a:lnTo>
                  <a:lnTo>
                    <a:pt x="7763" y="4063"/>
                  </a:lnTo>
                  <a:lnTo>
                    <a:pt x="7820" y="4012"/>
                  </a:lnTo>
                  <a:lnTo>
                    <a:pt x="7880" y="3964"/>
                  </a:lnTo>
                  <a:lnTo>
                    <a:pt x="7941" y="3918"/>
                  </a:lnTo>
                  <a:lnTo>
                    <a:pt x="8003" y="3875"/>
                  </a:lnTo>
                  <a:lnTo>
                    <a:pt x="8067" y="3834"/>
                  </a:lnTo>
                  <a:lnTo>
                    <a:pt x="8131" y="3796"/>
                  </a:lnTo>
                  <a:lnTo>
                    <a:pt x="8197" y="3760"/>
                  </a:lnTo>
                  <a:lnTo>
                    <a:pt x="8265" y="3725"/>
                  </a:lnTo>
                  <a:lnTo>
                    <a:pt x="8333" y="3694"/>
                  </a:lnTo>
                  <a:lnTo>
                    <a:pt x="8403" y="3665"/>
                  </a:lnTo>
                  <a:lnTo>
                    <a:pt x="8473" y="3638"/>
                  </a:lnTo>
                  <a:lnTo>
                    <a:pt x="8544" y="3613"/>
                  </a:lnTo>
                  <a:lnTo>
                    <a:pt x="8616" y="3591"/>
                  </a:lnTo>
                  <a:lnTo>
                    <a:pt x="8689" y="3571"/>
                  </a:lnTo>
                  <a:lnTo>
                    <a:pt x="8764" y="3554"/>
                  </a:lnTo>
                  <a:lnTo>
                    <a:pt x="8838" y="3539"/>
                  </a:lnTo>
                  <a:lnTo>
                    <a:pt x="8914" y="3526"/>
                  </a:lnTo>
                  <a:lnTo>
                    <a:pt x="8989" y="3515"/>
                  </a:lnTo>
                  <a:lnTo>
                    <a:pt x="9067" y="3507"/>
                  </a:lnTo>
                  <a:lnTo>
                    <a:pt x="9143" y="3501"/>
                  </a:lnTo>
                  <a:lnTo>
                    <a:pt x="9220" y="3497"/>
                  </a:lnTo>
                  <a:lnTo>
                    <a:pt x="9299" y="3496"/>
                  </a:lnTo>
                  <a:lnTo>
                    <a:pt x="9377" y="3497"/>
                  </a:lnTo>
                  <a:lnTo>
                    <a:pt x="9457" y="3500"/>
                  </a:lnTo>
                  <a:lnTo>
                    <a:pt x="9535" y="3505"/>
                  </a:lnTo>
                  <a:lnTo>
                    <a:pt x="9615" y="3512"/>
                  </a:lnTo>
                  <a:lnTo>
                    <a:pt x="9694" y="3522"/>
                  </a:lnTo>
                  <a:lnTo>
                    <a:pt x="9775" y="3534"/>
                  </a:lnTo>
                  <a:lnTo>
                    <a:pt x="9854" y="3548"/>
                  </a:lnTo>
                  <a:lnTo>
                    <a:pt x="9934" y="3565"/>
                  </a:lnTo>
                  <a:lnTo>
                    <a:pt x="10014" y="3583"/>
                  </a:lnTo>
                  <a:lnTo>
                    <a:pt x="5275" y="8311"/>
                  </a:lnTo>
                  <a:close/>
                  <a:moveTo>
                    <a:pt x="7441" y="10165"/>
                  </a:moveTo>
                  <a:lnTo>
                    <a:pt x="7406" y="10107"/>
                  </a:lnTo>
                  <a:lnTo>
                    <a:pt x="7369" y="10049"/>
                  </a:lnTo>
                  <a:lnTo>
                    <a:pt x="7332" y="9992"/>
                  </a:lnTo>
                  <a:lnTo>
                    <a:pt x="7295" y="9936"/>
                  </a:lnTo>
                  <a:lnTo>
                    <a:pt x="7257" y="9880"/>
                  </a:lnTo>
                  <a:lnTo>
                    <a:pt x="7218" y="9824"/>
                  </a:lnTo>
                  <a:lnTo>
                    <a:pt x="7177" y="9768"/>
                  </a:lnTo>
                  <a:lnTo>
                    <a:pt x="7137" y="9714"/>
                  </a:lnTo>
                  <a:lnTo>
                    <a:pt x="7096" y="9660"/>
                  </a:lnTo>
                  <a:lnTo>
                    <a:pt x="7053" y="9606"/>
                  </a:lnTo>
                  <a:lnTo>
                    <a:pt x="7009" y="9553"/>
                  </a:lnTo>
                  <a:lnTo>
                    <a:pt x="6965" y="9500"/>
                  </a:lnTo>
                  <a:lnTo>
                    <a:pt x="6919" y="9448"/>
                  </a:lnTo>
                  <a:lnTo>
                    <a:pt x="6873" y="9397"/>
                  </a:lnTo>
                  <a:lnTo>
                    <a:pt x="6824" y="9347"/>
                  </a:lnTo>
                  <a:lnTo>
                    <a:pt x="6776" y="9297"/>
                  </a:lnTo>
                  <a:lnTo>
                    <a:pt x="6718" y="9240"/>
                  </a:lnTo>
                  <a:lnTo>
                    <a:pt x="6658" y="9185"/>
                  </a:lnTo>
                  <a:lnTo>
                    <a:pt x="6598" y="9131"/>
                  </a:lnTo>
                  <a:lnTo>
                    <a:pt x="6538" y="9079"/>
                  </a:lnTo>
                  <a:lnTo>
                    <a:pt x="6475" y="9029"/>
                  </a:lnTo>
                  <a:lnTo>
                    <a:pt x="6412" y="8978"/>
                  </a:lnTo>
                  <a:lnTo>
                    <a:pt x="6348" y="8930"/>
                  </a:lnTo>
                  <a:lnTo>
                    <a:pt x="6284" y="8884"/>
                  </a:lnTo>
                  <a:lnTo>
                    <a:pt x="6220" y="8838"/>
                  </a:lnTo>
                  <a:lnTo>
                    <a:pt x="6153" y="8794"/>
                  </a:lnTo>
                  <a:lnTo>
                    <a:pt x="6087" y="8750"/>
                  </a:lnTo>
                  <a:lnTo>
                    <a:pt x="6021" y="8707"/>
                  </a:lnTo>
                  <a:lnTo>
                    <a:pt x="5953" y="8666"/>
                  </a:lnTo>
                  <a:lnTo>
                    <a:pt x="5885" y="8626"/>
                  </a:lnTo>
                  <a:lnTo>
                    <a:pt x="5816" y="8587"/>
                  </a:lnTo>
                  <a:lnTo>
                    <a:pt x="5748" y="8549"/>
                  </a:lnTo>
                  <a:lnTo>
                    <a:pt x="10542" y="3766"/>
                  </a:lnTo>
                  <a:lnTo>
                    <a:pt x="10613" y="3798"/>
                  </a:lnTo>
                  <a:lnTo>
                    <a:pt x="10683" y="3831"/>
                  </a:lnTo>
                  <a:lnTo>
                    <a:pt x="10752" y="3866"/>
                  </a:lnTo>
                  <a:lnTo>
                    <a:pt x="10821" y="3903"/>
                  </a:lnTo>
                  <a:lnTo>
                    <a:pt x="10889" y="3942"/>
                  </a:lnTo>
                  <a:lnTo>
                    <a:pt x="10958" y="3983"/>
                  </a:lnTo>
                  <a:lnTo>
                    <a:pt x="11025" y="4026"/>
                  </a:lnTo>
                  <a:lnTo>
                    <a:pt x="11091" y="4070"/>
                  </a:lnTo>
                  <a:lnTo>
                    <a:pt x="11157" y="4115"/>
                  </a:lnTo>
                  <a:lnTo>
                    <a:pt x="11222" y="4163"/>
                  </a:lnTo>
                  <a:lnTo>
                    <a:pt x="11287" y="4212"/>
                  </a:lnTo>
                  <a:lnTo>
                    <a:pt x="11351" y="4263"/>
                  </a:lnTo>
                  <a:lnTo>
                    <a:pt x="11413" y="4317"/>
                  </a:lnTo>
                  <a:lnTo>
                    <a:pt x="11476" y="4372"/>
                  </a:lnTo>
                  <a:lnTo>
                    <a:pt x="11537" y="4428"/>
                  </a:lnTo>
                  <a:lnTo>
                    <a:pt x="11597" y="4487"/>
                  </a:lnTo>
                  <a:lnTo>
                    <a:pt x="11648" y="4537"/>
                  </a:lnTo>
                  <a:lnTo>
                    <a:pt x="11696" y="4590"/>
                  </a:lnTo>
                  <a:lnTo>
                    <a:pt x="11743" y="4642"/>
                  </a:lnTo>
                  <a:lnTo>
                    <a:pt x="11790" y="4696"/>
                  </a:lnTo>
                  <a:lnTo>
                    <a:pt x="11835" y="4749"/>
                  </a:lnTo>
                  <a:lnTo>
                    <a:pt x="11878" y="4803"/>
                  </a:lnTo>
                  <a:lnTo>
                    <a:pt x="11919" y="4859"/>
                  </a:lnTo>
                  <a:lnTo>
                    <a:pt x="11961" y="4915"/>
                  </a:lnTo>
                  <a:lnTo>
                    <a:pt x="12000" y="4970"/>
                  </a:lnTo>
                  <a:lnTo>
                    <a:pt x="12038" y="5027"/>
                  </a:lnTo>
                  <a:lnTo>
                    <a:pt x="12075" y="5084"/>
                  </a:lnTo>
                  <a:lnTo>
                    <a:pt x="12110" y="5142"/>
                  </a:lnTo>
                  <a:lnTo>
                    <a:pt x="12145" y="5200"/>
                  </a:lnTo>
                  <a:lnTo>
                    <a:pt x="12178" y="5258"/>
                  </a:lnTo>
                  <a:lnTo>
                    <a:pt x="12210" y="5316"/>
                  </a:lnTo>
                  <a:lnTo>
                    <a:pt x="12241" y="5375"/>
                  </a:lnTo>
                  <a:lnTo>
                    <a:pt x="7441" y="10165"/>
                  </a:lnTo>
                  <a:close/>
                  <a:moveTo>
                    <a:pt x="8055" y="11941"/>
                  </a:moveTo>
                  <a:lnTo>
                    <a:pt x="8045" y="11856"/>
                  </a:lnTo>
                  <a:lnTo>
                    <a:pt x="8035" y="11772"/>
                  </a:lnTo>
                  <a:lnTo>
                    <a:pt x="8022" y="11687"/>
                  </a:lnTo>
                  <a:lnTo>
                    <a:pt x="8008" y="11603"/>
                  </a:lnTo>
                  <a:lnTo>
                    <a:pt x="7991" y="11519"/>
                  </a:lnTo>
                  <a:lnTo>
                    <a:pt x="7973" y="11435"/>
                  </a:lnTo>
                  <a:lnTo>
                    <a:pt x="7953" y="11352"/>
                  </a:lnTo>
                  <a:lnTo>
                    <a:pt x="7931" y="11270"/>
                  </a:lnTo>
                  <a:lnTo>
                    <a:pt x="7907" y="11187"/>
                  </a:lnTo>
                  <a:lnTo>
                    <a:pt x="7882" y="11105"/>
                  </a:lnTo>
                  <a:lnTo>
                    <a:pt x="7854" y="11024"/>
                  </a:lnTo>
                  <a:lnTo>
                    <a:pt x="7825" y="10943"/>
                  </a:lnTo>
                  <a:lnTo>
                    <a:pt x="7795" y="10861"/>
                  </a:lnTo>
                  <a:lnTo>
                    <a:pt x="7763" y="10781"/>
                  </a:lnTo>
                  <a:lnTo>
                    <a:pt x="7729" y="10702"/>
                  </a:lnTo>
                  <a:lnTo>
                    <a:pt x="7693" y="10622"/>
                  </a:lnTo>
                  <a:lnTo>
                    <a:pt x="12448" y="5878"/>
                  </a:lnTo>
                  <a:lnTo>
                    <a:pt x="12475" y="5965"/>
                  </a:lnTo>
                  <a:lnTo>
                    <a:pt x="12499" y="6051"/>
                  </a:lnTo>
                  <a:lnTo>
                    <a:pt x="12519" y="6137"/>
                  </a:lnTo>
                  <a:lnTo>
                    <a:pt x="12537" y="6223"/>
                  </a:lnTo>
                  <a:lnTo>
                    <a:pt x="12553" y="6310"/>
                  </a:lnTo>
                  <a:lnTo>
                    <a:pt x="12566" y="6396"/>
                  </a:lnTo>
                  <a:lnTo>
                    <a:pt x="12576" y="6482"/>
                  </a:lnTo>
                  <a:lnTo>
                    <a:pt x="12583" y="6568"/>
                  </a:lnTo>
                  <a:lnTo>
                    <a:pt x="12588" y="6654"/>
                  </a:lnTo>
                  <a:lnTo>
                    <a:pt x="12591" y="6739"/>
                  </a:lnTo>
                  <a:lnTo>
                    <a:pt x="12591" y="6824"/>
                  </a:lnTo>
                  <a:lnTo>
                    <a:pt x="12588" y="6908"/>
                  </a:lnTo>
                  <a:lnTo>
                    <a:pt x="12582" y="6992"/>
                  </a:lnTo>
                  <a:lnTo>
                    <a:pt x="12574" y="7075"/>
                  </a:lnTo>
                  <a:lnTo>
                    <a:pt x="12563" y="7158"/>
                  </a:lnTo>
                  <a:lnTo>
                    <a:pt x="12549" y="7239"/>
                  </a:lnTo>
                  <a:lnTo>
                    <a:pt x="12533" y="7320"/>
                  </a:lnTo>
                  <a:lnTo>
                    <a:pt x="12513" y="7400"/>
                  </a:lnTo>
                  <a:lnTo>
                    <a:pt x="12492" y="7479"/>
                  </a:lnTo>
                  <a:lnTo>
                    <a:pt x="12467" y="7557"/>
                  </a:lnTo>
                  <a:lnTo>
                    <a:pt x="12439" y="7635"/>
                  </a:lnTo>
                  <a:lnTo>
                    <a:pt x="12409" y="7710"/>
                  </a:lnTo>
                  <a:lnTo>
                    <a:pt x="12376" y="7784"/>
                  </a:lnTo>
                  <a:lnTo>
                    <a:pt x="12340" y="7857"/>
                  </a:lnTo>
                  <a:lnTo>
                    <a:pt x="12302" y="7930"/>
                  </a:lnTo>
                  <a:lnTo>
                    <a:pt x="12260" y="8000"/>
                  </a:lnTo>
                  <a:lnTo>
                    <a:pt x="12216" y="8069"/>
                  </a:lnTo>
                  <a:lnTo>
                    <a:pt x="12169" y="8136"/>
                  </a:lnTo>
                  <a:lnTo>
                    <a:pt x="12120" y="8203"/>
                  </a:lnTo>
                  <a:lnTo>
                    <a:pt x="12066" y="8267"/>
                  </a:lnTo>
                  <a:lnTo>
                    <a:pt x="12011" y="8329"/>
                  </a:lnTo>
                  <a:lnTo>
                    <a:pt x="11953" y="8389"/>
                  </a:lnTo>
                  <a:lnTo>
                    <a:pt x="11947" y="8394"/>
                  </a:lnTo>
                  <a:lnTo>
                    <a:pt x="11940" y="8400"/>
                  </a:lnTo>
                  <a:lnTo>
                    <a:pt x="11948" y="8406"/>
                  </a:lnTo>
                  <a:lnTo>
                    <a:pt x="8060" y="12314"/>
                  </a:lnTo>
                  <a:lnTo>
                    <a:pt x="8061" y="12268"/>
                  </a:lnTo>
                  <a:lnTo>
                    <a:pt x="8061" y="12222"/>
                  </a:lnTo>
                  <a:lnTo>
                    <a:pt x="8062" y="12175"/>
                  </a:lnTo>
                  <a:lnTo>
                    <a:pt x="8062" y="12129"/>
                  </a:lnTo>
                  <a:lnTo>
                    <a:pt x="8062" y="12082"/>
                  </a:lnTo>
                  <a:lnTo>
                    <a:pt x="8061" y="12035"/>
                  </a:lnTo>
                  <a:lnTo>
                    <a:pt x="8059" y="11988"/>
                  </a:lnTo>
                  <a:lnTo>
                    <a:pt x="8055" y="11941"/>
                  </a:lnTo>
                  <a:close/>
                  <a:moveTo>
                    <a:pt x="14785" y="1295"/>
                  </a:moveTo>
                  <a:lnTo>
                    <a:pt x="14707" y="1218"/>
                  </a:lnTo>
                  <a:lnTo>
                    <a:pt x="14626" y="1144"/>
                  </a:lnTo>
                  <a:lnTo>
                    <a:pt x="14546" y="1072"/>
                  </a:lnTo>
                  <a:lnTo>
                    <a:pt x="14463" y="1003"/>
                  </a:lnTo>
                  <a:lnTo>
                    <a:pt x="14379" y="934"/>
                  </a:lnTo>
                  <a:lnTo>
                    <a:pt x="14294" y="869"/>
                  </a:lnTo>
                  <a:lnTo>
                    <a:pt x="14208" y="806"/>
                  </a:lnTo>
                  <a:lnTo>
                    <a:pt x="14119" y="745"/>
                  </a:lnTo>
                  <a:lnTo>
                    <a:pt x="14031" y="685"/>
                  </a:lnTo>
                  <a:lnTo>
                    <a:pt x="13941" y="629"/>
                  </a:lnTo>
                  <a:lnTo>
                    <a:pt x="13851" y="575"/>
                  </a:lnTo>
                  <a:lnTo>
                    <a:pt x="13758" y="523"/>
                  </a:lnTo>
                  <a:lnTo>
                    <a:pt x="13666" y="473"/>
                  </a:lnTo>
                  <a:lnTo>
                    <a:pt x="13572" y="426"/>
                  </a:lnTo>
                  <a:lnTo>
                    <a:pt x="13478" y="380"/>
                  </a:lnTo>
                  <a:lnTo>
                    <a:pt x="13382" y="338"/>
                  </a:lnTo>
                  <a:lnTo>
                    <a:pt x="13286" y="298"/>
                  </a:lnTo>
                  <a:lnTo>
                    <a:pt x="13190" y="260"/>
                  </a:lnTo>
                  <a:lnTo>
                    <a:pt x="13092" y="225"/>
                  </a:lnTo>
                  <a:lnTo>
                    <a:pt x="12995" y="193"/>
                  </a:lnTo>
                  <a:lnTo>
                    <a:pt x="12896" y="162"/>
                  </a:lnTo>
                  <a:lnTo>
                    <a:pt x="12798" y="134"/>
                  </a:lnTo>
                  <a:lnTo>
                    <a:pt x="12698" y="109"/>
                  </a:lnTo>
                  <a:lnTo>
                    <a:pt x="12598" y="86"/>
                  </a:lnTo>
                  <a:lnTo>
                    <a:pt x="12499" y="66"/>
                  </a:lnTo>
                  <a:lnTo>
                    <a:pt x="12398" y="49"/>
                  </a:lnTo>
                  <a:lnTo>
                    <a:pt x="12299" y="34"/>
                  </a:lnTo>
                  <a:lnTo>
                    <a:pt x="12198" y="22"/>
                  </a:lnTo>
                  <a:lnTo>
                    <a:pt x="12097" y="12"/>
                  </a:lnTo>
                  <a:lnTo>
                    <a:pt x="11996" y="5"/>
                  </a:lnTo>
                  <a:lnTo>
                    <a:pt x="11895" y="1"/>
                  </a:lnTo>
                  <a:lnTo>
                    <a:pt x="11795" y="0"/>
                  </a:lnTo>
                  <a:lnTo>
                    <a:pt x="11710" y="1"/>
                  </a:lnTo>
                  <a:lnTo>
                    <a:pt x="11626" y="4"/>
                  </a:lnTo>
                  <a:lnTo>
                    <a:pt x="11542" y="9"/>
                  </a:lnTo>
                  <a:lnTo>
                    <a:pt x="11459" y="16"/>
                  </a:lnTo>
                  <a:lnTo>
                    <a:pt x="11376" y="24"/>
                  </a:lnTo>
                  <a:lnTo>
                    <a:pt x="11294" y="35"/>
                  </a:lnTo>
                  <a:lnTo>
                    <a:pt x="11212" y="47"/>
                  </a:lnTo>
                  <a:lnTo>
                    <a:pt x="11131" y="62"/>
                  </a:lnTo>
                  <a:lnTo>
                    <a:pt x="11051" y="78"/>
                  </a:lnTo>
                  <a:lnTo>
                    <a:pt x="10971" y="96"/>
                  </a:lnTo>
                  <a:lnTo>
                    <a:pt x="10892" y="116"/>
                  </a:lnTo>
                  <a:lnTo>
                    <a:pt x="10814" y="139"/>
                  </a:lnTo>
                  <a:lnTo>
                    <a:pt x="10736" y="162"/>
                  </a:lnTo>
                  <a:lnTo>
                    <a:pt x="10660" y="187"/>
                  </a:lnTo>
                  <a:lnTo>
                    <a:pt x="10584" y="215"/>
                  </a:lnTo>
                  <a:lnTo>
                    <a:pt x="10509" y="243"/>
                  </a:lnTo>
                  <a:lnTo>
                    <a:pt x="10435" y="274"/>
                  </a:lnTo>
                  <a:lnTo>
                    <a:pt x="10361" y="307"/>
                  </a:lnTo>
                  <a:lnTo>
                    <a:pt x="10289" y="341"/>
                  </a:lnTo>
                  <a:lnTo>
                    <a:pt x="10217" y="377"/>
                  </a:lnTo>
                  <a:lnTo>
                    <a:pt x="10147" y="416"/>
                  </a:lnTo>
                  <a:lnTo>
                    <a:pt x="10078" y="455"/>
                  </a:lnTo>
                  <a:lnTo>
                    <a:pt x="10010" y="496"/>
                  </a:lnTo>
                  <a:lnTo>
                    <a:pt x="9943" y="539"/>
                  </a:lnTo>
                  <a:lnTo>
                    <a:pt x="9876" y="583"/>
                  </a:lnTo>
                  <a:lnTo>
                    <a:pt x="9811" y="629"/>
                  </a:lnTo>
                  <a:lnTo>
                    <a:pt x="9748" y="677"/>
                  </a:lnTo>
                  <a:lnTo>
                    <a:pt x="9684" y="727"/>
                  </a:lnTo>
                  <a:lnTo>
                    <a:pt x="9623" y="778"/>
                  </a:lnTo>
                  <a:lnTo>
                    <a:pt x="9562" y="831"/>
                  </a:lnTo>
                  <a:lnTo>
                    <a:pt x="9503" y="885"/>
                  </a:lnTo>
                  <a:lnTo>
                    <a:pt x="9446" y="941"/>
                  </a:lnTo>
                  <a:lnTo>
                    <a:pt x="6997" y="3403"/>
                  </a:lnTo>
                  <a:lnTo>
                    <a:pt x="6986" y="3412"/>
                  </a:lnTo>
                  <a:lnTo>
                    <a:pt x="6974" y="3422"/>
                  </a:lnTo>
                  <a:lnTo>
                    <a:pt x="6969" y="3428"/>
                  </a:lnTo>
                  <a:lnTo>
                    <a:pt x="6964" y="3435"/>
                  </a:lnTo>
                  <a:lnTo>
                    <a:pt x="6965" y="3436"/>
                  </a:lnTo>
                  <a:lnTo>
                    <a:pt x="1769" y="8659"/>
                  </a:lnTo>
                  <a:lnTo>
                    <a:pt x="1747" y="8681"/>
                  </a:lnTo>
                  <a:lnTo>
                    <a:pt x="1725" y="8704"/>
                  </a:lnTo>
                  <a:lnTo>
                    <a:pt x="1704" y="8728"/>
                  </a:lnTo>
                  <a:lnTo>
                    <a:pt x="1683" y="8751"/>
                  </a:lnTo>
                  <a:lnTo>
                    <a:pt x="1642" y="8799"/>
                  </a:lnTo>
                  <a:lnTo>
                    <a:pt x="1602" y="8847"/>
                  </a:lnTo>
                  <a:lnTo>
                    <a:pt x="1564" y="8897"/>
                  </a:lnTo>
                  <a:lnTo>
                    <a:pt x="1528" y="8949"/>
                  </a:lnTo>
                  <a:lnTo>
                    <a:pt x="1494" y="9002"/>
                  </a:lnTo>
                  <a:lnTo>
                    <a:pt x="1461" y="9055"/>
                  </a:lnTo>
                  <a:lnTo>
                    <a:pt x="1429" y="9109"/>
                  </a:lnTo>
                  <a:lnTo>
                    <a:pt x="1400" y="9165"/>
                  </a:lnTo>
                  <a:lnTo>
                    <a:pt x="1372" y="9221"/>
                  </a:lnTo>
                  <a:lnTo>
                    <a:pt x="1347" y="9279"/>
                  </a:lnTo>
                  <a:lnTo>
                    <a:pt x="1322" y="9336"/>
                  </a:lnTo>
                  <a:lnTo>
                    <a:pt x="1300" y="9395"/>
                  </a:lnTo>
                  <a:lnTo>
                    <a:pt x="1279" y="9454"/>
                  </a:lnTo>
                  <a:lnTo>
                    <a:pt x="1260" y="9514"/>
                  </a:lnTo>
                  <a:lnTo>
                    <a:pt x="78" y="13784"/>
                  </a:lnTo>
                  <a:lnTo>
                    <a:pt x="74" y="13803"/>
                  </a:lnTo>
                  <a:lnTo>
                    <a:pt x="65" y="13846"/>
                  </a:lnTo>
                  <a:lnTo>
                    <a:pt x="53" y="13908"/>
                  </a:lnTo>
                  <a:lnTo>
                    <a:pt x="38" y="13984"/>
                  </a:lnTo>
                  <a:lnTo>
                    <a:pt x="31" y="14025"/>
                  </a:lnTo>
                  <a:lnTo>
                    <a:pt x="24" y="14066"/>
                  </a:lnTo>
                  <a:lnTo>
                    <a:pt x="18" y="14109"/>
                  </a:lnTo>
                  <a:lnTo>
                    <a:pt x="12" y="14151"/>
                  </a:lnTo>
                  <a:lnTo>
                    <a:pt x="7" y="14192"/>
                  </a:lnTo>
                  <a:lnTo>
                    <a:pt x="3" y="14231"/>
                  </a:lnTo>
                  <a:lnTo>
                    <a:pt x="1" y="14268"/>
                  </a:lnTo>
                  <a:lnTo>
                    <a:pt x="0" y="14302"/>
                  </a:lnTo>
                  <a:lnTo>
                    <a:pt x="2" y="14392"/>
                  </a:lnTo>
                  <a:lnTo>
                    <a:pt x="9" y="14481"/>
                  </a:lnTo>
                  <a:lnTo>
                    <a:pt x="20" y="14569"/>
                  </a:lnTo>
                  <a:lnTo>
                    <a:pt x="36" y="14656"/>
                  </a:lnTo>
                  <a:lnTo>
                    <a:pt x="55" y="14740"/>
                  </a:lnTo>
                  <a:lnTo>
                    <a:pt x="79" y="14824"/>
                  </a:lnTo>
                  <a:lnTo>
                    <a:pt x="107" y="14906"/>
                  </a:lnTo>
                  <a:lnTo>
                    <a:pt x="139" y="14985"/>
                  </a:lnTo>
                  <a:lnTo>
                    <a:pt x="174" y="15063"/>
                  </a:lnTo>
                  <a:lnTo>
                    <a:pt x="212" y="15139"/>
                  </a:lnTo>
                  <a:lnTo>
                    <a:pt x="256" y="15212"/>
                  </a:lnTo>
                  <a:lnTo>
                    <a:pt x="301" y="15283"/>
                  </a:lnTo>
                  <a:lnTo>
                    <a:pt x="350" y="15352"/>
                  </a:lnTo>
                  <a:lnTo>
                    <a:pt x="402" y="15419"/>
                  </a:lnTo>
                  <a:lnTo>
                    <a:pt x="458" y="15483"/>
                  </a:lnTo>
                  <a:lnTo>
                    <a:pt x="516" y="15543"/>
                  </a:lnTo>
                  <a:lnTo>
                    <a:pt x="577" y="15601"/>
                  </a:lnTo>
                  <a:lnTo>
                    <a:pt x="642" y="15657"/>
                  </a:lnTo>
                  <a:lnTo>
                    <a:pt x="708" y="15709"/>
                  </a:lnTo>
                  <a:lnTo>
                    <a:pt x="778" y="15758"/>
                  </a:lnTo>
                  <a:lnTo>
                    <a:pt x="849" y="15804"/>
                  </a:lnTo>
                  <a:lnTo>
                    <a:pt x="922" y="15846"/>
                  </a:lnTo>
                  <a:lnTo>
                    <a:pt x="999" y="15884"/>
                  </a:lnTo>
                  <a:lnTo>
                    <a:pt x="1076" y="15919"/>
                  </a:lnTo>
                  <a:lnTo>
                    <a:pt x="1157" y="15952"/>
                  </a:lnTo>
                  <a:lnTo>
                    <a:pt x="1238" y="15979"/>
                  </a:lnTo>
                  <a:lnTo>
                    <a:pt x="1323" y="16003"/>
                  </a:lnTo>
                  <a:lnTo>
                    <a:pt x="1407" y="16022"/>
                  </a:lnTo>
                  <a:lnTo>
                    <a:pt x="1495" y="16038"/>
                  </a:lnTo>
                  <a:lnTo>
                    <a:pt x="1582" y="16049"/>
                  </a:lnTo>
                  <a:lnTo>
                    <a:pt x="1672" y="16056"/>
                  </a:lnTo>
                  <a:lnTo>
                    <a:pt x="1763" y="16058"/>
                  </a:lnTo>
                  <a:lnTo>
                    <a:pt x="1801" y="16057"/>
                  </a:lnTo>
                  <a:lnTo>
                    <a:pt x="1843" y="16054"/>
                  </a:lnTo>
                  <a:lnTo>
                    <a:pt x="1887" y="16049"/>
                  </a:lnTo>
                  <a:lnTo>
                    <a:pt x="1933" y="16044"/>
                  </a:lnTo>
                  <a:lnTo>
                    <a:pt x="1981" y="16037"/>
                  </a:lnTo>
                  <a:lnTo>
                    <a:pt x="2028" y="16029"/>
                  </a:lnTo>
                  <a:lnTo>
                    <a:pt x="2075" y="16020"/>
                  </a:lnTo>
                  <a:lnTo>
                    <a:pt x="2122" y="16012"/>
                  </a:lnTo>
                  <a:lnTo>
                    <a:pt x="2205" y="15995"/>
                  </a:lnTo>
                  <a:lnTo>
                    <a:pt x="2275" y="15980"/>
                  </a:lnTo>
                  <a:lnTo>
                    <a:pt x="2324" y="15969"/>
                  </a:lnTo>
                  <a:lnTo>
                    <a:pt x="2345" y="15964"/>
                  </a:lnTo>
                  <a:lnTo>
                    <a:pt x="6609" y="14846"/>
                  </a:lnTo>
                  <a:lnTo>
                    <a:pt x="6669" y="14827"/>
                  </a:lnTo>
                  <a:lnTo>
                    <a:pt x="6729" y="14805"/>
                  </a:lnTo>
                  <a:lnTo>
                    <a:pt x="6788" y="14783"/>
                  </a:lnTo>
                  <a:lnTo>
                    <a:pt x="6845" y="14759"/>
                  </a:lnTo>
                  <a:lnTo>
                    <a:pt x="6903" y="14733"/>
                  </a:lnTo>
                  <a:lnTo>
                    <a:pt x="6960" y="14705"/>
                  </a:lnTo>
                  <a:lnTo>
                    <a:pt x="7015" y="14675"/>
                  </a:lnTo>
                  <a:lnTo>
                    <a:pt x="7070" y="14644"/>
                  </a:lnTo>
                  <a:lnTo>
                    <a:pt x="7123" y="14612"/>
                  </a:lnTo>
                  <a:lnTo>
                    <a:pt x="7175" y="14577"/>
                  </a:lnTo>
                  <a:lnTo>
                    <a:pt x="7227" y="14541"/>
                  </a:lnTo>
                  <a:lnTo>
                    <a:pt x="7277" y="14502"/>
                  </a:lnTo>
                  <a:lnTo>
                    <a:pt x="7326" y="14463"/>
                  </a:lnTo>
                  <a:lnTo>
                    <a:pt x="7375" y="14422"/>
                  </a:lnTo>
                  <a:lnTo>
                    <a:pt x="7421" y="14380"/>
                  </a:lnTo>
                  <a:lnTo>
                    <a:pt x="7466" y="14336"/>
                  </a:lnTo>
                  <a:lnTo>
                    <a:pt x="15143" y="6617"/>
                  </a:lnTo>
                  <a:lnTo>
                    <a:pt x="15270" y="6483"/>
                  </a:lnTo>
                  <a:lnTo>
                    <a:pt x="15387" y="6344"/>
                  </a:lnTo>
                  <a:lnTo>
                    <a:pt x="15495" y="6200"/>
                  </a:lnTo>
                  <a:lnTo>
                    <a:pt x="15594" y="6053"/>
                  </a:lnTo>
                  <a:lnTo>
                    <a:pt x="15685" y="5900"/>
                  </a:lnTo>
                  <a:lnTo>
                    <a:pt x="15766" y="5744"/>
                  </a:lnTo>
                  <a:lnTo>
                    <a:pt x="15837" y="5584"/>
                  </a:lnTo>
                  <a:lnTo>
                    <a:pt x="15901" y="5421"/>
                  </a:lnTo>
                  <a:lnTo>
                    <a:pt x="15955" y="5254"/>
                  </a:lnTo>
                  <a:lnTo>
                    <a:pt x="16000" y="5084"/>
                  </a:lnTo>
                  <a:lnTo>
                    <a:pt x="16037" y="4913"/>
                  </a:lnTo>
                  <a:lnTo>
                    <a:pt x="16065" y="4739"/>
                  </a:lnTo>
                  <a:lnTo>
                    <a:pt x="16083" y="4563"/>
                  </a:lnTo>
                  <a:lnTo>
                    <a:pt x="16093" y="4387"/>
                  </a:lnTo>
                  <a:lnTo>
                    <a:pt x="16094" y="4208"/>
                  </a:lnTo>
                  <a:lnTo>
                    <a:pt x="16087" y="4030"/>
                  </a:lnTo>
                  <a:lnTo>
                    <a:pt x="16070" y="3850"/>
                  </a:lnTo>
                  <a:lnTo>
                    <a:pt x="16045" y="3669"/>
                  </a:lnTo>
                  <a:lnTo>
                    <a:pt x="16011" y="3490"/>
                  </a:lnTo>
                  <a:lnTo>
                    <a:pt x="15968" y="3310"/>
                  </a:lnTo>
                  <a:lnTo>
                    <a:pt x="15917" y="3131"/>
                  </a:lnTo>
                  <a:lnTo>
                    <a:pt x="15857" y="2953"/>
                  </a:lnTo>
                  <a:lnTo>
                    <a:pt x="15788" y="2776"/>
                  </a:lnTo>
                  <a:lnTo>
                    <a:pt x="15711" y="2601"/>
                  </a:lnTo>
                  <a:lnTo>
                    <a:pt x="15625" y="2428"/>
                  </a:lnTo>
                  <a:lnTo>
                    <a:pt x="15531" y="2257"/>
                  </a:lnTo>
                  <a:lnTo>
                    <a:pt x="15428" y="2089"/>
                  </a:lnTo>
                  <a:lnTo>
                    <a:pt x="15316" y="1923"/>
                  </a:lnTo>
                  <a:lnTo>
                    <a:pt x="15196" y="1760"/>
                  </a:lnTo>
                  <a:lnTo>
                    <a:pt x="15067" y="1602"/>
                  </a:lnTo>
                  <a:lnTo>
                    <a:pt x="14930" y="1446"/>
                  </a:lnTo>
                  <a:lnTo>
                    <a:pt x="14785" y="1295"/>
                  </a:lnTo>
                  <a:close/>
                </a:path>
              </a:pathLst>
            </a:custGeom>
            <a:solidFill>
              <a:schemeClr val="bg1"/>
            </a:solidFill>
            <a:ln>
              <a:noFill/>
            </a:ln>
          </p:spPr>
          <p:txBody>
            <a:bodyPr vert="horz" wrap="square" lIns="96429" tIns="48214" rIns="96429" bIns="48214" numCol="1" anchor="t" anchorCtr="0" compatLnSpc="1">
              <a:prstTxWarp prst="textNoShape">
                <a:avLst/>
              </a:prstTxWarp>
            </a:bodyPr>
            <a:lstStyle/>
            <a:p>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85" name="Freeform 19">
            <a:extLst>
              <a:ext uri="{FF2B5EF4-FFF2-40B4-BE49-F238E27FC236}">
                <a16:creationId xmlns:a16="http://schemas.microsoft.com/office/drawing/2014/main" id="{6C909AD7-6726-4172-9343-9BC8399264AE}"/>
              </a:ext>
            </a:extLst>
          </p:cNvPr>
          <p:cNvSpPr>
            <a:spLocks/>
          </p:cNvSpPr>
          <p:nvPr/>
        </p:nvSpPr>
        <p:spPr bwMode="auto">
          <a:xfrm>
            <a:off x="788556" y="847363"/>
            <a:ext cx="421354" cy="421354"/>
          </a:xfrm>
          <a:custGeom>
            <a:avLst/>
            <a:gdLst>
              <a:gd name="T0" fmla="*/ 194 w 240"/>
              <a:gd name="T1" fmla="*/ 157 h 240"/>
              <a:gd name="T2" fmla="*/ 163 w 240"/>
              <a:gd name="T3" fmla="*/ 167 h 240"/>
              <a:gd name="T4" fmla="*/ 92 w 240"/>
              <a:gd name="T5" fmla="*/ 127 h 240"/>
              <a:gd name="T6" fmla="*/ 92 w 240"/>
              <a:gd name="T7" fmla="*/ 120 h 240"/>
              <a:gd name="T8" fmla="*/ 165 w 240"/>
              <a:gd name="T9" fmla="*/ 78 h 240"/>
              <a:gd name="T10" fmla="*/ 189 w 240"/>
              <a:gd name="T11" fmla="*/ 84 h 240"/>
              <a:gd name="T12" fmla="*/ 235 w 240"/>
              <a:gd name="T13" fmla="*/ 42 h 240"/>
              <a:gd name="T14" fmla="*/ 189 w 240"/>
              <a:gd name="T15" fmla="*/ 0 h 240"/>
              <a:gd name="T16" fmla="*/ 143 w 240"/>
              <a:gd name="T17" fmla="*/ 42 h 240"/>
              <a:gd name="T18" fmla="*/ 145 w 240"/>
              <a:gd name="T19" fmla="*/ 55 h 240"/>
              <a:gd name="T20" fmla="*/ 75 w 240"/>
              <a:gd name="T21" fmla="*/ 95 h 240"/>
              <a:gd name="T22" fmla="*/ 46 w 240"/>
              <a:gd name="T23" fmla="*/ 85 h 240"/>
              <a:gd name="T24" fmla="*/ 0 w 240"/>
              <a:gd name="T25" fmla="*/ 127 h 240"/>
              <a:gd name="T26" fmla="*/ 46 w 240"/>
              <a:gd name="T27" fmla="*/ 169 h 240"/>
              <a:gd name="T28" fmla="*/ 81 w 240"/>
              <a:gd name="T29" fmla="*/ 155 h 240"/>
              <a:gd name="T30" fmla="*/ 148 w 240"/>
              <a:gd name="T31" fmla="*/ 193 h 240"/>
              <a:gd name="T32" fmla="*/ 148 w 240"/>
              <a:gd name="T33" fmla="*/ 198 h 240"/>
              <a:gd name="T34" fmla="*/ 194 w 240"/>
              <a:gd name="T35" fmla="*/ 240 h 240"/>
              <a:gd name="T36" fmla="*/ 240 w 240"/>
              <a:gd name="T37" fmla="*/ 198 h 240"/>
              <a:gd name="T38" fmla="*/ 194 w 240"/>
              <a:gd name="T39" fmla="*/ 157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0" h="240">
                <a:moveTo>
                  <a:pt x="194" y="157"/>
                </a:moveTo>
                <a:cubicBezTo>
                  <a:pt x="182" y="157"/>
                  <a:pt x="171" y="161"/>
                  <a:pt x="163" y="167"/>
                </a:cubicBezTo>
                <a:cubicBezTo>
                  <a:pt x="92" y="127"/>
                  <a:pt x="92" y="127"/>
                  <a:pt x="92" y="127"/>
                </a:cubicBezTo>
                <a:cubicBezTo>
                  <a:pt x="92" y="124"/>
                  <a:pt x="92" y="122"/>
                  <a:pt x="92" y="120"/>
                </a:cubicBezTo>
                <a:cubicBezTo>
                  <a:pt x="165" y="78"/>
                  <a:pt x="165" y="78"/>
                  <a:pt x="165" y="78"/>
                </a:cubicBezTo>
                <a:cubicBezTo>
                  <a:pt x="172" y="82"/>
                  <a:pt x="180" y="84"/>
                  <a:pt x="189" y="84"/>
                </a:cubicBezTo>
                <a:cubicBezTo>
                  <a:pt x="215" y="84"/>
                  <a:pt x="235" y="65"/>
                  <a:pt x="235" y="42"/>
                </a:cubicBezTo>
                <a:cubicBezTo>
                  <a:pt x="235" y="19"/>
                  <a:pt x="215" y="0"/>
                  <a:pt x="189" y="0"/>
                </a:cubicBezTo>
                <a:cubicBezTo>
                  <a:pt x="164" y="0"/>
                  <a:pt x="143" y="19"/>
                  <a:pt x="143" y="42"/>
                </a:cubicBezTo>
                <a:cubicBezTo>
                  <a:pt x="143" y="47"/>
                  <a:pt x="144" y="51"/>
                  <a:pt x="145" y="55"/>
                </a:cubicBezTo>
                <a:cubicBezTo>
                  <a:pt x="75" y="95"/>
                  <a:pt x="75" y="95"/>
                  <a:pt x="75" y="95"/>
                </a:cubicBezTo>
                <a:cubicBezTo>
                  <a:pt x="67" y="89"/>
                  <a:pt x="57" y="85"/>
                  <a:pt x="46" y="85"/>
                </a:cubicBezTo>
                <a:cubicBezTo>
                  <a:pt x="21" y="85"/>
                  <a:pt x="0" y="104"/>
                  <a:pt x="0" y="127"/>
                </a:cubicBezTo>
                <a:cubicBezTo>
                  <a:pt x="0" y="150"/>
                  <a:pt x="21" y="169"/>
                  <a:pt x="46" y="169"/>
                </a:cubicBezTo>
                <a:cubicBezTo>
                  <a:pt x="60" y="169"/>
                  <a:pt x="73" y="164"/>
                  <a:pt x="81" y="155"/>
                </a:cubicBezTo>
                <a:cubicBezTo>
                  <a:pt x="148" y="193"/>
                  <a:pt x="148" y="193"/>
                  <a:pt x="148" y="193"/>
                </a:cubicBezTo>
                <a:cubicBezTo>
                  <a:pt x="148" y="195"/>
                  <a:pt x="148" y="197"/>
                  <a:pt x="148" y="198"/>
                </a:cubicBezTo>
                <a:cubicBezTo>
                  <a:pt x="148" y="221"/>
                  <a:pt x="168" y="240"/>
                  <a:pt x="194" y="240"/>
                </a:cubicBezTo>
                <a:cubicBezTo>
                  <a:pt x="219" y="240"/>
                  <a:pt x="240" y="221"/>
                  <a:pt x="240" y="198"/>
                </a:cubicBezTo>
                <a:cubicBezTo>
                  <a:pt x="240" y="175"/>
                  <a:pt x="219" y="157"/>
                  <a:pt x="194" y="157"/>
                </a:cubicBezTo>
                <a:close/>
              </a:path>
            </a:pathLst>
          </a:custGeom>
          <a:solidFill>
            <a:srgbClr val="7030A0"/>
          </a:solidFill>
          <a:ln>
            <a:noFill/>
          </a:ln>
          <a:extLst/>
        </p:spPr>
        <p:txBody>
          <a:bodyPr vert="horz" wrap="square" lIns="91423" tIns="45711" rIns="91423" bIns="45711" numCol="1" anchor="t" anchorCtr="0" compatLnSpc="1">
            <a:prstTxWarp prst="textNoShape">
              <a:avLst/>
            </a:prstTxWarp>
          </a:bodyPr>
          <a:lstStyle/>
          <a:p>
            <a:pPr>
              <a:lnSpc>
                <a:spcPct val="130000"/>
              </a:lnSpc>
            </a:pPr>
            <a:endParaRPr lang="zh-CN" altLang="en-US"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Tree>
    <p:extLst>
      <p:ext uri="{BB962C8B-B14F-4D97-AF65-F5344CB8AC3E}">
        <p14:creationId xmlns:p14="http://schemas.microsoft.com/office/powerpoint/2010/main" val="4061567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wipe(left)">
                                      <p:cBhvr>
                                        <p:cTn id="11" dur="500"/>
                                        <p:tgtEl>
                                          <p:spTgt spid="8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p:cTn id="15" dur="500" fill="hold"/>
                                        <p:tgtEl>
                                          <p:spTgt spid="32"/>
                                        </p:tgtEl>
                                        <p:attrNameLst>
                                          <p:attrName>ppt_w</p:attrName>
                                        </p:attrNameLst>
                                      </p:cBhvr>
                                      <p:tavLst>
                                        <p:tav tm="0">
                                          <p:val>
                                            <p:fltVal val="0"/>
                                          </p:val>
                                        </p:tav>
                                        <p:tav tm="100000">
                                          <p:val>
                                            <p:strVal val="#ppt_w"/>
                                          </p:val>
                                        </p:tav>
                                      </p:tavLst>
                                    </p:anim>
                                    <p:anim calcmode="lin" valueType="num">
                                      <p:cBhvr>
                                        <p:cTn id="16" dur="500" fill="hold"/>
                                        <p:tgtEl>
                                          <p:spTgt spid="32"/>
                                        </p:tgtEl>
                                        <p:attrNameLst>
                                          <p:attrName>ppt_h</p:attrName>
                                        </p:attrNameLst>
                                      </p:cBhvr>
                                      <p:tavLst>
                                        <p:tav tm="0">
                                          <p:val>
                                            <p:fltVal val="0"/>
                                          </p:val>
                                        </p:tav>
                                        <p:tav tm="100000">
                                          <p:val>
                                            <p:strVal val="#ppt_h"/>
                                          </p:val>
                                        </p:tav>
                                      </p:tavLst>
                                    </p:anim>
                                    <p:animEffect transition="in" filter="fade">
                                      <p:cBhvr>
                                        <p:cTn id="17" dur="500"/>
                                        <p:tgtEl>
                                          <p:spTgt spid="3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500"/>
                                        <p:tgtEl>
                                          <p:spTgt spid="36"/>
                                        </p:tgtEl>
                                      </p:cBhvr>
                                    </p:animEffect>
                                  </p:childTnLst>
                                </p:cTn>
                              </p:par>
                              <p:par>
                                <p:cTn id="21" presetID="22" presetClass="entr" presetSubtype="2" fill="hold"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right)">
                                      <p:cBhvr>
                                        <p:cTn id="23" dur="500"/>
                                        <p:tgtEl>
                                          <p:spTgt spid="40"/>
                                        </p:tgtEl>
                                      </p:cBhvr>
                                    </p:animEffect>
                                  </p:childTnLst>
                                </p:cTn>
                              </p:par>
                              <p:par>
                                <p:cTn id="24" presetID="53" presetClass="entr" presetSubtype="16"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 calcmode="lin" valueType="num">
                                      <p:cBhvr>
                                        <p:cTn id="26" dur="500" fill="hold"/>
                                        <p:tgtEl>
                                          <p:spTgt spid="45"/>
                                        </p:tgtEl>
                                        <p:attrNameLst>
                                          <p:attrName>ppt_w</p:attrName>
                                        </p:attrNameLst>
                                      </p:cBhvr>
                                      <p:tavLst>
                                        <p:tav tm="0">
                                          <p:val>
                                            <p:fltVal val="0"/>
                                          </p:val>
                                        </p:tav>
                                        <p:tav tm="100000">
                                          <p:val>
                                            <p:strVal val="#ppt_w"/>
                                          </p:val>
                                        </p:tav>
                                      </p:tavLst>
                                    </p:anim>
                                    <p:anim calcmode="lin" valueType="num">
                                      <p:cBhvr>
                                        <p:cTn id="27" dur="500" fill="hold"/>
                                        <p:tgtEl>
                                          <p:spTgt spid="45"/>
                                        </p:tgtEl>
                                        <p:attrNameLst>
                                          <p:attrName>ppt_h</p:attrName>
                                        </p:attrNameLst>
                                      </p:cBhvr>
                                      <p:tavLst>
                                        <p:tav tm="0">
                                          <p:val>
                                            <p:fltVal val="0"/>
                                          </p:val>
                                        </p:tav>
                                        <p:tav tm="100000">
                                          <p:val>
                                            <p:strVal val="#ppt_h"/>
                                          </p:val>
                                        </p:tav>
                                      </p:tavLst>
                                    </p:anim>
                                    <p:animEffect transition="in" filter="fade">
                                      <p:cBhvr>
                                        <p:cTn id="28" dur="500"/>
                                        <p:tgtEl>
                                          <p:spTgt spid="45"/>
                                        </p:tgtEl>
                                      </p:cBhvr>
                                    </p:animEffect>
                                  </p:childTnLst>
                                </p:cTn>
                              </p:par>
                              <p:par>
                                <p:cTn id="29" presetID="10" presetClass="entr" presetSubtype="0" fill="hold" nodeType="with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500"/>
                                        <p:tgtEl>
                                          <p:spTgt spid="50"/>
                                        </p:tgtEl>
                                      </p:cBhvr>
                                    </p:animEffect>
                                  </p:childTnLst>
                                </p:cTn>
                              </p:par>
                            </p:childTnLst>
                          </p:cTn>
                        </p:par>
                        <p:par>
                          <p:cTn id="32" fill="hold">
                            <p:stCondLst>
                              <p:cond delay="150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500"/>
                                        <p:tgtEl>
                                          <p:spTgt spid="37"/>
                                        </p:tgtEl>
                                      </p:cBhvr>
                                    </p:animEffect>
                                  </p:childTnLst>
                                </p:cTn>
                              </p:par>
                              <p:par>
                                <p:cTn id="41" presetID="22" presetClass="entr" presetSubtype="2" fill="hold"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wipe(right)">
                                      <p:cBhvr>
                                        <p:cTn id="43" dur="500"/>
                                        <p:tgtEl>
                                          <p:spTgt spid="62"/>
                                        </p:tgtEl>
                                      </p:cBhvr>
                                    </p:animEffect>
                                  </p:childTnLst>
                                </p:cTn>
                              </p:par>
                              <p:par>
                                <p:cTn id="44" presetID="53" presetClass="entr" presetSubtype="16" fill="hold" nodeType="withEffect">
                                  <p:stCondLst>
                                    <p:cond delay="0"/>
                                  </p:stCondLst>
                                  <p:childTnLst>
                                    <p:set>
                                      <p:cBhvr>
                                        <p:cTn id="45" dur="1" fill="hold">
                                          <p:stCondLst>
                                            <p:cond delay="0"/>
                                          </p:stCondLst>
                                        </p:cTn>
                                        <p:tgtEl>
                                          <p:spTgt spid="78"/>
                                        </p:tgtEl>
                                        <p:attrNameLst>
                                          <p:attrName>style.visibility</p:attrName>
                                        </p:attrNameLst>
                                      </p:cBhvr>
                                      <p:to>
                                        <p:strVal val="visible"/>
                                      </p:to>
                                    </p:set>
                                    <p:anim calcmode="lin" valueType="num">
                                      <p:cBhvr>
                                        <p:cTn id="46" dur="500" fill="hold"/>
                                        <p:tgtEl>
                                          <p:spTgt spid="78"/>
                                        </p:tgtEl>
                                        <p:attrNameLst>
                                          <p:attrName>ppt_w</p:attrName>
                                        </p:attrNameLst>
                                      </p:cBhvr>
                                      <p:tavLst>
                                        <p:tav tm="0">
                                          <p:val>
                                            <p:fltVal val="0"/>
                                          </p:val>
                                        </p:tav>
                                        <p:tav tm="100000">
                                          <p:val>
                                            <p:strVal val="#ppt_w"/>
                                          </p:val>
                                        </p:tav>
                                      </p:tavLst>
                                    </p:anim>
                                    <p:anim calcmode="lin" valueType="num">
                                      <p:cBhvr>
                                        <p:cTn id="47" dur="500" fill="hold"/>
                                        <p:tgtEl>
                                          <p:spTgt spid="78"/>
                                        </p:tgtEl>
                                        <p:attrNameLst>
                                          <p:attrName>ppt_h</p:attrName>
                                        </p:attrNameLst>
                                      </p:cBhvr>
                                      <p:tavLst>
                                        <p:tav tm="0">
                                          <p:val>
                                            <p:fltVal val="0"/>
                                          </p:val>
                                        </p:tav>
                                        <p:tav tm="100000">
                                          <p:val>
                                            <p:strVal val="#ppt_h"/>
                                          </p:val>
                                        </p:tav>
                                      </p:tavLst>
                                    </p:anim>
                                    <p:animEffect transition="in" filter="fade">
                                      <p:cBhvr>
                                        <p:cTn id="48" dur="500"/>
                                        <p:tgtEl>
                                          <p:spTgt spid="78"/>
                                        </p:tgtEl>
                                      </p:cBhvr>
                                    </p:animEffect>
                                  </p:childTnLst>
                                </p:cTn>
                              </p:par>
                              <p:par>
                                <p:cTn id="49" presetID="10" presetClass="entr" presetSubtype="0" fill="hold" nodeType="with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fade">
                                      <p:cBhvr>
                                        <p:cTn id="51" dur="500"/>
                                        <p:tgtEl>
                                          <p:spTgt spid="53"/>
                                        </p:tgtEl>
                                      </p:cBhvr>
                                    </p:animEffect>
                                  </p:childTnLst>
                                </p:cTn>
                              </p:par>
                            </p:childTnLst>
                          </p:cTn>
                        </p:par>
                        <p:par>
                          <p:cTn id="52" fill="hold">
                            <p:stCondLst>
                              <p:cond delay="2000"/>
                            </p:stCondLst>
                            <p:childTnLst>
                              <p:par>
                                <p:cTn id="53" presetID="53" presetClass="entr" presetSubtype="16"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p:cTn id="55" dur="500" fill="hold"/>
                                        <p:tgtEl>
                                          <p:spTgt spid="34"/>
                                        </p:tgtEl>
                                        <p:attrNameLst>
                                          <p:attrName>ppt_w</p:attrName>
                                        </p:attrNameLst>
                                      </p:cBhvr>
                                      <p:tavLst>
                                        <p:tav tm="0">
                                          <p:val>
                                            <p:fltVal val="0"/>
                                          </p:val>
                                        </p:tav>
                                        <p:tav tm="100000">
                                          <p:val>
                                            <p:strVal val="#ppt_w"/>
                                          </p:val>
                                        </p:tav>
                                      </p:tavLst>
                                    </p:anim>
                                    <p:anim calcmode="lin" valueType="num">
                                      <p:cBhvr>
                                        <p:cTn id="56" dur="500" fill="hold"/>
                                        <p:tgtEl>
                                          <p:spTgt spid="34"/>
                                        </p:tgtEl>
                                        <p:attrNameLst>
                                          <p:attrName>ppt_h</p:attrName>
                                        </p:attrNameLst>
                                      </p:cBhvr>
                                      <p:tavLst>
                                        <p:tav tm="0">
                                          <p:val>
                                            <p:fltVal val="0"/>
                                          </p:val>
                                        </p:tav>
                                        <p:tav tm="100000">
                                          <p:val>
                                            <p:strVal val="#ppt_h"/>
                                          </p:val>
                                        </p:tav>
                                      </p:tavLst>
                                    </p:anim>
                                    <p:animEffect transition="in" filter="fade">
                                      <p:cBhvr>
                                        <p:cTn id="57" dur="500"/>
                                        <p:tgtEl>
                                          <p:spTgt spid="3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fade">
                                      <p:cBhvr>
                                        <p:cTn id="60" dur="500"/>
                                        <p:tgtEl>
                                          <p:spTgt spid="38"/>
                                        </p:tgtEl>
                                      </p:cBhvr>
                                    </p:animEffect>
                                  </p:childTnLst>
                                </p:cTn>
                              </p:par>
                              <p:par>
                                <p:cTn id="61" presetID="22" presetClass="entr" presetSubtype="2" fill="hold" nodeType="with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par>
                                <p:cTn id="64" presetID="53" presetClass="entr" presetSubtype="16"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p:cTn id="66" dur="500" fill="hold"/>
                                        <p:tgtEl>
                                          <p:spTgt spid="73"/>
                                        </p:tgtEl>
                                        <p:attrNameLst>
                                          <p:attrName>ppt_w</p:attrName>
                                        </p:attrNameLst>
                                      </p:cBhvr>
                                      <p:tavLst>
                                        <p:tav tm="0">
                                          <p:val>
                                            <p:fltVal val="0"/>
                                          </p:val>
                                        </p:tav>
                                        <p:tav tm="100000">
                                          <p:val>
                                            <p:strVal val="#ppt_w"/>
                                          </p:val>
                                        </p:tav>
                                      </p:tavLst>
                                    </p:anim>
                                    <p:anim calcmode="lin" valueType="num">
                                      <p:cBhvr>
                                        <p:cTn id="67" dur="500" fill="hold"/>
                                        <p:tgtEl>
                                          <p:spTgt spid="73"/>
                                        </p:tgtEl>
                                        <p:attrNameLst>
                                          <p:attrName>ppt_h</p:attrName>
                                        </p:attrNameLst>
                                      </p:cBhvr>
                                      <p:tavLst>
                                        <p:tav tm="0">
                                          <p:val>
                                            <p:fltVal val="0"/>
                                          </p:val>
                                        </p:tav>
                                        <p:tav tm="100000">
                                          <p:val>
                                            <p:strVal val="#ppt_h"/>
                                          </p:val>
                                        </p:tav>
                                      </p:tavLst>
                                    </p:anim>
                                    <p:animEffect transition="in" filter="fade">
                                      <p:cBhvr>
                                        <p:cTn id="68" dur="500"/>
                                        <p:tgtEl>
                                          <p:spTgt spid="73"/>
                                        </p:tgtEl>
                                      </p:cBhvr>
                                    </p:animEffect>
                                  </p:childTnLst>
                                </p:cTn>
                              </p:par>
                              <p:par>
                                <p:cTn id="69" presetID="10" presetClass="entr" presetSubtype="0" fill="hold" nodeType="withEffect">
                                  <p:stCondLst>
                                    <p:cond delay="0"/>
                                  </p:stCondLst>
                                  <p:childTnLst>
                                    <p:set>
                                      <p:cBhvr>
                                        <p:cTn id="70" dur="1" fill="hold">
                                          <p:stCondLst>
                                            <p:cond delay="0"/>
                                          </p:stCondLst>
                                        </p:cTn>
                                        <p:tgtEl>
                                          <p:spTgt spid="56"/>
                                        </p:tgtEl>
                                        <p:attrNameLst>
                                          <p:attrName>style.visibility</p:attrName>
                                        </p:attrNameLst>
                                      </p:cBhvr>
                                      <p:to>
                                        <p:strVal val="visible"/>
                                      </p:to>
                                    </p:set>
                                    <p:animEffect transition="in" filter="fade">
                                      <p:cBhvr>
                                        <p:cTn id="71" dur="500"/>
                                        <p:tgtEl>
                                          <p:spTgt spid="56"/>
                                        </p:tgtEl>
                                      </p:cBhvr>
                                    </p:animEffect>
                                  </p:childTnLst>
                                </p:cTn>
                              </p:par>
                              <p:par>
                                <p:cTn id="72" presetID="49" presetClass="entr" presetSubtype="0" decel="100000" fill="hold" grpId="0"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 calcmode="lin" valueType="num">
                                      <p:cBhvr>
                                        <p:cTn id="76" dur="500" fill="hold"/>
                                        <p:tgtEl>
                                          <p:spTgt spid="85"/>
                                        </p:tgtEl>
                                        <p:attrNameLst>
                                          <p:attrName>style.rotation</p:attrName>
                                        </p:attrNameLst>
                                      </p:cBhvr>
                                      <p:tavLst>
                                        <p:tav tm="0">
                                          <p:val>
                                            <p:fltVal val="360"/>
                                          </p:val>
                                        </p:tav>
                                        <p:tav tm="100000">
                                          <p:val>
                                            <p:fltVal val="0"/>
                                          </p:val>
                                        </p:tav>
                                      </p:tavLst>
                                    </p:anim>
                                    <p:animEffect transition="in" filter="fade">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32" grpId="0" animBg="1"/>
      <p:bldP spid="33" grpId="0" animBg="1"/>
      <p:bldP spid="34" grpId="0" animBg="1"/>
      <p:bldP spid="36" grpId="0"/>
      <p:bldP spid="37" grpId="0"/>
      <p:bldP spid="38" grpId="0"/>
      <p:bldP spid="8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55191" y="1468108"/>
            <a:ext cx="10191350" cy="2844415"/>
          </a:xfrm>
          <a:prstGeom prst="rect">
            <a:avLst/>
          </a:prstGeom>
          <a:solidFill>
            <a:schemeClr val="tx1">
              <a:lumMod val="65000"/>
              <a:lumOff val="35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6" name="TextBox 20"/>
          <p:cNvSpPr txBox="1"/>
          <p:nvPr/>
        </p:nvSpPr>
        <p:spPr bwMode="auto">
          <a:xfrm>
            <a:off x="1504864" y="2108246"/>
            <a:ext cx="9292004" cy="1499011"/>
          </a:xfrm>
          <a:prstGeom prst="rect">
            <a:avLst/>
          </a:prstGeom>
          <a:noFill/>
        </p:spPr>
        <p:txBody>
          <a:bodyPr vert="horz" wrap="square" lIns="96405" tIns="48202" rIns="96405" bIns="48202"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dirty="0">
                <a:solidFill>
                  <a:schemeClr val="bg1"/>
                </a:solidFill>
              </a:rPr>
              <a:t>随着互联网技术的迅速发展，网络已经成为人们获取信息，发表意见的主要途径，根据文本内容，我们可以将网络中的文本分为两种，一种是客观描述信息，主要针对事件、产品等进行客观描述</a:t>
            </a:r>
            <a:r>
              <a:rPr lang="zh-CN" altLang="en-US" dirty="0" smtClean="0">
                <a:solidFill>
                  <a:schemeClr val="bg1"/>
                </a:solidFill>
              </a:rPr>
              <a:t>，；</a:t>
            </a:r>
            <a:r>
              <a:rPr lang="zh-CN" altLang="en-US" dirty="0">
                <a:solidFill>
                  <a:schemeClr val="bg1"/>
                </a:solidFill>
              </a:rPr>
              <a:t>另一种是主观性信息，主要产生于用户对人物、事件、产品等的评价信息。主观性信息表达了人们的各种情感色彩和情感倾向，如“支持”、“反对”、“中立”等。</a:t>
            </a:r>
            <a:endParaRPr lang="zh-CN" altLang="en-US"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1" name="TextBox 20"/>
          <p:cNvSpPr txBox="1"/>
          <p:nvPr/>
        </p:nvSpPr>
        <p:spPr bwMode="auto">
          <a:xfrm>
            <a:off x="1055191" y="4977644"/>
            <a:ext cx="10191350" cy="1499011"/>
          </a:xfrm>
          <a:prstGeom prst="rect">
            <a:avLst/>
          </a:prstGeom>
          <a:noFill/>
        </p:spPr>
        <p:txBody>
          <a:bodyPr vert="horz" wrap="square" lIns="96405" tIns="48202" rIns="96405" bIns="48202"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dirty="0"/>
              <a:t>情感分析，在此等同于意见挖掘，是针对主观性信息进行分析、处理和归纳过程。情感分析最初起源于自然语言处理领域，主要从语法语义规则方面对文本的情感倾向性进行研判。随着社交网络的兴起与发展，情感分析逐渐涉及多个研究领域，如文本挖掘、</a:t>
            </a:r>
            <a:r>
              <a:rPr lang="en-US" altLang="zh-CN" dirty="0"/>
              <a:t>Web </a:t>
            </a:r>
            <a:r>
              <a:rPr lang="zh-CN" altLang="en-US" dirty="0"/>
              <a:t>数据挖掘等，并延伸至管理学及社会科学等学科，并在产品评论、舆情监控、信息预测等多个领域发挥着重要的作用。</a:t>
            </a:r>
            <a:endParaRPr lang="zh-CN" altLang="en-US"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33" name="组合 32"/>
          <p:cNvGrpSpPr/>
          <p:nvPr/>
        </p:nvGrpSpPr>
        <p:grpSpPr>
          <a:xfrm>
            <a:off x="4860" y="-107842"/>
            <a:ext cx="12892377" cy="7340492"/>
            <a:chOff x="-23476" y="-94997"/>
            <a:chExt cx="12892377" cy="7340492"/>
          </a:xfrm>
        </p:grpSpPr>
        <p:sp>
          <p:nvSpPr>
            <p:cNvPr id="34" name="矩形 33"/>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5" name="组合 34"/>
            <p:cNvGrpSpPr/>
            <p:nvPr/>
          </p:nvGrpSpPr>
          <p:grpSpPr>
            <a:xfrm>
              <a:off x="-23476" y="-94997"/>
              <a:ext cx="12880639" cy="622011"/>
              <a:chOff x="-23476" y="-94997"/>
              <a:chExt cx="12880639" cy="622011"/>
            </a:xfrm>
          </p:grpSpPr>
          <p:sp>
            <p:nvSpPr>
              <p:cNvPr id="36" name="矩形 35"/>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37" name="矩形 36"/>
              <p:cNvSpPr/>
              <p:nvPr/>
            </p:nvSpPr>
            <p:spPr>
              <a:xfrm>
                <a:off x="8344461" y="0"/>
                <a:ext cx="2353295"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38" name="Rectangle 4"/>
              <p:cNvSpPr txBox="1">
                <a:spLocks noChangeArrowheads="1"/>
              </p:cNvSpPr>
              <p:nvPr/>
            </p:nvSpPr>
            <p:spPr bwMode="auto">
              <a:xfrm>
                <a:off x="6366535" y="-87964"/>
                <a:ext cx="195683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用户行为分析</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40" name="Rectangle 4"/>
              <p:cNvSpPr txBox="1">
                <a:spLocks noChangeArrowheads="1"/>
              </p:cNvSpPr>
              <p:nvPr/>
            </p:nvSpPr>
            <p:spPr bwMode="auto">
              <a:xfrm>
                <a:off x="10718843" y="-87964"/>
                <a:ext cx="2082545"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smtClean="0">
                    <a:latin typeface="SF Orson Casual Heavy" panose="00000400000000000000" pitchFamily="2" charset="0"/>
                    <a:ea typeface="幼圆" panose="02010509060101010101" pitchFamily="49" charset="-122"/>
                    <a:sym typeface="SF Orson Casual Heavy" panose="00000400000000000000" pitchFamily="2" charset="0"/>
                  </a:rPr>
                  <a:t>个体影响力分析</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41" name="Rectangle 4"/>
              <p:cNvSpPr txBox="1">
                <a:spLocks noChangeArrowheads="1"/>
              </p:cNvSpPr>
              <p:nvPr/>
            </p:nvSpPr>
            <p:spPr bwMode="auto">
              <a:xfrm>
                <a:off x="654919" y="-94997"/>
                <a:ext cx="3184396"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atinLnBrk="1">
                  <a:lnSpc>
                    <a:spcPct val="120000"/>
                  </a:lnSpc>
                  <a:defRPr/>
                </a:pPr>
                <a:r>
                  <a:rPr kumimoji="1" lang="zh-CN" altLang="en-US" dirty="0">
                    <a:latin typeface="方正正中黑简体" panose="02000000000000000000" pitchFamily="2" charset="-122"/>
                    <a:ea typeface="方正正中黑简体" panose="02000000000000000000" pitchFamily="2" charset="-122"/>
                    <a:cs typeface="+mn-ea"/>
                    <a:sym typeface="Arial" panose="020B0604020202020204" pitchFamily="34" charset="0"/>
                  </a:rPr>
                  <a:t>群体行为形成与互动规律</a:t>
                </a:r>
                <a:endParaRPr kumimoji="1" lang="en-US" altLang="ko-KR" dirty="0">
                  <a:latin typeface="方正正中黑简体" panose="02000000000000000000" pitchFamily="2" charset="-122"/>
                  <a:ea typeface="方正正中黑简体" panose="02000000000000000000" pitchFamily="2" charset="-122"/>
                  <a:cs typeface="+mn-ea"/>
                  <a:sym typeface="Arial" panose="020B0604020202020204" pitchFamily="34" charset="0"/>
                </a:endParaRPr>
              </a:p>
            </p:txBody>
          </p:sp>
          <p:sp>
            <p:nvSpPr>
              <p:cNvPr id="42" name="Rectangle 4"/>
              <p:cNvSpPr txBox="1">
                <a:spLocks noChangeArrowheads="1"/>
              </p:cNvSpPr>
              <p:nvPr/>
            </p:nvSpPr>
            <p:spPr bwMode="auto">
              <a:xfrm>
                <a:off x="8315541" y="-6942"/>
                <a:ext cx="2382215" cy="5099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smtClean="0">
                    <a:solidFill>
                      <a:srgbClr val="1075B6"/>
                    </a:solidFill>
                    <a:latin typeface="SF Orson Casual Heavy" panose="00000400000000000000" pitchFamily="2" charset="0"/>
                    <a:ea typeface="幼圆" panose="02010509060101010101" pitchFamily="49" charset="-122"/>
                    <a:sym typeface="SF Orson Casual Heavy" panose="00000400000000000000" pitchFamily="2" charset="0"/>
                  </a:rPr>
                  <a:t>社交网络情感分析</a:t>
                </a:r>
                <a:endParaRPr lang="en-US" altLang="zh-CN" dirty="0">
                  <a:solidFill>
                    <a:srgbClr val="1075B6"/>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Tree>
    <p:extLst>
      <p:ext uri="{BB962C8B-B14F-4D97-AF65-F5344CB8AC3E}">
        <p14:creationId xmlns:p14="http://schemas.microsoft.com/office/powerpoint/2010/main" val="508324964"/>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250" fill="hold"/>
                                        <p:tgtEl>
                                          <p:spTgt spid="26"/>
                                        </p:tgtEl>
                                        <p:attrNameLst>
                                          <p:attrName>ppt_x</p:attrName>
                                        </p:attrNameLst>
                                      </p:cBhvr>
                                      <p:tavLst>
                                        <p:tav tm="0">
                                          <p:val>
                                            <p:strVal val="0-#ppt_w/2"/>
                                          </p:val>
                                        </p:tav>
                                        <p:tav tm="100000">
                                          <p:val>
                                            <p:strVal val="#ppt_x"/>
                                          </p:val>
                                        </p:tav>
                                      </p:tavLst>
                                    </p:anim>
                                    <p:anim calcmode="lin" valueType="num">
                                      <p:cBhvr additive="base">
                                        <p:cTn id="8" dur="25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18" presetClass="entr" presetSubtype="12" fill="hold" grpId="0" nodeType="after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strips(downLeft)">
                                      <p:cBhvr>
                                        <p:cTn id="1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6"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Arc 3"/>
          <p:cNvSpPr/>
          <p:nvPr/>
        </p:nvSpPr>
        <p:spPr>
          <a:xfrm>
            <a:off x="8038597" y="3121094"/>
            <a:ext cx="8222615" cy="8222615"/>
          </a:xfrm>
          <a:prstGeom prst="arc">
            <a:avLst>
              <a:gd name="adj1" fmla="val 10815889"/>
              <a:gd name="adj2" fmla="val 16771066"/>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2" name="组合 11"/>
          <p:cNvGrpSpPr/>
          <p:nvPr/>
        </p:nvGrpSpPr>
        <p:grpSpPr>
          <a:xfrm>
            <a:off x="553043" y="549545"/>
            <a:ext cx="6113604" cy="1017922"/>
            <a:chOff x="6264832" y="1562464"/>
            <a:chExt cx="5797318" cy="965260"/>
          </a:xfrm>
        </p:grpSpPr>
        <p:grpSp>
          <p:nvGrpSpPr>
            <p:cNvPr id="13" name="组合 12"/>
            <p:cNvGrpSpPr/>
            <p:nvPr/>
          </p:nvGrpSpPr>
          <p:grpSpPr>
            <a:xfrm>
              <a:off x="6264832" y="1562464"/>
              <a:ext cx="1012268" cy="965260"/>
              <a:chOff x="1385458" y="991717"/>
              <a:chExt cx="4603751" cy="4389967"/>
            </a:xfrm>
          </p:grpSpPr>
          <p:grpSp>
            <p:nvGrpSpPr>
              <p:cNvPr id="15" name="组合 14">
                <a:extLst>
                  <a:ext uri="{FF2B5EF4-FFF2-40B4-BE49-F238E27FC236}">
                    <a16:creationId xmlns:a16="http://schemas.microsoft.com/office/drawing/2014/main" id="{4D3B9094-1BAC-43B0-819B-DB0E370D3645}"/>
                  </a:ext>
                </a:extLst>
              </p:cNvPr>
              <p:cNvGrpSpPr/>
              <p:nvPr/>
            </p:nvGrpSpPr>
            <p:grpSpPr>
              <a:xfrm>
                <a:off x="1385458" y="991717"/>
                <a:ext cx="4603751" cy="4389967"/>
                <a:chOff x="1039093" y="743787"/>
                <a:chExt cx="3452813" cy="3292475"/>
              </a:xfrm>
            </p:grpSpPr>
            <p:sp>
              <p:nvSpPr>
                <p:cNvPr id="17" name="Freeform 52">
                  <a:extLst>
                    <a:ext uri="{FF2B5EF4-FFF2-40B4-BE49-F238E27FC236}">
                      <a16:creationId xmlns:a16="http://schemas.microsoft.com/office/drawing/2014/main" id="{BBB432FE-3DD4-42FD-B57B-52177EB6E467}"/>
                    </a:ext>
                  </a:extLst>
                </p:cNvPr>
                <p:cNvSpPr>
                  <a:spLocks/>
                </p:cNvSpPr>
                <p:nvPr/>
              </p:nvSpPr>
              <p:spPr bwMode="auto">
                <a:xfrm>
                  <a:off x="1039093" y="1567699"/>
                  <a:ext cx="1646238" cy="1646238"/>
                </a:xfrm>
                <a:custGeom>
                  <a:avLst/>
                  <a:gdLst>
                    <a:gd name="T0" fmla="*/ 1037 w 1037"/>
                    <a:gd name="T1" fmla="*/ 519 h 1037"/>
                    <a:gd name="T2" fmla="*/ 518 w 1037"/>
                    <a:gd name="T3" fmla="*/ 1037 h 1037"/>
                    <a:gd name="T4" fmla="*/ 0 w 1037"/>
                    <a:gd name="T5" fmla="*/ 519 h 1037"/>
                    <a:gd name="T6" fmla="*/ 518 w 1037"/>
                    <a:gd name="T7" fmla="*/ 0 h 1037"/>
                    <a:gd name="T8" fmla="*/ 1037 w 1037"/>
                    <a:gd name="T9" fmla="*/ 519 h 1037"/>
                  </a:gdLst>
                  <a:ahLst/>
                  <a:cxnLst>
                    <a:cxn ang="0">
                      <a:pos x="T0" y="T1"/>
                    </a:cxn>
                    <a:cxn ang="0">
                      <a:pos x="T2" y="T3"/>
                    </a:cxn>
                    <a:cxn ang="0">
                      <a:pos x="T4" y="T5"/>
                    </a:cxn>
                    <a:cxn ang="0">
                      <a:pos x="T6" y="T7"/>
                    </a:cxn>
                    <a:cxn ang="0">
                      <a:pos x="T8" y="T9"/>
                    </a:cxn>
                  </a:cxnLst>
                  <a:rect l="0" t="0" r="r" b="b"/>
                  <a:pathLst>
                    <a:path w="1037" h="1037">
                      <a:moveTo>
                        <a:pt x="1037" y="519"/>
                      </a:moveTo>
                      <a:lnTo>
                        <a:pt x="518" y="1037"/>
                      </a:lnTo>
                      <a:lnTo>
                        <a:pt x="0" y="519"/>
                      </a:lnTo>
                      <a:lnTo>
                        <a:pt x="518" y="0"/>
                      </a:lnTo>
                      <a:lnTo>
                        <a:pt x="1037" y="519"/>
                      </a:lnTo>
                      <a:close/>
                    </a:path>
                  </a:pathLst>
                </a:custGeom>
                <a:solidFill>
                  <a:srgbClr val="0064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72" tIns="64286" rIns="128572" bIns="64286" numCol="1" anchor="t" anchorCtr="0" compatLnSpc="1">
                  <a:prstTxWarp prst="textNoShape">
                    <a:avLst/>
                  </a:prstTxWarp>
                </a:bodyPr>
                <a:lstStyle/>
                <a:p>
                  <a:pPr defTabSz="1285737"/>
                  <a:endParaRPr lang="zh-CN" altLang="en-US" sz="2531" kern="0">
                    <a:solidFill>
                      <a:sysClr val="windowText" lastClr="000000"/>
                    </a:solidFill>
                  </a:endParaRPr>
                </a:p>
              </p:txBody>
            </p:sp>
            <p:sp>
              <p:nvSpPr>
                <p:cNvPr id="18" name="Freeform 54">
                  <a:extLst>
                    <a:ext uri="{FF2B5EF4-FFF2-40B4-BE49-F238E27FC236}">
                      <a16:creationId xmlns:a16="http://schemas.microsoft.com/office/drawing/2014/main" id="{7100CCB8-E643-48AC-A590-D2F3A6C3BA8D}"/>
                    </a:ext>
                  </a:extLst>
                </p:cNvPr>
                <p:cNvSpPr>
                  <a:spLocks/>
                </p:cNvSpPr>
                <p:nvPr/>
              </p:nvSpPr>
              <p:spPr bwMode="auto">
                <a:xfrm>
                  <a:off x="1861418" y="743787"/>
                  <a:ext cx="1646238" cy="1646238"/>
                </a:xfrm>
                <a:custGeom>
                  <a:avLst/>
                  <a:gdLst>
                    <a:gd name="T0" fmla="*/ 1037 w 1037"/>
                    <a:gd name="T1" fmla="*/ 519 h 1037"/>
                    <a:gd name="T2" fmla="*/ 519 w 1037"/>
                    <a:gd name="T3" fmla="*/ 1037 h 1037"/>
                    <a:gd name="T4" fmla="*/ 0 w 1037"/>
                    <a:gd name="T5" fmla="*/ 519 h 1037"/>
                    <a:gd name="T6" fmla="*/ 519 w 1037"/>
                    <a:gd name="T7" fmla="*/ 0 h 1037"/>
                    <a:gd name="T8" fmla="*/ 1037 w 1037"/>
                    <a:gd name="T9" fmla="*/ 519 h 1037"/>
                  </a:gdLst>
                  <a:ahLst/>
                  <a:cxnLst>
                    <a:cxn ang="0">
                      <a:pos x="T0" y="T1"/>
                    </a:cxn>
                    <a:cxn ang="0">
                      <a:pos x="T2" y="T3"/>
                    </a:cxn>
                    <a:cxn ang="0">
                      <a:pos x="T4" y="T5"/>
                    </a:cxn>
                    <a:cxn ang="0">
                      <a:pos x="T6" y="T7"/>
                    </a:cxn>
                    <a:cxn ang="0">
                      <a:pos x="T8" y="T9"/>
                    </a:cxn>
                  </a:cxnLst>
                  <a:rect l="0" t="0" r="r" b="b"/>
                  <a:pathLst>
                    <a:path w="1037" h="1037">
                      <a:moveTo>
                        <a:pt x="1037" y="519"/>
                      </a:moveTo>
                      <a:lnTo>
                        <a:pt x="519" y="1037"/>
                      </a:lnTo>
                      <a:lnTo>
                        <a:pt x="0" y="519"/>
                      </a:lnTo>
                      <a:lnTo>
                        <a:pt x="519" y="0"/>
                      </a:lnTo>
                      <a:lnTo>
                        <a:pt x="1037" y="519"/>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72" tIns="64286" rIns="128572" bIns="64286" numCol="1" anchor="t" anchorCtr="0" compatLnSpc="1">
                  <a:prstTxWarp prst="textNoShape">
                    <a:avLst/>
                  </a:prstTxWarp>
                </a:bodyPr>
                <a:lstStyle/>
                <a:p>
                  <a:pPr defTabSz="1285737"/>
                  <a:endParaRPr lang="zh-CN" altLang="en-US" sz="2531" kern="0">
                    <a:solidFill>
                      <a:sysClr val="windowText" lastClr="000000"/>
                    </a:solidFill>
                  </a:endParaRPr>
                </a:p>
              </p:txBody>
            </p:sp>
            <p:sp>
              <p:nvSpPr>
                <p:cNvPr id="19" name="Freeform 58">
                  <a:extLst>
                    <a:ext uri="{FF2B5EF4-FFF2-40B4-BE49-F238E27FC236}">
                      <a16:creationId xmlns:a16="http://schemas.microsoft.com/office/drawing/2014/main" id="{6F725922-1C40-4565-8C67-6F0B6D517D57}"/>
                    </a:ext>
                  </a:extLst>
                </p:cNvPr>
                <p:cNvSpPr>
                  <a:spLocks/>
                </p:cNvSpPr>
                <p:nvPr/>
              </p:nvSpPr>
              <p:spPr bwMode="auto">
                <a:xfrm>
                  <a:off x="1861418" y="2391612"/>
                  <a:ext cx="1646238" cy="1644650"/>
                </a:xfrm>
                <a:custGeom>
                  <a:avLst/>
                  <a:gdLst>
                    <a:gd name="T0" fmla="*/ 1037 w 1037"/>
                    <a:gd name="T1" fmla="*/ 518 h 1036"/>
                    <a:gd name="T2" fmla="*/ 519 w 1037"/>
                    <a:gd name="T3" fmla="*/ 1036 h 1036"/>
                    <a:gd name="T4" fmla="*/ 0 w 1037"/>
                    <a:gd name="T5" fmla="*/ 518 h 1036"/>
                    <a:gd name="T6" fmla="*/ 519 w 1037"/>
                    <a:gd name="T7" fmla="*/ 0 h 1036"/>
                    <a:gd name="T8" fmla="*/ 1037 w 1037"/>
                    <a:gd name="T9" fmla="*/ 518 h 1036"/>
                  </a:gdLst>
                  <a:ahLst/>
                  <a:cxnLst>
                    <a:cxn ang="0">
                      <a:pos x="T0" y="T1"/>
                    </a:cxn>
                    <a:cxn ang="0">
                      <a:pos x="T2" y="T3"/>
                    </a:cxn>
                    <a:cxn ang="0">
                      <a:pos x="T4" y="T5"/>
                    </a:cxn>
                    <a:cxn ang="0">
                      <a:pos x="T6" y="T7"/>
                    </a:cxn>
                    <a:cxn ang="0">
                      <a:pos x="T8" y="T9"/>
                    </a:cxn>
                  </a:cxnLst>
                  <a:rect l="0" t="0" r="r" b="b"/>
                  <a:pathLst>
                    <a:path w="1037" h="1036">
                      <a:moveTo>
                        <a:pt x="1037" y="518"/>
                      </a:moveTo>
                      <a:lnTo>
                        <a:pt x="519" y="1036"/>
                      </a:lnTo>
                      <a:lnTo>
                        <a:pt x="0" y="518"/>
                      </a:lnTo>
                      <a:lnTo>
                        <a:pt x="519" y="0"/>
                      </a:lnTo>
                      <a:lnTo>
                        <a:pt x="1037" y="518"/>
                      </a:lnTo>
                      <a:close/>
                    </a:path>
                  </a:pathLst>
                </a:custGeom>
                <a:solidFill>
                  <a:srgbClr val="0095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72" tIns="64286" rIns="128572" bIns="64286" numCol="1" anchor="t" anchorCtr="0" compatLnSpc="1">
                  <a:prstTxWarp prst="textNoShape">
                    <a:avLst/>
                  </a:prstTxWarp>
                </a:bodyPr>
                <a:lstStyle/>
                <a:p>
                  <a:pPr defTabSz="1285737"/>
                  <a:endParaRPr lang="zh-CN" altLang="en-US" sz="2531" kern="0">
                    <a:solidFill>
                      <a:sysClr val="windowText" lastClr="000000"/>
                    </a:solidFill>
                  </a:endParaRPr>
                </a:p>
              </p:txBody>
            </p:sp>
            <p:sp>
              <p:nvSpPr>
                <p:cNvPr id="20" name="Freeform 73">
                  <a:extLst>
                    <a:ext uri="{FF2B5EF4-FFF2-40B4-BE49-F238E27FC236}">
                      <a16:creationId xmlns:a16="http://schemas.microsoft.com/office/drawing/2014/main" id="{09E69AF2-8C8B-4E01-86A5-13C841D5089A}"/>
                    </a:ext>
                  </a:extLst>
                </p:cNvPr>
                <p:cNvSpPr>
                  <a:spLocks/>
                </p:cNvSpPr>
                <p:nvPr/>
              </p:nvSpPr>
              <p:spPr bwMode="auto">
                <a:xfrm>
                  <a:off x="1475656" y="1183524"/>
                  <a:ext cx="2413000" cy="2414588"/>
                </a:xfrm>
                <a:custGeom>
                  <a:avLst/>
                  <a:gdLst>
                    <a:gd name="T0" fmla="*/ 1520 w 1520"/>
                    <a:gd name="T1" fmla="*/ 761 h 1521"/>
                    <a:gd name="T2" fmla="*/ 760 w 1520"/>
                    <a:gd name="T3" fmla="*/ 1521 h 1521"/>
                    <a:gd name="T4" fmla="*/ 0 w 1520"/>
                    <a:gd name="T5" fmla="*/ 761 h 1521"/>
                    <a:gd name="T6" fmla="*/ 760 w 1520"/>
                    <a:gd name="T7" fmla="*/ 0 h 1521"/>
                    <a:gd name="T8" fmla="*/ 1520 w 1520"/>
                    <a:gd name="T9" fmla="*/ 761 h 1521"/>
                  </a:gdLst>
                  <a:ahLst/>
                  <a:cxnLst>
                    <a:cxn ang="0">
                      <a:pos x="T0" y="T1"/>
                    </a:cxn>
                    <a:cxn ang="0">
                      <a:pos x="T2" y="T3"/>
                    </a:cxn>
                    <a:cxn ang="0">
                      <a:pos x="T4" y="T5"/>
                    </a:cxn>
                    <a:cxn ang="0">
                      <a:pos x="T6" y="T7"/>
                    </a:cxn>
                    <a:cxn ang="0">
                      <a:pos x="T8" y="T9"/>
                    </a:cxn>
                  </a:cxnLst>
                  <a:rect l="0" t="0" r="r" b="b"/>
                  <a:pathLst>
                    <a:path w="1520" h="1521">
                      <a:moveTo>
                        <a:pt x="1520" y="761"/>
                      </a:moveTo>
                      <a:lnTo>
                        <a:pt x="760" y="1521"/>
                      </a:lnTo>
                      <a:lnTo>
                        <a:pt x="0" y="761"/>
                      </a:lnTo>
                      <a:lnTo>
                        <a:pt x="760" y="0"/>
                      </a:lnTo>
                      <a:lnTo>
                        <a:pt x="1520" y="761"/>
                      </a:ln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8572" tIns="64286" rIns="128572" bIns="64286" numCol="1" anchor="t" anchorCtr="0" compatLnSpc="1">
                  <a:prstTxWarp prst="textNoShape">
                    <a:avLst/>
                  </a:prstTxWarp>
                </a:bodyPr>
                <a:lstStyle/>
                <a:p>
                  <a:pPr defTabSz="1285737"/>
                  <a:endParaRPr lang="zh-CN" altLang="en-US" sz="2531" kern="0">
                    <a:solidFill>
                      <a:sysClr val="windowText" lastClr="000000"/>
                    </a:solidFill>
                  </a:endParaRPr>
                </a:p>
              </p:txBody>
            </p:sp>
            <p:sp>
              <p:nvSpPr>
                <p:cNvPr id="21" name="Freeform 74">
                  <a:extLst>
                    <a:ext uri="{FF2B5EF4-FFF2-40B4-BE49-F238E27FC236}">
                      <a16:creationId xmlns:a16="http://schemas.microsoft.com/office/drawing/2014/main" id="{F7FBA36E-0343-4A09-BF22-3F8D1D754960}"/>
                    </a:ext>
                  </a:extLst>
                </p:cNvPr>
                <p:cNvSpPr>
                  <a:spLocks/>
                </p:cNvSpPr>
                <p:nvPr/>
              </p:nvSpPr>
              <p:spPr bwMode="auto">
                <a:xfrm>
                  <a:off x="3461618" y="2472574"/>
                  <a:ext cx="1030288" cy="1028700"/>
                </a:xfrm>
                <a:custGeom>
                  <a:avLst/>
                  <a:gdLst>
                    <a:gd name="T0" fmla="*/ 649 w 649"/>
                    <a:gd name="T1" fmla="*/ 324 h 648"/>
                    <a:gd name="T2" fmla="*/ 325 w 649"/>
                    <a:gd name="T3" fmla="*/ 648 h 648"/>
                    <a:gd name="T4" fmla="*/ 0 w 649"/>
                    <a:gd name="T5" fmla="*/ 324 h 648"/>
                    <a:gd name="T6" fmla="*/ 325 w 649"/>
                    <a:gd name="T7" fmla="*/ 0 h 648"/>
                    <a:gd name="T8" fmla="*/ 649 w 649"/>
                    <a:gd name="T9" fmla="*/ 324 h 648"/>
                  </a:gdLst>
                  <a:ahLst/>
                  <a:cxnLst>
                    <a:cxn ang="0">
                      <a:pos x="T0" y="T1"/>
                    </a:cxn>
                    <a:cxn ang="0">
                      <a:pos x="T2" y="T3"/>
                    </a:cxn>
                    <a:cxn ang="0">
                      <a:pos x="T4" y="T5"/>
                    </a:cxn>
                    <a:cxn ang="0">
                      <a:pos x="T6" y="T7"/>
                    </a:cxn>
                    <a:cxn ang="0">
                      <a:pos x="T8" y="T9"/>
                    </a:cxn>
                  </a:cxnLst>
                  <a:rect l="0" t="0" r="r" b="b"/>
                  <a:pathLst>
                    <a:path w="649" h="648">
                      <a:moveTo>
                        <a:pt x="649" y="324"/>
                      </a:moveTo>
                      <a:lnTo>
                        <a:pt x="325" y="648"/>
                      </a:lnTo>
                      <a:lnTo>
                        <a:pt x="0" y="324"/>
                      </a:lnTo>
                      <a:lnTo>
                        <a:pt x="325" y="0"/>
                      </a:lnTo>
                      <a:lnTo>
                        <a:pt x="649" y="324"/>
                      </a:lnTo>
                      <a:close/>
                    </a:path>
                  </a:pathLst>
                </a:custGeom>
                <a:solidFill>
                  <a:srgbClr val="49BA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72" tIns="64286" rIns="128572" bIns="64286" numCol="1" anchor="t" anchorCtr="0" compatLnSpc="1">
                  <a:prstTxWarp prst="textNoShape">
                    <a:avLst/>
                  </a:prstTxWarp>
                </a:bodyPr>
                <a:lstStyle/>
                <a:p>
                  <a:pPr defTabSz="1285737"/>
                  <a:endParaRPr lang="zh-CN" altLang="en-US" sz="2531" kern="0">
                    <a:solidFill>
                      <a:sysClr val="windowText" lastClr="000000"/>
                    </a:solidFill>
                  </a:endParaRPr>
                </a:p>
              </p:txBody>
            </p:sp>
          </p:grpSp>
          <p:sp>
            <p:nvSpPr>
              <p:cNvPr id="16" name="Rectangle 9">
                <a:extLst>
                  <a:ext uri="{FF2B5EF4-FFF2-40B4-BE49-F238E27FC236}">
                    <a16:creationId xmlns:a16="http://schemas.microsoft.com/office/drawing/2014/main" id="{C231FF43-A215-43DC-8A7F-4BD0E9251E8C}"/>
                  </a:ext>
                </a:extLst>
              </p:cNvPr>
              <p:cNvSpPr/>
              <p:nvPr/>
            </p:nvSpPr>
            <p:spPr>
              <a:xfrm>
                <a:off x="2122265" y="2221113"/>
                <a:ext cx="3062612" cy="1570826"/>
              </a:xfrm>
              <a:prstGeom prst="rect">
                <a:avLst/>
              </a:prstGeom>
            </p:spPr>
            <p:txBody>
              <a:bodyPr wrap="square">
                <a:noAutofit/>
              </a:bodyPr>
              <a:lstStyle/>
              <a:p>
                <a:pPr algn="ctr" defTabSz="1285737"/>
                <a:endParaRPr lang="zh-CN" altLang="en-US" sz="2531"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4" name="矩形 13">
              <a:extLst>
                <a:ext uri="{FF2B5EF4-FFF2-40B4-BE49-F238E27FC236}">
                  <a16:creationId xmlns:a16="http://schemas.microsoft.com/office/drawing/2014/main" id="{E450E6C3-29A0-46C6-9E0B-7831B526E39C}"/>
                </a:ext>
              </a:extLst>
            </p:cNvPr>
            <p:cNvSpPr/>
            <p:nvPr/>
          </p:nvSpPr>
          <p:spPr>
            <a:xfrm>
              <a:off x="7327829" y="1786718"/>
              <a:ext cx="4734321" cy="580059"/>
            </a:xfrm>
            <a:prstGeom prst="rect">
              <a:avLst/>
            </a:prstGeom>
          </p:spPr>
          <p:txBody>
            <a:bodyPr wrap="square">
              <a:spAutoFit/>
            </a:bodyPr>
            <a:lstStyle/>
            <a:p>
              <a:pPr fontAlgn="auto">
                <a:spcBef>
                  <a:spcPts val="0"/>
                </a:spcBef>
                <a:spcAft>
                  <a:spcPts val="0"/>
                </a:spcAft>
                <a:defRPr/>
              </a:pPr>
              <a:r>
                <a:rPr lang="zh-CN" altLang="en-US" sz="3375" b="1" spc="316" dirty="0" smtClean="0">
                  <a:solidFill>
                    <a:srgbClr val="333333"/>
                  </a:solidFill>
                  <a:latin typeface="微软雅黑" panose="020B0503020204020204" pitchFamily="34" charset="-122"/>
                  <a:ea typeface="微软雅黑" panose="020B0503020204020204" pitchFamily="34" charset="-122"/>
                  <a:cs typeface="+mn-ea"/>
                  <a:sym typeface="+mn-lt"/>
                </a:rPr>
                <a:t>文本情感分析技术</a:t>
              </a:r>
              <a:endParaRPr lang="zh-CN" altLang="en-US" sz="1160" b="1" spc="316" dirty="0">
                <a:solidFill>
                  <a:srgbClr val="333333"/>
                </a:solidFill>
                <a:latin typeface="微软雅黑" panose="020B0503020204020204" pitchFamily="34" charset="-122"/>
                <a:ea typeface="微软雅黑" panose="020B0503020204020204" pitchFamily="34" charset="-122"/>
                <a:cs typeface="+mn-ea"/>
                <a:sym typeface="+mn-lt"/>
              </a:endParaRPr>
            </a:p>
          </p:txBody>
        </p:sp>
      </p:grpSp>
      <p:sp>
        <p:nvSpPr>
          <p:cNvPr id="32" name="Oval 4"/>
          <p:cNvSpPr/>
          <p:nvPr/>
        </p:nvSpPr>
        <p:spPr>
          <a:xfrm>
            <a:off x="8103229" y="5929683"/>
            <a:ext cx="233361" cy="23336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Oval 5"/>
          <p:cNvSpPr/>
          <p:nvPr/>
        </p:nvSpPr>
        <p:spPr>
          <a:xfrm>
            <a:off x="8767622" y="4649050"/>
            <a:ext cx="233361" cy="23336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Oval 6"/>
          <p:cNvSpPr/>
          <p:nvPr/>
        </p:nvSpPr>
        <p:spPr>
          <a:xfrm>
            <a:off x="9799680" y="3654830"/>
            <a:ext cx="233361" cy="23336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TextBox 23"/>
          <p:cNvSpPr txBox="1"/>
          <p:nvPr/>
        </p:nvSpPr>
        <p:spPr>
          <a:xfrm>
            <a:off x="8516837" y="5769960"/>
            <a:ext cx="3123170" cy="319446"/>
          </a:xfrm>
          <a:prstGeom prst="rect">
            <a:avLst/>
          </a:prstGeom>
          <a:noFill/>
        </p:spPr>
        <p:txBody>
          <a:bodyPr wrap="square" rtlCol="0">
            <a:spAutoFit/>
          </a:bodyPr>
          <a:lstStyle/>
          <a:p>
            <a:r>
              <a:rPr lang="zh-CN" altLang="en-US" sz="1476" b="1" dirty="0">
                <a:solidFill>
                  <a:schemeClr val="tx1">
                    <a:lumMod val="65000"/>
                    <a:lumOff val="35000"/>
                  </a:schemeClr>
                </a:solidFill>
                <a:latin typeface="微软雅黑" panose="020B0503020204020204" pitchFamily="34" charset="-122"/>
                <a:ea typeface="微软雅黑" panose="020B0503020204020204" pitchFamily="34" charset="-122"/>
              </a:rPr>
              <a:t>基于话题模型的情感分析技术</a:t>
            </a:r>
            <a:endParaRPr lang="id-ID" sz="1476"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TextBox 24"/>
          <p:cNvSpPr txBox="1"/>
          <p:nvPr/>
        </p:nvSpPr>
        <p:spPr>
          <a:xfrm>
            <a:off x="9113289" y="4603446"/>
            <a:ext cx="2680833" cy="319446"/>
          </a:xfrm>
          <a:prstGeom prst="rect">
            <a:avLst/>
          </a:prstGeom>
          <a:noFill/>
        </p:spPr>
        <p:txBody>
          <a:bodyPr wrap="square" rtlCol="0">
            <a:spAutoFit/>
          </a:bodyPr>
          <a:lstStyle/>
          <a:p>
            <a:r>
              <a:rPr lang="zh-CN" altLang="en-US" sz="1476" b="1" dirty="0">
                <a:solidFill>
                  <a:schemeClr val="tx1">
                    <a:lumMod val="65000"/>
                    <a:lumOff val="35000"/>
                  </a:schemeClr>
                </a:solidFill>
                <a:latin typeface="微软雅黑" panose="020B0503020204020204" pitchFamily="34" charset="-122"/>
                <a:ea typeface="微软雅黑" panose="020B0503020204020204" pitchFamily="34" charset="-122"/>
              </a:rPr>
              <a:t>基于监督学习的情感分析方法</a:t>
            </a:r>
            <a:endParaRPr lang="id-ID" sz="1476"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TextBox 25"/>
          <p:cNvSpPr txBox="1"/>
          <p:nvPr/>
        </p:nvSpPr>
        <p:spPr>
          <a:xfrm>
            <a:off x="10033040" y="3741048"/>
            <a:ext cx="2824123" cy="319446"/>
          </a:xfrm>
          <a:prstGeom prst="rect">
            <a:avLst/>
          </a:prstGeom>
          <a:noFill/>
        </p:spPr>
        <p:txBody>
          <a:bodyPr wrap="square" rtlCol="0">
            <a:spAutoFit/>
          </a:bodyPr>
          <a:lstStyle/>
          <a:p>
            <a:r>
              <a:rPr lang="zh-CN" altLang="en-US" sz="1476" b="1" dirty="0" smtClean="0">
                <a:solidFill>
                  <a:schemeClr val="tx1">
                    <a:lumMod val="65000"/>
                    <a:lumOff val="35000"/>
                  </a:schemeClr>
                </a:solidFill>
                <a:latin typeface="微软雅黑" panose="020B0503020204020204" pitchFamily="34" charset="-122"/>
                <a:ea typeface="微软雅黑" panose="020B0503020204020204" pitchFamily="34" charset="-122"/>
              </a:rPr>
              <a:t>基于</a:t>
            </a:r>
            <a:r>
              <a:rPr lang="zh-CN" altLang="en-US" sz="1476" b="1" dirty="0">
                <a:solidFill>
                  <a:schemeClr val="tx1">
                    <a:lumMod val="65000"/>
                    <a:lumOff val="35000"/>
                  </a:schemeClr>
                </a:solidFill>
                <a:latin typeface="微软雅黑" panose="020B0503020204020204" pitchFamily="34" charset="-122"/>
                <a:ea typeface="微软雅黑" panose="020B0503020204020204" pitchFamily="34" charset="-122"/>
              </a:rPr>
              <a:t>语义规则的情感分析技术</a:t>
            </a:r>
            <a:endParaRPr lang="id-ID" sz="1476"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0" name="Group 27"/>
          <p:cNvGrpSpPr/>
          <p:nvPr/>
        </p:nvGrpSpPr>
        <p:grpSpPr>
          <a:xfrm flipH="1">
            <a:off x="5306286" y="5648244"/>
            <a:ext cx="2662342" cy="438255"/>
            <a:chOff x="2108477" y="2662215"/>
            <a:chExt cx="2600806" cy="395205"/>
          </a:xfrm>
        </p:grpSpPr>
        <p:grpSp>
          <p:nvGrpSpPr>
            <p:cNvPr id="41" name="Group 28"/>
            <p:cNvGrpSpPr/>
            <p:nvPr/>
          </p:nvGrpSpPr>
          <p:grpSpPr>
            <a:xfrm>
              <a:off x="2108477" y="2757465"/>
              <a:ext cx="2423386" cy="299955"/>
              <a:chOff x="2108477" y="2757465"/>
              <a:chExt cx="2423386" cy="299955"/>
            </a:xfrm>
          </p:grpSpPr>
          <p:cxnSp>
            <p:nvCxnSpPr>
              <p:cNvPr id="43" name="Straight Connector 30"/>
              <p:cNvCxnSpPr/>
              <p:nvPr/>
            </p:nvCxnSpPr>
            <p:spPr>
              <a:xfrm flipH="1">
                <a:off x="2108477" y="2757465"/>
                <a:ext cx="1864621" cy="299955"/>
              </a:xfrm>
              <a:prstGeom prst="line">
                <a:avLst/>
              </a:prstGeom>
              <a:ln w="12700">
                <a:solidFill>
                  <a:schemeClr val="bg1">
                    <a:lumMod val="65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44" name="Straight Connector 31"/>
              <p:cNvCxnSpPr/>
              <p:nvPr/>
            </p:nvCxnSpPr>
            <p:spPr>
              <a:xfrm flipH="1" flipV="1">
                <a:off x="3973098" y="2757465"/>
                <a:ext cx="558765" cy="907"/>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42" name="Oval 29"/>
            <p:cNvSpPr/>
            <p:nvPr/>
          </p:nvSpPr>
          <p:spPr>
            <a:xfrm>
              <a:off x="4518783" y="2662215"/>
              <a:ext cx="190500" cy="1905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5" name="Group 8"/>
          <p:cNvGrpSpPr/>
          <p:nvPr/>
        </p:nvGrpSpPr>
        <p:grpSpPr>
          <a:xfrm>
            <a:off x="4518926" y="5521747"/>
            <a:ext cx="776434" cy="776434"/>
            <a:chOff x="4207630" y="4997265"/>
            <a:chExt cx="736265" cy="736265"/>
          </a:xfrm>
        </p:grpSpPr>
        <p:sp>
          <p:nvSpPr>
            <p:cNvPr id="46" name="Oval 36"/>
            <p:cNvSpPr/>
            <p:nvPr/>
          </p:nvSpPr>
          <p:spPr>
            <a:xfrm>
              <a:off x="4207630" y="4997265"/>
              <a:ext cx="736265" cy="7362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7" name="Group 33"/>
            <p:cNvGrpSpPr/>
            <p:nvPr/>
          </p:nvGrpSpPr>
          <p:grpSpPr>
            <a:xfrm>
              <a:off x="4367216" y="5178917"/>
              <a:ext cx="372962" cy="372962"/>
              <a:chOff x="2005013" y="1077913"/>
              <a:chExt cx="688975" cy="688975"/>
            </a:xfrm>
            <a:solidFill>
              <a:schemeClr val="bg1"/>
            </a:solidFill>
          </p:grpSpPr>
          <p:sp>
            <p:nvSpPr>
              <p:cNvPr id="48" name="Freeform 5"/>
              <p:cNvSpPr>
                <a:spLocks noEditPoints="1"/>
              </p:cNvSpPr>
              <p:nvPr/>
            </p:nvSpPr>
            <p:spPr bwMode="auto">
              <a:xfrm>
                <a:off x="2005013" y="1077913"/>
                <a:ext cx="688975" cy="688975"/>
              </a:xfrm>
              <a:custGeom>
                <a:avLst/>
                <a:gdLst>
                  <a:gd name="T0" fmla="*/ 8083 w 16058"/>
                  <a:gd name="T1" fmla="*/ 10645 h 16058"/>
                  <a:gd name="T2" fmla="*/ 6322 w 16058"/>
                  <a:gd name="T3" fmla="*/ 9396 h 16058"/>
                  <a:gd name="T4" fmla="*/ 5244 w 16058"/>
                  <a:gd name="T5" fmla="*/ 7514 h 16058"/>
                  <a:gd name="T6" fmla="*/ 5076 w 16058"/>
                  <a:gd name="T7" fmla="*/ 5258 h 16058"/>
                  <a:gd name="T8" fmla="*/ 5875 w 16058"/>
                  <a:gd name="T9" fmla="*/ 3217 h 16058"/>
                  <a:gd name="T10" fmla="*/ 7435 w 16058"/>
                  <a:gd name="T11" fmla="*/ 1730 h 16058"/>
                  <a:gd name="T12" fmla="*/ 9523 w 16058"/>
                  <a:gd name="T13" fmla="*/ 1030 h 16058"/>
                  <a:gd name="T14" fmla="*/ 11761 w 16058"/>
                  <a:gd name="T15" fmla="*/ 1308 h 16058"/>
                  <a:gd name="T16" fmla="*/ 13584 w 16058"/>
                  <a:gd name="T17" fmla="*/ 2474 h 16058"/>
                  <a:gd name="T18" fmla="*/ 14750 w 16058"/>
                  <a:gd name="T19" fmla="*/ 4297 h 16058"/>
                  <a:gd name="T20" fmla="*/ 15028 w 16058"/>
                  <a:gd name="T21" fmla="*/ 6535 h 16058"/>
                  <a:gd name="T22" fmla="*/ 14328 w 16058"/>
                  <a:gd name="T23" fmla="*/ 8624 h 16058"/>
                  <a:gd name="T24" fmla="*/ 12841 w 16058"/>
                  <a:gd name="T25" fmla="*/ 10183 h 16058"/>
                  <a:gd name="T26" fmla="*/ 10800 w 16058"/>
                  <a:gd name="T27" fmla="*/ 10982 h 16058"/>
                  <a:gd name="T28" fmla="*/ 2326 w 16058"/>
                  <a:gd name="T29" fmla="*/ 14973 h 16058"/>
                  <a:gd name="T30" fmla="*/ 2162 w 16058"/>
                  <a:gd name="T31" fmla="*/ 15080 h 16058"/>
                  <a:gd name="T32" fmla="*/ 1975 w 16058"/>
                  <a:gd name="T33" fmla="*/ 15148 h 16058"/>
                  <a:gd name="T34" fmla="*/ 1771 w 16058"/>
                  <a:gd name="T35" fmla="*/ 15172 h 16058"/>
                  <a:gd name="T36" fmla="*/ 1387 w 16058"/>
                  <a:gd name="T37" fmla="*/ 15084 h 16058"/>
                  <a:gd name="T38" fmla="*/ 1088 w 16058"/>
                  <a:gd name="T39" fmla="*/ 14850 h 16058"/>
                  <a:gd name="T40" fmla="*/ 913 w 16058"/>
                  <a:gd name="T41" fmla="*/ 14508 h 16058"/>
                  <a:gd name="T42" fmla="*/ 890 w 16058"/>
                  <a:gd name="T43" fmla="*/ 14194 h 16058"/>
                  <a:gd name="T44" fmla="*/ 935 w 16058"/>
                  <a:gd name="T45" fmla="*/ 13998 h 16058"/>
                  <a:gd name="T46" fmla="*/ 1021 w 16058"/>
                  <a:gd name="T47" fmla="*/ 13820 h 16058"/>
                  <a:gd name="T48" fmla="*/ 1142 w 16058"/>
                  <a:gd name="T49" fmla="*/ 13667 h 16058"/>
                  <a:gd name="T50" fmla="*/ 5408 w 16058"/>
                  <a:gd name="T51" fmla="*/ 9863 h 16058"/>
                  <a:gd name="T52" fmla="*/ 5742 w 16058"/>
                  <a:gd name="T53" fmla="*/ 10234 h 16058"/>
                  <a:gd name="T54" fmla="*/ 6106 w 16058"/>
                  <a:gd name="T55" fmla="*/ 10575 h 16058"/>
                  <a:gd name="T56" fmla="*/ 2407 w 16058"/>
                  <a:gd name="T57" fmla="*/ 14900 h 16058"/>
                  <a:gd name="T58" fmla="*/ 7693 w 16058"/>
                  <a:gd name="T59" fmla="*/ 474 h 16058"/>
                  <a:gd name="T60" fmla="*/ 5579 w 16058"/>
                  <a:gd name="T61" fmla="*/ 1973 h 16058"/>
                  <a:gd name="T62" fmla="*/ 4285 w 16058"/>
                  <a:gd name="T63" fmla="*/ 4231 h 16058"/>
                  <a:gd name="T64" fmla="*/ 4022 w 16058"/>
                  <a:gd name="T65" fmla="*/ 6306 h 16058"/>
                  <a:gd name="T66" fmla="*/ 4119 w 16058"/>
                  <a:gd name="T67" fmla="*/ 7138 h 16058"/>
                  <a:gd name="T68" fmla="*/ 4326 w 16058"/>
                  <a:gd name="T69" fmla="*/ 7930 h 16058"/>
                  <a:gd name="T70" fmla="*/ 4634 w 16058"/>
                  <a:gd name="T71" fmla="*/ 8676 h 16058"/>
                  <a:gd name="T72" fmla="*/ 386 w 16058"/>
                  <a:gd name="T73" fmla="*/ 13185 h 16058"/>
                  <a:gd name="T74" fmla="*/ 179 w 16058"/>
                  <a:gd name="T75" fmla="*/ 13512 h 16058"/>
                  <a:gd name="T76" fmla="*/ 46 w 16058"/>
                  <a:gd name="T77" fmla="*/ 13883 h 16058"/>
                  <a:gd name="T78" fmla="*/ 0 w 16058"/>
                  <a:gd name="T79" fmla="*/ 14287 h 16058"/>
                  <a:gd name="T80" fmla="*/ 175 w 16058"/>
                  <a:gd name="T81" fmla="*/ 15054 h 16058"/>
                  <a:gd name="T82" fmla="*/ 644 w 16058"/>
                  <a:gd name="T83" fmla="*/ 15654 h 16058"/>
                  <a:gd name="T84" fmla="*/ 1329 w 16058"/>
                  <a:gd name="T85" fmla="*/ 16002 h 16058"/>
                  <a:gd name="T86" fmla="*/ 1954 w 16058"/>
                  <a:gd name="T87" fmla="*/ 16049 h 16058"/>
                  <a:gd name="T88" fmla="*/ 2344 w 16058"/>
                  <a:gd name="T89" fmla="*/ 15963 h 16058"/>
                  <a:gd name="T90" fmla="*/ 2698 w 16058"/>
                  <a:gd name="T91" fmla="*/ 15795 h 16058"/>
                  <a:gd name="T92" fmla="*/ 3003 w 16058"/>
                  <a:gd name="T93" fmla="*/ 15557 h 16058"/>
                  <a:gd name="T94" fmla="*/ 7703 w 16058"/>
                  <a:gd name="T95" fmla="*/ 11572 h 16058"/>
                  <a:gd name="T96" fmla="*/ 8472 w 16058"/>
                  <a:gd name="T97" fmla="*/ 11837 h 16058"/>
                  <a:gd name="T98" fmla="*/ 9285 w 16058"/>
                  <a:gd name="T99" fmla="*/ 11996 h 16058"/>
                  <a:gd name="T100" fmla="*/ 10346 w 16058"/>
                  <a:gd name="T101" fmla="*/ 12035 h 16058"/>
                  <a:gd name="T102" fmla="*/ 12907 w 16058"/>
                  <a:gd name="T103" fmla="*/ 11317 h 16058"/>
                  <a:gd name="T104" fmla="*/ 14862 w 16058"/>
                  <a:gd name="T105" fmla="*/ 9625 h 16058"/>
                  <a:gd name="T106" fmla="*/ 15936 w 16058"/>
                  <a:gd name="T107" fmla="*/ 7235 h 16058"/>
                  <a:gd name="T108" fmla="*/ 15868 w 16058"/>
                  <a:gd name="T109" fmla="*/ 4517 h 16058"/>
                  <a:gd name="T110" fmla="*/ 14683 w 16058"/>
                  <a:gd name="T111" fmla="*/ 2191 h 16058"/>
                  <a:gd name="T112" fmla="*/ 12647 w 16058"/>
                  <a:gd name="T113" fmla="*/ 594 h 16058"/>
                  <a:gd name="T114" fmla="*/ 10036 w 16058"/>
                  <a:gd name="T115" fmla="*/ 0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058" h="16058">
                    <a:moveTo>
                      <a:pt x="10036" y="11040"/>
                    </a:moveTo>
                    <a:lnTo>
                      <a:pt x="9778" y="11034"/>
                    </a:lnTo>
                    <a:lnTo>
                      <a:pt x="9523" y="11014"/>
                    </a:lnTo>
                    <a:lnTo>
                      <a:pt x="9272" y="10982"/>
                    </a:lnTo>
                    <a:lnTo>
                      <a:pt x="9025" y="10938"/>
                    </a:lnTo>
                    <a:lnTo>
                      <a:pt x="8783" y="10882"/>
                    </a:lnTo>
                    <a:lnTo>
                      <a:pt x="8544" y="10814"/>
                    </a:lnTo>
                    <a:lnTo>
                      <a:pt x="8311" y="10736"/>
                    </a:lnTo>
                    <a:lnTo>
                      <a:pt x="8083" y="10645"/>
                    </a:lnTo>
                    <a:lnTo>
                      <a:pt x="7860" y="10545"/>
                    </a:lnTo>
                    <a:lnTo>
                      <a:pt x="7645" y="10434"/>
                    </a:lnTo>
                    <a:lnTo>
                      <a:pt x="7435" y="10313"/>
                    </a:lnTo>
                    <a:lnTo>
                      <a:pt x="7231" y="10183"/>
                    </a:lnTo>
                    <a:lnTo>
                      <a:pt x="7034" y="10043"/>
                    </a:lnTo>
                    <a:lnTo>
                      <a:pt x="6845" y="9894"/>
                    </a:lnTo>
                    <a:lnTo>
                      <a:pt x="6662" y="9736"/>
                    </a:lnTo>
                    <a:lnTo>
                      <a:pt x="6488" y="9570"/>
                    </a:lnTo>
                    <a:lnTo>
                      <a:pt x="6322" y="9396"/>
                    </a:lnTo>
                    <a:lnTo>
                      <a:pt x="6164" y="9213"/>
                    </a:lnTo>
                    <a:lnTo>
                      <a:pt x="6015" y="9024"/>
                    </a:lnTo>
                    <a:lnTo>
                      <a:pt x="5875" y="8827"/>
                    </a:lnTo>
                    <a:lnTo>
                      <a:pt x="5745" y="8624"/>
                    </a:lnTo>
                    <a:lnTo>
                      <a:pt x="5624" y="8413"/>
                    </a:lnTo>
                    <a:lnTo>
                      <a:pt x="5513" y="8198"/>
                    </a:lnTo>
                    <a:lnTo>
                      <a:pt x="5413" y="7975"/>
                    </a:lnTo>
                    <a:lnTo>
                      <a:pt x="5322" y="7747"/>
                    </a:lnTo>
                    <a:lnTo>
                      <a:pt x="5244" y="7514"/>
                    </a:lnTo>
                    <a:lnTo>
                      <a:pt x="5176" y="7275"/>
                    </a:lnTo>
                    <a:lnTo>
                      <a:pt x="5120" y="7033"/>
                    </a:lnTo>
                    <a:lnTo>
                      <a:pt x="5076" y="6786"/>
                    </a:lnTo>
                    <a:lnTo>
                      <a:pt x="5044" y="6535"/>
                    </a:lnTo>
                    <a:lnTo>
                      <a:pt x="5025" y="6280"/>
                    </a:lnTo>
                    <a:lnTo>
                      <a:pt x="5018" y="6022"/>
                    </a:lnTo>
                    <a:lnTo>
                      <a:pt x="5025" y="5764"/>
                    </a:lnTo>
                    <a:lnTo>
                      <a:pt x="5044" y="5509"/>
                    </a:lnTo>
                    <a:lnTo>
                      <a:pt x="5076" y="5258"/>
                    </a:lnTo>
                    <a:lnTo>
                      <a:pt x="5120" y="5011"/>
                    </a:lnTo>
                    <a:lnTo>
                      <a:pt x="5176" y="4768"/>
                    </a:lnTo>
                    <a:lnTo>
                      <a:pt x="5244" y="4529"/>
                    </a:lnTo>
                    <a:lnTo>
                      <a:pt x="5322" y="4297"/>
                    </a:lnTo>
                    <a:lnTo>
                      <a:pt x="5413" y="4069"/>
                    </a:lnTo>
                    <a:lnTo>
                      <a:pt x="5513" y="3846"/>
                    </a:lnTo>
                    <a:lnTo>
                      <a:pt x="5624" y="3630"/>
                    </a:lnTo>
                    <a:lnTo>
                      <a:pt x="5745" y="3420"/>
                    </a:lnTo>
                    <a:lnTo>
                      <a:pt x="5875" y="3217"/>
                    </a:lnTo>
                    <a:lnTo>
                      <a:pt x="6015" y="3020"/>
                    </a:lnTo>
                    <a:lnTo>
                      <a:pt x="6164" y="2830"/>
                    </a:lnTo>
                    <a:lnTo>
                      <a:pt x="6322" y="2648"/>
                    </a:lnTo>
                    <a:lnTo>
                      <a:pt x="6488" y="2474"/>
                    </a:lnTo>
                    <a:lnTo>
                      <a:pt x="6662" y="2307"/>
                    </a:lnTo>
                    <a:lnTo>
                      <a:pt x="6845" y="2150"/>
                    </a:lnTo>
                    <a:lnTo>
                      <a:pt x="7034" y="2000"/>
                    </a:lnTo>
                    <a:lnTo>
                      <a:pt x="7231" y="1861"/>
                    </a:lnTo>
                    <a:lnTo>
                      <a:pt x="7435" y="1730"/>
                    </a:lnTo>
                    <a:lnTo>
                      <a:pt x="7645" y="1610"/>
                    </a:lnTo>
                    <a:lnTo>
                      <a:pt x="7860" y="1498"/>
                    </a:lnTo>
                    <a:lnTo>
                      <a:pt x="8083" y="1398"/>
                    </a:lnTo>
                    <a:lnTo>
                      <a:pt x="8311" y="1308"/>
                    </a:lnTo>
                    <a:lnTo>
                      <a:pt x="8544" y="1229"/>
                    </a:lnTo>
                    <a:lnTo>
                      <a:pt x="8783" y="1161"/>
                    </a:lnTo>
                    <a:lnTo>
                      <a:pt x="9025" y="1106"/>
                    </a:lnTo>
                    <a:lnTo>
                      <a:pt x="9272" y="1062"/>
                    </a:lnTo>
                    <a:lnTo>
                      <a:pt x="9523" y="1030"/>
                    </a:lnTo>
                    <a:lnTo>
                      <a:pt x="9778" y="1010"/>
                    </a:lnTo>
                    <a:lnTo>
                      <a:pt x="10036" y="1004"/>
                    </a:lnTo>
                    <a:lnTo>
                      <a:pt x="10294" y="1010"/>
                    </a:lnTo>
                    <a:lnTo>
                      <a:pt x="10549" y="1030"/>
                    </a:lnTo>
                    <a:lnTo>
                      <a:pt x="10800" y="1062"/>
                    </a:lnTo>
                    <a:lnTo>
                      <a:pt x="11048" y="1106"/>
                    </a:lnTo>
                    <a:lnTo>
                      <a:pt x="11291" y="1161"/>
                    </a:lnTo>
                    <a:lnTo>
                      <a:pt x="11529" y="1229"/>
                    </a:lnTo>
                    <a:lnTo>
                      <a:pt x="11761" y="1308"/>
                    </a:lnTo>
                    <a:lnTo>
                      <a:pt x="11989" y="1398"/>
                    </a:lnTo>
                    <a:lnTo>
                      <a:pt x="12212" y="1498"/>
                    </a:lnTo>
                    <a:lnTo>
                      <a:pt x="12428" y="1610"/>
                    </a:lnTo>
                    <a:lnTo>
                      <a:pt x="12639" y="1730"/>
                    </a:lnTo>
                    <a:lnTo>
                      <a:pt x="12841" y="1861"/>
                    </a:lnTo>
                    <a:lnTo>
                      <a:pt x="13038" y="2000"/>
                    </a:lnTo>
                    <a:lnTo>
                      <a:pt x="13228" y="2150"/>
                    </a:lnTo>
                    <a:lnTo>
                      <a:pt x="13410" y="2307"/>
                    </a:lnTo>
                    <a:lnTo>
                      <a:pt x="13584" y="2474"/>
                    </a:lnTo>
                    <a:lnTo>
                      <a:pt x="13751" y="2648"/>
                    </a:lnTo>
                    <a:lnTo>
                      <a:pt x="13908" y="2830"/>
                    </a:lnTo>
                    <a:lnTo>
                      <a:pt x="14058" y="3020"/>
                    </a:lnTo>
                    <a:lnTo>
                      <a:pt x="14197" y="3217"/>
                    </a:lnTo>
                    <a:lnTo>
                      <a:pt x="14328" y="3420"/>
                    </a:lnTo>
                    <a:lnTo>
                      <a:pt x="14448" y="3630"/>
                    </a:lnTo>
                    <a:lnTo>
                      <a:pt x="14560" y="3846"/>
                    </a:lnTo>
                    <a:lnTo>
                      <a:pt x="14660" y="4069"/>
                    </a:lnTo>
                    <a:lnTo>
                      <a:pt x="14750" y="4297"/>
                    </a:lnTo>
                    <a:lnTo>
                      <a:pt x="14829" y="4529"/>
                    </a:lnTo>
                    <a:lnTo>
                      <a:pt x="14897" y="4768"/>
                    </a:lnTo>
                    <a:lnTo>
                      <a:pt x="14952" y="5011"/>
                    </a:lnTo>
                    <a:lnTo>
                      <a:pt x="14996" y="5258"/>
                    </a:lnTo>
                    <a:lnTo>
                      <a:pt x="15028" y="5509"/>
                    </a:lnTo>
                    <a:lnTo>
                      <a:pt x="15048" y="5764"/>
                    </a:lnTo>
                    <a:lnTo>
                      <a:pt x="15054" y="6022"/>
                    </a:lnTo>
                    <a:lnTo>
                      <a:pt x="15048" y="6280"/>
                    </a:lnTo>
                    <a:lnTo>
                      <a:pt x="15028" y="6535"/>
                    </a:lnTo>
                    <a:lnTo>
                      <a:pt x="14996" y="6786"/>
                    </a:lnTo>
                    <a:lnTo>
                      <a:pt x="14952" y="7033"/>
                    </a:lnTo>
                    <a:lnTo>
                      <a:pt x="14897" y="7275"/>
                    </a:lnTo>
                    <a:lnTo>
                      <a:pt x="14829" y="7514"/>
                    </a:lnTo>
                    <a:lnTo>
                      <a:pt x="14750" y="7747"/>
                    </a:lnTo>
                    <a:lnTo>
                      <a:pt x="14660" y="7975"/>
                    </a:lnTo>
                    <a:lnTo>
                      <a:pt x="14560" y="8198"/>
                    </a:lnTo>
                    <a:lnTo>
                      <a:pt x="14448" y="8413"/>
                    </a:lnTo>
                    <a:lnTo>
                      <a:pt x="14328" y="8624"/>
                    </a:lnTo>
                    <a:lnTo>
                      <a:pt x="14197" y="8827"/>
                    </a:lnTo>
                    <a:lnTo>
                      <a:pt x="14058" y="9024"/>
                    </a:lnTo>
                    <a:lnTo>
                      <a:pt x="13908" y="9213"/>
                    </a:lnTo>
                    <a:lnTo>
                      <a:pt x="13751" y="9396"/>
                    </a:lnTo>
                    <a:lnTo>
                      <a:pt x="13584" y="9570"/>
                    </a:lnTo>
                    <a:lnTo>
                      <a:pt x="13410" y="9736"/>
                    </a:lnTo>
                    <a:lnTo>
                      <a:pt x="13228" y="9894"/>
                    </a:lnTo>
                    <a:lnTo>
                      <a:pt x="13038" y="10043"/>
                    </a:lnTo>
                    <a:lnTo>
                      <a:pt x="12841" y="10183"/>
                    </a:lnTo>
                    <a:lnTo>
                      <a:pt x="12639" y="10313"/>
                    </a:lnTo>
                    <a:lnTo>
                      <a:pt x="12428" y="10434"/>
                    </a:lnTo>
                    <a:lnTo>
                      <a:pt x="12212" y="10545"/>
                    </a:lnTo>
                    <a:lnTo>
                      <a:pt x="11989" y="10645"/>
                    </a:lnTo>
                    <a:lnTo>
                      <a:pt x="11761" y="10736"/>
                    </a:lnTo>
                    <a:lnTo>
                      <a:pt x="11529" y="10814"/>
                    </a:lnTo>
                    <a:lnTo>
                      <a:pt x="11291" y="10882"/>
                    </a:lnTo>
                    <a:lnTo>
                      <a:pt x="11048" y="10938"/>
                    </a:lnTo>
                    <a:lnTo>
                      <a:pt x="10800" y="10982"/>
                    </a:lnTo>
                    <a:lnTo>
                      <a:pt x="10549" y="11014"/>
                    </a:lnTo>
                    <a:lnTo>
                      <a:pt x="10294" y="11034"/>
                    </a:lnTo>
                    <a:lnTo>
                      <a:pt x="10036" y="11040"/>
                    </a:lnTo>
                    <a:close/>
                    <a:moveTo>
                      <a:pt x="2407" y="14900"/>
                    </a:moveTo>
                    <a:lnTo>
                      <a:pt x="2391" y="14915"/>
                    </a:lnTo>
                    <a:lnTo>
                      <a:pt x="2376" y="14930"/>
                    </a:lnTo>
                    <a:lnTo>
                      <a:pt x="2360" y="14945"/>
                    </a:lnTo>
                    <a:lnTo>
                      <a:pt x="2342" y="14959"/>
                    </a:lnTo>
                    <a:lnTo>
                      <a:pt x="2326" y="14973"/>
                    </a:lnTo>
                    <a:lnTo>
                      <a:pt x="2309" y="14987"/>
                    </a:lnTo>
                    <a:lnTo>
                      <a:pt x="2291" y="15000"/>
                    </a:lnTo>
                    <a:lnTo>
                      <a:pt x="2274" y="15013"/>
                    </a:lnTo>
                    <a:lnTo>
                      <a:pt x="2256" y="15025"/>
                    </a:lnTo>
                    <a:lnTo>
                      <a:pt x="2238" y="15037"/>
                    </a:lnTo>
                    <a:lnTo>
                      <a:pt x="2219" y="15048"/>
                    </a:lnTo>
                    <a:lnTo>
                      <a:pt x="2200" y="15059"/>
                    </a:lnTo>
                    <a:lnTo>
                      <a:pt x="2181" y="15069"/>
                    </a:lnTo>
                    <a:lnTo>
                      <a:pt x="2162" y="15080"/>
                    </a:lnTo>
                    <a:lnTo>
                      <a:pt x="2142" y="15090"/>
                    </a:lnTo>
                    <a:lnTo>
                      <a:pt x="2122" y="15099"/>
                    </a:lnTo>
                    <a:lnTo>
                      <a:pt x="2102" y="15108"/>
                    </a:lnTo>
                    <a:lnTo>
                      <a:pt x="2081" y="15116"/>
                    </a:lnTo>
                    <a:lnTo>
                      <a:pt x="2060" y="15123"/>
                    </a:lnTo>
                    <a:lnTo>
                      <a:pt x="2039" y="15130"/>
                    </a:lnTo>
                    <a:lnTo>
                      <a:pt x="2018" y="15137"/>
                    </a:lnTo>
                    <a:lnTo>
                      <a:pt x="1996" y="15143"/>
                    </a:lnTo>
                    <a:lnTo>
                      <a:pt x="1975" y="15148"/>
                    </a:lnTo>
                    <a:lnTo>
                      <a:pt x="1953" y="15153"/>
                    </a:lnTo>
                    <a:lnTo>
                      <a:pt x="1931" y="15158"/>
                    </a:lnTo>
                    <a:lnTo>
                      <a:pt x="1909" y="15162"/>
                    </a:lnTo>
                    <a:lnTo>
                      <a:pt x="1886" y="15165"/>
                    </a:lnTo>
                    <a:lnTo>
                      <a:pt x="1864" y="15168"/>
                    </a:lnTo>
                    <a:lnTo>
                      <a:pt x="1841" y="15170"/>
                    </a:lnTo>
                    <a:lnTo>
                      <a:pt x="1818" y="15171"/>
                    </a:lnTo>
                    <a:lnTo>
                      <a:pt x="1794" y="15172"/>
                    </a:lnTo>
                    <a:lnTo>
                      <a:pt x="1771" y="15172"/>
                    </a:lnTo>
                    <a:lnTo>
                      <a:pt x="1725" y="15171"/>
                    </a:lnTo>
                    <a:lnTo>
                      <a:pt x="1680" y="15168"/>
                    </a:lnTo>
                    <a:lnTo>
                      <a:pt x="1636" y="15162"/>
                    </a:lnTo>
                    <a:lnTo>
                      <a:pt x="1593" y="15154"/>
                    </a:lnTo>
                    <a:lnTo>
                      <a:pt x="1550" y="15145"/>
                    </a:lnTo>
                    <a:lnTo>
                      <a:pt x="1507" y="15133"/>
                    </a:lnTo>
                    <a:lnTo>
                      <a:pt x="1466" y="15119"/>
                    </a:lnTo>
                    <a:lnTo>
                      <a:pt x="1426" y="15103"/>
                    </a:lnTo>
                    <a:lnTo>
                      <a:pt x="1387" y="15084"/>
                    </a:lnTo>
                    <a:lnTo>
                      <a:pt x="1349" y="15065"/>
                    </a:lnTo>
                    <a:lnTo>
                      <a:pt x="1312" y="15044"/>
                    </a:lnTo>
                    <a:lnTo>
                      <a:pt x="1276" y="15021"/>
                    </a:lnTo>
                    <a:lnTo>
                      <a:pt x="1241" y="14996"/>
                    </a:lnTo>
                    <a:lnTo>
                      <a:pt x="1208" y="14970"/>
                    </a:lnTo>
                    <a:lnTo>
                      <a:pt x="1176" y="14942"/>
                    </a:lnTo>
                    <a:lnTo>
                      <a:pt x="1145" y="14913"/>
                    </a:lnTo>
                    <a:lnTo>
                      <a:pt x="1116" y="14882"/>
                    </a:lnTo>
                    <a:lnTo>
                      <a:pt x="1088" y="14850"/>
                    </a:lnTo>
                    <a:lnTo>
                      <a:pt x="1062" y="14817"/>
                    </a:lnTo>
                    <a:lnTo>
                      <a:pt x="1037" y="14782"/>
                    </a:lnTo>
                    <a:lnTo>
                      <a:pt x="1014" y="14746"/>
                    </a:lnTo>
                    <a:lnTo>
                      <a:pt x="993" y="14709"/>
                    </a:lnTo>
                    <a:lnTo>
                      <a:pt x="974" y="14671"/>
                    </a:lnTo>
                    <a:lnTo>
                      <a:pt x="955" y="14632"/>
                    </a:lnTo>
                    <a:lnTo>
                      <a:pt x="939" y="14592"/>
                    </a:lnTo>
                    <a:lnTo>
                      <a:pt x="925" y="14551"/>
                    </a:lnTo>
                    <a:lnTo>
                      <a:pt x="913" y="14508"/>
                    </a:lnTo>
                    <a:lnTo>
                      <a:pt x="903" y="14465"/>
                    </a:lnTo>
                    <a:lnTo>
                      <a:pt x="896" y="14422"/>
                    </a:lnTo>
                    <a:lnTo>
                      <a:pt x="890" y="14378"/>
                    </a:lnTo>
                    <a:lnTo>
                      <a:pt x="887" y="14333"/>
                    </a:lnTo>
                    <a:lnTo>
                      <a:pt x="886" y="14287"/>
                    </a:lnTo>
                    <a:lnTo>
                      <a:pt x="886" y="14264"/>
                    </a:lnTo>
                    <a:lnTo>
                      <a:pt x="887" y="14240"/>
                    </a:lnTo>
                    <a:lnTo>
                      <a:pt x="888" y="14217"/>
                    </a:lnTo>
                    <a:lnTo>
                      <a:pt x="890" y="14194"/>
                    </a:lnTo>
                    <a:lnTo>
                      <a:pt x="893" y="14172"/>
                    </a:lnTo>
                    <a:lnTo>
                      <a:pt x="896" y="14149"/>
                    </a:lnTo>
                    <a:lnTo>
                      <a:pt x="900" y="14127"/>
                    </a:lnTo>
                    <a:lnTo>
                      <a:pt x="905" y="14105"/>
                    </a:lnTo>
                    <a:lnTo>
                      <a:pt x="910" y="14083"/>
                    </a:lnTo>
                    <a:lnTo>
                      <a:pt x="915" y="14062"/>
                    </a:lnTo>
                    <a:lnTo>
                      <a:pt x="921" y="14040"/>
                    </a:lnTo>
                    <a:lnTo>
                      <a:pt x="928" y="14019"/>
                    </a:lnTo>
                    <a:lnTo>
                      <a:pt x="935" y="13998"/>
                    </a:lnTo>
                    <a:lnTo>
                      <a:pt x="942" y="13977"/>
                    </a:lnTo>
                    <a:lnTo>
                      <a:pt x="950" y="13956"/>
                    </a:lnTo>
                    <a:lnTo>
                      <a:pt x="959" y="13936"/>
                    </a:lnTo>
                    <a:lnTo>
                      <a:pt x="968" y="13916"/>
                    </a:lnTo>
                    <a:lnTo>
                      <a:pt x="978" y="13896"/>
                    </a:lnTo>
                    <a:lnTo>
                      <a:pt x="988" y="13877"/>
                    </a:lnTo>
                    <a:lnTo>
                      <a:pt x="999" y="13858"/>
                    </a:lnTo>
                    <a:lnTo>
                      <a:pt x="1010" y="13839"/>
                    </a:lnTo>
                    <a:lnTo>
                      <a:pt x="1021" y="13820"/>
                    </a:lnTo>
                    <a:lnTo>
                      <a:pt x="1033" y="13802"/>
                    </a:lnTo>
                    <a:lnTo>
                      <a:pt x="1045" y="13784"/>
                    </a:lnTo>
                    <a:lnTo>
                      <a:pt x="1058" y="13767"/>
                    </a:lnTo>
                    <a:lnTo>
                      <a:pt x="1071" y="13749"/>
                    </a:lnTo>
                    <a:lnTo>
                      <a:pt x="1085" y="13732"/>
                    </a:lnTo>
                    <a:lnTo>
                      <a:pt x="1099" y="13716"/>
                    </a:lnTo>
                    <a:lnTo>
                      <a:pt x="1113" y="13698"/>
                    </a:lnTo>
                    <a:lnTo>
                      <a:pt x="1127" y="13682"/>
                    </a:lnTo>
                    <a:lnTo>
                      <a:pt x="1142" y="13667"/>
                    </a:lnTo>
                    <a:lnTo>
                      <a:pt x="1158" y="13651"/>
                    </a:lnTo>
                    <a:lnTo>
                      <a:pt x="1154" y="13647"/>
                    </a:lnTo>
                    <a:lnTo>
                      <a:pt x="5202" y="9601"/>
                    </a:lnTo>
                    <a:lnTo>
                      <a:pt x="5235" y="9645"/>
                    </a:lnTo>
                    <a:lnTo>
                      <a:pt x="5268" y="9689"/>
                    </a:lnTo>
                    <a:lnTo>
                      <a:pt x="5302" y="9733"/>
                    </a:lnTo>
                    <a:lnTo>
                      <a:pt x="5337" y="9776"/>
                    </a:lnTo>
                    <a:lnTo>
                      <a:pt x="5372" y="9819"/>
                    </a:lnTo>
                    <a:lnTo>
                      <a:pt x="5408" y="9863"/>
                    </a:lnTo>
                    <a:lnTo>
                      <a:pt x="5443" y="9906"/>
                    </a:lnTo>
                    <a:lnTo>
                      <a:pt x="5479" y="9948"/>
                    </a:lnTo>
                    <a:lnTo>
                      <a:pt x="5516" y="9989"/>
                    </a:lnTo>
                    <a:lnTo>
                      <a:pt x="5552" y="10031"/>
                    </a:lnTo>
                    <a:lnTo>
                      <a:pt x="5589" y="10072"/>
                    </a:lnTo>
                    <a:lnTo>
                      <a:pt x="5627" y="10114"/>
                    </a:lnTo>
                    <a:lnTo>
                      <a:pt x="5665" y="10154"/>
                    </a:lnTo>
                    <a:lnTo>
                      <a:pt x="5704" y="10194"/>
                    </a:lnTo>
                    <a:lnTo>
                      <a:pt x="5742" y="10234"/>
                    </a:lnTo>
                    <a:lnTo>
                      <a:pt x="5781" y="10273"/>
                    </a:lnTo>
                    <a:lnTo>
                      <a:pt x="5820" y="10312"/>
                    </a:lnTo>
                    <a:lnTo>
                      <a:pt x="5860" y="10350"/>
                    </a:lnTo>
                    <a:lnTo>
                      <a:pt x="5900" y="10390"/>
                    </a:lnTo>
                    <a:lnTo>
                      <a:pt x="5940" y="10427"/>
                    </a:lnTo>
                    <a:lnTo>
                      <a:pt x="5982" y="10465"/>
                    </a:lnTo>
                    <a:lnTo>
                      <a:pt x="6023" y="10502"/>
                    </a:lnTo>
                    <a:lnTo>
                      <a:pt x="6064" y="10539"/>
                    </a:lnTo>
                    <a:lnTo>
                      <a:pt x="6106" y="10575"/>
                    </a:lnTo>
                    <a:lnTo>
                      <a:pt x="6148" y="10611"/>
                    </a:lnTo>
                    <a:lnTo>
                      <a:pt x="6190" y="10647"/>
                    </a:lnTo>
                    <a:lnTo>
                      <a:pt x="6234" y="10683"/>
                    </a:lnTo>
                    <a:lnTo>
                      <a:pt x="6277" y="10718"/>
                    </a:lnTo>
                    <a:lnTo>
                      <a:pt x="6320" y="10752"/>
                    </a:lnTo>
                    <a:lnTo>
                      <a:pt x="6364" y="10786"/>
                    </a:lnTo>
                    <a:lnTo>
                      <a:pt x="6408" y="10820"/>
                    </a:lnTo>
                    <a:lnTo>
                      <a:pt x="6453" y="10854"/>
                    </a:lnTo>
                    <a:lnTo>
                      <a:pt x="2407" y="14900"/>
                    </a:lnTo>
                    <a:close/>
                    <a:moveTo>
                      <a:pt x="10036" y="0"/>
                    </a:moveTo>
                    <a:lnTo>
                      <a:pt x="9726" y="8"/>
                    </a:lnTo>
                    <a:lnTo>
                      <a:pt x="9421" y="31"/>
                    </a:lnTo>
                    <a:lnTo>
                      <a:pt x="9119" y="69"/>
                    </a:lnTo>
                    <a:lnTo>
                      <a:pt x="8823" y="122"/>
                    </a:lnTo>
                    <a:lnTo>
                      <a:pt x="8532" y="190"/>
                    </a:lnTo>
                    <a:lnTo>
                      <a:pt x="8246" y="271"/>
                    </a:lnTo>
                    <a:lnTo>
                      <a:pt x="7966" y="365"/>
                    </a:lnTo>
                    <a:lnTo>
                      <a:pt x="7693" y="474"/>
                    </a:lnTo>
                    <a:lnTo>
                      <a:pt x="7426" y="594"/>
                    </a:lnTo>
                    <a:lnTo>
                      <a:pt x="7166" y="727"/>
                    </a:lnTo>
                    <a:lnTo>
                      <a:pt x="6914" y="872"/>
                    </a:lnTo>
                    <a:lnTo>
                      <a:pt x="6669" y="1029"/>
                    </a:lnTo>
                    <a:lnTo>
                      <a:pt x="6433" y="1196"/>
                    </a:lnTo>
                    <a:lnTo>
                      <a:pt x="6206" y="1375"/>
                    </a:lnTo>
                    <a:lnTo>
                      <a:pt x="5988" y="1565"/>
                    </a:lnTo>
                    <a:lnTo>
                      <a:pt x="5778" y="1763"/>
                    </a:lnTo>
                    <a:lnTo>
                      <a:pt x="5579" y="1973"/>
                    </a:lnTo>
                    <a:lnTo>
                      <a:pt x="5389" y="2191"/>
                    </a:lnTo>
                    <a:lnTo>
                      <a:pt x="5211" y="2419"/>
                    </a:lnTo>
                    <a:lnTo>
                      <a:pt x="5043" y="2655"/>
                    </a:lnTo>
                    <a:lnTo>
                      <a:pt x="4887" y="2899"/>
                    </a:lnTo>
                    <a:lnTo>
                      <a:pt x="4741" y="3151"/>
                    </a:lnTo>
                    <a:lnTo>
                      <a:pt x="4609" y="3411"/>
                    </a:lnTo>
                    <a:lnTo>
                      <a:pt x="4488" y="3678"/>
                    </a:lnTo>
                    <a:lnTo>
                      <a:pt x="4380" y="3951"/>
                    </a:lnTo>
                    <a:lnTo>
                      <a:pt x="4285" y="4231"/>
                    </a:lnTo>
                    <a:lnTo>
                      <a:pt x="4204" y="4517"/>
                    </a:lnTo>
                    <a:lnTo>
                      <a:pt x="4137" y="4808"/>
                    </a:lnTo>
                    <a:lnTo>
                      <a:pt x="4084" y="5104"/>
                    </a:lnTo>
                    <a:lnTo>
                      <a:pt x="4046" y="5407"/>
                    </a:lnTo>
                    <a:lnTo>
                      <a:pt x="4023" y="5712"/>
                    </a:lnTo>
                    <a:lnTo>
                      <a:pt x="4015" y="6022"/>
                    </a:lnTo>
                    <a:lnTo>
                      <a:pt x="4016" y="6117"/>
                    </a:lnTo>
                    <a:lnTo>
                      <a:pt x="4018" y="6211"/>
                    </a:lnTo>
                    <a:lnTo>
                      <a:pt x="4022" y="6306"/>
                    </a:lnTo>
                    <a:lnTo>
                      <a:pt x="4027" y="6400"/>
                    </a:lnTo>
                    <a:lnTo>
                      <a:pt x="4033" y="6493"/>
                    </a:lnTo>
                    <a:lnTo>
                      <a:pt x="4041" y="6587"/>
                    </a:lnTo>
                    <a:lnTo>
                      <a:pt x="4051" y="6680"/>
                    </a:lnTo>
                    <a:lnTo>
                      <a:pt x="4062" y="6772"/>
                    </a:lnTo>
                    <a:lnTo>
                      <a:pt x="4074" y="6864"/>
                    </a:lnTo>
                    <a:lnTo>
                      <a:pt x="4087" y="6956"/>
                    </a:lnTo>
                    <a:lnTo>
                      <a:pt x="4102" y="7046"/>
                    </a:lnTo>
                    <a:lnTo>
                      <a:pt x="4119" y="7138"/>
                    </a:lnTo>
                    <a:lnTo>
                      <a:pt x="4136" y="7227"/>
                    </a:lnTo>
                    <a:lnTo>
                      <a:pt x="4155" y="7317"/>
                    </a:lnTo>
                    <a:lnTo>
                      <a:pt x="4176" y="7406"/>
                    </a:lnTo>
                    <a:lnTo>
                      <a:pt x="4197" y="7495"/>
                    </a:lnTo>
                    <a:lnTo>
                      <a:pt x="4220" y="7583"/>
                    </a:lnTo>
                    <a:lnTo>
                      <a:pt x="4244" y="7671"/>
                    </a:lnTo>
                    <a:lnTo>
                      <a:pt x="4270" y="7758"/>
                    </a:lnTo>
                    <a:lnTo>
                      <a:pt x="4298" y="7844"/>
                    </a:lnTo>
                    <a:lnTo>
                      <a:pt x="4326" y="7930"/>
                    </a:lnTo>
                    <a:lnTo>
                      <a:pt x="4355" y="8015"/>
                    </a:lnTo>
                    <a:lnTo>
                      <a:pt x="4386" y="8100"/>
                    </a:lnTo>
                    <a:lnTo>
                      <a:pt x="4417" y="8185"/>
                    </a:lnTo>
                    <a:lnTo>
                      <a:pt x="4450" y="8268"/>
                    </a:lnTo>
                    <a:lnTo>
                      <a:pt x="4484" y="8351"/>
                    </a:lnTo>
                    <a:lnTo>
                      <a:pt x="4520" y="8433"/>
                    </a:lnTo>
                    <a:lnTo>
                      <a:pt x="4556" y="8515"/>
                    </a:lnTo>
                    <a:lnTo>
                      <a:pt x="4595" y="8596"/>
                    </a:lnTo>
                    <a:lnTo>
                      <a:pt x="4634" y="8676"/>
                    </a:lnTo>
                    <a:lnTo>
                      <a:pt x="4673" y="8757"/>
                    </a:lnTo>
                    <a:lnTo>
                      <a:pt x="4715" y="8835"/>
                    </a:lnTo>
                    <a:lnTo>
                      <a:pt x="528" y="13021"/>
                    </a:lnTo>
                    <a:lnTo>
                      <a:pt x="531" y="13025"/>
                    </a:lnTo>
                    <a:lnTo>
                      <a:pt x="501" y="13055"/>
                    </a:lnTo>
                    <a:lnTo>
                      <a:pt x="471" y="13086"/>
                    </a:lnTo>
                    <a:lnTo>
                      <a:pt x="443" y="13118"/>
                    </a:lnTo>
                    <a:lnTo>
                      <a:pt x="414" y="13152"/>
                    </a:lnTo>
                    <a:lnTo>
                      <a:pt x="386" y="13185"/>
                    </a:lnTo>
                    <a:lnTo>
                      <a:pt x="360" y="13219"/>
                    </a:lnTo>
                    <a:lnTo>
                      <a:pt x="335" y="13253"/>
                    </a:lnTo>
                    <a:lnTo>
                      <a:pt x="310" y="13288"/>
                    </a:lnTo>
                    <a:lnTo>
                      <a:pt x="286" y="13324"/>
                    </a:lnTo>
                    <a:lnTo>
                      <a:pt x="263" y="13360"/>
                    </a:lnTo>
                    <a:lnTo>
                      <a:pt x="241" y="13397"/>
                    </a:lnTo>
                    <a:lnTo>
                      <a:pt x="219" y="13436"/>
                    </a:lnTo>
                    <a:lnTo>
                      <a:pt x="199" y="13474"/>
                    </a:lnTo>
                    <a:lnTo>
                      <a:pt x="179" y="13512"/>
                    </a:lnTo>
                    <a:lnTo>
                      <a:pt x="161" y="13551"/>
                    </a:lnTo>
                    <a:lnTo>
                      <a:pt x="143" y="13591"/>
                    </a:lnTo>
                    <a:lnTo>
                      <a:pt x="126" y="13631"/>
                    </a:lnTo>
                    <a:lnTo>
                      <a:pt x="110" y="13672"/>
                    </a:lnTo>
                    <a:lnTo>
                      <a:pt x="95" y="13714"/>
                    </a:lnTo>
                    <a:lnTo>
                      <a:pt x="81" y="13755"/>
                    </a:lnTo>
                    <a:lnTo>
                      <a:pt x="69" y="13797"/>
                    </a:lnTo>
                    <a:lnTo>
                      <a:pt x="57" y="13840"/>
                    </a:lnTo>
                    <a:lnTo>
                      <a:pt x="46" y="13883"/>
                    </a:lnTo>
                    <a:lnTo>
                      <a:pt x="37" y="13926"/>
                    </a:lnTo>
                    <a:lnTo>
                      <a:pt x="28" y="13970"/>
                    </a:lnTo>
                    <a:lnTo>
                      <a:pt x="21" y="14015"/>
                    </a:lnTo>
                    <a:lnTo>
                      <a:pt x="15" y="14059"/>
                    </a:lnTo>
                    <a:lnTo>
                      <a:pt x="9" y="14104"/>
                    </a:lnTo>
                    <a:lnTo>
                      <a:pt x="5" y="14149"/>
                    </a:lnTo>
                    <a:lnTo>
                      <a:pt x="2" y="14195"/>
                    </a:lnTo>
                    <a:lnTo>
                      <a:pt x="1" y="14240"/>
                    </a:lnTo>
                    <a:lnTo>
                      <a:pt x="0" y="14287"/>
                    </a:lnTo>
                    <a:lnTo>
                      <a:pt x="2" y="14378"/>
                    </a:lnTo>
                    <a:lnTo>
                      <a:pt x="9" y="14468"/>
                    </a:lnTo>
                    <a:lnTo>
                      <a:pt x="20" y="14557"/>
                    </a:lnTo>
                    <a:lnTo>
                      <a:pt x="36" y="14644"/>
                    </a:lnTo>
                    <a:lnTo>
                      <a:pt x="56" y="14729"/>
                    </a:lnTo>
                    <a:lnTo>
                      <a:pt x="79" y="14814"/>
                    </a:lnTo>
                    <a:lnTo>
                      <a:pt x="107" y="14896"/>
                    </a:lnTo>
                    <a:lnTo>
                      <a:pt x="140" y="14976"/>
                    </a:lnTo>
                    <a:lnTo>
                      <a:pt x="175" y="15054"/>
                    </a:lnTo>
                    <a:lnTo>
                      <a:pt x="214" y="15132"/>
                    </a:lnTo>
                    <a:lnTo>
                      <a:pt x="256" y="15205"/>
                    </a:lnTo>
                    <a:lnTo>
                      <a:pt x="302" y="15277"/>
                    </a:lnTo>
                    <a:lnTo>
                      <a:pt x="352" y="15346"/>
                    </a:lnTo>
                    <a:lnTo>
                      <a:pt x="404" y="15414"/>
                    </a:lnTo>
                    <a:lnTo>
                      <a:pt x="460" y="15478"/>
                    </a:lnTo>
                    <a:lnTo>
                      <a:pt x="519" y="15539"/>
                    </a:lnTo>
                    <a:lnTo>
                      <a:pt x="580" y="15598"/>
                    </a:lnTo>
                    <a:lnTo>
                      <a:pt x="644" y="15654"/>
                    </a:lnTo>
                    <a:lnTo>
                      <a:pt x="712" y="15706"/>
                    </a:lnTo>
                    <a:lnTo>
                      <a:pt x="781" y="15756"/>
                    </a:lnTo>
                    <a:lnTo>
                      <a:pt x="853" y="15801"/>
                    </a:lnTo>
                    <a:lnTo>
                      <a:pt x="926" y="15844"/>
                    </a:lnTo>
                    <a:lnTo>
                      <a:pt x="1004" y="15883"/>
                    </a:lnTo>
                    <a:lnTo>
                      <a:pt x="1082" y="15918"/>
                    </a:lnTo>
                    <a:lnTo>
                      <a:pt x="1162" y="15951"/>
                    </a:lnTo>
                    <a:lnTo>
                      <a:pt x="1244" y="15979"/>
                    </a:lnTo>
                    <a:lnTo>
                      <a:pt x="1329" y="16002"/>
                    </a:lnTo>
                    <a:lnTo>
                      <a:pt x="1414" y="16022"/>
                    </a:lnTo>
                    <a:lnTo>
                      <a:pt x="1501" y="16038"/>
                    </a:lnTo>
                    <a:lnTo>
                      <a:pt x="1590" y="16049"/>
                    </a:lnTo>
                    <a:lnTo>
                      <a:pt x="1680" y="16056"/>
                    </a:lnTo>
                    <a:lnTo>
                      <a:pt x="1771" y="16058"/>
                    </a:lnTo>
                    <a:lnTo>
                      <a:pt x="1818" y="16057"/>
                    </a:lnTo>
                    <a:lnTo>
                      <a:pt x="1863" y="16056"/>
                    </a:lnTo>
                    <a:lnTo>
                      <a:pt x="1909" y="16053"/>
                    </a:lnTo>
                    <a:lnTo>
                      <a:pt x="1954" y="16049"/>
                    </a:lnTo>
                    <a:lnTo>
                      <a:pt x="1999" y="16043"/>
                    </a:lnTo>
                    <a:lnTo>
                      <a:pt x="2043" y="16037"/>
                    </a:lnTo>
                    <a:lnTo>
                      <a:pt x="2088" y="16030"/>
                    </a:lnTo>
                    <a:lnTo>
                      <a:pt x="2132" y="16021"/>
                    </a:lnTo>
                    <a:lnTo>
                      <a:pt x="2175" y="16012"/>
                    </a:lnTo>
                    <a:lnTo>
                      <a:pt x="2218" y="16001"/>
                    </a:lnTo>
                    <a:lnTo>
                      <a:pt x="2261" y="15989"/>
                    </a:lnTo>
                    <a:lnTo>
                      <a:pt x="2302" y="15977"/>
                    </a:lnTo>
                    <a:lnTo>
                      <a:pt x="2344" y="15963"/>
                    </a:lnTo>
                    <a:lnTo>
                      <a:pt x="2386" y="15948"/>
                    </a:lnTo>
                    <a:lnTo>
                      <a:pt x="2427" y="15932"/>
                    </a:lnTo>
                    <a:lnTo>
                      <a:pt x="2467" y="15915"/>
                    </a:lnTo>
                    <a:lnTo>
                      <a:pt x="2507" y="15897"/>
                    </a:lnTo>
                    <a:lnTo>
                      <a:pt x="2546" y="15878"/>
                    </a:lnTo>
                    <a:lnTo>
                      <a:pt x="2584" y="15859"/>
                    </a:lnTo>
                    <a:lnTo>
                      <a:pt x="2622" y="15839"/>
                    </a:lnTo>
                    <a:lnTo>
                      <a:pt x="2661" y="15817"/>
                    </a:lnTo>
                    <a:lnTo>
                      <a:pt x="2698" y="15795"/>
                    </a:lnTo>
                    <a:lnTo>
                      <a:pt x="2734" y="15772"/>
                    </a:lnTo>
                    <a:lnTo>
                      <a:pt x="2770" y="15748"/>
                    </a:lnTo>
                    <a:lnTo>
                      <a:pt x="2805" y="15723"/>
                    </a:lnTo>
                    <a:lnTo>
                      <a:pt x="2839" y="15698"/>
                    </a:lnTo>
                    <a:lnTo>
                      <a:pt x="2873" y="15671"/>
                    </a:lnTo>
                    <a:lnTo>
                      <a:pt x="2906" y="15644"/>
                    </a:lnTo>
                    <a:lnTo>
                      <a:pt x="2940" y="15615"/>
                    </a:lnTo>
                    <a:lnTo>
                      <a:pt x="2971" y="15587"/>
                    </a:lnTo>
                    <a:lnTo>
                      <a:pt x="3003" y="15557"/>
                    </a:lnTo>
                    <a:lnTo>
                      <a:pt x="3033" y="15527"/>
                    </a:lnTo>
                    <a:lnTo>
                      <a:pt x="3032" y="15526"/>
                    </a:lnTo>
                    <a:lnTo>
                      <a:pt x="7217" y="11342"/>
                    </a:lnTo>
                    <a:lnTo>
                      <a:pt x="7296" y="11383"/>
                    </a:lnTo>
                    <a:lnTo>
                      <a:pt x="7377" y="11423"/>
                    </a:lnTo>
                    <a:lnTo>
                      <a:pt x="7457" y="11462"/>
                    </a:lnTo>
                    <a:lnTo>
                      <a:pt x="7538" y="11500"/>
                    </a:lnTo>
                    <a:lnTo>
                      <a:pt x="7621" y="11537"/>
                    </a:lnTo>
                    <a:lnTo>
                      <a:pt x="7703" y="11572"/>
                    </a:lnTo>
                    <a:lnTo>
                      <a:pt x="7786" y="11606"/>
                    </a:lnTo>
                    <a:lnTo>
                      <a:pt x="7869" y="11640"/>
                    </a:lnTo>
                    <a:lnTo>
                      <a:pt x="7954" y="11671"/>
                    </a:lnTo>
                    <a:lnTo>
                      <a:pt x="8039" y="11702"/>
                    </a:lnTo>
                    <a:lnTo>
                      <a:pt x="8124" y="11731"/>
                    </a:lnTo>
                    <a:lnTo>
                      <a:pt x="8211" y="11759"/>
                    </a:lnTo>
                    <a:lnTo>
                      <a:pt x="8297" y="11787"/>
                    </a:lnTo>
                    <a:lnTo>
                      <a:pt x="8384" y="11813"/>
                    </a:lnTo>
                    <a:lnTo>
                      <a:pt x="8472" y="11837"/>
                    </a:lnTo>
                    <a:lnTo>
                      <a:pt x="8560" y="11860"/>
                    </a:lnTo>
                    <a:lnTo>
                      <a:pt x="8649" y="11882"/>
                    </a:lnTo>
                    <a:lnTo>
                      <a:pt x="8739" y="11902"/>
                    </a:lnTo>
                    <a:lnTo>
                      <a:pt x="8828" y="11921"/>
                    </a:lnTo>
                    <a:lnTo>
                      <a:pt x="8918" y="11939"/>
                    </a:lnTo>
                    <a:lnTo>
                      <a:pt x="9010" y="11955"/>
                    </a:lnTo>
                    <a:lnTo>
                      <a:pt x="9100" y="11970"/>
                    </a:lnTo>
                    <a:lnTo>
                      <a:pt x="9192" y="11984"/>
                    </a:lnTo>
                    <a:lnTo>
                      <a:pt x="9285" y="11996"/>
                    </a:lnTo>
                    <a:lnTo>
                      <a:pt x="9377" y="12007"/>
                    </a:lnTo>
                    <a:lnTo>
                      <a:pt x="9470" y="12016"/>
                    </a:lnTo>
                    <a:lnTo>
                      <a:pt x="9564" y="12024"/>
                    </a:lnTo>
                    <a:lnTo>
                      <a:pt x="9657" y="12031"/>
                    </a:lnTo>
                    <a:lnTo>
                      <a:pt x="9751" y="12036"/>
                    </a:lnTo>
                    <a:lnTo>
                      <a:pt x="9846" y="12040"/>
                    </a:lnTo>
                    <a:lnTo>
                      <a:pt x="9941" y="12042"/>
                    </a:lnTo>
                    <a:lnTo>
                      <a:pt x="10036" y="12044"/>
                    </a:lnTo>
                    <a:lnTo>
                      <a:pt x="10346" y="12035"/>
                    </a:lnTo>
                    <a:lnTo>
                      <a:pt x="10651" y="12012"/>
                    </a:lnTo>
                    <a:lnTo>
                      <a:pt x="10954" y="11974"/>
                    </a:lnTo>
                    <a:lnTo>
                      <a:pt x="11250" y="11921"/>
                    </a:lnTo>
                    <a:lnTo>
                      <a:pt x="11541" y="11854"/>
                    </a:lnTo>
                    <a:lnTo>
                      <a:pt x="11827" y="11773"/>
                    </a:lnTo>
                    <a:lnTo>
                      <a:pt x="12107" y="11678"/>
                    </a:lnTo>
                    <a:lnTo>
                      <a:pt x="12380" y="11570"/>
                    </a:lnTo>
                    <a:lnTo>
                      <a:pt x="12647" y="11449"/>
                    </a:lnTo>
                    <a:lnTo>
                      <a:pt x="12907" y="11317"/>
                    </a:lnTo>
                    <a:lnTo>
                      <a:pt x="13159" y="11171"/>
                    </a:lnTo>
                    <a:lnTo>
                      <a:pt x="13403" y="11015"/>
                    </a:lnTo>
                    <a:lnTo>
                      <a:pt x="13639" y="10847"/>
                    </a:lnTo>
                    <a:lnTo>
                      <a:pt x="13866" y="10669"/>
                    </a:lnTo>
                    <a:lnTo>
                      <a:pt x="14085" y="10479"/>
                    </a:lnTo>
                    <a:lnTo>
                      <a:pt x="14295" y="10280"/>
                    </a:lnTo>
                    <a:lnTo>
                      <a:pt x="14493" y="10070"/>
                    </a:lnTo>
                    <a:lnTo>
                      <a:pt x="14683" y="9852"/>
                    </a:lnTo>
                    <a:lnTo>
                      <a:pt x="14862" y="9625"/>
                    </a:lnTo>
                    <a:lnTo>
                      <a:pt x="15029" y="9389"/>
                    </a:lnTo>
                    <a:lnTo>
                      <a:pt x="15186" y="9144"/>
                    </a:lnTo>
                    <a:lnTo>
                      <a:pt x="15331" y="8892"/>
                    </a:lnTo>
                    <a:lnTo>
                      <a:pt x="15464" y="8632"/>
                    </a:lnTo>
                    <a:lnTo>
                      <a:pt x="15584" y="8365"/>
                    </a:lnTo>
                    <a:lnTo>
                      <a:pt x="15693" y="8092"/>
                    </a:lnTo>
                    <a:lnTo>
                      <a:pt x="15787" y="7812"/>
                    </a:lnTo>
                    <a:lnTo>
                      <a:pt x="15868" y="7526"/>
                    </a:lnTo>
                    <a:lnTo>
                      <a:pt x="15936" y="7235"/>
                    </a:lnTo>
                    <a:lnTo>
                      <a:pt x="15989" y="6939"/>
                    </a:lnTo>
                    <a:lnTo>
                      <a:pt x="16027" y="6638"/>
                    </a:lnTo>
                    <a:lnTo>
                      <a:pt x="16050" y="6332"/>
                    </a:lnTo>
                    <a:lnTo>
                      <a:pt x="16058" y="6022"/>
                    </a:lnTo>
                    <a:lnTo>
                      <a:pt x="16050" y="5712"/>
                    </a:lnTo>
                    <a:lnTo>
                      <a:pt x="16027" y="5407"/>
                    </a:lnTo>
                    <a:lnTo>
                      <a:pt x="15989" y="5104"/>
                    </a:lnTo>
                    <a:lnTo>
                      <a:pt x="15936" y="4808"/>
                    </a:lnTo>
                    <a:lnTo>
                      <a:pt x="15868" y="4517"/>
                    </a:lnTo>
                    <a:lnTo>
                      <a:pt x="15787" y="4231"/>
                    </a:lnTo>
                    <a:lnTo>
                      <a:pt x="15693" y="3951"/>
                    </a:lnTo>
                    <a:lnTo>
                      <a:pt x="15584" y="3678"/>
                    </a:lnTo>
                    <a:lnTo>
                      <a:pt x="15464" y="3411"/>
                    </a:lnTo>
                    <a:lnTo>
                      <a:pt x="15331" y="3151"/>
                    </a:lnTo>
                    <a:lnTo>
                      <a:pt x="15186" y="2899"/>
                    </a:lnTo>
                    <a:lnTo>
                      <a:pt x="15029" y="2655"/>
                    </a:lnTo>
                    <a:lnTo>
                      <a:pt x="14862" y="2419"/>
                    </a:lnTo>
                    <a:lnTo>
                      <a:pt x="14683" y="2191"/>
                    </a:lnTo>
                    <a:lnTo>
                      <a:pt x="14493" y="1973"/>
                    </a:lnTo>
                    <a:lnTo>
                      <a:pt x="14295" y="1763"/>
                    </a:lnTo>
                    <a:lnTo>
                      <a:pt x="14085" y="1565"/>
                    </a:lnTo>
                    <a:lnTo>
                      <a:pt x="13866" y="1375"/>
                    </a:lnTo>
                    <a:lnTo>
                      <a:pt x="13639" y="1196"/>
                    </a:lnTo>
                    <a:lnTo>
                      <a:pt x="13403" y="1029"/>
                    </a:lnTo>
                    <a:lnTo>
                      <a:pt x="13159" y="872"/>
                    </a:lnTo>
                    <a:lnTo>
                      <a:pt x="12907" y="727"/>
                    </a:lnTo>
                    <a:lnTo>
                      <a:pt x="12647" y="594"/>
                    </a:lnTo>
                    <a:lnTo>
                      <a:pt x="12380" y="474"/>
                    </a:lnTo>
                    <a:lnTo>
                      <a:pt x="12107" y="365"/>
                    </a:lnTo>
                    <a:lnTo>
                      <a:pt x="11827" y="271"/>
                    </a:lnTo>
                    <a:lnTo>
                      <a:pt x="11541" y="190"/>
                    </a:lnTo>
                    <a:lnTo>
                      <a:pt x="11250" y="122"/>
                    </a:lnTo>
                    <a:lnTo>
                      <a:pt x="10954" y="69"/>
                    </a:lnTo>
                    <a:lnTo>
                      <a:pt x="10651" y="31"/>
                    </a:lnTo>
                    <a:lnTo>
                      <a:pt x="10346" y="8"/>
                    </a:lnTo>
                    <a:lnTo>
                      <a:pt x="100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29" tIns="48214" rIns="96429" bIns="48214" numCol="1" anchor="t" anchorCtr="0" compatLnSpc="1">
                <a:prstTxWarp prst="textNoShape">
                  <a:avLst/>
                </a:prstTxWarp>
              </a:bodyPr>
              <a:lstStyle/>
              <a:p>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Freeform 6"/>
              <p:cNvSpPr>
                <a:spLocks/>
              </p:cNvSpPr>
              <p:nvPr/>
            </p:nvSpPr>
            <p:spPr bwMode="auto">
              <a:xfrm>
                <a:off x="2284413" y="1185863"/>
                <a:ext cx="161925" cy="161925"/>
              </a:xfrm>
              <a:custGeom>
                <a:avLst/>
                <a:gdLst>
                  <a:gd name="T0" fmla="*/ 2977 w 3763"/>
                  <a:gd name="T1" fmla="*/ 40 h 3764"/>
                  <a:gd name="T2" fmla="*/ 2305 w 3763"/>
                  <a:gd name="T3" fmla="*/ 213 h 3764"/>
                  <a:gd name="T4" fmla="*/ 1691 w 3763"/>
                  <a:gd name="T5" fmla="*/ 509 h 3764"/>
                  <a:gd name="T6" fmla="*/ 1151 w 3763"/>
                  <a:gd name="T7" fmla="*/ 912 h 3764"/>
                  <a:gd name="T8" fmla="*/ 697 w 3763"/>
                  <a:gd name="T9" fmla="*/ 1411 h 3764"/>
                  <a:gd name="T10" fmla="*/ 346 w 3763"/>
                  <a:gd name="T11" fmla="*/ 1990 h 3764"/>
                  <a:gd name="T12" fmla="*/ 110 w 3763"/>
                  <a:gd name="T13" fmla="*/ 2635 h 3764"/>
                  <a:gd name="T14" fmla="*/ 5 w 3763"/>
                  <a:gd name="T15" fmla="*/ 3332 h 3764"/>
                  <a:gd name="T16" fmla="*/ 3 w 3763"/>
                  <a:gd name="T17" fmla="*/ 3551 h 3764"/>
                  <a:gd name="T18" fmla="*/ 15 w 3763"/>
                  <a:gd name="T19" fmla="*/ 3599 h 3764"/>
                  <a:gd name="T20" fmla="*/ 36 w 3763"/>
                  <a:gd name="T21" fmla="*/ 3643 h 3764"/>
                  <a:gd name="T22" fmla="*/ 65 w 3763"/>
                  <a:gd name="T23" fmla="*/ 3681 h 3764"/>
                  <a:gd name="T24" fmla="*/ 100 w 3763"/>
                  <a:gd name="T25" fmla="*/ 3713 h 3764"/>
                  <a:gd name="T26" fmla="*/ 142 w 3763"/>
                  <a:gd name="T27" fmla="*/ 3739 h 3764"/>
                  <a:gd name="T28" fmla="*/ 188 w 3763"/>
                  <a:gd name="T29" fmla="*/ 3756 h 3764"/>
                  <a:gd name="T30" fmla="*/ 237 w 3763"/>
                  <a:gd name="T31" fmla="*/ 3764 h 3764"/>
                  <a:gd name="T32" fmla="*/ 289 w 3763"/>
                  <a:gd name="T33" fmla="*/ 3761 h 3764"/>
                  <a:gd name="T34" fmla="*/ 337 w 3763"/>
                  <a:gd name="T35" fmla="*/ 3749 h 3764"/>
                  <a:gd name="T36" fmla="*/ 381 w 3763"/>
                  <a:gd name="T37" fmla="*/ 3728 h 3764"/>
                  <a:gd name="T38" fmla="*/ 419 w 3763"/>
                  <a:gd name="T39" fmla="*/ 3698 h 3764"/>
                  <a:gd name="T40" fmla="*/ 451 w 3763"/>
                  <a:gd name="T41" fmla="*/ 3663 h 3764"/>
                  <a:gd name="T42" fmla="*/ 476 w 3763"/>
                  <a:gd name="T43" fmla="*/ 3621 h 3764"/>
                  <a:gd name="T44" fmla="*/ 493 w 3763"/>
                  <a:gd name="T45" fmla="*/ 3576 h 3764"/>
                  <a:gd name="T46" fmla="*/ 501 w 3763"/>
                  <a:gd name="T47" fmla="*/ 3526 h 3764"/>
                  <a:gd name="T48" fmla="*/ 537 w 3763"/>
                  <a:gd name="T49" fmla="*/ 3054 h 3764"/>
                  <a:gd name="T50" fmla="*/ 684 w 3763"/>
                  <a:gd name="T51" fmla="*/ 2478 h 3764"/>
                  <a:gd name="T52" fmla="*/ 937 w 3763"/>
                  <a:gd name="T53" fmla="*/ 1952 h 3764"/>
                  <a:gd name="T54" fmla="*/ 1283 w 3763"/>
                  <a:gd name="T55" fmla="*/ 1488 h 3764"/>
                  <a:gd name="T56" fmla="*/ 1711 w 3763"/>
                  <a:gd name="T57" fmla="*/ 1100 h 3764"/>
                  <a:gd name="T58" fmla="*/ 2208 w 3763"/>
                  <a:gd name="T59" fmla="*/ 799 h 3764"/>
                  <a:gd name="T60" fmla="*/ 2760 w 3763"/>
                  <a:gd name="T61" fmla="*/ 596 h 3764"/>
                  <a:gd name="T62" fmla="*/ 3358 w 3763"/>
                  <a:gd name="T63" fmla="*/ 506 h 3764"/>
                  <a:gd name="T64" fmla="*/ 3550 w 3763"/>
                  <a:gd name="T65" fmla="*/ 499 h 3764"/>
                  <a:gd name="T66" fmla="*/ 3599 w 3763"/>
                  <a:gd name="T67" fmla="*/ 487 h 3764"/>
                  <a:gd name="T68" fmla="*/ 3643 w 3763"/>
                  <a:gd name="T69" fmla="*/ 466 h 3764"/>
                  <a:gd name="T70" fmla="*/ 3681 w 3763"/>
                  <a:gd name="T71" fmla="*/ 437 h 3764"/>
                  <a:gd name="T72" fmla="*/ 3713 w 3763"/>
                  <a:gd name="T73" fmla="*/ 402 h 3764"/>
                  <a:gd name="T74" fmla="*/ 3738 w 3763"/>
                  <a:gd name="T75" fmla="*/ 359 h 3764"/>
                  <a:gd name="T76" fmla="*/ 3755 w 3763"/>
                  <a:gd name="T77" fmla="*/ 313 h 3764"/>
                  <a:gd name="T78" fmla="*/ 3763 w 3763"/>
                  <a:gd name="T79" fmla="*/ 264 h 3764"/>
                  <a:gd name="T80" fmla="*/ 3760 w 3763"/>
                  <a:gd name="T81" fmla="*/ 213 h 3764"/>
                  <a:gd name="T82" fmla="*/ 3748 w 3763"/>
                  <a:gd name="T83" fmla="*/ 165 h 3764"/>
                  <a:gd name="T84" fmla="*/ 3727 w 3763"/>
                  <a:gd name="T85" fmla="*/ 120 h 3764"/>
                  <a:gd name="T86" fmla="*/ 3698 w 3763"/>
                  <a:gd name="T87" fmla="*/ 82 h 3764"/>
                  <a:gd name="T88" fmla="*/ 3663 w 3763"/>
                  <a:gd name="T89" fmla="*/ 50 h 3764"/>
                  <a:gd name="T90" fmla="*/ 3621 w 3763"/>
                  <a:gd name="T91" fmla="*/ 25 h 3764"/>
                  <a:gd name="T92" fmla="*/ 3574 w 3763"/>
                  <a:gd name="T93" fmla="*/ 8 h 3764"/>
                  <a:gd name="T94" fmla="*/ 3525 w 3763"/>
                  <a:gd name="T95" fmla="*/ 0 h 3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63" h="3764">
                    <a:moveTo>
                      <a:pt x="3512" y="0"/>
                    </a:moveTo>
                    <a:lnTo>
                      <a:pt x="3332" y="5"/>
                    </a:lnTo>
                    <a:lnTo>
                      <a:pt x="3153" y="18"/>
                    </a:lnTo>
                    <a:lnTo>
                      <a:pt x="2977" y="40"/>
                    </a:lnTo>
                    <a:lnTo>
                      <a:pt x="2805" y="71"/>
                    </a:lnTo>
                    <a:lnTo>
                      <a:pt x="2634" y="110"/>
                    </a:lnTo>
                    <a:lnTo>
                      <a:pt x="2467" y="158"/>
                    </a:lnTo>
                    <a:lnTo>
                      <a:pt x="2305" y="213"/>
                    </a:lnTo>
                    <a:lnTo>
                      <a:pt x="2145" y="276"/>
                    </a:lnTo>
                    <a:lnTo>
                      <a:pt x="1990" y="346"/>
                    </a:lnTo>
                    <a:lnTo>
                      <a:pt x="1838" y="424"/>
                    </a:lnTo>
                    <a:lnTo>
                      <a:pt x="1691" y="509"/>
                    </a:lnTo>
                    <a:lnTo>
                      <a:pt x="1548" y="600"/>
                    </a:lnTo>
                    <a:lnTo>
                      <a:pt x="1411" y="698"/>
                    </a:lnTo>
                    <a:lnTo>
                      <a:pt x="1278" y="802"/>
                    </a:lnTo>
                    <a:lnTo>
                      <a:pt x="1151" y="912"/>
                    </a:lnTo>
                    <a:lnTo>
                      <a:pt x="1028" y="1029"/>
                    </a:lnTo>
                    <a:lnTo>
                      <a:pt x="912" y="1151"/>
                    </a:lnTo>
                    <a:lnTo>
                      <a:pt x="801" y="1279"/>
                    </a:lnTo>
                    <a:lnTo>
                      <a:pt x="697" y="1411"/>
                    </a:lnTo>
                    <a:lnTo>
                      <a:pt x="600" y="1549"/>
                    </a:lnTo>
                    <a:lnTo>
                      <a:pt x="508" y="1691"/>
                    </a:lnTo>
                    <a:lnTo>
                      <a:pt x="423" y="1839"/>
                    </a:lnTo>
                    <a:lnTo>
                      <a:pt x="346" y="1990"/>
                    </a:lnTo>
                    <a:lnTo>
                      <a:pt x="276" y="2146"/>
                    </a:lnTo>
                    <a:lnTo>
                      <a:pt x="212" y="2305"/>
                    </a:lnTo>
                    <a:lnTo>
                      <a:pt x="157" y="2468"/>
                    </a:lnTo>
                    <a:lnTo>
                      <a:pt x="110" y="2635"/>
                    </a:lnTo>
                    <a:lnTo>
                      <a:pt x="71" y="2805"/>
                    </a:lnTo>
                    <a:lnTo>
                      <a:pt x="40" y="2978"/>
                    </a:lnTo>
                    <a:lnTo>
                      <a:pt x="18" y="3153"/>
                    </a:lnTo>
                    <a:lnTo>
                      <a:pt x="5" y="3332"/>
                    </a:lnTo>
                    <a:lnTo>
                      <a:pt x="0" y="3513"/>
                    </a:lnTo>
                    <a:lnTo>
                      <a:pt x="0" y="3526"/>
                    </a:lnTo>
                    <a:lnTo>
                      <a:pt x="1" y="3539"/>
                    </a:lnTo>
                    <a:lnTo>
                      <a:pt x="3" y="3551"/>
                    </a:lnTo>
                    <a:lnTo>
                      <a:pt x="5" y="3563"/>
                    </a:lnTo>
                    <a:lnTo>
                      <a:pt x="8" y="3576"/>
                    </a:lnTo>
                    <a:lnTo>
                      <a:pt x="11" y="3587"/>
                    </a:lnTo>
                    <a:lnTo>
                      <a:pt x="15" y="3599"/>
                    </a:lnTo>
                    <a:lnTo>
                      <a:pt x="20" y="3610"/>
                    </a:lnTo>
                    <a:lnTo>
                      <a:pt x="25" y="3621"/>
                    </a:lnTo>
                    <a:lnTo>
                      <a:pt x="30" y="3632"/>
                    </a:lnTo>
                    <a:lnTo>
                      <a:pt x="36" y="3643"/>
                    </a:lnTo>
                    <a:lnTo>
                      <a:pt x="43" y="3653"/>
                    </a:lnTo>
                    <a:lnTo>
                      <a:pt x="50" y="3663"/>
                    </a:lnTo>
                    <a:lnTo>
                      <a:pt x="57" y="3672"/>
                    </a:lnTo>
                    <a:lnTo>
                      <a:pt x="65" y="3681"/>
                    </a:lnTo>
                    <a:lnTo>
                      <a:pt x="73" y="3690"/>
                    </a:lnTo>
                    <a:lnTo>
                      <a:pt x="82" y="3698"/>
                    </a:lnTo>
                    <a:lnTo>
                      <a:pt x="91" y="3706"/>
                    </a:lnTo>
                    <a:lnTo>
                      <a:pt x="100" y="3713"/>
                    </a:lnTo>
                    <a:lnTo>
                      <a:pt x="110" y="3721"/>
                    </a:lnTo>
                    <a:lnTo>
                      <a:pt x="120" y="3728"/>
                    </a:lnTo>
                    <a:lnTo>
                      <a:pt x="131" y="3734"/>
                    </a:lnTo>
                    <a:lnTo>
                      <a:pt x="142" y="3739"/>
                    </a:lnTo>
                    <a:lnTo>
                      <a:pt x="153" y="3744"/>
                    </a:lnTo>
                    <a:lnTo>
                      <a:pt x="164" y="3749"/>
                    </a:lnTo>
                    <a:lnTo>
                      <a:pt x="176" y="3753"/>
                    </a:lnTo>
                    <a:lnTo>
                      <a:pt x="188" y="3756"/>
                    </a:lnTo>
                    <a:lnTo>
                      <a:pt x="200" y="3759"/>
                    </a:lnTo>
                    <a:lnTo>
                      <a:pt x="212" y="3761"/>
                    </a:lnTo>
                    <a:lnTo>
                      <a:pt x="224" y="3763"/>
                    </a:lnTo>
                    <a:lnTo>
                      <a:pt x="237" y="3764"/>
                    </a:lnTo>
                    <a:lnTo>
                      <a:pt x="250" y="3764"/>
                    </a:lnTo>
                    <a:lnTo>
                      <a:pt x="264" y="3764"/>
                    </a:lnTo>
                    <a:lnTo>
                      <a:pt x="276" y="3763"/>
                    </a:lnTo>
                    <a:lnTo>
                      <a:pt x="289" y="3761"/>
                    </a:lnTo>
                    <a:lnTo>
                      <a:pt x="301" y="3759"/>
                    </a:lnTo>
                    <a:lnTo>
                      <a:pt x="313" y="3756"/>
                    </a:lnTo>
                    <a:lnTo>
                      <a:pt x="325" y="3753"/>
                    </a:lnTo>
                    <a:lnTo>
                      <a:pt x="337" y="3749"/>
                    </a:lnTo>
                    <a:lnTo>
                      <a:pt x="348" y="3744"/>
                    </a:lnTo>
                    <a:lnTo>
                      <a:pt x="359" y="3739"/>
                    </a:lnTo>
                    <a:lnTo>
                      <a:pt x="370" y="3734"/>
                    </a:lnTo>
                    <a:lnTo>
                      <a:pt x="381" y="3728"/>
                    </a:lnTo>
                    <a:lnTo>
                      <a:pt x="391" y="3721"/>
                    </a:lnTo>
                    <a:lnTo>
                      <a:pt x="401" y="3713"/>
                    </a:lnTo>
                    <a:lnTo>
                      <a:pt x="410" y="3706"/>
                    </a:lnTo>
                    <a:lnTo>
                      <a:pt x="419" y="3698"/>
                    </a:lnTo>
                    <a:lnTo>
                      <a:pt x="428" y="3690"/>
                    </a:lnTo>
                    <a:lnTo>
                      <a:pt x="436" y="3681"/>
                    </a:lnTo>
                    <a:lnTo>
                      <a:pt x="444" y="3672"/>
                    </a:lnTo>
                    <a:lnTo>
                      <a:pt x="451" y="3663"/>
                    </a:lnTo>
                    <a:lnTo>
                      <a:pt x="458" y="3653"/>
                    </a:lnTo>
                    <a:lnTo>
                      <a:pt x="465" y="3643"/>
                    </a:lnTo>
                    <a:lnTo>
                      <a:pt x="471" y="3632"/>
                    </a:lnTo>
                    <a:lnTo>
                      <a:pt x="476" y="3621"/>
                    </a:lnTo>
                    <a:lnTo>
                      <a:pt x="481" y="3610"/>
                    </a:lnTo>
                    <a:lnTo>
                      <a:pt x="486" y="3599"/>
                    </a:lnTo>
                    <a:lnTo>
                      <a:pt x="490" y="3587"/>
                    </a:lnTo>
                    <a:lnTo>
                      <a:pt x="493" y="3576"/>
                    </a:lnTo>
                    <a:lnTo>
                      <a:pt x="496" y="3563"/>
                    </a:lnTo>
                    <a:lnTo>
                      <a:pt x="498" y="3551"/>
                    </a:lnTo>
                    <a:lnTo>
                      <a:pt x="500" y="3539"/>
                    </a:lnTo>
                    <a:lnTo>
                      <a:pt x="501" y="3526"/>
                    </a:lnTo>
                    <a:lnTo>
                      <a:pt x="501" y="3513"/>
                    </a:lnTo>
                    <a:lnTo>
                      <a:pt x="505" y="3358"/>
                    </a:lnTo>
                    <a:lnTo>
                      <a:pt x="517" y="3205"/>
                    </a:lnTo>
                    <a:lnTo>
                      <a:pt x="537" y="3054"/>
                    </a:lnTo>
                    <a:lnTo>
                      <a:pt x="563" y="2907"/>
                    </a:lnTo>
                    <a:lnTo>
                      <a:pt x="596" y="2760"/>
                    </a:lnTo>
                    <a:lnTo>
                      <a:pt x="637" y="2618"/>
                    </a:lnTo>
                    <a:lnTo>
                      <a:pt x="684" y="2478"/>
                    </a:lnTo>
                    <a:lnTo>
                      <a:pt x="738" y="2341"/>
                    </a:lnTo>
                    <a:lnTo>
                      <a:pt x="798" y="2208"/>
                    </a:lnTo>
                    <a:lnTo>
                      <a:pt x="865" y="2078"/>
                    </a:lnTo>
                    <a:lnTo>
                      <a:pt x="937" y="1952"/>
                    </a:lnTo>
                    <a:lnTo>
                      <a:pt x="1015" y="1830"/>
                    </a:lnTo>
                    <a:lnTo>
                      <a:pt x="1100" y="1711"/>
                    </a:lnTo>
                    <a:lnTo>
                      <a:pt x="1189" y="1598"/>
                    </a:lnTo>
                    <a:lnTo>
                      <a:pt x="1283" y="1488"/>
                    </a:lnTo>
                    <a:lnTo>
                      <a:pt x="1384" y="1384"/>
                    </a:lnTo>
                    <a:lnTo>
                      <a:pt x="1488" y="1285"/>
                    </a:lnTo>
                    <a:lnTo>
                      <a:pt x="1597" y="1189"/>
                    </a:lnTo>
                    <a:lnTo>
                      <a:pt x="1711" y="1100"/>
                    </a:lnTo>
                    <a:lnTo>
                      <a:pt x="1829" y="1017"/>
                    </a:lnTo>
                    <a:lnTo>
                      <a:pt x="1952" y="937"/>
                    </a:lnTo>
                    <a:lnTo>
                      <a:pt x="2077" y="865"/>
                    </a:lnTo>
                    <a:lnTo>
                      <a:pt x="2208" y="799"/>
                    </a:lnTo>
                    <a:lnTo>
                      <a:pt x="2340" y="739"/>
                    </a:lnTo>
                    <a:lnTo>
                      <a:pt x="2478" y="685"/>
                    </a:lnTo>
                    <a:lnTo>
                      <a:pt x="2617" y="637"/>
                    </a:lnTo>
                    <a:lnTo>
                      <a:pt x="2760" y="596"/>
                    </a:lnTo>
                    <a:lnTo>
                      <a:pt x="2906" y="563"/>
                    </a:lnTo>
                    <a:lnTo>
                      <a:pt x="3054" y="537"/>
                    </a:lnTo>
                    <a:lnTo>
                      <a:pt x="3204" y="517"/>
                    </a:lnTo>
                    <a:lnTo>
                      <a:pt x="3358" y="506"/>
                    </a:lnTo>
                    <a:lnTo>
                      <a:pt x="3512" y="502"/>
                    </a:lnTo>
                    <a:lnTo>
                      <a:pt x="3525" y="502"/>
                    </a:lnTo>
                    <a:lnTo>
                      <a:pt x="3538" y="501"/>
                    </a:lnTo>
                    <a:lnTo>
                      <a:pt x="3550" y="499"/>
                    </a:lnTo>
                    <a:lnTo>
                      <a:pt x="3562" y="497"/>
                    </a:lnTo>
                    <a:lnTo>
                      <a:pt x="3574" y="494"/>
                    </a:lnTo>
                    <a:lnTo>
                      <a:pt x="3587" y="491"/>
                    </a:lnTo>
                    <a:lnTo>
                      <a:pt x="3599" y="487"/>
                    </a:lnTo>
                    <a:lnTo>
                      <a:pt x="3610" y="482"/>
                    </a:lnTo>
                    <a:lnTo>
                      <a:pt x="3621" y="477"/>
                    </a:lnTo>
                    <a:lnTo>
                      <a:pt x="3632" y="472"/>
                    </a:lnTo>
                    <a:lnTo>
                      <a:pt x="3643" y="466"/>
                    </a:lnTo>
                    <a:lnTo>
                      <a:pt x="3653" y="459"/>
                    </a:lnTo>
                    <a:lnTo>
                      <a:pt x="3663" y="452"/>
                    </a:lnTo>
                    <a:lnTo>
                      <a:pt x="3672" y="445"/>
                    </a:lnTo>
                    <a:lnTo>
                      <a:pt x="3681" y="437"/>
                    </a:lnTo>
                    <a:lnTo>
                      <a:pt x="3690" y="429"/>
                    </a:lnTo>
                    <a:lnTo>
                      <a:pt x="3698" y="420"/>
                    </a:lnTo>
                    <a:lnTo>
                      <a:pt x="3706" y="411"/>
                    </a:lnTo>
                    <a:lnTo>
                      <a:pt x="3713" y="402"/>
                    </a:lnTo>
                    <a:lnTo>
                      <a:pt x="3720" y="391"/>
                    </a:lnTo>
                    <a:lnTo>
                      <a:pt x="3727" y="381"/>
                    </a:lnTo>
                    <a:lnTo>
                      <a:pt x="3733" y="370"/>
                    </a:lnTo>
                    <a:lnTo>
                      <a:pt x="3738" y="359"/>
                    </a:lnTo>
                    <a:lnTo>
                      <a:pt x="3743" y="348"/>
                    </a:lnTo>
                    <a:lnTo>
                      <a:pt x="3748" y="337"/>
                    </a:lnTo>
                    <a:lnTo>
                      <a:pt x="3752" y="325"/>
                    </a:lnTo>
                    <a:lnTo>
                      <a:pt x="3755" y="313"/>
                    </a:lnTo>
                    <a:lnTo>
                      <a:pt x="3758" y="301"/>
                    </a:lnTo>
                    <a:lnTo>
                      <a:pt x="3760" y="289"/>
                    </a:lnTo>
                    <a:lnTo>
                      <a:pt x="3762" y="276"/>
                    </a:lnTo>
                    <a:lnTo>
                      <a:pt x="3763" y="264"/>
                    </a:lnTo>
                    <a:lnTo>
                      <a:pt x="3763" y="251"/>
                    </a:lnTo>
                    <a:lnTo>
                      <a:pt x="3763" y="238"/>
                    </a:lnTo>
                    <a:lnTo>
                      <a:pt x="3762" y="225"/>
                    </a:lnTo>
                    <a:lnTo>
                      <a:pt x="3760" y="213"/>
                    </a:lnTo>
                    <a:lnTo>
                      <a:pt x="3758" y="201"/>
                    </a:lnTo>
                    <a:lnTo>
                      <a:pt x="3755" y="188"/>
                    </a:lnTo>
                    <a:lnTo>
                      <a:pt x="3752" y="177"/>
                    </a:lnTo>
                    <a:lnTo>
                      <a:pt x="3748" y="165"/>
                    </a:lnTo>
                    <a:lnTo>
                      <a:pt x="3743" y="154"/>
                    </a:lnTo>
                    <a:lnTo>
                      <a:pt x="3738" y="143"/>
                    </a:lnTo>
                    <a:lnTo>
                      <a:pt x="3733" y="132"/>
                    </a:lnTo>
                    <a:lnTo>
                      <a:pt x="3727" y="120"/>
                    </a:lnTo>
                    <a:lnTo>
                      <a:pt x="3720" y="110"/>
                    </a:lnTo>
                    <a:lnTo>
                      <a:pt x="3713" y="100"/>
                    </a:lnTo>
                    <a:lnTo>
                      <a:pt x="3706" y="91"/>
                    </a:lnTo>
                    <a:lnTo>
                      <a:pt x="3698" y="82"/>
                    </a:lnTo>
                    <a:lnTo>
                      <a:pt x="3690" y="73"/>
                    </a:lnTo>
                    <a:lnTo>
                      <a:pt x="3681" y="65"/>
                    </a:lnTo>
                    <a:lnTo>
                      <a:pt x="3672" y="57"/>
                    </a:lnTo>
                    <a:lnTo>
                      <a:pt x="3663" y="50"/>
                    </a:lnTo>
                    <a:lnTo>
                      <a:pt x="3653" y="43"/>
                    </a:lnTo>
                    <a:lnTo>
                      <a:pt x="3643" y="36"/>
                    </a:lnTo>
                    <a:lnTo>
                      <a:pt x="3632" y="30"/>
                    </a:lnTo>
                    <a:lnTo>
                      <a:pt x="3621" y="25"/>
                    </a:lnTo>
                    <a:lnTo>
                      <a:pt x="3610" y="20"/>
                    </a:lnTo>
                    <a:lnTo>
                      <a:pt x="3599" y="15"/>
                    </a:lnTo>
                    <a:lnTo>
                      <a:pt x="3587" y="11"/>
                    </a:lnTo>
                    <a:lnTo>
                      <a:pt x="3574" y="8"/>
                    </a:lnTo>
                    <a:lnTo>
                      <a:pt x="3562" y="5"/>
                    </a:lnTo>
                    <a:lnTo>
                      <a:pt x="3550" y="3"/>
                    </a:lnTo>
                    <a:lnTo>
                      <a:pt x="3538" y="1"/>
                    </a:lnTo>
                    <a:lnTo>
                      <a:pt x="3525" y="0"/>
                    </a:lnTo>
                    <a:lnTo>
                      <a:pt x="35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29" tIns="48214" rIns="96429" bIns="48214" numCol="1" anchor="t" anchorCtr="0" compatLnSpc="1">
                <a:prstTxWarp prst="textNoShape">
                  <a:avLst/>
                </a:prstTxWarp>
              </a:bodyPr>
              <a:lstStyle/>
              <a:p>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50" name="Group 12"/>
          <p:cNvGrpSpPr/>
          <p:nvPr/>
        </p:nvGrpSpPr>
        <p:grpSpPr>
          <a:xfrm>
            <a:off x="553044" y="5521747"/>
            <a:ext cx="3837605" cy="736712"/>
            <a:chOff x="524433" y="4893933"/>
            <a:chExt cx="3639067" cy="698598"/>
          </a:xfrm>
        </p:grpSpPr>
        <p:sp>
          <p:nvSpPr>
            <p:cNvPr id="51" name="TextBox 37"/>
            <p:cNvSpPr txBox="1"/>
            <p:nvPr/>
          </p:nvSpPr>
          <p:spPr>
            <a:xfrm>
              <a:off x="524433" y="5320256"/>
              <a:ext cx="3606998" cy="272275"/>
            </a:xfrm>
            <a:prstGeom prst="rect">
              <a:avLst/>
            </a:prstGeom>
            <a:noFill/>
          </p:spPr>
          <p:txBody>
            <a:bodyPr wrap="square" rtlCol="0">
              <a:spAutoFit/>
            </a:bodyPr>
            <a:lstStyle/>
            <a:p>
              <a:r>
                <a:rPr lang="zh-CN" altLang="en-US" sz="1266" dirty="0" smtClean="0">
                  <a:solidFill>
                    <a:schemeClr val="tx1">
                      <a:lumMod val="50000"/>
                      <a:lumOff val="50000"/>
                    </a:schemeClr>
                  </a:solidFill>
                  <a:latin typeface="微软雅黑" panose="020B0503020204020204" pitchFamily="34" charset="-122"/>
                  <a:ea typeface="微软雅黑" panose="020B0503020204020204" pitchFamily="34" charset="-122"/>
                </a:rPr>
                <a:t>          两</a:t>
              </a:r>
              <a:r>
                <a:rPr lang="zh-CN" altLang="en-US" sz="1266" dirty="0">
                  <a:solidFill>
                    <a:schemeClr val="tx1">
                      <a:lumMod val="50000"/>
                      <a:lumOff val="50000"/>
                    </a:schemeClr>
                  </a:solidFill>
                  <a:latin typeface="微软雅黑" panose="020B0503020204020204" pitchFamily="34" charset="-122"/>
                  <a:ea typeface="微软雅黑" panose="020B0503020204020204" pitchFamily="34" charset="-122"/>
                </a:rPr>
                <a:t>个话题模型，</a:t>
              </a:r>
              <a:r>
                <a:rPr lang="en-US" altLang="zh-CN" sz="1266" dirty="0">
                  <a:solidFill>
                    <a:schemeClr val="tx1">
                      <a:lumMod val="50000"/>
                      <a:lumOff val="50000"/>
                    </a:schemeClr>
                  </a:solidFill>
                  <a:latin typeface="微软雅黑" panose="020B0503020204020204" pitchFamily="34" charset="-122"/>
                  <a:ea typeface="微软雅黑" panose="020B0503020204020204" pitchFamily="34" charset="-122"/>
                </a:rPr>
                <a:t>PLSA </a:t>
              </a:r>
              <a:r>
                <a:rPr lang="zh-CN" altLang="en-US" sz="1266" dirty="0" smtClean="0">
                  <a:solidFill>
                    <a:schemeClr val="tx1">
                      <a:lumMod val="50000"/>
                      <a:lumOff val="50000"/>
                    </a:schemeClr>
                  </a:solidFill>
                  <a:latin typeface="微软雅黑" panose="020B0503020204020204" pitchFamily="34" charset="-122"/>
                  <a:ea typeface="微软雅黑" panose="020B0503020204020204" pitchFamily="34" charset="-122"/>
                </a:rPr>
                <a:t>和 </a:t>
              </a:r>
              <a:r>
                <a:rPr lang="en-US" altLang="zh-CN" sz="1266" dirty="0" smtClean="0">
                  <a:solidFill>
                    <a:schemeClr val="tx1">
                      <a:lumMod val="50000"/>
                      <a:lumOff val="50000"/>
                    </a:schemeClr>
                  </a:solidFill>
                  <a:latin typeface="微软雅黑" panose="020B0503020204020204" pitchFamily="34" charset="-122"/>
                  <a:ea typeface="微软雅黑" panose="020B0503020204020204" pitchFamily="34" charset="-122"/>
                </a:rPr>
                <a:t>LDA</a:t>
              </a:r>
              <a:r>
                <a:rPr lang="zh-CN" altLang="en-US" sz="1266" dirty="0" smtClean="0">
                  <a:solidFill>
                    <a:schemeClr val="tx1">
                      <a:lumMod val="50000"/>
                      <a:lumOff val="50000"/>
                    </a:schemeClr>
                  </a:solidFill>
                  <a:latin typeface="微软雅黑" panose="020B0503020204020204" pitchFamily="34" charset="-122"/>
                  <a:ea typeface="微软雅黑" panose="020B0503020204020204" pitchFamily="34" charset="-122"/>
                </a:rPr>
                <a:t>模型。</a:t>
              </a:r>
              <a:endParaRPr lang="id-ID" sz="1266"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 name="TextBox 38"/>
            <p:cNvSpPr txBox="1"/>
            <p:nvPr/>
          </p:nvSpPr>
          <p:spPr>
            <a:xfrm>
              <a:off x="624999" y="4893933"/>
              <a:ext cx="3538501" cy="395340"/>
            </a:xfrm>
            <a:prstGeom prst="rect">
              <a:avLst/>
            </a:prstGeom>
            <a:noFill/>
          </p:spPr>
          <p:txBody>
            <a:bodyPr wrap="square" rtlCol="0">
              <a:spAutoFit/>
            </a:bodyPr>
            <a:lstStyle/>
            <a:p>
              <a:r>
                <a:rPr lang="zh-CN" altLang="en-US" sz="2109" b="1" dirty="0">
                  <a:solidFill>
                    <a:schemeClr val="tx1">
                      <a:lumMod val="50000"/>
                      <a:lumOff val="50000"/>
                    </a:schemeClr>
                  </a:solidFill>
                  <a:latin typeface="微软雅黑" panose="020B0503020204020204" pitchFamily="34" charset="-122"/>
                  <a:ea typeface="微软雅黑" panose="020B0503020204020204" pitchFamily="34" charset="-122"/>
                </a:rPr>
                <a:t>基于话题模型的情感分析技术</a:t>
              </a:r>
              <a:endParaRPr lang="id-ID" altLang="zh-CN" sz="2109" b="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3" name="Group 13"/>
          <p:cNvGrpSpPr/>
          <p:nvPr/>
        </p:nvGrpSpPr>
        <p:grpSpPr>
          <a:xfrm>
            <a:off x="1909495" y="3829945"/>
            <a:ext cx="3787522" cy="1321100"/>
            <a:chOff x="1858165" y="3624861"/>
            <a:chExt cx="3591576" cy="1252753"/>
          </a:xfrm>
        </p:grpSpPr>
        <p:sp>
          <p:nvSpPr>
            <p:cNvPr id="54" name="TextBox 66"/>
            <p:cNvSpPr txBox="1"/>
            <p:nvPr/>
          </p:nvSpPr>
          <p:spPr>
            <a:xfrm>
              <a:off x="2006353" y="4051181"/>
              <a:ext cx="3358243" cy="826433"/>
            </a:xfrm>
            <a:prstGeom prst="rect">
              <a:avLst/>
            </a:prstGeom>
            <a:noFill/>
          </p:spPr>
          <p:txBody>
            <a:bodyPr wrap="square" rtlCol="0">
              <a:spAutoFit/>
            </a:bodyPr>
            <a:lstStyle/>
            <a:p>
              <a:r>
                <a:rPr lang="zh-CN" altLang="en-US" sz="1266" dirty="0">
                  <a:solidFill>
                    <a:schemeClr val="tx1">
                      <a:lumMod val="50000"/>
                      <a:lumOff val="50000"/>
                    </a:schemeClr>
                  </a:solidFill>
                  <a:latin typeface="微软雅黑" panose="020B0503020204020204" pitchFamily="34" charset="-122"/>
                  <a:ea typeface="微软雅黑" panose="020B0503020204020204" pitchFamily="34" charset="-122"/>
                </a:rPr>
                <a:t>基于监督学习的方法是首先通过人工标注文本的情感极性，然后将此作为训练集，通过机器学习的方法对目标文本进行情感分类。常用方法：朴素贝叶斯，支持向量机。</a:t>
              </a:r>
              <a:endParaRPr lang="id-ID" sz="1266"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5" name="TextBox 67"/>
            <p:cNvSpPr txBox="1"/>
            <p:nvPr/>
          </p:nvSpPr>
          <p:spPr>
            <a:xfrm>
              <a:off x="1858165" y="3624861"/>
              <a:ext cx="3591576" cy="395340"/>
            </a:xfrm>
            <a:prstGeom prst="rect">
              <a:avLst/>
            </a:prstGeom>
            <a:noFill/>
          </p:spPr>
          <p:txBody>
            <a:bodyPr wrap="square" rtlCol="0">
              <a:spAutoFit/>
            </a:bodyPr>
            <a:lstStyle/>
            <a:p>
              <a:r>
                <a:rPr lang="zh-CN" altLang="en-US" sz="2109" b="1" dirty="0">
                  <a:solidFill>
                    <a:schemeClr val="tx1">
                      <a:lumMod val="50000"/>
                      <a:lumOff val="50000"/>
                    </a:schemeClr>
                  </a:solidFill>
                  <a:latin typeface="微软雅黑" panose="020B0503020204020204" pitchFamily="34" charset="-122"/>
                  <a:ea typeface="微软雅黑" panose="020B0503020204020204" pitchFamily="34" charset="-122"/>
                </a:rPr>
                <a:t>基于监督学习的情感分析方法</a:t>
              </a:r>
              <a:endParaRPr lang="id-ID" altLang="zh-CN" sz="2109" b="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6" name="Group 14"/>
          <p:cNvGrpSpPr/>
          <p:nvPr/>
        </p:nvGrpSpPr>
        <p:grpSpPr>
          <a:xfrm>
            <a:off x="3638203" y="1849657"/>
            <a:ext cx="3824854" cy="1905491"/>
            <a:chOff x="3469030" y="2409031"/>
            <a:chExt cx="3626976" cy="1806909"/>
          </a:xfrm>
        </p:grpSpPr>
        <p:sp>
          <p:nvSpPr>
            <p:cNvPr id="57" name="TextBox 72"/>
            <p:cNvSpPr txBox="1"/>
            <p:nvPr/>
          </p:nvSpPr>
          <p:spPr>
            <a:xfrm>
              <a:off x="3469030" y="2835352"/>
              <a:ext cx="3506431" cy="1380588"/>
            </a:xfrm>
            <a:prstGeom prst="rect">
              <a:avLst/>
            </a:prstGeom>
            <a:noFill/>
          </p:spPr>
          <p:txBody>
            <a:bodyPr wrap="square" rtlCol="0">
              <a:spAutoFit/>
            </a:bodyPr>
            <a:lstStyle/>
            <a:p>
              <a:r>
                <a:rPr lang="zh-CN" altLang="en-US" sz="1266" dirty="0">
                  <a:solidFill>
                    <a:schemeClr val="tx1">
                      <a:lumMod val="50000"/>
                      <a:lumOff val="50000"/>
                    </a:schemeClr>
                  </a:solidFill>
                  <a:latin typeface="微软雅黑" panose="020B0503020204020204" pitchFamily="34" charset="-122"/>
                  <a:ea typeface="微软雅黑" panose="020B0503020204020204" pitchFamily="34" charset="-122"/>
                </a:rPr>
                <a:t>我们将一句话中的带有感情的形容词和副词提取出来构成一个情感词典，这些词语可以代表用户的某种倾向性。基于语义规则的分析技术是计算评价词和情感词典中已经标注倾向性词语的距离，从而达到情感分类的目的。其最经典的算法是 </a:t>
              </a:r>
              <a:r>
                <a:rPr lang="en-US" altLang="zh-CN" sz="1266" dirty="0">
                  <a:solidFill>
                    <a:schemeClr val="tx1">
                      <a:lumMod val="50000"/>
                      <a:lumOff val="50000"/>
                    </a:schemeClr>
                  </a:solidFill>
                  <a:latin typeface="微软雅黑" panose="020B0503020204020204" pitchFamily="34" charset="-122"/>
                  <a:ea typeface="微软雅黑" panose="020B0503020204020204" pitchFamily="34" charset="-122"/>
                </a:rPr>
                <a:t>SO-PMI </a:t>
              </a:r>
              <a:r>
                <a:rPr lang="zh-CN" altLang="en-US" sz="1266" dirty="0">
                  <a:solidFill>
                    <a:schemeClr val="tx1">
                      <a:lumMod val="50000"/>
                      <a:lumOff val="50000"/>
                    </a:schemeClr>
                  </a:solidFill>
                  <a:latin typeface="微软雅黑" panose="020B0503020204020204" pitchFamily="34" charset="-122"/>
                  <a:ea typeface="微软雅黑" panose="020B0503020204020204" pitchFamily="34" charset="-122"/>
                </a:rPr>
                <a:t>算法</a:t>
              </a:r>
              <a:r>
                <a:rPr lang="zh-CN" altLang="en-US" sz="1266" dirty="0" smtClean="0">
                  <a:solidFill>
                    <a:schemeClr val="tx1">
                      <a:lumMod val="50000"/>
                      <a:lumOff val="50000"/>
                    </a:schemeClr>
                  </a:solidFill>
                  <a:latin typeface="微软雅黑" panose="020B0503020204020204" pitchFamily="34" charset="-122"/>
                  <a:ea typeface="微软雅黑" panose="020B0503020204020204" pitchFamily="34" charset="-122"/>
                </a:rPr>
                <a:t>。</a:t>
              </a:r>
              <a:endParaRPr lang="en-US" altLang="zh-CN" sz="1266"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zh-CN" altLang="en-US" sz="1266"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8" name="TextBox 73"/>
            <p:cNvSpPr txBox="1"/>
            <p:nvPr/>
          </p:nvSpPr>
          <p:spPr>
            <a:xfrm>
              <a:off x="3469030" y="2409031"/>
              <a:ext cx="3626976" cy="395340"/>
            </a:xfrm>
            <a:prstGeom prst="rect">
              <a:avLst/>
            </a:prstGeom>
            <a:noFill/>
          </p:spPr>
          <p:txBody>
            <a:bodyPr wrap="square" rtlCol="0">
              <a:spAutoFit/>
            </a:bodyPr>
            <a:lstStyle/>
            <a:p>
              <a:r>
                <a:rPr lang="zh-CN" altLang="en-US" sz="2109" b="1" dirty="0">
                  <a:solidFill>
                    <a:schemeClr val="tx1">
                      <a:lumMod val="50000"/>
                      <a:lumOff val="50000"/>
                    </a:schemeClr>
                  </a:solidFill>
                  <a:latin typeface="微软雅黑" panose="020B0503020204020204" pitchFamily="34" charset="-122"/>
                  <a:ea typeface="微软雅黑" panose="020B0503020204020204" pitchFamily="34" charset="-122"/>
                </a:rPr>
                <a:t>基于语义规则的情感分析技术</a:t>
              </a:r>
              <a:endParaRPr lang="id-ID" altLang="zh-CN" sz="2109" b="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2" name="Group 80"/>
          <p:cNvGrpSpPr/>
          <p:nvPr/>
        </p:nvGrpSpPr>
        <p:grpSpPr>
          <a:xfrm flipH="1">
            <a:off x="6554679" y="4144294"/>
            <a:ext cx="2059374" cy="519752"/>
            <a:chOff x="2756450" y="2662215"/>
            <a:chExt cx="1952833" cy="492863"/>
          </a:xfrm>
        </p:grpSpPr>
        <p:grpSp>
          <p:nvGrpSpPr>
            <p:cNvPr id="63" name="Group 81"/>
            <p:cNvGrpSpPr/>
            <p:nvPr/>
          </p:nvGrpSpPr>
          <p:grpSpPr>
            <a:xfrm>
              <a:off x="2756450" y="2757465"/>
              <a:ext cx="1775413" cy="397613"/>
              <a:chOff x="2756450" y="2757465"/>
              <a:chExt cx="1775413" cy="397613"/>
            </a:xfrm>
          </p:grpSpPr>
          <p:cxnSp>
            <p:nvCxnSpPr>
              <p:cNvPr id="65" name="Straight Connector 83"/>
              <p:cNvCxnSpPr/>
              <p:nvPr/>
            </p:nvCxnSpPr>
            <p:spPr>
              <a:xfrm flipH="1">
                <a:off x="2756450" y="2757465"/>
                <a:ext cx="1216648" cy="397613"/>
              </a:xfrm>
              <a:prstGeom prst="line">
                <a:avLst/>
              </a:prstGeom>
              <a:ln w="12700">
                <a:solidFill>
                  <a:schemeClr val="bg1">
                    <a:lumMod val="65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66" name="Straight Connector 84"/>
              <p:cNvCxnSpPr/>
              <p:nvPr/>
            </p:nvCxnSpPr>
            <p:spPr>
              <a:xfrm flipH="1" flipV="1">
                <a:off x="3973098" y="2757465"/>
                <a:ext cx="558765" cy="907"/>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64" name="Oval 82"/>
            <p:cNvSpPr/>
            <p:nvPr/>
          </p:nvSpPr>
          <p:spPr>
            <a:xfrm>
              <a:off x="4518783" y="2662215"/>
              <a:ext cx="190500" cy="1905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7" name="Group 86"/>
          <p:cNvGrpSpPr/>
          <p:nvPr/>
        </p:nvGrpSpPr>
        <p:grpSpPr>
          <a:xfrm flipH="1">
            <a:off x="8283681" y="2918311"/>
            <a:ext cx="1483918" cy="698015"/>
            <a:chOff x="3302135" y="2662215"/>
            <a:chExt cx="1407148" cy="661903"/>
          </a:xfrm>
        </p:grpSpPr>
        <p:cxnSp>
          <p:nvCxnSpPr>
            <p:cNvPr id="68" name="Straight Connector 89"/>
            <p:cNvCxnSpPr>
              <a:stCxn id="69" idx="2"/>
            </p:cNvCxnSpPr>
            <p:nvPr/>
          </p:nvCxnSpPr>
          <p:spPr>
            <a:xfrm flipH="1">
              <a:off x="3302135" y="2757465"/>
              <a:ext cx="1216648" cy="566653"/>
            </a:xfrm>
            <a:prstGeom prst="line">
              <a:avLst/>
            </a:prstGeom>
            <a:ln w="12700">
              <a:solidFill>
                <a:schemeClr val="bg1">
                  <a:lumMod val="65000"/>
                </a:schemeClr>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69" name="Oval 88"/>
            <p:cNvSpPr/>
            <p:nvPr/>
          </p:nvSpPr>
          <p:spPr>
            <a:xfrm>
              <a:off x="4518783" y="2662215"/>
              <a:ext cx="190500" cy="1905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3" name="Group 10"/>
          <p:cNvGrpSpPr/>
          <p:nvPr/>
        </p:nvGrpSpPr>
        <p:grpSpPr>
          <a:xfrm>
            <a:off x="7485152" y="2458534"/>
            <a:ext cx="776434" cy="776434"/>
            <a:chOff x="7051661" y="2512363"/>
            <a:chExt cx="736265" cy="736265"/>
          </a:xfrm>
        </p:grpSpPr>
        <p:sp>
          <p:nvSpPr>
            <p:cNvPr id="74" name="Oval 68"/>
            <p:cNvSpPr/>
            <p:nvPr/>
          </p:nvSpPr>
          <p:spPr>
            <a:xfrm>
              <a:off x="7051661" y="2512363"/>
              <a:ext cx="736265" cy="7362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75" name="Group 104"/>
            <p:cNvGrpSpPr/>
            <p:nvPr/>
          </p:nvGrpSpPr>
          <p:grpSpPr>
            <a:xfrm>
              <a:off x="7231041" y="2719950"/>
              <a:ext cx="377503" cy="353205"/>
              <a:chOff x="6964363" y="2108200"/>
              <a:chExt cx="690562" cy="646113"/>
            </a:xfrm>
            <a:solidFill>
              <a:schemeClr val="bg1"/>
            </a:solidFill>
          </p:grpSpPr>
          <p:sp>
            <p:nvSpPr>
              <p:cNvPr id="76" name="Freeform 91"/>
              <p:cNvSpPr>
                <a:spLocks noEditPoints="1"/>
              </p:cNvSpPr>
              <p:nvPr/>
            </p:nvSpPr>
            <p:spPr bwMode="auto">
              <a:xfrm>
                <a:off x="7050088" y="2193925"/>
                <a:ext cx="519112" cy="344488"/>
              </a:xfrm>
              <a:custGeom>
                <a:avLst/>
                <a:gdLst>
                  <a:gd name="T0" fmla="*/ 503 w 12071"/>
                  <a:gd name="T1" fmla="*/ 502 h 8033"/>
                  <a:gd name="T2" fmla="*/ 11568 w 12071"/>
                  <a:gd name="T3" fmla="*/ 0 h 8033"/>
                  <a:gd name="T4" fmla="*/ 452 w 12071"/>
                  <a:gd name="T5" fmla="*/ 5 h 8033"/>
                  <a:gd name="T6" fmla="*/ 377 w 12071"/>
                  <a:gd name="T7" fmla="*/ 18 h 8033"/>
                  <a:gd name="T8" fmla="*/ 307 w 12071"/>
                  <a:gd name="T9" fmla="*/ 41 h 8033"/>
                  <a:gd name="T10" fmla="*/ 242 w 12071"/>
                  <a:gd name="T11" fmla="*/ 74 h 8033"/>
                  <a:gd name="T12" fmla="*/ 183 w 12071"/>
                  <a:gd name="T13" fmla="*/ 116 h 8033"/>
                  <a:gd name="T14" fmla="*/ 131 w 12071"/>
                  <a:gd name="T15" fmla="*/ 166 h 8033"/>
                  <a:gd name="T16" fmla="*/ 85 w 12071"/>
                  <a:gd name="T17" fmla="*/ 222 h 8033"/>
                  <a:gd name="T18" fmla="*/ 49 w 12071"/>
                  <a:gd name="T19" fmla="*/ 284 h 8033"/>
                  <a:gd name="T20" fmla="*/ 22 w 12071"/>
                  <a:gd name="T21" fmla="*/ 353 h 8033"/>
                  <a:gd name="T22" fmla="*/ 6 w 12071"/>
                  <a:gd name="T23" fmla="*/ 426 h 8033"/>
                  <a:gd name="T24" fmla="*/ 0 w 12071"/>
                  <a:gd name="T25" fmla="*/ 502 h 8033"/>
                  <a:gd name="T26" fmla="*/ 3 w 12071"/>
                  <a:gd name="T27" fmla="*/ 7582 h 8033"/>
                  <a:gd name="T28" fmla="*/ 16 w 12071"/>
                  <a:gd name="T29" fmla="*/ 7656 h 8033"/>
                  <a:gd name="T30" fmla="*/ 39 w 12071"/>
                  <a:gd name="T31" fmla="*/ 7726 h 8033"/>
                  <a:gd name="T32" fmla="*/ 72 w 12071"/>
                  <a:gd name="T33" fmla="*/ 7792 h 8033"/>
                  <a:gd name="T34" fmla="*/ 115 w 12071"/>
                  <a:gd name="T35" fmla="*/ 7850 h 8033"/>
                  <a:gd name="T36" fmla="*/ 165 w 12071"/>
                  <a:gd name="T37" fmla="*/ 7902 h 8033"/>
                  <a:gd name="T38" fmla="*/ 221 w 12071"/>
                  <a:gd name="T39" fmla="*/ 7947 h 8033"/>
                  <a:gd name="T40" fmla="*/ 285 w 12071"/>
                  <a:gd name="T41" fmla="*/ 7983 h 8033"/>
                  <a:gd name="T42" fmla="*/ 353 w 12071"/>
                  <a:gd name="T43" fmla="*/ 8011 h 8033"/>
                  <a:gd name="T44" fmla="*/ 426 w 12071"/>
                  <a:gd name="T45" fmla="*/ 8027 h 8033"/>
                  <a:gd name="T46" fmla="*/ 503 w 12071"/>
                  <a:gd name="T47" fmla="*/ 8033 h 8033"/>
                  <a:gd name="T48" fmla="*/ 11619 w 12071"/>
                  <a:gd name="T49" fmla="*/ 8030 h 8033"/>
                  <a:gd name="T50" fmla="*/ 11694 w 12071"/>
                  <a:gd name="T51" fmla="*/ 8017 h 8033"/>
                  <a:gd name="T52" fmla="*/ 11764 w 12071"/>
                  <a:gd name="T53" fmla="*/ 7994 h 8033"/>
                  <a:gd name="T54" fmla="*/ 11829 w 12071"/>
                  <a:gd name="T55" fmla="*/ 7960 h 8033"/>
                  <a:gd name="T56" fmla="*/ 11888 w 12071"/>
                  <a:gd name="T57" fmla="*/ 7918 h 8033"/>
                  <a:gd name="T58" fmla="*/ 11940 w 12071"/>
                  <a:gd name="T59" fmla="*/ 7868 h 8033"/>
                  <a:gd name="T60" fmla="*/ 11986 w 12071"/>
                  <a:gd name="T61" fmla="*/ 7812 h 8033"/>
                  <a:gd name="T62" fmla="*/ 12022 w 12071"/>
                  <a:gd name="T63" fmla="*/ 7749 h 8033"/>
                  <a:gd name="T64" fmla="*/ 12049 w 12071"/>
                  <a:gd name="T65" fmla="*/ 7680 h 8033"/>
                  <a:gd name="T66" fmla="*/ 12065 w 12071"/>
                  <a:gd name="T67" fmla="*/ 7607 h 8033"/>
                  <a:gd name="T68" fmla="*/ 12071 w 12071"/>
                  <a:gd name="T69" fmla="*/ 7531 h 8033"/>
                  <a:gd name="T70" fmla="*/ 12068 w 12071"/>
                  <a:gd name="T71" fmla="*/ 451 h 8033"/>
                  <a:gd name="T72" fmla="*/ 12055 w 12071"/>
                  <a:gd name="T73" fmla="*/ 377 h 8033"/>
                  <a:gd name="T74" fmla="*/ 12032 w 12071"/>
                  <a:gd name="T75" fmla="*/ 306 h 8033"/>
                  <a:gd name="T76" fmla="*/ 11999 w 12071"/>
                  <a:gd name="T77" fmla="*/ 242 h 8033"/>
                  <a:gd name="T78" fmla="*/ 11956 w 12071"/>
                  <a:gd name="T79" fmla="*/ 183 h 8033"/>
                  <a:gd name="T80" fmla="*/ 11906 w 12071"/>
                  <a:gd name="T81" fmla="*/ 131 h 8033"/>
                  <a:gd name="T82" fmla="*/ 11850 w 12071"/>
                  <a:gd name="T83" fmla="*/ 85 h 8033"/>
                  <a:gd name="T84" fmla="*/ 11786 w 12071"/>
                  <a:gd name="T85" fmla="*/ 49 h 8033"/>
                  <a:gd name="T86" fmla="*/ 11718 w 12071"/>
                  <a:gd name="T87" fmla="*/ 22 h 8033"/>
                  <a:gd name="T88" fmla="*/ 11645 w 12071"/>
                  <a:gd name="T89" fmla="*/ 6 h 8033"/>
                  <a:gd name="T90" fmla="*/ 11568 w 12071"/>
                  <a:gd name="T91" fmla="*/ 0 h 8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071" h="8033">
                    <a:moveTo>
                      <a:pt x="11568" y="7533"/>
                    </a:moveTo>
                    <a:lnTo>
                      <a:pt x="503" y="7533"/>
                    </a:lnTo>
                    <a:lnTo>
                      <a:pt x="503" y="502"/>
                    </a:lnTo>
                    <a:lnTo>
                      <a:pt x="11568" y="502"/>
                    </a:lnTo>
                    <a:lnTo>
                      <a:pt x="11568" y="7533"/>
                    </a:lnTo>
                    <a:close/>
                    <a:moveTo>
                      <a:pt x="11568" y="0"/>
                    </a:moveTo>
                    <a:lnTo>
                      <a:pt x="503" y="2"/>
                    </a:lnTo>
                    <a:lnTo>
                      <a:pt x="477" y="3"/>
                    </a:lnTo>
                    <a:lnTo>
                      <a:pt x="452" y="5"/>
                    </a:lnTo>
                    <a:lnTo>
                      <a:pt x="426" y="8"/>
                    </a:lnTo>
                    <a:lnTo>
                      <a:pt x="401" y="12"/>
                    </a:lnTo>
                    <a:lnTo>
                      <a:pt x="377" y="18"/>
                    </a:lnTo>
                    <a:lnTo>
                      <a:pt x="353" y="24"/>
                    </a:lnTo>
                    <a:lnTo>
                      <a:pt x="330" y="32"/>
                    </a:lnTo>
                    <a:lnTo>
                      <a:pt x="307" y="41"/>
                    </a:lnTo>
                    <a:lnTo>
                      <a:pt x="285" y="51"/>
                    </a:lnTo>
                    <a:lnTo>
                      <a:pt x="263" y="62"/>
                    </a:lnTo>
                    <a:lnTo>
                      <a:pt x="242" y="74"/>
                    </a:lnTo>
                    <a:lnTo>
                      <a:pt x="221" y="87"/>
                    </a:lnTo>
                    <a:lnTo>
                      <a:pt x="202" y="102"/>
                    </a:lnTo>
                    <a:lnTo>
                      <a:pt x="183" y="116"/>
                    </a:lnTo>
                    <a:lnTo>
                      <a:pt x="165" y="132"/>
                    </a:lnTo>
                    <a:lnTo>
                      <a:pt x="147" y="148"/>
                    </a:lnTo>
                    <a:lnTo>
                      <a:pt x="131" y="166"/>
                    </a:lnTo>
                    <a:lnTo>
                      <a:pt x="115" y="184"/>
                    </a:lnTo>
                    <a:lnTo>
                      <a:pt x="99" y="202"/>
                    </a:lnTo>
                    <a:lnTo>
                      <a:pt x="85" y="222"/>
                    </a:lnTo>
                    <a:lnTo>
                      <a:pt x="72" y="242"/>
                    </a:lnTo>
                    <a:lnTo>
                      <a:pt x="60" y="263"/>
                    </a:lnTo>
                    <a:lnTo>
                      <a:pt x="49" y="284"/>
                    </a:lnTo>
                    <a:lnTo>
                      <a:pt x="39" y="307"/>
                    </a:lnTo>
                    <a:lnTo>
                      <a:pt x="30" y="329"/>
                    </a:lnTo>
                    <a:lnTo>
                      <a:pt x="22" y="353"/>
                    </a:lnTo>
                    <a:lnTo>
                      <a:pt x="16" y="377"/>
                    </a:lnTo>
                    <a:lnTo>
                      <a:pt x="10" y="401"/>
                    </a:lnTo>
                    <a:lnTo>
                      <a:pt x="6" y="426"/>
                    </a:lnTo>
                    <a:lnTo>
                      <a:pt x="3" y="451"/>
                    </a:lnTo>
                    <a:lnTo>
                      <a:pt x="1" y="476"/>
                    </a:lnTo>
                    <a:lnTo>
                      <a:pt x="0" y="502"/>
                    </a:lnTo>
                    <a:lnTo>
                      <a:pt x="0" y="7531"/>
                    </a:lnTo>
                    <a:lnTo>
                      <a:pt x="1" y="7557"/>
                    </a:lnTo>
                    <a:lnTo>
                      <a:pt x="3" y="7582"/>
                    </a:lnTo>
                    <a:lnTo>
                      <a:pt x="6" y="7607"/>
                    </a:lnTo>
                    <a:lnTo>
                      <a:pt x="10" y="7632"/>
                    </a:lnTo>
                    <a:lnTo>
                      <a:pt x="16" y="7656"/>
                    </a:lnTo>
                    <a:lnTo>
                      <a:pt x="22" y="7680"/>
                    </a:lnTo>
                    <a:lnTo>
                      <a:pt x="30" y="7703"/>
                    </a:lnTo>
                    <a:lnTo>
                      <a:pt x="39" y="7726"/>
                    </a:lnTo>
                    <a:lnTo>
                      <a:pt x="49" y="7749"/>
                    </a:lnTo>
                    <a:lnTo>
                      <a:pt x="60" y="7771"/>
                    </a:lnTo>
                    <a:lnTo>
                      <a:pt x="72" y="7792"/>
                    </a:lnTo>
                    <a:lnTo>
                      <a:pt x="85" y="7812"/>
                    </a:lnTo>
                    <a:lnTo>
                      <a:pt x="99" y="7831"/>
                    </a:lnTo>
                    <a:lnTo>
                      <a:pt x="115" y="7850"/>
                    </a:lnTo>
                    <a:lnTo>
                      <a:pt x="131" y="7868"/>
                    </a:lnTo>
                    <a:lnTo>
                      <a:pt x="147" y="7886"/>
                    </a:lnTo>
                    <a:lnTo>
                      <a:pt x="165" y="7902"/>
                    </a:lnTo>
                    <a:lnTo>
                      <a:pt x="183" y="7918"/>
                    </a:lnTo>
                    <a:lnTo>
                      <a:pt x="202" y="7933"/>
                    </a:lnTo>
                    <a:lnTo>
                      <a:pt x="221" y="7947"/>
                    </a:lnTo>
                    <a:lnTo>
                      <a:pt x="242" y="7960"/>
                    </a:lnTo>
                    <a:lnTo>
                      <a:pt x="263" y="7972"/>
                    </a:lnTo>
                    <a:lnTo>
                      <a:pt x="285" y="7983"/>
                    </a:lnTo>
                    <a:lnTo>
                      <a:pt x="307" y="7994"/>
                    </a:lnTo>
                    <a:lnTo>
                      <a:pt x="330" y="8003"/>
                    </a:lnTo>
                    <a:lnTo>
                      <a:pt x="353" y="8011"/>
                    </a:lnTo>
                    <a:lnTo>
                      <a:pt x="377" y="8017"/>
                    </a:lnTo>
                    <a:lnTo>
                      <a:pt x="401" y="8023"/>
                    </a:lnTo>
                    <a:lnTo>
                      <a:pt x="426" y="8027"/>
                    </a:lnTo>
                    <a:lnTo>
                      <a:pt x="452" y="8030"/>
                    </a:lnTo>
                    <a:lnTo>
                      <a:pt x="477" y="8032"/>
                    </a:lnTo>
                    <a:lnTo>
                      <a:pt x="503" y="8033"/>
                    </a:lnTo>
                    <a:lnTo>
                      <a:pt x="11568" y="8033"/>
                    </a:lnTo>
                    <a:lnTo>
                      <a:pt x="11594" y="8032"/>
                    </a:lnTo>
                    <a:lnTo>
                      <a:pt x="11619" y="8030"/>
                    </a:lnTo>
                    <a:lnTo>
                      <a:pt x="11645" y="8027"/>
                    </a:lnTo>
                    <a:lnTo>
                      <a:pt x="11670" y="8023"/>
                    </a:lnTo>
                    <a:lnTo>
                      <a:pt x="11694" y="8017"/>
                    </a:lnTo>
                    <a:lnTo>
                      <a:pt x="11718" y="8011"/>
                    </a:lnTo>
                    <a:lnTo>
                      <a:pt x="11741" y="8003"/>
                    </a:lnTo>
                    <a:lnTo>
                      <a:pt x="11764" y="7994"/>
                    </a:lnTo>
                    <a:lnTo>
                      <a:pt x="11786" y="7983"/>
                    </a:lnTo>
                    <a:lnTo>
                      <a:pt x="11809" y="7972"/>
                    </a:lnTo>
                    <a:lnTo>
                      <a:pt x="11829" y="7960"/>
                    </a:lnTo>
                    <a:lnTo>
                      <a:pt x="11850" y="7947"/>
                    </a:lnTo>
                    <a:lnTo>
                      <a:pt x="11869" y="7933"/>
                    </a:lnTo>
                    <a:lnTo>
                      <a:pt x="11888" y="7918"/>
                    </a:lnTo>
                    <a:lnTo>
                      <a:pt x="11906" y="7902"/>
                    </a:lnTo>
                    <a:lnTo>
                      <a:pt x="11924" y="7886"/>
                    </a:lnTo>
                    <a:lnTo>
                      <a:pt x="11940" y="7868"/>
                    </a:lnTo>
                    <a:lnTo>
                      <a:pt x="11956" y="7850"/>
                    </a:lnTo>
                    <a:lnTo>
                      <a:pt x="11972" y="7831"/>
                    </a:lnTo>
                    <a:lnTo>
                      <a:pt x="11986" y="7812"/>
                    </a:lnTo>
                    <a:lnTo>
                      <a:pt x="11999" y="7792"/>
                    </a:lnTo>
                    <a:lnTo>
                      <a:pt x="12011" y="7771"/>
                    </a:lnTo>
                    <a:lnTo>
                      <a:pt x="12022" y="7749"/>
                    </a:lnTo>
                    <a:lnTo>
                      <a:pt x="12032" y="7726"/>
                    </a:lnTo>
                    <a:lnTo>
                      <a:pt x="12041" y="7703"/>
                    </a:lnTo>
                    <a:lnTo>
                      <a:pt x="12049" y="7680"/>
                    </a:lnTo>
                    <a:lnTo>
                      <a:pt x="12055" y="7656"/>
                    </a:lnTo>
                    <a:lnTo>
                      <a:pt x="12061" y="7632"/>
                    </a:lnTo>
                    <a:lnTo>
                      <a:pt x="12065" y="7607"/>
                    </a:lnTo>
                    <a:lnTo>
                      <a:pt x="12068" y="7582"/>
                    </a:lnTo>
                    <a:lnTo>
                      <a:pt x="12070" y="7557"/>
                    </a:lnTo>
                    <a:lnTo>
                      <a:pt x="12071" y="7531"/>
                    </a:lnTo>
                    <a:lnTo>
                      <a:pt x="12071" y="502"/>
                    </a:lnTo>
                    <a:lnTo>
                      <a:pt x="12070" y="476"/>
                    </a:lnTo>
                    <a:lnTo>
                      <a:pt x="12068" y="451"/>
                    </a:lnTo>
                    <a:lnTo>
                      <a:pt x="12065" y="426"/>
                    </a:lnTo>
                    <a:lnTo>
                      <a:pt x="12061" y="401"/>
                    </a:lnTo>
                    <a:lnTo>
                      <a:pt x="12055" y="377"/>
                    </a:lnTo>
                    <a:lnTo>
                      <a:pt x="12049" y="353"/>
                    </a:lnTo>
                    <a:lnTo>
                      <a:pt x="12041" y="329"/>
                    </a:lnTo>
                    <a:lnTo>
                      <a:pt x="12032" y="306"/>
                    </a:lnTo>
                    <a:lnTo>
                      <a:pt x="12022" y="284"/>
                    </a:lnTo>
                    <a:lnTo>
                      <a:pt x="12011" y="263"/>
                    </a:lnTo>
                    <a:lnTo>
                      <a:pt x="11999" y="242"/>
                    </a:lnTo>
                    <a:lnTo>
                      <a:pt x="11986" y="221"/>
                    </a:lnTo>
                    <a:lnTo>
                      <a:pt x="11972" y="202"/>
                    </a:lnTo>
                    <a:lnTo>
                      <a:pt x="11956" y="183"/>
                    </a:lnTo>
                    <a:lnTo>
                      <a:pt x="11940" y="165"/>
                    </a:lnTo>
                    <a:lnTo>
                      <a:pt x="11924" y="147"/>
                    </a:lnTo>
                    <a:lnTo>
                      <a:pt x="11906" y="131"/>
                    </a:lnTo>
                    <a:lnTo>
                      <a:pt x="11888" y="115"/>
                    </a:lnTo>
                    <a:lnTo>
                      <a:pt x="11869" y="100"/>
                    </a:lnTo>
                    <a:lnTo>
                      <a:pt x="11850" y="85"/>
                    </a:lnTo>
                    <a:lnTo>
                      <a:pt x="11829" y="72"/>
                    </a:lnTo>
                    <a:lnTo>
                      <a:pt x="11809" y="60"/>
                    </a:lnTo>
                    <a:lnTo>
                      <a:pt x="11786" y="49"/>
                    </a:lnTo>
                    <a:lnTo>
                      <a:pt x="11764" y="39"/>
                    </a:lnTo>
                    <a:lnTo>
                      <a:pt x="11741" y="30"/>
                    </a:lnTo>
                    <a:lnTo>
                      <a:pt x="11718" y="22"/>
                    </a:lnTo>
                    <a:lnTo>
                      <a:pt x="11694" y="16"/>
                    </a:lnTo>
                    <a:lnTo>
                      <a:pt x="11670" y="10"/>
                    </a:lnTo>
                    <a:lnTo>
                      <a:pt x="11645" y="6"/>
                    </a:lnTo>
                    <a:lnTo>
                      <a:pt x="11619" y="3"/>
                    </a:lnTo>
                    <a:lnTo>
                      <a:pt x="11594" y="1"/>
                    </a:lnTo>
                    <a:lnTo>
                      <a:pt x="1156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29" tIns="48214" rIns="96429" bIns="48214" numCol="1" anchor="t" anchorCtr="0" compatLnSpc="1">
                <a:prstTxWarp prst="textNoShape">
                  <a:avLst/>
                </a:prstTxWarp>
              </a:bodyPr>
              <a:lstStyle/>
              <a:p>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7" name="Freeform 92"/>
              <p:cNvSpPr>
                <a:spLocks noEditPoints="1"/>
              </p:cNvSpPr>
              <p:nvPr/>
            </p:nvSpPr>
            <p:spPr bwMode="auto">
              <a:xfrm>
                <a:off x="6964363" y="2108200"/>
                <a:ext cx="690562" cy="646113"/>
              </a:xfrm>
              <a:custGeom>
                <a:avLst/>
                <a:gdLst>
                  <a:gd name="T0" fmla="*/ 15066 w 16095"/>
                  <a:gd name="T1" fmla="*/ 11696 h 15059"/>
                  <a:gd name="T2" fmla="*/ 14988 w 16095"/>
                  <a:gd name="T3" fmla="*/ 11847 h 15059"/>
                  <a:gd name="T4" fmla="*/ 14867 w 16095"/>
                  <a:gd name="T5" fmla="*/ 11963 h 15059"/>
                  <a:gd name="T6" fmla="*/ 14712 w 16095"/>
                  <a:gd name="T7" fmla="*/ 12033 h 15059"/>
                  <a:gd name="T8" fmla="*/ 6036 w 16095"/>
                  <a:gd name="T9" fmla="*/ 12049 h 15059"/>
                  <a:gd name="T10" fmla="*/ 1359 w 16095"/>
                  <a:gd name="T11" fmla="*/ 12027 h 15059"/>
                  <a:gd name="T12" fmla="*/ 1208 w 16095"/>
                  <a:gd name="T13" fmla="*/ 11949 h 15059"/>
                  <a:gd name="T14" fmla="*/ 1091 w 16095"/>
                  <a:gd name="T15" fmla="*/ 11828 h 15059"/>
                  <a:gd name="T16" fmla="*/ 1022 w 16095"/>
                  <a:gd name="T17" fmla="*/ 11672 h 15059"/>
                  <a:gd name="T18" fmla="*/ 1007 w 16095"/>
                  <a:gd name="T19" fmla="*/ 1480 h 15059"/>
                  <a:gd name="T20" fmla="*/ 1045 w 16095"/>
                  <a:gd name="T21" fmla="*/ 1310 h 15059"/>
                  <a:gd name="T22" fmla="*/ 1137 w 16095"/>
                  <a:gd name="T23" fmla="*/ 1169 h 15059"/>
                  <a:gd name="T24" fmla="*/ 1268 w 16095"/>
                  <a:gd name="T25" fmla="*/ 1064 h 15059"/>
                  <a:gd name="T26" fmla="*/ 1432 w 16095"/>
                  <a:gd name="T27" fmla="*/ 1010 h 15059"/>
                  <a:gd name="T28" fmla="*/ 14663 w 16095"/>
                  <a:gd name="T29" fmla="*/ 1010 h 15059"/>
                  <a:gd name="T30" fmla="*/ 14826 w 16095"/>
                  <a:gd name="T31" fmla="*/ 1064 h 15059"/>
                  <a:gd name="T32" fmla="*/ 14958 w 16095"/>
                  <a:gd name="T33" fmla="*/ 1169 h 15059"/>
                  <a:gd name="T34" fmla="*/ 15050 w 16095"/>
                  <a:gd name="T35" fmla="*/ 1310 h 15059"/>
                  <a:gd name="T36" fmla="*/ 15088 w 16095"/>
                  <a:gd name="T37" fmla="*/ 1480 h 15059"/>
                  <a:gd name="T38" fmla="*/ 1279 w 16095"/>
                  <a:gd name="T39" fmla="*/ 17 h 15059"/>
                  <a:gd name="T40" fmla="*/ 790 w 16095"/>
                  <a:gd name="T41" fmla="*/ 182 h 15059"/>
                  <a:gd name="T42" fmla="*/ 391 w 16095"/>
                  <a:gd name="T43" fmla="*/ 493 h 15059"/>
                  <a:gd name="T44" fmla="*/ 119 w 16095"/>
                  <a:gd name="T45" fmla="*/ 920 h 15059"/>
                  <a:gd name="T46" fmla="*/ 2 w 16095"/>
                  <a:gd name="T47" fmla="*/ 1429 h 15059"/>
                  <a:gd name="T48" fmla="*/ 47 w 16095"/>
                  <a:gd name="T49" fmla="*/ 11922 h 15059"/>
                  <a:gd name="T50" fmla="*/ 257 w 16095"/>
                  <a:gd name="T51" fmla="*/ 12387 h 15059"/>
                  <a:gd name="T52" fmla="*/ 604 w 16095"/>
                  <a:gd name="T53" fmla="*/ 12752 h 15059"/>
                  <a:gd name="T54" fmla="*/ 1056 w 16095"/>
                  <a:gd name="T55" fmla="*/ 12984 h 15059"/>
                  <a:gd name="T56" fmla="*/ 6539 w 16095"/>
                  <a:gd name="T57" fmla="*/ 13053 h 15059"/>
                  <a:gd name="T58" fmla="*/ 3299 w 16095"/>
                  <a:gd name="T59" fmla="*/ 14106 h 15059"/>
                  <a:gd name="T60" fmla="*/ 3180 w 16095"/>
                  <a:gd name="T61" fmla="*/ 14188 h 15059"/>
                  <a:gd name="T62" fmla="*/ 3089 w 16095"/>
                  <a:gd name="T63" fmla="*/ 14299 h 15059"/>
                  <a:gd name="T64" fmla="*/ 3034 w 16095"/>
                  <a:gd name="T65" fmla="*/ 14431 h 15059"/>
                  <a:gd name="T66" fmla="*/ 3019 w 16095"/>
                  <a:gd name="T67" fmla="*/ 14583 h 15059"/>
                  <a:gd name="T68" fmla="*/ 3057 w 16095"/>
                  <a:gd name="T69" fmla="*/ 14753 h 15059"/>
                  <a:gd name="T70" fmla="*/ 3149 w 16095"/>
                  <a:gd name="T71" fmla="*/ 14894 h 15059"/>
                  <a:gd name="T72" fmla="*/ 3280 w 16095"/>
                  <a:gd name="T73" fmla="*/ 14999 h 15059"/>
                  <a:gd name="T74" fmla="*/ 3444 w 16095"/>
                  <a:gd name="T75" fmla="*/ 15053 h 15059"/>
                  <a:gd name="T76" fmla="*/ 12651 w 16095"/>
                  <a:gd name="T77" fmla="*/ 15053 h 15059"/>
                  <a:gd name="T78" fmla="*/ 12814 w 16095"/>
                  <a:gd name="T79" fmla="*/ 14999 h 15059"/>
                  <a:gd name="T80" fmla="*/ 12946 w 16095"/>
                  <a:gd name="T81" fmla="*/ 14894 h 15059"/>
                  <a:gd name="T82" fmla="*/ 13038 w 16095"/>
                  <a:gd name="T83" fmla="*/ 14753 h 15059"/>
                  <a:gd name="T84" fmla="*/ 13076 w 16095"/>
                  <a:gd name="T85" fmla="*/ 14583 h 15059"/>
                  <a:gd name="T86" fmla="*/ 13061 w 16095"/>
                  <a:gd name="T87" fmla="*/ 14431 h 15059"/>
                  <a:gd name="T88" fmla="*/ 13006 w 16095"/>
                  <a:gd name="T89" fmla="*/ 14299 h 15059"/>
                  <a:gd name="T90" fmla="*/ 12915 w 16095"/>
                  <a:gd name="T91" fmla="*/ 14188 h 15059"/>
                  <a:gd name="T92" fmla="*/ 12796 w 16095"/>
                  <a:gd name="T93" fmla="*/ 14106 h 15059"/>
                  <a:gd name="T94" fmla="*/ 9556 w 16095"/>
                  <a:gd name="T95" fmla="*/ 13053 h 15059"/>
                  <a:gd name="T96" fmla="*/ 15039 w 16095"/>
                  <a:gd name="T97" fmla="*/ 12984 h 15059"/>
                  <a:gd name="T98" fmla="*/ 15491 w 16095"/>
                  <a:gd name="T99" fmla="*/ 12752 h 15059"/>
                  <a:gd name="T100" fmla="*/ 15838 w 16095"/>
                  <a:gd name="T101" fmla="*/ 12387 h 15059"/>
                  <a:gd name="T102" fmla="*/ 16048 w 16095"/>
                  <a:gd name="T103" fmla="*/ 11922 h 15059"/>
                  <a:gd name="T104" fmla="*/ 16093 w 16095"/>
                  <a:gd name="T105" fmla="*/ 1429 h 15059"/>
                  <a:gd name="T106" fmla="*/ 15976 w 16095"/>
                  <a:gd name="T107" fmla="*/ 920 h 15059"/>
                  <a:gd name="T108" fmla="*/ 15703 w 16095"/>
                  <a:gd name="T109" fmla="*/ 493 h 15059"/>
                  <a:gd name="T110" fmla="*/ 15305 w 16095"/>
                  <a:gd name="T111" fmla="*/ 182 h 15059"/>
                  <a:gd name="T112" fmla="*/ 14815 w 16095"/>
                  <a:gd name="T113" fmla="*/ 17 h 15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095" h="15059">
                    <a:moveTo>
                      <a:pt x="15089" y="11547"/>
                    </a:moveTo>
                    <a:lnTo>
                      <a:pt x="15088" y="11573"/>
                    </a:lnTo>
                    <a:lnTo>
                      <a:pt x="15086" y="11598"/>
                    </a:lnTo>
                    <a:lnTo>
                      <a:pt x="15083" y="11623"/>
                    </a:lnTo>
                    <a:lnTo>
                      <a:pt x="15079" y="11648"/>
                    </a:lnTo>
                    <a:lnTo>
                      <a:pt x="15073" y="11672"/>
                    </a:lnTo>
                    <a:lnTo>
                      <a:pt x="15066" y="11696"/>
                    </a:lnTo>
                    <a:lnTo>
                      <a:pt x="15059" y="11719"/>
                    </a:lnTo>
                    <a:lnTo>
                      <a:pt x="15050" y="11743"/>
                    </a:lnTo>
                    <a:lnTo>
                      <a:pt x="15040" y="11765"/>
                    </a:lnTo>
                    <a:lnTo>
                      <a:pt x="15029" y="11786"/>
                    </a:lnTo>
                    <a:lnTo>
                      <a:pt x="15016" y="11807"/>
                    </a:lnTo>
                    <a:lnTo>
                      <a:pt x="15003" y="11828"/>
                    </a:lnTo>
                    <a:lnTo>
                      <a:pt x="14988" y="11847"/>
                    </a:lnTo>
                    <a:lnTo>
                      <a:pt x="14974" y="11866"/>
                    </a:lnTo>
                    <a:lnTo>
                      <a:pt x="14958" y="11884"/>
                    </a:lnTo>
                    <a:lnTo>
                      <a:pt x="14941" y="11902"/>
                    </a:lnTo>
                    <a:lnTo>
                      <a:pt x="14924" y="11918"/>
                    </a:lnTo>
                    <a:lnTo>
                      <a:pt x="14906" y="11934"/>
                    </a:lnTo>
                    <a:lnTo>
                      <a:pt x="14887" y="11949"/>
                    </a:lnTo>
                    <a:lnTo>
                      <a:pt x="14867" y="11963"/>
                    </a:lnTo>
                    <a:lnTo>
                      <a:pt x="14847" y="11977"/>
                    </a:lnTo>
                    <a:lnTo>
                      <a:pt x="14826" y="11989"/>
                    </a:lnTo>
                    <a:lnTo>
                      <a:pt x="14803" y="12000"/>
                    </a:lnTo>
                    <a:lnTo>
                      <a:pt x="14781" y="12010"/>
                    </a:lnTo>
                    <a:lnTo>
                      <a:pt x="14759" y="12019"/>
                    </a:lnTo>
                    <a:lnTo>
                      <a:pt x="14735" y="12027"/>
                    </a:lnTo>
                    <a:lnTo>
                      <a:pt x="14712" y="12033"/>
                    </a:lnTo>
                    <a:lnTo>
                      <a:pt x="14687" y="12039"/>
                    </a:lnTo>
                    <a:lnTo>
                      <a:pt x="14663" y="12043"/>
                    </a:lnTo>
                    <a:lnTo>
                      <a:pt x="14637" y="12047"/>
                    </a:lnTo>
                    <a:lnTo>
                      <a:pt x="14612" y="12048"/>
                    </a:lnTo>
                    <a:lnTo>
                      <a:pt x="14586" y="12049"/>
                    </a:lnTo>
                    <a:lnTo>
                      <a:pt x="10059" y="12049"/>
                    </a:lnTo>
                    <a:lnTo>
                      <a:pt x="6036" y="12049"/>
                    </a:lnTo>
                    <a:lnTo>
                      <a:pt x="1509" y="12049"/>
                    </a:lnTo>
                    <a:lnTo>
                      <a:pt x="1483" y="12048"/>
                    </a:lnTo>
                    <a:lnTo>
                      <a:pt x="1458" y="12047"/>
                    </a:lnTo>
                    <a:lnTo>
                      <a:pt x="1432" y="12043"/>
                    </a:lnTo>
                    <a:lnTo>
                      <a:pt x="1407" y="12039"/>
                    </a:lnTo>
                    <a:lnTo>
                      <a:pt x="1383" y="12033"/>
                    </a:lnTo>
                    <a:lnTo>
                      <a:pt x="1359" y="12027"/>
                    </a:lnTo>
                    <a:lnTo>
                      <a:pt x="1336" y="12019"/>
                    </a:lnTo>
                    <a:lnTo>
                      <a:pt x="1313" y="12010"/>
                    </a:lnTo>
                    <a:lnTo>
                      <a:pt x="1291" y="12000"/>
                    </a:lnTo>
                    <a:lnTo>
                      <a:pt x="1268" y="11989"/>
                    </a:lnTo>
                    <a:lnTo>
                      <a:pt x="1248" y="11977"/>
                    </a:lnTo>
                    <a:lnTo>
                      <a:pt x="1227" y="11963"/>
                    </a:lnTo>
                    <a:lnTo>
                      <a:pt x="1208" y="11949"/>
                    </a:lnTo>
                    <a:lnTo>
                      <a:pt x="1189" y="11934"/>
                    </a:lnTo>
                    <a:lnTo>
                      <a:pt x="1171" y="11918"/>
                    </a:lnTo>
                    <a:lnTo>
                      <a:pt x="1153" y="11902"/>
                    </a:lnTo>
                    <a:lnTo>
                      <a:pt x="1137" y="11884"/>
                    </a:lnTo>
                    <a:lnTo>
                      <a:pt x="1121" y="11866"/>
                    </a:lnTo>
                    <a:lnTo>
                      <a:pt x="1106" y="11847"/>
                    </a:lnTo>
                    <a:lnTo>
                      <a:pt x="1091" y="11828"/>
                    </a:lnTo>
                    <a:lnTo>
                      <a:pt x="1078" y="11807"/>
                    </a:lnTo>
                    <a:lnTo>
                      <a:pt x="1066" y="11786"/>
                    </a:lnTo>
                    <a:lnTo>
                      <a:pt x="1055" y="11765"/>
                    </a:lnTo>
                    <a:lnTo>
                      <a:pt x="1045" y="11743"/>
                    </a:lnTo>
                    <a:lnTo>
                      <a:pt x="1036" y="11719"/>
                    </a:lnTo>
                    <a:lnTo>
                      <a:pt x="1028" y="11696"/>
                    </a:lnTo>
                    <a:lnTo>
                      <a:pt x="1022" y="11672"/>
                    </a:lnTo>
                    <a:lnTo>
                      <a:pt x="1016" y="11648"/>
                    </a:lnTo>
                    <a:lnTo>
                      <a:pt x="1012" y="11623"/>
                    </a:lnTo>
                    <a:lnTo>
                      <a:pt x="1009" y="11598"/>
                    </a:lnTo>
                    <a:lnTo>
                      <a:pt x="1007" y="11573"/>
                    </a:lnTo>
                    <a:lnTo>
                      <a:pt x="1006" y="11547"/>
                    </a:lnTo>
                    <a:lnTo>
                      <a:pt x="1006" y="1506"/>
                    </a:lnTo>
                    <a:lnTo>
                      <a:pt x="1007" y="1480"/>
                    </a:lnTo>
                    <a:lnTo>
                      <a:pt x="1009" y="1455"/>
                    </a:lnTo>
                    <a:lnTo>
                      <a:pt x="1012" y="1430"/>
                    </a:lnTo>
                    <a:lnTo>
                      <a:pt x="1016" y="1405"/>
                    </a:lnTo>
                    <a:lnTo>
                      <a:pt x="1022" y="1381"/>
                    </a:lnTo>
                    <a:lnTo>
                      <a:pt x="1028" y="1356"/>
                    </a:lnTo>
                    <a:lnTo>
                      <a:pt x="1036" y="1333"/>
                    </a:lnTo>
                    <a:lnTo>
                      <a:pt x="1045" y="1310"/>
                    </a:lnTo>
                    <a:lnTo>
                      <a:pt x="1055" y="1288"/>
                    </a:lnTo>
                    <a:lnTo>
                      <a:pt x="1066" y="1267"/>
                    </a:lnTo>
                    <a:lnTo>
                      <a:pt x="1078" y="1246"/>
                    </a:lnTo>
                    <a:lnTo>
                      <a:pt x="1091" y="1225"/>
                    </a:lnTo>
                    <a:lnTo>
                      <a:pt x="1106" y="1206"/>
                    </a:lnTo>
                    <a:lnTo>
                      <a:pt x="1121" y="1187"/>
                    </a:lnTo>
                    <a:lnTo>
                      <a:pt x="1137" y="1169"/>
                    </a:lnTo>
                    <a:lnTo>
                      <a:pt x="1153" y="1151"/>
                    </a:lnTo>
                    <a:lnTo>
                      <a:pt x="1171" y="1135"/>
                    </a:lnTo>
                    <a:lnTo>
                      <a:pt x="1189" y="1119"/>
                    </a:lnTo>
                    <a:lnTo>
                      <a:pt x="1208" y="1103"/>
                    </a:lnTo>
                    <a:lnTo>
                      <a:pt x="1227" y="1090"/>
                    </a:lnTo>
                    <a:lnTo>
                      <a:pt x="1248" y="1077"/>
                    </a:lnTo>
                    <a:lnTo>
                      <a:pt x="1268" y="1064"/>
                    </a:lnTo>
                    <a:lnTo>
                      <a:pt x="1291" y="1053"/>
                    </a:lnTo>
                    <a:lnTo>
                      <a:pt x="1313" y="1043"/>
                    </a:lnTo>
                    <a:lnTo>
                      <a:pt x="1336" y="1034"/>
                    </a:lnTo>
                    <a:lnTo>
                      <a:pt x="1359" y="1027"/>
                    </a:lnTo>
                    <a:lnTo>
                      <a:pt x="1383" y="1020"/>
                    </a:lnTo>
                    <a:lnTo>
                      <a:pt x="1407" y="1014"/>
                    </a:lnTo>
                    <a:lnTo>
                      <a:pt x="1432" y="1010"/>
                    </a:lnTo>
                    <a:lnTo>
                      <a:pt x="1458" y="1007"/>
                    </a:lnTo>
                    <a:lnTo>
                      <a:pt x="1483" y="1005"/>
                    </a:lnTo>
                    <a:lnTo>
                      <a:pt x="1509" y="1004"/>
                    </a:lnTo>
                    <a:lnTo>
                      <a:pt x="14586" y="1004"/>
                    </a:lnTo>
                    <a:lnTo>
                      <a:pt x="14612" y="1005"/>
                    </a:lnTo>
                    <a:lnTo>
                      <a:pt x="14637" y="1007"/>
                    </a:lnTo>
                    <a:lnTo>
                      <a:pt x="14663" y="1010"/>
                    </a:lnTo>
                    <a:lnTo>
                      <a:pt x="14687" y="1014"/>
                    </a:lnTo>
                    <a:lnTo>
                      <a:pt x="14712" y="1020"/>
                    </a:lnTo>
                    <a:lnTo>
                      <a:pt x="14735" y="1027"/>
                    </a:lnTo>
                    <a:lnTo>
                      <a:pt x="14759" y="1034"/>
                    </a:lnTo>
                    <a:lnTo>
                      <a:pt x="14781" y="1043"/>
                    </a:lnTo>
                    <a:lnTo>
                      <a:pt x="14803" y="1053"/>
                    </a:lnTo>
                    <a:lnTo>
                      <a:pt x="14826" y="1064"/>
                    </a:lnTo>
                    <a:lnTo>
                      <a:pt x="14847" y="1077"/>
                    </a:lnTo>
                    <a:lnTo>
                      <a:pt x="14867" y="1090"/>
                    </a:lnTo>
                    <a:lnTo>
                      <a:pt x="14887" y="1103"/>
                    </a:lnTo>
                    <a:lnTo>
                      <a:pt x="14906" y="1119"/>
                    </a:lnTo>
                    <a:lnTo>
                      <a:pt x="14924" y="1135"/>
                    </a:lnTo>
                    <a:lnTo>
                      <a:pt x="14941" y="1151"/>
                    </a:lnTo>
                    <a:lnTo>
                      <a:pt x="14958" y="1169"/>
                    </a:lnTo>
                    <a:lnTo>
                      <a:pt x="14974" y="1187"/>
                    </a:lnTo>
                    <a:lnTo>
                      <a:pt x="14988" y="1206"/>
                    </a:lnTo>
                    <a:lnTo>
                      <a:pt x="15003" y="1225"/>
                    </a:lnTo>
                    <a:lnTo>
                      <a:pt x="15016" y="1246"/>
                    </a:lnTo>
                    <a:lnTo>
                      <a:pt x="15029" y="1267"/>
                    </a:lnTo>
                    <a:lnTo>
                      <a:pt x="15040" y="1288"/>
                    </a:lnTo>
                    <a:lnTo>
                      <a:pt x="15050" y="1310"/>
                    </a:lnTo>
                    <a:lnTo>
                      <a:pt x="15059" y="1333"/>
                    </a:lnTo>
                    <a:lnTo>
                      <a:pt x="15066" y="1356"/>
                    </a:lnTo>
                    <a:lnTo>
                      <a:pt x="15073" y="1381"/>
                    </a:lnTo>
                    <a:lnTo>
                      <a:pt x="15079" y="1405"/>
                    </a:lnTo>
                    <a:lnTo>
                      <a:pt x="15083" y="1430"/>
                    </a:lnTo>
                    <a:lnTo>
                      <a:pt x="15086" y="1455"/>
                    </a:lnTo>
                    <a:lnTo>
                      <a:pt x="15088" y="1480"/>
                    </a:lnTo>
                    <a:lnTo>
                      <a:pt x="15089" y="1506"/>
                    </a:lnTo>
                    <a:lnTo>
                      <a:pt x="15089" y="11547"/>
                    </a:lnTo>
                    <a:close/>
                    <a:moveTo>
                      <a:pt x="14586" y="0"/>
                    </a:moveTo>
                    <a:lnTo>
                      <a:pt x="1509" y="0"/>
                    </a:lnTo>
                    <a:lnTo>
                      <a:pt x="1431" y="2"/>
                    </a:lnTo>
                    <a:lnTo>
                      <a:pt x="1354" y="8"/>
                    </a:lnTo>
                    <a:lnTo>
                      <a:pt x="1279" y="17"/>
                    </a:lnTo>
                    <a:lnTo>
                      <a:pt x="1204" y="30"/>
                    </a:lnTo>
                    <a:lnTo>
                      <a:pt x="1132" y="47"/>
                    </a:lnTo>
                    <a:lnTo>
                      <a:pt x="1060" y="67"/>
                    </a:lnTo>
                    <a:lnTo>
                      <a:pt x="990" y="91"/>
                    </a:lnTo>
                    <a:lnTo>
                      <a:pt x="921" y="118"/>
                    </a:lnTo>
                    <a:lnTo>
                      <a:pt x="854" y="149"/>
                    </a:lnTo>
                    <a:lnTo>
                      <a:pt x="790" y="182"/>
                    </a:lnTo>
                    <a:lnTo>
                      <a:pt x="726" y="218"/>
                    </a:lnTo>
                    <a:lnTo>
                      <a:pt x="665" y="257"/>
                    </a:lnTo>
                    <a:lnTo>
                      <a:pt x="606" y="299"/>
                    </a:lnTo>
                    <a:lnTo>
                      <a:pt x="549" y="344"/>
                    </a:lnTo>
                    <a:lnTo>
                      <a:pt x="494" y="392"/>
                    </a:lnTo>
                    <a:lnTo>
                      <a:pt x="442" y="441"/>
                    </a:lnTo>
                    <a:lnTo>
                      <a:pt x="391" y="493"/>
                    </a:lnTo>
                    <a:lnTo>
                      <a:pt x="344" y="548"/>
                    </a:lnTo>
                    <a:lnTo>
                      <a:pt x="300" y="605"/>
                    </a:lnTo>
                    <a:lnTo>
                      <a:pt x="258" y="664"/>
                    </a:lnTo>
                    <a:lnTo>
                      <a:pt x="218" y="725"/>
                    </a:lnTo>
                    <a:lnTo>
                      <a:pt x="182" y="788"/>
                    </a:lnTo>
                    <a:lnTo>
                      <a:pt x="149" y="853"/>
                    </a:lnTo>
                    <a:lnTo>
                      <a:pt x="119" y="920"/>
                    </a:lnTo>
                    <a:lnTo>
                      <a:pt x="92" y="988"/>
                    </a:lnTo>
                    <a:lnTo>
                      <a:pt x="67" y="1058"/>
                    </a:lnTo>
                    <a:lnTo>
                      <a:pt x="47" y="1130"/>
                    </a:lnTo>
                    <a:lnTo>
                      <a:pt x="30" y="1203"/>
                    </a:lnTo>
                    <a:lnTo>
                      <a:pt x="17" y="1277"/>
                    </a:lnTo>
                    <a:lnTo>
                      <a:pt x="8" y="1352"/>
                    </a:lnTo>
                    <a:lnTo>
                      <a:pt x="2" y="1429"/>
                    </a:lnTo>
                    <a:lnTo>
                      <a:pt x="0" y="1506"/>
                    </a:lnTo>
                    <a:lnTo>
                      <a:pt x="0" y="11547"/>
                    </a:lnTo>
                    <a:lnTo>
                      <a:pt x="2" y="11624"/>
                    </a:lnTo>
                    <a:lnTo>
                      <a:pt x="8" y="11700"/>
                    </a:lnTo>
                    <a:lnTo>
                      <a:pt x="17" y="11776"/>
                    </a:lnTo>
                    <a:lnTo>
                      <a:pt x="30" y="11850"/>
                    </a:lnTo>
                    <a:lnTo>
                      <a:pt x="47" y="11922"/>
                    </a:lnTo>
                    <a:lnTo>
                      <a:pt x="67" y="11994"/>
                    </a:lnTo>
                    <a:lnTo>
                      <a:pt x="92" y="12064"/>
                    </a:lnTo>
                    <a:lnTo>
                      <a:pt x="118" y="12132"/>
                    </a:lnTo>
                    <a:lnTo>
                      <a:pt x="148" y="12198"/>
                    </a:lnTo>
                    <a:lnTo>
                      <a:pt x="181" y="12264"/>
                    </a:lnTo>
                    <a:lnTo>
                      <a:pt x="217" y="12326"/>
                    </a:lnTo>
                    <a:lnTo>
                      <a:pt x="257" y="12387"/>
                    </a:lnTo>
                    <a:lnTo>
                      <a:pt x="299" y="12446"/>
                    </a:lnTo>
                    <a:lnTo>
                      <a:pt x="343" y="12504"/>
                    </a:lnTo>
                    <a:lnTo>
                      <a:pt x="390" y="12558"/>
                    </a:lnTo>
                    <a:lnTo>
                      <a:pt x="441" y="12610"/>
                    </a:lnTo>
                    <a:lnTo>
                      <a:pt x="493" y="12660"/>
                    </a:lnTo>
                    <a:lnTo>
                      <a:pt x="547" y="12707"/>
                    </a:lnTo>
                    <a:lnTo>
                      <a:pt x="604" y="12752"/>
                    </a:lnTo>
                    <a:lnTo>
                      <a:pt x="663" y="12794"/>
                    </a:lnTo>
                    <a:lnTo>
                      <a:pt x="724" y="12833"/>
                    </a:lnTo>
                    <a:lnTo>
                      <a:pt x="787" y="12869"/>
                    </a:lnTo>
                    <a:lnTo>
                      <a:pt x="852" y="12902"/>
                    </a:lnTo>
                    <a:lnTo>
                      <a:pt x="918" y="12933"/>
                    </a:lnTo>
                    <a:lnTo>
                      <a:pt x="987" y="12959"/>
                    </a:lnTo>
                    <a:lnTo>
                      <a:pt x="1056" y="12984"/>
                    </a:lnTo>
                    <a:lnTo>
                      <a:pt x="1128" y="13004"/>
                    </a:lnTo>
                    <a:lnTo>
                      <a:pt x="1201" y="13021"/>
                    </a:lnTo>
                    <a:lnTo>
                      <a:pt x="1275" y="13035"/>
                    </a:lnTo>
                    <a:lnTo>
                      <a:pt x="1350" y="13044"/>
                    </a:lnTo>
                    <a:lnTo>
                      <a:pt x="1426" y="13050"/>
                    </a:lnTo>
                    <a:lnTo>
                      <a:pt x="1504" y="13053"/>
                    </a:lnTo>
                    <a:lnTo>
                      <a:pt x="6539" y="13053"/>
                    </a:lnTo>
                    <a:lnTo>
                      <a:pt x="6539" y="13663"/>
                    </a:lnTo>
                    <a:lnTo>
                      <a:pt x="3399" y="14070"/>
                    </a:lnTo>
                    <a:lnTo>
                      <a:pt x="3378" y="14076"/>
                    </a:lnTo>
                    <a:lnTo>
                      <a:pt x="3358" y="14082"/>
                    </a:lnTo>
                    <a:lnTo>
                      <a:pt x="3338" y="14090"/>
                    </a:lnTo>
                    <a:lnTo>
                      <a:pt x="3319" y="14098"/>
                    </a:lnTo>
                    <a:lnTo>
                      <a:pt x="3299" y="14106"/>
                    </a:lnTo>
                    <a:lnTo>
                      <a:pt x="3280" y="14116"/>
                    </a:lnTo>
                    <a:lnTo>
                      <a:pt x="3262" y="14126"/>
                    </a:lnTo>
                    <a:lnTo>
                      <a:pt x="3245" y="14137"/>
                    </a:lnTo>
                    <a:lnTo>
                      <a:pt x="3228" y="14149"/>
                    </a:lnTo>
                    <a:lnTo>
                      <a:pt x="3211" y="14161"/>
                    </a:lnTo>
                    <a:lnTo>
                      <a:pt x="3196" y="14174"/>
                    </a:lnTo>
                    <a:lnTo>
                      <a:pt x="3180" y="14188"/>
                    </a:lnTo>
                    <a:lnTo>
                      <a:pt x="3166" y="14203"/>
                    </a:lnTo>
                    <a:lnTo>
                      <a:pt x="3151" y="14217"/>
                    </a:lnTo>
                    <a:lnTo>
                      <a:pt x="3138" y="14233"/>
                    </a:lnTo>
                    <a:lnTo>
                      <a:pt x="3124" y="14249"/>
                    </a:lnTo>
                    <a:lnTo>
                      <a:pt x="3112" y="14265"/>
                    </a:lnTo>
                    <a:lnTo>
                      <a:pt x="3100" y="14282"/>
                    </a:lnTo>
                    <a:lnTo>
                      <a:pt x="3089" y="14299"/>
                    </a:lnTo>
                    <a:lnTo>
                      <a:pt x="3079" y="14316"/>
                    </a:lnTo>
                    <a:lnTo>
                      <a:pt x="3070" y="14335"/>
                    </a:lnTo>
                    <a:lnTo>
                      <a:pt x="3061" y="14353"/>
                    </a:lnTo>
                    <a:lnTo>
                      <a:pt x="3053" y="14372"/>
                    </a:lnTo>
                    <a:lnTo>
                      <a:pt x="3046" y="14391"/>
                    </a:lnTo>
                    <a:lnTo>
                      <a:pt x="3039" y="14411"/>
                    </a:lnTo>
                    <a:lnTo>
                      <a:pt x="3034" y="14431"/>
                    </a:lnTo>
                    <a:lnTo>
                      <a:pt x="3029" y="14452"/>
                    </a:lnTo>
                    <a:lnTo>
                      <a:pt x="3025" y="14473"/>
                    </a:lnTo>
                    <a:lnTo>
                      <a:pt x="3022" y="14493"/>
                    </a:lnTo>
                    <a:lnTo>
                      <a:pt x="3020" y="14514"/>
                    </a:lnTo>
                    <a:lnTo>
                      <a:pt x="3018" y="14536"/>
                    </a:lnTo>
                    <a:lnTo>
                      <a:pt x="3018" y="14557"/>
                    </a:lnTo>
                    <a:lnTo>
                      <a:pt x="3019" y="14583"/>
                    </a:lnTo>
                    <a:lnTo>
                      <a:pt x="3020" y="14608"/>
                    </a:lnTo>
                    <a:lnTo>
                      <a:pt x="3024" y="14633"/>
                    </a:lnTo>
                    <a:lnTo>
                      <a:pt x="3028" y="14658"/>
                    </a:lnTo>
                    <a:lnTo>
                      <a:pt x="3034" y="14682"/>
                    </a:lnTo>
                    <a:lnTo>
                      <a:pt x="3040" y="14707"/>
                    </a:lnTo>
                    <a:lnTo>
                      <a:pt x="3048" y="14730"/>
                    </a:lnTo>
                    <a:lnTo>
                      <a:pt x="3057" y="14753"/>
                    </a:lnTo>
                    <a:lnTo>
                      <a:pt x="3067" y="14775"/>
                    </a:lnTo>
                    <a:lnTo>
                      <a:pt x="3078" y="14797"/>
                    </a:lnTo>
                    <a:lnTo>
                      <a:pt x="3090" y="14818"/>
                    </a:lnTo>
                    <a:lnTo>
                      <a:pt x="3103" y="14838"/>
                    </a:lnTo>
                    <a:lnTo>
                      <a:pt x="3117" y="14857"/>
                    </a:lnTo>
                    <a:lnTo>
                      <a:pt x="3132" y="14876"/>
                    </a:lnTo>
                    <a:lnTo>
                      <a:pt x="3149" y="14894"/>
                    </a:lnTo>
                    <a:lnTo>
                      <a:pt x="3165" y="14912"/>
                    </a:lnTo>
                    <a:lnTo>
                      <a:pt x="3183" y="14928"/>
                    </a:lnTo>
                    <a:lnTo>
                      <a:pt x="3201" y="14945"/>
                    </a:lnTo>
                    <a:lnTo>
                      <a:pt x="3220" y="14960"/>
                    </a:lnTo>
                    <a:lnTo>
                      <a:pt x="3239" y="14974"/>
                    </a:lnTo>
                    <a:lnTo>
                      <a:pt x="3260" y="14987"/>
                    </a:lnTo>
                    <a:lnTo>
                      <a:pt x="3280" y="14999"/>
                    </a:lnTo>
                    <a:lnTo>
                      <a:pt x="3302" y="15010"/>
                    </a:lnTo>
                    <a:lnTo>
                      <a:pt x="3325" y="15020"/>
                    </a:lnTo>
                    <a:lnTo>
                      <a:pt x="3348" y="15029"/>
                    </a:lnTo>
                    <a:lnTo>
                      <a:pt x="3371" y="15037"/>
                    </a:lnTo>
                    <a:lnTo>
                      <a:pt x="3395" y="15043"/>
                    </a:lnTo>
                    <a:lnTo>
                      <a:pt x="3419" y="15049"/>
                    </a:lnTo>
                    <a:lnTo>
                      <a:pt x="3444" y="15053"/>
                    </a:lnTo>
                    <a:lnTo>
                      <a:pt x="3469" y="15056"/>
                    </a:lnTo>
                    <a:lnTo>
                      <a:pt x="3495" y="15058"/>
                    </a:lnTo>
                    <a:lnTo>
                      <a:pt x="3521" y="15059"/>
                    </a:lnTo>
                    <a:lnTo>
                      <a:pt x="12574" y="15059"/>
                    </a:lnTo>
                    <a:lnTo>
                      <a:pt x="12600" y="15058"/>
                    </a:lnTo>
                    <a:lnTo>
                      <a:pt x="12626" y="15056"/>
                    </a:lnTo>
                    <a:lnTo>
                      <a:pt x="12651" y="15053"/>
                    </a:lnTo>
                    <a:lnTo>
                      <a:pt x="12676" y="15049"/>
                    </a:lnTo>
                    <a:lnTo>
                      <a:pt x="12700" y="15043"/>
                    </a:lnTo>
                    <a:lnTo>
                      <a:pt x="12724" y="15037"/>
                    </a:lnTo>
                    <a:lnTo>
                      <a:pt x="12747" y="15029"/>
                    </a:lnTo>
                    <a:lnTo>
                      <a:pt x="12770" y="15020"/>
                    </a:lnTo>
                    <a:lnTo>
                      <a:pt x="12793" y="15010"/>
                    </a:lnTo>
                    <a:lnTo>
                      <a:pt x="12814" y="14999"/>
                    </a:lnTo>
                    <a:lnTo>
                      <a:pt x="12835" y="14987"/>
                    </a:lnTo>
                    <a:lnTo>
                      <a:pt x="12856" y="14974"/>
                    </a:lnTo>
                    <a:lnTo>
                      <a:pt x="12875" y="14960"/>
                    </a:lnTo>
                    <a:lnTo>
                      <a:pt x="12894" y="14945"/>
                    </a:lnTo>
                    <a:lnTo>
                      <a:pt x="12912" y="14928"/>
                    </a:lnTo>
                    <a:lnTo>
                      <a:pt x="12930" y="14912"/>
                    </a:lnTo>
                    <a:lnTo>
                      <a:pt x="12946" y="14894"/>
                    </a:lnTo>
                    <a:lnTo>
                      <a:pt x="12963" y="14876"/>
                    </a:lnTo>
                    <a:lnTo>
                      <a:pt x="12978" y="14857"/>
                    </a:lnTo>
                    <a:lnTo>
                      <a:pt x="12992" y="14838"/>
                    </a:lnTo>
                    <a:lnTo>
                      <a:pt x="13005" y="14818"/>
                    </a:lnTo>
                    <a:lnTo>
                      <a:pt x="13017" y="14797"/>
                    </a:lnTo>
                    <a:lnTo>
                      <a:pt x="13028" y="14775"/>
                    </a:lnTo>
                    <a:lnTo>
                      <a:pt x="13038" y="14753"/>
                    </a:lnTo>
                    <a:lnTo>
                      <a:pt x="13047" y="14730"/>
                    </a:lnTo>
                    <a:lnTo>
                      <a:pt x="13055" y="14707"/>
                    </a:lnTo>
                    <a:lnTo>
                      <a:pt x="13061" y="14682"/>
                    </a:lnTo>
                    <a:lnTo>
                      <a:pt x="13067" y="14658"/>
                    </a:lnTo>
                    <a:lnTo>
                      <a:pt x="13071" y="14633"/>
                    </a:lnTo>
                    <a:lnTo>
                      <a:pt x="13074" y="14608"/>
                    </a:lnTo>
                    <a:lnTo>
                      <a:pt x="13076" y="14583"/>
                    </a:lnTo>
                    <a:lnTo>
                      <a:pt x="13077" y="14557"/>
                    </a:lnTo>
                    <a:lnTo>
                      <a:pt x="13077" y="14536"/>
                    </a:lnTo>
                    <a:lnTo>
                      <a:pt x="13075" y="14514"/>
                    </a:lnTo>
                    <a:lnTo>
                      <a:pt x="13073" y="14493"/>
                    </a:lnTo>
                    <a:lnTo>
                      <a:pt x="13070" y="14473"/>
                    </a:lnTo>
                    <a:lnTo>
                      <a:pt x="13066" y="14452"/>
                    </a:lnTo>
                    <a:lnTo>
                      <a:pt x="13061" y="14431"/>
                    </a:lnTo>
                    <a:lnTo>
                      <a:pt x="13056" y="14411"/>
                    </a:lnTo>
                    <a:lnTo>
                      <a:pt x="13049" y="14391"/>
                    </a:lnTo>
                    <a:lnTo>
                      <a:pt x="13042" y="14372"/>
                    </a:lnTo>
                    <a:lnTo>
                      <a:pt x="13034" y="14353"/>
                    </a:lnTo>
                    <a:lnTo>
                      <a:pt x="13025" y="14335"/>
                    </a:lnTo>
                    <a:lnTo>
                      <a:pt x="13016" y="14316"/>
                    </a:lnTo>
                    <a:lnTo>
                      <a:pt x="13006" y="14299"/>
                    </a:lnTo>
                    <a:lnTo>
                      <a:pt x="12995" y="14282"/>
                    </a:lnTo>
                    <a:lnTo>
                      <a:pt x="12983" y="14265"/>
                    </a:lnTo>
                    <a:lnTo>
                      <a:pt x="12971" y="14249"/>
                    </a:lnTo>
                    <a:lnTo>
                      <a:pt x="12957" y="14233"/>
                    </a:lnTo>
                    <a:lnTo>
                      <a:pt x="12944" y="14217"/>
                    </a:lnTo>
                    <a:lnTo>
                      <a:pt x="12930" y="14203"/>
                    </a:lnTo>
                    <a:lnTo>
                      <a:pt x="12915" y="14188"/>
                    </a:lnTo>
                    <a:lnTo>
                      <a:pt x="12900" y="14174"/>
                    </a:lnTo>
                    <a:lnTo>
                      <a:pt x="12884" y="14161"/>
                    </a:lnTo>
                    <a:lnTo>
                      <a:pt x="12867" y="14149"/>
                    </a:lnTo>
                    <a:lnTo>
                      <a:pt x="12850" y="14137"/>
                    </a:lnTo>
                    <a:lnTo>
                      <a:pt x="12833" y="14126"/>
                    </a:lnTo>
                    <a:lnTo>
                      <a:pt x="12815" y="14116"/>
                    </a:lnTo>
                    <a:lnTo>
                      <a:pt x="12796" y="14106"/>
                    </a:lnTo>
                    <a:lnTo>
                      <a:pt x="12776" y="14098"/>
                    </a:lnTo>
                    <a:lnTo>
                      <a:pt x="12757" y="14090"/>
                    </a:lnTo>
                    <a:lnTo>
                      <a:pt x="12737" y="14082"/>
                    </a:lnTo>
                    <a:lnTo>
                      <a:pt x="12717" y="14076"/>
                    </a:lnTo>
                    <a:lnTo>
                      <a:pt x="12696" y="14070"/>
                    </a:lnTo>
                    <a:lnTo>
                      <a:pt x="9556" y="13663"/>
                    </a:lnTo>
                    <a:lnTo>
                      <a:pt x="9556" y="13053"/>
                    </a:lnTo>
                    <a:lnTo>
                      <a:pt x="14591" y="13053"/>
                    </a:lnTo>
                    <a:lnTo>
                      <a:pt x="14669" y="13050"/>
                    </a:lnTo>
                    <a:lnTo>
                      <a:pt x="14745" y="13044"/>
                    </a:lnTo>
                    <a:lnTo>
                      <a:pt x="14820" y="13035"/>
                    </a:lnTo>
                    <a:lnTo>
                      <a:pt x="14894" y="13021"/>
                    </a:lnTo>
                    <a:lnTo>
                      <a:pt x="14967" y="13004"/>
                    </a:lnTo>
                    <a:lnTo>
                      <a:pt x="15039" y="12984"/>
                    </a:lnTo>
                    <a:lnTo>
                      <a:pt x="15108" y="12959"/>
                    </a:lnTo>
                    <a:lnTo>
                      <a:pt x="15177" y="12933"/>
                    </a:lnTo>
                    <a:lnTo>
                      <a:pt x="15243" y="12902"/>
                    </a:lnTo>
                    <a:lnTo>
                      <a:pt x="15308" y="12869"/>
                    </a:lnTo>
                    <a:lnTo>
                      <a:pt x="15371" y="12833"/>
                    </a:lnTo>
                    <a:lnTo>
                      <a:pt x="15432" y="12794"/>
                    </a:lnTo>
                    <a:lnTo>
                      <a:pt x="15491" y="12752"/>
                    </a:lnTo>
                    <a:lnTo>
                      <a:pt x="15548" y="12707"/>
                    </a:lnTo>
                    <a:lnTo>
                      <a:pt x="15602" y="12660"/>
                    </a:lnTo>
                    <a:lnTo>
                      <a:pt x="15654" y="12610"/>
                    </a:lnTo>
                    <a:lnTo>
                      <a:pt x="15705" y="12558"/>
                    </a:lnTo>
                    <a:lnTo>
                      <a:pt x="15752" y="12504"/>
                    </a:lnTo>
                    <a:lnTo>
                      <a:pt x="15796" y="12446"/>
                    </a:lnTo>
                    <a:lnTo>
                      <a:pt x="15838" y="12387"/>
                    </a:lnTo>
                    <a:lnTo>
                      <a:pt x="15878" y="12326"/>
                    </a:lnTo>
                    <a:lnTo>
                      <a:pt x="15914" y="12264"/>
                    </a:lnTo>
                    <a:lnTo>
                      <a:pt x="15947" y="12198"/>
                    </a:lnTo>
                    <a:lnTo>
                      <a:pt x="15977" y="12132"/>
                    </a:lnTo>
                    <a:lnTo>
                      <a:pt x="16003" y="12064"/>
                    </a:lnTo>
                    <a:lnTo>
                      <a:pt x="16028" y="11994"/>
                    </a:lnTo>
                    <a:lnTo>
                      <a:pt x="16048" y="11922"/>
                    </a:lnTo>
                    <a:lnTo>
                      <a:pt x="16065" y="11850"/>
                    </a:lnTo>
                    <a:lnTo>
                      <a:pt x="16078" y="11776"/>
                    </a:lnTo>
                    <a:lnTo>
                      <a:pt x="16087" y="11700"/>
                    </a:lnTo>
                    <a:lnTo>
                      <a:pt x="16093" y="11624"/>
                    </a:lnTo>
                    <a:lnTo>
                      <a:pt x="16095" y="11547"/>
                    </a:lnTo>
                    <a:lnTo>
                      <a:pt x="16095" y="1506"/>
                    </a:lnTo>
                    <a:lnTo>
                      <a:pt x="16093" y="1429"/>
                    </a:lnTo>
                    <a:lnTo>
                      <a:pt x="16087" y="1352"/>
                    </a:lnTo>
                    <a:lnTo>
                      <a:pt x="16078" y="1277"/>
                    </a:lnTo>
                    <a:lnTo>
                      <a:pt x="16064" y="1203"/>
                    </a:lnTo>
                    <a:lnTo>
                      <a:pt x="16048" y="1130"/>
                    </a:lnTo>
                    <a:lnTo>
                      <a:pt x="16028" y="1058"/>
                    </a:lnTo>
                    <a:lnTo>
                      <a:pt x="16003" y="988"/>
                    </a:lnTo>
                    <a:lnTo>
                      <a:pt x="15976" y="920"/>
                    </a:lnTo>
                    <a:lnTo>
                      <a:pt x="15946" y="853"/>
                    </a:lnTo>
                    <a:lnTo>
                      <a:pt x="15913" y="788"/>
                    </a:lnTo>
                    <a:lnTo>
                      <a:pt x="15877" y="725"/>
                    </a:lnTo>
                    <a:lnTo>
                      <a:pt x="15837" y="664"/>
                    </a:lnTo>
                    <a:lnTo>
                      <a:pt x="15795" y="605"/>
                    </a:lnTo>
                    <a:lnTo>
                      <a:pt x="15750" y="548"/>
                    </a:lnTo>
                    <a:lnTo>
                      <a:pt x="15703" y="493"/>
                    </a:lnTo>
                    <a:lnTo>
                      <a:pt x="15652" y="441"/>
                    </a:lnTo>
                    <a:lnTo>
                      <a:pt x="15600" y="392"/>
                    </a:lnTo>
                    <a:lnTo>
                      <a:pt x="15546" y="344"/>
                    </a:lnTo>
                    <a:lnTo>
                      <a:pt x="15488" y="299"/>
                    </a:lnTo>
                    <a:lnTo>
                      <a:pt x="15429" y="257"/>
                    </a:lnTo>
                    <a:lnTo>
                      <a:pt x="15369" y="218"/>
                    </a:lnTo>
                    <a:lnTo>
                      <a:pt x="15305" y="182"/>
                    </a:lnTo>
                    <a:lnTo>
                      <a:pt x="15240" y="149"/>
                    </a:lnTo>
                    <a:lnTo>
                      <a:pt x="15174" y="118"/>
                    </a:lnTo>
                    <a:lnTo>
                      <a:pt x="15105" y="91"/>
                    </a:lnTo>
                    <a:lnTo>
                      <a:pt x="15035" y="67"/>
                    </a:lnTo>
                    <a:lnTo>
                      <a:pt x="14963" y="47"/>
                    </a:lnTo>
                    <a:lnTo>
                      <a:pt x="14890" y="30"/>
                    </a:lnTo>
                    <a:lnTo>
                      <a:pt x="14815" y="17"/>
                    </a:lnTo>
                    <a:lnTo>
                      <a:pt x="14740" y="8"/>
                    </a:lnTo>
                    <a:lnTo>
                      <a:pt x="14664" y="2"/>
                    </a:lnTo>
                    <a:lnTo>
                      <a:pt x="145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29" tIns="48214" rIns="96429" bIns="48214" numCol="1" anchor="t" anchorCtr="0" compatLnSpc="1">
                <a:prstTxWarp prst="textNoShape">
                  <a:avLst/>
                </a:prstTxWarp>
              </a:bodyPr>
              <a:lstStyle/>
              <a:p>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78" name="Group 9"/>
          <p:cNvGrpSpPr/>
          <p:nvPr/>
        </p:nvGrpSpPr>
        <p:grpSpPr>
          <a:xfrm>
            <a:off x="5737631" y="3931841"/>
            <a:ext cx="776434" cy="776434"/>
            <a:chOff x="5440796" y="3728193"/>
            <a:chExt cx="736265" cy="736265"/>
          </a:xfrm>
        </p:grpSpPr>
        <p:sp>
          <p:nvSpPr>
            <p:cNvPr id="79" name="Oval 62"/>
            <p:cNvSpPr/>
            <p:nvPr/>
          </p:nvSpPr>
          <p:spPr>
            <a:xfrm>
              <a:off x="5440796" y="3728193"/>
              <a:ext cx="736265" cy="7362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0" name="Freeform 96"/>
            <p:cNvSpPr>
              <a:spLocks noEditPoints="1"/>
            </p:cNvSpPr>
            <p:nvPr/>
          </p:nvSpPr>
          <p:spPr bwMode="auto">
            <a:xfrm>
              <a:off x="5622159" y="3929564"/>
              <a:ext cx="369270" cy="368421"/>
            </a:xfrm>
            <a:custGeom>
              <a:avLst/>
              <a:gdLst>
                <a:gd name="T0" fmla="*/ 13537 w 16094"/>
                <a:gd name="T1" fmla="*/ 6059 h 16058"/>
                <a:gd name="T2" fmla="*/ 13105 w 16094"/>
                <a:gd name="T3" fmla="*/ 4843 h 16058"/>
                <a:gd name="T4" fmla="*/ 12309 w 16094"/>
                <a:gd name="T5" fmla="*/ 3778 h 16058"/>
                <a:gd name="T6" fmla="*/ 11103 w 16094"/>
                <a:gd name="T7" fmla="*/ 2914 h 16058"/>
                <a:gd name="T8" fmla="*/ 9730 w 16094"/>
                <a:gd name="T9" fmla="*/ 2510 h 16058"/>
                <a:gd name="T10" fmla="*/ 10548 w 16094"/>
                <a:gd name="T11" fmla="*/ 1344 h 16058"/>
                <a:gd name="T12" fmla="*/ 11273 w 16094"/>
                <a:gd name="T13" fmla="*/ 1058 h 16058"/>
                <a:gd name="T14" fmla="*/ 12175 w 16094"/>
                <a:gd name="T15" fmla="*/ 1030 h 16058"/>
                <a:gd name="T16" fmla="*/ 13215 w 16094"/>
                <a:gd name="T17" fmla="*/ 1370 h 16058"/>
                <a:gd name="T18" fmla="*/ 14130 w 16094"/>
                <a:gd name="T19" fmla="*/ 2061 h 16058"/>
                <a:gd name="T20" fmla="*/ 14752 w 16094"/>
                <a:gd name="T21" fmla="*/ 2927 h 16058"/>
                <a:gd name="T22" fmla="*/ 15061 w 16094"/>
                <a:gd name="T23" fmla="*/ 3885 h 16058"/>
                <a:gd name="T24" fmla="*/ 15035 w 16094"/>
                <a:gd name="T25" fmla="*/ 4794 h 16058"/>
                <a:gd name="T26" fmla="*/ 14704 w 16094"/>
                <a:gd name="T27" fmla="*/ 5577 h 16058"/>
                <a:gd name="T28" fmla="*/ 4429 w 16094"/>
                <a:gd name="T29" fmla="*/ 13990 h 16058"/>
                <a:gd name="T30" fmla="*/ 4128 w 16094"/>
                <a:gd name="T31" fmla="*/ 13119 h 16058"/>
                <a:gd name="T32" fmla="*/ 3522 w 16094"/>
                <a:gd name="T33" fmla="*/ 12349 h 16058"/>
                <a:gd name="T34" fmla="*/ 2735 w 16094"/>
                <a:gd name="T35" fmla="*/ 11832 h 16058"/>
                <a:gd name="T36" fmla="*/ 1857 w 16094"/>
                <a:gd name="T37" fmla="*/ 11600 h 16058"/>
                <a:gd name="T38" fmla="*/ 2349 w 16094"/>
                <a:gd name="T39" fmla="*/ 9539 h 16058"/>
                <a:gd name="T40" fmla="*/ 3383 w 16094"/>
                <a:gd name="T41" fmla="*/ 9051 h 16058"/>
                <a:gd name="T42" fmla="*/ 5065 w 16094"/>
                <a:gd name="T43" fmla="*/ 9305 h 16058"/>
                <a:gd name="T44" fmla="*/ 6529 w 16094"/>
                <a:gd name="T45" fmla="*/ 10574 h 16058"/>
                <a:gd name="T46" fmla="*/ 7057 w 16094"/>
                <a:gd name="T47" fmla="*/ 12341 h 16058"/>
                <a:gd name="T48" fmla="*/ 6481 w 16094"/>
                <a:gd name="T49" fmla="*/ 13816 h 16058"/>
                <a:gd name="T50" fmla="*/ 1899 w 16094"/>
                <a:gd name="T51" fmla="*/ 15034 h 16058"/>
                <a:gd name="T52" fmla="*/ 1430 w 16094"/>
                <a:gd name="T53" fmla="*/ 14978 h 16058"/>
                <a:gd name="T54" fmla="*/ 1080 w 16094"/>
                <a:gd name="T55" fmla="*/ 14626 h 16058"/>
                <a:gd name="T56" fmla="*/ 1037 w 16094"/>
                <a:gd name="T57" fmla="*/ 14110 h 16058"/>
                <a:gd name="T58" fmla="*/ 2133 w 16094"/>
                <a:gd name="T59" fmla="*/ 12161 h 16058"/>
                <a:gd name="T60" fmla="*/ 2879 w 16094"/>
                <a:gd name="T61" fmla="*/ 12483 h 16058"/>
                <a:gd name="T62" fmla="*/ 3517 w 16094"/>
                <a:gd name="T63" fmla="*/ 13089 h 16058"/>
                <a:gd name="T64" fmla="*/ 3887 w 16094"/>
                <a:gd name="T65" fmla="*/ 13837 h 16058"/>
                <a:gd name="T66" fmla="*/ 5275 w 16094"/>
                <a:gd name="T67" fmla="*/ 8311 h 16058"/>
                <a:gd name="T68" fmla="*/ 4471 w 16094"/>
                <a:gd name="T69" fmla="*/ 8075 h 16058"/>
                <a:gd name="T70" fmla="*/ 3832 w 16094"/>
                <a:gd name="T71" fmla="*/ 8011 h 16058"/>
                <a:gd name="T72" fmla="*/ 8544 w 16094"/>
                <a:gd name="T73" fmla="*/ 3613 h 16058"/>
                <a:gd name="T74" fmla="*/ 9615 w 16094"/>
                <a:gd name="T75" fmla="*/ 3512 h 16058"/>
                <a:gd name="T76" fmla="*/ 7177 w 16094"/>
                <a:gd name="T77" fmla="*/ 9768 h 16058"/>
                <a:gd name="T78" fmla="*/ 6475 w 16094"/>
                <a:gd name="T79" fmla="*/ 9029 h 16058"/>
                <a:gd name="T80" fmla="*/ 10683 w 16094"/>
                <a:gd name="T81" fmla="*/ 3831 h 16058"/>
                <a:gd name="T82" fmla="*/ 11597 w 16094"/>
                <a:gd name="T83" fmla="*/ 4487 h 16058"/>
                <a:gd name="T84" fmla="*/ 12178 w 16094"/>
                <a:gd name="T85" fmla="*/ 5258 h 16058"/>
                <a:gd name="T86" fmla="*/ 7882 w 16094"/>
                <a:gd name="T87" fmla="*/ 11105 h 16058"/>
                <a:gd name="T88" fmla="*/ 12576 w 16094"/>
                <a:gd name="T89" fmla="*/ 6482 h 16058"/>
                <a:gd name="T90" fmla="*/ 12439 w 16094"/>
                <a:gd name="T91" fmla="*/ 7635 h 16058"/>
                <a:gd name="T92" fmla="*/ 11948 w 16094"/>
                <a:gd name="T93" fmla="*/ 8406 h 16058"/>
                <a:gd name="T94" fmla="*/ 14463 w 16094"/>
                <a:gd name="T95" fmla="*/ 1003 h 16058"/>
                <a:gd name="T96" fmla="*/ 13190 w 16094"/>
                <a:gd name="T97" fmla="*/ 260 h 16058"/>
                <a:gd name="T98" fmla="*/ 11795 w 16094"/>
                <a:gd name="T99" fmla="*/ 0 h 16058"/>
                <a:gd name="T100" fmla="*/ 10660 w 16094"/>
                <a:gd name="T101" fmla="*/ 187 h 16058"/>
                <a:gd name="T102" fmla="*/ 9684 w 16094"/>
                <a:gd name="T103" fmla="*/ 727 h 16058"/>
                <a:gd name="T104" fmla="*/ 1704 w 16094"/>
                <a:gd name="T105" fmla="*/ 8728 h 16058"/>
                <a:gd name="T106" fmla="*/ 1279 w 16094"/>
                <a:gd name="T107" fmla="*/ 9454 h 16058"/>
                <a:gd name="T108" fmla="*/ 0 w 16094"/>
                <a:gd name="T109" fmla="*/ 14302 h 16058"/>
                <a:gd name="T110" fmla="*/ 402 w 16094"/>
                <a:gd name="T111" fmla="*/ 15419 h 16058"/>
                <a:gd name="T112" fmla="*/ 1407 w 16094"/>
                <a:gd name="T113" fmla="*/ 16022 h 16058"/>
                <a:gd name="T114" fmla="*/ 2275 w 16094"/>
                <a:gd name="T115" fmla="*/ 15980 h 16058"/>
                <a:gd name="T116" fmla="*/ 7227 w 16094"/>
                <a:gd name="T117" fmla="*/ 14541 h 16058"/>
                <a:gd name="T118" fmla="*/ 15901 w 16094"/>
                <a:gd name="T119" fmla="*/ 5421 h 16058"/>
                <a:gd name="T120" fmla="*/ 15857 w 16094"/>
                <a:gd name="T121" fmla="*/ 2953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094" h="16058">
                  <a:moveTo>
                    <a:pt x="14431" y="5907"/>
                  </a:moveTo>
                  <a:lnTo>
                    <a:pt x="13584" y="6759"/>
                  </a:lnTo>
                  <a:lnTo>
                    <a:pt x="13585" y="6717"/>
                  </a:lnTo>
                  <a:lnTo>
                    <a:pt x="13586" y="6675"/>
                  </a:lnTo>
                  <a:lnTo>
                    <a:pt x="13588" y="6633"/>
                  </a:lnTo>
                  <a:lnTo>
                    <a:pt x="13590" y="6591"/>
                  </a:lnTo>
                  <a:lnTo>
                    <a:pt x="13591" y="6549"/>
                  </a:lnTo>
                  <a:lnTo>
                    <a:pt x="13591" y="6507"/>
                  </a:lnTo>
                  <a:lnTo>
                    <a:pt x="13590" y="6464"/>
                  </a:lnTo>
                  <a:lnTo>
                    <a:pt x="13587" y="6420"/>
                  </a:lnTo>
                  <a:lnTo>
                    <a:pt x="13578" y="6330"/>
                  </a:lnTo>
                  <a:lnTo>
                    <a:pt x="13566" y="6240"/>
                  </a:lnTo>
                  <a:lnTo>
                    <a:pt x="13553" y="6148"/>
                  </a:lnTo>
                  <a:lnTo>
                    <a:pt x="13537" y="6059"/>
                  </a:lnTo>
                  <a:lnTo>
                    <a:pt x="13520" y="5969"/>
                  </a:lnTo>
                  <a:lnTo>
                    <a:pt x="13500" y="5879"/>
                  </a:lnTo>
                  <a:lnTo>
                    <a:pt x="13478" y="5790"/>
                  </a:lnTo>
                  <a:lnTo>
                    <a:pt x="13453" y="5702"/>
                  </a:lnTo>
                  <a:lnTo>
                    <a:pt x="13427" y="5613"/>
                  </a:lnTo>
                  <a:lnTo>
                    <a:pt x="13400" y="5525"/>
                  </a:lnTo>
                  <a:lnTo>
                    <a:pt x="13370" y="5439"/>
                  </a:lnTo>
                  <a:lnTo>
                    <a:pt x="13338" y="5351"/>
                  </a:lnTo>
                  <a:lnTo>
                    <a:pt x="13305" y="5265"/>
                  </a:lnTo>
                  <a:lnTo>
                    <a:pt x="13268" y="5180"/>
                  </a:lnTo>
                  <a:lnTo>
                    <a:pt x="13230" y="5094"/>
                  </a:lnTo>
                  <a:lnTo>
                    <a:pt x="13191" y="5010"/>
                  </a:lnTo>
                  <a:lnTo>
                    <a:pt x="13150" y="4927"/>
                  </a:lnTo>
                  <a:lnTo>
                    <a:pt x="13105" y="4843"/>
                  </a:lnTo>
                  <a:lnTo>
                    <a:pt x="13060" y="4761"/>
                  </a:lnTo>
                  <a:lnTo>
                    <a:pt x="13014" y="4680"/>
                  </a:lnTo>
                  <a:lnTo>
                    <a:pt x="12965" y="4600"/>
                  </a:lnTo>
                  <a:lnTo>
                    <a:pt x="12913" y="4520"/>
                  </a:lnTo>
                  <a:lnTo>
                    <a:pt x="12861" y="4441"/>
                  </a:lnTo>
                  <a:lnTo>
                    <a:pt x="12807" y="4364"/>
                  </a:lnTo>
                  <a:lnTo>
                    <a:pt x="12750" y="4286"/>
                  </a:lnTo>
                  <a:lnTo>
                    <a:pt x="12692" y="4210"/>
                  </a:lnTo>
                  <a:lnTo>
                    <a:pt x="12633" y="4136"/>
                  </a:lnTo>
                  <a:lnTo>
                    <a:pt x="12571" y="4062"/>
                  </a:lnTo>
                  <a:lnTo>
                    <a:pt x="12508" y="3989"/>
                  </a:lnTo>
                  <a:lnTo>
                    <a:pt x="12443" y="3917"/>
                  </a:lnTo>
                  <a:lnTo>
                    <a:pt x="12376" y="3847"/>
                  </a:lnTo>
                  <a:lnTo>
                    <a:pt x="12309" y="3778"/>
                  </a:lnTo>
                  <a:lnTo>
                    <a:pt x="12230" y="3701"/>
                  </a:lnTo>
                  <a:lnTo>
                    <a:pt x="12152" y="3628"/>
                  </a:lnTo>
                  <a:lnTo>
                    <a:pt x="12071" y="3557"/>
                  </a:lnTo>
                  <a:lnTo>
                    <a:pt x="11989" y="3487"/>
                  </a:lnTo>
                  <a:lnTo>
                    <a:pt x="11905" y="3419"/>
                  </a:lnTo>
                  <a:lnTo>
                    <a:pt x="11821" y="3354"/>
                  </a:lnTo>
                  <a:lnTo>
                    <a:pt x="11735" y="3292"/>
                  </a:lnTo>
                  <a:lnTo>
                    <a:pt x="11648" y="3231"/>
                  </a:lnTo>
                  <a:lnTo>
                    <a:pt x="11560" y="3172"/>
                  </a:lnTo>
                  <a:lnTo>
                    <a:pt x="11471" y="3116"/>
                  </a:lnTo>
                  <a:lnTo>
                    <a:pt x="11380" y="3062"/>
                  </a:lnTo>
                  <a:lnTo>
                    <a:pt x="11289" y="3010"/>
                  </a:lnTo>
                  <a:lnTo>
                    <a:pt x="11196" y="2961"/>
                  </a:lnTo>
                  <a:lnTo>
                    <a:pt x="11103" y="2914"/>
                  </a:lnTo>
                  <a:lnTo>
                    <a:pt x="11009" y="2868"/>
                  </a:lnTo>
                  <a:lnTo>
                    <a:pt x="10913" y="2826"/>
                  </a:lnTo>
                  <a:lnTo>
                    <a:pt x="10818" y="2786"/>
                  </a:lnTo>
                  <a:lnTo>
                    <a:pt x="10721" y="2749"/>
                  </a:lnTo>
                  <a:lnTo>
                    <a:pt x="10625" y="2714"/>
                  </a:lnTo>
                  <a:lnTo>
                    <a:pt x="10527" y="2681"/>
                  </a:lnTo>
                  <a:lnTo>
                    <a:pt x="10429" y="2651"/>
                  </a:lnTo>
                  <a:lnTo>
                    <a:pt x="10330" y="2622"/>
                  </a:lnTo>
                  <a:lnTo>
                    <a:pt x="10231" y="2597"/>
                  </a:lnTo>
                  <a:lnTo>
                    <a:pt x="10132" y="2574"/>
                  </a:lnTo>
                  <a:lnTo>
                    <a:pt x="10031" y="2554"/>
                  </a:lnTo>
                  <a:lnTo>
                    <a:pt x="9932" y="2537"/>
                  </a:lnTo>
                  <a:lnTo>
                    <a:pt x="9831" y="2522"/>
                  </a:lnTo>
                  <a:lnTo>
                    <a:pt x="9730" y="2510"/>
                  </a:lnTo>
                  <a:lnTo>
                    <a:pt x="9630" y="2500"/>
                  </a:lnTo>
                  <a:lnTo>
                    <a:pt x="9529" y="2493"/>
                  </a:lnTo>
                  <a:lnTo>
                    <a:pt x="9428" y="2489"/>
                  </a:lnTo>
                  <a:lnTo>
                    <a:pt x="9327" y="2487"/>
                  </a:lnTo>
                  <a:lnTo>
                    <a:pt x="10160" y="1649"/>
                  </a:lnTo>
                  <a:lnTo>
                    <a:pt x="10199" y="1611"/>
                  </a:lnTo>
                  <a:lnTo>
                    <a:pt x="10240" y="1574"/>
                  </a:lnTo>
                  <a:lnTo>
                    <a:pt x="10282" y="1538"/>
                  </a:lnTo>
                  <a:lnTo>
                    <a:pt x="10324" y="1502"/>
                  </a:lnTo>
                  <a:lnTo>
                    <a:pt x="10367" y="1468"/>
                  </a:lnTo>
                  <a:lnTo>
                    <a:pt x="10411" y="1435"/>
                  </a:lnTo>
                  <a:lnTo>
                    <a:pt x="10456" y="1404"/>
                  </a:lnTo>
                  <a:lnTo>
                    <a:pt x="10502" y="1373"/>
                  </a:lnTo>
                  <a:lnTo>
                    <a:pt x="10548" y="1344"/>
                  </a:lnTo>
                  <a:lnTo>
                    <a:pt x="10596" y="1316"/>
                  </a:lnTo>
                  <a:lnTo>
                    <a:pt x="10644" y="1289"/>
                  </a:lnTo>
                  <a:lnTo>
                    <a:pt x="10692" y="1263"/>
                  </a:lnTo>
                  <a:lnTo>
                    <a:pt x="10742" y="1237"/>
                  </a:lnTo>
                  <a:lnTo>
                    <a:pt x="10793" y="1214"/>
                  </a:lnTo>
                  <a:lnTo>
                    <a:pt x="10843" y="1192"/>
                  </a:lnTo>
                  <a:lnTo>
                    <a:pt x="10894" y="1171"/>
                  </a:lnTo>
                  <a:lnTo>
                    <a:pt x="10947" y="1151"/>
                  </a:lnTo>
                  <a:lnTo>
                    <a:pt x="11000" y="1132"/>
                  </a:lnTo>
                  <a:lnTo>
                    <a:pt x="11053" y="1115"/>
                  </a:lnTo>
                  <a:lnTo>
                    <a:pt x="11108" y="1099"/>
                  </a:lnTo>
                  <a:lnTo>
                    <a:pt x="11162" y="1084"/>
                  </a:lnTo>
                  <a:lnTo>
                    <a:pt x="11217" y="1070"/>
                  </a:lnTo>
                  <a:lnTo>
                    <a:pt x="11273" y="1058"/>
                  </a:lnTo>
                  <a:lnTo>
                    <a:pt x="11329" y="1046"/>
                  </a:lnTo>
                  <a:lnTo>
                    <a:pt x="11386" y="1037"/>
                  </a:lnTo>
                  <a:lnTo>
                    <a:pt x="11444" y="1028"/>
                  </a:lnTo>
                  <a:lnTo>
                    <a:pt x="11501" y="1021"/>
                  </a:lnTo>
                  <a:lnTo>
                    <a:pt x="11559" y="1015"/>
                  </a:lnTo>
                  <a:lnTo>
                    <a:pt x="11618" y="1010"/>
                  </a:lnTo>
                  <a:lnTo>
                    <a:pt x="11676" y="1007"/>
                  </a:lnTo>
                  <a:lnTo>
                    <a:pt x="11735" y="1005"/>
                  </a:lnTo>
                  <a:lnTo>
                    <a:pt x="11795" y="1004"/>
                  </a:lnTo>
                  <a:lnTo>
                    <a:pt x="11871" y="1005"/>
                  </a:lnTo>
                  <a:lnTo>
                    <a:pt x="11947" y="1008"/>
                  </a:lnTo>
                  <a:lnTo>
                    <a:pt x="12023" y="1014"/>
                  </a:lnTo>
                  <a:lnTo>
                    <a:pt x="12098" y="1021"/>
                  </a:lnTo>
                  <a:lnTo>
                    <a:pt x="12175" y="1030"/>
                  </a:lnTo>
                  <a:lnTo>
                    <a:pt x="12251" y="1042"/>
                  </a:lnTo>
                  <a:lnTo>
                    <a:pt x="12327" y="1055"/>
                  </a:lnTo>
                  <a:lnTo>
                    <a:pt x="12402" y="1071"/>
                  </a:lnTo>
                  <a:lnTo>
                    <a:pt x="12478" y="1088"/>
                  </a:lnTo>
                  <a:lnTo>
                    <a:pt x="12553" y="1108"/>
                  </a:lnTo>
                  <a:lnTo>
                    <a:pt x="12629" y="1129"/>
                  </a:lnTo>
                  <a:lnTo>
                    <a:pt x="12703" y="1153"/>
                  </a:lnTo>
                  <a:lnTo>
                    <a:pt x="12777" y="1178"/>
                  </a:lnTo>
                  <a:lnTo>
                    <a:pt x="12852" y="1205"/>
                  </a:lnTo>
                  <a:lnTo>
                    <a:pt x="12925" y="1234"/>
                  </a:lnTo>
                  <a:lnTo>
                    <a:pt x="12999" y="1266"/>
                  </a:lnTo>
                  <a:lnTo>
                    <a:pt x="13071" y="1299"/>
                  </a:lnTo>
                  <a:lnTo>
                    <a:pt x="13144" y="1334"/>
                  </a:lnTo>
                  <a:lnTo>
                    <a:pt x="13215" y="1370"/>
                  </a:lnTo>
                  <a:lnTo>
                    <a:pt x="13285" y="1408"/>
                  </a:lnTo>
                  <a:lnTo>
                    <a:pt x="13356" y="1448"/>
                  </a:lnTo>
                  <a:lnTo>
                    <a:pt x="13425" y="1490"/>
                  </a:lnTo>
                  <a:lnTo>
                    <a:pt x="13495" y="1535"/>
                  </a:lnTo>
                  <a:lnTo>
                    <a:pt x="13562" y="1580"/>
                  </a:lnTo>
                  <a:lnTo>
                    <a:pt x="13629" y="1627"/>
                  </a:lnTo>
                  <a:lnTo>
                    <a:pt x="13696" y="1676"/>
                  </a:lnTo>
                  <a:lnTo>
                    <a:pt x="13761" y="1727"/>
                  </a:lnTo>
                  <a:lnTo>
                    <a:pt x="13827" y="1779"/>
                  </a:lnTo>
                  <a:lnTo>
                    <a:pt x="13890" y="1834"/>
                  </a:lnTo>
                  <a:lnTo>
                    <a:pt x="13952" y="1889"/>
                  </a:lnTo>
                  <a:lnTo>
                    <a:pt x="14014" y="1946"/>
                  </a:lnTo>
                  <a:lnTo>
                    <a:pt x="14075" y="2005"/>
                  </a:lnTo>
                  <a:lnTo>
                    <a:pt x="14130" y="2061"/>
                  </a:lnTo>
                  <a:lnTo>
                    <a:pt x="14185" y="2119"/>
                  </a:lnTo>
                  <a:lnTo>
                    <a:pt x="14237" y="2177"/>
                  </a:lnTo>
                  <a:lnTo>
                    <a:pt x="14288" y="2235"/>
                  </a:lnTo>
                  <a:lnTo>
                    <a:pt x="14338" y="2295"/>
                  </a:lnTo>
                  <a:lnTo>
                    <a:pt x="14386" y="2356"/>
                  </a:lnTo>
                  <a:lnTo>
                    <a:pt x="14433" y="2417"/>
                  </a:lnTo>
                  <a:lnTo>
                    <a:pt x="14478" y="2478"/>
                  </a:lnTo>
                  <a:lnTo>
                    <a:pt x="14522" y="2540"/>
                  </a:lnTo>
                  <a:lnTo>
                    <a:pt x="14564" y="2603"/>
                  </a:lnTo>
                  <a:lnTo>
                    <a:pt x="14605" y="2667"/>
                  </a:lnTo>
                  <a:lnTo>
                    <a:pt x="14644" y="2731"/>
                  </a:lnTo>
                  <a:lnTo>
                    <a:pt x="14682" y="2796"/>
                  </a:lnTo>
                  <a:lnTo>
                    <a:pt x="14718" y="2861"/>
                  </a:lnTo>
                  <a:lnTo>
                    <a:pt x="14752" y="2927"/>
                  </a:lnTo>
                  <a:lnTo>
                    <a:pt x="14785" y="2993"/>
                  </a:lnTo>
                  <a:lnTo>
                    <a:pt x="14816" y="3060"/>
                  </a:lnTo>
                  <a:lnTo>
                    <a:pt x="14846" y="3126"/>
                  </a:lnTo>
                  <a:lnTo>
                    <a:pt x="14874" y="3195"/>
                  </a:lnTo>
                  <a:lnTo>
                    <a:pt x="14900" y="3262"/>
                  </a:lnTo>
                  <a:lnTo>
                    <a:pt x="14925" y="3330"/>
                  </a:lnTo>
                  <a:lnTo>
                    <a:pt x="14948" y="3398"/>
                  </a:lnTo>
                  <a:lnTo>
                    <a:pt x="14969" y="3468"/>
                  </a:lnTo>
                  <a:lnTo>
                    <a:pt x="14988" y="3537"/>
                  </a:lnTo>
                  <a:lnTo>
                    <a:pt x="15007" y="3606"/>
                  </a:lnTo>
                  <a:lnTo>
                    <a:pt x="15023" y="3675"/>
                  </a:lnTo>
                  <a:lnTo>
                    <a:pt x="15038" y="3746"/>
                  </a:lnTo>
                  <a:lnTo>
                    <a:pt x="15050" y="3816"/>
                  </a:lnTo>
                  <a:lnTo>
                    <a:pt x="15061" y="3885"/>
                  </a:lnTo>
                  <a:lnTo>
                    <a:pt x="15070" y="3955"/>
                  </a:lnTo>
                  <a:lnTo>
                    <a:pt x="15078" y="4026"/>
                  </a:lnTo>
                  <a:lnTo>
                    <a:pt x="15084" y="4097"/>
                  </a:lnTo>
                  <a:lnTo>
                    <a:pt x="15087" y="4162"/>
                  </a:lnTo>
                  <a:lnTo>
                    <a:pt x="15089" y="4227"/>
                  </a:lnTo>
                  <a:lnTo>
                    <a:pt x="15089" y="4292"/>
                  </a:lnTo>
                  <a:lnTo>
                    <a:pt x="15088" y="4357"/>
                  </a:lnTo>
                  <a:lnTo>
                    <a:pt x="15085" y="4420"/>
                  </a:lnTo>
                  <a:lnTo>
                    <a:pt x="15081" y="4484"/>
                  </a:lnTo>
                  <a:lnTo>
                    <a:pt x="15075" y="4546"/>
                  </a:lnTo>
                  <a:lnTo>
                    <a:pt x="15067" y="4610"/>
                  </a:lnTo>
                  <a:lnTo>
                    <a:pt x="15058" y="4672"/>
                  </a:lnTo>
                  <a:lnTo>
                    <a:pt x="15048" y="4733"/>
                  </a:lnTo>
                  <a:lnTo>
                    <a:pt x="15035" y="4794"/>
                  </a:lnTo>
                  <a:lnTo>
                    <a:pt x="15022" y="4855"/>
                  </a:lnTo>
                  <a:lnTo>
                    <a:pt x="15006" y="4914"/>
                  </a:lnTo>
                  <a:lnTo>
                    <a:pt x="14989" y="4973"/>
                  </a:lnTo>
                  <a:lnTo>
                    <a:pt x="14970" y="5032"/>
                  </a:lnTo>
                  <a:lnTo>
                    <a:pt x="14950" y="5089"/>
                  </a:lnTo>
                  <a:lnTo>
                    <a:pt x="14929" y="5147"/>
                  </a:lnTo>
                  <a:lnTo>
                    <a:pt x="14906" y="5203"/>
                  </a:lnTo>
                  <a:lnTo>
                    <a:pt x="14882" y="5259"/>
                  </a:lnTo>
                  <a:lnTo>
                    <a:pt x="14856" y="5314"/>
                  </a:lnTo>
                  <a:lnTo>
                    <a:pt x="14829" y="5368"/>
                  </a:lnTo>
                  <a:lnTo>
                    <a:pt x="14799" y="5422"/>
                  </a:lnTo>
                  <a:lnTo>
                    <a:pt x="14769" y="5474"/>
                  </a:lnTo>
                  <a:lnTo>
                    <a:pt x="14737" y="5526"/>
                  </a:lnTo>
                  <a:lnTo>
                    <a:pt x="14704" y="5577"/>
                  </a:lnTo>
                  <a:lnTo>
                    <a:pt x="14670" y="5627"/>
                  </a:lnTo>
                  <a:lnTo>
                    <a:pt x="14633" y="5675"/>
                  </a:lnTo>
                  <a:lnTo>
                    <a:pt x="14595" y="5724"/>
                  </a:lnTo>
                  <a:lnTo>
                    <a:pt x="14557" y="5772"/>
                  </a:lnTo>
                  <a:lnTo>
                    <a:pt x="14516" y="5818"/>
                  </a:lnTo>
                  <a:lnTo>
                    <a:pt x="14474" y="5863"/>
                  </a:lnTo>
                  <a:lnTo>
                    <a:pt x="14431" y="5907"/>
                  </a:lnTo>
                  <a:close/>
                  <a:moveTo>
                    <a:pt x="4463" y="14370"/>
                  </a:moveTo>
                  <a:lnTo>
                    <a:pt x="4461" y="14307"/>
                  </a:lnTo>
                  <a:lnTo>
                    <a:pt x="4458" y="14243"/>
                  </a:lnTo>
                  <a:lnTo>
                    <a:pt x="4453" y="14180"/>
                  </a:lnTo>
                  <a:lnTo>
                    <a:pt x="4446" y="14117"/>
                  </a:lnTo>
                  <a:lnTo>
                    <a:pt x="4438" y="14053"/>
                  </a:lnTo>
                  <a:lnTo>
                    <a:pt x="4429" y="13990"/>
                  </a:lnTo>
                  <a:lnTo>
                    <a:pt x="4417" y="13926"/>
                  </a:lnTo>
                  <a:lnTo>
                    <a:pt x="4405" y="13863"/>
                  </a:lnTo>
                  <a:lnTo>
                    <a:pt x="4391" y="13800"/>
                  </a:lnTo>
                  <a:lnTo>
                    <a:pt x="4375" y="13737"/>
                  </a:lnTo>
                  <a:lnTo>
                    <a:pt x="4357" y="13673"/>
                  </a:lnTo>
                  <a:lnTo>
                    <a:pt x="4338" y="13610"/>
                  </a:lnTo>
                  <a:lnTo>
                    <a:pt x="4317" y="13548"/>
                  </a:lnTo>
                  <a:lnTo>
                    <a:pt x="4295" y="13486"/>
                  </a:lnTo>
                  <a:lnTo>
                    <a:pt x="4271" y="13423"/>
                  </a:lnTo>
                  <a:lnTo>
                    <a:pt x="4246" y="13362"/>
                  </a:lnTo>
                  <a:lnTo>
                    <a:pt x="4219" y="13300"/>
                  </a:lnTo>
                  <a:lnTo>
                    <a:pt x="4191" y="13240"/>
                  </a:lnTo>
                  <a:lnTo>
                    <a:pt x="4161" y="13179"/>
                  </a:lnTo>
                  <a:lnTo>
                    <a:pt x="4128" y="13119"/>
                  </a:lnTo>
                  <a:lnTo>
                    <a:pt x="4095" y="13059"/>
                  </a:lnTo>
                  <a:lnTo>
                    <a:pt x="4060" y="13000"/>
                  </a:lnTo>
                  <a:lnTo>
                    <a:pt x="4024" y="12942"/>
                  </a:lnTo>
                  <a:lnTo>
                    <a:pt x="3986" y="12884"/>
                  </a:lnTo>
                  <a:lnTo>
                    <a:pt x="3946" y="12826"/>
                  </a:lnTo>
                  <a:lnTo>
                    <a:pt x="3905" y="12769"/>
                  </a:lnTo>
                  <a:lnTo>
                    <a:pt x="3862" y="12714"/>
                  </a:lnTo>
                  <a:lnTo>
                    <a:pt x="3818" y="12658"/>
                  </a:lnTo>
                  <a:lnTo>
                    <a:pt x="3771" y="12604"/>
                  </a:lnTo>
                  <a:lnTo>
                    <a:pt x="3723" y="12549"/>
                  </a:lnTo>
                  <a:lnTo>
                    <a:pt x="3674" y="12497"/>
                  </a:lnTo>
                  <a:lnTo>
                    <a:pt x="3622" y="12445"/>
                  </a:lnTo>
                  <a:lnTo>
                    <a:pt x="3573" y="12396"/>
                  </a:lnTo>
                  <a:lnTo>
                    <a:pt x="3522" y="12349"/>
                  </a:lnTo>
                  <a:lnTo>
                    <a:pt x="3470" y="12303"/>
                  </a:lnTo>
                  <a:lnTo>
                    <a:pt x="3418" y="12258"/>
                  </a:lnTo>
                  <a:lnTo>
                    <a:pt x="3366" y="12215"/>
                  </a:lnTo>
                  <a:lnTo>
                    <a:pt x="3312" y="12174"/>
                  </a:lnTo>
                  <a:lnTo>
                    <a:pt x="3257" y="12133"/>
                  </a:lnTo>
                  <a:lnTo>
                    <a:pt x="3202" y="12094"/>
                  </a:lnTo>
                  <a:lnTo>
                    <a:pt x="3146" y="12057"/>
                  </a:lnTo>
                  <a:lnTo>
                    <a:pt x="3088" y="12020"/>
                  </a:lnTo>
                  <a:lnTo>
                    <a:pt x="3031" y="11985"/>
                  </a:lnTo>
                  <a:lnTo>
                    <a:pt x="2974" y="11952"/>
                  </a:lnTo>
                  <a:lnTo>
                    <a:pt x="2914" y="11920"/>
                  </a:lnTo>
                  <a:lnTo>
                    <a:pt x="2855" y="11889"/>
                  </a:lnTo>
                  <a:lnTo>
                    <a:pt x="2796" y="11860"/>
                  </a:lnTo>
                  <a:lnTo>
                    <a:pt x="2735" y="11832"/>
                  </a:lnTo>
                  <a:lnTo>
                    <a:pt x="2675" y="11806"/>
                  </a:lnTo>
                  <a:lnTo>
                    <a:pt x="2613" y="11781"/>
                  </a:lnTo>
                  <a:lnTo>
                    <a:pt x="2552" y="11757"/>
                  </a:lnTo>
                  <a:lnTo>
                    <a:pt x="2490" y="11735"/>
                  </a:lnTo>
                  <a:lnTo>
                    <a:pt x="2427" y="11715"/>
                  </a:lnTo>
                  <a:lnTo>
                    <a:pt x="2365" y="11696"/>
                  </a:lnTo>
                  <a:lnTo>
                    <a:pt x="2303" y="11679"/>
                  </a:lnTo>
                  <a:lnTo>
                    <a:pt x="2239" y="11663"/>
                  </a:lnTo>
                  <a:lnTo>
                    <a:pt x="2176" y="11648"/>
                  </a:lnTo>
                  <a:lnTo>
                    <a:pt x="2112" y="11636"/>
                  </a:lnTo>
                  <a:lnTo>
                    <a:pt x="2048" y="11625"/>
                  </a:lnTo>
                  <a:lnTo>
                    <a:pt x="1985" y="11615"/>
                  </a:lnTo>
                  <a:lnTo>
                    <a:pt x="1920" y="11607"/>
                  </a:lnTo>
                  <a:lnTo>
                    <a:pt x="1857" y="11600"/>
                  </a:lnTo>
                  <a:lnTo>
                    <a:pt x="1793" y="11595"/>
                  </a:lnTo>
                  <a:lnTo>
                    <a:pt x="1728" y="11592"/>
                  </a:lnTo>
                  <a:lnTo>
                    <a:pt x="2229" y="9781"/>
                  </a:lnTo>
                  <a:lnTo>
                    <a:pt x="2236" y="9759"/>
                  </a:lnTo>
                  <a:lnTo>
                    <a:pt x="2244" y="9736"/>
                  </a:lnTo>
                  <a:lnTo>
                    <a:pt x="2253" y="9714"/>
                  </a:lnTo>
                  <a:lnTo>
                    <a:pt x="2263" y="9692"/>
                  </a:lnTo>
                  <a:lnTo>
                    <a:pt x="2273" y="9670"/>
                  </a:lnTo>
                  <a:lnTo>
                    <a:pt x="2284" y="9648"/>
                  </a:lnTo>
                  <a:lnTo>
                    <a:pt x="2296" y="9626"/>
                  </a:lnTo>
                  <a:lnTo>
                    <a:pt x="2308" y="9604"/>
                  </a:lnTo>
                  <a:lnTo>
                    <a:pt x="2321" y="9583"/>
                  </a:lnTo>
                  <a:lnTo>
                    <a:pt x="2335" y="9561"/>
                  </a:lnTo>
                  <a:lnTo>
                    <a:pt x="2349" y="9539"/>
                  </a:lnTo>
                  <a:lnTo>
                    <a:pt x="2363" y="9518"/>
                  </a:lnTo>
                  <a:lnTo>
                    <a:pt x="2378" y="9498"/>
                  </a:lnTo>
                  <a:lnTo>
                    <a:pt x="2393" y="9478"/>
                  </a:lnTo>
                  <a:lnTo>
                    <a:pt x="2409" y="9458"/>
                  </a:lnTo>
                  <a:lnTo>
                    <a:pt x="2426" y="9438"/>
                  </a:lnTo>
                  <a:lnTo>
                    <a:pt x="2522" y="9374"/>
                  </a:lnTo>
                  <a:lnTo>
                    <a:pt x="2621" y="9314"/>
                  </a:lnTo>
                  <a:lnTo>
                    <a:pt x="2723" y="9260"/>
                  </a:lnTo>
                  <a:lnTo>
                    <a:pt x="2828" y="9211"/>
                  </a:lnTo>
                  <a:lnTo>
                    <a:pt x="2934" y="9169"/>
                  </a:lnTo>
                  <a:lnTo>
                    <a:pt x="3044" y="9131"/>
                  </a:lnTo>
                  <a:lnTo>
                    <a:pt x="3156" y="9099"/>
                  </a:lnTo>
                  <a:lnTo>
                    <a:pt x="3268" y="9072"/>
                  </a:lnTo>
                  <a:lnTo>
                    <a:pt x="3383" y="9051"/>
                  </a:lnTo>
                  <a:lnTo>
                    <a:pt x="3500" y="9034"/>
                  </a:lnTo>
                  <a:lnTo>
                    <a:pt x="3617" y="9024"/>
                  </a:lnTo>
                  <a:lnTo>
                    <a:pt x="3736" y="9018"/>
                  </a:lnTo>
                  <a:lnTo>
                    <a:pt x="3857" y="9018"/>
                  </a:lnTo>
                  <a:lnTo>
                    <a:pt x="3976" y="9023"/>
                  </a:lnTo>
                  <a:lnTo>
                    <a:pt x="4098" y="9033"/>
                  </a:lnTo>
                  <a:lnTo>
                    <a:pt x="4220" y="9049"/>
                  </a:lnTo>
                  <a:lnTo>
                    <a:pt x="4342" y="9070"/>
                  </a:lnTo>
                  <a:lnTo>
                    <a:pt x="4463" y="9096"/>
                  </a:lnTo>
                  <a:lnTo>
                    <a:pt x="4584" y="9127"/>
                  </a:lnTo>
                  <a:lnTo>
                    <a:pt x="4706" y="9164"/>
                  </a:lnTo>
                  <a:lnTo>
                    <a:pt x="4826" y="9206"/>
                  </a:lnTo>
                  <a:lnTo>
                    <a:pt x="4946" y="9252"/>
                  </a:lnTo>
                  <a:lnTo>
                    <a:pt x="5065" y="9305"/>
                  </a:lnTo>
                  <a:lnTo>
                    <a:pt x="5184" y="9363"/>
                  </a:lnTo>
                  <a:lnTo>
                    <a:pt x="5300" y="9425"/>
                  </a:lnTo>
                  <a:lnTo>
                    <a:pt x="5415" y="9493"/>
                  </a:lnTo>
                  <a:lnTo>
                    <a:pt x="5529" y="9566"/>
                  </a:lnTo>
                  <a:lnTo>
                    <a:pt x="5640" y="9644"/>
                  </a:lnTo>
                  <a:lnTo>
                    <a:pt x="5750" y="9727"/>
                  </a:lnTo>
                  <a:lnTo>
                    <a:pt x="5857" y="9815"/>
                  </a:lnTo>
                  <a:lnTo>
                    <a:pt x="5962" y="9909"/>
                  </a:lnTo>
                  <a:lnTo>
                    <a:pt x="6065" y="10007"/>
                  </a:lnTo>
                  <a:lnTo>
                    <a:pt x="6168" y="10115"/>
                  </a:lnTo>
                  <a:lnTo>
                    <a:pt x="6267" y="10226"/>
                  </a:lnTo>
                  <a:lnTo>
                    <a:pt x="6360" y="10339"/>
                  </a:lnTo>
                  <a:lnTo>
                    <a:pt x="6447" y="10456"/>
                  </a:lnTo>
                  <a:lnTo>
                    <a:pt x="6529" y="10574"/>
                  </a:lnTo>
                  <a:lnTo>
                    <a:pt x="6604" y="10695"/>
                  </a:lnTo>
                  <a:lnTo>
                    <a:pt x="6673" y="10816"/>
                  </a:lnTo>
                  <a:lnTo>
                    <a:pt x="6738" y="10941"/>
                  </a:lnTo>
                  <a:lnTo>
                    <a:pt x="6796" y="11065"/>
                  </a:lnTo>
                  <a:lnTo>
                    <a:pt x="6848" y="11191"/>
                  </a:lnTo>
                  <a:lnTo>
                    <a:pt x="6895" y="11318"/>
                  </a:lnTo>
                  <a:lnTo>
                    <a:pt x="6936" y="11446"/>
                  </a:lnTo>
                  <a:lnTo>
                    <a:pt x="6971" y="11574"/>
                  </a:lnTo>
                  <a:lnTo>
                    <a:pt x="7000" y="11702"/>
                  </a:lnTo>
                  <a:lnTo>
                    <a:pt x="7023" y="11831"/>
                  </a:lnTo>
                  <a:lnTo>
                    <a:pt x="7041" y="11959"/>
                  </a:lnTo>
                  <a:lnTo>
                    <a:pt x="7052" y="12087"/>
                  </a:lnTo>
                  <a:lnTo>
                    <a:pt x="7058" y="12214"/>
                  </a:lnTo>
                  <a:lnTo>
                    <a:pt x="7057" y="12341"/>
                  </a:lnTo>
                  <a:lnTo>
                    <a:pt x="7051" y="12466"/>
                  </a:lnTo>
                  <a:lnTo>
                    <a:pt x="7039" y="12589"/>
                  </a:lnTo>
                  <a:lnTo>
                    <a:pt x="7019" y="12712"/>
                  </a:lnTo>
                  <a:lnTo>
                    <a:pt x="6995" y="12832"/>
                  </a:lnTo>
                  <a:lnTo>
                    <a:pt x="6965" y="12952"/>
                  </a:lnTo>
                  <a:lnTo>
                    <a:pt x="6929" y="13068"/>
                  </a:lnTo>
                  <a:lnTo>
                    <a:pt x="6886" y="13183"/>
                  </a:lnTo>
                  <a:lnTo>
                    <a:pt x="6837" y="13294"/>
                  </a:lnTo>
                  <a:lnTo>
                    <a:pt x="6783" y="13402"/>
                  </a:lnTo>
                  <a:lnTo>
                    <a:pt x="6722" y="13508"/>
                  </a:lnTo>
                  <a:lnTo>
                    <a:pt x="6655" y="13610"/>
                  </a:lnTo>
                  <a:lnTo>
                    <a:pt x="6582" y="13710"/>
                  </a:lnTo>
                  <a:lnTo>
                    <a:pt x="6502" y="13805"/>
                  </a:lnTo>
                  <a:lnTo>
                    <a:pt x="6481" y="13816"/>
                  </a:lnTo>
                  <a:lnTo>
                    <a:pt x="6459" y="13827"/>
                  </a:lnTo>
                  <a:lnTo>
                    <a:pt x="6437" y="13838"/>
                  </a:lnTo>
                  <a:lnTo>
                    <a:pt x="6415" y="13848"/>
                  </a:lnTo>
                  <a:lnTo>
                    <a:pt x="6392" y="13858"/>
                  </a:lnTo>
                  <a:lnTo>
                    <a:pt x="6369" y="13867"/>
                  </a:lnTo>
                  <a:lnTo>
                    <a:pt x="6345" y="13876"/>
                  </a:lnTo>
                  <a:lnTo>
                    <a:pt x="6322" y="13884"/>
                  </a:lnTo>
                  <a:lnTo>
                    <a:pt x="4463" y="14370"/>
                  </a:lnTo>
                  <a:close/>
                  <a:moveTo>
                    <a:pt x="2096" y="14991"/>
                  </a:moveTo>
                  <a:lnTo>
                    <a:pt x="2070" y="14997"/>
                  </a:lnTo>
                  <a:lnTo>
                    <a:pt x="2036" y="15005"/>
                  </a:lnTo>
                  <a:lnTo>
                    <a:pt x="1995" y="15014"/>
                  </a:lnTo>
                  <a:lnTo>
                    <a:pt x="1949" y="15024"/>
                  </a:lnTo>
                  <a:lnTo>
                    <a:pt x="1899" y="15034"/>
                  </a:lnTo>
                  <a:lnTo>
                    <a:pt x="1849" y="15043"/>
                  </a:lnTo>
                  <a:lnTo>
                    <a:pt x="1825" y="15046"/>
                  </a:lnTo>
                  <a:lnTo>
                    <a:pt x="1801" y="15050"/>
                  </a:lnTo>
                  <a:lnTo>
                    <a:pt x="1777" y="15052"/>
                  </a:lnTo>
                  <a:lnTo>
                    <a:pt x="1755" y="15054"/>
                  </a:lnTo>
                  <a:lnTo>
                    <a:pt x="1716" y="15053"/>
                  </a:lnTo>
                  <a:lnTo>
                    <a:pt x="1679" y="15049"/>
                  </a:lnTo>
                  <a:lnTo>
                    <a:pt x="1641" y="15044"/>
                  </a:lnTo>
                  <a:lnTo>
                    <a:pt x="1604" y="15037"/>
                  </a:lnTo>
                  <a:lnTo>
                    <a:pt x="1568" y="15029"/>
                  </a:lnTo>
                  <a:lnTo>
                    <a:pt x="1532" y="15018"/>
                  </a:lnTo>
                  <a:lnTo>
                    <a:pt x="1498" y="15006"/>
                  </a:lnTo>
                  <a:lnTo>
                    <a:pt x="1464" y="14993"/>
                  </a:lnTo>
                  <a:lnTo>
                    <a:pt x="1430" y="14978"/>
                  </a:lnTo>
                  <a:lnTo>
                    <a:pt x="1398" y="14961"/>
                  </a:lnTo>
                  <a:lnTo>
                    <a:pt x="1367" y="14943"/>
                  </a:lnTo>
                  <a:lnTo>
                    <a:pt x="1336" y="14923"/>
                  </a:lnTo>
                  <a:lnTo>
                    <a:pt x="1307" y="14902"/>
                  </a:lnTo>
                  <a:lnTo>
                    <a:pt x="1279" y="14880"/>
                  </a:lnTo>
                  <a:lnTo>
                    <a:pt x="1251" y="14856"/>
                  </a:lnTo>
                  <a:lnTo>
                    <a:pt x="1225" y="14832"/>
                  </a:lnTo>
                  <a:lnTo>
                    <a:pt x="1201" y="14804"/>
                  </a:lnTo>
                  <a:lnTo>
                    <a:pt x="1177" y="14777"/>
                  </a:lnTo>
                  <a:lnTo>
                    <a:pt x="1155" y="14749"/>
                  </a:lnTo>
                  <a:lnTo>
                    <a:pt x="1134" y="14720"/>
                  </a:lnTo>
                  <a:lnTo>
                    <a:pt x="1115" y="14689"/>
                  </a:lnTo>
                  <a:lnTo>
                    <a:pt x="1096" y="14658"/>
                  </a:lnTo>
                  <a:lnTo>
                    <a:pt x="1080" y="14626"/>
                  </a:lnTo>
                  <a:lnTo>
                    <a:pt x="1065" y="14593"/>
                  </a:lnTo>
                  <a:lnTo>
                    <a:pt x="1051" y="14559"/>
                  </a:lnTo>
                  <a:lnTo>
                    <a:pt x="1040" y="14524"/>
                  </a:lnTo>
                  <a:lnTo>
                    <a:pt x="1030" y="14488"/>
                  </a:lnTo>
                  <a:lnTo>
                    <a:pt x="1021" y="14452"/>
                  </a:lnTo>
                  <a:lnTo>
                    <a:pt x="1015" y="14415"/>
                  </a:lnTo>
                  <a:lnTo>
                    <a:pt x="1010" y="14378"/>
                  </a:lnTo>
                  <a:lnTo>
                    <a:pt x="1007" y="14340"/>
                  </a:lnTo>
                  <a:lnTo>
                    <a:pt x="1006" y="14302"/>
                  </a:lnTo>
                  <a:lnTo>
                    <a:pt x="1009" y="14268"/>
                  </a:lnTo>
                  <a:lnTo>
                    <a:pt x="1015" y="14229"/>
                  </a:lnTo>
                  <a:lnTo>
                    <a:pt x="1022" y="14189"/>
                  </a:lnTo>
                  <a:lnTo>
                    <a:pt x="1029" y="14149"/>
                  </a:lnTo>
                  <a:lnTo>
                    <a:pt x="1037" y="14110"/>
                  </a:lnTo>
                  <a:lnTo>
                    <a:pt x="1045" y="14074"/>
                  </a:lnTo>
                  <a:lnTo>
                    <a:pt x="1051" y="14043"/>
                  </a:lnTo>
                  <a:lnTo>
                    <a:pt x="1056" y="14020"/>
                  </a:lnTo>
                  <a:lnTo>
                    <a:pt x="1586" y="12106"/>
                  </a:lnTo>
                  <a:lnTo>
                    <a:pt x="1641" y="12105"/>
                  </a:lnTo>
                  <a:lnTo>
                    <a:pt x="1695" y="12105"/>
                  </a:lnTo>
                  <a:lnTo>
                    <a:pt x="1749" y="12107"/>
                  </a:lnTo>
                  <a:lnTo>
                    <a:pt x="1804" y="12111"/>
                  </a:lnTo>
                  <a:lnTo>
                    <a:pt x="1858" y="12116"/>
                  </a:lnTo>
                  <a:lnTo>
                    <a:pt x="1913" y="12122"/>
                  </a:lnTo>
                  <a:lnTo>
                    <a:pt x="1968" y="12130"/>
                  </a:lnTo>
                  <a:lnTo>
                    <a:pt x="2023" y="12139"/>
                  </a:lnTo>
                  <a:lnTo>
                    <a:pt x="2077" y="12149"/>
                  </a:lnTo>
                  <a:lnTo>
                    <a:pt x="2133" y="12161"/>
                  </a:lnTo>
                  <a:lnTo>
                    <a:pt x="2187" y="12175"/>
                  </a:lnTo>
                  <a:lnTo>
                    <a:pt x="2242" y="12190"/>
                  </a:lnTo>
                  <a:lnTo>
                    <a:pt x="2297" y="12206"/>
                  </a:lnTo>
                  <a:lnTo>
                    <a:pt x="2351" y="12224"/>
                  </a:lnTo>
                  <a:lnTo>
                    <a:pt x="2405" y="12243"/>
                  </a:lnTo>
                  <a:lnTo>
                    <a:pt x="2460" y="12264"/>
                  </a:lnTo>
                  <a:lnTo>
                    <a:pt x="2513" y="12286"/>
                  </a:lnTo>
                  <a:lnTo>
                    <a:pt x="2566" y="12309"/>
                  </a:lnTo>
                  <a:lnTo>
                    <a:pt x="2619" y="12335"/>
                  </a:lnTo>
                  <a:lnTo>
                    <a:pt x="2673" y="12362"/>
                  </a:lnTo>
                  <a:lnTo>
                    <a:pt x="2725" y="12390"/>
                  </a:lnTo>
                  <a:lnTo>
                    <a:pt x="2776" y="12420"/>
                  </a:lnTo>
                  <a:lnTo>
                    <a:pt x="2829" y="12451"/>
                  </a:lnTo>
                  <a:lnTo>
                    <a:pt x="2879" y="12483"/>
                  </a:lnTo>
                  <a:lnTo>
                    <a:pt x="2930" y="12517"/>
                  </a:lnTo>
                  <a:lnTo>
                    <a:pt x="2980" y="12553"/>
                  </a:lnTo>
                  <a:lnTo>
                    <a:pt x="3029" y="12590"/>
                  </a:lnTo>
                  <a:lnTo>
                    <a:pt x="3078" y="12629"/>
                  </a:lnTo>
                  <a:lnTo>
                    <a:pt x="3126" y="12669"/>
                  </a:lnTo>
                  <a:lnTo>
                    <a:pt x="3174" y="12711"/>
                  </a:lnTo>
                  <a:lnTo>
                    <a:pt x="3220" y="12754"/>
                  </a:lnTo>
                  <a:lnTo>
                    <a:pt x="3266" y="12799"/>
                  </a:lnTo>
                  <a:lnTo>
                    <a:pt x="3312" y="12845"/>
                  </a:lnTo>
                  <a:lnTo>
                    <a:pt x="3356" y="12893"/>
                  </a:lnTo>
                  <a:lnTo>
                    <a:pt x="3398" y="12941"/>
                  </a:lnTo>
                  <a:lnTo>
                    <a:pt x="3439" y="12990"/>
                  </a:lnTo>
                  <a:lnTo>
                    <a:pt x="3479" y="13039"/>
                  </a:lnTo>
                  <a:lnTo>
                    <a:pt x="3517" y="13089"/>
                  </a:lnTo>
                  <a:lnTo>
                    <a:pt x="3553" y="13139"/>
                  </a:lnTo>
                  <a:lnTo>
                    <a:pt x="3588" y="13191"/>
                  </a:lnTo>
                  <a:lnTo>
                    <a:pt x="3621" y="13243"/>
                  </a:lnTo>
                  <a:lnTo>
                    <a:pt x="3653" y="13295"/>
                  </a:lnTo>
                  <a:lnTo>
                    <a:pt x="3683" y="13348"/>
                  </a:lnTo>
                  <a:lnTo>
                    <a:pt x="3712" y="13401"/>
                  </a:lnTo>
                  <a:lnTo>
                    <a:pt x="3739" y="13455"/>
                  </a:lnTo>
                  <a:lnTo>
                    <a:pt x="3765" y="13509"/>
                  </a:lnTo>
                  <a:lnTo>
                    <a:pt x="3788" y="13563"/>
                  </a:lnTo>
                  <a:lnTo>
                    <a:pt x="3811" y="13617"/>
                  </a:lnTo>
                  <a:lnTo>
                    <a:pt x="3833" y="13671"/>
                  </a:lnTo>
                  <a:lnTo>
                    <a:pt x="3852" y="13727"/>
                  </a:lnTo>
                  <a:lnTo>
                    <a:pt x="3870" y="13782"/>
                  </a:lnTo>
                  <a:lnTo>
                    <a:pt x="3887" y="13837"/>
                  </a:lnTo>
                  <a:lnTo>
                    <a:pt x="3902" y="13892"/>
                  </a:lnTo>
                  <a:lnTo>
                    <a:pt x="3915" y="13948"/>
                  </a:lnTo>
                  <a:lnTo>
                    <a:pt x="3927" y="14004"/>
                  </a:lnTo>
                  <a:lnTo>
                    <a:pt x="3938" y="14060"/>
                  </a:lnTo>
                  <a:lnTo>
                    <a:pt x="3946" y="14115"/>
                  </a:lnTo>
                  <a:lnTo>
                    <a:pt x="3954" y="14170"/>
                  </a:lnTo>
                  <a:lnTo>
                    <a:pt x="3960" y="14225"/>
                  </a:lnTo>
                  <a:lnTo>
                    <a:pt x="3964" y="14282"/>
                  </a:lnTo>
                  <a:lnTo>
                    <a:pt x="3967" y="14337"/>
                  </a:lnTo>
                  <a:lnTo>
                    <a:pt x="3968" y="14391"/>
                  </a:lnTo>
                  <a:lnTo>
                    <a:pt x="3968" y="14446"/>
                  </a:lnTo>
                  <a:lnTo>
                    <a:pt x="3967" y="14500"/>
                  </a:lnTo>
                  <a:lnTo>
                    <a:pt x="2096" y="14991"/>
                  </a:lnTo>
                  <a:close/>
                  <a:moveTo>
                    <a:pt x="5275" y="8311"/>
                  </a:moveTo>
                  <a:lnTo>
                    <a:pt x="5187" y="8277"/>
                  </a:lnTo>
                  <a:lnTo>
                    <a:pt x="5099" y="8245"/>
                  </a:lnTo>
                  <a:lnTo>
                    <a:pt x="5011" y="8215"/>
                  </a:lnTo>
                  <a:lnTo>
                    <a:pt x="4921" y="8186"/>
                  </a:lnTo>
                  <a:lnTo>
                    <a:pt x="4877" y="8173"/>
                  </a:lnTo>
                  <a:lnTo>
                    <a:pt x="4833" y="8159"/>
                  </a:lnTo>
                  <a:lnTo>
                    <a:pt x="4787" y="8147"/>
                  </a:lnTo>
                  <a:lnTo>
                    <a:pt x="4742" y="8135"/>
                  </a:lnTo>
                  <a:lnTo>
                    <a:pt x="4698" y="8124"/>
                  </a:lnTo>
                  <a:lnTo>
                    <a:pt x="4652" y="8113"/>
                  </a:lnTo>
                  <a:lnTo>
                    <a:pt x="4607" y="8103"/>
                  </a:lnTo>
                  <a:lnTo>
                    <a:pt x="4562" y="8093"/>
                  </a:lnTo>
                  <a:lnTo>
                    <a:pt x="4517" y="8084"/>
                  </a:lnTo>
                  <a:lnTo>
                    <a:pt x="4471" y="8075"/>
                  </a:lnTo>
                  <a:lnTo>
                    <a:pt x="4426" y="8067"/>
                  </a:lnTo>
                  <a:lnTo>
                    <a:pt x="4380" y="8059"/>
                  </a:lnTo>
                  <a:lnTo>
                    <a:pt x="4335" y="8052"/>
                  </a:lnTo>
                  <a:lnTo>
                    <a:pt x="4289" y="8045"/>
                  </a:lnTo>
                  <a:lnTo>
                    <a:pt x="4243" y="8039"/>
                  </a:lnTo>
                  <a:lnTo>
                    <a:pt x="4198" y="8034"/>
                  </a:lnTo>
                  <a:lnTo>
                    <a:pt x="4153" y="8029"/>
                  </a:lnTo>
                  <a:lnTo>
                    <a:pt x="4106" y="8025"/>
                  </a:lnTo>
                  <a:lnTo>
                    <a:pt x="4061" y="8021"/>
                  </a:lnTo>
                  <a:lnTo>
                    <a:pt x="4015" y="8018"/>
                  </a:lnTo>
                  <a:lnTo>
                    <a:pt x="3969" y="8015"/>
                  </a:lnTo>
                  <a:lnTo>
                    <a:pt x="3923" y="8013"/>
                  </a:lnTo>
                  <a:lnTo>
                    <a:pt x="3878" y="8011"/>
                  </a:lnTo>
                  <a:lnTo>
                    <a:pt x="3832" y="8011"/>
                  </a:lnTo>
                  <a:lnTo>
                    <a:pt x="7706" y="4116"/>
                  </a:lnTo>
                  <a:lnTo>
                    <a:pt x="7763" y="4063"/>
                  </a:lnTo>
                  <a:lnTo>
                    <a:pt x="7820" y="4012"/>
                  </a:lnTo>
                  <a:lnTo>
                    <a:pt x="7880" y="3964"/>
                  </a:lnTo>
                  <a:lnTo>
                    <a:pt x="7941" y="3918"/>
                  </a:lnTo>
                  <a:lnTo>
                    <a:pt x="8003" y="3875"/>
                  </a:lnTo>
                  <a:lnTo>
                    <a:pt x="8067" y="3834"/>
                  </a:lnTo>
                  <a:lnTo>
                    <a:pt x="8131" y="3796"/>
                  </a:lnTo>
                  <a:lnTo>
                    <a:pt x="8197" y="3760"/>
                  </a:lnTo>
                  <a:lnTo>
                    <a:pt x="8265" y="3725"/>
                  </a:lnTo>
                  <a:lnTo>
                    <a:pt x="8333" y="3694"/>
                  </a:lnTo>
                  <a:lnTo>
                    <a:pt x="8403" y="3665"/>
                  </a:lnTo>
                  <a:lnTo>
                    <a:pt x="8473" y="3638"/>
                  </a:lnTo>
                  <a:lnTo>
                    <a:pt x="8544" y="3613"/>
                  </a:lnTo>
                  <a:lnTo>
                    <a:pt x="8616" y="3591"/>
                  </a:lnTo>
                  <a:lnTo>
                    <a:pt x="8689" y="3571"/>
                  </a:lnTo>
                  <a:lnTo>
                    <a:pt x="8764" y="3554"/>
                  </a:lnTo>
                  <a:lnTo>
                    <a:pt x="8838" y="3539"/>
                  </a:lnTo>
                  <a:lnTo>
                    <a:pt x="8914" y="3526"/>
                  </a:lnTo>
                  <a:lnTo>
                    <a:pt x="8989" y="3515"/>
                  </a:lnTo>
                  <a:lnTo>
                    <a:pt x="9067" y="3507"/>
                  </a:lnTo>
                  <a:lnTo>
                    <a:pt x="9143" y="3501"/>
                  </a:lnTo>
                  <a:lnTo>
                    <a:pt x="9220" y="3497"/>
                  </a:lnTo>
                  <a:lnTo>
                    <a:pt x="9299" y="3496"/>
                  </a:lnTo>
                  <a:lnTo>
                    <a:pt x="9377" y="3497"/>
                  </a:lnTo>
                  <a:lnTo>
                    <a:pt x="9457" y="3500"/>
                  </a:lnTo>
                  <a:lnTo>
                    <a:pt x="9535" y="3505"/>
                  </a:lnTo>
                  <a:lnTo>
                    <a:pt x="9615" y="3512"/>
                  </a:lnTo>
                  <a:lnTo>
                    <a:pt x="9694" y="3522"/>
                  </a:lnTo>
                  <a:lnTo>
                    <a:pt x="9775" y="3534"/>
                  </a:lnTo>
                  <a:lnTo>
                    <a:pt x="9854" y="3548"/>
                  </a:lnTo>
                  <a:lnTo>
                    <a:pt x="9934" y="3565"/>
                  </a:lnTo>
                  <a:lnTo>
                    <a:pt x="10014" y="3583"/>
                  </a:lnTo>
                  <a:lnTo>
                    <a:pt x="5275" y="8311"/>
                  </a:lnTo>
                  <a:close/>
                  <a:moveTo>
                    <a:pt x="7441" y="10165"/>
                  </a:moveTo>
                  <a:lnTo>
                    <a:pt x="7406" y="10107"/>
                  </a:lnTo>
                  <a:lnTo>
                    <a:pt x="7369" y="10049"/>
                  </a:lnTo>
                  <a:lnTo>
                    <a:pt x="7332" y="9992"/>
                  </a:lnTo>
                  <a:lnTo>
                    <a:pt x="7295" y="9936"/>
                  </a:lnTo>
                  <a:lnTo>
                    <a:pt x="7257" y="9880"/>
                  </a:lnTo>
                  <a:lnTo>
                    <a:pt x="7218" y="9824"/>
                  </a:lnTo>
                  <a:lnTo>
                    <a:pt x="7177" y="9768"/>
                  </a:lnTo>
                  <a:lnTo>
                    <a:pt x="7137" y="9714"/>
                  </a:lnTo>
                  <a:lnTo>
                    <a:pt x="7096" y="9660"/>
                  </a:lnTo>
                  <a:lnTo>
                    <a:pt x="7053" y="9606"/>
                  </a:lnTo>
                  <a:lnTo>
                    <a:pt x="7009" y="9553"/>
                  </a:lnTo>
                  <a:lnTo>
                    <a:pt x="6965" y="9500"/>
                  </a:lnTo>
                  <a:lnTo>
                    <a:pt x="6919" y="9448"/>
                  </a:lnTo>
                  <a:lnTo>
                    <a:pt x="6873" y="9397"/>
                  </a:lnTo>
                  <a:lnTo>
                    <a:pt x="6824" y="9347"/>
                  </a:lnTo>
                  <a:lnTo>
                    <a:pt x="6776" y="9297"/>
                  </a:lnTo>
                  <a:lnTo>
                    <a:pt x="6718" y="9240"/>
                  </a:lnTo>
                  <a:lnTo>
                    <a:pt x="6658" y="9185"/>
                  </a:lnTo>
                  <a:lnTo>
                    <a:pt x="6598" y="9131"/>
                  </a:lnTo>
                  <a:lnTo>
                    <a:pt x="6538" y="9079"/>
                  </a:lnTo>
                  <a:lnTo>
                    <a:pt x="6475" y="9029"/>
                  </a:lnTo>
                  <a:lnTo>
                    <a:pt x="6412" y="8978"/>
                  </a:lnTo>
                  <a:lnTo>
                    <a:pt x="6348" y="8930"/>
                  </a:lnTo>
                  <a:lnTo>
                    <a:pt x="6284" y="8884"/>
                  </a:lnTo>
                  <a:lnTo>
                    <a:pt x="6220" y="8838"/>
                  </a:lnTo>
                  <a:lnTo>
                    <a:pt x="6153" y="8794"/>
                  </a:lnTo>
                  <a:lnTo>
                    <a:pt x="6087" y="8750"/>
                  </a:lnTo>
                  <a:lnTo>
                    <a:pt x="6021" y="8707"/>
                  </a:lnTo>
                  <a:lnTo>
                    <a:pt x="5953" y="8666"/>
                  </a:lnTo>
                  <a:lnTo>
                    <a:pt x="5885" y="8626"/>
                  </a:lnTo>
                  <a:lnTo>
                    <a:pt x="5816" y="8587"/>
                  </a:lnTo>
                  <a:lnTo>
                    <a:pt x="5748" y="8549"/>
                  </a:lnTo>
                  <a:lnTo>
                    <a:pt x="10542" y="3766"/>
                  </a:lnTo>
                  <a:lnTo>
                    <a:pt x="10613" y="3798"/>
                  </a:lnTo>
                  <a:lnTo>
                    <a:pt x="10683" y="3831"/>
                  </a:lnTo>
                  <a:lnTo>
                    <a:pt x="10752" y="3866"/>
                  </a:lnTo>
                  <a:lnTo>
                    <a:pt x="10821" y="3903"/>
                  </a:lnTo>
                  <a:lnTo>
                    <a:pt x="10889" y="3942"/>
                  </a:lnTo>
                  <a:lnTo>
                    <a:pt x="10958" y="3983"/>
                  </a:lnTo>
                  <a:lnTo>
                    <a:pt x="11025" y="4026"/>
                  </a:lnTo>
                  <a:lnTo>
                    <a:pt x="11091" y="4070"/>
                  </a:lnTo>
                  <a:lnTo>
                    <a:pt x="11157" y="4115"/>
                  </a:lnTo>
                  <a:lnTo>
                    <a:pt x="11222" y="4163"/>
                  </a:lnTo>
                  <a:lnTo>
                    <a:pt x="11287" y="4212"/>
                  </a:lnTo>
                  <a:lnTo>
                    <a:pt x="11351" y="4263"/>
                  </a:lnTo>
                  <a:lnTo>
                    <a:pt x="11413" y="4317"/>
                  </a:lnTo>
                  <a:lnTo>
                    <a:pt x="11476" y="4372"/>
                  </a:lnTo>
                  <a:lnTo>
                    <a:pt x="11537" y="4428"/>
                  </a:lnTo>
                  <a:lnTo>
                    <a:pt x="11597" y="4487"/>
                  </a:lnTo>
                  <a:lnTo>
                    <a:pt x="11648" y="4537"/>
                  </a:lnTo>
                  <a:lnTo>
                    <a:pt x="11696" y="4590"/>
                  </a:lnTo>
                  <a:lnTo>
                    <a:pt x="11743" y="4642"/>
                  </a:lnTo>
                  <a:lnTo>
                    <a:pt x="11790" y="4696"/>
                  </a:lnTo>
                  <a:lnTo>
                    <a:pt x="11835" y="4749"/>
                  </a:lnTo>
                  <a:lnTo>
                    <a:pt x="11878" y="4803"/>
                  </a:lnTo>
                  <a:lnTo>
                    <a:pt x="11919" y="4859"/>
                  </a:lnTo>
                  <a:lnTo>
                    <a:pt x="11961" y="4915"/>
                  </a:lnTo>
                  <a:lnTo>
                    <a:pt x="12000" y="4970"/>
                  </a:lnTo>
                  <a:lnTo>
                    <a:pt x="12038" y="5027"/>
                  </a:lnTo>
                  <a:lnTo>
                    <a:pt x="12075" y="5084"/>
                  </a:lnTo>
                  <a:lnTo>
                    <a:pt x="12110" y="5142"/>
                  </a:lnTo>
                  <a:lnTo>
                    <a:pt x="12145" y="5200"/>
                  </a:lnTo>
                  <a:lnTo>
                    <a:pt x="12178" y="5258"/>
                  </a:lnTo>
                  <a:lnTo>
                    <a:pt x="12210" y="5316"/>
                  </a:lnTo>
                  <a:lnTo>
                    <a:pt x="12241" y="5375"/>
                  </a:lnTo>
                  <a:lnTo>
                    <a:pt x="7441" y="10165"/>
                  </a:lnTo>
                  <a:close/>
                  <a:moveTo>
                    <a:pt x="8055" y="11941"/>
                  </a:moveTo>
                  <a:lnTo>
                    <a:pt x="8045" y="11856"/>
                  </a:lnTo>
                  <a:lnTo>
                    <a:pt x="8035" y="11772"/>
                  </a:lnTo>
                  <a:lnTo>
                    <a:pt x="8022" y="11687"/>
                  </a:lnTo>
                  <a:lnTo>
                    <a:pt x="8008" y="11603"/>
                  </a:lnTo>
                  <a:lnTo>
                    <a:pt x="7991" y="11519"/>
                  </a:lnTo>
                  <a:lnTo>
                    <a:pt x="7973" y="11435"/>
                  </a:lnTo>
                  <a:lnTo>
                    <a:pt x="7953" y="11352"/>
                  </a:lnTo>
                  <a:lnTo>
                    <a:pt x="7931" y="11270"/>
                  </a:lnTo>
                  <a:lnTo>
                    <a:pt x="7907" y="11187"/>
                  </a:lnTo>
                  <a:lnTo>
                    <a:pt x="7882" y="11105"/>
                  </a:lnTo>
                  <a:lnTo>
                    <a:pt x="7854" y="11024"/>
                  </a:lnTo>
                  <a:lnTo>
                    <a:pt x="7825" y="10943"/>
                  </a:lnTo>
                  <a:lnTo>
                    <a:pt x="7795" y="10861"/>
                  </a:lnTo>
                  <a:lnTo>
                    <a:pt x="7763" y="10781"/>
                  </a:lnTo>
                  <a:lnTo>
                    <a:pt x="7729" y="10702"/>
                  </a:lnTo>
                  <a:lnTo>
                    <a:pt x="7693" y="10622"/>
                  </a:lnTo>
                  <a:lnTo>
                    <a:pt x="12448" y="5878"/>
                  </a:lnTo>
                  <a:lnTo>
                    <a:pt x="12475" y="5965"/>
                  </a:lnTo>
                  <a:lnTo>
                    <a:pt x="12499" y="6051"/>
                  </a:lnTo>
                  <a:lnTo>
                    <a:pt x="12519" y="6137"/>
                  </a:lnTo>
                  <a:lnTo>
                    <a:pt x="12537" y="6223"/>
                  </a:lnTo>
                  <a:lnTo>
                    <a:pt x="12553" y="6310"/>
                  </a:lnTo>
                  <a:lnTo>
                    <a:pt x="12566" y="6396"/>
                  </a:lnTo>
                  <a:lnTo>
                    <a:pt x="12576" y="6482"/>
                  </a:lnTo>
                  <a:lnTo>
                    <a:pt x="12583" y="6568"/>
                  </a:lnTo>
                  <a:lnTo>
                    <a:pt x="12588" y="6654"/>
                  </a:lnTo>
                  <a:lnTo>
                    <a:pt x="12591" y="6739"/>
                  </a:lnTo>
                  <a:lnTo>
                    <a:pt x="12591" y="6824"/>
                  </a:lnTo>
                  <a:lnTo>
                    <a:pt x="12588" y="6908"/>
                  </a:lnTo>
                  <a:lnTo>
                    <a:pt x="12582" y="6992"/>
                  </a:lnTo>
                  <a:lnTo>
                    <a:pt x="12574" y="7075"/>
                  </a:lnTo>
                  <a:lnTo>
                    <a:pt x="12563" y="7158"/>
                  </a:lnTo>
                  <a:lnTo>
                    <a:pt x="12549" y="7239"/>
                  </a:lnTo>
                  <a:lnTo>
                    <a:pt x="12533" y="7320"/>
                  </a:lnTo>
                  <a:lnTo>
                    <a:pt x="12513" y="7400"/>
                  </a:lnTo>
                  <a:lnTo>
                    <a:pt x="12492" y="7479"/>
                  </a:lnTo>
                  <a:lnTo>
                    <a:pt x="12467" y="7557"/>
                  </a:lnTo>
                  <a:lnTo>
                    <a:pt x="12439" y="7635"/>
                  </a:lnTo>
                  <a:lnTo>
                    <a:pt x="12409" y="7710"/>
                  </a:lnTo>
                  <a:lnTo>
                    <a:pt x="12376" y="7784"/>
                  </a:lnTo>
                  <a:lnTo>
                    <a:pt x="12340" y="7857"/>
                  </a:lnTo>
                  <a:lnTo>
                    <a:pt x="12302" y="7930"/>
                  </a:lnTo>
                  <a:lnTo>
                    <a:pt x="12260" y="8000"/>
                  </a:lnTo>
                  <a:lnTo>
                    <a:pt x="12216" y="8069"/>
                  </a:lnTo>
                  <a:lnTo>
                    <a:pt x="12169" y="8136"/>
                  </a:lnTo>
                  <a:lnTo>
                    <a:pt x="12120" y="8203"/>
                  </a:lnTo>
                  <a:lnTo>
                    <a:pt x="12066" y="8267"/>
                  </a:lnTo>
                  <a:lnTo>
                    <a:pt x="12011" y="8329"/>
                  </a:lnTo>
                  <a:lnTo>
                    <a:pt x="11953" y="8389"/>
                  </a:lnTo>
                  <a:lnTo>
                    <a:pt x="11947" y="8394"/>
                  </a:lnTo>
                  <a:lnTo>
                    <a:pt x="11940" y="8400"/>
                  </a:lnTo>
                  <a:lnTo>
                    <a:pt x="11948" y="8406"/>
                  </a:lnTo>
                  <a:lnTo>
                    <a:pt x="8060" y="12314"/>
                  </a:lnTo>
                  <a:lnTo>
                    <a:pt x="8061" y="12268"/>
                  </a:lnTo>
                  <a:lnTo>
                    <a:pt x="8061" y="12222"/>
                  </a:lnTo>
                  <a:lnTo>
                    <a:pt x="8062" y="12175"/>
                  </a:lnTo>
                  <a:lnTo>
                    <a:pt x="8062" y="12129"/>
                  </a:lnTo>
                  <a:lnTo>
                    <a:pt x="8062" y="12082"/>
                  </a:lnTo>
                  <a:lnTo>
                    <a:pt x="8061" y="12035"/>
                  </a:lnTo>
                  <a:lnTo>
                    <a:pt x="8059" y="11988"/>
                  </a:lnTo>
                  <a:lnTo>
                    <a:pt x="8055" y="11941"/>
                  </a:lnTo>
                  <a:close/>
                  <a:moveTo>
                    <a:pt x="14785" y="1295"/>
                  </a:moveTo>
                  <a:lnTo>
                    <a:pt x="14707" y="1218"/>
                  </a:lnTo>
                  <a:lnTo>
                    <a:pt x="14626" y="1144"/>
                  </a:lnTo>
                  <a:lnTo>
                    <a:pt x="14546" y="1072"/>
                  </a:lnTo>
                  <a:lnTo>
                    <a:pt x="14463" y="1003"/>
                  </a:lnTo>
                  <a:lnTo>
                    <a:pt x="14379" y="934"/>
                  </a:lnTo>
                  <a:lnTo>
                    <a:pt x="14294" y="869"/>
                  </a:lnTo>
                  <a:lnTo>
                    <a:pt x="14208" y="806"/>
                  </a:lnTo>
                  <a:lnTo>
                    <a:pt x="14119" y="745"/>
                  </a:lnTo>
                  <a:lnTo>
                    <a:pt x="14031" y="685"/>
                  </a:lnTo>
                  <a:lnTo>
                    <a:pt x="13941" y="629"/>
                  </a:lnTo>
                  <a:lnTo>
                    <a:pt x="13851" y="575"/>
                  </a:lnTo>
                  <a:lnTo>
                    <a:pt x="13758" y="523"/>
                  </a:lnTo>
                  <a:lnTo>
                    <a:pt x="13666" y="473"/>
                  </a:lnTo>
                  <a:lnTo>
                    <a:pt x="13572" y="426"/>
                  </a:lnTo>
                  <a:lnTo>
                    <a:pt x="13478" y="380"/>
                  </a:lnTo>
                  <a:lnTo>
                    <a:pt x="13382" y="338"/>
                  </a:lnTo>
                  <a:lnTo>
                    <a:pt x="13286" y="298"/>
                  </a:lnTo>
                  <a:lnTo>
                    <a:pt x="13190" y="260"/>
                  </a:lnTo>
                  <a:lnTo>
                    <a:pt x="13092" y="225"/>
                  </a:lnTo>
                  <a:lnTo>
                    <a:pt x="12995" y="193"/>
                  </a:lnTo>
                  <a:lnTo>
                    <a:pt x="12896" y="162"/>
                  </a:lnTo>
                  <a:lnTo>
                    <a:pt x="12798" y="134"/>
                  </a:lnTo>
                  <a:lnTo>
                    <a:pt x="12698" y="109"/>
                  </a:lnTo>
                  <a:lnTo>
                    <a:pt x="12598" y="86"/>
                  </a:lnTo>
                  <a:lnTo>
                    <a:pt x="12499" y="66"/>
                  </a:lnTo>
                  <a:lnTo>
                    <a:pt x="12398" y="49"/>
                  </a:lnTo>
                  <a:lnTo>
                    <a:pt x="12299" y="34"/>
                  </a:lnTo>
                  <a:lnTo>
                    <a:pt x="12198" y="22"/>
                  </a:lnTo>
                  <a:lnTo>
                    <a:pt x="12097" y="12"/>
                  </a:lnTo>
                  <a:lnTo>
                    <a:pt x="11996" y="5"/>
                  </a:lnTo>
                  <a:lnTo>
                    <a:pt x="11895" y="1"/>
                  </a:lnTo>
                  <a:lnTo>
                    <a:pt x="11795" y="0"/>
                  </a:lnTo>
                  <a:lnTo>
                    <a:pt x="11710" y="1"/>
                  </a:lnTo>
                  <a:lnTo>
                    <a:pt x="11626" y="4"/>
                  </a:lnTo>
                  <a:lnTo>
                    <a:pt x="11542" y="9"/>
                  </a:lnTo>
                  <a:lnTo>
                    <a:pt x="11459" y="16"/>
                  </a:lnTo>
                  <a:lnTo>
                    <a:pt x="11376" y="24"/>
                  </a:lnTo>
                  <a:lnTo>
                    <a:pt x="11294" y="35"/>
                  </a:lnTo>
                  <a:lnTo>
                    <a:pt x="11212" y="47"/>
                  </a:lnTo>
                  <a:lnTo>
                    <a:pt x="11131" y="62"/>
                  </a:lnTo>
                  <a:lnTo>
                    <a:pt x="11051" y="78"/>
                  </a:lnTo>
                  <a:lnTo>
                    <a:pt x="10971" y="96"/>
                  </a:lnTo>
                  <a:lnTo>
                    <a:pt x="10892" y="116"/>
                  </a:lnTo>
                  <a:lnTo>
                    <a:pt x="10814" y="139"/>
                  </a:lnTo>
                  <a:lnTo>
                    <a:pt x="10736" y="162"/>
                  </a:lnTo>
                  <a:lnTo>
                    <a:pt x="10660" y="187"/>
                  </a:lnTo>
                  <a:lnTo>
                    <a:pt x="10584" y="215"/>
                  </a:lnTo>
                  <a:lnTo>
                    <a:pt x="10509" y="243"/>
                  </a:lnTo>
                  <a:lnTo>
                    <a:pt x="10435" y="274"/>
                  </a:lnTo>
                  <a:lnTo>
                    <a:pt x="10361" y="307"/>
                  </a:lnTo>
                  <a:lnTo>
                    <a:pt x="10289" y="341"/>
                  </a:lnTo>
                  <a:lnTo>
                    <a:pt x="10217" y="377"/>
                  </a:lnTo>
                  <a:lnTo>
                    <a:pt x="10147" y="416"/>
                  </a:lnTo>
                  <a:lnTo>
                    <a:pt x="10078" y="455"/>
                  </a:lnTo>
                  <a:lnTo>
                    <a:pt x="10010" y="496"/>
                  </a:lnTo>
                  <a:lnTo>
                    <a:pt x="9943" y="539"/>
                  </a:lnTo>
                  <a:lnTo>
                    <a:pt x="9876" y="583"/>
                  </a:lnTo>
                  <a:lnTo>
                    <a:pt x="9811" y="629"/>
                  </a:lnTo>
                  <a:lnTo>
                    <a:pt x="9748" y="677"/>
                  </a:lnTo>
                  <a:lnTo>
                    <a:pt x="9684" y="727"/>
                  </a:lnTo>
                  <a:lnTo>
                    <a:pt x="9623" y="778"/>
                  </a:lnTo>
                  <a:lnTo>
                    <a:pt x="9562" y="831"/>
                  </a:lnTo>
                  <a:lnTo>
                    <a:pt x="9503" y="885"/>
                  </a:lnTo>
                  <a:lnTo>
                    <a:pt x="9446" y="941"/>
                  </a:lnTo>
                  <a:lnTo>
                    <a:pt x="6997" y="3403"/>
                  </a:lnTo>
                  <a:lnTo>
                    <a:pt x="6986" y="3412"/>
                  </a:lnTo>
                  <a:lnTo>
                    <a:pt x="6974" y="3422"/>
                  </a:lnTo>
                  <a:lnTo>
                    <a:pt x="6969" y="3428"/>
                  </a:lnTo>
                  <a:lnTo>
                    <a:pt x="6964" y="3435"/>
                  </a:lnTo>
                  <a:lnTo>
                    <a:pt x="6965" y="3436"/>
                  </a:lnTo>
                  <a:lnTo>
                    <a:pt x="1769" y="8659"/>
                  </a:lnTo>
                  <a:lnTo>
                    <a:pt x="1747" y="8681"/>
                  </a:lnTo>
                  <a:lnTo>
                    <a:pt x="1725" y="8704"/>
                  </a:lnTo>
                  <a:lnTo>
                    <a:pt x="1704" y="8728"/>
                  </a:lnTo>
                  <a:lnTo>
                    <a:pt x="1683" y="8751"/>
                  </a:lnTo>
                  <a:lnTo>
                    <a:pt x="1642" y="8799"/>
                  </a:lnTo>
                  <a:lnTo>
                    <a:pt x="1602" y="8847"/>
                  </a:lnTo>
                  <a:lnTo>
                    <a:pt x="1564" y="8897"/>
                  </a:lnTo>
                  <a:lnTo>
                    <a:pt x="1528" y="8949"/>
                  </a:lnTo>
                  <a:lnTo>
                    <a:pt x="1494" y="9002"/>
                  </a:lnTo>
                  <a:lnTo>
                    <a:pt x="1461" y="9055"/>
                  </a:lnTo>
                  <a:lnTo>
                    <a:pt x="1429" y="9109"/>
                  </a:lnTo>
                  <a:lnTo>
                    <a:pt x="1400" y="9165"/>
                  </a:lnTo>
                  <a:lnTo>
                    <a:pt x="1372" y="9221"/>
                  </a:lnTo>
                  <a:lnTo>
                    <a:pt x="1347" y="9279"/>
                  </a:lnTo>
                  <a:lnTo>
                    <a:pt x="1322" y="9336"/>
                  </a:lnTo>
                  <a:lnTo>
                    <a:pt x="1300" y="9395"/>
                  </a:lnTo>
                  <a:lnTo>
                    <a:pt x="1279" y="9454"/>
                  </a:lnTo>
                  <a:lnTo>
                    <a:pt x="1260" y="9514"/>
                  </a:lnTo>
                  <a:lnTo>
                    <a:pt x="78" y="13784"/>
                  </a:lnTo>
                  <a:lnTo>
                    <a:pt x="74" y="13803"/>
                  </a:lnTo>
                  <a:lnTo>
                    <a:pt x="65" y="13846"/>
                  </a:lnTo>
                  <a:lnTo>
                    <a:pt x="53" y="13908"/>
                  </a:lnTo>
                  <a:lnTo>
                    <a:pt x="38" y="13984"/>
                  </a:lnTo>
                  <a:lnTo>
                    <a:pt x="31" y="14025"/>
                  </a:lnTo>
                  <a:lnTo>
                    <a:pt x="24" y="14066"/>
                  </a:lnTo>
                  <a:lnTo>
                    <a:pt x="18" y="14109"/>
                  </a:lnTo>
                  <a:lnTo>
                    <a:pt x="12" y="14151"/>
                  </a:lnTo>
                  <a:lnTo>
                    <a:pt x="7" y="14192"/>
                  </a:lnTo>
                  <a:lnTo>
                    <a:pt x="3" y="14231"/>
                  </a:lnTo>
                  <a:lnTo>
                    <a:pt x="1" y="14268"/>
                  </a:lnTo>
                  <a:lnTo>
                    <a:pt x="0" y="14302"/>
                  </a:lnTo>
                  <a:lnTo>
                    <a:pt x="2" y="14392"/>
                  </a:lnTo>
                  <a:lnTo>
                    <a:pt x="9" y="14481"/>
                  </a:lnTo>
                  <a:lnTo>
                    <a:pt x="20" y="14569"/>
                  </a:lnTo>
                  <a:lnTo>
                    <a:pt x="36" y="14656"/>
                  </a:lnTo>
                  <a:lnTo>
                    <a:pt x="55" y="14740"/>
                  </a:lnTo>
                  <a:lnTo>
                    <a:pt x="79" y="14824"/>
                  </a:lnTo>
                  <a:lnTo>
                    <a:pt x="107" y="14906"/>
                  </a:lnTo>
                  <a:lnTo>
                    <a:pt x="139" y="14985"/>
                  </a:lnTo>
                  <a:lnTo>
                    <a:pt x="174" y="15063"/>
                  </a:lnTo>
                  <a:lnTo>
                    <a:pt x="212" y="15139"/>
                  </a:lnTo>
                  <a:lnTo>
                    <a:pt x="256" y="15212"/>
                  </a:lnTo>
                  <a:lnTo>
                    <a:pt x="301" y="15283"/>
                  </a:lnTo>
                  <a:lnTo>
                    <a:pt x="350" y="15352"/>
                  </a:lnTo>
                  <a:lnTo>
                    <a:pt x="402" y="15419"/>
                  </a:lnTo>
                  <a:lnTo>
                    <a:pt x="458" y="15483"/>
                  </a:lnTo>
                  <a:lnTo>
                    <a:pt x="516" y="15543"/>
                  </a:lnTo>
                  <a:lnTo>
                    <a:pt x="577" y="15601"/>
                  </a:lnTo>
                  <a:lnTo>
                    <a:pt x="642" y="15657"/>
                  </a:lnTo>
                  <a:lnTo>
                    <a:pt x="708" y="15709"/>
                  </a:lnTo>
                  <a:lnTo>
                    <a:pt x="778" y="15758"/>
                  </a:lnTo>
                  <a:lnTo>
                    <a:pt x="849" y="15804"/>
                  </a:lnTo>
                  <a:lnTo>
                    <a:pt x="922" y="15846"/>
                  </a:lnTo>
                  <a:lnTo>
                    <a:pt x="999" y="15884"/>
                  </a:lnTo>
                  <a:lnTo>
                    <a:pt x="1076" y="15919"/>
                  </a:lnTo>
                  <a:lnTo>
                    <a:pt x="1157" y="15952"/>
                  </a:lnTo>
                  <a:lnTo>
                    <a:pt x="1238" y="15979"/>
                  </a:lnTo>
                  <a:lnTo>
                    <a:pt x="1323" y="16003"/>
                  </a:lnTo>
                  <a:lnTo>
                    <a:pt x="1407" y="16022"/>
                  </a:lnTo>
                  <a:lnTo>
                    <a:pt x="1495" y="16038"/>
                  </a:lnTo>
                  <a:lnTo>
                    <a:pt x="1582" y="16049"/>
                  </a:lnTo>
                  <a:lnTo>
                    <a:pt x="1672" y="16056"/>
                  </a:lnTo>
                  <a:lnTo>
                    <a:pt x="1763" y="16058"/>
                  </a:lnTo>
                  <a:lnTo>
                    <a:pt x="1801" y="16057"/>
                  </a:lnTo>
                  <a:lnTo>
                    <a:pt x="1843" y="16054"/>
                  </a:lnTo>
                  <a:lnTo>
                    <a:pt x="1887" y="16049"/>
                  </a:lnTo>
                  <a:lnTo>
                    <a:pt x="1933" y="16044"/>
                  </a:lnTo>
                  <a:lnTo>
                    <a:pt x="1981" y="16037"/>
                  </a:lnTo>
                  <a:lnTo>
                    <a:pt x="2028" y="16029"/>
                  </a:lnTo>
                  <a:lnTo>
                    <a:pt x="2075" y="16020"/>
                  </a:lnTo>
                  <a:lnTo>
                    <a:pt x="2122" y="16012"/>
                  </a:lnTo>
                  <a:lnTo>
                    <a:pt x="2205" y="15995"/>
                  </a:lnTo>
                  <a:lnTo>
                    <a:pt x="2275" y="15980"/>
                  </a:lnTo>
                  <a:lnTo>
                    <a:pt x="2324" y="15969"/>
                  </a:lnTo>
                  <a:lnTo>
                    <a:pt x="2345" y="15964"/>
                  </a:lnTo>
                  <a:lnTo>
                    <a:pt x="6609" y="14846"/>
                  </a:lnTo>
                  <a:lnTo>
                    <a:pt x="6669" y="14827"/>
                  </a:lnTo>
                  <a:lnTo>
                    <a:pt x="6729" y="14805"/>
                  </a:lnTo>
                  <a:lnTo>
                    <a:pt x="6788" y="14783"/>
                  </a:lnTo>
                  <a:lnTo>
                    <a:pt x="6845" y="14759"/>
                  </a:lnTo>
                  <a:lnTo>
                    <a:pt x="6903" y="14733"/>
                  </a:lnTo>
                  <a:lnTo>
                    <a:pt x="6960" y="14705"/>
                  </a:lnTo>
                  <a:lnTo>
                    <a:pt x="7015" y="14675"/>
                  </a:lnTo>
                  <a:lnTo>
                    <a:pt x="7070" y="14644"/>
                  </a:lnTo>
                  <a:lnTo>
                    <a:pt x="7123" y="14612"/>
                  </a:lnTo>
                  <a:lnTo>
                    <a:pt x="7175" y="14577"/>
                  </a:lnTo>
                  <a:lnTo>
                    <a:pt x="7227" y="14541"/>
                  </a:lnTo>
                  <a:lnTo>
                    <a:pt x="7277" y="14502"/>
                  </a:lnTo>
                  <a:lnTo>
                    <a:pt x="7326" y="14463"/>
                  </a:lnTo>
                  <a:lnTo>
                    <a:pt x="7375" y="14422"/>
                  </a:lnTo>
                  <a:lnTo>
                    <a:pt x="7421" y="14380"/>
                  </a:lnTo>
                  <a:lnTo>
                    <a:pt x="7466" y="14336"/>
                  </a:lnTo>
                  <a:lnTo>
                    <a:pt x="15143" y="6617"/>
                  </a:lnTo>
                  <a:lnTo>
                    <a:pt x="15270" y="6483"/>
                  </a:lnTo>
                  <a:lnTo>
                    <a:pt x="15387" y="6344"/>
                  </a:lnTo>
                  <a:lnTo>
                    <a:pt x="15495" y="6200"/>
                  </a:lnTo>
                  <a:lnTo>
                    <a:pt x="15594" y="6053"/>
                  </a:lnTo>
                  <a:lnTo>
                    <a:pt x="15685" y="5900"/>
                  </a:lnTo>
                  <a:lnTo>
                    <a:pt x="15766" y="5744"/>
                  </a:lnTo>
                  <a:lnTo>
                    <a:pt x="15837" y="5584"/>
                  </a:lnTo>
                  <a:lnTo>
                    <a:pt x="15901" y="5421"/>
                  </a:lnTo>
                  <a:lnTo>
                    <a:pt x="15955" y="5254"/>
                  </a:lnTo>
                  <a:lnTo>
                    <a:pt x="16000" y="5084"/>
                  </a:lnTo>
                  <a:lnTo>
                    <a:pt x="16037" y="4913"/>
                  </a:lnTo>
                  <a:lnTo>
                    <a:pt x="16065" y="4739"/>
                  </a:lnTo>
                  <a:lnTo>
                    <a:pt x="16083" y="4563"/>
                  </a:lnTo>
                  <a:lnTo>
                    <a:pt x="16093" y="4387"/>
                  </a:lnTo>
                  <a:lnTo>
                    <a:pt x="16094" y="4208"/>
                  </a:lnTo>
                  <a:lnTo>
                    <a:pt x="16087" y="4030"/>
                  </a:lnTo>
                  <a:lnTo>
                    <a:pt x="16070" y="3850"/>
                  </a:lnTo>
                  <a:lnTo>
                    <a:pt x="16045" y="3669"/>
                  </a:lnTo>
                  <a:lnTo>
                    <a:pt x="16011" y="3490"/>
                  </a:lnTo>
                  <a:lnTo>
                    <a:pt x="15968" y="3310"/>
                  </a:lnTo>
                  <a:lnTo>
                    <a:pt x="15917" y="3131"/>
                  </a:lnTo>
                  <a:lnTo>
                    <a:pt x="15857" y="2953"/>
                  </a:lnTo>
                  <a:lnTo>
                    <a:pt x="15788" y="2776"/>
                  </a:lnTo>
                  <a:lnTo>
                    <a:pt x="15711" y="2601"/>
                  </a:lnTo>
                  <a:lnTo>
                    <a:pt x="15625" y="2428"/>
                  </a:lnTo>
                  <a:lnTo>
                    <a:pt x="15531" y="2257"/>
                  </a:lnTo>
                  <a:lnTo>
                    <a:pt x="15428" y="2089"/>
                  </a:lnTo>
                  <a:lnTo>
                    <a:pt x="15316" y="1923"/>
                  </a:lnTo>
                  <a:lnTo>
                    <a:pt x="15196" y="1760"/>
                  </a:lnTo>
                  <a:lnTo>
                    <a:pt x="15067" y="1602"/>
                  </a:lnTo>
                  <a:lnTo>
                    <a:pt x="14930" y="1446"/>
                  </a:lnTo>
                  <a:lnTo>
                    <a:pt x="14785" y="1295"/>
                  </a:lnTo>
                  <a:close/>
                </a:path>
              </a:pathLst>
            </a:custGeom>
            <a:solidFill>
              <a:schemeClr val="bg1"/>
            </a:solidFill>
            <a:ln>
              <a:noFill/>
            </a:ln>
          </p:spPr>
          <p:txBody>
            <a:bodyPr vert="horz" wrap="square" lIns="96429" tIns="48214" rIns="96429" bIns="48214" numCol="1" anchor="t" anchorCtr="0" compatLnSpc="1">
              <a:prstTxWarp prst="textNoShape">
                <a:avLst/>
              </a:prstTxWarp>
            </a:bodyPr>
            <a:lstStyle/>
            <a:p>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85" name="Freeform 19">
            <a:extLst>
              <a:ext uri="{FF2B5EF4-FFF2-40B4-BE49-F238E27FC236}">
                <a16:creationId xmlns:a16="http://schemas.microsoft.com/office/drawing/2014/main" id="{6C909AD7-6726-4172-9343-9BC8399264AE}"/>
              </a:ext>
            </a:extLst>
          </p:cNvPr>
          <p:cNvSpPr>
            <a:spLocks/>
          </p:cNvSpPr>
          <p:nvPr/>
        </p:nvSpPr>
        <p:spPr bwMode="auto">
          <a:xfrm>
            <a:off x="788556" y="847363"/>
            <a:ext cx="421354" cy="421354"/>
          </a:xfrm>
          <a:custGeom>
            <a:avLst/>
            <a:gdLst>
              <a:gd name="T0" fmla="*/ 194 w 240"/>
              <a:gd name="T1" fmla="*/ 157 h 240"/>
              <a:gd name="T2" fmla="*/ 163 w 240"/>
              <a:gd name="T3" fmla="*/ 167 h 240"/>
              <a:gd name="T4" fmla="*/ 92 w 240"/>
              <a:gd name="T5" fmla="*/ 127 h 240"/>
              <a:gd name="T6" fmla="*/ 92 w 240"/>
              <a:gd name="T7" fmla="*/ 120 h 240"/>
              <a:gd name="T8" fmla="*/ 165 w 240"/>
              <a:gd name="T9" fmla="*/ 78 h 240"/>
              <a:gd name="T10" fmla="*/ 189 w 240"/>
              <a:gd name="T11" fmla="*/ 84 h 240"/>
              <a:gd name="T12" fmla="*/ 235 w 240"/>
              <a:gd name="T13" fmla="*/ 42 h 240"/>
              <a:gd name="T14" fmla="*/ 189 w 240"/>
              <a:gd name="T15" fmla="*/ 0 h 240"/>
              <a:gd name="T16" fmla="*/ 143 w 240"/>
              <a:gd name="T17" fmla="*/ 42 h 240"/>
              <a:gd name="T18" fmla="*/ 145 w 240"/>
              <a:gd name="T19" fmla="*/ 55 h 240"/>
              <a:gd name="T20" fmla="*/ 75 w 240"/>
              <a:gd name="T21" fmla="*/ 95 h 240"/>
              <a:gd name="T22" fmla="*/ 46 w 240"/>
              <a:gd name="T23" fmla="*/ 85 h 240"/>
              <a:gd name="T24" fmla="*/ 0 w 240"/>
              <a:gd name="T25" fmla="*/ 127 h 240"/>
              <a:gd name="T26" fmla="*/ 46 w 240"/>
              <a:gd name="T27" fmla="*/ 169 h 240"/>
              <a:gd name="T28" fmla="*/ 81 w 240"/>
              <a:gd name="T29" fmla="*/ 155 h 240"/>
              <a:gd name="T30" fmla="*/ 148 w 240"/>
              <a:gd name="T31" fmla="*/ 193 h 240"/>
              <a:gd name="T32" fmla="*/ 148 w 240"/>
              <a:gd name="T33" fmla="*/ 198 h 240"/>
              <a:gd name="T34" fmla="*/ 194 w 240"/>
              <a:gd name="T35" fmla="*/ 240 h 240"/>
              <a:gd name="T36" fmla="*/ 240 w 240"/>
              <a:gd name="T37" fmla="*/ 198 h 240"/>
              <a:gd name="T38" fmla="*/ 194 w 240"/>
              <a:gd name="T39" fmla="*/ 157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0" h="240">
                <a:moveTo>
                  <a:pt x="194" y="157"/>
                </a:moveTo>
                <a:cubicBezTo>
                  <a:pt x="182" y="157"/>
                  <a:pt x="171" y="161"/>
                  <a:pt x="163" y="167"/>
                </a:cubicBezTo>
                <a:cubicBezTo>
                  <a:pt x="92" y="127"/>
                  <a:pt x="92" y="127"/>
                  <a:pt x="92" y="127"/>
                </a:cubicBezTo>
                <a:cubicBezTo>
                  <a:pt x="92" y="124"/>
                  <a:pt x="92" y="122"/>
                  <a:pt x="92" y="120"/>
                </a:cubicBezTo>
                <a:cubicBezTo>
                  <a:pt x="165" y="78"/>
                  <a:pt x="165" y="78"/>
                  <a:pt x="165" y="78"/>
                </a:cubicBezTo>
                <a:cubicBezTo>
                  <a:pt x="172" y="82"/>
                  <a:pt x="180" y="84"/>
                  <a:pt x="189" y="84"/>
                </a:cubicBezTo>
                <a:cubicBezTo>
                  <a:pt x="215" y="84"/>
                  <a:pt x="235" y="65"/>
                  <a:pt x="235" y="42"/>
                </a:cubicBezTo>
                <a:cubicBezTo>
                  <a:pt x="235" y="19"/>
                  <a:pt x="215" y="0"/>
                  <a:pt x="189" y="0"/>
                </a:cubicBezTo>
                <a:cubicBezTo>
                  <a:pt x="164" y="0"/>
                  <a:pt x="143" y="19"/>
                  <a:pt x="143" y="42"/>
                </a:cubicBezTo>
                <a:cubicBezTo>
                  <a:pt x="143" y="47"/>
                  <a:pt x="144" y="51"/>
                  <a:pt x="145" y="55"/>
                </a:cubicBezTo>
                <a:cubicBezTo>
                  <a:pt x="75" y="95"/>
                  <a:pt x="75" y="95"/>
                  <a:pt x="75" y="95"/>
                </a:cubicBezTo>
                <a:cubicBezTo>
                  <a:pt x="67" y="89"/>
                  <a:pt x="57" y="85"/>
                  <a:pt x="46" y="85"/>
                </a:cubicBezTo>
                <a:cubicBezTo>
                  <a:pt x="21" y="85"/>
                  <a:pt x="0" y="104"/>
                  <a:pt x="0" y="127"/>
                </a:cubicBezTo>
                <a:cubicBezTo>
                  <a:pt x="0" y="150"/>
                  <a:pt x="21" y="169"/>
                  <a:pt x="46" y="169"/>
                </a:cubicBezTo>
                <a:cubicBezTo>
                  <a:pt x="60" y="169"/>
                  <a:pt x="73" y="164"/>
                  <a:pt x="81" y="155"/>
                </a:cubicBezTo>
                <a:cubicBezTo>
                  <a:pt x="148" y="193"/>
                  <a:pt x="148" y="193"/>
                  <a:pt x="148" y="193"/>
                </a:cubicBezTo>
                <a:cubicBezTo>
                  <a:pt x="148" y="195"/>
                  <a:pt x="148" y="197"/>
                  <a:pt x="148" y="198"/>
                </a:cubicBezTo>
                <a:cubicBezTo>
                  <a:pt x="148" y="221"/>
                  <a:pt x="168" y="240"/>
                  <a:pt x="194" y="240"/>
                </a:cubicBezTo>
                <a:cubicBezTo>
                  <a:pt x="219" y="240"/>
                  <a:pt x="240" y="221"/>
                  <a:pt x="240" y="198"/>
                </a:cubicBezTo>
                <a:cubicBezTo>
                  <a:pt x="240" y="175"/>
                  <a:pt x="219" y="157"/>
                  <a:pt x="194" y="157"/>
                </a:cubicBezTo>
                <a:close/>
              </a:path>
            </a:pathLst>
          </a:custGeom>
          <a:solidFill>
            <a:srgbClr val="7030A0"/>
          </a:solidFill>
          <a:ln>
            <a:noFill/>
          </a:ln>
          <a:extLst/>
        </p:spPr>
        <p:txBody>
          <a:bodyPr vert="horz" wrap="square" lIns="91423" tIns="45711" rIns="91423" bIns="45711" numCol="1" anchor="t" anchorCtr="0" compatLnSpc="1">
            <a:prstTxWarp prst="textNoShape">
              <a:avLst/>
            </a:prstTxWarp>
          </a:bodyPr>
          <a:lstStyle/>
          <a:p>
            <a:pPr>
              <a:lnSpc>
                <a:spcPct val="130000"/>
              </a:lnSpc>
            </a:pPr>
            <a:endParaRPr lang="zh-CN" altLang="en-US"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Tree>
    <p:extLst>
      <p:ext uri="{BB962C8B-B14F-4D97-AF65-F5344CB8AC3E}">
        <p14:creationId xmlns:p14="http://schemas.microsoft.com/office/powerpoint/2010/main" val="3846412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wipe(left)">
                                      <p:cBhvr>
                                        <p:cTn id="11" dur="500"/>
                                        <p:tgtEl>
                                          <p:spTgt spid="8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p:cTn id="15" dur="500" fill="hold"/>
                                        <p:tgtEl>
                                          <p:spTgt spid="32"/>
                                        </p:tgtEl>
                                        <p:attrNameLst>
                                          <p:attrName>ppt_w</p:attrName>
                                        </p:attrNameLst>
                                      </p:cBhvr>
                                      <p:tavLst>
                                        <p:tav tm="0">
                                          <p:val>
                                            <p:fltVal val="0"/>
                                          </p:val>
                                        </p:tav>
                                        <p:tav tm="100000">
                                          <p:val>
                                            <p:strVal val="#ppt_w"/>
                                          </p:val>
                                        </p:tav>
                                      </p:tavLst>
                                    </p:anim>
                                    <p:anim calcmode="lin" valueType="num">
                                      <p:cBhvr>
                                        <p:cTn id="16" dur="500" fill="hold"/>
                                        <p:tgtEl>
                                          <p:spTgt spid="32"/>
                                        </p:tgtEl>
                                        <p:attrNameLst>
                                          <p:attrName>ppt_h</p:attrName>
                                        </p:attrNameLst>
                                      </p:cBhvr>
                                      <p:tavLst>
                                        <p:tav tm="0">
                                          <p:val>
                                            <p:fltVal val="0"/>
                                          </p:val>
                                        </p:tav>
                                        <p:tav tm="100000">
                                          <p:val>
                                            <p:strVal val="#ppt_h"/>
                                          </p:val>
                                        </p:tav>
                                      </p:tavLst>
                                    </p:anim>
                                    <p:animEffect transition="in" filter="fade">
                                      <p:cBhvr>
                                        <p:cTn id="17" dur="500"/>
                                        <p:tgtEl>
                                          <p:spTgt spid="3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500"/>
                                        <p:tgtEl>
                                          <p:spTgt spid="36"/>
                                        </p:tgtEl>
                                      </p:cBhvr>
                                    </p:animEffect>
                                  </p:childTnLst>
                                </p:cTn>
                              </p:par>
                              <p:par>
                                <p:cTn id="21" presetID="22" presetClass="entr" presetSubtype="2" fill="hold"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right)">
                                      <p:cBhvr>
                                        <p:cTn id="23" dur="500"/>
                                        <p:tgtEl>
                                          <p:spTgt spid="40"/>
                                        </p:tgtEl>
                                      </p:cBhvr>
                                    </p:animEffect>
                                  </p:childTnLst>
                                </p:cTn>
                              </p:par>
                              <p:par>
                                <p:cTn id="24" presetID="53" presetClass="entr" presetSubtype="16"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 calcmode="lin" valueType="num">
                                      <p:cBhvr>
                                        <p:cTn id="26" dur="500" fill="hold"/>
                                        <p:tgtEl>
                                          <p:spTgt spid="45"/>
                                        </p:tgtEl>
                                        <p:attrNameLst>
                                          <p:attrName>ppt_w</p:attrName>
                                        </p:attrNameLst>
                                      </p:cBhvr>
                                      <p:tavLst>
                                        <p:tav tm="0">
                                          <p:val>
                                            <p:fltVal val="0"/>
                                          </p:val>
                                        </p:tav>
                                        <p:tav tm="100000">
                                          <p:val>
                                            <p:strVal val="#ppt_w"/>
                                          </p:val>
                                        </p:tav>
                                      </p:tavLst>
                                    </p:anim>
                                    <p:anim calcmode="lin" valueType="num">
                                      <p:cBhvr>
                                        <p:cTn id="27" dur="500" fill="hold"/>
                                        <p:tgtEl>
                                          <p:spTgt spid="45"/>
                                        </p:tgtEl>
                                        <p:attrNameLst>
                                          <p:attrName>ppt_h</p:attrName>
                                        </p:attrNameLst>
                                      </p:cBhvr>
                                      <p:tavLst>
                                        <p:tav tm="0">
                                          <p:val>
                                            <p:fltVal val="0"/>
                                          </p:val>
                                        </p:tav>
                                        <p:tav tm="100000">
                                          <p:val>
                                            <p:strVal val="#ppt_h"/>
                                          </p:val>
                                        </p:tav>
                                      </p:tavLst>
                                    </p:anim>
                                    <p:animEffect transition="in" filter="fade">
                                      <p:cBhvr>
                                        <p:cTn id="28" dur="500"/>
                                        <p:tgtEl>
                                          <p:spTgt spid="45"/>
                                        </p:tgtEl>
                                      </p:cBhvr>
                                    </p:animEffect>
                                  </p:childTnLst>
                                </p:cTn>
                              </p:par>
                              <p:par>
                                <p:cTn id="29" presetID="10" presetClass="entr" presetSubtype="0" fill="hold" nodeType="with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500"/>
                                        <p:tgtEl>
                                          <p:spTgt spid="50"/>
                                        </p:tgtEl>
                                      </p:cBhvr>
                                    </p:animEffect>
                                  </p:childTnLst>
                                </p:cTn>
                              </p:par>
                            </p:childTnLst>
                          </p:cTn>
                        </p:par>
                        <p:par>
                          <p:cTn id="32" fill="hold">
                            <p:stCondLst>
                              <p:cond delay="150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500"/>
                                        <p:tgtEl>
                                          <p:spTgt spid="37"/>
                                        </p:tgtEl>
                                      </p:cBhvr>
                                    </p:animEffect>
                                  </p:childTnLst>
                                </p:cTn>
                              </p:par>
                              <p:par>
                                <p:cTn id="41" presetID="22" presetClass="entr" presetSubtype="2" fill="hold"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wipe(right)">
                                      <p:cBhvr>
                                        <p:cTn id="43" dur="500"/>
                                        <p:tgtEl>
                                          <p:spTgt spid="62"/>
                                        </p:tgtEl>
                                      </p:cBhvr>
                                    </p:animEffect>
                                  </p:childTnLst>
                                </p:cTn>
                              </p:par>
                              <p:par>
                                <p:cTn id="44" presetID="53" presetClass="entr" presetSubtype="16" fill="hold" nodeType="withEffect">
                                  <p:stCondLst>
                                    <p:cond delay="0"/>
                                  </p:stCondLst>
                                  <p:childTnLst>
                                    <p:set>
                                      <p:cBhvr>
                                        <p:cTn id="45" dur="1" fill="hold">
                                          <p:stCondLst>
                                            <p:cond delay="0"/>
                                          </p:stCondLst>
                                        </p:cTn>
                                        <p:tgtEl>
                                          <p:spTgt spid="78"/>
                                        </p:tgtEl>
                                        <p:attrNameLst>
                                          <p:attrName>style.visibility</p:attrName>
                                        </p:attrNameLst>
                                      </p:cBhvr>
                                      <p:to>
                                        <p:strVal val="visible"/>
                                      </p:to>
                                    </p:set>
                                    <p:anim calcmode="lin" valueType="num">
                                      <p:cBhvr>
                                        <p:cTn id="46" dur="500" fill="hold"/>
                                        <p:tgtEl>
                                          <p:spTgt spid="78"/>
                                        </p:tgtEl>
                                        <p:attrNameLst>
                                          <p:attrName>ppt_w</p:attrName>
                                        </p:attrNameLst>
                                      </p:cBhvr>
                                      <p:tavLst>
                                        <p:tav tm="0">
                                          <p:val>
                                            <p:fltVal val="0"/>
                                          </p:val>
                                        </p:tav>
                                        <p:tav tm="100000">
                                          <p:val>
                                            <p:strVal val="#ppt_w"/>
                                          </p:val>
                                        </p:tav>
                                      </p:tavLst>
                                    </p:anim>
                                    <p:anim calcmode="lin" valueType="num">
                                      <p:cBhvr>
                                        <p:cTn id="47" dur="500" fill="hold"/>
                                        <p:tgtEl>
                                          <p:spTgt spid="78"/>
                                        </p:tgtEl>
                                        <p:attrNameLst>
                                          <p:attrName>ppt_h</p:attrName>
                                        </p:attrNameLst>
                                      </p:cBhvr>
                                      <p:tavLst>
                                        <p:tav tm="0">
                                          <p:val>
                                            <p:fltVal val="0"/>
                                          </p:val>
                                        </p:tav>
                                        <p:tav tm="100000">
                                          <p:val>
                                            <p:strVal val="#ppt_h"/>
                                          </p:val>
                                        </p:tav>
                                      </p:tavLst>
                                    </p:anim>
                                    <p:animEffect transition="in" filter="fade">
                                      <p:cBhvr>
                                        <p:cTn id="48" dur="500"/>
                                        <p:tgtEl>
                                          <p:spTgt spid="78"/>
                                        </p:tgtEl>
                                      </p:cBhvr>
                                    </p:animEffect>
                                  </p:childTnLst>
                                </p:cTn>
                              </p:par>
                              <p:par>
                                <p:cTn id="49" presetID="10" presetClass="entr" presetSubtype="0" fill="hold" nodeType="with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fade">
                                      <p:cBhvr>
                                        <p:cTn id="51" dur="500"/>
                                        <p:tgtEl>
                                          <p:spTgt spid="53"/>
                                        </p:tgtEl>
                                      </p:cBhvr>
                                    </p:animEffect>
                                  </p:childTnLst>
                                </p:cTn>
                              </p:par>
                            </p:childTnLst>
                          </p:cTn>
                        </p:par>
                        <p:par>
                          <p:cTn id="52" fill="hold">
                            <p:stCondLst>
                              <p:cond delay="2000"/>
                            </p:stCondLst>
                            <p:childTnLst>
                              <p:par>
                                <p:cTn id="53" presetID="53" presetClass="entr" presetSubtype="16"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p:cTn id="55" dur="500" fill="hold"/>
                                        <p:tgtEl>
                                          <p:spTgt spid="34"/>
                                        </p:tgtEl>
                                        <p:attrNameLst>
                                          <p:attrName>ppt_w</p:attrName>
                                        </p:attrNameLst>
                                      </p:cBhvr>
                                      <p:tavLst>
                                        <p:tav tm="0">
                                          <p:val>
                                            <p:fltVal val="0"/>
                                          </p:val>
                                        </p:tav>
                                        <p:tav tm="100000">
                                          <p:val>
                                            <p:strVal val="#ppt_w"/>
                                          </p:val>
                                        </p:tav>
                                      </p:tavLst>
                                    </p:anim>
                                    <p:anim calcmode="lin" valueType="num">
                                      <p:cBhvr>
                                        <p:cTn id="56" dur="500" fill="hold"/>
                                        <p:tgtEl>
                                          <p:spTgt spid="34"/>
                                        </p:tgtEl>
                                        <p:attrNameLst>
                                          <p:attrName>ppt_h</p:attrName>
                                        </p:attrNameLst>
                                      </p:cBhvr>
                                      <p:tavLst>
                                        <p:tav tm="0">
                                          <p:val>
                                            <p:fltVal val="0"/>
                                          </p:val>
                                        </p:tav>
                                        <p:tav tm="100000">
                                          <p:val>
                                            <p:strVal val="#ppt_h"/>
                                          </p:val>
                                        </p:tav>
                                      </p:tavLst>
                                    </p:anim>
                                    <p:animEffect transition="in" filter="fade">
                                      <p:cBhvr>
                                        <p:cTn id="57" dur="500"/>
                                        <p:tgtEl>
                                          <p:spTgt spid="3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fade">
                                      <p:cBhvr>
                                        <p:cTn id="60" dur="500"/>
                                        <p:tgtEl>
                                          <p:spTgt spid="38"/>
                                        </p:tgtEl>
                                      </p:cBhvr>
                                    </p:animEffect>
                                  </p:childTnLst>
                                </p:cTn>
                              </p:par>
                              <p:par>
                                <p:cTn id="61" presetID="22" presetClass="entr" presetSubtype="2" fill="hold" nodeType="with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par>
                                <p:cTn id="64" presetID="53" presetClass="entr" presetSubtype="16"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p:cTn id="66" dur="500" fill="hold"/>
                                        <p:tgtEl>
                                          <p:spTgt spid="73"/>
                                        </p:tgtEl>
                                        <p:attrNameLst>
                                          <p:attrName>ppt_w</p:attrName>
                                        </p:attrNameLst>
                                      </p:cBhvr>
                                      <p:tavLst>
                                        <p:tav tm="0">
                                          <p:val>
                                            <p:fltVal val="0"/>
                                          </p:val>
                                        </p:tav>
                                        <p:tav tm="100000">
                                          <p:val>
                                            <p:strVal val="#ppt_w"/>
                                          </p:val>
                                        </p:tav>
                                      </p:tavLst>
                                    </p:anim>
                                    <p:anim calcmode="lin" valueType="num">
                                      <p:cBhvr>
                                        <p:cTn id="67" dur="500" fill="hold"/>
                                        <p:tgtEl>
                                          <p:spTgt spid="73"/>
                                        </p:tgtEl>
                                        <p:attrNameLst>
                                          <p:attrName>ppt_h</p:attrName>
                                        </p:attrNameLst>
                                      </p:cBhvr>
                                      <p:tavLst>
                                        <p:tav tm="0">
                                          <p:val>
                                            <p:fltVal val="0"/>
                                          </p:val>
                                        </p:tav>
                                        <p:tav tm="100000">
                                          <p:val>
                                            <p:strVal val="#ppt_h"/>
                                          </p:val>
                                        </p:tav>
                                      </p:tavLst>
                                    </p:anim>
                                    <p:animEffect transition="in" filter="fade">
                                      <p:cBhvr>
                                        <p:cTn id="68" dur="500"/>
                                        <p:tgtEl>
                                          <p:spTgt spid="73"/>
                                        </p:tgtEl>
                                      </p:cBhvr>
                                    </p:animEffect>
                                  </p:childTnLst>
                                </p:cTn>
                              </p:par>
                              <p:par>
                                <p:cTn id="69" presetID="10" presetClass="entr" presetSubtype="0" fill="hold" nodeType="withEffect">
                                  <p:stCondLst>
                                    <p:cond delay="0"/>
                                  </p:stCondLst>
                                  <p:childTnLst>
                                    <p:set>
                                      <p:cBhvr>
                                        <p:cTn id="70" dur="1" fill="hold">
                                          <p:stCondLst>
                                            <p:cond delay="0"/>
                                          </p:stCondLst>
                                        </p:cTn>
                                        <p:tgtEl>
                                          <p:spTgt spid="56"/>
                                        </p:tgtEl>
                                        <p:attrNameLst>
                                          <p:attrName>style.visibility</p:attrName>
                                        </p:attrNameLst>
                                      </p:cBhvr>
                                      <p:to>
                                        <p:strVal val="visible"/>
                                      </p:to>
                                    </p:set>
                                    <p:animEffect transition="in" filter="fade">
                                      <p:cBhvr>
                                        <p:cTn id="71" dur="500"/>
                                        <p:tgtEl>
                                          <p:spTgt spid="56"/>
                                        </p:tgtEl>
                                      </p:cBhvr>
                                    </p:animEffect>
                                  </p:childTnLst>
                                </p:cTn>
                              </p:par>
                              <p:par>
                                <p:cTn id="72" presetID="49" presetClass="entr" presetSubtype="0" decel="100000" fill="hold" grpId="0"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 calcmode="lin" valueType="num">
                                      <p:cBhvr>
                                        <p:cTn id="76" dur="500" fill="hold"/>
                                        <p:tgtEl>
                                          <p:spTgt spid="85"/>
                                        </p:tgtEl>
                                        <p:attrNameLst>
                                          <p:attrName>style.rotation</p:attrName>
                                        </p:attrNameLst>
                                      </p:cBhvr>
                                      <p:tavLst>
                                        <p:tav tm="0">
                                          <p:val>
                                            <p:fltVal val="360"/>
                                          </p:val>
                                        </p:tav>
                                        <p:tav tm="100000">
                                          <p:val>
                                            <p:fltVal val="0"/>
                                          </p:val>
                                        </p:tav>
                                      </p:tavLst>
                                    </p:anim>
                                    <p:animEffect transition="in" filter="fade">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32" grpId="0" animBg="1"/>
      <p:bldP spid="33" grpId="0" animBg="1"/>
      <p:bldP spid="34" grpId="0" animBg="1"/>
      <p:bldP spid="36" grpId="0"/>
      <p:bldP spid="37" grpId="0"/>
      <p:bldP spid="38" grpId="0"/>
      <p:bldP spid="8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1"/>
          <p:cNvGrpSpPr>
            <a:grpSpLocks/>
          </p:cNvGrpSpPr>
          <p:nvPr/>
        </p:nvGrpSpPr>
        <p:grpSpPr bwMode="auto">
          <a:xfrm>
            <a:off x="381404" y="723593"/>
            <a:ext cx="4954141" cy="1034344"/>
            <a:chOff x="3886200" y="188686"/>
            <a:chExt cx="4699000" cy="979713"/>
          </a:xfrm>
          <a:solidFill>
            <a:schemeClr val="accent2"/>
          </a:solidFill>
        </p:grpSpPr>
        <p:sp>
          <p:nvSpPr>
            <p:cNvPr id="12" name="任意多边形 11"/>
            <p:cNvSpPr/>
            <p:nvPr/>
          </p:nvSpPr>
          <p:spPr>
            <a:xfrm>
              <a:off x="3886200" y="188686"/>
              <a:ext cx="4495800" cy="884595"/>
            </a:xfrm>
            <a:custGeom>
              <a:avLst/>
              <a:gdLst>
                <a:gd name="connsiteX0" fmla="*/ 0 w 4495800"/>
                <a:gd name="connsiteY0" fmla="*/ 285750 h 1981200"/>
                <a:gd name="connsiteX1" fmla="*/ 419100 w 4495800"/>
                <a:gd name="connsiteY1" fmla="*/ 1866900 h 1981200"/>
                <a:gd name="connsiteX2" fmla="*/ 4114800 w 4495800"/>
                <a:gd name="connsiteY2" fmla="*/ 1981200 h 1981200"/>
                <a:gd name="connsiteX3" fmla="*/ 4495800 w 4495800"/>
                <a:gd name="connsiteY3" fmla="*/ 0 h 1981200"/>
                <a:gd name="connsiteX4" fmla="*/ 0 w 4495800"/>
                <a:gd name="connsiteY4" fmla="*/ 285750 h 198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800" h="1981200">
                  <a:moveTo>
                    <a:pt x="0" y="285750"/>
                  </a:moveTo>
                  <a:lnTo>
                    <a:pt x="419100" y="1866900"/>
                  </a:lnTo>
                  <a:lnTo>
                    <a:pt x="4114800" y="1981200"/>
                  </a:lnTo>
                  <a:lnTo>
                    <a:pt x="4495800" y="0"/>
                  </a:lnTo>
                  <a:lnTo>
                    <a:pt x="0" y="2857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任意多边形 13"/>
            <p:cNvSpPr/>
            <p:nvPr/>
          </p:nvSpPr>
          <p:spPr>
            <a:xfrm>
              <a:off x="4089400" y="283804"/>
              <a:ext cx="4495800" cy="884595"/>
            </a:xfrm>
            <a:custGeom>
              <a:avLst/>
              <a:gdLst>
                <a:gd name="connsiteX0" fmla="*/ 0 w 4495800"/>
                <a:gd name="connsiteY0" fmla="*/ 285750 h 1981200"/>
                <a:gd name="connsiteX1" fmla="*/ 419100 w 4495800"/>
                <a:gd name="connsiteY1" fmla="*/ 1866900 h 1981200"/>
                <a:gd name="connsiteX2" fmla="*/ 4114800 w 4495800"/>
                <a:gd name="connsiteY2" fmla="*/ 1981200 h 1981200"/>
                <a:gd name="connsiteX3" fmla="*/ 4495800 w 4495800"/>
                <a:gd name="connsiteY3" fmla="*/ 0 h 1981200"/>
                <a:gd name="connsiteX4" fmla="*/ 0 w 4495800"/>
                <a:gd name="connsiteY4" fmla="*/ 285750 h 198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800" h="1981200">
                  <a:moveTo>
                    <a:pt x="0" y="285750"/>
                  </a:moveTo>
                  <a:lnTo>
                    <a:pt x="419100" y="1866900"/>
                  </a:lnTo>
                  <a:lnTo>
                    <a:pt x="4114800" y="1981200"/>
                  </a:lnTo>
                  <a:lnTo>
                    <a:pt x="4495800" y="0"/>
                  </a:lnTo>
                  <a:lnTo>
                    <a:pt x="0" y="285750"/>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3375" dirty="0">
                  <a:latin typeface="方正正中黑简体" panose="02000000000000000000" pitchFamily="2" charset="-122"/>
                  <a:ea typeface="方正正中黑简体" panose="02000000000000000000" pitchFamily="2" charset="-122"/>
                </a:rPr>
                <a:t>目录</a:t>
              </a:r>
              <a:r>
                <a:rPr lang="zh-CN" altLang="en-US" sz="3375" b="1" dirty="0"/>
                <a:t> </a:t>
              </a:r>
              <a:r>
                <a:rPr lang="en-US" altLang="zh-CN" sz="3375" b="1" dirty="0"/>
                <a:t>/</a:t>
              </a:r>
              <a:r>
                <a:rPr lang="en-US" altLang="zh-CN" sz="3200" dirty="0"/>
                <a:t>CONTENTS</a:t>
              </a:r>
              <a:endParaRPr lang="zh-CN" altLang="en-US" sz="3200" dirty="0"/>
            </a:p>
          </p:txBody>
        </p:sp>
      </p:grpSp>
      <p:grpSp>
        <p:nvGrpSpPr>
          <p:cNvPr id="15" name="组合 41"/>
          <p:cNvGrpSpPr>
            <a:grpSpLocks/>
          </p:cNvGrpSpPr>
          <p:nvPr/>
        </p:nvGrpSpPr>
        <p:grpSpPr bwMode="auto">
          <a:xfrm>
            <a:off x="4814401" y="2968333"/>
            <a:ext cx="613818" cy="555771"/>
            <a:chOff x="2727102" y="1805798"/>
            <a:chExt cx="789301" cy="714855"/>
          </a:xfrm>
        </p:grpSpPr>
        <p:grpSp>
          <p:nvGrpSpPr>
            <p:cNvPr id="16" name="组合 35"/>
            <p:cNvGrpSpPr>
              <a:grpSpLocks/>
            </p:cNvGrpSpPr>
            <p:nvPr/>
          </p:nvGrpSpPr>
          <p:grpSpPr bwMode="auto">
            <a:xfrm>
              <a:off x="2727102" y="1809520"/>
              <a:ext cx="789301" cy="711133"/>
              <a:chOff x="3696385" y="1762464"/>
              <a:chExt cx="2543112" cy="2379436"/>
            </a:xfrm>
          </p:grpSpPr>
          <p:sp>
            <p:nvSpPr>
              <p:cNvPr id="18" name="矩形 17"/>
              <p:cNvSpPr/>
              <p:nvPr/>
            </p:nvSpPr>
            <p:spPr>
              <a:xfrm>
                <a:off x="3855008" y="1760639"/>
                <a:ext cx="2379374" cy="2381261"/>
              </a:xfrm>
              <a:prstGeom prst="rect">
                <a:avLst/>
              </a:prstGeom>
              <a:solidFill>
                <a:schemeClr val="accent2">
                  <a:alpha val="89000"/>
                </a:schemeClr>
              </a:solidFill>
              <a:ln w="9525">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矩形 34"/>
              <p:cNvSpPr/>
              <p:nvPr/>
            </p:nvSpPr>
            <p:spPr>
              <a:xfrm>
                <a:off x="3696385" y="1803162"/>
                <a:ext cx="2543112" cy="1041802"/>
              </a:xfrm>
              <a:custGeom>
                <a:avLst/>
                <a:gdLst>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 fmla="*/ 0 w 658424"/>
                  <a:gd name="connsiteY0" fmla="*/ 0 h 410686"/>
                  <a:gd name="connsiteX1" fmla="*/ 658424 w 658424"/>
                  <a:gd name="connsiteY1" fmla="*/ 0 h 410686"/>
                  <a:gd name="connsiteX2" fmla="*/ 658424 w 658424"/>
                  <a:gd name="connsiteY2" fmla="*/ 286509 h 410686"/>
                  <a:gd name="connsiteX3" fmla="*/ 0 w 658424"/>
                  <a:gd name="connsiteY3" fmla="*/ 286509 h 410686"/>
                  <a:gd name="connsiteX4" fmla="*/ 0 w 658424"/>
                  <a:gd name="connsiteY4" fmla="*/ 0 h 410686"/>
                  <a:gd name="connsiteX0" fmla="*/ 0 w 658424"/>
                  <a:gd name="connsiteY0" fmla="*/ 0 h 410686"/>
                  <a:gd name="connsiteX1" fmla="*/ 658424 w 658424"/>
                  <a:gd name="connsiteY1" fmla="*/ 0 h 410686"/>
                  <a:gd name="connsiteX2" fmla="*/ 658424 w 658424"/>
                  <a:gd name="connsiteY2" fmla="*/ 286509 h 410686"/>
                  <a:gd name="connsiteX3" fmla="*/ 0 w 658424"/>
                  <a:gd name="connsiteY3" fmla="*/ 286509 h 410686"/>
                  <a:gd name="connsiteX4" fmla="*/ 0 w 658424"/>
                  <a:gd name="connsiteY4" fmla="*/ 0 h 410686"/>
                  <a:gd name="connsiteX0" fmla="*/ 0 w 658424"/>
                  <a:gd name="connsiteY0" fmla="*/ 0 h 393753"/>
                  <a:gd name="connsiteX1" fmla="*/ 658424 w 658424"/>
                  <a:gd name="connsiteY1" fmla="*/ 0 h 393753"/>
                  <a:gd name="connsiteX2" fmla="*/ 658424 w 658424"/>
                  <a:gd name="connsiteY2" fmla="*/ 286509 h 393753"/>
                  <a:gd name="connsiteX3" fmla="*/ 0 w 658424"/>
                  <a:gd name="connsiteY3" fmla="*/ 286509 h 393753"/>
                  <a:gd name="connsiteX4" fmla="*/ 0 w 658424"/>
                  <a:gd name="connsiteY4" fmla="*/ 0 h 393753"/>
                  <a:gd name="connsiteX0" fmla="*/ 45292 w 703716"/>
                  <a:gd name="connsiteY0" fmla="*/ 0 h 371837"/>
                  <a:gd name="connsiteX1" fmla="*/ 703716 w 703716"/>
                  <a:gd name="connsiteY1" fmla="*/ 0 h 371837"/>
                  <a:gd name="connsiteX2" fmla="*/ 703716 w 703716"/>
                  <a:gd name="connsiteY2" fmla="*/ 286509 h 371837"/>
                  <a:gd name="connsiteX3" fmla="*/ 0 w 703716"/>
                  <a:gd name="connsiteY3" fmla="*/ 180681 h 371837"/>
                  <a:gd name="connsiteX4" fmla="*/ 45292 w 703716"/>
                  <a:gd name="connsiteY4" fmla="*/ 0 h 371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716" h="371837">
                    <a:moveTo>
                      <a:pt x="45292" y="0"/>
                    </a:moveTo>
                    <a:lnTo>
                      <a:pt x="703716" y="0"/>
                    </a:lnTo>
                    <a:lnTo>
                      <a:pt x="703716" y="286509"/>
                    </a:lnTo>
                    <a:cubicBezTo>
                      <a:pt x="458841" y="527809"/>
                      <a:pt x="219475" y="180681"/>
                      <a:pt x="0" y="180681"/>
                    </a:cubicBezTo>
                    <a:lnTo>
                      <a:pt x="45292" y="0"/>
                    </a:lnTo>
                    <a:close/>
                  </a:path>
                </a:pathLst>
              </a:custGeom>
              <a:solidFill>
                <a:schemeClr val="bg1">
                  <a:alpha val="18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17" name="文本框 39"/>
            <p:cNvSpPr txBox="1">
              <a:spLocks noChangeArrowheads="1"/>
            </p:cNvSpPr>
            <p:nvPr/>
          </p:nvSpPr>
          <p:spPr bwMode="auto">
            <a:xfrm>
              <a:off x="2816060" y="1805798"/>
              <a:ext cx="659860" cy="672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2800" dirty="0">
                  <a:solidFill>
                    <a:schemeClr val="bg1"/>
                  </a:solidFill>
                  <a:latin typeface="Impact" panose="020B0806030902050204" pitchFamily="34" charset="0"/>
                  <a:ea typeface="时尚中黑简体" pitchFamily="2" charset="-122"/>
                  <a:cs typeface="Arial" panose="020B0604020202020204" pitchFamily="34" charset="0"/>
                </a:rPr>
                <a:t>01</a:t>
              </a:r>
              <a:endParaRPr lang="zh-CN" altLang="en-US" sz="2800" dirty="0">
                <a:solidFill>
                  <a:schemeClr val="bg1"/>
                </a:solidFill>
                <a:latin typeface="Impact" panose="020B0806030902050204" pitchFamily="34" charset="0"/>
                <a:ea typeface="时尚中黑简体" pitchFamily="2" charset="-122"/>
                <a:cs typeface="Arial" panose="020B0604020202020204" pitchFamily="34" charset="0"/>
              </a:endParaRPr>
            </a:p>
          </p:txBody>
        </p:sp>
      </p:grpSp>
      <p:grpSp>
        <p:nvGrpSpPr>
          <p:cNvPr id="20" name="组合 42"/>
          <p:cNvGrpSpPr>
            <a:grpSpLocks/>
          </p:cNvGrpSpPr>
          <p:nvPr/>
        </p:nvGrpSpPr>
        <p:grpSpPr bwMode="auto">
          <a:xfrm>
            <a:off x="5703136" y="2970532"/>
            <a:ext cx="3980560" cy="553573"/>
            <a:chOff x="3859762" y="1809521"/>
            <a:chExt cx="5116559" cy="711133"/>
          </a:xfrm>
        </p:grpSpPr>
        <p:grpSp>
          <p:nvGrpSpPr>
            <p:cNvPr id="21" name="组合 36"/>
            <p:cNvGrpSpPr>
              <a:grpSpLocks/>
            </p:cNvGrpSpPr>
            <p:nvPr/>
          </p:nvGrpSpPr>
          <p:grpSpPr bwMode="auto">
            <a:xfrm>
              <a:off x="3859762" y="1809521"/>
              <a:ext cx="5116559" cy="711133"/>
              <a:chOff x="3856314" y="1762464"/>
              <a:chExt cx="2383183" cy="2379436"/>
            </a:xfrm>
          </p:grpSpPr>
          <p:sp>
            <p:nvSpPr>
              <p:cNvPr id="24" name="矩形 23"/>
              <p:cNvSpPr/>
              <p:nvPr/>
            </p:nvSpPr>
            <p:spPr>
              <a:xfrm>
                <a:off x="3856314" y="1763631"/>
                <a:ext cx="2379486" cy="2378269"/>
              </a:xfrm>
              <a:prstGeom prst="rect">
                <a:avLst/>
              </a:prstGeom>
              <a:solidFill>
                <a:schemeClr val="accent2">
                  <a:alpha val="89000"/>
                </a:schemeClr>
              </a:solidFill>
              <a:ln w="9525">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矩形 34"/>
              <p:cNvSpPr/>
              <p:nvPr/>
            </p:nvSpPr>
            <p:spPr>
              <a:xfrm>
                <a:off x="3860011" y="1806100"/>
                <a:ext cx="2379486" cy="1576663"/>
              </a:xfrm>
              <a:custGeom>
                <a:avLst/>
                <a:gdLst>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 fmla="*/ 0 w 658424"/>
                  <a:gd name="connsiteY0" fmla="*/ 0 h 410686"/>
                  <a:gd name="connsiteX1" fmla="*/ 658424 w 658424"/>
                  <a:gd name="connsiteY1" fmla="*/ 0 h 410686"/>
                  <a:gd name="connsiteX2" fmla="*/ 658424 w 658424"/>
                  <a:gd name="connsiteY2" fmla="*/ 286509 h 410686"/>
                  <a:gd name="connsiteX3" fmla="*/ 0 w 658424"/>
                  <a:gd name="connsiteY3" fmla="*/ 286509 h 410686"/>
                  <a:gd name="connsiteX4" fmla="*/ 0 w 658424"/>
                  <a:gd name="connsiteY4" fmla="*/ 0 h 410686"/>
                  <a:gd name="connsiteX0" fmla="*/ 0 w 658424"/>
                  <a:gd name="connsiteY0" fmla="*/ 0 h 410686"/>
                  <a:gd name="connsiteX1" fmla="*/ 658424 w 658424"/>
                  <a:gd name="connsiteY1" fmla="*/ 0 h 410686"/>
                  <a:gd name="connsiteX2" fmla="*/ 658424 w 658424"/>
                  <a:gd name="connsiteY2" fmla="*/ 286509 h 410686"/>
                  <a:gd name="connsiteX3" fmla="*/ 0 w 658424"/>
                  <a:gd name="connsiteY3" fmla="*/ 286509 h 410686"/>
                  <a:gd name="connsiteX4" fmla="*/ 0 w 658424"/>
                  <a:gd name="connsiteY4" fmla="*/ 0 h 410686"/>
                  <a:gd name="connsiteX0" fmla="*/ 0 w 658424"/>
                  <a:gd name="connsiteY0" fmla="*/ 0 h 393753"/>
                  <a:gd name="connsiteX1" fmla="*/ 658424 w 658424"/>
                  <a:gd name="connsiteY1" fmla="*/ 0 h 393753"/>
                  <a:gd name="connsiteX2" fmla="*/ 658424 w 658424"/>
                  <a:gd name="connsiteY2" fmla="*/ 286509 h 393753"/>
                  <a:gd name="connsiteX3" fmla="*/ 0 w 658424"/>
                  <a:gd name="connsiteY3" fmla="*/ 286509 h 393753"/>
                  <a:gd name="connsiteX4" fmla="*/ 0 w 658424"/>
                  <a:gd name="connsiteY4" fmla="*/ 0 h 393753"/>
                  <a:gd name="connsiteX0" fmla="*/ 45292 w 703716"/>
                  <a:gd name="connsiteY0" fmla="*/ 0 h 371837"/>
                  <a:gd name="connsiteX1" fmla="*/ 703716 w 703716"/>
                  <a:gd name="connsiteY1" fmla="*/ 0 h 371837"/>
                  <a:gd name="connsiteX2" fmla="*/ 703716 w 703716"/>
                  <a:gd name="connsiteY2" fmla="*/ 286509 h 371837"/>
                  <a:gd name="connsiteX3" fmla="*/ 0 w 703716"/>
                  <a:gd name="connsiteY3" fmla="*/ 180681 h 371837"/>
                  <a:gd name="connsiteX4" fmla="*/ 45292 w 703716"/>
                  <a:gd name="connsiteY4" fmla="*/ 0 h 371837"/>
                  <a:gd name="connsiteX0" fmla="*/ 45292 w 703716"/>
                  <a:gd name="connsiteY0" fmla="*/ 0 h 525639"/>
                  <a:gd name="connsiteX1" fmla="*/ 703716 w 703716"/>
                  <a:gd name="connsiteY1" fmla="*/ 0 h 525639"/>
                  <a:gd name="connsiteX2" fmla="*/ 703716 w 703716"/>
                  <a:gd name="connsiteY2" fmla="*/ 286509 h 525639"/>
                  <a:gd name="connsiteX3" fmla="*/ 0 w 703716"/>
                  <a:gd name="connsiteY3" fmla="*/ 180681 h 525639"/>
                  <a:gd name="connsiteX4" fmla="*/ 45292 w 703716"/>
                  <a:gd name="connsiteY4" fmla="*/ 0 h 525639"/>
                  <a:gd name="connsiteX0" fmla="*/ 45292 w 703716"/>
                  <a:gd name="connsiteY0" fmla="*/ 0 h 286509"/>
                  <a:gd name="connsiteX1" fmla="*/ 703716 w 703716"/>
                  <a:gd name="connsiteY1" fmla="*/ 0 h 286509"/>
                  <a:gd name="connsiteX2" fmla="*/ 703716 w 703716"/>
                  <a:gd name="connsiteY2" fmla="*/ 286509 h 286509"/>
                  <a:gd name="connsiteX3" fmla="*/ 0 w 703716"/>
                  <a:gd name="connsiteY3" fmla="*/ 180681 h 286509"/>
                  <a:gd name="connsiteX4" fmla="*/ 45292 w 703716"/>
                  <a:gd name="connsiteY4" fmla="*/ 0 h 286509"/>
                  <a:gd name="connsiteX0" fmla="*/ 0 w 658424"/>
                  <a:gd name="connsiteY0" fmla="*/ 0 h 474648"/>
                  <a:gd name="connsiteX1" fmla="*/ 658424 w 658424"/>
                  <a:gd name="connsiteY1" fmla="*/ 0 h 474648"/>
                  <a:gd name="connsiteX2" fmla="*/ 658424 w 658424"/>
                  <a:gd name="connsiteY2" fmla="*/ 286509 h 474648"/>
                  <a:gd name="connsiteX3" fmla="*/ 2177 w 658424"/>
                  <a:gd name="connsiteY3" fmla="*/ 474648 h 474648"/>
                  <a:gd name="connsiteX4" fmla="*/ 0 w 658424"/>
                  <a:gd name="connsiteY4" fmla="*/ 0 h 474648"/>
                  <a:gd name="connsiteX0" fmla="*/ 0 w 658424"/>
                  <a:gd name="connsiteY0" fmla="*/ 0 h 474648"/>
                  <a:gd name="connsiteX1" fmla="*/ 658424 w 658424"/>
                  <a:gd name="connsiteY1" fmla="*/ 0 h 474648"/>
                  <a:gd name="connsiteX2" fmla="*/ 658424 w 658424"/>
                  <a:gd name="connsiteY2" fmla="*/ 286509 h 474648"/>
                  <a:gd name="connsiteX3" fmla="*/ 2177 w 658424"/>
                  <a:gd name="connsiteY3" fmla="*/ 474648 h 474648"/>
                  <a:gd name="connsiteX4" fmla="*/ 0 w 658424"/>
                  <a:gd name="connsiteY4" fmla="*/ 0 h 474648"/>
                  <a:gd name="connsiteX0" fmla="*/ 0 w 658424"/>
                  <a:gd name="connsiteY0" fmla="*/ 0 h 478579"/>
                  <a:gd name="connsiteX1" fmla="*/ 658424 w 658424"/>
                  <a:gd name="connsiteY1" fmla="*/ 0 h 478579"/>
                  <a:gd name="connsiteX2" fmla="*/ 658424 w 658424"/>
                  <a:gd name="connsiteY2" fmla="*/ 286509 h 478579"/>
                  <a:gd name="connsiteX3" fmla="*/ 2177 w 658424"/>
                  <a:gd name="connsiteY3" fmla="*/ 474648 h 478579"/>
                  <a:gd name="connsiteX4" fmla="*/ 0 w 658424"/>
                  <a:gd name="connsiteY4" fmla="*/ 0 h 478579"/>
                  <a:gd name="connsiteX0" fmla="*/ 0 w 658424"/>
                  <a:gd name="connsiteY0" fmla="*/ 0 h 477010"/>
                  <a:gd name="connsiteX1" fmla="*/ 658424 w 658424"/>
                  <a:gd name="connsiteY1" fmla="*/ 0 h 477010"/>
                  <a:gd name="connsiteX2" fmla="*/ 658424 w 658424"/>
                  <a:gd name="connsiteY2" fmla="*/ 286509 h 477010"/>
                  <a:gd name="connsiteX3" fmla="*/ 2177 w 658424"/>
                  <a:gd name="connsiteY3" fmla="*/ 474648 h 477010"/>
                  <a:gd name="connsiteX4" fmla="*/ 0 w 658424"/>
                  <a:gd name="connsiteY4" fmla="*/ 0 h 477010"/>
                  <a:gd name="connsiteX0" fmla="*/ 0 w 658424"/>
                  <a:gd name="connsiteY0" fmla="*/ 0 h 505769"/>
                  <a:gd name="connsiteX1" fmla="*/ 658424 w 658424"/>
                  <a:gd name="connsiteY1" fmla="*/ 0 h 505769"/>
                  <a:gd name="connsiteX2" fmla="*/ 658424 w 658424"/>
                  <a:gd name="connsiteY2" fmla="*/ 286509 h 505769"/>
                  <a:gd name="connsiteX3" fmla="*/ 2177 w 658424"/>
                  <a:gd name="connsiteY3" fmla="*/ 474648 h 505769"/>
                  <a:gd name="connsiteX4" fmla="*/ 0 w 658424"/>
                  <a:gd name="connsiteY4" fmla="*/ 0 h 505769"/>
                  <a:gd name="connsiteX0" fmla="*/ 0 w 658424"/>
                  <a:gd name="connsiteY0" fmla="*/ 0 h 525981"/>
                  <a:gd name="connsiteX1" fmla="*/ 658424 w 658424"/>
                  <a:gd name="connsiteY1" fmla="*/ 0 h 525981"/>
                  <a:gd name="connsiteX2" fmla="*/ 658424 w 658424"/>
                  <a:gd name="connsiteY2" fmla="*/ 286509 h 525981"/>
                  <a:gd name="connsiteX3" fmla="*/ 2177 w 658424"/>
                  <a:gd name="connsiteY3" fmla="*/ 474648 h 525981"/>
                  <a:gd name="connsiteX4" fmla="*/ 0 w 658424"/>
                  <a:gd name="connsiteY4" fmla="*/ 0 h 525981"/>
                  <a:gd name="connsiteX0" fmla="*/ 0 w 658424"/>
                  <a:gd name="connsiteY0" fmla="*/ 0 h 436868"/>
                  <a:gd name="connsiteX1" fmla="*/ 658424 w 658424"/>
                  <a:gd name="connsiteY1" fmla="*/ 0 h 436868"/>
                  <a:gd name="connsiteX2" fmla="*/ 658424 w 658424"/>
                  <a:gd name="connsiteY2" fmla="*/ 286509 h 436868"/>
                  <a:gd name="connsiteX3" fmla="*/ 2177 w 658424"/>
                  <a:gd name="connsiteY3" fmla="*/ 251233 h 436868"/>
                  <a:gd name="connsiteX4" fmla="*/ 0 w 658424"/>
                  <a:gd name="connsiteY4" fmla="*/ 0 h 436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424" h="436868">
                    <a:moveTo>
                      <a:pt x="0" y="0"/>
                    </a:moveTo>
                    <a:lnTo>
                      <a:pt x="658424" y="0"/>
                    </a:lnTo>
                    <a:lnTo>
                      <a:pt x="658424" y="286509"/>
                    </a:lnTo>
                    <a:cubicBezTo>
                      <a:pt x="356259" y="621878"/>
                      <a:pt x="90702" y="298268"/>
                      <a:pt x="2177" y="251233"/>
                    </a:cubicBezTo>
                    <a:cubicBezTo>
                      <a:pt x="1451" y="93017"/>
                      <a:pt x="726" y="158216"/>
                      <a:pt x="0" y="0"/>
                    </a:cubicBezTo>
                    <a:close/>
                  </a:path>
                </a:pathLst>
              </a:custGeom>
              <a:solidFill>
                <a:schemeClr val="bg1">
                  <a:alpha val="18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23" name="矩形 22"/>
            <p:cNvSpPr/>
            <p:nvPr/>
          </p:nvSpPr>
          <p:spPr>
            <a:xfrm>
              <a:off x="4943774" y="1868801"/>
              <a:ext cx="237451" cy="593066"/>
            </a:xfrm>
            <a:prstGeom prst="rect">
              <a:avLst/>
            </a:prstGeom>
          </p:spPr>
          <p:txBody>
            <a:bodyPr wrap="none">
              <a:spAutoFit/>
            </a:bodyPr>
            <a:lstStyle/>
            <a:p>
              <a:endParaRPr lang="zh-CN" altLang="en-US" sz="2400" dirty="0">
                <a:solidFill>
                  <a:schemeClr val="bg1"/>
                </a:solidFill>
                <a:ea typeface="微软雅黑" panose="020B0503020204020204" pitchFamily="34" charset="-122"/>
              </a:endParaRPr>
            </a:p>
          </p:txBody>
        </p:sp>
      </p:grpSp>
      <p:grpSp>
        <p:nvGrpSpPr>
          <p:cNvPr id="58" name="组合 41"/>
          <p:cNvGrpSpPr>
            <a:grpSpLocks/>
          </p:cNvGrpSpPr>
          <p:nvPr/>
        </p:nvGrpSpPr>
        <p:grpSpPr bwMode="auto">
          <a:xfrm>
            <a:off x="4814401" y="3692055"/>
            <a:ext cx="613818" cy="555771"/>
            <a:chOff x="2727102" y="1805798"/>
            <a:chExt cx="789301" cy="714855"/>
          </a:xfrm>
        </p:grpSpPr>
        <p:grpSp>
          <p:nvGrpSpPr>
            <p:cNvPr id="59" name="组合 35"/>
            <p:cNvGrpSpPr>
              <a:grpSpLocks/>
            </p:cNvGrpSpPr>
            <p:nvPr/>
          </p:nvGrpSpPr>
          <p:grpSpPr bwMode="auto">
            <a:xfrm>
              <a:off x="2727102" y="1809520"/>
              <a:ext cx="789301" cy="711133"/>
              <a:chOff x="3696385" y="1762464"/>
              <a:chExt cx="2543112" cy="2379436"/>
            </a:xfrm>
          </p:grpSpPr>
          <p:sp>
            <p:nvSpPr>
              <p:cNvPr id="61" name="矩形 60"/>
              <p:cNvSpPr/>
              <p:nvPr/>
            </p:nvSpPr>
            <p:spPr>
              <a:xfrm>
                <a:off x="3855008" y="1760639"/>
                <a:ext cx="2379374" cy="2381261"/>
              </a:xfrm>
              <a:prstGeom prst="rect">
                <a:avLst/>
              </a:prstGeom>
              <a:solidFill>
                <a:schemeClr val="accent1">
                  <a:alpha val="89000"/>
                </a:schemeClr>
              </a:solidFill>
              <a:ln w="9525">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2" name="矩形 34"/>
              <p:cNvSpPr/>
              <p:nvPr/>
            </p:nvSpPr>
            <p:spPr>
              <a:xfrm>
                <a:off x="3696385" y="1803162"/>
                <a:ext cx="2543112" cy="1041802"/>
              </a:xfrm>
              <a:custGeom>
                <a:avLst/>
                <a:gdLst>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 fmla="*/ 0 w 658424"/>
                  <a:gd name="connsiteY0" fmla="*/ 0 h 410686"/>
                  <a:gd name="connsiteX1" fmla="*/ 658424 w 658424"/>
                  <a:gd name="connsiteY1" fmla="*/ 0 h 410686"/>
                  <a:gd name="connsiteX2" fmla="*/ 658424 w 658424"/>
                  <a:gd name="connsiteY2" fmla="*/ 286509 h 410686"/>
                  <a:gd name="connsiteX3" fmla="*/ 0 w 658424"/>
                  <a:gd name="connsiteY3" fmla="*/ 286509 h 410686"/>
                  <a:gd name="connsiteX4" fmla="*/ 0 w 658424"/>
                  <a:gd name="connsiteY4" fmla="*/ 0 h 410686"/>
                  <a:gd name="connsiteX0" fmla="*/ 0 w 658424"/>
                  <a:gd name="connsiteY0" fmla="*/ 0 h 410686"/>
                  <a:gd name="connsiteX1" fmla="*/ 658424 w 658424"/>
                  <a:gd name="connsiteY1" fmla="*/ 0 h 410686"/>
                  <a:gd name="connsiteX2" fmla="*/ 658424 w 658424"/>
                  <a:gd name="connsiteY2" fmla="*/ 286509 h 410686"/>
                  <a:gd name="connsiteX3" fmla="*/ 0 w 658424"/>
                  <a:gd name="connsiteY3" fmla="*/ 286509 h 410686"/>
                  <a:gd name="connsiteX4" fmla="*/ 0 w 658424"/>
                  <a:gd name="connsiteY4" fmla="*/ 0 h 410686"/>
                  <a:gd name="connsiteX0" fmla="*/ 0 w 658424"/>
                  <a:gd name="connsiteY0" fmla="*/ 0 h 393753"/>
                  <a:gd name="connsiteX1" fmla="*/ 658424 w 658424"/>
                  <a:gd name="connsiteY1" fmla="*/ 0 h 393753"/>
                  <a:gd name="connsiteX2" fmla="*/ 658424 w 658424"/>
                  <a:gd name="connsiteY2" fmla="*/ 286509 h 393753"/>
                  <a:gd name="connsiteX3" fmla="*/ 0 w 658424"/>
                  <a:gd name="connsiteY3" fmla="*/ 286509 h 393753"/>
                  <a:gd name="connsiteX4" fmla="*/ 0 w 658424"/>
                  <a:gd name="connsiteY4" fmla="*/ 0 h 393753"/>
                  <a:gd name="connsiteX0" fmla="*/ 45292 w 703716"/>
                  <a:gd name="connsiteY0" fmla="*/ 0 h 371837"/>
                  <a:gd name="connsiteX1" fmla="*/ 703716 w 703716"/>
                  <a:gd name="connsiteY1" fmla="*/ 0 h 371837"/>
                  <a:gd name="connsiteX2" fmla="*/ 703716 w 703716"/>
                  <a:gd name="connsiteY2" fmla="*/ 286509 h 371837"/>
                  <a:gd name="connsiteX3" fmla="*/ 0 w 703716"/>
                  <a:gd name="connsiteY3" fmla="*/ 180681 h 371837"/>
                  <a:gd name="connsiteX4" fmla="*/ 45292 w 703716"/>
                  <a:gd name="connsiteY4" fmla="*/ 0 h 371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716" h="371837">
                    <a:moveTo>
                      <a:pt x="45292" y="0"/>
                    </a:moveTo>
                    <a:lnTo>
                      <a:pt x="703716" y="0"/>
                    </a:lnTo>
                    <a:lnTo>
                      <a:pt x="703716" y="286509"/>
                    </a:lnTo>
                    <a:cubicBezTo>
                      <a:pt x="458841" y="527809"/>
                      <a:pt x="219475" y="180681"/>
                      <a:pt x="0" y="180681"/>
                    </a:cubicBezTo>
                    <a:lnTo>
                      <a:pt x="45292" y="0"/>
                    </a:lnTo>
                    <a:close/>
                  </a:path>
                </a:pathLst>
              </a:custGeom>
              <a:solidFill>
                <a:schemeClr val="bg1">
                  <a:alpha val="18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60" name="文本框 39"/>
            <p:cNvSpPr txBox="1">
              <a:spLocks noChangeArrowheads="1"/>
            </p:cNvSpPr>
            <p:nvPr/>
          </p:nvSpPr>
          <p:spPr bwMode="auto">
            <a:xfrm>
              <a:off x="2788239" y="1805798"/>
              <a:ext cx="715502" cy="672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2800" dirty="0">
                  <a:solidFill>
                    <a:schemeClr val="bg1"/>
                  </a:solidFill>
                  <a:latin typeface="Impact" panose="020B0806030902050204" pitchFamily="34" charset="0"/>
                  <a:ea typeface="时尚中黑简体" pitchFamily="2" charset="-122"/>
                  <a:cs typeface="Arial" panose="020B0604020202020204" pitchFamily="34" charset="0"/>
                </a:rPr>
                <a:t>02</a:t>
              </a:r>
              <a:endParaRPr lang="zh-CN" altLang="en-US" sz="2800" dirty="0">
                <a:solidFill>
                  <a:schemeClr val="bg1"/>
                </a:solidFill>
                <a:latin typeface="Impact" panose="020B0806030902050204" pitchFamily="34" charset="0"/>
                <a:ea typeface="时尚中黑简体" pitchFamily="2" charset="-122"/>
                <a:cs typeface="Arial" panose="020B0604020202020204" pitchFamily="34" charset="0"/>
              </a:endParaRPr>
            </a:p>
          </p:txBody>
        </p:sp>
      </p:grpSp>
      <p:grpSp>
        <p:nvGrpSpPr>
          <p:cNvPr id="63" name="组合 42"/>
          <p:cNvGrpSpPr>
            <a:grpSpLocks/>
          </p:cNvGrpSpPr>
          <p:nvPr/>
        </p:nvGrpSpPr>
        <p:grpSpPr bwMode="auto">
          <a:xfrm>
            <a:off x="5703136" y="3694524"/>
            <a:ext cx="3980560" cy="553301"/>
            <a:chOff x="3859762" y="1809870"/>
            <a:chExt cx="5116559" cy="710784"/>
          </a:xfrm>
        </p:grpSpPr>
        <p:grpSp>
          <p:nvGrpSpPr>
            <p:cNvPr id="64" name="组合 36"/>
            <p:cNvGrpSpPr>
              <a:grpSpLocks/>
            </p:cNvGrpSpPr>
            <p:nvPr/>
          </p:nvGrpSpPr>
          <p:grpSpPr bwMode="auto">
            <a:xfrm>
              <a:off x="3859762" y="1809870"/>
              <a:ext cx="5116559" cy="710784"/>
              <a:chOff x="3856314" y="1763631"/>
              <a:chExt cx="2383183" cy="2378269"/>
            </a:xfrm>
          </p:grpSpPr>
          <p:sp>
            <p:nvSpPr>
              <p:cNvPr id="66" name="矩形 65"/>
              <p:cNvSpPr/>
              <p:nvPr/>
            </p:nvSpPr>
            <p:spPr>
              <a:xfrm>
                <a:off x="3856314" y="1763631"/>
                <a:ext cx="2379486" cy="2378269"/>
              </a:xfrm>
              <a:prstGeom prst="rect">
                <a:avLst/>
              </a:prstGeom>
              <a:solidFill>
                <a:schemeClr val="accent1">
                  <a:alpha val="89000"/>
                </a:schemeClr>
              </a:solidFill>
              <a:ln w="9525">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7" name="矩形 34"/>
              <p:cNvSpPr/>
              <p:nvPr/>
            </p:nvSpPr>
            <p:spPr>
              <a:xfrm>
                <a:off x="3860011" y="1806103"/>
                <a:ext cx="2379486" cy="1576665"/>
              </a:xfrm>
              <a:custGeom>
                <a:avLst/>
                <a:gdLst>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 fmla="*/ 0 w 658424"/>
                  <a:gd name="connsiteY0" fmla="*/ 0 h 410686"/>
                  <a:gd name="connsiteX1" fmla="*/ 658424 w 658424"/>
                  <a:gd name="connsiteY1" fmla="*/ 0 h 410686"/>
                  <a:gd name="connsiteX2" fmla="*/ 658424 w 658424"/>
                  <a:gd name="connsiteY2" fmla="*/ 286509 h 410686"/>
                  <a:gd name="connsiteX3" fmla="*/ 0 w 658424"/>
                  <a:gd name="connsiteY3" fmla="*/ 286509 h 410686"/>
                  <a:gd name="connsiteX4" fmla="*/ 0 w 658424"/>
                  <a:gd name="connsiteY4" fmla="*/ 0 h 410686"/>
                  <a:gd name="connsiteX0" fmla="*/ 0 w 658424"/>
                  <a:gd name="connsiteY0" fmla="*/ 0 h 410686"/>
                  <a:gd name="connsiteX1" fmla="*/ 658424 w 658424"/>
                  <a:gd name="connsiteY1" fmla="*/ 0 h 410686"/>
                  <a:gd name="connsiteX2" fmla="*/ 658424 w 658424"/>
                  <a:gd name="connsiteY2" fmla="*/ 286509 h 410686"/>
                  <a:gd name="connsiteX3" fmla="*/ 0 w 658424"/>
                  <a:gd name="connsiteY3" fmla="*/ 286509 h 410686"/>
                  <a:gd name="connsiteX4" fmla="*/ 0 w 658424"/>
                  <a:gd name="connsiteY4" fmla="*/ 0 h 410686"/>
                  <a:gd name="connsiteX0" fmla="*/ 0 w 658424"/>
                  <a:gd name="connsiteY0" fmla="*/ 0 h 393753"/>
                  <a:gd name="connsiteX1" fmla="*/ 658424 w 658424"/>
                  <a:gd name="connsiteY1" fmla="*/ 0 h 393753"/>
                  <a:gd name="connsiteX2" fmla="*/ 658424 w 658424"/>
                  <a:gd name="connsiteY2" fmla="*/ 286509 h 393753"/>
                  <a:gd name="connsiteX3" fmla="*/ 0 w 658424"/>
                  <a:gd name="connsiteY3" fmla="*/ 286509 h 393753"/>
                  <a:gd name="connsiteX4" fmla="*/ 0 w 658424"/>
                  <a:gd name="connsiteY4" fmla="*/ 0 h 393753"/>
                  <a:gd name="connsiteX0" fmla="*/ 45292 w 703716"/>
                  <a:gd name="connsiteY0" fmla="*/ 0 h 371837"/>
                  <a:gd name="connsiteX1" fmla="*/ 703716 w 703716"/>
                  <a:gd name="connsiteY1" fmla="*/ 0 h 371837"/>
                  <a:gd name="connsiteX2" fmla="*/ 703716 w 703716"/>
                  <a:gd name="connsiteY2" fmla="*/ 286509 h 371837"/>
                  <a:gd name="connsiteX3" fmla="*/ 0 w 703716"/>
                  <a:gd name="connsiteY3" fmla="*/ 180681 h 371837"/>
                  <a:gd name="connsiteX4" fmla="*/ 45292 w 703716"/>
                  <a:gd name="connsiteY4" fmla="*/ 0 h 371837"/>
                  <a:gd name="connsiteX0" fmla="*/ 45292 w 703716"/>
                  <a:gd name="connsiteY0" fmla="*/ 0 h 525639"/>
                  <a:gd name="connsiteX1" fmla="*/ 703716 w 703716"/>
                  <a:gd name="connsiteY1" fmla="*/ 0 h 525639"/>
                  <a:gd name="connsiteX2" fmla="*/ 703716 w 703716"/>
                  <a:gd name="connsiteY2" fmla="*/ 286509 h 525639"/>
                  <a:gd name="connsiteX3" fmla="*/ 0 w 703716"/>
                  <a:gd name="connsiteY3" fmla="*/ 180681 h 525639"/>
                  <a:gd name="connsiteX4" fmla="*/ 45292 w 703716"/>
                  <a:gd name="connsiteY4" fmla="*/ 0 h 525639"/>
                  <a:gd name="connsiteX0" fmla="*/ 45292 w 703716"/>
                  <a:gd name="connsiteY0" fmla="*/ 0 h 286509"/>
                  <a:gd name="connsiteX1" fmla="*/ 703716 w 703716"/>
                  <a:gd name="connsiteY1" fmla="*/ 0 h 286509"/>
                  <a:gd name="connsiteX2" fmla="*/ 703716 w 703716"/>
                  <a:gd name="connsiteY2" fmla="*/ 286509 h 286509"/>
                  <a:gd name="connsiteX3" fmla="*/ 0 w 703716"/>
                  <a:gd name="connsiteY3" fmla="*/ 180681 h 286509"/>
                  <a:gd name="connsiteX4" fmla="*/ 45292 w 703716"/>
                  <a:gd name="connsiteY4" fmla="*/ 0 h 286509"/>
                  <a:gd name="connsiteX0" fmla="*/ 0 w 658424"/>
                  <a:gd name="connsiteY0" fmla="*/ 0 h 474648"/>
                  <a:gd name="connsiteX1" fmla="*/ 658424 w 658424"/>
                  <a:gd name="connsiteY1" fmla="*/ 0 h 474648"/>
                  <a:gd name="connsiteX2" fmla="*/ 658424 w 658424"/>
                  <a:gd name="connsiteY2" fmla="*/ 286509 h 474648"/>
                  <a:gd name="connsiteX3" fmla="*/ 2177 w 658424"/>
                  <a:gd name="connsiteY3" fmla="*/ 474648 h 474648"/>
                  <a:gd name="connsiteX4" fmla="*/ 0 w 658424"/>
                  <a:gd name="connsiteY4" fmla="*/ 0 h 474648"/>
                  <a:gd name="connsiteX0" fmla="*/ 0 w 658424"/>
                  <a:gd name="connsiteY0" fmla="*/ 0 h 474648"/>
                  <a:gd name="connsiteX1" fmla="*/ 658424 w 658424"/>
                  <a:gd name="connsiteY1" fmla="*/ 0 h 474648"/>
                  <a:gd name="connsiteX2" fmla="*/ 658424 w 658424"/>
                  <a:gd name="connsiteY2" fmla="*/ 286509 h 474648"/>
                  <a:gd name="connsiteX3" fmla="*/ 2177 w 658424"/>
                  <a:gd name="connsiteY3" fmla="*/ 474648 h 474648"/>
                  <a:gd name="connsiteX4" fmla="*/ 0 w 658424"/>
                  <a:gd name="connsiteY4" fmla="*/ 0 h 474648"/>
                  <a:gd name="connsiteX0" fmla="*/ 0 w 658424"/>
                  <a:gd name="connsiteY0" fmla="*/ 0 h 478579"/>
                  <a:gd name="connsiteX1" fmla="*/ 658424 w 658424"/>
                  <a:gd name="connsiteY1" fmla="*/ 0 h 478579"/>
                  <a:gd name="connsiteX2" fmla="*/ 658424 w 658424"/>
                  <a:gd name="connsiteY2" fmla="*/ 286509 h 478579"/>
                  <a:gd name="connsiteX3" fmla="*/ 2177 w 658424"/>
                  <a:gd name="connsiteY3" fmla="*/ 474648 h 478579"/>
                  <a:gd name="connsiteX4" fmla="*/ 0 w 658424"/>
                  <a:gd name="connsiteY4" fmla="*/ 0 h 478579"/>
                  <a:gd name="connsiteX0" fmla="*/ 0 w 658424"/>
                  <a:gd name="connsiteY0" fmla="*/ 0 h 477010"/>
                  <a:gd name="connsiteX1" fmla="*/ 658424 w 658424"/>
                  <a:gd name="connsiteY1" fmla="*/ 0 h 477010"/>
                  <a:gd name="connsiteX2" fmla="*/ 658424 w 658424"/>
                  <a:gd name="connsiteY2" fmla="*/ 286509 h 477010"/>
                  <a:gd name="connsiteX3" fmla="*/ 2177 w 658424"/>
                  <a:gd name="connsiteY3" fmla="*/ 474648 h 477010"/>
                  <a:gd name="connsiteX4" fmla="*/ 0 w 658424"/>
                  <a:gd name="connsiteY4" fmla="*/ 0 h 477010"/>
                  <a:gd name="connsiteX0" fmla="*/ 0 w 658424"/>
                  <a:gd name="connsiteY0" fmla="*/ 0 h 505769"/>
                  <a:gd name="connsiteX1" fmla="*/ 658424 w 658424"/>
                  <a:gd name="connsiteY1" fmla="*/ 0 h 505769"/>
                  <a:gd name="connsiteX2" fmla="*/ 658424 w 658424"/>
                  <a:gd name="connsiteY2" fmla="*/ 286509 h 505769"/>
                  <a:gd name="connsiteX3" fmla="*/ 2177 w 658424"/>
                  <a:gd name="connsiteY3" fmla="*/ 474648 h 505769"/>
                  <a:gd name="connsiteX4" fmla="*/ 0 w 658424"/>
                  <a:gd name="connsiteY4" fmla="*/ 0 h 505769"/>
                  <a:gd name="connsiteX0" fmla="*/ 0 w 658424"/>
                  <a:gd name="connsiteY0" fmla="*/ 0 h 525981"/>
                  <a:gd name="connsiteX1" fmla="*/ 658424 w 658424"/>
                  <a:gd name="connsiteY1" fmla="*/ 0 h 525981"/>
                  <a:gd name="connsiteX2" fmla="*/ 658424 w 658424"/>
                  <a:gd name="connsiteY2" fmla="*/ 286509 h 525981"/>
                  <a:gd name="connsiteX3" fmla="*/ 2177 w 658424"/>
                  <a:gd name="connsiteY3" fmla="*/ 474648 h 525981"/>
                  <a:gd name="connsiteX4" fmla="*/ 0 w 658424"/>
                  <a:gd name="connsiteY4" fmla="*/ 0 h 525981"/>
                  <a:gd name="connsiteX0" fmla="*/ 0 w 658424"/>
                  <a:gd name="connsiteY0" fmla="*/ 0 h 436868"/>
                  <a:gd name="connsiteX1" fmla="*/ 658424 w 658424"/>
                  <a:gd name="connsiteY1" fmla="*/ 0 h 436868"/>
                  <a:gd name="connsiteX2" fmla="*/ 658424 w 658424"/>
                  <a:gd name="connsiteY2" fmla="*/ 286509 h 436868"/>
                  <a:gd name="connsiteX3" fmla="*/ 2177 w 658424"/>
                  <a:gd name="connsiteY3" fmla="*/ 251233 h 436868"/>
                  <a:gd name="connsiteX4" fmla="*/ 0 w 658424"/>
                  <a:gd name="connsiteY4" fmla="*/ 0 h 436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424" h="436868">
                    <a:moveTo>
                      <a:pt x="0" y="0"/>
                    </a:moveTo>
                    <a:lnTo>
                      <a:pt x="658424" y="0"/>
                    </a:lnTo>
                    <a:lnTo>
                      <a:pt x="658424" y="286509"/>
                    </a:lnTo>
                    <a:cubicBezTo>
                      <a:pt x="356259" y="621878"/>
                      <a:pt x="90702" y="298268"/>
                      <a:pt x="2177" y="251233"/>
                    </a:cubicBezTo>
                    <a:cubicBezTo>
                      <a:pt x="1451" y="93017"/>
                      <a:pt x="726" y="158216"/>
                      <a:pt x="0" y="0"/>
                    </a:cubicBezTo>
                    <a:close/>
                  </a:path>
                </a:pathLst>
              </a:custGeom>
              <a:solidFill>
                <a:schemeClr val="bg1">
                  <a:alpha val="18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65" name="矩形 64"/>
            <p:cNvSpPr/>
            <p:nvPr/>
          </p:nvSpPr>
          <p:spPr>
            <a:xfrm>
              <a:off x="4119523" y="1880795"/>
              <a:ext cx="4589098" cy="593066"/>
            </a:xfrm>
            <a:prstGeom prst="rect">
              <a:avLst/>
            </a:prstGeom>
          </p:spPr>
          <p:txBody>
            <a:bodyPr wrap="none">
              <a:spAutoFit/>
            </a:bodyPr>
            <a:lstStyle/>
            <a:p>
              <a:r>
                <a:rPr lang="zh-CN" altLang="en-US" sz="2400" dirty="0" smtClean="0">
                  <a:solidFill>
                    <a:schemeClr val="bg1"/>
                  </a:solidFill>
                  <a:ea typeface="微软雅黑" panose="020B0503020204020204" pitchFamily="34" charset="-122"/>
                </a:rPr>
                <a:t>群体行为形成与互动规律</a:t>
              </a:r>
              <a:endParaRPr lang="zh-CN" altLang="en-US" sz="2400" dirty="0">
                <a:solidFill>
                  <a:schemeClr val="bg1"/>
                </a:solidFill>
                <a:ea typeface="微软雅黑" panose="020B0503020204020204" pitchFamily="34" charset="-122"/>
              </a:endParaRPr>
            </a:p>
          </p:txBody>
        </p:sp>
      </p:grpSp>
      <p:grpSp>
        <p:nvGrpSpPr>
          <p:cNvPr id="68" name="组合 41"/>
          <p:cNvGrpSpPr>
            <a:grpSpLocks/>
          </p:cNvGrpSpPr>
          <p:nvPr/>
        </p:nvGrpSpPr>
        <p:grpSpPr bwMode="auto">
          <a:xfrm>
            <a:off x="4814401" y="4434821"/>
            <a:ext cx="613818" cy="555771"/>
            <a:chOff x="2727102" y="1805798"/>
            <a:chExt cx="789301" cy="714855"/>
          </a:xfrm>
        </p:grpSpPr>
        <p:grpSp>
          <p:nvGrpSpPr>
            <p:cNvPr id="69" name="组合 35"/>
            <p:cNvGrpSpPr>
              <a:grpSpLocks/>
            </p:cNvGrpSpPr>
            <p:nvPr/>
          </p:nvGrpSpPr>
          <p:grpSpPr bwMode="auto">
            <a:xfrm>
              <a:off x="2727102" y="1809520"/>
              <a:ext cx="789301" cy="711133"/>
              <a:chOff x="3696385" y="1762464"/>
              <a:chExt cx="2543112" cy="2379436"/>
            </a:xfrm>
          </p:grpSpPr>
          <p:sp>
            <p:nvSpPr>
              <p:cNvPr id="71" name="矩形 70"/>
              <p:cNvSpPr/>
              <p:nvPr/>
            </p:nvSpPr>
            <p:spPr>
              <a:xfrm>
                <a:off x="3855008" y="1760639"/>
                <a:ext cx="2379374" cy="2381261"/>
              </a:xfrm>
              <a:prstGeom prst="rect">
                <a:avLst/>
              </a:prstGeom>
              <a:solidFill>
                <a:schemeClr val="accent2">
                  <a:alpha val="89000"/>
                </a:schemeClr>
              </a:solidFill>
              <a:ln w="9525">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2" name="矩形 34"/>
              <p:cNvSpPr/>
              <p:nvPr/>
            </p:nvSpPr>
            <p:spPr>
              <a:xfrm>
                <a:off x="3696385" y="1803162"/>
                <a:ext cx="2543112" cy="1041802"/>
              </a:xfrm>
              <a:custGeom>
                <a:avLst/>
                <a:gdLst>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 fmla="*/ 0 w 658424"/>
                  <a:gd name="connsiteY0" fmla="*/ 0 h 410686"/>
                  <a:gd name="connsiteX1" fmla="*/ 658424 w 658424"/>
                  <a:gd name="connsiteY1" fmla="*/ 0 h 410686"/>
                  <a:gd name="connsiteX2" fmla="*/ 658424 w 658424"/>
                  <a:gd name="connsiteY2" fmla="*/ 286509 h 410686"/>
                  <a:gd name="connsiteX3" fmla="*/ 0 w 658424"/>
                  <a:gd name="connsiteY3" fmla="*/ 286509 h 410686"/>
                  <a:gd name="connsiteX4" fmla="*/ 0 w 658424"/>
                  <a:gd name="connsiteY4" fmla="*/ 0 h 410686"/>
                  <a:gd name="connsiteX0" fmla="*/ 0 w 658424"/>
                  <a:gd name="connsiteY0" fmla="*/ 0 h 410686"/>
                  <a:gd name="connsiteX1" fmla="*/ 658424 w 658424"/>
                  <a:gd name="connsiteY1" fmla="*/ 0 h 410686"/>
                  <a:gd name="connsiteX2" fmla="*/ 658424 w 658424"/>
                  <a:gd name="connsiteY2" fmla="*/ 286509 h 410686"/>
                  <a:gd name="connsiteX3" fmla="*/ 0 w 658424"/>
                  <a:gd name="connsiteY3" fmla="*/ 286509 h 410686"/>
                  <a:gd name="connsiteX4" fmla="*/ 0 w 658424"/>
                  <a:gd name="connsiteY4" fmla="*/ 0 h 410686"/>
                  <a:gd name="connsiteX0" fmla="*/ 0 w 658424"/>
                  <a:gd name="connsiteY0" fmla="*/ 0 h 393753"/>
                  <a:gd name="connsiteX1" fmla="*/ 658424 w 658424"/>
                  <a:gd name="connsiteY1" fmla="*/ 0 h 393753"/>
                  <a:gd name="connsiteX2" fmla="*/ 658424 w 658424"/>
                  <a:gd name="connsiteY2" fmla="*/ 286509 h 393753"/>
                  <a:gd name="connsiteX3" fmla="*/ 0 w 658424"/>
                  <a:gd name="connsiteY3" fmla="*/ 286509 h 393753"/>
                  <a:gd name="connsiteX4" fmla="*/ 0 w 658424"/>
                  <a:gd name="connsiteY4" fmla="*/ 0 h 393753"/>
                  <a:gd name="connsiteX0" fmla="*/ 45292 w 703716"/>
                  <a:gd name="connsiteY0" fmla="*/ 0 h 371837"/>
                  <a:gd name="connsiteX1" fmla="*/ 703716 w 703716"/>
                  <a:gd name="connsiteY1" fmla="*/ 0 h 371837"/>
                  <a:gd name="connsiteX2" fmla="*/ 703716 w 703716"/>
                  <a:gd name="connsiteY2" fmla="*/ 286509 h 371837"/>
                  <a:gd name="connsiteX3" fmla="*/ 0 w 703716"/>
                  <a:gd name="connsiteY3" fmla="*/ 180681 h 371837"/>
                  <a:gd name="connsiteX4" fmla="*/ 45292 w 703716"/>
                  <a:gd name="connsiteY4" fmla="*/ 0 h 371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716" h="371837">
                    <a:moveTo>
                      <a:pt x="45292" y="0"/>
                    </a:moveTo>
                    <a:lnTo>
                      <a:pt x="703716" y="0"/>
                    </a:lnTo>
                    <a:lnTo>
                      <a:pt x="703716" y="286509"/>
                    </a:lnTo>
                    <a:cubicBezTo>
                      <a:pt x="458841" y="527809"/>
                      <a:pt x="219475" y="180681"/>
                      <a:pt x="0" y="180681"/>
                    </a:cubicBezTo>
                    <a:lnTo>
                      <a:pt x="45292" y="0"/>
                    </a:lnTo>
                    <a:close/>
                  </a:path>
                </a:pathLst>
              </a:custGeom>
              <a:solidFill>
                <a:schemeClr val="bg1">
                  <a:alpha val="18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70" name="文本框 39"/>
            <p:cNvSpPr txBox="1">
              <a:spLocks noChangeArrowheads="1"/>
            </p:cNvSpPr>
            <p:nvPr/>
          </p:nvSpPr>
          <p:spPr bwMode="auto">
            <a:xfrm>
              <a:off x="2781026" y="1805798"/>
              <a:ext cx="729926" cy="672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2800" dirty="0">
                  <a:solidFill>
                    <a:schemeClr val="bg1"/>
                  </a:solidFill>
                  <a:latin typeface="Impact" panose="020B0806030902050204" pitchFamily="34" charset="0"/>
                  <a:ea typeface="时尚中黑简体" pitchFamily="2" charset="-122"/>
                  <a:cs typeface="Arial" panose="020B0604020202020204" pitchFamily="34" charset="0"/>
                </a:rPr>
                <a:t>03</a:t>
              </a:r>
              <a:endParaRPr lang="zh-CN" altLang="en-US" sz="2800" dirty="0">
                <a:solidFill>
                  <a:schemeClr val="bg1"/>
                </a:solidFill>
                <a:latin typeface="Impact" panose="020B0806030902050204" pitchFamily="34" charset="0"/>
                <a:ea typeface="时尚中黑简体" pitchFamily="2" charset="-122"/>
                <a:cs typeface="Arial" panose="020B0604020202020204" pitchFamily="34" charset="0"/>
              </a:endParaRPr>
            </a:p>
          </p:txBody>
        </p:sp>
      </p:grpSp>
      <p:grpSp>
        <p:nvGrpSpPr>
          <p:cNvPr id="73" name="组合 42"/>
          <p:cNvGrpSpPr>
            <a:grpSpLocks/>
          </p:cNvGrpSpPr>
          <p:nvPr/>
        </p:nvGrpSpPr>
        <p:grpSpPr bwMode="auto">
          <a:xfrm>
            <a:off x="5703136" y="4437291"/>
            <a:ext cx="3980560" cy="553301"/>
            <a:chOff x="3859762" y="1809870"/>
            <a:chExt cx="5116559" cy="710784"/>
          </a:xfrm>
        </p:grpSpPr>
        <p:grpSp>
          <p:nvGrpSpPr>
            <p:cNvPr id="74" name="组合 36"/>
            <p:cNvGrpSpPr>
              <a:grpSpLocks/>
            </p:cNvGrpSpPr>
            <p:nvPr/>
          </p:nvGrpSpPr>
          <p:grpSpPr bwMode="auto">
            <a:xfrm>
              <a:off x="3859762" y="1809870"/>
              <a:ext cx="5116559" cy="710784"/>
              <a:chOff x="3856314" y="1763631"/>
              <a:chExt cx="2383183" cy="2378269"/>
            </a:xfrm>
          </p:grpSpPr>
          <p:sp>
            <p:nvSpPr>
              <p:cNvPr id="76" name="矩形 75"/>
              <p:cNvSpPr/>
              <p:nvPr/>
            </p:nvSpPr>
            <p:spPr>
              <a:xfrm>
                <a:off x="3856314" y="1763631"/>
                <a:ext cx="2379486" cy="2378269"/>
              </a:xfrm>
              <a:prstGeom prst="rect">
                <a:avLst/>
              </a:prstGeom>
              <a:solidFill>
                <a:schemeClr val="accent2">
                  <a:alpha val="89000"/>
                </a:schemeClr>
              </a:solidFill>
              <a:ln w="9525">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7" name="矩形 34"/>
              <p:cNvSpPr/>
              <p:nvPr/>
            </p:nvSpPr>
            <p:spPr>
              <a:xfrm>
                <a:off x="3860011" y="1806103"/>
                <a:ext cx="2379486" cy="1576665"/>
              </a:xfrm>
              <a:custGeom>
                <a:avLst/>
                <a:gdLst>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 fmla="*/ 0 w 658424"/>
                  <a:gd name="connsiteY0" fmla="*/ 0 h 410686"/>
                  <a:gd name="connsiteX1" fmla="*/ 658424 w 658424"/>
                  <a:gd name="connsiteY1" fmla="*/ 0 h 410686"/>
                  <a:gd name="connsiteX2" fmla="*/ 658424 w 658424"/>
                  <a:gd name="connsiteY2" fmla="*/ 286509 h 410686"/>
                  <a:gd name="connsiteX3" fmla="*/ 0 w 658424"/>
                  <a:gd name="connsiteY3" fmla="*/ 286509 h 410686"/>
                  <a:gd name="connsiteX4" fmla="*/ 0 w 658424"/>
                  <a:gd name="connsiteY4" fmla="*/ 0 h 410686"/>
                  <a:gd name="connsiteX0" fmla="*/ 0 w 658424"/>
                  <a:gd name="connsiteY0" fmla="*/ 0 h 410686"/>
                  <a:gd name="connsiteX1" fmla="*/ 658424 w 658424"/>
                  <a:gd name="connsiteY1" fmla="*/ 0 h 410686"/>
                  <a:gd name="connsiteX2" fmla="*/ 658424 w 658424"/>
                  <a:gd name="connsiteY2" fmla="*/ 286509 h 410686"/>
                  <a:gd name="connsiteX3" fmla="*/ 0 w 658424"/>
                  <a:gd name="connsiteY3" fmla="*/ 286509 h 410686"/>
                  <a:gd name="connsiteX4" fmla="*/ 0 w 658424"/>
                  <a:gd name="connsiteY4" fmla="*/ 0 h 410686"/>
                  <a:gd name="connsiteX0" fmla="*/ 0 w 658424"/>
                  <a:gd name="connsiteY0" fmla="*/ 0 h 393753"/>
                  <a:gd name="connsiteX1" fmla="*/ 658424 w 658424"/>
                  <a:gd name="connsiteY1" fmla="*/ 0 h 393753"/>
                  <a:gd name="connsiteX2" fmla="*/ 658424 w 658424"/>
                  <a:gd name="connsiteY2" fmla="*/ 286509 h 393753"/>
                  <a:gd name="connsiteX3" fmla="*/ 0 w 658424"/>
                  <a:gd name="connsiteY3" fmla="*/ 286509 h 393753"/>
                  <a:gd name="connsiteX4" fmla="*/ 0 w 658424"/>
                  <a:gd name="connsiteY4" fmla="*/ 0 h 393753"/>
                  <a:gd name="connsiteX0" fmla="*/ 45292 w 703716"/>
                  <a:gd name="connsiteY0" fmla="*/ 0 h 371837"/>
                  <a:gd name="connsiteX1" fmla="*/ 703716 w 703716"/>
                  <a:gd name="connsiteY1" fmla="*/ 0 h 371837"/>
                  <a:gd name="connsiteX2" fmla="*/ 703716 w 703716"/>
                  <a:gd name="connsiteY2" fmla="*/ 286509 h 371837"/>
                  <a:gd name="connsiteX3" fmla="*/ 0 w 703716"/>
                  <a:gd name="connsiteY3" fmla="*/ 180681 h 371837"/>
                  <a:gd name="connsiteX4" fmla="*/ 45292 w 703716"/>
                  <a:gd name="connsiteY4" fmla="*/ 0 h 371837"/>
                  <a:gd name="connsiteX0" fmla="*/ 45292 w 703716"/>
                  <a:gd name="connsiteY0" fmla="*/ 0 h 525639"/>
                  <a:gd name="connsiteX1" fmla="*/ 703716 w 703716"/>
                  <a:gd name="connsiteY1" fmla="*/ 0 h 525639"/>
                  <a:gd name="connsiteX2" fmla="*/ 703716 w 703716"/>
                  <a:gd name="connsiteY2" fmla="*/ 286509 h 525639"/>
                  <a:gd name="connsiteX3" fmla="*/ 0 w 703716"/>
                  <a:gd name="connsiteY3" fmla="*/ 180681 h 525639"/>
                  <a:gd name="connsiteX4" fmla="*/ 45292 w 703716"/>
                  <a:gd name="connsiteY4" fmla="*/ 0 h 525639"/>
                  <a:gd name="connsiteX0" fmla="*/ 45292 w 703716"/>
                  <a:gd name="connsiteY0" fmla="*/ 0 h 286509"/>
                  <a:gd name="connsiteX1" fmla="*/ 703716 w 703716"/>
                  <a:gd name="connsiteY1" fmla="*/ 0 h 286509"/>
                  <a:gd name="connsiteX2" fmla="*/ 703716 w 703716"/>
                  <a:gd name="connsiteY2" fmla="*/ 286509 h 286509"/>
                  <a:gd name="connsiteX3" fmla="*/ 0 w 703716"/>
                  <a:gd name="connsiteY3" fmla="*/ 180681 h 286509"/>
                  <a:gd name="connsiteX4" fmla="*/ 45292 w 703716"/>
                  <a:gd name="connsiteY4" fmla="*/ 0 h 286509"/>
                  <a:gd name="connsiteX0" fmla="*/ 0 w 658424"/>
                  <a:gd name="connsiteY0" fmla="*/ 0 h 474648"/>
                  <a:gd name="connsiteX1" fmla="*/ 658424 w 658424"/>
                  <a:gd name="connsiteY1" fmla="*/ 0 h 474648"/>
                  <a:gd name="connsiteX2" fmla="*/ 658424 w 658424"/>
                  <a:gd name="connsiteY2" fmla="*/ 286509 h 474648"/>
                  <a:gd name="connsiteX3" fmla="*/ 2177 w 658424"/>
                  <a:gd name="connsiteY3" fmla="*/ 474648 h 474648"/>
                  <a:gd name="connsiteX4" fmla="*/ 0 w 658424"/>
                  <a:gd name="connsiteY4" fmla="*/ 0 h 474648"/>
                  <a:gd name="connsiteX0" fmla="*/ 0 w 658424"/>
                  <a:gd name="connsiteY0" fmla="*/ 0 h 474648"/>
                  <a:gd name="connsiteX1" fmla="*/ 658424 w 658424"/>
                  <a:gd name="connsiteY1" fmla="*/ 0 h 474648"/>
                  <a:gd name="connsiteX2" fmla="*/ 658424 w 658424"/>
                  <a:gd name="connsiteY2" fmla="*/ 286509 h 474648"/>
                  <a:gd name="connsiteX3" fmla="*/ 2177 w 658424"/>
                  <a:gd name="connsiteY3" fmla="*/ 474648 h 474648"/>
                  <a:gd name="connsiteX4" fmla="*/ 0 w 658424"/>
                  <a:gd name="connsiteY4" fmla="*/ 0 h 474648"/>
                  <a:gd name="connsiteX0" fmla="*/ 0 w 658424"/>
                  <a:gd name="connsiteY0" fmla="*/ 0 h 478579"/>
                  <a:gd name="connsiteX1" fmla="*/ 658424 w 658424"/>
                  <a:gd name="connsiteY1" fmla="*/ 0 h 478579"/>
                  <a:gd name="connsiteX2" fmla="*/ 658424 w 658424"/>
                  <a:gd name="connsiteY2" fmla="*/ 286509 h 478579"/>
                  <a:gd name="connsiteX3" fmla="*/ 2177 w 658424"/>
                  <a:gd name="connsiteY3" fmla="*/ 474648 h 478579"/>
                  <a:gd name="connsiteX4" fmla="*/ 0 w 658424"/>
                  <a:gd name="connsiteY4" fmla="*/ 0 h 478579"/>
                  <a:gd name="connsiteX0" fmla="*/ 0 w 658424"/>
                  <a:gd name="connsiteY0" fmla="*/ 0 h 477010"/>
                  <a:gd name="connsiteX1" fmla="*/ 658424 w 658424"/>
                  <a:gd name="connsiteY1" fmla="*/ 0 h 477010"/>
                  <a:gd name="connsiteX2" fmla="*/ 658424 w 658424"/>
                  <a:gd name="connsiteY2" fmla="*/ 286509 h 477010"/>
                  <a:gd name="connsiteX3" fmla="*/ 2177 w 658424"/>
                  <a:gd name="connsiteY3" fmla="*/ 474648 h 477010"/>
                  <a:gd name="connsiteX4" fmla="*/ 0 w 658424"/>
                  <a:gd name="connsiteY4" fmla="*/ 0 h 477010"/>
                  <a:gd name="connsiteX0" fmla="*/ 0 w 658424"/>
                  <a:gd name="connsiteY0" fmla="*/ 0 h 505769"/>
                  <a:gd name="connsiteX1" fmla="*/ 658424 w 658424"/>
                  <a:gd name="connsiteY1" fmla="*/ 0 h 505769"/>
                  <a:gd name="connsiteX2" fmla="*/ 658424 w 658424"/>
                  <a:gd name="connsiteY2" fmla="*/ 286509 h 505769"/>
                  <a:gd name="connsiteX3" fmla="*/ 2177 w 658424"/>
                  <a:gd name="connsiteY3" fmla="*/ 474648 h 505769"/>
                  <a:gd name="connsiteX4" fmla="*/ 0 w 658424"/>
                  <a:gd name="connsiteY4" fmla="*/ 0 h 505769"/>
                  <a:gd name="connsiteX0" fmla="*/ 0 w 658424"/>
                  <a:gd name="connsiteY0" fmla="*/ 0 h 525981"/>
                  <a:gd name="connsiteX1" fmla="*/ 658424 w 658424"/>
                  <a:gd name="connsiteY1" fmla="*/ 0 h 525981"/>
                  <a:gd name="connsiteX2" fmla="*/ 658424 w 658424"/>
                  <a:gd name="connsiteY2" fmla="*/ 286509 h 525981"/>
                  <a:gd name="connsiteX3" fmla="*/ 2177 w 658424"/>
                  <a:gd name="connsiteY3" fmla="*/ 474648 h 525981"/>
                  <a:gd name="connsiteX4" fmla="*/ 0 w 658424"/>
                  <a:gd name="connsiteY4" fmla="*/ 0 h 525981"/>
                  <a:gd name="connsiteX0" fmla="*/ 0 w 658424"/>
                  <a:gd name="connsiteY0" fmla="*/ 0 h 436868"/>
                  <a:gd name="connsiteX1" fmla="*/ 658424 w 658424"/>
                  <a:gd name="connsiteY1" fmla="*/ 0 h 436868"/>
                  <a:gd name="connsiteX2" fmla="*/ 658424 w 658424"/>
                  <a:gd name="connsiteY2" fmla="*/ 286509 h 436868"/>
                  <a:gd name="connsiteX3" fmla="*/ 2177 w 658424"/>
                  <a:gd name="connsiteY3" fmla="*/ 251233 h 436868"/>
                  <a:gd name="connsiteX4" fmla="*/ 0 w 658424"/>
                  <a:gd name="connsiteY4" fmla="*/ 0 h 436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424" h="436868">
                    <a:moveTo>
                      <a:pt x="0" y="0"/>
                    </a:moveTo>
                    <a:lnTo>
                      <a:pt x="658424" y="0"/>
                    </a:lnTo>
                    <a:lnTo>
                      <a:pt x="658424" y="286509"/>
                    </a:lnTo>
                    <a:cubicBezTo>
                      <a:pt x="356259" y="621878"/>
                      <a:pt x="90702" y="298268"/>
                      <a:pt x="2177" y="251233"/>
                    </a:cubicBezTo>
                    <a:cubicBezTo>
                      <a:pt x="1451" y="93017"/>
                      <a:pt x="726" y="158216"/>
                      <a:pt x="0" y="0"/>
                    </a:cubicBezTo>
                    <a:close/>
                  </a:path>
                </a:pathLst>
              </a:custGeom>
              <a:solidFill>
                <a:schemeClr val="bg1">
                  <a:alpha val="18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75" name="矩形 74"/>
            <p:cNvSpPr/>
            <p:nvPr/>
          </p:nvSpPr>
          <p:spPr>
            <a:xfrm>
              <a:off x="4119523" y="1893455"/>
              <a:ext cx="4589098" cy="593066"/>
            </a:xfrm>
            <a:prstGeom prst="rect">
              <a:avLst/>
            </a:prstGeom>
          </p:spPr>
          <p:txBody>
            <a:bodyPr wrap="none">
              <a:spAutoFit/>
            </a:bodyPr>
            <a:lstStyle/>
            <a:p>
              <a:r>
                <a:rPr lang="zh-CN" altLang="en-US" sz="2400" dirty="0">
                  <a:solidFill>
                    <a:schemeClr val="bg1"/>
                  </a:solidFill>
                  <a:ea typeface="微软雅黑" panose="020B0503020204020204" pitchFamily="34" charset="-122"/>
                </a:rPr>
                <a:t>内容</a:t>
              </a:r>
              <a:r>
                <a:rPr lang="zh-CN" altLang="en-US" sz="2400" dirty="0" smtClean="0">
                  <a:solidFill>
                    <a:schemeClr val="bg1"/>
                  </a:solidFill>
                  <a:ea typeface="微软雅黑" panose="020B0503020204020204" pitchFamily="34" charset="-122"/>
                </a:rPr>
                <a:t>搜索与社交信息挖掘</a:t>
              </a:r>
              <a:endParaRPr lang="zh-CN" altLang="en-US" sz="2400" dirty="0">
                <a:solidFill>
                  <a:schemeClr val="bg1"/>
                </a:solidFill>
                <a:ea typeface="微软雅黑" panose="020B0503020204020204" pitchFamily="34" charset="-122"/>
              </a:endParaRPr>
            </a:p>
          </p:txBody>
        </p:sp>
      </p:grpSp>
      <p:grpSp>
        <p:nvGrpSpPr>
          <p:cNvPr id="78" name="组合 41"/>
          <p:cNvGrpSpPr>
            <a:grpSpLocks/>
          </p:cNvGrpSpPr>
          <p:nvPr/>
        </p:nvGrpSpPr>
        <p:grpSpPr bwMode="auto">
          <a:xfrm>
            <a:off x="4814401" y="5215679"/>
            <a:ext cx="613818" cy="555771"/>
            <a:chOff x="2727102" y="1805798"/>
            <a:chExt cx="789301" cy="714855"/>
          </a:xfrm>
        </p:grpSpPr>
        <p:grpSp>
          <p:nvGrpSpPr>
            <p:cNvPr id="79" name="组合 35"/>
            <p:cNvGrpSpPr>
              <a:grpSpLocks/>
            </p:cNvGrpSpPr>
            <p:nvPr/>
          </p:nvGrpSpPr>
          <p:grpSpPr bwMode="auto">
            <a:xfrm>
              <a:off x="2727102" y="1809520"/>
              <a:ext cx="789301" cy="711133"/>
              <a:chOff x="3696385" y="1762464"/>
              <a:chExt cx="2543112" cy="2379436"/>
            </a:xfrm>
          </p:grpSpPr>
          <p:sp>
            <p:nvSpPr>
              <p:cNvPr id="81" name="矩形 80"/>
              <p:cNvSpPr/>
              <p:nvPr/>
            </p:nvSpPr>
            <p:spPr>
              <a:xfrm>
                <a:off x="3855008" y="1760639"/>
                <a:ext cx="2379374" cy="2381261"/>
              </a:xfrm>
              <a:prstGeom prst="rect">
                <a:avLst/>
              </a:prstGeom>
              <a:solidFill>
                <a:schemeClr val="accent1">
                  <a:alpha val="89000"/>
                </a:schemeClr>
              </a:solidFill>
              <a:ln w="9525">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2" name="矩形 34"/>
              <p:cNvSpPr/>
              <p:nvPr/>
            </p:nvSpPr>
            <p:spPr>
              <a:xfrm>
                <a:off x="3696385" y="1803162"/>
                <a:ext cx="2543112" cy="1041802"/>
              </a:xfrm>
              <a:custGeom>
                <a:avLst/>
                <a:gdLst>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 fmla="*/ 0 w 658424"/>
                  <a:gd name="connsiteY0" fmla="*/ 0 h 410686"/>
                  <a:gd name="connsiteX1" fmla="*/ 658424 w 658424"/>
                  <a:gd name="connsiteY1" fmla="*/ 0 h 410686"/>
                  <a:gd name="connsiteX2" fmla="*/ 658424 w 658424"/>
                  <a:gd name="connsiteY2" fmla="*/ 286509 h 410686"/>
                  <a:gd name="connsiteX3" fmla="*/ 0 w 658424"/>
                  <a:gd name="connsiteY3" fmla="*/ 286509 h 410686"/>
                  <a:gd name="connsiteX4" fmla="*/ 0 w 658424"/>
                  <a:gd name="connsiteY4" fmla="*/ 0 h 410686"/>
                  <a:gd name="connsiteX0" fmla="*/ 0 w 658424"/>
                  <a:gd name="connsiteY0" fmla="*/ 0 h 410686"/>
                  <a:gd name="connsiteX1" fmla="*/ 658424 w 658424"/>
                  <a:gd name="connsiteY1" fmla="*/ 0 h 410686"/>
                  <a:gd name="connsiteX2" fmla="*/ 658424 w 658424"/>
                  <a:gd name="connsiteY2" fmla="*/ 286509 h 410686"/>
                  <a:gd name="connsiteX3" fmla="*/ 0 w 658424"/>
                  <a:gd name="connsiteY3" fmla="*/ 286509 h 410686"/>
                  <a:gd name="connsiteX4" fmla="*/ 0 w 658424"/>
                  <a:gd name="connsiteY4" fmla="*/ 0 h 410686"/>
                  <a:gd name="connsiteX0" fmla="*/ 0 w 658424"/>
                  <a:gd name="connsiteY0" fmla="*/ 0 h 393753"/>
                  <a:gd name="connsiteX1" fmla="*/ 658424 w 658424"/>
                  <a:gd name="connsiteY1" fmla="*/ 0 h 393753"/>
                  <a:gd name="connsiteX2" fmla="*/ 658424 w 658424"/>
                  <a:gd name="connsiteY2" fmla="*/ 286509 h 393753"/>
                  <a:gd name="connsiteX3" fmla="*/ 0 w 658424"/>
                  <a:gd name="connsiteY3" fmla="*/ 286509 h 393753"/>
                  <a:gd name="connsiteX4" fmla="*/ 0 w 658424"/>
                  <a:gd name="connsiteY4" fmla="*/ 0 h 393753"/>
                  <a:gd name="connsiteX0" fmla="*/ 45292 w 703716"/>
                  <a:gd name="connsiteY0" fmla="*/ 0 h 371837"/>
                  <a:gd name="connsiteX1" fmla="*/ 703716 w 703716"/>
                  <a:gd name="connsiteY1" fmla="*/ 0 h 371837"/>
                  <a:gd name="connsiteX2" fmla="*/ 703716 w 703716"/>
                  <a:gd name="connsiteY2" fmla="*/ 286509 h 371837"/>
                  <a:gd name="connsiteX3" fmla="*/ 0 w 703716"/>
                  <a:gd name="connsiteY3" fmla="*/ 180681 h 371837"/>
                  <a:gd name="connsiteX4" fmla="*/ 45292 w 703716"/>
                  <a:gd name="connsiteY4" fmla="*/ 0 h 371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716" h="371837">
                    <a:moveTo>
                      <a:pt x="45292" y="0"/>
                    </a:moveTo>
                    <a:lnTo>
                      <a:pt x="703716" y="0"/>
                    </a:lnTo>
                    <a:lnTo>
                      <a:pt x="703716" y="286509"/>
                    </a:lnTo>
                    <a:cubicBezTo>
                      <a:pt x="458841" y="527809"/>
                      <a:pt x="219475" y="180681"/>
                      <a:pt x="0" y="180681"/>
                    </a:cubicBezTo>
                    <a:lnTo>
                      <a:pt x="45292" y="0"/>
                    </a:lnTo>
                    <a:close/>
                  </a:path>
                </a:pathLst>
              </a:custGeom>
              <a:solidFill>
                <a:schemeClr val="bg1">
                  <a:alpha val="18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80" name="文本框 39"/>
            <p:cNvSpPr txBox="1">
              <a:spLocks noChangeArrowheads="1"/>
            </p:cNvSpPr>
            <p:nvPr/>
          </p:nvSpPr>
          <p:spPr bwMode="auto">
            <a:xfrm>
              <a:off x="2788239" y="1805798"/>
              <a:ext cx="715502" cy="672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2800" dirty="0">
                  <a:solidFill>
                    <a:schemeClr val="bg1"/>
                  </a:solidFill>
                  <a:latin typeface="Impact" panose="020B0806030902050204" pitchFamily="34" charset="0"/>
                  <a:ea typeface="时尚中黑简体" pitchFamily="2" charset="-122"/>
                  <a:cs typeface="Arial" panose="020B0604020202020204" pitchFamily="34" charset="0"/>
                </a:rPr>
                <a:t>04</a:t>
              </a:r>
              <a:endParaRPr lang="zh-CN" altLang="en-US" sz="2800" dirty="0">
                <a:solidFill>
                  <a:schemeClr val="bg1"/>
                </a:solidFill>
                <a:latin typeface="Impact" panose="020B0806030902050204" pitchFamily="34" charset="0"/>
                <a:ea typeface="时尚中黑简体" pitchFamily="2" charset="-122"/>
                <a:cs typeface="Arial" panose="020B0604020202020204" pitchFamily="34" charset="0"/>
              </a:endParaRPr>
            </a:p>
          </p:txBody>
        </p:sp>
      </p:grpSp>
      <p:grpSp>
        <p:nvGrpSpPr>
          <p:cNvPr id="83" name="组合 42"/>
          <p:cNvGrpSpPr>
            <a:grpSpLocks/>
          </p:cNvGrpSpPr>
          <p:nvPr/>
        </p:nvGrpSpPr>
        <p:grpSpPr bwMode="auto">
          <a:xfrm>
            <a:off x="5703136" y="5217877"/>
            <a:ext cx="3980560" cy="553573"/>
            <a:chOff x="3859762" y="1809521"/>
            <a:chExt cx="5116559" cy="711133"/>
          </a:xfrm>
        </p:grpSpPr>
        <p:grpSp>
          <p:nvGrpSpPr>
            <p:cNvPr id="84" name="组合 36"/>
            <p:cNvGrpSpPr>
              <a:grpSpLocks/>
            </p:cNvGrpSpPr>
            <p:nvPr/>
          </p:nvGrpSpPr>
          <p:grpSpPr bwMode="auto">
            <a:xfrm>
              <a:off x="3859762" y="1809521"/>
              <a:ext cx="5116559" cy="711133"/>
              <a:chOff x="3856314" y="1762464"/>
              <a:chExt cx="2383183" cy="2379436"/>
            </a:xfrm>
          </p:grpSpPr>
          <p:sp>
            <p:nvSpPr>
              <p:cNvPr id="86" name="矩形 85"/>
              <p:cNvSpPr/>
              <p:nvPr/>
            </p:nvSpPr>
            <p:spPr>
              <a:xfrm>
                <a:off x="3856314" y="1763631"/>
                <a:ext cx="2379486" cy="2378269"/>
              </a:xfrm>
              <a:prstGeom prst="rect">
                <a:avLst/>
              </a:prstGeom>
              <a:solidFill>
                <a:schemeClr val="accent1">
                  <a:alpha val="89000"/>
                </a:schemeClr>
              </a:solidFill>
              <a:ln w="9525">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7" name="矩形 34"/>
              <p:cNvSpPr/>
              <p:nvPr/>
            </p:nvSpPr>
            <p:spPr>
              <a:xfrm>
                <a:off x="3860011" y="1806100"/>
                <a:ext cx="2379486" cy="1576663"/>
              </a:xfrm>
              <a:custGeom>
                <a:avLst/>
                <a:gdLst>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 fmla="*/ 0 w 658424"/>
                  <a:gd name="connsiteY0" fmla="*/ 0 h 410686"/>
                  <a:gd name="connsiteX1" fmla="*/ 658424 w 658424"/>
                  <a:gd name="connsiteY1" fmla="*/ 0 h 410686"/>
                  <a:gd name="connsiteX2" fmla="*/ 658424 w 658424"/>
                  <a:gd name="connsiteY2" fmla="*/ 286509 h 410686"/>
                  <a:gd name="connsiteX3" fmla="*/ 0 w 658424"/>
                  <a:gd name="connsiteY3" fmla="*/ 286509 h 410686"/>
                  <a:gd name="connsiteX4" fmla="*/ 0 w 658424"/>
                  <a:gd name="connsiteY4" fmla="*/ 0 h 410686"/>
                  <a:gd name="connsiteX0" fmla="*/ 0 w 658424"/>
                  <a:gd name="connsiteY0" fmla="*/ 0 h 410686"/>
                  <a:gd name="connsiteX1" fmla="*/ 658424 w 658424"/>
                  <a:gd name="connsiteY1" fmla="*/ 0 h 410686"/>
                  <a:gd name="connsiteX2" fmla="*/ 658424 w 658424"/>
                  <a:gd name="connsiteY2" fmla="*/ 286509 h 410686"/>
                  <a:gd name="connsiteX3" fmla="*/ 0 w 658424"/>
                  <a:gd name="connsiteY3" fmla="*/ 286509 h 410686"/>
                  <a:gd name="connsiteX4" fmla="*/ 0 w 658424"/>
                  <a:gd name="connsiteY4" fmla="*/ 0 h 410686"/>
                  <a:gd name="connsiteX0" fmla="*/ 0 w 658424"/>
                  <a:gd name="connsiteY0" fmla="*/ 0 h 393753"/>
                  <a:gd name="connsiteX1" fmla="*/ 658424 w 658424"/>
                  <a:gd name="connsiteY1" fmla="*/ 0 h 393753"/>
                  <a:gd name="connsiteX2" fmla="*/ 658424 w 658424"/>
                  <a:gd name="connsiteY2" fmla="*/ 286509 h 393753"/>
                  <a:gd name="connsiteX3" fmla="*/ 0 w 658424"/>
                  <a:gd name="connsiteY3" fmla="*/ 286509 h 393753"/>
                  <a:gd name="connsiteX4" fmla="*/ 0 w 658424"/>
                  <a:gd name="connsiteY4" fmla="*/ 0 h 393753"/>
                  <a:gd name="connsiteX0" fmla="*/ 45292 w 703716"/>
                  <a:gd name="connsiteY0" fmla="*/ 0 h 371837"/>
                  <a:gd name="connsiteX1" fmla="*/ 703716 w 703716"/>
                  <a:gd name="connsiteY1" fmla="*/ 0 h 371837"/>
                  <a:gd name="connsiteX2" fmla="*/ 703716 w 703716"/>
                  <a:gd name="connsiteY2" fmla="*/ 286509 h 371837"/>
                  <a:gd name="connsiteX3" fmla="*/ 0 w 703716"/>
                  <a:gd name="connsiteY3" fmla="*/ 180681 h 371837"/>
                  <a:gd name="connsiteX4" fmla="*/ 45292 w 703716"/>
                  <a:gd name="connsiteY4" fmla="*/ 0 h 371837"/>
                  <a:gd name="connsiteX0" fmla="*/ 45292 w 703716"/>
                  <a:gd name="connsiteY0" fmla="*/ 0 h 525639"/>
                  <a:gd name="connsiteX1" fmla="*/ 703716 w 703716"/>
                  <a:gd name="connsiteY1" fmla="*/ 0 h 525639"/>
                  <a:gd name="connsiteX2" fmla="*/ 703716 w 703716"/>
                  <a:gd name="connsiteY2" fmla="*/ 286509 h 525639"/>
                  <a:gd name="connsiteX3" fmla="*/ 0 w 703716"/>
                  <a:gd name="connsiteY3" fmla="*/ 180681 h 525639"/>
                  <a:gd name="connsiteX4" fmla="*/ 45292 w 703716"/>
                  <a:gd name="connsiteY4" fmla="*/ 0 h 525639"/>
                  <a:gd name="connsiteX0" fmla="*/ 45292 w 703716"/>
                  <a:gd name="connsiteY0" fmla="*/ 0 h 286509"/>
                  <a:gd name="connsiteX1" fmla="*/ 703716 w 703716"/>
                  <a:gd name="connsiteY1" fmla="*/ 0 h 286509"/>
                  <a:gd name="connsiteX2" fmla="*/ 703716 w 703716"/>
                  <a:gd name="connsiteY2" fmla="*/ 286509 h 286509"/>
                  <a:gd name="connsiteX3" fmla="*/ 0 w 703716"/>
                  <a:gd name="connsiteY3" fmla="*/ 180681 h 286509"/>
                  <a:gd name="connsiteX4" fmla="*/ 45292 w 703716"/>
                  <a:gd name="connsiteY4" fmla="*/ 0 h 286509"/>
                  <a:gd name="connsiteX0" fmla="*/ 0 w 658424"/>
                  <a:gd name="connsiteY0" fmla="*/ 0 h 474648"/>
                  <a:gd name="connsiteX1" fmla="*/ 658424 w 658424"/>
                  <a:gd name="connsiteY1" fmla="*/ 0 h 474648"/>
                  <a:gd name="connsiteX2" fmla="*/ 658424 w 658424"/>
                  <a:gd name="connsiteY2" fmla="*/ 286509 h 474648"/>
                  <a:gd name="connsiteX3" fmla="*/ 2177 w 658424"/>
                  <a:gd name="connsiteY3" fmla="*/ 474648 h 474648"/>
                  <a:gd name="connsiteX4" fmla="*/ 0 w 658424"/>
                  <a:gd name="connsiteY4" fmla="*/ 0 h 474648"/>
                  <a:gd name="connsiteX0" fmla="*/ 0 w 658424"/>
                  <a:gd name="connsiteY0" fmla="*/ 0 h 474648"/>
                  <a:gd name="connsiteX1" fmla="*/ 658424 w 658424"/>
                  <a:gd name="connsiteY1" fmla="*/ 0 h 474648"/>
                  <a:gd name="connsiteX2" fmla="*/ 658424 w 658424"/>
                  <a:gd name="connsiteY2" fmla="*/ 286509 h 474648"/>
                  <a:gd name="connsiteX3" fmla="*/ 2177 w 658424"/>
                  <a:gd name="connsiteY3" fmla="*/ 474648 h 474648"/>
                  <a:gd name="connsiteX4" fmla="*/ 0 w 658424"/>
                  <a:gd name="connsiteY4" fmla="*/ 0 h 474648"/>
                  <a:gd name="connsiteX0" fmla="*/ 0 w 658424"/>
                  <a:gd name="connsiteY0" fmla="*/ 0 h 478579"/>
                  <a:gd name="connsiteX1" fmla="*/ 658424 w 658424"/>
                  <a:gd name="connsiteY1" fmla="*/ 0 h 478579"/>
                  <a:gd name="connsiteX2" fmla="*/ 658424 w 658424"/>
                  <a:gd name="connsiteY2" fmla="*/ 286509 h 478579"/>
                  <a:gd name="connsiteX3" fmla="*/ 2177 w 658424"/>
                  <a:gd name="connsiteY3" fmla="*/ 474648 h 478579"/>
                  <a:gd name="connsiteX4" fmla="*/ 0 w 658424"/>
                  <a:gd name="connsiteY4" fmla="*/ 0 h 478579"/>
                  <a:gd name="connsiteX0" fmla="*/ 0 w 658424"/>
                  <a:gd name="connsiteY0" fmla="*/ 0 h 477010"/>
                  <a:gd name="connsiteX1" fmla="*/ 658424 w 658424"/>
                  <a:gd name="connsiteY1" fmla="*/ 0 h 477010"/>
                  <a:gd name="connsiteX2" fmla="*/ 658424 w 658424"/>
                  <a:gd name="connsiteY2" fmla="*/ 286509 h 477010"/>
                  <a:gd name="connsiteX3" fmla="*/ 2177 w 658424"/>
                  <a:gd name="connsiteY3" fmla="*/ 474648 h 477010"/>
                  <a:gd name="connsiteX4" fmla="*/ 0 w 658424"/>
                  <a:gd name="connsiteY4" fmla="*/ 0 h 477010"/>
                  <a:gd name="connsiteX0" fmla="*/ 0 w 658424"/>
                  <a:gd name="connsiteY0" fmla="*/ 0 h 505769"/>
                  <a:gd name="connsiteX1" fmla="*/ 658424 w 658424"/>
                  <a:gd name="connsiteY1" fmla="*/ 0 h 505769"/>
                  <a:gd name="connsiteX2" fmla="*/ 658424 w 658424"/>
                  <a:gd name="connsiteY2" fmla="*/ 286509 h 505769"/>
                  <a:gd name="connsiteX3" fmla="*/ 2177 w 658424"/>
                  <a:gd name="connsiteY3" fmla="*/ 474648 h 505769"/>
                  <a:gd name="connsiteX4" fmla="*/ 0 w 658424"/>
                  <a:gd name="connsiteY4" fmla="*/ 0 h 505769"/>
                  <a:gd name="connsiteX0" fmla="*/ 0 w 658424"/>
                  <a:gd name="connsiteY0" fmla="*/ 0 h 525981"/>
                  <a:gd name="connsiteX1" fmla="*/ 658424 w 658424"/>
                  <a:gd name="connsiteY1" fmla="*/ 0 h 525981"/>
                  <a:gd name="connsiteX2" fmla="*/ 658424 w 658424"/>
                  <a:gd name="connsiteY2" fmla="*/ 286509 h 525981"/>
                  <a:gd name="connsiteX3" fmla="*/ 2177 w 658424"/>
                  <a:gd name="connsiteY3" fmla="*/ 474648 h 525981"/>
                  <a:gd name="connsiteX4" fmla="*/ 0 w 658424"/>
                  <a:gd name="connsiteY4" fmla="*/ 0 h 525981"/>
                  <a:gd name="connsiteX0" fmla="*/ 0 w 658424"/>
                  <a:gd name="connsiteY0" fmla="*/ 0 h 436868"/>
                  <a:gd name="connsiteX1" fmla="*/ 658424 w 658424"/>
                  <a:gd name="connsiteY1" fmla="*/ 0 h 436868"/>
                  <a:gd name="connsiteX2" fmla="*/ 658424 w 658424"/>
                  <a:gd name="connsiteY2" fmla="*/ 286509 h 436868"/>
                  <a:gd name="connsiteX3" fmla="*/ 2177 w 658424"/>
                  <a:gd name="connsiteY3" fmla="*/ 251233 h 436868"/>
                  <a:gd name="connsiteX4" fmla="*/ 0 w 658424"/>
                  <a:gd name="connsiteY4" fmla="*/ 0 h 436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424" h="436868">
                    <a:moveTo>
                      <a:pt x="0" y="0"/>
                    </a:moveTo>
                    <a:lnTo>
                      <a:pt x="658424" y="0"/>
                    </a:lnTo>
                    <a:lnTo>
                      <a:pt x="658424" y="286509"/>
                    </a:lnTo>
                    <a:cubicBezTo>
                      <a:pt x="356259" y="621878"/>
                      <a:pt x="90702" y="298268"/>
                      <a:pt x="2177" y="251233"/>
                    </a:cubicBezTo>
                    <a:cubicBezTo>
                      <a:pt x="1451" y="93017"/>
                      <a:pt x="726" y="158216"/>
                      <a:pt x="0" y="0"/>
                    </a:cubicBezTo>
                    <a:close/>
                  </a:path>
                </a:pathLst>
              </a:custGeom>
              <a:solidFill>
                <a:schemeClr val="bg1">
                  <a:alpha val="18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85" name="矩形 84"/>
            <p:cNvSpPr/>
            <p:nvPr/>
          </p:nvSpPr>
          <p:spPr>
            <a:xfrm>
              <a:off x="4515134" y="1921822"/>
              <a:ext cx="3797874" cy="593066"/>
            </a:xfrm>
            <a:prstGeom prst="rect">
              <a:avLst/>
            </a:prstGeom>
          </p:spPr>
          <p:txBody>
            <a:bodyPr wrap="none">
              <a:spAutoFit/>
            </a:bodyPr>
            <a:lstStyle/>
            <a:p>
              <a:r>
                <a:rPr lang="zh-CN" altLang="en-US" sz="2400" dirty="0">
                  <a:solidFill>
                    <a:schemeClr val="bg1"/>
                  </a:solidFill>
                  <a:ea typeface="微软雅黑" panose="020B0503020204020204" pitchFamily="34" charset="-122"/>
                </a:rPr>
                <a:t>社交</a:t>
              </a:r>
              <a:r>
                <a:rPr lang="zh-CN" altLang="en-US" sz="2400" dirty="0" smtClean="0">
                  <a:solidFill>
                    <a:schemeClr val="bg1"/>
                  </a:solidFill>
                  <a:ea typeface="微软雅黑" panose="020B0503020204020204" pitchFamily="34" charset="-122"/>
                </a:rPr>
                <a:t>网络分析的应用</a:t>
              </a:r>
              <a:endParaRPr lang="zh-CN" altLang="en-US" sz="2400" dirty="0">
                <a:solidFill>
                  <a:schemeClr val="bg1"/>
                </a:solidFill>
                <a:ea typeface="微软雅黑" panose="020B0503020204020204" pitchFamily="34" charset="-122"/>
              </a:endParaRPr>
            </a:p>
          </p:txBody>
        </p:sp>
      </p:grpSp>
      <p:sp>
        <p:nvSpPr>
          <p:cNvPr id="2" name="矩形 1"/>
          <p:cNvSpPr/>
          <p:nvPr/>
        </p:nvSpPr>
        <p:spPr>
          <a:xfrm>
            <a:off x="6238405" y="2999652"/>
            <a:ext cx="2954655" cy="535531"/>
          </a:xfrm>
          <a:prstGeom prst="rect">
            <a:avLst/>
          </a:prstGeom>
        </p:spPr>
        <p:txBody>
          <a:bodyPr wrap="none">
            <a:spAutoFit/>
          </a:bodyPr>
          <a:lstStyle/>
          <a:p>
            <a:pPr lvl="0" algn="ctr" latinLnBrk="1">
              <a:lnSpc>
                <a:spcPct val="120000"/>
              </a:lnSpc>
              <a:defRPr/>
            </a:pPr>
            <a:r>
              <a:rPr kumimoji="1" lang="zh-CN" altLang="en-US" sz="2400" dirty="0">
                <a:solidFill>
                  <a:prstClr val="white"/>
                </a:solidFill>
                <a:latin typeface="方正正中黑简体" panose="02000000000000000000" pitchFamily="2" charset="-122"/>
                <a:ea typeface="方正正中黑简体" panose="02000000000000000000" pitchFamily="2" charset="-122"/>
                <a:cs typeface="+mn-ea"/>
                <a:sym typeface="Arial" panose="020B0604020202020204" pitchFamily="34" charset="0"/>
              </a:rPr>
              <a:t>结构特性与演化机理</a:t>
            </a:r>
            <a:endParaRPr kumimoji="1" lang="en-US" altLang="ko-KR" sz="2400" dirty="0">
              <a:solidFill>
                <a:prstClr val="white"/>
              </a:solidFill>
              <a:latin typeface="方正正中黑简体" panose="02000000000000000000" pitchFamily="2" charset="-122"/>
              <a:ea typeface="方正正中黑简体" panose="02000000000000000000" pitchFamily="2" charset="-122"/>
              <a:cs typeface="+mn-ea"/>
              <a:sym typeface="Arial" panose="020B0604020202020204" pitchFamily="34" charset="0"/>
            </a:endParaRPr>
          </a:p>
        </p:txBody>
      </p:sp>
    </p:spTree>
    <p:extLst>
      <p:ext uri="{BB962C8B-B14F-4D97-AF65-F5344CB8AC3E}">
        <p14:creationId xmlns:p14="http://schemas.microsoft.com/office/powerpoint/2010/main" val="36938610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ractur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2" presetClass="entr" presetSubtype="8" decel="10000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750" fill="hold"/>
                                        <p:tgtEl>
                                          <p:spTgt spid="15"/>
                                        </p:tgtEl>
                                        <p:attrNameLst>
                                          <p:attrName>ppt_x</p:attrName>
                                        </p:attrNameLst>
                                      </p:cBhvr>
                                      <p:tavLst>
                                        <p:tav tm="0">
                                          <p:val>
                                            <p:strVal val="0-#ppt_w/2"/>
                                          </p:val>
                                        </p:tav>
                                        <p:tav tm="100000">
                                          <p:val>
                                            <p:strVal val="#ppt_x"/>
                                          </p:val>
                                        </p:tav>
                                      </p:tavLst>
                                    </p:anim>
                                    <p:anim calcmode="lin" valueType="num">
                                      <p:cBhvr additive="base">
                                        <p:cTn id="13" dur="750" fill="hold"/>
                                        <p:tgtEl>
                                          <p:spTgt spid="15"/>
                                        </p:tgtEl>
                                        <p:attrNameLst>
                                          <p:attrName>ppt_y</p:attrName>
                                        </p:attrNameLst>
                                      </p:cBhvr>
                                      <p:tavLst>
                                        <p:tav tm="0">
                                          <p:val>
                                            <p:strVal val="#ppt_y"/>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750"/>
                                        <p:tgtEl>
                                          <p:spTgt spid="20"/>
                                        </p:tgtEl>
                                      </p:cBhvr>
                                    </p:animEffect>
                                  </p:childTnLst>
                                </p:cTn>
                              </p:par>
                            </p:childTnLst>
                          </p:cTn>
                        </p:par>
                        <p:par>
                          <p:cTn id="17" fill="hold">
                            <p:stCondLst>
                              <p:cond delay="1000"/>
                            </p:stCondLst>
                            <p:childTnLst>
                              <p:par>
                                <p:cTn id="18" presetID="2" presetClass="entr" presetSubtype="8" decel="100000" fill="hold" nodeType="afterEffect">
                                  <p:stCondLst>
                                    <p:cond delay="0"/>
                                  </p:stCondLst>
                                  <p:childTnLst>
                                    <p:set>
                                      <p:cBhvr>
                                        <p:cTn id="19" dur="1" fill="hold">
                                          <p:stCondLst>
                                            <p:cond delay="0"/>
                                          </p:stCondLst>
                                        </p:cTn>
                                        <p:tgtEl>
                                          <p:spTgt spid="58"/>
                                        </p:tgtEl>
                                        <p:attrNameLst>
                                          <p:attrName>style.visibility</p:attrName>
                                        </p:attrNameLst>
                                      </p:cBhvr>
                                      <p:to>
                                        <p:strVal val="visible"/>
                                      </p:to>
                                    </p:set>
                                    <p:anim calcmode="lin" valueType="num">
                                      <p:cBhvr additive="base">
                                        <p:cTn id="20" dur="750" fill="hold"/>
                                        <p:tgtEl>
                                          <p:spTgt spid="58"/>
                                        </p:tgtEl>
                                        <p:attrNameLst>
                                          <p:attrName>ppt_x</p:attrName>
                                        </p:attrNameLst>
                                      </p:cBhvr>
                                      <p:tavLst>
                                        <p:tav tm="0">
                                          <p:val>
                                            <p:strVal val="0-#ppt_w/2"/>
                                          </p:val>
                                        </p:tav>
                                        <p:tav tm="100000">
                                          <p:val>
                                            <p:strVal val="#ppt_x"/>
                                          </p:val>
                                        </p:tav>
                                      </p:tavLst>
                                    </p:anim>
                                    <p:anim calcmode="lin" valueType="num">
                                      <p:cBhvr additive="base">
                                        <p:cTn id="21" dur="750" fill="hold"/>
                                        <p:tgtEl>
                                          <p:spTgt spid="58"/>
                                        </p:tgtEl>
                                        <p:attrNameLst>
                                          <p:attrName>ppt_y</p:attrName>
                                        </p:attrNameLst>
                                      </p:cBhvr>
                                      <p:tavLst>
                                        <p:tav tm="0">
                                          <p:val>
                                            <p:strVal val="#ppt_y"/>
                                          </p:val>
                                        </p:tav>
                                        <p:tav tm="100000">
                                          <p:val>
                                            <p:strVal val="#ppt_y"/>
                                          </p:val>
                                        </p:tav>
                                      </p:tavLst>
                                    </p:anim>
                                  </p:childTnLst>
                                </p:cTn>
                              </p:par>
                              <p:par>
                                <p:cTn id="22" presetID="10" presetClass="entr" presetSubtype="0" fill="hold" nodeType="withEffect">
                                  <p:stCondLst>
                                    <p:cond delay="0"/>
                                  </p:stCondLst>
                                  <p:childTnLst>
                                    <p:set>
                                      <p:cBhvr>
                                        <p:cTn id="23" dur="1" fill="hold">
                                          <p:stCondLst>
                                            <p:cond delay="0"/>
                                          </p:stCondLst>
                                        </p:cTn>
                                        <p:tgtEl>
                                          <p:spTgt spid="63"/>
                                        </p:tgtEl>
                                        <p:attrNameLst>
                                          <p:attrName>style.visibility</p:attrName>
                                        </p:attrNameLst>
                                      </p:cBhvr>
                                      <p:to>
                                        <p:strVal val="visible"/>
                                      </p:to>
                                    </p:set>
                                    <p:animEffect transition="in" filter="fade">
                                      <p:cBhvr>
                                        <p:cTn id="24" dur="750"/>
                                        <p:tgtEl>
                                          <p:spTgt spid="63"/>
                                        </p:tgtEl>
                                      </p:cBhvr>
                                    </p:animEffect>
                                  </p:childTnLst>
                                </p:cTn>
                              </p:par>
                            </p:childTnLst>
                          </p:cTn>
                        </p:par>
                        <p:par>
                          <p:cTn id="25" fill="hold">
                            <p:stCondLst>
                              <p:cond delay="1750"/>
                            </p:stCondLst>
                            <p:childTnLst>
                              <p:par>
                                <p:cTn id="26" presetID="2" presetClass="entr" presetSubtype="8" decel="100000" fill="hold" nodeType="afterEffect">
                                  <p:stCondLst>
                                    <p:cond delay="0"/>
                                  </p:stCondLst>
                                  <p:childTnLst>
                                    <p:set>
                                      <p:cBhvr>
                                        <p:cTn id="27" dur="1" fill="hold">
                                          <p:stCondLst>
                                            <p:cond delay="0"/>
                                          </p:stCondLst>
                                        </p:cTn>
                                        <p:tgtEl>
                                          <p:spTgt spid="68"/>
                                        </p:tgtEl>
                                        <p:attrNameLst>
                                          <p:attrName>style.visibility</p:attrName>
                                        </p:attrNameLst>
                                      </p:cBhvr>
                                      <p:to>
                                        <p:strVal val="visible"/>
                                      </p:to>
                                    </p:set>
                                    <p:anim calcmode="lin" valueType="num">
                                      <p:cBhvr additive="base">
                                        <p:cTn id="28" dur="750" fill="hold"/>
                                        <p:tgtEl>
                                          <p:spTgt spid="68"/>
                                        </p:tgtEl>
                                        <p:attrNameLst>
                                          <p:attrName>ppt_x</p:attrName>
                                        </p:attrNameLst>
                                      </p:cBhvr>
                                      <p:tavLst>
                                        <p:tav tm="0">
                                          <p:val>
                                            <p:strVal val="0-#ppt_w/2"/>
                                          </p:val>
                                        </p:tav>
                                        <p:tav tm="100000">
                                          <p:val>
                                            <p:strVal val="#ppt_x"/>
                                          </p:val>
                                        </p:tav>
                                      </p:tavLst>
                                    </p:anim>
                                    <p:anim calcmode="lin" valueType="num">
                                      <p:cBhvr additive="base">
                                        <p:cTn id="29" dur="750" fill="hold"/>
                                        <p:tgtEl>
                                          <p:spTgt spid="68"/>
                                        </p:tgtEl>
                                        <p:attrNameLst>
                                          <p:attrName>ppt_y</p:attrName>
                                        </p:attrNameLst>
                                      </p:cBhvr>
                                      <p:tavLst>
                                        <p:tav tm="0">
                                          <p:val>
                                            <p:strVal val="#ppt_y"/>
                                          </p:val>
                                        </p:tav>
                                        <p:tav tm="100000">
                                          <p:val>
                                            <p:strVal val="#ppt_y"/>
                                          </p:val>
                                        </p:tav>
                                      </p:tavLst>
                                    </p:anim>
                                  </p:childTnLst>
                                </p:cTn>
                              </p:par>
                              <p:par>
                                <p:cTn id="30" presetID="10" presetClass="entr" presetSubtype="0" fill="hold" nodeType="with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fade">
                                      <p:cBhvr>
                                        <p:cTn id="32" dur="750"/>
                                        <p:tgtEl>
                                          <p:spTgt spid="73"/>
                                        </p:tgtEl>
                                      </p:cBhvr>
                                    </p:animEffect>
                                  </p:childTnLst>
                                </p:cTn>
                              </p:par>
                            </p:childTnLst>
                          </p:cTn>
                        </p:par>
                        <p:par>
                          <p:cTn id="33" fill="hold">
                            <p:stCondLst>
                              <p:cond delay="2500"/>
                            </p:stCondLst>
                            <p:childTnLst>
                              <p:par>
                                <p:cTn id="34" presetID="2" presetClass="entr" presetSubtype="8" decel="100000" fill="hold"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750" fill="hold"/>
                                        <p:tgtEl>
                                          <p:spTgt spid="78"/>
                                        </p:tgtEl>
                                        <p:attrNameLst>
                                          <p:attrName>ppt_x</p:attrName>
                                        </p:attrNameLst>
                                      </p:cBhvr>
                                      <p:tavLst>
                                        <p:tav tm="0">
                                          <p:val>
                                            <p:strVal val="0-#ppt_w/2"/>
                                          </p:val>
                                        </p:tav>
                                        <p:tav tm="100000">
                                          <p:val>
                                            <p:strVal val="#ppt_x"/>
                                          </p:val>
                                        </p:tav>
                                      </p:tavLst>
                                    </p:anim>
                                    <p:anim calcmode="lin" valueType="num">
                                      <p:cBhvr additive="base">
                                        <p:cTn id="37" dur="750" fill="hold"/>
                                        <p:tgtEl>
                                          <p:spTgt spid="78"/>
                                        </p:tgtEl>
                                        <p:attrNameLst>
                                          <p:attrName>ppt_y</p:attrName>
                                        </p:attrNameLst>
                                      </p:cBhvr>
                                      <p:tavLst>
                                        <p:tav tm="0">
                                          <p:val>
                                            <p:strVal val="#ppt_y"/>
                                          </p:val>
                                        </p:tav>
                                        <p:tav tm="100000">
                                          <p:val>
                                            <p:strVal val="#ppt_y"/>
                                          </p:val>
                                        </p:tav>
                                      </p:tavLst>
                                    </p:anim>
                                  </p:childTnLst>
                                </p:cTn>
                              </p:par>
                              <p:par>
                                <p:cTn id="38" presetID="10" presetClass="entr" presetSubtype="0" fill="hold" nodeType="withEffect">
                                  <p:stCondLst>
                                    <p:cond delay="0"/>
                                  </p:stCondLst>
                                  <p:childTnLst>
                                    <p:set>
                                      <p:cBhvr>
                                        <p:cTn id="39" dur="1" fill="hold">
                                          <p:stCondLst>
                                            <p:cond delay="0"/>
                                          </p:stCondLst>
                                        </p:cTn>
                                        <p:tgtEl>
                                          <p:spTgt spid="83"/>
                                        </p:tgtEl>
                                        <p:attrNameLst>
                                          <p:attrName>style.visibility</p:attrName>
                                        </p:attrNameLst>
                                      </p:cBhvr>
                                      <p:to>
                                        <p:strVal val="visible"/>
                                      </p:to>
                                    </p:set>
                                    <p:animEffect transition="in" filter="fade">
                                      <p:cBhvr>
                                        <p:cTn id="40" dur="75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5666868" y="1560091"/>
            <a:ext cx="1948377" cy="2108499"/>
            <a:chOff x="5162719" y="1787237"/>
            <a:chExt cx="1948618" cy="2108759"/>
          </a:xfrm>
          <a:solidFill>
            <a:schemeClr val="tx1">
              <a:lumMod val="65000"/>
              <a:lumOff val="35000"/>
            </a:schemeClr>
          </a:solidFill>
        </p:grpSpPr>
        <p:sp>
          <p:nvSpPr>
            <p:cNvPr id="4" name="六边形 3"/>
            <p:cNvSpPr/>
            <p:nvPr/>
          </p:nvSpPr>
          <p:spPr>
            <a:xfrm rot="16200000">
              <a:off x="5019041" y="1956326"/>
              <a:ext cx="2083348" cy="1795991"/>
            </a:xfrm>
            <a:prstGeom prst="hexagon">
              <a:avLst/>
            </a:prstGeom>
            <a:grpFill/>
            <a:ln>
              <a:noFill/>
            </a:ln>
            <a:effectLst>
              <a:outerShdw blurRad="149987" dist="250190" dir="8460000" algn="ctr">
                <a:srgbClr val="000000">
                  <a:alpha val="28000"/>
                </a:srgbClr>
              </a:outerShdw>
            </a:effectLst>
          </p:spPr>
          <p:txBody>
            <a:bodyPr vert="horz" wrap="square" lIns="91429" tIns="45714" rIns="91429" bIns="45714" numCol="1" anchor="t" anchorCtr="0" compatLnSpc="1">
              <a:prstTxWarp prst="textNoShape">
                <a:avLst/>
              </a:prstTxWarp>
            </a:bodyPr>
            <a:lstStyle/>
            <a:p>
              <a:pPr>
                <a:lnSpc>
                  <a:spcPct val="130000"/>
                </a:lnSpc>
              </a:pPr>
              <a:endParaRPr lang="zh-CN" altLang="en-US">
                <a:solidFill>
                  <a:schemeClr val="tx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5" name="Freeform 74"/>
            <p:cNvSpPr>
              <a:spLocks/>
            </p:cNvSpPr>
            <p:nvPr/>
          </p:nvSpPr>
          <p:spPr bwMode="auto">
            <a:xfrm>
              <a:off x="6775862" y="1787237"/>
              <a:ext cx="335475" cy="384708"/>
            </a:xfrm>
            <a:custGeom>
              <a:avLst/>
              <a:gdLst>
                <a:gd name="T0" fmla="*/ 0 w 293"/>
                <a:gd name="T1" fmla="*/ 85 h 336"/>
                <a:gd name="T2" fmla="*/ 144 w 293"/>
                <a:gd name="T3" fmla="*/ 0 h 336"/>
                <a:gd name="T4" fmla="*/ 291 w 293"/>
                <a:gd name="T5" fmla="*/ 80 h 336"/>
                <a:gd name="T6" fmla="*/ 293 w 293"/>
                <a:gd name="T7" fmla="*/ 249 h 336"/>
                <a:gd name="T8" fmla="*/ 149 w 293"/>
                <a:gd name="T9" fmla="*/ 336 h 336"/>
                <a:gd name="T10" fmla="*/ 2 w 293"/>
                <a:gd name="T11" fmla="*/ 253 h 336"/>
                <a:gd name="T12" fmla="*/ 0 w 293"/>
                <a:gd name="T13" fmla="*/ 85 h 336"/>
              </a:gdLst>
              <a:ahLst/>
              <a:cxnLst>
                <a:cxn ang="0">
                  <a:pos x="T0" y="T1"/>
                </a:cxn>
                <a:cxn ang="0">
                  <a:pos x="T2" y="T3"/>
                </a:cxn>
                <a:cxn ang="0">
                  <a:pos x="T4" y="T5"/>
                </a:cxn>
                <a:cxn ang="0">
                  <a:pos x="T6" y="T7"/>
                </a:cxn>
                <a:cxn ang="0">
                  <a:pos x="T8" y="T9"/>
                </a:cxn>
                <a:cxn ang="0">
                  <a:pos x="T10" y="T11"/>
                </a:cxn>
                <a:cxn ang="0">
                  <a:pos x="T12" y="T13"/>
                </a:cxn>
              </a:cxnLst>
              <a:rect l="0" t="0" r="r" b="b"/>
              <a:pathLst>
                <a:path w="293" h="336">
                  <a:moveTo>
                    <a:pt x="0" y="85"/>
                  </a:moveTo>
                  <a:lnTo>
                    <a:pt x="144" y="0"/>
                  </a:lnTo>
                  <a:lnTo>
                    <a:pt x="291" y="80"/>
                  </a:lnTo>
                  <a:lnTo>
                    <a:pt x="293" y="249"/>
                  </a:lnTo>
                  <a:lnTo>
                    <a:pt x="149" y="336"/>
                  </a:lnTo>
                  <a:lnTo>
                    <a:pt x="2" y="253"/>
                  </a:lnTo>
                  <a:lnTo>
                    <a:pt x="0" y="85"/>
                  </a:lnTo>
                  <a:close/>
                </a:path>
              </a:pathLst>
            </a:custGeom>
            <a:grpFill/>
            <a:ln>
              <a:noFill/>
            </a:ln>
            <a:effectLst>
              <a:outerShdw blurRad="149987" dist="250190" dir="8460000" algn="ctr">
                <a:srgbClr val="000000">
                  <a:alpha val="28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6" name="组合 5"/>
            <p:cNvGrpSpPr/>
            <p:nvPr/>
          </p:nvGrpSpPr>
          <p:grpSpPr>
            <a:xfrm>
              <a:off x="6837690" y="1874254"/>
              <a:ext cx="209529" cy="186630"/>
              <a:chOff x="10034270" y="674688"/>
              <a:chExt cx="290513" cy="258763"/>
            </a:xfrm>
            <a:grpFill/>
          </p:grpSpPr>
          <p:sp>
            <p:nvSpPr>
              <p:cNvPr id="7" name="Freeform 75"/>
              <p:cNvSpPr>
                <a:spLocks/>
              </p:cNvSpPr>
              <p:nvPr/>
            </p:nvSpPr>
            <p:spPr bwMode="auto">
              <a:xfrm>
                <a:off x="10061258" y="722313"/>
                <a:ext cx="239713" cy="211138"/>
              </a:xfrm>
              <a:custGeom>
                <a:avLst/>
                <a:gdLst>
                  <a:gd name="T0" fmla="*/ 34 w 64"/>
                  <a:gd name="T1" fmla="*/ 1 h 56"/>
                  <a:gd name="T2" fmla="*/ 28 w 64"/>
                  <a:gd name="T3" fmla="*/ 1 h 56"/>
                  <a:gd name="T4" fmla="*/ 3 w 64"/>
                  <a:gd name="T5" fmla="*/ 16 h 56"/>
                  <a:gd name="T6" fmla="*/ 0 w 64"/>
                  <a:gd name="T7" fmla="*/ 21 h 56"/>
                  <a:gd name="T8" fmla="*/ 0 w 64"/>
                  <a:gd name="T9" fmla="*/ 53 h 56"/>
                  <a:gd name="T10" fmla="*/ 4 w 64"/>
                  <a:gd name="T11" fmla="*/ 56 h 56"/>
                  <a:gd name="T12" fmla="*/ 19 w 64"/>
                  <a:gd name="T13" fmla="*/ 56 h 56"/>
                  <a:gd name="T14" fmla="*/ 22 w 64"/>
                  <a:gd name="T15" fmla="*/ 53 h 56"/>
                  <a:gd name="T16" fmla="*/ 22 w 64"/>
                  <a:gd name="T17" fmla="*/ 38 h 56"/>
                  <a:gd name="T18" fmla="*/ 26 w 64"/>
                  <a:gd name="T19" fmla="*/ 35 h 56"/>
                  <a:gd name="T20" fmla="*/ 39 w 64"/>
                  <a:gd name="T21" fmla="*/ 35 h 56"/>
                  <a:gd name="T22" fmla="*/ 42 w 64"/>
                  <a:gd name="T23" fmla="*/ 38 h 56"/>
                  <a:gd name="T24" fmla="*/ 42 w 64"/>
                  <a:gd name="T25" fmla="*/ 53 h 56"/>
                  <a:gd name="T26" fmla="*/ 46 w 64"/>
                  <a:gd name="T27" fmla="*/ 56 h 56"/>
                  <a:gd name="T28" fmla="*/ 60 w 64"/>
                  <a:gd name="T29" fmla="*/ 56 h 56"/>
                  <a:gd name="T30" fmla="*/ 64 w 64"/>
                  <a:gd name="T31" fmla="*/ 53 h 56"/>
                  <a:gd name="T32" fmla="*/ 64 w 64"/>
                  <a:gd name="T33" fmla="*/ 21 h 56"/>
                  <a:gd name="T34" fmla="*/ 61 w 64"/>
                  <a:gd name="T35" fmla="*/ 16 h 56"/>
                  <a:gd name="T36" fmla="*/ 34 w 64"/>
                  <a:gd name="T37" fmla="*/ 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56">
                    <a:moveTo>
                      <a:pt x="34" y="1"/>
                    </a:moveTo>
                    <a:cubicBezTo>
                      <a:pt x="33" y="0"/>
                      <a:pt x="30" y="0"/>
                      <a:pt x="28" y="1"/>
                    </a:cubicBezTo>
                    <a:cubicBezTo>
                      <a:pt x="3" y="16"/>
                      <a:pt x="3" y="16"/>
                      <a:pt x="3" y="16"/>
                    </a:cubicBezTo>
                    <a:cubicBezTo>
                      <a:pt x="2" y="17"/>
                      <a:pt x="0" y="19"/>
                      <a:pt x="0" y="21"/>
                    </a:cubicBezTo>
                    <a:cubicBezTo>
                      <a:pt x="0" y="53"/>
                      <a:pt x="0" y="53"/>
                      <a:pt x="0" y="53"/>
                    </a:cubicBezTo>
                    <a:cubicBezTo>
                      <a:pt x="0" y="54"/>
                      <a:pt x="2" y="56"/>
                      <a:pt x="4" y="56"/>
                    </a:cubicBezTo>
                    <a:cubicBezTo>
                      <a:pt x="19" y="56"/>
                      <a:pt x="19" y="56"/>
                      <a:pt x="19" y="56"/>
                    </a:cubicBezTo>
                    <a:cubicBezTo>
                      <a:pt x="21" y="56"/>
                      <a:pt x="22" y="54"/>
                      <a:pt x="22" y="53"/>
                    </a:cubicBezTo>
                    <a:cubicBezTo>
                      <a:pt x="22" y="38"/>
                      <a:pt x="22" y="38"/>
                      <a:pt x="22" y="38"/>
                    </a:cubicBezTo>
                    <a:cubicBezTo>
                      <a:pt x="22" y="36"/>
                      <a:pt x="24" y="35"/>
                      <a:pt x="26" y="35"/>
                    </a:cubicBezTo>
                    <a:cubicBezTo>
                      <a:pt x="39" y="35"/>
                      <a:pt x="39" y="35"/>
                      <a:pt x="39" y="35"/>
                    </a:cubicBezTo>
                    <a:cubicBezTo>
                      <a:pt x="40" y="35"/>
                      <a:pt x="42" y="36"/>
                      <a:pt x="42" y="38"/>
                    </a:cubicBezTo>
                    <a:cubicBezTo>
                      <a:pt x="42" y="53"/>
                      <a:pt x="42" y="53"/>
                      <a:pt x="42" y="53"/>
                    </a:cubicBezTo>
                    <a:cubicBezTo>
                      <a:pt x="42" y="54"/>
                      <a:pt x="44" y="56"/>
                      <a:pt x="46" y="56"/>
                    </a:cubicBezTo>
                    <a:cubicBezTo>
                      <a:pt x="60" y="56"/>
                      <a:pt x="60" y="56"/>
                      <a:pt x="60" y="56"/>
                    </a:cubicBezTo>
                    <a:cubicBezTo>
                      <a:pt x="62" y="56"/>
                      <a:pt x="64" y="54"/>
                      <a:pt x="64" y="53"/>
                    </a:cubicBezTo>
                    <a:cubicBezTo>
                      <a:pt x="64" y="21"/>
                      <a:pt x="64" y="21"/>
                      <a:pt x="64" y="21"/>
                    </a:cubicBezTo>
                    <a:cubicBezTo>
                      <a:pt x="64" y="19"/>
                      <a:pt x="62" y="17"/>
                      <a:pt x="61" y="16"/>
                    </a:cubicBezTo>
                    <a:lnTo>
                      <a:pt x="34" y="1"/>
                    </a:lnTo>
                    <a:close/>
                  </a:path>
                </a:pathLst>
              </a:custGeom>
              <a:grpFill/>
              <a:ln>
                <a:noFill/>
              </a:ln>
              <a:effectLst>
                <a:outerShdw blurRad="149987" dist="250190" dir="8460000" algn="ctr">
                  <a:srgbClr val="000000">
                    <a:alpha val="28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 name="Freeform 76"/>
              <p:cNvSpPr>
                <a:spLocks/>
              </p:cNvSpPr>
              <p:nvPr/>
            </p:nvSpPr>
            <p:spPr bwMode="auto">
              <a:xfrm>
                <a:off x="10034270" y="674688"/>
                <a:ext cx="290513" cy="96838"/>
              </a:xfrm>
              <a:custGeom>
                <a:avLst/>
                <a:gdLst>
                  <a:gd name="T0" fmla="*/ 76 w 77"/>
                  <a:gd name="T1" fmla="*/ 25 h 26"/>
                  <a:gd name="T2" fmla="*/ 72 w 77"/>
                  <a:gd name="T3" fmla="*/ 25 h 26"/>
                  <a:gd name="T4" fmla="*/ 41 w 77"/>
                  <a:gd name="T5" fmla="*/ 7 h 26"/>
                  <a:gd name="T6" fmla="*/ 35 w 77"/>
                  <a:gd name="T7" fmla="*/ 7 h 26"/>
                  <a:gd name="T8" fmla="*/ 5 w 77"/>
                  <a:gd name="T9" fmla="*/ 25 h 26"/>
                  <a:gd name="T10" fmla="*/ 1 w 77"/>
                  <a:gd name="T11" fmla="*/ 25 h 26"/>
                  <a:gd name="T12" fmla="*/ 3 w 77"/>
                  <a:gd name="T13" fmla="*/ 21 h 26"/>
                  <a:gd name="T14" fmla="*/ 35 w 77"/>
                  <a:gd name="T15" fmla="*/ 2 h 26"/>
                  <a:gd name="T16" fmla="*/ 41 w 77"/>
                  <a:gd name="T17" fmla="*/ 1 h 26"/>
                  <a:gd name="T18" fmla="*/ 75 w 77"/>
                  <a:gd name="T19" fmla="*/ 21 h 26"/>
                  <a:gd name="T20" fmla="*/ 76 w 77"/>
                  <a:gd name="T21"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26">
                    <a:moveTo>
                      <a:pt x="76" y="25"/>
                    </a:moveTo>
                    <a:cubicBezTo>
                      <a:pt x="76" y="26"/>
                      <a:pt x="74" y="26"/>
                      <a:pt x="72" y="25"/>
                    </a:cubicBezTo>
                    <a:cubicBezTo>
                      <a:pt x="41" y="7"/>
                      <a:pt x="41" y="7"/>
                      <a:pt x="41" y="7"/>
                    </a:cubicBezTo>
                    <a:cubicBezTo>
                      <a:pt x="39" y="6"/>
                      <a:pt x="37" y="6"/>
                      <a:pt x="35" y="7"/>
                    </a:cubicBezTo>
                    <a:cubicBezTo>
                      <a:pt x="5" y="25"/>
                      <a:pt x="5" y="25"/>
                      <a:pt x="5" y="25"/>
                    </a:cubicBezTo>
                    <a:cubicBezTo>
                      <a:pt x="4" y="26"/>
                      <a:pt x="2" y="26"/>
                      <a:pt x="1" y="25"/>
                    </a:cubicBezTo>
                    <a:cubicBezTo>
                      <a:pt x="0" y="24"/>
                      <a:pt x="1" y="22"/>
                      <a:pt x="3" y="21"/>
                    </a:cubicBezTo>
                    <a:cubicBezTo>
                      <a:pt x="35" y="2"/>
                      <a:pt x="35" y="2"/>
                      <a:pt x="35" y="2"/>
                    </a:cubicBezTo>
                    <a:cubicBezTo>
                      <a:pt x="37" y="1"/>
                      <a:pt x="39" y="0"/>
                      <a:pt x="41" y="1"/>
                    </a:cubicBezTo>
                    <a:cubicBezTo>
                      <a:pt x="75" y="21"/>
                      <a:pt x="75" y="21"/>
                      <a:pt x="75" y="21"/>
                    </a:cubicBezTo>
                    <a:cubicBezTo>
                      <a:pt x="76" y="22"/>
                      <a:pt x="77" y="24"/>
                      <a:pt x="76" y="25"/>
                    </a:cubicBezTo>
                    <a:close/>
                  </a:path>
                </a:pathLst>
              </a:custGeom>
              <a:grpFill/>
              <a:ln>
                <a:noFill/>
              </a:ln>
              <a:effectLst>
                <a:outerShdw blurRad="149987" dist="250190" dir="8460000" algn="ctr">
                  <a:srgbClr val="000000">
                    <a:alpha val="28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24" name="文本框 23"/>
            <p:cNvSpPr txBox="1"/>
            <p:nvPr/>
          </p:nvSpPr>
          <p:spPr>
            <a:xfrm>
              <a:off x="5733938" y="1817572"/>
              <a:ext cx="732984" cy="828342"/>
            </a:xfrm>
            <a:prstGeom prst="rect">
              <a:avLst/>
            </a:prstGeom>
            <a:noFill/>
            <a:ln>
              <a:noFill/>
            </a:ln>
            <a:effectLst/>
          </p:spPr>
          <p:txBody>
            <a:bodyPr wrap="none" rtlCol="0">
              <a:spAutoFit/>
            </a:bodyPr>
            <a:lstStyle/>
            <a:p>
              <a:pPr>
                <a:lnSpc>
                  <a:spcPct val="130000"/>
                </a:lnSpc>
              </a:pPr>
              <a:r>
                <a:rPr lang="en-US" altLang="zh-CN" sz="4000"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01</a:t>
              </a:r>
              <a:endParaRPr lang="zh-CN" altLang="en-US" sz="4000"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7" name="文本框 26"/>
            <p:cNvSpPr txBox="1"/>
            <p:nvPr/>
          </p:nvSpPr>
          <p:spPr>
            <a:xfrm>
              <a:off x="5433295" y="2486599"/>
              <a:ext cx="1382956" cy="1172774"/>
            </a:xfrm>
            <a:prstGeom prst="rect">
              <a:avLst/>
            </a:prstGeom>
            <a:noFill/>
            <a:ln>
              <a:noFill/>
            </a:ln>
            <a:effectLst/>
          </p:spPr>
          <p:txBody>
            <a:bodyPr wrap="square" rtlCol="0">
              <a:spAutoFit/>
            </a:bodyPr>
            <a:lstStyle/>
            <a:p>
              <a:pPr>
                <a:lnSpc>
                  <a:spcPct val="130000"/>
                </a:lnSpc>
              </a:pPr>
              <a:r>
                <a:rPr lang="zh-CN" altLang="en-US" b="1" dirty="0">
                  <a:solidFill>
                    <a:schemeClr val="bg1"/>
                  </a:solidFill>
                </a:rPr>
                <a:t>基于</a:t>
              </a:r>
              <a:r>
                <a:rPr lang="zh-CN" altLang="en-US" dirty="0">
                  <a:solidFill>
                    <a:schemeClr val="bg1"/>
                  </a:solidFill>
                  <a:latin typeface="SF Orson Casual Heavy" panose="00000400000000000000" pitchFamily="2" charset="0"/>
                  <a:ea typeface="幼圆" panose="02010509060101010101" pitchFamily="49" charset="-122"/>
                  <a:cs typeface="+mn-ea"/>
                </a:rPr>
                <a:t>网络</a:t>
              </a:r>
              <a:r>
                <a:rPr lang="zh-CN" altLang="en-US" b="1" dirty="0">
                  <a:solidFill>
                    <a:schemeClr val="bg1"/>
                  </a:solidFill>
                </a:rPr>
                <a:t>结构的个体影响力计算</a:t>
              </a:r>
              <a:endParaRPr lang="zh-CN" altLang="en-US"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34" name="组合 33"/>
          <p:cNvGrpSpPr/>
          <p:nvPr/>
        </p:nvGrpSpPr>
        <p:grpSpPr>
          <a:xfrm>
            <a:off x="4511799" y="3287776"/>
            <a:ext cx="1989014" cy="2085866"/>
            <a:chOff x="4071454" y="3438963"/>
            <a:chExt cx="1989260" cy="2086124"/>
          </a:xfrm>
          <a:solidFill>
            <a:srgbClr val="0070C0"/>
          </a:solidFill>
        </p:grpSpPr>
        <p:sp>
          <p:nvSpPr>
            <p:cNvPr id="3" name="六边形 2"/>
            <p:cNvSpPr/>
            <p:nvPr/>
          </p:nvSpPr>
          <p:spPr>
            <a:xfrm rot="16200000">
              <a:off x="4121045" y="3585417"/>
              <a:ext cx="2083348" cy="1795991"/>
            </a:xfrm>
            <a:prstGeom prst="hexagon">
              <a:avLst/>
            </a:prstGeom>
            <a:grpFill/>
            <a:ln>
              <a:noFill/>
            </a:ln>
            <a:effectLst>
              <a:outerShdw blurRad="149987" dist="250190" dir="8460000" algn="ctr">
                <a:srgbClr val="000000">
                  <a:alpha val="28000"/>
                </a:srgbClr>
              </a:outerShdw>
            </a:effectLst>
          </p:spPr>
          <p:txBody>
            <a:bodyPr vert="horz" wrap="square" lIns="91429" tIns="45714" rIns="91429" bIns="45714" numCol="1" anchor="t" anchorCtr="0" compatLnSpc="1">
              <a:prstTxWarp prst="textNoShape">
                <a:avLst/>
              </a:prstTxWarp>
            </a:bodyPr>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4" name="Freeform 81"/>
            <p:cNvSpPr>
              <a:spLocks/>
            </p:cNvSpPr>
            <p:nvPr/>
          </p:nvSpPr>
          <p:spPr bwMode="auto">
            <a:xfrm>
              <a:off x="4071454" y="3438963"/>
              <a:ext cx="336620" cy="384708"/>
            </a:xfrm>
            <a:custGeom>
              <a:avLst/>
              <a:gdLst>
                <a:gd name="T0" fmla="*/ 0 w 294"/>
                <a:gd name="T1" fmla="*/ 85 h 336"/>
                <a:gd name="T2" fmla="*/ 144 w 294"/>
                <a:gd name="T3" fmla="*/ 0 h 336"/>
                <a:gd name="T4" fmla="*/ 291 w 294"/>
                <a:gd name="T5" fmla="*/ 80 h 336"/>
                <a:gd name="T6" fmla="*/ 294 w 294"/>
                <a:gd name="T7" fmla="*/ 248 h 336"/>
                <a:gd name="T8" fmla="*/ 152 w 294"/>
                <a:gd name="T9" fmla="*/ 336 h 336"/>
                <a:gd name="T10" fmla="*/ 5 w 294"/>
                <a:gd name="T11" fmla="*/ 253 h 336"/>
                <a:gd name="T12" fmla="*/ 0 w 294"/>
                <a:gd name="T13" fmla="*/ 85 h 336"/>
              </a:gdLst>
              <a:ahLst/>
              <a:cxnLst>
                <a:cxn ang="0">
                  <a:pos x="T0" y="T1"/>
                </a:cxn>
                <a:cxn ang="0">
                  <a:pos x="T2" y="T3"/>
                </a:cxn>
                <a:cxn ang="0">
                  <a:pos x="T4" y="T5"/>
                </a:cxn>
                <a:cxn ang="0">
                  <a:pos x="T6" y="T7"/>
                </a:cxn>
                <a:cxn ang="0">
                  <a:pos x="T8" y="T9"/>
                </a:cxn>
                <a:cxn ang="0">
                  <a:pos x="T10" y="T11"/>
                </a:cxn>
                <a:cxn ang="0">
                  <a:pos x="T12" y="T13"/>
                </a:cxn>
              </a:cxnLst>
              <a:rect l="0" t="0" r="r" b="b"/>
              <a:pathLst>
                <a:path w="294" h="336">
                  <a:moveTo>
                    <a:pt x="0" y="85"/>
                  </a:moveTo>
                  <a:lnTo>
                    <a:pt x="144" y="0"/>
                  </a:lnTo>
                  <a:lnTo>
                    <a:pt x="291" y="80"/>
                  </a:lnTo>
                  <a:lnTo>
                    <a:pt x="294" y="248"/>
                  </a:lnTo>
                  <a:lnTo>
                    <a:pt x="152" y="336"/>
                  </a:lnTo>
                  <a:lnTo>
                    <a:pt x="5" y="253"/>
                  </a:lnTo>
                  <a:lnTo>
                    <a:pt x="0" y="85"/>
                  </a:lnTo>
                  <a:close/>
                </a:path>
              </a:pathLst>
            </a:custGeom>
            <a:grpFill/>
            <a:ln>
              <a:noFill/>
            </a:ln>
            <a:effectLst>
              <a:outerShdw blurRad="149987" dist="250190" dir="8460000" algn="ctr">
                <a:srgbClr val="000000">
                  <a:alpha val="28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15" name="组合 14"/>
            <p:cNvGrpSpPr/>
            <p:nvPr/>
          </p:nvGrpSpPr>
          <p:grpSpPr>
            <a:xfrm>
              <a:off x="4136717" y="3566054"/>
              <a:ext cx="206094" cy="127091"/>
              <a:chOff x="6213158" y="2928938"/>
              <a:chExt cx="285750" cy="176213"/>
            </a:xfrm>
            <a:grpFill/>
          </p:grpSpPr>
          <p:sp>
            <p:nvSpPr>
              <p:cNvPr id="16" name="Freeform 82"/>
              <p:cNvSpPr>
                <a:spLocks/>
              </p:cNvSpPr>
              <p:nvPr/>
            </p:nvSpPr>
            <p:spPr bwMode="auto">
              <a:xfrm>
                <a:off x="6227445" y="2928938"/>
                <a:ext cx="255588" cy="71438"/>
              </a:xfrm>
              <a:custGeom>
                <a:avLst/>
                <a:gdLst>
                  <a:gd name="T0" fmla="*/ 39 w 68"/>
                  <a:gd name="T1" fmla="*/ 18 h 19"/>
                  <a:gd name="T2" fmla="*/ 68 w 68"/>
                  <a:gd name="T3" fmla="*/ 1 h 19"/>
                  <a:gd name="T4" fmla="*/ 66 w 68"/>
                  <a:gd name="T5" fmla="*/ 0 h 19"/>
                  <a:gd name="T6" fmla="*/ 3 w 68"/>
                  <a:gd name="T7" fmla="*/ 0 h 19"/>
                  <a:gd name="T8" fmla="*/ 0 w 68"/>
                  <a:gd name="T9" fmla="*/ 1 h 19"/>
                  <a:gd name="T10" fmla="*/ 30 w 68"/>
                  <a:gd name="T11" fmla="*/ 18 h 19"/>
                  <a:gd name="T12" fmla="*/ 39 w 68"/>
                  <a:gd name="T13" fmla="*/ 18 h 19"/>
                </a:gdLst>
                <a:ahLst/>
                <a:cxnLst>
                  <a:cxn ang="0">
                    <a:pos x="T0" y="T1"/>
                  </a:cxn>
                  <a:cxn ang="0">
                    <a:pos x="T2" y="T3"/>
                  </a:cxn>
                  <a:cxn ang="0">
                    <a:pos x="T4" y="T5"/>
                  </a:cxn>
                  <a:cxn ang="0">
                    <a:pos x="T6" y="T7"/>
                  </a:cxn>
                  <a:cxn ang="0">
                    <a:pos x="T8" y="T9"/>
                  </a:cxn>
                  <a:cxn ang="0">
                    <a:pos x="T10" y="T11"/>
                  </a:cxn>
                  <a:cxn ang="0">
                    <a:pos x="T12" y="T13"/>
                  </a:cxn>
                </a:cxnLst>
                <a:rect l="0" t="0" r="r" b="b"/>
                <a:pathLst>
                  <a:path w="68" h="19">
                    <a:moveTo>
                      <a:pt x="39" y="18"/>
                    </a:moveTo>
                    <a:cubicBezTo>
                      <a:pt x="68" y="1"/>
                      <a:pt x="68" y="1"/>
                      <a:pt x="68" y="1"/>
                    </a:cubicBezTo>
                    <a:cubicBezTo>
                      <a:pt x="68" y="0"/>
                      <a:pt x="67" y="0"/>
                      <a:pt x="66" y="0"/>
                    </a:cubicBezTo>
                    <a:cubicBezTo>
                      <a:pt x="3" y="0"/>
                      <a:pt x="3" y="0"/>
                      <a:pt x="3" y="0"/>
                    </a:cubicBezTo>
                    <a:cubicBezTo>
                      <a:pt x="2" y="0"/>
                      <a:pt x="1" y="0"/>
                      <a:pt x="0" y="1"/>
                    </a:cubicBezTo>
                    <a:cubicBezTo>
                      <a:pt x="30" y="18"/>
                      <a:pt x="30" y="18"/>
                      <a:pt x="30" y="18"/>
                    </a:cubicBezTo>
                    <a:cubicBezTo>
                      <a:pt x="32" y="19"/>
                      <a:pt x="36" y="19"/>
                      <a:pt x="39" y="18"/>
                    </a:cubicBezTo>
                    <a:close/>
                  </a:path>
                </a:pathLst>
              </a:custGeom>
              <a:grpFill/>
              <a:ln>
                <a:noFill/>
              </a:ln>
              <a:effectLst>
                <a:outerShdw blurRad="149987" dist="250190" dir="8460000" algn="ctr">
                  <a:srgbClr val="000000">
                    <a:alpha val="28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7" name="Freeform 83"/>
              <p:cNvSpPr>
                <a:spLocks/>
              </p:cNvSpPr>
              <p:nvPr/>
            </p:nvSpPr>
            <p:spPr bwMode="auto">
              <a:xfrm>
                <a:off x="6213158" y="2947988"/>
                <a:ext cx="285750" cy="157163"/>
              </a:xfrm>
              <a:custGeom>
                <a:avLst/>
                <a:gdLst>
                  <a:gd name="T0" fmla="*/ 45 w 76"/>
                  <a:gd name="T1" fmla="*/ 18 h 42"/>
                  <a:gd name="T2" fmla="*/ 38 w 76"/>
                  <a:gd name="T3" fmla="*/ 20 h 42"/>
                  <a:gd name="T4" fmla="*/ 32 w 76"/>
                  <a:gd name="T5" fmla="*/ 18 h 42"/>
                  <a:gd name="T6" fmla="*/ 1 w 76"/>
                  <a:gd name="T7" fmla="*/ 0 h 42"/>
                  <a:gd name="T8" fmla="*/ 0 w 76"/>
                  <a:gd name="T9" fmla="*/ 1 h 42"/>
                  <a:gd name="T10" fmla="*/ 0 w 76"/>
                  <a:gd name="T11" fmla="*/ 38 h 42"/>
                  <a:gd name="T12" fmla="*/ 7 w 76"/>
                  <a:gd name="T13" fmla="*/ 42 h 42"/>
                  <a:gd name="T14" fmla="*/ 70 w 76"/>
                  <a:gd name="T15" fmla="*/ 42 h 42"/>
                  <a:gd name="T16" fmla="*/ 76 w 76"/>
                  <a:gd name="T17" fmla="*/ 38 h 42"/>
                  <a:gd name="T18" fmla="*/ 76 w 76"/>
                  <a:gd name="T19" fmla="*/ 1 h 42"/>
                  <a:gd name="T20" fmla="*/ 76 w 76"/>
                  <a:gd name="T21" fmla="*/ 0 h 42"/>
                  <a:gd name="T22" fmla="*/ 45 w 76"/>
                  <a:gd name="T23" fmla="*/ 1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2">
                    <a:moveTo>
                      <a:pt x="45" y="18"/>
                    </a:moveTo>
                    <a:cubicBezTo>
                      <a:pt x="43" y="19"/>
                      <a:pt x="41" y="20"/>
                      <a:pt x="38" y="20"/>
                    </a:cubicBezTo>
                    <a:cubicBezTo>
                      <a:pt x="36" y="20"/>
                      <a:pt x="34" y="19"/>
                      <a:pt x="32" y="18"/>
                    </a:cubicBezTo>
                    <a:cubicBezTo>
                      <a:pt x="1" y="0"/>
                      <a:pt x="1" y="0"/>
                      <a:pt x="1" y="0"/>
                    </a:cubicBezTo>
                    <a:cubicBezTo>
                      <a:pt x="0" y="1"/>
                      <a:pt x="0" y="1"/>
                      <a:pt x="0" y="1"/>
                    </a:cubicBezTo>
                    <a:cubicBezTo>
                      <a:pt x="0" y="38"/>
                      <a:pt x="0" y="38"/>
                      <a:pt x="0" y="38"/>
                    </a:cubicBezTo>
                    <a:cubicBezTo>
                      <a:pt x="0" y="40"/>
                      <a:pt x="3" y="42"/>
                      <a:pt x="7" y="42"/>
                    </a:cubicBezTo>
                    <a:cubicBezTo>
                      <a:pt x="70" y="42"/>
                      <a:pt x="70" y="42"/>
                      <a:pt x="70" y="42"/>
                    </a:cubicBezTo>
                    <a:cubicBezTo>
                      <a:pt x="73" y="42"/>
                      <a:pt x="76" y="40"/>
                      <a:pt x="76" y="38"/>
                    </a:cubicBezTo>
                    <a:cubicBezTo>
                      <a:pt x="76" y="1"/>
                      <a:pt x="76" y="1"/>
                      <a:pt x="76" y="1"/>
                    </a:cubicBezTo>
                    <a:cubicBezTo>
                      <a:pt x="76" y="1"/>
                      <a:pt x="76" y="0"/>
                      <a:pt x="76" y="0"/>
                    </a:cubicBezTo>
                    <a:lnTo>
                      <a:pt x="45" y="18"/>
                    </a:lnTo>
                    <a:close/>
                  </a:path>
                </a:pathLst>
              </a:custGeom>
              <a:grpFill/>
              <a:ln>
                <a:noFill/>
              </a:ln>
              <a:effectLst>
                <a:outerShdw blurRad="149987" dist="250190" dir="8460000" algn="ctr">
                  <a:srgbClr val="000000">
                    <a:alpha val="28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26" name="文本框 25"/>
            <p:cNvSpPr txBox="1"/>
            <p:nvPr/>
          </p:nvSpPr>
          <p:spPr>
            <a:xfrm>
              <a:off x="4797827" y="4645360"/>
              <a:ext cx="846042" cy="828342"/>
            </a:xfrm>
            <a:prstGeom prst="rect">
              <a:avLst/>
            </a:prstGeom>
            <a:noFill/>
            <a:ln>
              <a:noFill/>
            </a:ln>
            <a:effectLst/>
          </p:spPr>
          <p:txBody>
            <a:bodyPr wrap="none" rtlCol="0">
              <a:spAutoFit/>
            </a:bodyPr>
            <a:lstStyle/>
            <a:p>
              <a:pPr>
                <a:lnSpc>
                  <a:spcPct val="130000"/>
                </a:lnSpc>
              </a:pPr>
              <a:r>
                <a:rPr lang="en-US" altLang="zh-CN" sz="4000"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02</a:t>
              </a:r>
              <a:endParaRPr lang="zh-CN" altLang="en-US" sz="4000"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8" name="文本框 27"/>
            <p:cNvSpPr txBox="1"/>
            <p:nvPr/>
          </p:nvSpPr>
          <p:spPr>
            <a:xfrm>
              <a:off x="4536079" y="3773363"/>
              <a:ext cx="1408876" cy="1172774"/>
            </a:xfrm>
            <a:prstGeom prst="rect">
              <a:avLst/>
            </a:prstGeom>
            <a:noFill/>
            <a:ln>
              <a:noFill/>
            </a:ln>
            <a:effectLst/>
          </p:spPr>
          <p:txBody>
            <a:bodyPr wrap="square" rtlCol="0">
              <a:spAutoFit/>
            </a:bodyPr>
            <a:lstStyle/>
            <a:p>
              <a:pPr>
                <a:lnSpc>
                  <a:spcPct val="130000"/>
                </a:lnSpc>
              </a:pPr>
              <a:r>
                <a:rPr lang="zh-CN" altLang="en-US" b="1" dirty="0" smtClean="0">
                  <a:solidFill>
                    <a:schemeClr val="bg1"/>
                  </a:solidFill>
                </a:rPr>
                <a:t>基于</a:t>
              </a:r>
              <a:r>
                <a:rPr lang="zh-CN" altLang="en-US" dirty="0" smtClean="0">
                  <a:solidFill>
                    <a:schemeClr val="bg1"/>
                  </a:solidFill>
                  <a:latin typeface="SF Orson Casual Heavy" panose="00000400000000000000" pitchFamily="2" charset="0"/>
                  <a:ea typeface="幼圆" panose="02010509060101010101" pitchFamily="49" charset="-122"/>
                  <a:cs typeface="+mn-ea"/>
                </a:rPr>
                <a:t>行为</a:t>
              </a:r>
              <a:r>
                <a:rPr lang="zh-CN" altLang="en-US" b="1" dirty="0" smtClean="0">
                  <a:solidFill>
                    <a:schemeClr val="bg1"/>
                  </a:solidFill>
                </a:rPr>
                <a:t>的</a:t>
              </a:r>
              <a:r>
                <a:rPr lang="zh-CN" altLang="en-US" b="1" dirty="0">
                  <a:solidFill>
                    <a:schemeClr val="bg1"/>
                  </a:solidFill>
                </a:rPr>
                <a:t>个体影响力计算</a:t>
              </a:r>
              <a:endParaRPr lang="zh-CN" altLang="en-US"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35" name="组合 34"/>
          <p:cNvGrpSpPr/>
          <p:nvPr/>
        </p:nvGrpSpPr>
        <p:grpSpPr>
          <a:xfrm>
            <a:off x="6604462" y="3290553"/>
            <a:ext cx="1795769" cy="2446002"/>
            <a:chOff x="6060714" y="3441738"/>
            <a:chExt cx="1795991" cy="2446304"/>
          </a:xfrm>
          <a:solidFill>
            <a:srgbClr val="0070C0"/>
          </a:solidFill>
        </p:grpSpPr>
        <p:sp>
          <p:nvSpPr>
            <p:cNvPr id="2" name="六边形 1"/>
            <p:cNvSpPr/>
            <p:nvPr/>
          </p:nvSpPr>
          <p:spPr>
            <a:xfrm rot="16200000">
              <a:off x="5917036" y="3585416"/>
              <a:ext cx="2083348" cy="1795991"/>
            </a:xfrm>
            <a:prstGeom prst="hexagon">
              <a:avLst/>
            </a:prstGeom>
            <a:grpFill/>
            <a:ln>
              <a:noFill/>
            </a:ln>
            <a:effectLst>
              <a:outerShdw blurRad="149987" dist="250190" dir="8460000" algn="ctr">
                <a:srgbClr val="000000">
                  <a:alpha val="28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 name="Freeform 77"/>
            <p:cNvSpPr>
              <a:spLocks/>
            </p:cNvSpPr>
            <p:nvPr/>
          </p:nvSpPr>
          <p:spPr bwMode="auto">
            <a:xfrm>
              <a:off x="6561067" y="5503334"/>
              <a:ext cx="336620" cy="384708"/>
            </a:xfrm>
            <a:custGeom>
              <a:avLst/>
              <a:gdLst>
                <a:gd name="T0" fmla="*/ 0 w 294"/>
                <a:gd name="T1" fmla="*/ 87 h 336"/>
                <a:gd name="T2" fmla="*/ 145 w 294"/>
                <a:gd name="T3" fmla="*/ 0 h 336"/>
                <a:gd name="T4" fmla="*/ 292 w 294"/>
                <a:gd name="T5" fmla="*/ 82 h 336"/>
                <a:gd name="T6" fmla="*/ 294 w 294"/>
                <a:gd name="T7" fmla="*/ 250 h 336"/>
                <a:gd name="T8" fmla="*/ 152 w 294"/>
                <a:gd name="T9" fmla="*/ 336 h 336"/>
                <a:gd name="T10" fmla="*/ 5 w 294"/>
                <a:gd name="T11" fmla="*/ 255 h 336"/>
                <a:gd name="T12" fmla="*/ 0 w 294"/>
                <a:gd name="T13" fmla="*/ 87 h 336"/>
              </a:gdLst>
              <a:ahLst/>
              <a:cxnLst>
                <a:cxn ang="0">
                  <a:pos x="T0" y="T1"/>
                </a:cxn>
                <a:cxn ang="0">
                  <a:pos x="T2" y="T3"/>
                </a:cxn>
                <a:cxn ang="0">
                  <a:pos x="T4" y="T5"/>
                </a:cxn>
                <a:cxn ang="0">
                  <a:pos x="T6" y="T7"/>
                </a:cxn>
                <a:cxn ang="0">
                  <a:pos x="T8" y="T9"/>
                </a:cxn>
                <a:cxn ang="0">
                  <a:pos x="T10" y="T11"/>
                </a:cxn>
                <a:cxn ang="0">
                  <a:pos x="T12" y="T13"/>
                </a:cxn>
              </a:cxnLst>
              <a:rect l="0" t="0" r="r" b="b"/>
              <a:pathLst>
                <a:path w="294" h="336">
                  <a:moveTo>
                    <a:pt x="0" y="87"/>
                  </a:moveTo>
                  <a:lnTo>
                    <a:pt x="145" y="0"/>
                  </a:lnTo>
                  <a:lnTo>
                    <a:pt x="292" y="82"/>
                  </a:lnTo>
                  <a:lnTo>
                    <a:pt x="294" y="250"/>
                  </a:lnTo>
                  <a:lnTo>
                    <a:pt x="152" y="336"/>
                  </a:lnTo>
                  <a:lnTo>
                    <a:pt x="5" y="255"/>
                  </a:lnTo>
                  <a:lnTo>
                    <a:pt x="0" y="87"/>
                  </a:lnTo>
                  <a:close/>
                </a:path>
              </a:pathLst>
            </a:custGeom>
            <a:grpFill/>
            <a:ln>
              <a:noFill/>
            </a:ln>
            <a:effectLst>
              <a:outerShdw blurRad="149987" dist="250190" dir="8460000" algn="ctr">
                <a:srgbClr val="000000">
                  <a:alpha val="28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10" name="组合 9"/>
            <p:cNvGrpSpPr/>
            <p:nvPr/>
          </p:nvGrpSpPr>
          <p:grpSpPr>
            <a:xfrm>
              <a:off x="6610300" y="5594931"/>
              <a:ext cx="227848" cy="238153"/>
              <a:chOff x="9734233" y="5894388"/>
              <a:chExt cx="315912" cy="330200"/>
            </a:xfrm>
            <a:grpFill/>
          </p:grpSpPr>
          <p:sp>
            <p:nvSpPr>
              <p:cNvPr id="11" name="Freeform 78"/>
              <p:cNvSpPr>
                <a:spLocks/>
              </p:cNvSpPr>
              <p:nvPr/>
            </p:nvSpPr>
            <p:spPr bwMode="auto">
              <a:xfrm>
                <a:off x="9734233" y="5916613"/>
                <a:ext cx="282575" cy="307975"/>
              </a:xfrm>
              <a:custGeom>
                <a:avLst/>
                <a:gdLst>
                  <a:gd name="T0" fmla="*/ 59 w 75"/>
                  <a:gd name="T1" fmla="*/ 44 h 82"/>
                  <a:gd name="T2" fmla="*/ 38 w 75"/>
                  <a:gd name="T3" fmla="*/ 40 h 82"/>
                  <a:gd name="T4" fmla="*/ 35 w 75"/>
                  <a:gd name="T5" fmla="*/ 18 h 82"/>
                  <a:gd name="T6" fmla="*/ 20 w 75"/>
                  <a:gd name="T7" fmla="*/ 0 h 82"/>
                  <a:gd name="T8" fmla="*/ 28 w 75"/>
                  <a:gd name="T9" fmla="*/ 49 h 82"/>
                  <a:gd name="T10" fmla="*/ 75 w 75"/>
                  <a:gd name="T11" fmla="*/ 63 h 82"/>
                  <a:gd name="T12" fmla="*/ 59 w 75"/>
                  <a:gd name="T13" fmla="*/ 44 h 82"/>
                </a:gdLst>
                <a:ahLst/>
                <a:cxnLst>
                  <a:cxn ang="0">
                    <a:pos x="T0" y="T1"/>
                  </a:cxn>
                  <a:cxn ang="0">
                    <a:pos x="T2" y="T3"/>
                  </a:cxn>
                  <a:cxn ang="0">
                    <a:pos x="T4" y="T5"/>
                  </a:cxn>
                  <a:cxn ang="0">
                    <a:pos x="T6" y="T7"/>
                  </a:cxn>
                  <a:cxn ang="0">
                    <a:pos x="T8" y="T9"/>
                  </a:cxn>
                  <a:cxn ang="0">
                    <a:pos x="T10" y="T11"/>
                  </a:cxn>
                  <a:cxn ang="0">
                    <a:pos x="T12" y="T13"/>
                  </a:cxn>
                </a:cxnLst>
                <a:rect l="0" t="0" r="r" b="b"/>
                <a:pathLst>
                  <a:path w="75" h="82">
                    <a:moveTo>
                      <a:pt x="59" y="44"/>
                    </a:moveTo>
                    <a:cubicBezTo>
                      <a:pt x="59" y="44"/>
                      <a:pt x="53" y="55"/>
                      <a:pt x="38" y="40"/>
                    </a:cubicBezTo>
                    <a:cubicBezTo>
                      <a:pt x="23" y="23"/>
                      <a:pt x="35" y="18"/>
                      <a:pt x="35" y="18"/>
                    </a:cubicBezTo>
                    <a:cubicBezTo>
                      <a:pt x="20" y="0"/>
                      <a:pt x="20" y="0"/>
                      <a:pt x="20" y="0"/>
                    </a:cubicBezTo>
                    <a:cubicBezTo>
                      <a:pt x="20" y="0"/>
                      <a:pt x="0" y="18"/>
                      <a:pt x="28" y="49"/>
                    </a:cubicBezTo>
                    <a:cubicBezTo>
                      <a:pt x="58" y="82"/>
                      <a:pt x="75" y="63"/>
                      <a:pt x="75" y="63"/>
                    </a:cubicBezTo>
                    <a:lnTo>
                      <a:pt x="59" y="44"/>
                    </a:lnTo>
                    <a:close/>
                  </a:path>
                </a:pathLst>
              </a:custGeom>
              <a:grpFill/>
              <a:ln>
                <a:noFill/>
              </a:ln>
              <a:effectLst>
                <a:outerShdw blurRad="149987" dist="250190" dir="8460000" algn="ctr">
                  <a:srgbClr val="000000">
                    <a:alpha val="28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2" name="Freeform 79"/>
              <p:cNvSpPr>
                <a:spLocks/>
              </p:cNvSpPr>
              <p:nvPr/>
            </p:nvSpPr>
            <p:spPr bwMode="auto">
              <a:xfrm>
                <a:off x="9970770" y="6059488"/>
                <a:ext cx="79375" cy="87313"/>
              </a:xfrm>
              <a:custGeom>
                <a:avLst/>
                <a:gdLst>
                  <a:gd name="T0" fmla="*/ 50 w 50"/>
                  <a:gd name="T1" fmla="*/ 45 h 55"/>
                  <a:gd name="T2" fmla="*/ 38 w 50"/>
                  <a:gd name="T3" fmla="*/ 55 h 55"/>
                  <a:gd name="T4" fmla="*/ 0 w 50"/>
                  <a:gd name="T5" fmla="*/ 10 h 55"/>
                  <a:gd name="T6" fmla="*/ 10 w 50"/>
                  <a:gd name="T7" fmla="*/ 0 h 55"/>
                  <a:gd name="T8" fmla="*/ 50 w 50"/>
                  <a:gd name="T9" fmla="*/ 45 h 55"/>
                </a:gdLst>
                <a:ahLst/>
                <a:cxnLst>
                  <a:cxn ang="0">
                    <a:pos x="T0" y="T1"/>
                  </a:cxn>
                  <a:cxn ang="0">
                    <a:pos x="T2" y="T3"/>
                  </a:cxn>
                  <a:cxn ang="0">
                    <a:pos x="T4" y="T5"/>
                  </a:cxn>
                  <a:cxn ang="0">
                    <a:pos x="T6" y="T7"/>
                  </a:cxn>
                  <a:cxn ang="0">
                    <a:pos x="T8" y="T9"/>
                  </a:cxn>
                </a:cxnLst>
                <a:rect l="0" t="0" r="r" b="b"/>
                <a:pathLst>
                  <a:path w="50" h="55">
                    <a:moveTo>
                      <a:pt x="50" y="45"/>
                    </a:moveTo>
                    <a:lnTo>
                      <a:pt x="38" y="55"/>
                    </a:lnTo>
                    <a:lnTo>
                      <a:pt x="0" y="10"/>
                    </a:lnTo>
                    <a:lnTo>
                      <a:pt x="10" y="0"/>
                    </a:lnTo>
                    <a:lnTo>
                      <a:pt x="50" y="45"/>
                    </a:lnTo>
                    <a:close/>
                  </a:path>
                </a:pathLst>
              </a:custGeom>
              <a:grpFill/>
              <a:ln>
                <a:noFill/>
              </a:ln>
              <a:effectLst>
                <a:outerShdw blurRad="149987" dist="250190" dir="8460000" algn="ctr">
                  <a:srgbClr val="000000">
                    <a:alpha val="28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3" name="Freeform 80"/>
              <p:cNvSpPr>
                <a:spLocks/>
              </p:cNvSpPr>
              <p:nvPr/>
            </p:nvSpPr>
            <p:spPr bwMode="auto">
              <a:xfrm>
                <a:off x="9819958" y="5894388"/>
                <a:ext cx="76200" cy="82550"/>
              </a:xfrm>
              <a:custGeom>
                <a:avLst/>
                <a:gdLst>
                  <a:gd name="T0" fmla="*/ 48 w 48"/>
                  <a:gd name="T1" fmla="*/ 43 h 52"/>
                  <a:gd name="T2" fmla="*/ 38 w 48"/>
                  <a:gd name="T3" fmla="*/ 52 h 52"/>
                  <a:gd name="T4" fmla="*/ 0 w 48"/>
                  <a:gd name="T5" fmla="*/ 9 h 52"/>
                  <a:gd name="T6" fmla="*/ 10 w 48"/>
                  <a:gd name="T7" fmla="*/ 0 h 52"/>
                  <a:gd name="T8" fmla="*/ 48 w 48"/>
                  <a:gd name="T9" fmla="*/ 43 h 52"/>
                </a:gdLst>
                <a:ahLst/>
                <a:cxnLst>
                  <a:cxn ang="0">
                    <a:pos x="T0" y="T1"/>
                  </a:cxn>
                  <a:cxn ang="0">
                    <a:pos x="T2" y="T3"/>
                  </a:cxn>
                  <a:cxn ang="0">
                    <a:pos x="T4" y="T5"/>
                  </a:cxn>
                  <a:cxn ang="0">
                    <a:pos x="T6" y="T7"/>
                  </a:cxn>
                  <a:cxn ang="0">
                    <a:pos x="T8" y="T9"/>
                  </a:cxn>
                </a:cxnLst>
                <a:rect l="0" t="0" r="r" b="b"/>
                <a:pathLst>
                  <a:path w="48" h="52">
                    <a:moveTo>
                      <a:pt x="48" y="43"/>
                    </a:moveTo>
                    <a:lnTo>
                      <a:pt x="38" y="52"/>
                    </a:lnTo>
                    <a:lnTo>
                      <a:pt x="0" y="9"/>
                    </a:lnTo>
                    <a:lnTo>
                      <a:pt x="10" y="0"/>
                    </a:lnTo>
                    <a:lnTo>
                      <a:pt x="48" y="43"/>
                    </a:lnTo>
                    <a:close/>
                  </a:path>
                </a:pathLst>
              </a:custGeom>
              <a:grpFill/>
              <a:ln>
                <a:noFill/>
              </a:ln>
              <a:effectLst>
                <a:outerShdw blurRad="149987" dist="250190" dir="8460000" algn="ctr">
                  <a:srgbClr val="000000">
                    <a:alpha val="28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25" name="文本框 24"/>
            <p:cNvSpPr txBox="1"/>
            <p:nvPr/>
          </p:nvSpPr>
          <p:spPr>
            <a:xfrm>
              <a:off x="6572692" y="4645360"/>
              <a:ext cx="866050" cy="828342"/>
            </a:xfrm>
            <a:prstGeom prst="rect">
              <a:avLst/>
            </a:prstGeom>
            <a:noFill/>
            <a:ln>
              <a:noFill/>
            </a:ln>
            <a:effectLst/>
          </p:spPr>
          <p:txBody>
            <a:bodyPr wrap="none" rtlCol="0">
              <a:spAutoFit/>
            </a:bodyPr>
            <a:lstStyle/>
            <a:p>
              <a:pPr>
                <a:lnSpc>
                  <a:spcPct val="130000"/>
                </a:lnSpc>
              </a:pPr>
              <a:r>
                <a:rPr lang="en-US" altLang="zh-CN" sz="4000"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03</a:t>
              </a:r>
              <a:endParaRPr lang="zh-CN" altLang="en-US" sz="4000"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9" name="文本框 28"/>
            <p:cNvSpPr txBox="1"/>
            <p:nvPr/>
          </p:nvSpPr>
          <p:spPr>
            <a:xfrm>
              <a:off x="6376489" y="3736317"/>
              <a:ext cx="1264131" cy="1172774"/>
            </a:xfrm>
            <a:prstGeom prst="rect">
              <a:avLst/>
            </a:prstGeom>
            <a:noFill/>
            <a:ln>
              <a:noFill/>
            </a:ln>
            <a:effectLst/>
          </p:spPr>
          <p:txBody>
            <a:bodyPr wrap="square" rtlCol="0">
              <a:spAutoFit/>
            </a:bodyPr>
            <a:lstStyle/>
            <a:p>
              <a:pPr>
                <a:lnSpc>
                  <a:spcPct val="130000"/>
                </a:lnSpc>
              </a:pPr>
              <a:r>
                <a:rPr lang="zh-CN" altLang="en-US" smtClean="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基于话题的个体影响力计算</a:t>
              </a:r>
              <a:endParaRPr lang="zh-CN" altLang="en-US"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32" name="TextBox 20"/>
          <p:cNvSpPr txBox="1"/>
          <p:nvPr/>
        </p:nvSpPr>
        <p:spPr bwMode="auto">
          <a:xfrm>
            <a:off x="1603488" y="1990045"/>
            <a:ext cx="3754478" cy="1217652"/>
          </a:xfrm>
          <a:prstGeom prst="rect">
            <a:avLst/>
          </a:prstGeom>
          <a:noFill/>
        </p:spPr>
        <p:txBody>
          <a:bodyPr vert="horz" wrap="square" lIns="96405" tIns="48202" rIns="96405" bIns="48202"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400" dirty="0"/>
              <a:t>基于社交网络的图结构特性，有几个指标用来衡量网络中节点的中心度，即节点的影响力</a:t>
            </a:r>
            <a:r>
              <a:rPr lang="zh-CN" altLang="en-US" sz="1400" dirty="0" smtClean="0"/>
              <a:t>。有度中心度、接近中心度、介数、</a:t>
            </a:r>
            <a:r>
              <a:rPr lang="en-US" altLang="zh-CN" sz="1400" dirty="0" smtClean="0"/>
              <a:t>PageRank </a:t>
            </a:r>
            <a:r>
              <a:rPr lang="zh-CN" altLang="en-US" sz="1400" dirty="0"/>
              <a:t>中心度等度量方法。</a:t>
            </a:r>
            <a:endParaRPr lang="zh-CN" altLang="en-US" sz="14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7" name="TextBox 20"/>
          <p:cNvSpPr txBox="1"/>
          <p:nvPr/>
        </p:nvSpPr>
        <p:spPr bwMode="auto">
          <a:xfrm>
            <a:off x="811225" y="4558490"/>
            <a:ext cx="3754478" cy="1467657"/>
          </a:xfrm>
          <a:prstGeom prst="rect">
            <a:avLst/>
          </a:prstGeom>
          <a:noFill/>
        </p:spPr>
        <p:txBody>
          <a:bodyPr vert="horz" wrap="square" lIns="96405" tIns="48202" rIns="96405" bIns="48202"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400" dirty="0"/>
              <a:t>社交网络中用户的行为决定用户的影响力，以微博为例，用户主要表现的行为是评论、转发、回复、点赞、复制、阅读等等，基于这些行为特征构建多种网络关系图，可通过随机游走等方法发现网络中的影响力个体。</a:t>
            </a:r>
            <a:endParaRPr lang="zh-CN" altLang="en-US" sz="14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9" name="TextBox 20"/>
          <p:cNvSpPr txBox="1"/>
          <p:nvPr/>
        </p:nvSpPr>
        <p:spPr bwMode="auto">
          <a:xfrm>
            <a:off x="8666658" y="3921074"/>
            <a:ext cx="3754478" cy="907504"/>
          </a:xfrm>
          <a:prstGeom prst="rect">
            <a:avLst/>
          </a:prstGeom>
          <a:noFill/>
        </p:spPr>
        <p:txBody>
          <a:bodyPr vert="horz" wrap="square" lIns="96405" tIns="48202" rIns="96405" bIns="48202"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400"/>
              <a:t>在社交网络中用户在不同话题下的影响力不同，可以根据用户的关注网络和用户兴趣相似性来计算用户在每个话题上的影响力。</a:t>
            </a:r>
            <a:endParaRPr lang="zh-CN" altLang="en-US" sz="14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52" name="组合 51"/>
          <p:cNvGrpSpPr/>
          <p:nvPr/>
        </p:nvGrpSpPr>
        <p:grpSpPr>
          <a:xfrm>
            <a:off x="-23476" y="-94997"/>
            <a:ext cx="12892377" cy="7340492"/>
            <a:chOff x="-23476" y="-94997"/>
            <a:chExt cx="12892377" cy="7340492"/>
          </a:xfrm>
        </p:grpSpPr>
        <p:sp>
          <p:nvSpPr>
            <p:cNvPr id="53" name="矩形 52"/>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54" name="组合 53"/>
            <p:cNvGrpSpPr/>
            <p:nvPr/>
          </p:nvGrpSpPr>
          <p:grpSpPr>
            <a:xfrm>
              <a:off x="-23476" y="-94997"/>
              <a:ext cx="12880639" cy="1545345"/>
              <a:chOff x="-23476" y="-94997"/>
              <a:chExt cx="12880639" cy="1545345"/>
            </a:xfrm>
          </p:grpSpPr>
          <p:sp>
            <p:nvSpPr>
              <p:cNvPr id="55" name="矩形 54"/>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6" name="矩形 55"/>
              <p:cNvSpPr/>
              <p:nvPr/>
            </p:nvSpPr>
            <p:spPr>
              <a:xfrm>
                <a:off x="10705746" y="0"/>
                <a:ext cx="2151417"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dirty="0" smtClean="0">
                    <a:solidFill>
                      <a:srgbClr val="1075B6"/>
                    </a:solidFill>
                    <a:latin typeface="SF Orson Casual Heavy" panose="00000400000000000000" pitchFamily="2" charset="0"/>
                    <a:ea typeface="幼圆" panose="02010509060101010101" pitchFamily="49" charset="-122"/>
                    <a:sym typeface="SF Orson Casual Heavy" panose="00000400000000000000" pitchFamily="2" charset="0"/>
                  </a:rPr>
                  <a:t>个体影响力分析</a:t>
                </a:r>
                <a:endParaRPr lang="en-US" altLang="zh-CN" dirty="0">
                  <a:solidFill>
                    <a:srgbClr val="1075B6"/>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7" name="Rectangle 4"/>
              <p:cNvSpPr txBox="1">
                <a:spLocks noChangeArrowheads="1"/>
              </p:cNvSpPr>
              <p:nvPr/>
            </p:nvSpPr>
            <p:spPr bwMode="auto">
              <a:xfrm>
                <a:off x="8460106" y="-94997"/>
                <a:ext cx="224564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社交网络情感分析</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8" name="Rectangle 4"/>
              <p:cNvSpPr txBox="1">
                <a:spLocks noChangeArrowheads="1"/>
              </p:cNvSpPr>
              <p:nvPr/>
            </p:nvSpPr>
            <p:spPr bwMode="auto">
              <a:xfrm>
                <a:off x="7778825" y="835370"/>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endParaRPr lang="en-US" altLang="zh-CN" dirty="0">
                  <a:solidFill>
                    <a:srgbClr val="1075B6"/>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0" name="Rectangle 4"/>
              <p:cNvSpPr txBox="1">
                <a:spLocks noChangeArrowheads="1"/>
              </p:cNvSpPr>
              <p:nvPr/>
            </p:nvSpPr>
            <p:spPr bwMode="auto">
              <a:xfrm>
                <a:off x="654919" y="-94997"/>
                <a:ext cx="3109366"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atinLnBrk="1">
                  <a:lnSpc>
                    <a:spcPct val="120000"/>
                  </a:lnSpc>
                  <a:defRPr/>
                </a:pPr>
                <a:r>
                  <a:rPr kumimoji="1" lang="zh-CN" altLang="en-US">
                    <a:latin typeface="方正正中黑简体" panose="02000000000000000000" pitchFamily="2" charset="-122"/>
                    <a:ea typeface="方正正中黑简体" panose="02000000000000000000" pitchFamily="2" charset="-122"/>
                    <a:cs typeface="+mn-ea"/>
                    <a:sym typeface="Arial" panose="020B0604020202020204" pitchFamily="34" charset="0"/>
                  </a:rPr>
                  <a:t>群体行为形成与互动规律</a:t>
                </a:r>
                <a:endParaRPr kumimoji="1" lang="en-US" altLang="ko-KR" dirty="0">
                  <a:latin typeface="方正正中黑简体" panose="02000000000000000000" pitchFamily="2" charset="-122"/>
                  <a:ea typeface="方正正中黑简体" panose="02000000000000000000" pitchFamily="2" charset="-122"/>
                  <a:cs typeface="+mn-ea"/>
                  <a:sym typeface="Arial" panose="020B0604020202020204" pitchFamily="34" charset="0"/>
                </a:endParaRPr>
              </a:p>
            </p:txBody>
          </p:sp>
          <p:sp>
            <p:nvSpPr>
              <p:cNvPr id="61" name="Rectangle 4"/>
              <p:cNvSpPr txBox="1">
                <a:spLocks noChangeArrowheads="1"/>
              </p:cNvSpPr>
              <p:nvPr/>
            </p:nvSpPr>
            <p:spPr bwMode="auto">
              <a:xfrm>
                <a:off x="6416843" y="-42490"/>
                <a:ext cx="2043263" cy="5099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smtClean="0">
                    <a:latin typeface="SF Orson Casual Heavy" panose="00000400000000000000" pitchFamily="2" charset="0"/>
                    <a:ea typeface="幼圆" panose="02010509060101010101" pitchFamily="49" charset="-122"/>
                    <a:sym typeface="SF Orson Casual Heavy" panose="00000400000000000000" pitchFamily="2" charset="0"/>
                  </a:rPr>
                  <a:t>用户行为分析</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19" name="文本框 18"/>
          <p:cNvSpPr txBox="1"/>
          <p:nvPr/>
        </p:nvSpPr>
        <p:spPr>
          <a:xfrm>
            <a:off x="8424461" y="886321"/>
            <a:ext cx="3908302" cy="1200329"/>
          </a:xfrm>
          <a:prstGeom prst="rect">
            <a:avLst/>
          </a:prstGeom>
          <a:noFill/>
        </p:spPr>
        <p:txBody>
          <a:bodyPr wrap="square" rtlCol="0">
            <a:spAutoFit/>
          </a:bodyPr>
          <a:lstStyle/>
          <a:p>
            <a:r>
              <a:rPr lang="zh-CN" altLang="en-US" dirty="0"/>
              <a:t>发现社交网络中的有影响力的个体是社交网络研究中非常重要的研究分支，而且其有着重要的应用价值。例如微博营销，谣言检测，舆情管理等等。</a:t>
            </a:r>
            <a:endParaRPr kumimoji="1" lang="zh-CN" altLang="en-US" dirty="0"/>
          </a:p>
        </p:txBody>
      </p:sp>
    </p:spTree>
    <p:extLst>
      <p:ext uri="{BB962C8B-B14F-4D97-AF65-F5344CB8AC3E}">
        <p14:creationId xmlns:p14="http://schemas.microsoft.com/office/powerpoint/2010/main" val="2166941871"/>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250" fill="hold"/>
                                        <p:tgtEl>
                                          <p:spTgt spid="36"/>
                                        </p:tgtEl>
                                        <p:attrNameLst>
                                          <p:attrName>ppt_w</p:attrName>
                                        </p:attrNameLst>
                                      </p:cBhvr>
                                      <p:tavLst>
                                        <p:tav tm="0">
                                          <p:val>
                                            <p:fltVal val="0"/>
                                          </p:val>
                                        </p:tav>
                                        <p:tav tm="100000">
                                          <p:val>
                                            <p:strVal val="#ppt_w"/>
                                          </p:val>
                                        </p:tav>
                                      </p:tavLst>
                                    </p:anim>
                                    <p:anim calcmode="lin" valueType="num">
                                      <p:cBhvr>
                                        <p:cTn id="8" dur="250" fill="hold"/>
                                        <p:tgtEl>
                                          <p:spTgt spid="36"/>
                                        </p:tgtEl>
                                        <p:attrNameLst>
                                          <p:attrName>ppt_h</p:attrName>
                                        </p:attrNameLst>
                                      </p:cBhvr>
                                      <p:tavLst>
                                        <p:tav tm="0">
                                          <p:val>
                                            <p:fltVal val="0"/>
                                          </p:val>
                                        </p:tav>
                                        <p:tav tm="100000">
                                          <p:val>
                                            <p:strVal val="#ppt_h"/>
                                          </p:val>
                                        </p:tav>
                                      </p:tavLst>
                                    </p:anim>
                                    <p:anim calcmode="lin" valueType="num">
                                      <p:cBhvr>
                                        <p:cTn id="9" dur="250" fill="hold"/>
                                        <p:tgtEl>
                                          <p:spTgt spid="36"/>
                                        </p:tgtEl>
                                        <p:attrNameLst>
                                          <p:attrName>style.rotation</p:attrName>
                                        </p:attrNameLst>
                                      </p:cBhvr>
                                      <p:tavLst>
                                        <p:tav tm="0">
                                          <p:val>
                                            <p:fltVal val="90"/>
                                          </p:val>
                                        </p:tav>
                                        <p:tav tm="100000">
                                          <p:val>
                                            <p:fltVal val="0"/>
                                          </p:val>
                                        </p:tav>
                                      </p:tavLst>
                                    </p:anim>
                                    <p:animEffect transition="in" filter="fade">
                                      <p:cBhvr>
                                        <p:cTn id="10" dur="250"/>
                                        <p:tgtEl>
                                          <p:spTgt spid="3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250" fill="hold"/>
                                        <p:tgtEl>
                                          <p:spTgt spid="34"/>
                                        </p:tgtEl>
                                        <p:attrNameLst>
                                          <p:attrName>ppt_w</p:attrName>
                                        </p:attrNameLst>
                                      </p:cBhvr>
                                      <p:tavLst>
                                        <p:tav tm="0">
                                          <p:val>
                                            <p:fltVal val="0"/>
                                          </p:val>
                                        </p:tav>
                                        <p:tav tm="100000">
                                          <p:val>
                                            <p:strVal val="#ppt_w"/>
                                          </p:val>
                                        </p:tav>
                                      </p:tavLst>
                                    </p:anim>
                                    <p:anim calcmode="lin" valueType="num">
                                      <p:cBhvr>
                                        <p:cTn id="16" dur="250" fill="hold"/>
                                        <p:tgtEl>
                                          <p:spTgt spid="34"/>
                                        </p:tgtEl>
                                        <p:attrNameLst>
                                          <p:attrName>ppt_h</p:attrName>
                                        </p:attrNameLst>
                                      </p:cBhvr>
                                      <p:tavLst>
                                        <p:tav tm="0">
                                          <p:val>
                                            <p:fltVal val="0"/>
                                          </p:val>
                                        </p:tav>
                                        <p:tav tm="100000">
                                          <p:val>
                                            <p:strVal val="#ppt_h"/>
                                          </p:val>
                                        </p:tav>
                                      </p:tavLst>
                                    </p:anim>
                                    <p:anim calcmode="lin" valueType="num">
                                      <p:cBhvr>
                                        <p:cTn id="17" dur="250" fill="hold"/>
                                        <p:tgtEl>
                                          <p:spTgt spid="34"/>
                                        </p:tgtEl>
                                        <p:attrNameLst>
                                          <p:attrName>style.rotation</p:attrName>
                                        </p:attrNameLst>
                                      </p:cBhvr>
                                      <p:tavLst>
                                        <p:tav tm="0">
                                          <p:val>
                                            <p:fltVal val="90"/>
                                          </p:val>
                                        </p:tav>
                                        <p:tav tm="100000">
                                          <p:val>
                                            <p:fltVal val="0"/>
                                          </p:val>
                                        </p:tav>
                                      </p:tavLst>
                                    </p:anim>
                                    <p:animEffect transition="in" filter="fade">
                                      <p:cBhvr>
                                        <p:cTn id="18" dur="25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p:cTn id="23" dur="250" fill="hold"/>
                                        <p:tgtEl>
                                          <p:spTgt spid="35"/>
                                        </p:tgtEl>
                                        <p:attrNameLst>
                                          <p:attrName>ppt_w</p:attrName>
                                        </p:attrNameLst>
                                      </p:cBhvr>
                                      <p:tavLst>
                                        <p:tav tm="0">
                                          <p:val>
                                            <p:fltVal val="0"/>
                                          </p:val>
                                        </p:tav>
                                        <p:tav tm="100000">
                                          <p:val>
                                            <p:strVal val="#ppt_w"/>
                                          </p:val>
                                        </p:tav>
                                      </p:tavLst>
                                    </p:anim>
                                    <p:anim calcmode="lin" valueType="num">
                                      <p:cBhvr>
                                        <p:cTn id="24" dur="250" fill="hold"/>
                                        <p:tgtEl>
                                          <p:spTgt spid="35"/>
                                        </p:tgtEl>
                                        <p:attrNameLst>
                                          <p:attrName>ppt_h</p:attrName>
                                        </p:attrNameLst>
                                      </p:cBhvr>
                                      <p:tavLst>
                                        <p:tav tm="0">
                                          <p:val>
                                            <p:fltVal val="0"/>
                                          </p:val>
                                        </p:tav>
                                        <p:tav tm="100000">
                                          <p:val>
                                            <p:strVal val="#ppt_h"/>
                                          </p:val>
                                        </p:tav>
                                      </p:tavLst>
                                    </p:anim>
                                    <p:anim calcmode="lin" valueType="num">
                                      <p:cBhvr>
                                        <p:cTn id="25" dur="250" fill="hold"/>
                                        <p:tgtEl>
                                          <p:spTgt spid="35"/>
                                        </p:tgtEl>
                                        <p:attrNameLst>
                                          <p:attrName>style.rotation</p:attrName>
                                        </p:attrNameLst>
                                      </p:cBhvr>
                                      <p:tavLst>
                                        <p:tav tm="0">
                                          <p:val>
                                            <p:fltVal val="90"/>
                                          </p:val>
                                        </p:tav>
                                        <p:tav tm="100000">
                                          <p:val>
                                            <p:fltVal val="0"/>
                                          </p:val>
                                        </p:tav>
                                      </p:tavLst>
                                    </p:anim>
                                    <p:animEffect transition="in" filter="fade">
                                      <p:cBhvr>
                                        <p:cTn id="26" dur="250"/>
                                        <p:tgtEl>
                                          <p:spTgt spid="35"/>
                                        </p:tgtEl>
                                      </p:cBhvr>
                                    </p:animEffect>
                                  </p:childTnLst>
                                </p:cTn>
                              </p:par>
                              <p:par>
                                <p:cTn id="27" presetID="2" presetClass="entr" presetSubtype="4"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250" fill="hold"/>
                                        <p:tgtEl>
                                          <p:spTgt spid="32"/>
                                        </p:tgtEl>
                                        <p:attrNameLst>
                                          <p:attrName>ppt_x</p:attrName>
                                        </p:attrNameLst>
                                      </p:cBhvr>
                                      <p:tavLst>
                                        <p:tav tm="0">
                                          <p:val>
                                            <p:strVal val="#ppt_x"/>
                                          </p:val>
                                        </p:tav>
                                        <p:tav tm="100000">
                                          <p:val>
                                            <p:strVal val="#ppt_x"/>
                                          </p:val>
                                        </p:tav>
                                      </p:tavLst>
                                    </p:anim>
                                    <p:anim calcmode="lin" valueType="num">
                                      <p:cBhvr additive="base">
                                        <p:cTn id="30" dur="250" fill="hold"/>
                                        <p:tgtEl>
                                          <p:spTgt spid="3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anim calcmode="lin" valueType="num">
                                      <p:cBhvr additive="base">
                                        <p:cTn id="33" dur="250" fill="hold"/>
                                        <p:tgtEl>
                                          <p:spTgt spid="37"/>
                                        </p:tgtEl>
                                        <p:attrNameLst>
                                          <p:attrName>ppt_x</p:attrName>
                                        </p:attrNameLst>
                                      </p:cBhvr>
                                      <p:tavLst>
                                        <p:tav tm="0">
                                          <p:val>
                                            <p:strVal val="#ppt_x"/>
                                          </p:val>
                                        </p:tav>
                                        <p:tav tm="100000">
                                          <p:val>
                                            <p:strVal val="#ppt_x"/>
                                          </p:val>
                                        </p:tav>
                                      </p:tavLst>
                                    </p:anim>
                                    <p:anim calcmode="lin" valueType="num">
                                      <p:cBhvr additive="base">
                                        <p:cTn id="34" dur="250" fill="hold"/>
                                        <p:tgtEl>
                                          <p:spTgt spid="3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additive="base">
                                        <p:cTn id="37" dur="250" fill="hold"/>
                                        <p:tgtEl>
                                          <p:spTgt spid="39"/>
                                        </p:tgtEl>
                                        <p:attrNameLst>
                                          <p:attrName>ppt_x</p:attrName>
                                        </p:attrNameLst>
                                      </p:cBhvr>
                                      <p:tavLst>
                                        <p:tav tm="0">
                                          <p:val>
                                            <p:strVal val="#ppt_x"/>
                                          </p:val>
                                        </p:tav>
                                        <p:tav tm="100000">
                                          <p:val>
                                            <p:strVal val="#ppt_x"/>
                                          </p:val>
                                        </p:tav>
                                      </p:tavLst>
                                    </p:anim>
                                    <p:anim calcmode="lin" valueType="num">
                                      <p:cBhvr additive="base">
                                        <p:cTn id="38" dur="25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7"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513" y="-18253"/>
            <a:ext cx="12871675" cy="7259807"/>
          </a:xfrm>
          <a:prstGeom prst="rect">
            <a:avLst/>
          </a:prstGeom>
          <a:blipFill dpi="0" rotWithShape="1">
            <a:blip r:embed="rId3"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 name="矩形 20"/>
          <p:cNvSpPr/>
          <p:nvPr/>
        </p:nvSpPr>
        <p:spPr>
          <a:xfrm>
            <a:off x="-14513" y="-27888"/>
            <a:ext cx="5852235" cy="7259807"/>
          </a:xfrm>
          <a:custGeom>
            <a:avLst/>
            <a:gdLst/>
            <a:ahLst/>
            <a:cxnLst/>
            <a:rect l="l" t="t" r="r" b="b"/>
            <a:pathLst>
              <a:path w="4958866" h="5163450">
                <a:moveTo>
                  <a:pt x="0" y="0"/>
                </a:moveTo>
                <a:lnTo>
                  <a:pt x="755577" y="0"/>
                </a:lnTo>
                <a:lnTo>
                  <a:pt x="899592" y="0"/>
                </a:lnTo>
                <a:lnTo>
                  <a:pt x="1508303" y="0"/>
                </a:lnTo>
                <a:lnTo>
                  <a:pt x="3955209" y="0"/>
                </a:lnTo>
                <a:lnTo>
                  <a:pt x="4206139" y="0"/>
                </a:lnTo>
                <a:cubicBezTo>
                  <a:pt x="4666577" y="617385"/>
                  <a:pt x="4958866" y="1544845"/>
                  <a:pt x="4958866" y="2581725"/>
                </a:cubicBezTo>
                <a:cubicBezTo>
                  <a:pt x="4958866" y="3614989"/>
                  <a:pt x="4668612" y="4539595"/>
                  <a:pt x="4210704" y="5156800"/>
                </a:cubicBezTo>
                <a:lnTo>
                  <a:pt x="3955209" y="5156800"/>
                </a:lnTo>
                <a:lnTo>
                  <a:pt x="3955209" y="5163450"/>
                </a:lnTo>
                <a:lnTo>
                  <a:pt x="755577" y="5163450"/>
                </a:lnTo>
                <a:lnTo>
                  <a:pt x="755577" y="5156800"/>
                </a:lnTo>
                <a:lnTo>
                  <a:pt x="0" y="5156800"/>
                </a:ln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smtClean="0"/>
          </a:p>
          <a:p>
            <a:pPr algn="ctr"/>
            <a:endParaRPr lang="en-US" altLang="zh-CN" dirty="0" smtClean="0"/>
          </a:p>
        </p:txBody>
      </p:sp>
      <p:sp>
        <p:nvSpPr>
          <p:cNvPr id="8" name="TextBox 148"/>
          <p:cNvSpPr txBox="1"/>
          <p:nvPr/>
        </p:nvSpPr>
        <p:spPr>
          <a:xfrm>
            <a:off x="846894" y="2903458"/>
            <a:ext cx="3712775" cy="535531"/>
          </a:xfrm>
          <a:prstGeom prst="rect">
            <a:avLst/>
          </a:prstGeom>
          <a:noFill/>
        </p:spPr>
        <p:txBody>
          <a:bodyPr wrap="square" rtlCol="0">
            <a:spAutoFit/>
          </a:bodyPr>
          <a:lstStyle/>
          <a:p>
            <a:pPr algn="ctr" latinLnBrk="1">
              <a:lnSpc>
                <a:spcPct val="120000"/>
              </a:lnSpc>
              <a:defRPr/>
            </a:pPr>
            <a:r>
              <a:rPr kumimoji="1" lang="zh-CN" altLang="en-US" sz="2400" dirty="0" smtClean="0">
                <a:solidFill>
                  <a:schemeClr val="bg1"/>
                </a:solidFill>
                <a:latin typeface="方正正中黑简体" panose="02000000000000000000" pitchFamily="2" charset="-122"/>
                <a:ea typeface="方正正中黑简体" panose="02000000000000000000" pitchFamily="2" charset="-122"/>
                <a:cs typeface="+mn-ea"/>
                <a:sym typeface="Arial" panose="020B0604020202020204" pitchFamily="34" charset="0"/>
              </a:rPr>
              <a:t>内容搜索与社交信息挖掘</a:t>
            </a:r>
            <a:endParaRPr kumimoji="1" lang="en-US" altLang="ko-KR" sz="2400" dirty="0">
              <a:solidFill>
                <a:schemeClr val="bg1"/>
              </a:solidFill>
              <a:latin typeface="方正正中黑简体" panose="02000000000000000000" pitchFamily="2" charset="-122"/>
              <a:ea typeface="方正正中黑简体" panose="02000000000000000000" pitchFamily="2" charset="-122"/>
              <a:cs typeface="+mn-ea"/>
              <a:sym typeface="Arial" panose="020B0604020202020204" pitchFamily="34" charset="0"/>
            </a:endParaRPr>
          </a:p>
        </p:txBody>
      </p:sp>
      <p:cxnSp>
        <p:nvCxnSpPr>
          <p:cNvPr id="5" name="直接连接符 4"/>
          <p:cNvCxnSpPr/>
          <p:nvPr/>
        </p:nvCxnSpPr>
        <p:spPr>
          <a:xfrm>
            <a:off x="1080000" y="3404132"/>
            <a:ext cx="324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13"/>
          <p:cNvSpPr txBox="1"/>
          <p:nvPr/>
        </p:nvSpPr>
        <p:spPr>
          <a:xfrm>
            <a:off x="2291771" y="1873855"/>
            <a:ext cx="1269401" cy="1081829"/>
          </a:xfrm>
          <a:prstGeom prst="rect">
            <a:avLst/>
          </a:prstGeom>
          <a:noFill/>
        </p:spPr>
        <p:txBody>
          <a:bodyPr wrap="square" lIns="0" tIns="0" rIns="0" bIns="0" rtlCol="0">
            <a:spAutoFit/>
          </a:bodyPr>
          <a:lstStyle/>
          <a:p>
            <a:r>
              <a:rPr lang="en-US" altLang="zh-CN" sz="7030" b="1" dirty="0">
                <a:solidFill>
                  <a:schemeClr val="bg1"/>
                </a:solidFill>
                <a:latin typeface="Arial" panose="020B0604020202020204" pitchFamily="34" charset="0"/>
                <a:ea typeface="+mj-ea"/>
                <a:cs typeface="Arial" panose="020B0604020202020204" pitchFamily="34" charset="0"/>
              </a:rPr>
              <a:t>03</a:t>
            </a:r>
            <a:endParaRPr lang="zh-CN" altLang="en-US" sz="7030" b="1" dirty="0">
              <a:solidFill>
                <a:schemeClr val="bg1"/>
              </a:solidFill>
              <a:latin typeface="Arial" panose="020B0604020202020204" pitchFamily="34" charset="0"/>
              <a:ea typeface="+mj-ea"/>
              <a:cs typeface="Arial" panose="020B0604020202020204" pitchFamily="34" charset="0"/>
            </a:endParaRPr>
          </a:p>
        </p:txBody>
      </p:sp>
      <p:sp>
        <p:nvSpPr>
          <p:cNvPr id="7" name="矩形 6"/>
          <p:cNvSpPr/>
          <p:nvPr/>
        </p:nvSpPr>
        <p:spPr>
          <a:xfrm>
            <a:off x="1667666" y="3739796"/>
            <a:ext cx="2064668" cy="1107996"/>
          </a:xfrm>
          <a:prstGeom prst="rect">
            <a:avLst/>
          </a:prstGeom>
        </p:spPr>
        <p:txBody>
          <a:bodyPr wrap="none" lIns="0" tIns="0" rIns="0" bIns="0">
            <a:spAutoFit/>
          </a:bodyPr>
          <a:lstStyle/>
          <a:p>
            <a:pPr algn="ctr">
              <a:lnSpc>
                <a:spcPct val="120000"/>
              </a:lnSpc>
            </a:pPr>
            <a:r>
              <a:rPr lang="zh-CN" altLang="en-US" sz="2000" cap="all" dirty="0">
                <a:solidFill>
                  <a:schemeClr val="bg1"/>
                </a:solidFill>
                <a:cs typeface="+mn-ea"/>
                <a:sym typeface="+mn-lt"/>
              </a:rPr>
              <a:t>社交</a:t>
            </a:r>
            <a:r>
              <a:rPr lang="zh-CN" altLang="en-US" sz="2000" cap="all" dirty="0" smtClean="0">
                <a:solidFill>
                  <a:schemeClr val="bg1"/>
                </a:solidFill>
                <a:cs typeface="+mn-ea"/>
                <a:sym typeface="+mn-lt"/>
              </a:rPr>
              <a:t>网络内容搜索</a:t>
            </a:r>
            <a:endParaRPr lang="en-US" altLang="zh-CN" sz="2000" cap="all" dirty="0" smtClean="0">
              <a:solidFill>
                <a:schemeClr val="bg1"/>
              </a:solidFill>
              <a:cs typeface="+mn-ea"/>
              <a:sym typeface="+mn-lt"/>
            </a:endParaRPr>
          </a:p>
          <a:p>
            <a:pPr algn="ctr">
              <a:lnSpc>
                <a:spcPct val="120000"/>
              </a:lnSpc>
            </a:pPr>
            <a:r>
              <a:rPr lang="zh-CN" altLang="en-US" sz="2000" cap="all" dirty="0">
                <a:solidFill>
                  <a:schemeClr val="bg1"/>
                </a:solidFill>
                <a:cs typeface="+mn-ea"/>
                <a:sym typeface="+mn-lt"/>
              </a:rPr>
              <a:t>个体</a:t>
            </a:r>
            <a:r>
              <a:rPr lang="zh-CN" altLang="en-US" sz="2000" cap="all" dirty="0" smtClean="0">
                <a:solidFill>
                  <a:schemeClr val="bg1"/>
                </a:solidFill>
                <a:cs typeface="+mn-ea"/>
                <a:sym typeface="+mn-lt"/>
              </a:rPr>
              <a:t>用户画像挖掘</a:t>
            </a:r>
            <a:endParaRPr lang="en-US" altLang="zh-CN" sz="2000" cap="all" dirty="0" smtClean="0">
              <a:solidFill>
                <a:schemeClr val="bg1"/>
              </a:solidFill>
              <a:cs typeface="+mn-ea"/>
              <a:sym typeface="+mn-lt"/>
            </a:endParaRPr>
          </a:p>
          <a:p>
            <a:pPr algn="ctr">
              <a:lnSpc>
                <a:spcPct val="120000"/>
              </a:lnSpc>
            </a:pPr>
            <a:r>
              <a:rPr lang="zh-CN" altLang="en-US" sz="2000" cap="all" dirty="0">
                <a:solidFill>
                  <a:schemeClr val="bg1"/>
                </a:solidFill>
                <a:cs typeface="+mn-ea"/>
                <a:sym typeface="+mn-lt"/>
              </a:rPr>
              <a:t>社交</a:t>
            </a:r>
            <a:r>
              <a:rPr lang="zh-CN" altLang="en-US" sz="2000" cap="all" dirty="0" smtClean="0">
                <a:solidFill>
                  <a:schemeClr val="bg1"/>
                </a:solidFill>
                <a:cs typeface="+mn-ea"/>
                <a:sym typeface="+mn-lt"/>
              </a:rPr>
              <a:t>圈挖掘</a:t>
            </a:r>
            <a:endParaRPr lang="zh-CN" altLang="en-US" sz="2000" cap="all" dirty="0">
              <a:solidFill>
                <a:schemeClr val="bg1"/>
              </a:solidFill>
              <a:cs typeface="+mn-ea"/>
              <a:sym typeface="+mn-lt"/>
            </a:endParaRPr>
          </a:p>
        </p:txBody>
      </p:sp>
    </p:spTree>
    <p:extLst>
      <p:ext uri="{BB962C8B-B14F-4D97-AF65-F5344CB8AC3E}">
        <p14:creationId xmlns:p14="http://schemas.microsoft.com/office/powerpoint/2010/main" val="1575419980"/>
      </p:ext>
    </p:extLst>
  </p:cSld>
  <p:clrMapOvr>
    <a:masterClrMapping/>
  </p:clrMapOvr>
  <mc:AlternateContent xmlns:mc="http://schemas.openxmlformats.org/markup-compatibility/2006" xmlns:p14="http://schemas.microsoft.com/office/powerpoint/2010/main">
    <mc:Choice Requires="p14">
      <p:transition spd="slow" p14:dur="1250" advTm="6000">
        <p14:flip dir="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anim calcmode="lin" valueType="num">
                                      <p:cBhvr>
                                        <p:cTn id="15" dur="500" fill="hold"/>
                                        <p:tgtEl>
                                          <p:spTgt spid="9"/>
                                        </p:tgtEl>
                                        <p:attrNameLst>
                                          <p:attrName>ppt_x</p:attrName>
                                        </p:attrNameLst>
                                      </p:cBhvr>
                                      <p:tavLst>
                                        <p:tav tm="0">
                                          <p:val>
                                            <p:strVal val="#ppt_x"/>
                                          </p:val>
                                        </p:tav>
                                        <p:tav tm="100000">
                                          <p:val>
                                            <p:strVal val="#ppt_x"/>
                                          </p:val>
                                        </p:tav>
                                      </p:tavLst>
                                    </p:anim>
                                    <p:anim calcmode="lin" valueType="num">
                                      <p:cBhvr>
                                        <p:cTn id="16" dur="500" fill="hold"/>
                                        <p:tgtEl>
                                          <p:spTgt spid="9"/>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3" presetClass="entr" presetSubtype="1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childTnLst>
                                </p:cTn>
                              </p:par>
                            </p:childTnLst>
                          </p:cTn>
                        </p:par>
                        <p:par>
                          <p:cTn id="22" fill="hold">
                            <p:stCondLst>
                              <p:cond delay="1500"/>
                            </p:stCondLst>
                            <p:childTnLst>
                              <p:par>
                                <p:cTn id="23" presetID="26" presetClass="emph" presetSubtype="0" fill="hold" grpId="1" nodeType="afterEffect">
                                  <p:stCondLst>
                                    <p:cond delay="0"/>
                                  </p:stCondLst>
                                  <p:childTnLst>
                                    <p:animEffect transition="out" filter="fade">
                                      <p:cBhvr>
                                        <p:cTn id="24" dur="500" tmFilter="0, 0; .2, .5; .8, .5; 1, 0"/>
                                        <p:tgtEl>
                                          <p:spTgt spid="8"/>
                                        </p:tgtEl>
                                      </p:cBhvr>
                                    </p:animEffect>
                                    <p:animScale>
                                      <p:cBhvr>
                                        <p:cTn id="25" dur="250" autoRev="1" fill="hold"/>
                                        <p:tgtEl>
                                          <p:spTgt spid="8"/>
                                        </p:tgtEl>
                                      </p:cBhvr>
                                      <p:by x="105000" y="105000"/>
                                    </p:animScale>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par>
                          <p:cTn id="30" fill="hold">
                            <p:stCondLst>
                              <p:cond delay="2500"/>
                            </p:stCondLst>
                            <p:childTnLst>
                              <p:par>
                                <p:cTn id="31" presetID="2" presetClass="entr" presetSubtype="2" fill="hold" grpId="0" nodeType="afterEffect">
                                  <p:stCondLst>
                                    <p:cond delay="0"/>
                                  </p:stCondLst>
                                  <p:iterate type="lt">
                                    <p:tmPct val="11429"/>
                                  </p:iterate>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1+#ppt_w/2"/>
                                          </p:val>
                                        </p:tav>
                                        <p:tav tm="100000">
                                          <p:val>
                                            <p:strVal val="#ppt_x"/>
                                          </p:val>
                                        </p:tav>
                                      </p:tavLst>
                                    </p:anim>
                                    <p:anim calcmode="lin" valueType="num">
                                      <p:cBhvr additive="base">
                                        <p:cTn id="34" dur="500" fill="hold"/>
                                        <p:tgtEl>
                                          <p:spTgt spid="7"/>
                                        </p:tgtEl>
                                        <p:attrNameLst>
                                          <p:attrName>ppt_y</p:attrName>
                                        </p:attrNameLst>
                                      </p:cBhvr>
                                      <p:tavLst>
                                        <p:tav tm="0">
                                          <p:val>
                                            <p:strVal val="#ppt_y"/>
                                          </p:val>
                                        </p:tav>
                                        <p:tav tm="100000">
                                          <p:val>
                                            <p:strVal val="#ppt_y"/>
                                          </p:val>
                                        </p:tav>
                                      </p:tavLst>
                                    </p:anim>
                                  </p:childTnLst>
                                </p:cTn>
                              </p:par>
                            </p:childTnLst>
                          </p:cTn>
                        </p:par>
                        <p:par>
                          <p:cTn id="35" fill="hold">
                            <p:stCondLst>
                              <p:cond delay="4143"/>
                            </p:stCondLst>
                            <p:childTnLst>
                              <p:par>
                                <p:cTn id="36" presetID="26" presetClass="emph" presetSubtype="0" fill="hold" grpId="1" nodeType="afterEffect">
                                  <p:stCondLst>
                                    <p:cond delay="0"/>
                                  </p:stCondLst>
                                  <p:iterate type="lt">
                                    <p:tmPct val="20000"/>
                                  </p:iterate>
                                  <p:childTnLst>
                                    <p:animEffect transition="out" filter="fade">
                                      <p:cBhvr>
                                        <p:cTn id="37" dur="300" tmFilter="0, 0; .2, .5; .8, .5; 1, 0"/>
                                        <p:tgtEl>
                                          <p:spTgt spid="7"/>
                                        </p:tgtEl>
                                      </p:cBhvr>
                                    </p:animEffect>
                                    <p:animScale>
                                      <p:cBhvr>
                                        <p:cTn id="38" dur="1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animBg="1"/>
      <p:bldP spid="8" grpId="0"/>
      <p:bldP spid="8" grpId="1"/>
      <p:bldP spid="9" grpId="0"/>
      <p:bldP spid="7" grpId="0"/>
      <p:bldP spid="7"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23476" y="-94997"/>
            <a:ext cx="12892377" cy="7340492"/>
            <a:chOff x="-23476" y="-94997"/>
            <a:chExt cx="12892377" cy="7340492"/>
          </a:xfrm>
        </p:grpSpPr>
        <p:sp>
          <p:nvSpPr>
            <p:cNvPr id="51" name="矩形 50"/>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52" name="组合 51"/>
            <p:cNvGrpSpPr/>
            <p:nvPr/>
          </p:nvGrpSpPr>
          <p:grpSpPr>
            <a:xfrm>
              <a:off x="-23476" y="-94997"/>
              <a:ext cx="12880639" cy="652789"/>
              <a:chOff x="-23476" y="-94997"/>
              <a:chExt cx="12880639" cy="652789"/>
            </a:xfrm>
          </p:grpSpPr>
          <p:sp>
            <p:nvSpPr>
              <p:cNvPr id="53" name="矩形 52"/>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4" name="矩形 53"/>
              <p:cNvSpPr/>
              <p:nvPr/>
            </p:nvSpPr>
            <p:spPr>
              <a:xfrm>
                <a:off x="5563475" y="-7746"/>
                <a:ext cx="2665306"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5" name="Rectangle 4"/>
              <p:cNvSpPr txBox="1">
                <a:spLocks noChangeArrowheads="1"/>
              </p:cNvSpPr>
              <p:nvPr/>
            </p:nvSpPr>
            <p:spPr bwMode="auto">
              <a:xfrm>
                <a:off x="8384111" y="-67258"/>
                <a:ext cx="252417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个体用户画像挖掘</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6" name="Rectangle 4"/>
              <p:cNvSpPr txBox="1">
                <a:spLocks noChangeArrowheads="1"/>
              </p:cNvSpPr>
              <p:nvPr/>
            </p:nvSpPr>
            <p:spPr bwMode="auto">
              <a:xfrm>
                <a:off x="5652377" y="-57186"/>
                <a:ext cx="2487501"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olidFill>
                      <a:srgbClr val="1075B6"/>
                    </a:solidFill>
                    <a:latin typeface="SF Orson Casual Heavy" panose="00000400000000000000" pitchFamily="2" charset="0"/>
                    <a:ea typeface="幼圆" panose="02010509060101010101" pitchFamily="49" charset="-122"/>
                    <a:sym typeface="SF Orson Casual Heavy" panose="00000400000000000000" pitchFamily="2" charset="0"/>
                  </a:rPr>
                  <a:t>社交</a:t>
                </a:r>
                <a:r>
                  <a:rPr lang="zh-CN" altLang="en-US" dirty="0" smtClean="0">
                    <a:solidFill>
                      <a:srgbClr val="1075B6"/>
                    </a:solidFill>
                    <a:latin typeface="SF Orson Casual Heavy" panose="00000400000000000000" pitchFamily="2" charset="0"/>
                    <a:ea typeface="幼圆" panose="02010509060101010101" pitchFamily="49" charset="-122"/>
                    <a:sym typeface="SF Orson Casual Heavy" panose="00000400000000000000" pitchFamily="2" charset="0"/>
                  </a:rPr>
                  <a:t>网络内容搜索</a:t>
                </a:r>
                <a:endParaRPr lang="en-US" altLang="zh-CN" dirty="0">
                  <a:solidFill>
                    <a:srgbClr val="1075B6"/>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7" name="Rectangle 4"/>
              <p:cNvSpPr txBox="1">
                <a:spLocks noChangeArrowheads="1"/>
              </p:cNvSpPr>
              <p:nvPr/>
            </p:nvSpPr>
            <p:spPr bwMode="auto">
              <a:xfrm>
                <a:off x="10894087" y="-77805"/>
                <a:ext cx="1551731"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社交</a:t>
                </a: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圈挖掘</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8" name="Rectangle 4"/>
              <p:cNvSpPr txBox="1">
                <a:spLocks noChangeArrowheads="1"/>
              </p:cNvSpPr>
              <p:nvPr/>
            </p:nvSpPr>
            <p:spPr bwMode="auto">
              <a:xfrm>
                <a:off x="654919" y="-94997"/>
                <a:ext cx="3181374"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内容搜索与社交信息挖掘</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42" name="文本框 41"/>
          <p:cNvSpPr txBox="1"/>
          <p:nvPr/>
        </p:nvSpPr>
        <p:spPr>
          <a:xfrm>
            <a:off x="1211837" y="2385509"/>
            <a:ext cx="5197598" cy="2677656"/>
          </a:xfrm>
          <a:prstGeom prst="rect">
            <a:avLst/>
          </a:prstGeom>
          <a:noFill/>
        </p:spPr>
        <p:txBody>
          <a:bodyPr wrap="square" rtlCol="0">
            <a:spAutoFit/>
          </a:bodyPr>
          <a:lstStyle/>
          <a:p>
            <a:pPr algn="just"/>
            <a:r>
              <a:rPr lang="zh-CN" altLang="en-US" sz="2800" dirty="0" smtClean="0">
                <a:latin typeface="+mn-ea"/>
                <a:ea typeface="+mn-ea"/>
              </a:rPr>
              <a:t>在线</a:t>
            </a:r>
            <a:r>
              <a:rPr lang="zh-CN" altLang="en-US" sz="2800" dirty="0">
                <a:latin typeface="+mn-ea"/>
                <a:ea typeface="+mn-ea"/>
              </a:rPr>
              <a:t>社交</a:t>
            </a:r>
            <a:r>
              <a:rPr lang="zh-CN" altLang="en-US" sz="2800" dirty="0" smtClean="0">
                <a:latin typeface="+mn-ea"/>
                <a:ea typeface="+mn-ea"/>
              </a:rPr>
              <a:t>网络的数据结构</a:t>
            </a:r>
            <a:r>
              <a:rPr lang="zh-CN" altLang="en-US" sz="2800" dirty="0">
                <a:latin typeface="+mn-ea"/>
                <a:ea typeface="+mn-ea"/>
              </a:rPr>
              <a:t>有其特殊性，以微博的“话题”（</a:t>
            </a:r>
            <a:r>
              <a:rPr lang="en-US" altLang="zh-CN" sz="2800" dirty="0">
                <a:latin typeface="+mn-ea"/>
                <a:ea typeface="+mn-ea"/>
              </a:rPr>
              <a:t>#</a:t>
            </a:r>
            <a:r>
              <a:rPr lang="zh-CN" altLang="en-US" sz="2800" dirty="0">
                <a:latin typeface="+mn-ea"/>
                <a:ea typeface="+mn-ea"/>
              </a:rPr>
              <a:t>话题名称</a:t>
            </a:r>
            <a:r>
              <a:rPr lang="en-US" altLang="zh-CN" sz="2800" dirty="0">
                <a:latin typeface="+mn-ea"/>
                <a:ea typeface="+mn-ea"/>
              </a:rPr>
              <a:t>#</a:t>
            </a:r>
            <a:r>
              <a:rPr lang="zh-CN" altLang="en-US" sz="2800" dirty="0" smtClean="0">
                <a:latin typeface="+mn-ea"/>
                <a:ea typeface="+mn-ea"/>
              </a:rPr>
              <a:t>）为</a:t>
            </a:r>
            <a:r>
              <a:rPr lang="zh-CN" altLang="en-US" sz="2800" dirty="0">
                <a:latin typeface="+mn-ea"/>
                <a:ea typeface="+mn-ea"/>
              </a:rPr>
              <a:t>例，这种新型的信息组织方式是</a:t>
            </a:r>
            <a:r>
              <a:rPr lang="zh-CN" altLang="en-US" sz="2800" dirty="0" smtClean="0">
                <a:latin typeface="+mn-ea"/>
                <a:ea typeface="+mn-ea"/>
              </a:rPr>
              <a:t>传统内容搜索研究</a:t>
            </a:r>
            <a:r>
              <a:rPr lang="zh-CN" altLang="en-US" sz="2800" dirty="0">
                <a:latin typeface="+mn-ea"/>
                <a:ea typeface="+mn-ea"/>
              </a:rPr>
              <a:t>没有涉及的</a:t>
            </a:r>
            <a:r>
              <a:rPr lang="zh-CN" altLang="en-US" sz="2800" dirty="0" smtClean="0">
                <a:latin typeface="+mn-ea"/>
                <a:ea typeface="+mn-ea"/>
              </a:rPr>
              <a:t>，所以</a:t>
            </a:r>
            <a:r>
              <a:rPr lang="zh-CN" altLang="en-US" sz="2800" dirty="0">
                <a:latin typeface="+mn-ea"/>
                <a:ea typeface="+mn-ea"/>
              </a:rPr>
              <a:t>对社交网络信息</a:t>
            </a:r>
            <a:r>
              <a:rPr lang="zh-CN" altLang="en-US" sz="2800" dirty="0" smtClean="0">
                <a:latin typeface="+mn-ea"/>
                <a:ea typeface="+mn-ea"/>
              </a:rPr>
              <a:t>的</a:t>
            </a:r>
            <a:r>
              <a:rPr lang="zh-CN" altLang="en-US" sz="2800" dirty="0">
                <a:latin typeface="+mn-ea"/>
                <a:ea typeface="+mn-ea"/>
              </a:rPr>
              <a:t>搜索</a:t>
            </a:r>
            <a:r>
              <a:rPr lang="zh-CN" altLang="en-US" sz="2800" dirty="0" smtClean="0">
                <a:latin typeface="+mn-ea"/>
                <a:ea typeface="+mn-ea"/>
              </a:rPr>
              <a:t>成</a:t>
            </a:r>
            <a:r>
              <a:rPr lang="zh-CN" altLang="en-US" sz="2800" dirty="0">
                <a:latin typeface="+mn-ea"/>
                <a:ea typeface="+mn-ea"/>
              </a:rPr>
              <a:t>为了一门研究课题。</a:t>
            </a:r>
          </a:p>
        </p:txBody>
      </p:sp>
      <p:pic>
        <p:nvPicPr>
          <p:cNvPr id="7" name="图片 6"/>
          <p:cNvPicPr>
            <a:picLocks noChangeAspect="1"/>
          </p:cNvPicPr>
          <p:nvPr/>
        </p:nvPicPr>
        <p:blipFill>
          <a:blip r:embed="rId3"/>
          <a:stretch>
            <a:fillRect/>
          </a:stretch>
        </p:blipFill>
        <p:spPr>
          <a:xfrm>
            <a:off x="7618425" y="736005"/>
            <a:ext cx="2843572" cy="5976664"/>
          </a:xfrm>
          <a:prstGeom prst="rect">
            <a:avLst/>
          </a:prstGeom>
        </p:spPr>
      </p:pic>
    </p:spTree>
    <p:extLst>
      <p:ext uri="{BB962C8B-B14F-4D97-AF65-F5344CB8AC3E}">
        <p14:creationId xmlns:p14="http://schemas.microsoft.com/office/powerpoint/2010/main" val="2102438012"/>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23476" y="-94997"/>
            <a:ext cx="12892377" cy="7340492"/>
            <a:chOff x="-23476" y="-94997"/>
            <a:chExt cx="12892377" cy="7340492"/>
          </a:xfrm>
        </p:grpSpPr>
        <p:sp>
          <p:nvSpPr>
            <p:cNvPr id="51" name="矩形 50"/>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52" name="组合 51"/>
            <p:cNvGrpSpPr/>
            <p:nvPr/>
          </p:nvGrpSpPr>
          <p:grpSpPr>
            <a:xfrm>
              <a:off x="-23476" y="-94997"/>
              <a:ext cx="12880639" cy="652789"/>
              <a:chOff x="-23476" y="-94997"/>
              <a:chExt cx="12880639" cy="652789"/>
            </a:xfrm>
          </p:grpSpPr>
          <p:sp>
            <p:nvSpPr>
              <p:cNvPr id="53" name="矩形 52"/>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4" name="矩形 53"/>
              <p:cNvSpPr/>
              <p:nvPr/>
            </p:nvSpPr>
            <p:spPr>
              <a:xfrm>
                <a:off x="5563475" y="-7746"/>
                <a:ext cx="2665306"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5" name="Rectangle 4"/>
              <p:cNvSpPr txBox="1">
                <a:spLocks noChangeArrowheads="1"/>
              </p:cNvSpPr>
              <p:nvPr/>
            </p:nvSpPr>
            <p:spPr bwMode="auto">
              <a:xfrm>
                <a:off x="8384111" y="-67258"/>
                <a:ext cx="252417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个体用户画像挖掘</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6" name="Rectangle 4"/>
              <p:cNvSpPr txBox="1">
                <a:spLocks noChangeArrowheads="1"/>
              </p:cNvSpPr>
              <p:nvPr/>
            </p:nvSpPr>
            <p:spPr bwMode="auto">
              <a:xfrm>
                <a:off x="5652377" y="-57186"/>
                <a:ext cx="2487501"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olidFill>
                      <a:srgbClr val="1075B6"/>
                    </a:solidFill>
                    <a:latin typeface="SF Orson Casual Heavy" panose="00000400000000000000" pitchFamily="2" charset="0"/>
                    <a:ea typeface="幼圆" panose="02010509060101010101" pitchFamily="49" charset="-122"/>
                    <a:sym typeface="SF Orson Casual Heavy" panose="00000400000000000000" pitchFamily="2" charset="0"/>
                  </a:rPr>
                  <a:t>社交</a:t>
                </a:r>
                <a:r>
                  <a:rPr lang="zh-CN" altLang="en-US" dirty="0" smtClean="0">
                    <a:solidFill>
                      <a:srgbClr val="1075B6"/>
                    </a:solidFill>
                    <a:latin typeface="SF Orson Casual Heavy" panose="00000400000000000000" pitchFamily="2" charset="0"/>
                    <a:ea typeface="幼圆" panose="02010509060101010101" pitchFamily="49" charset="-122"/>
                    <a:sym typeface="SF Orson Casual Heavy" panose="00000400000000000000" pitchFamily="2" charset="0"/>
                  </a:rPr>
                  <a:t>网络内容搜索</a:t>
                </a:r>
                <a:endParaRPr lang="en-US" altLang="zh-CN" dirty="0">
                  <a:solidFill>
                    <a:srgbClr val="1075B6"/>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7" name="Rectangle 4"/>
              <p:cNvSpPr txBox="1">
                <a:spLocks noChangeArrowheads="1"/>
              </p:cNvSpPr>
              <p:nvPr/>
            </p:nvSpPr>
            <p:spPr bwMode="auto">
              <a:xfrm>
                <a:off x="10894087" y="-77805"/>
                <a:ext cx="1551731"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社交</a:t>
                </a: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圈挖掘</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8" name="Rectangle 4"/>
              <p:cNvSpPr txBox="1">
                <a:spLocks noChangeArrowheads="1"/>
              </p:cNvSpPr>
              <p:nvPr/>
            </p:nvSpPr>
            <p:spPr bwMode="auto">
              <a:xfrm>
                <a:off x="654919" y="-94997"/>
                <a:ext cx="3109366"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内容搜索与社交信息挖掘</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13" name="矩形 12"/>
          <p:cNvSpPr/>
          <p:nvPr/>
        </p:nvSpPr>
        <p:spPr>
          <a:xfrm>
            <a:off x="1596136" y="2320179"/>
            <a:ext cx="4373228" cy="2246769"/>
          </a:xfrm>
          <a:prstGeom prst="rect">
            <a:avLst/>
          </a:prstGeom>
        </p:spPr>
        <p:txBody>
          <a:bodyPr wrap="square">
            <a:spAutoFit/>
          </a:bodyPr>
          <a:lstStyle/>
          <a:p>
            <a:pPr algn="just"/>
            <a:r>
              <a:rPr lang="zh-CN" altLang="en-US" sz="2800" dirty="0">
                <a:latin typeface="+mj-ea"/>
                <a:ea typeface="+mj-ea"/>
                <a:cs typeface="Times New Roman" panose="02020603050405020304" pitchFamily="18" charset="0"/>
              </a:rPr>
              <a:t>传统的搜索引擎</a:t>
            </a:r>
            <a:r>
              <a:rPr lang="zh-CN" altLang="en-US" sz="2800" dirty="0" smtClean="0">
                <a:latin typeface="+mj-ea"/>
                <a:ea typeface="+mj-ea"/>
                <a:cs typeface="Times New Roman" panose="02020603050405020304" pitchFamily="18" charset="0"/>
              </a:rPr>
              <a:t>一般</a:t>
            </a:r>
            <a:r>
              <a:rPr lang="zh-CN" altLang="en-US" sz="2800" dirty="0">
                <a:latin typeface="+mj-ea"/>
                <a:ea typeface="+mj-ea"/>
                <a:cs typeface="Times New Roman" panose="02020603050405020304" pitchFamily="18" charset="0"/>
              </a:rPr>
              <a:t>采用经典的倒排索引，然后对索引结果根据</a:t>
            </a:r>
            <a:r>
              <a:rPr lang="zh-CN" altLang="en-US" sz="2800" dirty="0" smtClean="0">
                <a:latin typeface="+mj-ea"/>
                <a:ea typeface="+mj-ea"/>
                <a:cs typeface="Times New Roman" panose="02020603050405020304" pitchFamily="18" charset="0"/>
              </a:rPr>
              <a:t>相关算法</a:t>
            </a:r>
            <a:r>
              <a:rPr lang="zh-CN" altLang="en-US" sz="2800" dirty="0">
                <a:latin typeface="+mj-ea"/>
                <a:ea typeface="+mj-ea"/>
                <a:cs typeface="Times New Roman" panose="02020603050405020304" pitchFamily="18" charset="0"/>
              </a:rPr>
              <a:t>进行重排序，典型的算法有 </a:t>
            </a:r>
            <a:r>
              <a:rPr lang="en-US" altLang="zh-CN" sz="2800" dirty="0" smtClean="0">
                <a:latin typeface="+mj-ea"/>
                <a:ea typeface="+mj-ea"/>
                <a:cs typeface="Times New Roman" panose="02020603050405020304" pitchFamily="18" charset="0"/>
              </a:rPr>
              <a:t>PageRank</a:t>
            </a:r>
            <a:r>
              <a:rPr lang="zh-CN" altLang="en-US" sz="2800" dirty="0" smtClean="0">
                <a:latin typeface="+mj-ea"/>
                <a:ea typeface="+mj-ea"/>
                <a:cs typeface="Times New Roman" panose="02020603050405020304" pitchFamily="18" charset="0"/>
              </a:rPr>
              <a:t>、</a:t>
            </a:r>
            <a:r>
              <a:rPr lang="en-US" altLang="zh-CN" sz="2800" dirty="0" smtClean="0">
                <a:latin typeface="+mj-ea"/>
                <a:ea typeface="+mj-ea"/>
                <a:cs typeface="Times New Roman" panose="02020603050405020304" pitchFamily="18" charset="0"/>
              </a:rPr>
              <a:t>HITS</a:t>
            </a:r>
            <a:r>
              <a:rPr lang="zh-CN" altLang="en-US" sz="2800" dirty="0" smtClean="0">
                <a:latin typeface="+mj-ea"/>
                <a:ea typeface="+mj-ea"/>
                <a:cs typeface="Times New Roman" panose="02020603050405020304" pitchFamily="18" charset="0"/>
              </a:rPr>
              <a:t> </a:t>
            </a:r>
            <a:r>
              <a:rPr lang="zh-CN" altLang="en-US" sz="2800" dirty="0">
                <a:latin typeface="+mj-ea"/>
                <a:ea typeface="+mj-ea"/>
                <a:cs typeface="Times New Roman" panose="02020603050405020304" pitchFamily="18" charset="0"/>
              </a:rPr>
              <a:t>等</a:t>
            </a:r>
          </a:p>
        </p:txBody>
      </p:sp>
      <p:pic>
        <p:nvPicPr>
          <p:cNvPr id="14" name="图片 13"/>
          <p:cNvPicPr>
            <a:picLocks noChangeAspect="1"/>
          </p:cNvPicPr>
          <p:nvPr/>
        </p:nvPicPr>
        <p:blipFill>
          <a:blip r:embed="rId3"/>
          <a:stretch>
            <a:fillRect/>
          </a:stretch>
        </p:blipFill>
        <p:spPr>
          <a:xfrm>
            <a:off x="7890521" y="962302"/>
            <a:ext cx="2695575" cy="4962525"/>
          </a:xfrm>
          <a:prstGeom prst="rect">
            <a:avLst/>
          </a:prstGeom>
        </p:spPr>
      </p:pic>
    </p:spTree>
    <p:extLst>
      <p:ext uri="{BB962C8B-B14F-4D97-AF65-F5344CB8AC3E}">
        <p14:creationId xmlns:p14="http://schemas.microsoft.com/office/powerpoint/2010/main" val="3398890693"/>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23476" y="-94997"/>
            <a:ext cx="12892377" cy="7340492"/>
            <a:chOff x="-23476" y="-94997"/>
            <a:chExt cx="12892377" cy="7340492"/>
          </a:xfrm>
        </p:grpSpPr>
        <p:sp>
          <p:nvSpPr>
            <p:cNvPr id="51" name="矩形 50"/>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52" name="组合 51"/>
            <p:cNvGrpSpPr/>
            <p:nvPr/>
          </p:nvGrpSpPr>
          <p:grpSpPr>
            <a:xfrm>
              <a:off x="-23476" y="-94997"/>
              <a:ext cx="12880639" cy="652789"/>
              <a:chOff x="-23476" y="-94997"/>
              <a:chExt cx="12880639" cy="652789"/>
            </a:xfrm>
          </p:grpSpPr>
          <p:sp>
            <p:nvSpPr>
              <p:cNvPr id="53" name="矩形 52"/>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4" name="矩形 53"/>
              <p:cNvSpPr/>
              <p:nvPr/>
            </p:nvSpPr>
            <p:spPr>
              <a:xfrm>
                <a:off x="5563475" y="-7746"/>
                <a:ext cx="2665306"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5" name="Rectangle 4"/>
              <p:cNvSpPr txBox="1">
                <a:spLocks noChangeArrowheads="1"/>
              </p:cNvSpPr>
              <p:nvPr/>
            </p:nvSpPr>
            <p:spPr bwMode="auto">
              <a:xfrm>
                <a:off x="8384111" y="-67258"/>
                <a:ext cx="252417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个体用户画像挖掘</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6" name="Rectangle 4"/>
              <p:cNvSpPr txBox="1">
                <a:spLocks noChangeArrowheads="1"/>
              </p:cNvSpPr>
              <p:nvPr/>
            </p:nvSpPr>
            <p:spPr bwMode="auto">
              <a:xfrm>
                <a:off x="5652377" y="-57186"/>
                <a:ext cx="2487501"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olidFill>
                      <a:srgbClr val="1075B6"/>
                    </a:solidFill>
                    <a:latin typeface="SF Orson Casual Heavy" panose="00000400000000000000" pitchFamily="2" charset="0"/>
                    <a:ea typeface="幼圆" panose="02010509060101010101" pitchFamily="49" charset="-122"/>
                    <a:sym typeface="SF Orson Casual Heavy" panose="00000400000000000000" pitchFamily="2" charset="0"/>
                  </a:rPr>
                  <a:t>社交</a:t>
                </a:r>
                <a:r>
                  <a:rPr lang="zh-CN" altLang="en-US" dirty="0" smtClean="0">
                    <a:solidFill>
                      <a:srgbClr val="1075B6"/>
                    </a:solidFill>
                    <a:latin typeface="SF Orson Casual Heavy" panose="00000400000000000000" pitchFamily="2" charset="0"/>
                    <a:ea typeface="幼圆" panose="02010509060101010101" pitchFamily="49" charset="-122"/>
                    <a:sym typeface="SF Orson Casual Heavy" panose="00000400000000000000" pitchFamily="2" charset="0"/>
                  </a:rPr>
                  <a:t>网络内容搜索</a:t>
                </a:r>
                <a:endParaRPr lang="en-US" altLang="zh-CN" dirty="0">
                  <a:solidFill>
                    <a:srgbClr val="1075B6"/>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7" name="Rectangle 4"/>
              <p:cNvSpPr txBox="1">
                <a:spLocks noChangeArrowheads="1"/>
              </p:cNvSpPr>
              <p:nvPr/>
            </p:nvSpPr>
            <p:spPr bwMode="auto">
              <a:xfrm>
                <a:off x="10894087" y="-77805"/>
                <a:ext cx="1551731"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社交</a:t>
                </a: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圈挖掘</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8" name="Rectangle 4"/>
              <p:cNvSpPr txBox="1">
                <a:spLocks noChangeArrowheads="1"/>
              </p:cNvSpPr>
              <p:nvPr/>
            </p:nvSpPr>
            <p:spPr bwMode="auto">
              <a:xfrm>
                <a:off x="654919" y="-94997"/>
                <a:ext cx="3109366"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内容</a:t>
                </a:r>
                <a:r>
                  <a:rPr lang="zh-CN" altLang="en-US" smtClean="0">
                    <a:latin typeface="SF Orson Casual Heavy" panose="00000400000000000000" pitchFamily="2" charset="0"/>
                    <a:ea typeface="幼圆" panose="02010509060101010101" pitchFamily="49" charset="-122"/>
                    <a:sym typeface="SF Orson Casual Heavy" panose="00000400000000000000" pitchFamily="2" charset="0"/>
                  </a:rPr>
                  <a:t>搜索与社交信息</a:t>
                </a: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挖掘</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15" name="矩形 14"/>
          <p:cNvSpPr/>
          <p:nvPr/>
        </p:nvSpPr>
        <p:spPr>
          <a:xfrm>
            <a:off x="1388021" y="2608213"/>
            <a:ext cx="4032448" cy="2308324"/>
          </a:xfrm>
          <a:prstGeom prst="rect">
            <a:avLst/>
          </a:prstGeom>
        </p:spPr>
        <p:txBody>
          <a:bodyPr wrap="square">
            <a:spAutoFit/>
          </a:bodyPr>
          <a:lstStyle/>
          <a:p>
            <a:pPr algn="just"/>
            <a:r>
              <a:rPr lang="zh-CN" altLang="en-US" sz="2400" dirty="0" smtClean="0">
                <a:latin typeface="+mn-ea"/>
                <a:ea typeface="+mn-ea"/>
              </a:rPr>
              <a:t>基于社交网络的内容搜索对</a:t>
            </a:r>
            <a:r>
              <a:rPr lang="zh-CN" altLang="en-US" sz="2400" dirty="0">
                <a:latin typeface="+mn-ea"/>
                <a:ea typeface="+mn-ea"/>
              </a:rPr>
              <a:t>排序算法的研究主要</a:t>
            </a:r>
            <a:r>
              <a:rPr lang="zh-CN" altLang="en-US" sz="2400" dirty="0" smtClean="0">
                <a:latin typeface="+mn-ea"/>
                <a:ea typeface="+mn-ea"/>
              </a:rPr>
              <a:t>是</a:t>
            </a:r>
            <a:r>
              <a:rPr lang="zh-CN" altLang="en-US" sz="2400" dirty="0">
                <a:latin typeface="+mn-ea"/>
                <a:ea typeface="+mn-ea"/>
              </a:rPr>
              <a:t>对</a:t>
            </a:r>
            <a:r>
              <a:rPr lang="zh-CN" altLang="en-US" sz="2400" dirty="0" smtClean="0">
                <a:latin typeface="+mn-ea"/>
                <a:ea typeface="+mn-ea"/>
              </a:rPr>
              <a:t>传统</a:t>
            </a:r>
            <a:r>
              <a:rPr lang="zh-CN" altLang="en-US" sz="2400" dirty="0">
                <a:latin typeface="+mn-ea"/>
                <a:ea typeface="+mn-ea"/>
              </a:rPr>
              <a:t>排序</a:t>
            </a:r>
            <a:r>
              <a:rPr lang="zh-CN" altLang="en-US" sz="2400" dirty="0" smtClean="0">
                <a:latin typeface="+mn-ea"/>
                <a:ea typeface="+mn-ea"/>
              </a:rPr>
              <a:t>算法</a:t>
            </a:r>
            <a:r>
              <a:rPr lang="zh-CN" altLang="en-US" sz="2400" dirty="0">
                <a:latin typeface="+mn-ea"/>
                <a:ea typeface="+mn-ea"/>
              </a:rPr>
              <a:t>的改进和引入情感计算、社会影响</a:t>
            </a:r>
            <a:r>
              <a:rPr lang="zh-CN" altLang="en-US" sz="2400" dirty="0" smtClean="0">
                <a:latin typeface="+mn-ea"/>
                <a:ea typeface="+mn-ea"/>
              </a:rPr>
              <a:t>力、用户参与度等</a:t>
            </a:r>
            <a:r>
              <a:rPr lang="zh-CN" altLang="en-US" sz="2400" dirty="0">
                <a:latin typeface="+mn-ea"/>
                <a:ea typeface="+mn-ea"/>
              </a:rPr>
              <a:t>因素，</a:t>
            </a:r>
            <a:r>
              <a:rPr lang="zh-CN" altLang="en-US" sz="2400" dirty="0" smtClean="0">
                <a:latin typeface="+mn-ea"/>
                <a:ea typeface="+mn-ea"/>
              </a:rPr>
              <a:t>提高搜索</a:t>
            </a:r>
            <a:r>
              <a:rPr lang="zh-CN" altLang="en-US" sz="2400" dirty="0">
                <a:latin typeface="+mn-ea"/>
                <a:ea typeface="+mn-ea"/>
              </a:rPr>
              <a:t>排序算法的精度和准确性。 </a:t>
            </a:r>
          </a:p>
        </p:txBody>
      </p:sp>
      <p:sp>
        <p:nvSpPr>
          <p:cNvPr id="16" name="椭圆 15"/>
          <p:cNvSpPr/>
          <p:nvPr/>
        </p:nvSpPr>
        <p:spPr>
          <a:xfrm>
            <a:off x="7364685" y="1960141"/>
            <a:ext cx="1368152"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文本特征</a:t>
            </a:r>
            <a:endParaRPr lang="zh-CN" altLang="en-US" dirty="0"/>
          </a:p>
        </p:txBody>
      </p:sp>
      <p:sp>
        <p:nvSpPr>
          <p:cNvPr id="17" name="椭圆 16"/>
          <p:cNvSpPr/>
          <p:nvPr/>
        </p:nvSpPr>
        <p:spPr>
          <a:xfrm>
            <a:off x="9812957" y="2860579"/>
            <a:ext cx="1401500"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社会影响力</a:t>
            </a:r>
            <a:endParaRPr lang="zh-CN" altLang="en-US" dirty="0"/>
          </a:p>
        </p:txBody>
      </p:sp>
      <p:sp>
        <p:nvSpPr>
          <p:cNvPr id="18" name="椭圆 17"/>
          <p:cNvSpPr/>
          <p:nvPr/>
        </p:nvSpPr>
        <p:spPr>
          <a:xfrm>
            <a:off x="6651733" y="4448485"/>
            <a:ext cx="1440160"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用户参与度</a:t>
            </a:r>
            <a:endParaRPr lang="zh-CN" altLang="en-US" dirty="0"/>
          </a:p>
        </p:txBody>
      </p:sp>
      <p:cxnSp>
        <p:nvCxnSpPr>
          <p:cNvPr id="19" name="直接箭头连接符 18"/>
          <p:cNvCxnSpPr/>
          <p:nvPr/>
        </p:nvCxnSpPr>
        <p:spPr>
          <a:xfrm>
            <a:off x="8434064" y="2955101"/>
            <a:ext cx="323292" cy="6480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flipV="1">
            <a:off x="7960601" y="4267591"/>
            <a:ext cx="684342" cy="2816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flipH="1">
            <a:off x="9452917" y="3963213"/>
            <a:ext cx="648072" cy="710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8565283" y="3743285"/>
            <a:ext cx="800219" cy="461665"/>
          </a:xfrm>
          <a:prstGeom prst="rect">
            <a:avLst/>
          </a:prstGeom>
          <a:noFill/>
        </p:spPr>
        <p:txBody>
          <a:bodyPr wrap="none" rtlCol="0">
            <a:spAutoFit/>
          </a:bodyPr>
          <a:lstStyle/>
          <a:p>
            <a:r>
              <a:rPr lang="zh-CN" altLang="en-US" sz="2400" dirty="0" smtClean="0">
                <a:latin typeface="+mn-ea"/>
                <a:ea typeface="+mn-ea"/>
              </a:rPr>
              <a:t>排序</a:t>
            </a:r>
            <a:endParaRPr lang="zh-CN" altLang="en-US" sz="2400" dirty="0">
              <a:latin typeface="+mn-ea"/>
              <a:ea typeface="+mn-ea"/>
            </a:endParaRPr>
          </a:p>
        </p:txBody>
      </p:sp>
    </p:spTree>
    <p:extLst>
      <p:ext uri="{BB962C8B-B14F-4D97-AF65-F5344CB8AC3E}">
        <p14:creationId xmlns:p14="http://schemas.microsoft.com/office/powerpoint/2010/main" val="3883945962"/>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23476" y="-94997"/>
            <a:ext cx="12892377" cy="7340492"/>
            <a:chOff x="-23476" y="-94997"/>
            <a:chExt cx="12892377" cy="7340492"/>
          </a:xfrm>
        </p:grpSpPr>
        <p:sp>
          <p:nvSpPr>
            <p:cNvPr id="51" name="矩形 50"/>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52" name="组合 51"/>
            <p:cNvGrpSpPr/>
            <p:nvPr/>
          </p:nvGrpSpPr>
          <p:grpSpPr>
            <a:xfrm>
              <a:off x="-23476" y="-94997"/>
              <a:ext cx="12880639" cy="652789"/>
              <a:chOff x="-23476" y="-94997"/>
              <a:chExt cx="12880639" cy="652789"/>
            </a:xfrm>
          </p:grpSpPr>
          <p:sp>
            <p:nvSpPr>
              <p:cNvPr id="53" name="矩形 52"/>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4" name="矩形 53"/>
              <p:cNvSpPr/>
              <p:nvPr/>
            </p:nvSpPr>
            <p:spPr>
              <a:xfrm>
                <a:off x="5563475" y="-7746"/>
                <a:ext cx="2665306"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5" name="Rectangle 4"/>
              <p:cNvSpPr txBox="1">
                <a:spLocks noChangeArrowheads="1"/>
              </p:cNvSpPr>
              <p:nvPr/>
            </p:nvSpPr>
            <p:spPr bwMode="auto">
              <a:xfrm>
                <a:off x="8384111" y="-67258"/>
                <a:ext cx="252417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个体用户画像挖掘</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6" name="Rectangle 4"/>
              <p:cNvSpPr txBox="1">
                <a:spLocks noChangeArrowheads="1"/>
              </p:cNvSpPr>
              <p:nvPr/>
            </p:nvSpPr>
            <p:spPr bwMode="auto">
              <a:xfrm>
                <a:off x="5652377" y="-57186"/>
                <a:ext cx="2487501"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olidFill>
                      <a:srgbClr val="1075B6"/>
                    </a:solidFill>
                    <a:latin typeface="SF Orson Casual Heavy" panose="00000400000000000000" pitchFamily="2" charset="0"/>
                    <a:ea typeface="幼圆" panose="02010509060101010101" pitchFamily="49" charset="-122"/>
                    <a:sym typeface="SF Orson Casual Heavy" panose="00000400000000000000" pitchFamily="2" charset="0"/>
                  </a:rPr>
                  <a:t>社交</a:t>
                </a:r>
                <a:r>
                  <a:rPr lang="zh-CN" altLang="en-US" dirty="0" smtClean="0">
                    <a:solidFill>
                      <a:srgbClr val="1075B6"/>
                    </a:solidFill>
                    <a:latin typeface="SF Orson Casual Heavy" panose="00000400000000000000" pitchFamily="2" charset="0"/>
                    <a:ea typeface="幼圆" panose="02010509060101010101" pitchFamily="49" charset="-122"/>
                    <a:sym typeface="SF Orson Casual Heavy" panose="00000400000000000000" pitchFamily="2" charset="0"/>
                  </a:rPr>
                  <a:t>网络内容搜索</a:t>
                </a:r>
                <a:endParaRPr lang="en-US" altLang="zh-CN" dirty="0">
                  <a:solidFill>
                    <a:srgbClr val="1075B6"/>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7" name="Rectangle 4"/>
              <p:cNvSpPr txBox="1">
                <a:spLocks noChangeArrowheads="1"/>
              </p:cNvSpPr>
              <p:nvPr/>
            </p:nvSpPr>
            <p:spPr bwMode="auto">
              <a:xfrm>
                <a:off x="10894087" y="-77805"/>
                <a:ext cx="1551731"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社交</a:t>
                </a: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圈挖掘</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8" name="Rectangle 4"/>
              <p:cNvSpPr txBox="1">
                <a:spLocks noChangeArrowheads="1"/>
              </p:cNvSpPr>
              <p:nvPr/>
            </p:nvSpPr>
            <p:spPr bwMode="auto">
              <a:xfrm>
                <a:off x="654918" y="-94997"/>
                <a:ext cx="3248951"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内容搜索与社交信息挖掘</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23" name="文本框 22"/>
          <p:cNvSpPr txBox="1"/>
          <p:nvPr/>
        </p:nvSpPr>
        <p:spPr>
          <a:xfrm>
            <a:off x="379909" y="846932"/>
            <a:ext cx="4839786" cy="461665"/>
          </a:xfrm>
          <a:prstGeom prst="rect">
            <a:avLst/>
          </a:prstGeom>
          <a:noFill/>
        </p:spPr>
        <p:txBody>
          <a:bodyPr wrap="none" rtlCol="0">
            <a:spAutoFit/>
          </a:bodyPr>
          <a:lstStyle/>
          <a:p>
            <a:pPr marL="342900" indent="-342900">
              <a:buFont typeface="Arial" panose="020B0604020202020204" pitchFamily="34" charset="0"/>
              <a:buChar char="•"/>
            </a:pPr>
            <a:r>
              <a:rPr lang="zh-CN" altLang="en-US" sz="2400" dirty="0" smtClean="0">
                <a:latin typeface="+mn-ea"/>
                <a:ea typeface="+mn-ea"/>
              </a:rPr>
              <a:t>基于多特征的微博搜索结果排序</a:t>
            </a:r>
            <a:endParaRPr lang="zh-CN" altLang="en-US" sz="2400" dirty="0">
              <a:latin typeface="+mn-ea"/>
              <a:ea typeface="+mn-ea"/>
            </a:endParaRPr>
          </a:p>
        </p:txBody>
      </p:sp>
      <p:grpSp>
        <p:nvGrpSpPr>
          <p:cNvPr id="24" name="组合 23"/>
          <p:cNvGrpSpPr/>
          <p:nvPr/>
        </p:nvGrpSpPr>
        <p:grpSpPr>
          <a:xfrm>
            <a:off x="2108101" y="1856766"/>
            <a:ext cx="1948378" cy="2108499"/>
            <a:chOff x="5162718" y="1787237"/>
            <a:chExt cx="1948619" cy="2108759"/>
          </a:xfrm>
          <a:solidFill>
            <a:schemeClr val="tx1">
              <a:lumMod val="65000"/>
              <a:lumOff val="35000"/>
            </a:schemeClr>
          </a:solidFill>
        </p:grpSpPr>
        <p:sp>
          <p:nvSpPr>
            <p:cNvPr id="25" name="六边形 24"/>
            <p:cNvSpPr/>
            <p:nvPr/>
          </p:nvSpPr>
          <p:spPr>
            <a:xfrm rot="16200000">
              <a:off x="5019040" y="1956326"/>
              <a:ext cx="2083348" cy="1795991"/>
            </a:xfrm>
            <a:prstGeom prst="hexagon">
              <a:avLst/>
            </a:prstGeom>
            <a:grpFill/>
            <a:ln>
              <a:noFill/>
            </a:ln>
            <a:effectLst>
              <a:outerShdw blurRad="149987" dist="250190" dir="8460000" algn="ctr">
                <a:srgbClr val="000000">
                  <a:alpha val="28000"/>
                </a:srgbClr>
              </a:outerShdw>
            </a:effectLst>
          </p:spPr>
          <p:txBody>
            <a:bodyPr vert="horz" wrap="square" lIns="91429" tIns="45714" rIns="91429" bIns="45714" numCol="1" anchor="t" anchorCtr="0" compatLnSpc="1">
              <a:prstTxWarp prst="textNoShape">
                <a:avLst/>
              </a:prstTxWarp>
            </a:bodyPr>
            <a:lstStyle/>
            <a:p>
              <a:pPr>
                <a:lnSpc>
                  <a:spcPct val="130000"/>
                </a:lnSpc>
              </a:pPr>
              <a:endParaRPr lang="zh-CN" altLang="en-US">
                <a:solidFill>
                  <a:schemeClr val="tx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6" name="Freeform 74"/>
            <p:cNvSpPr>
              <a:spLocks/>
            </p:cNvSpPr>
            <p:nvPr/>
          </p:nvSpPr>
          <p:spPr bwMode="auto">
            <a:xfrm>
              <a:off x="6775862" y="1787237"/>
              <a:ext cx="335475" cy="384708"/>
            </a:xfrm>
            <a:custGeom>
              <a:avLst/>
              <a:gdLst>
                <a:gd name="T0" fmla="*/ 0 w 293"/>
                <a:gd name="T1" fmla="*/ 85 h 336"/>
                <a:gd name="T2" fmla="*/ 144 w 293"/>
                <a:gd name="T3" fmla="*/ 0 h 336"/>
                <a:gd name="T4" fmla="*/ 291 w 293"/>
                <a:gd name="T5" fmla="*/ 80 h 336"/>
                <a:gd name="T6" fmla="*/ 293 w 293"/>
                <a:gd name="T7" fmla="*/ 249 h 336"/>
                <a:gd name="T8" fmla="*/ 149 w 293"/>
                <a:gd name="T9" fmla="*/ 336 h 336"/>
                <a:gd name="T10" fmla="*/ 2 w 293"/>
                <a:gd name="T11" fmla="*/ 253 h 336"/>
                <a:gd name="T12" fmla="*/ 0 w 293"/>
                <a:gd name="T13" fmla="*/ 85 h 336"/>
              </a:gdLst>
              <a:ahLst/>
              <a:cxnLst>
                <a:cxn ang="0">
                  <a:pos x="T0" y="T1"/>
                </a:cxn>
                <a:cxn ang="0">
                  <a:pos x="T2" y="T3"/>
                </a:cxn>
                <a:cxn ang="0">
                  <a:pos x="T4" y="T5"/>
                </a:cxn>
                <a:cxn ang="0">
                  <a:pos x="T6" y="T7"/>
                </a:cxn>
                <a:cxn ang="0">
                  <a:pos x="T8" y="T9"/>
                </a:cxn>
                <a:cxn ang="0">
                  <a:pos x="T10" y="T11"/>
                </a:cxn>
                <a:cxn ang="0">
                  <a:pos x="T12" y="T13"/>
                </a:cxn>
              </a:cxnLst>
              <a:rect l="0" t="0" r="r" b="b"/>
              <a:pathLst>
                <a:path w="293" h="336">
                  <a:moveTo>
                    <a:pt x="0" y="85"/>
                  </a:moveTo>
                  <a:lnTo>
                    <a:pt x="144" y="0"/>
                  </a:lnTo>
                  <a:lnTo>
                    <a:pt x="291" y="80"/>
                  </a:lnTo>
                  <a:lnTo>
                    <a:pt x="293" y="249"/>
                  </a:lnTo>
                  <a:lnTo>
                    <a:pt x="149" y="336"/>
                  </a:lnTo>
                  <a:lnTo>
                    <a:pt x="2" y="253"/>
                  </a:lnTo>
                  <a:lnTo>
                    <a:pt x="0" y="85"/>
                  </a:lnTo>
                  <a:close/>
                </a:path>
              </a:pathLst>
            </a:custGeom>
            <a:grpFill/>
            <a:ln>
              <a:noFill/>
            </a:ln>
            <a:effectLst>
              <a:outerShdw blurRad="149987" dist="250190" dir="8460000" algn="ctr">
                <a:srgbClr val="000000">
                  <a:alpha val="28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27" name="组合 26"/>
            <p:cNvGrpSpPr/>
            <p:nvPr/>
          </p:nvGrpSpPr>
          <p:grpSpPr>
            <a:xfrm>
              <a:off x="6837690" y="1874254"/>
              <a:ext cx="209529" cy="186630"/>
              <a:chOff x="10034270" y="674688"/>
              <a:chExt cx="290513" cy="258763"/>
            </a:xfrm>
            <a:grpFill/>
          </p:grpSpPr>
          <p:sp>
            <p:nvSpPr>
              <p:cNvPr id="30" name="Freeform 75"/>
              <p:cNvSpPr>
                <a:spLocks/>
              </p:cNvSpPr>
              <p:nvPr/>
            </p:nvSpPr>
            <p:spPr bwMode="auto">
              <a:xfrm>
                <a:off x="10061258" y="722313"/>
                <a:ext cx="239713" cy="211138"/>
              </a:xfrm>
              <a:custGeom>
                <a:avLst/>
                <a:gdLst>
                  <a:gd name="T0" fmla="*/ 34 w 64"/>
                  <a:gd name="T1" fmla="*/ 1 h 56"/>
                  <a:gd name="T2" fmla="*/ 28 w 64"/>
                  <a:gd name="T3" fmla="*/ 1 h 56"/>
                  <a:gd name="T4" fmla="*/ 3 w 64"/>
                  <a:gd name="T5" fmla="*/ 16 h 56"/>
                  <a:gd name="T6" fmla="*/ 0 w 64"/>
                  <a:gd name="T7" fmla="*/ 21 h 56"/>
                  <a:gd name="T8" fmla="*/ 0 w 64"/>
                  <a:gd name="T9" fmla="*/ 53 h 56"/>
                  <a:gd name="T10" fmla="*/ 4 w 64"/>
                  <a:gd name="T11" fmla="*/ 56 h 56"/>
                  <a:gd name="T12" fmla="*/ 19 w 64"/>
                  <a:gd name="T13" fmla="*/ 56 h 56"/>
                  <a:gd name="T14" fmla="*/ 22 w 64"/>
                  <a:gd name="T15" fmla="*/ 53 h 56"/>
                  <a:gd name="T16" fmla="*/ 22 w 64"/>
                  <a:gd name="T17" fmla="*/ 38 h 56"/>
                  <a:gd name="T18" fmla="*/ 26 w 64"/>
                  <a:gd name="T19" fmla="*/ 35 h 56"/>
                  <a:gd name="T20" fmla="*/ 39 w 64"/>
                  <a:gd name="T21" fmla="*/ 35 h 56"/>
                  <a:gd name="T22" fmla="*/ 42 w 64"/>
                  <a:gd name="T23" fmla="*/ 38 h 56"/>
                  <a:gd name="T24" fmla="*/ 42 w 64"/>
                  <a:gd name="T25" fmla="*/ 53 h 56"/>
                  <a:gd name="T26" fmla="*/ 46 w 64"/>
                  <a:gd name="T27" fmla="*/ 56 h 56"/>
                  <a:gd name="T28" fmla="*/ 60 w 64"/>
                  <a:gd name="T29" fmla="*/ 56 h 56"/>
                  <a:gd name="T30" fmla="*/ 64 w 64"/>
                  <a:gd name="T31" fmla="*/ 53 h 56"/>
                  <a:gd name="T32" fmla="*/ 64 w 64"/>
                  <a:gd name="T33" fmla="*/ 21 h 56"/>
                  <a:gd name="T34" fmla="*/ 61 w 64"/>
                  <a:gd name="T35" fmla="*/ 16 h 56"/>
                  <a:gd name="T36" fmla="*/ 34 w 64"/>
                  <a:gd name="T37" fmla="*/ 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56">
                    <a:moveTo>
                      <a:pt x="34" y="1"/>
                    </a:moveTo>
                    <a:cubicBezTo>
                      <a:pt x="33" y="0"/>
                      <a:pt x="30" y="0"/>
                      <a:pt x="28" y="1"/>
                    </a:cubicBezTo>
                    <a:cubicBezTo>
                      <a:pt x="3" y="16"/>
                      <a:pt x="3" y="16"/>
                      <a:pt x="3" y="16"/>
                    </a:cubicBezTo>
                    <a:cubicBezTo>
                      <a:pt x="2" y="17"/>
                      <a:pt x="0" y="19"/>
                      <a:pt x="0" y="21"/>
                    </a:cubicBezTo>
                    <a:cubicBezTo>
                      <a:pt x="0" y="53"/>
                      <a:pt x="0" y="53"/>
                      <a:pt x="0" y="53"/>
                    </a:cubicBezTo>
                    <a:cubicBezTo>
                      <a:pt x="0" y="54"/>
                      <a:pt x="2" y="56"/>
                      <a:pt x="4" y="56"/>
                    </a:cubicBezTo>
                    <a:cubicBezTo>
                      <a:pt x="19" y="56"/>
                      <a:pt x="19" y="56"/>
                      <a:pt x="19" y="56"/>
                    </a:cubicBezTo>
                    <a:cubicBezTo>
                      <a:pt x="21" y="56"/>
                      <a:pt x="22" y="54"/>
                      <a:pt x="22" y="53"/>
                    </a:cubicBezTo>
                    <a:cubicBezTo>
                      <a:pt x="22" y="38"/>
                      <a:pt x="22" y="38"/>
                      <a:pt x="22" y="38"/>
                    </a:cubicBezTo>
                    <a:cubicBezTo>
                      <a:pt x="22" y="36"/>
                      <a:pt x="24" y="35"/>
                      <a:pt x="26" y="35"/>
                    </a:cubicBezTo>
                    <a:cubicBezTo>
                      <a:pt x="39" y="35"/>
                      <a:pt x="39" y="35"/>
                      <a:pt x="39" y="35"/>
                    </a:cubicBezTo>
                    <a:cubicBezTo>
                      <a:pt x="40" y="35"/>
                      <a:pt x="42" y="36"/>
                      <a:pt x="42" y="38"/>
                    </a:cubicBezTo>
                    <a:cubicBezTo>
                      <a:pt x="42" y="53"/>
                      <a:pt x="42" y="53"/>
                      <a:pt x="42" y="53"/>
                    </a:cubicBezTo>
                    <a:cubicBezTo>
                      <a:pt x="42" y="54"/>
                      <a:pt x="44" y="56"/>
                      <a:pt x="46" y="56"/>
                    </a:cubicBezTo>
                    <a:cubicBezTo>
                      <a:pt x="60" y="56"/>
                      <a:pt x="60" y="56"/>
                      <a:pt x="60" y="56"/>
                    </a:cubicBezTo>
                    <a:cubicBezTo>
                      <a:pt x="62" y="56"/>
                      <a:pt x="64" y="54"/>
                      <a:pt x="64" y="53"/>
                    </a:cubicBezTo>
                    <a:cubicBezTo>
                      <a:pt x="64" y="21"/>
                      <a:pt x="64" y="21"/>
                      <a:pt x="64" y="21"/>
                    </a:cubicBezTo>
                    <a:cubicBezTo>
                      <a:pt x="64" y="19"/>
                      <a:pt x="62" y="17"/>
                      <a:pt x="61" y="16"/>
                    </a:cubicBezTo>
                    <a:lnTo>
                      <a:pt x="34" y="1"/>
                    </a:lnTo>
                    <a:close/>
                  </a:path>
                </a:pathLst>
              </a:custGeom>
              <a:grpFill/>
              <a:ln>
                <a:noFill/>
              </a:ln>
              <a:effectLst>
                <a:outerShdw blurRad="149987" dist="250190" dir="8460000" algn="ctr">
                  <a:srgbClr val="000000">
                    <a:alpha val="28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1" name="Freeform 76"/>
              <p:cNvSpPr>
                <a:spLocks/>
              </p:cNvSpPr>
              <p:nvPr/>
            </p:nvSpPr>
            <p:spPr bwMode="auto">
              <a:xfrm>
                <a:off x="10034270" y="674688"/>
                <a:ext cx="290513" cy="96838"/>
              </a:xfrm>
              <a:custGeom>
                <a:avLst/>
                <a:gdLst>
                  <a:gd name="T0" fmla="*/ 76 w 77"/>
                  <a:gd name="T1" fmla="*/ 25 h 26"/>
                  <a:gd name="T2" fmla="*/ 72 w 77"/>
                  <a:gd name="T3" fmla="*/ 25 h 26"/>
                  <a:gd name="T4" fmla="*/ 41 w 77"/>
                  <a:gd name="T5" fmla="*/ 7 h 26"/>
                  <a:gd name="T6" fmla="*/ 35 w 77"/>
                  <a:gd name="T7" fmla="*/ 7 h 26"/>
                  <a:gd name="T8" fmla="*/ 5 w 77"/>
                  <a:gd name="T9" fmla="*/ 25 h 26"/>
                  <a:gd name="T10" fmla="*/ 1 w 77"/>
                  <a:gd name="T11" fmla="*/ 25 h 26"/>
                  <a:gd name="T12" fmla="*/ 3 w 77"/>
                  <a:gd name="T13" fmla="*/ 21 h 26"/>
                  <a:gd name="T14" fmla="*/ 35 w 77"/>
                  <a:gd name="T15" fmla="*/ 2 h 26"/>
                  <a:gd name="T16" fmla="*/ 41 w 77"/>
                  <a:gd name="T17" fmla="*/ 1 h 26"/>
                  <a:gd name="T18" fmla="*/ 75 w 77"/>
                  <a:gd name="T19" fmla="*/ 21 h 26"/>
                  <a:gd name="T20" fmla="*/ 76 w 77"/>
                  <a:gd name="T21"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26">
                    <a:moveTo>
                      <a:pt x="76" y="25"/>
                    </a:moveTo>
                    <a:cubicBezTo>
                      <a:pt x="76" y="26"/>
                      <a:pt x="74" y="26"/>
                      <a:pt x="72" y="25"/>
                    </a:cubicBezTo>
                    <a:cubicBezTo>
                      <a:pt x="41" y="7"/>
                      <a:pt x="41" y="7"/>
                      <a:pt x="41" y="7"/>
                    </a:cubicBezTo>
                    <a:cubicBezTo>
                      <a:pt x="39" y="6"/>
                      <a:pt x="37" y="6"/>
                      <a:pt x="35" y="7"/>
                    </a:cubicBezTo>
                    <a:cubicBezTo>
                      <a:pt x="5" y="25"/>
                      <a:pt x="5" y="25"/>
                      <a:pt x="5" y="25"/>
                    </a:cubicBezTo>
                    <a:cubicBezTo>
                      <a:pt x="4" y="26"/>
                      <a:pt x="2" y="26"/>
                      <a:pt x="1" y="25"/>
                    </a:cubicBezTo>
                    <a:cubicBezTo>
                      <a:pt x="0" y="24"/>
                      <a:pt x="1" y="22"/>
                      <a:pt x="3" y="21"/>
                    </a:cubicBezTo>
                    <a:cubicBezTo>
                      <a:pt x="35" y="2"/>
                      <a:pt x="35" y="2"/>
                      <a:pt x="35" y="2"/>
                    </a:cubicBezTo>
                    <a:cubicBezTo>
                      <a:pt x="37" y="1"/>
                      <a:pt x="39" y="0"/>
                      <a:pt x="41" y="1"/>
                    </a:cubicBezTo>
                    <a:cubicBezTo>
                      <a:pt x="75" y="21"/>
                      <a:pt x="75" y="21"/>
                      <a:pt x="75" y="21"/>
                    </a:cubicBezTo>
                    <a:cubicBezTo>
                      <a:pt x="76" y="22"/>
                      <a:pt x="77" y="24"/>
                      <a:pt x="76" y="25"/>
                    </a:cubicBezTo>
                    <a:close/>
                  </a:path>
                </a:pathLst>
              </a:custGeom>
              <a:grpFill/>
              <a:ln>
                <a:noFill/>
              </a:ln>
              <a:effectLst>
                <a:outerShdw blurRad="149987" dist="250190" dir="8460000" algn="ctr">
                  <a:srgbClr val="000000">
                    <a:alpha val="28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28" name="文本框 27"/>
            <p:cNvSpPr txBox="1"/>
            <p:nvPr/>
          </p:nvSpPr>
          <p:spPr>
            <a:xfrm>
              <a:off x="5673114" y="2081322"/>
              <a:ext cx="732984" cy="828342"/>
            </a:xfrm>
            <a:prstGeom prst="rect">
              <a:avLst/>
            </a:prstGeom>
            <a:noFill/>
            <a:ln>
              <a:noFill/>
            </a:ln>
            <a:effectLst/>
          </p:spPr>
          <p:txBody>
            <a:bodyPr wrap="none" rtlCol="0">
              <a:spAutoFit/>
            </a:bodyPr>
            <a:lstStyle/>
            <a:p>
              <a:pPr>
                <a:lnSpc>
                  <a:spcPct val="130000"/>
                </a:lnSpc>
              </a:pPr>
              <a:r>
                <a:rPr lang="en-US" altLang="zh-CN" sz="4000"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01</a:t>
              </a:r>
              <a:endParaRPr lang="zh-CN" altLang="en-US" sz="4000"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9" name="文本框 28"/>
            <p:cNvSpPr txBox="1"/>
            <p:nvPr/>
          </p:nvSpPr>
          <p:spPr>
            <a:xfrm>
              <a:off x="5522255" y="2829318"/>
              <a:ext cx="1156348" cy="427734"/>
            </a:xfrm>
            <a:prstGeom prst="rect">
              <a:avLst/>
            </a:prstGeom>
            <a:noFill/>
            <a:ln>
              <a:noFill/>
            </a:ln>
            <a:effectLst/>
          </p:spPr>
          <p:txBody>
            <a:bodyPr wrap="square" rtlCol="0">
              <a:spAutoFit/>
            </a:bodyPr>
            <a:lstStyle/>
            <a:p>
              <a:pPr>
                <a:lnSpc>
                  <a:spcPct val="130000"/>
                </a:lnSpc>
              </a:pPr>
              <a:r>
                <a:rPr lang="zh-CN" altLang="en-US" dirty="0" smtClean="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时间特征</a:t>
              </a:r>
              <a:endParaRPr lang="zh-CN" altLang="en-US"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32" name="组合 31"/>
          <p:cNvGrpSpPr/>
          <p:nvPr/>
        </p:nvGrpSpPr>
        <p:grpSpPr>
          <a:xfrm>
            <a:off x="953033" y="3584451"/>
            <a:ext cx="1989014" cy="2085866"/>
            <a:chOff x="4071454" y="3438963"/>
            <a:chExt cx="1989260" cy="2086124"/>
          </a:xfrm>
          <a:solidFill>
            <a:srgbClr val="0070C0"/>
          </a:solidFill>
        </p:grpSpPr>
        <p:sp>
          <p:nvSpPr>
            <p:cNvPr id="33" name="六边形 32"/>
            <p:cNvSpPr/>
            <p:nvPr/>
          </p:nvSpPr>
          <p:spPr>
            <a:xfrm rot="16200000">
              <a:off x="4121045" y="3585417"/>
              <a:ext cx="2083348" cy="1795991"/>
            </a:xfrm>
            <a:prstGeom prst="hexagon">
              <a:avLst/>
            </a:prstGeom>
            <a:grpFill/>
            <a:ln>
              <a:noFill/>
            </a:ln>
            <a:effectLst>
              <a:outerShdw blurRad="149987" dist="250190" dir="8460000" algn="ctr">
                <a:srgbClr val="000000">
                  <a:alpha val="28000"/>
                </a:srgbClr>
              </a:outerShdw>
            </a:effectLst>
          </p:spPr>
          <p:txBody>
            <a:bodyPr vert="horz" wrap="square" lIns="91429" tIns="45714" rIns="91429" bIns="45714" numCol="1" anchor="t" anchorCtr="0" compatLnSpc="1">
              <a:prstTxWarp prst="textNoShape">
                <a:avLst/>
              </a:prstTxWarp>
            </a:bodyPr>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4" name="Freeform 81"/>
            <p:cNvSpPr>
              <a:spLocks/>
            </p:cNvSpPr>
            <p:nvPr/>
          </p:nvSpPr>
          <p:spPr bwMode="auto">
            <a:xfrm>
              <a:off x="4071454" y="3438963"/>
              <a:ext cx="336620" cy="384708"/>
            </a:xfrm>
            <a:custGeom>
              <a:avLst/>
              <a:gdLst>
                <a:gd name="T0" fmla="*/ 0 w 294"/>
                <a:gd name="T1" fmla="*/ 85 h 336"/>
                <a:gd name="T2" fmla="*/ 144 w 294"/>
                <a:gd name="T3" fmla="*/ 0 h 336"/>
                <a:gd name="T4" fmla="*/ 291 w 294"/>
                <a:gd name="T5" fmla="*/ 80 h 336"/>
                <a:gd name="T6" fmla="*/ 294 w 294"/>
                <a:gd name="T7" fmla="*/ 248 h 336"/>
                <a:gd name="T8" fmla="*/ 152 w 294"/>
                <a:gd name="T9" fmla="*/ 336 h 336"/>
                <a:gd name="T10" fmla="*/ 5 w 294"/>
                <a:gd name="T11" fmla="*/ 253 h 336"/>
                <a:gd name="T12" fmla="*/ 0 w 294"/>
                <a:gd name="T13" fmla="*/ 85 h 336"/>
              </a:gdLst>
              <a:ahLst/>
              <a:cxnLst>
                <a:cxn ang="0">
                  <a:pos x="T0" y="T1"/>
                </a:cxn>
                <a:cxn ang="0">
                  <a:pos x="T2" y="T3"/>
                </a:cxn>
                <a:cxn ang="0">
                  <a:pos x="T4" y="T5"/>
                </a:cxn>
                <a:cxn ang="0">
                  <a:pos x="T6" y="T7"/>
                </a:cxn>
                <a:cxn ang="0">
                  <a:pos x="T8" y="T9"/>
                </a:cxn>
                <a:cxn ang="0">
                  <a:pos x="T10" y="T11"/>
                </a:cxn>
                <a:cxn ang="0">
                  <a:pos x="T12" y="T13"/>
                </a:cxn>
              </a:cxnLst>
              <a:rect l="0" t="0" r="r" b="b"/>
              <a:pathLst>
                <a:path w="294" h="336">
                  <a:moveTo>
                    <a:pt x="0" y="85"/>
                  </a:moveTo>
                  <a:lnTo>
                    <a:pt x="144" y="0"/>
                  </a:lnTo>
                  <a:lnTo>
                    <a:pt x="291" y="80"/>
                  </a:lnTo>
                  <a:lnTo>
                    <a:pt x="294" y="248"/>
                  </a:lnTo>
                  <a:lnTo>
                    <a:pt x="152" y="336"/>
                  </a:lnTo>
                  <a:lnTo>
                    <a:pt x="5" y="253"/>
                  </a:lnTo>
                  <a:lnTo>
                    <a:pt x="0" y="85"/>
                  </a:lnTo>
                  <a:close/>
                </a:path>
              </a:pathLst>
            </a:custGeom>
            <a:grpFill/>
            <a:ln>
              <a:noFill/>
            </a:ln>
            <a:effectLst>
              <a:outerShdw blurRad="149987" dist="250190" dir="8460000" algn="ctr">
                <a:srgbClr val="000000">
                  <a:alpha val="28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35" name="组合 34"/>
            <p:cNvGrpSpPr/>
            <p:nvPr/>
          </p:nvGrpSpPr>
          <p:grpSpPr>
            <a:xfrm>
              <a:off x="4136717" y="3566054"/>
              <a:ext cx="206094" cy="127091"/>
              <a:chOff x="6213158" y="2928938"/>
              <a:chExt cx="285750" cy="176213"/>
            </a:xfrm>
            <a:grpFill/>
          </p:grpSpPr>
          <p:sp>
            <p:nvSpPr>
              <p:cNvPr id="38" name="Freeform 82"/>
              <p:cNvSpPr>
                <a:spLocks/>
              </p:cNvSpPr>
              <p:nvPr/>
            </p:nvSpPr>
            <p:spPr bwMode="auto">
              <a:xfrm>
                <a:off x="6227445" y="2928938"/>
                <a:ext cx="255588" cy="71438"/>
              </a:xfrm>
              <a:custGeom>
                <a:avLst/>
                <a:gdLst>
                  <a:gd name="T0" fmla="*/ 39 w 68"/>
                  <a:gd name="T1" fmla="*/ 18 h 19"/>
                  <a:gd name="T2" fmla="*/ 68 w 68"/>
                  <a:gd name="T3" fmla="*/ 1 h 19"/>
                  <a:gd name="T4" fmla="*/ 66 w 68"/>
                  <a:gd name="T5" fmla="*/ 0 h 19"/>
                  <a:gd name="T6" fmla="*/ 3 w 68"/>
                  <a:gd name="T7" fmla="*/ 0 h 19"/>
                  <a:gd name="T8" fmla="*/ 0 w 68"/>
                  <a:gd name="T9" fmla="*/ 1 h 19"/>
                  <a:gd name="T10" fmla="*/ 30 w 68"/>
                  <a:gd name="T11" fmla="*/ 18 h 19"/>
                  <a:gd name="T12" fmla="*/ 39 w 68"/>
                  <a:gd name="T13" fmla="*/ 18 h 19"/>
                </a:gdLst>
                <a:ahLst/>
                <a:cxnLst>
                  <a:cxn ang="0">
                    <a:pos x="T0" y="T1"/>
                  </a:cxn>
                  <a:cxn ang="0">
                    <a:pos x="T2" y="T3"/>
                  </a:cxn>
                  <a:cxn ang="0">
                    <a:pos x="T4" y="T5"/>
                  </a:cxn>
                  <a:cxn ang="0">
                    <a:pos x="T6" y="T7"/>
                  </a:cxn>
                  <a:cxn ang="0">
                    <a:pos x="T8" y="T9"/>
                  </a:cxn>
                  <a:cxn ang="0">
                    <a:pos x="T10" y="T11"/>
                  </a:cxn>
                  <a:cxn ang="0">
                    <a:pos x="T12" y="T13"/>
                  </a:cxn>
                </a:cxnLst>
                <a:rect l="0" t="0" r="r" b="b"/>
                <a:pathLst>
                  <a:path w="68" h="19">
                    <a:moveTo>
                      <a:pt x="39" y="18"/>
                    </a:moveTo>
                    <a:cubicBezTo>
                      <a:pt x="68" y="1"/>
                      <a:pt x="68" y="1"/>
                      <a:pt x="68" y="1"/>
                    </a:cubicBezTo>
                    <a:cubicBezTo>
                      <a:pt x="68" y="0"/>
                      <a:pt x="67" y="0"/>
                      <a:pt x="66" y="0"/>
                    </a:cubicBezTo>
                    <a:cubicBezTo>
                      <a:pt x="3" y="0"/>
                      <a:pt x="3" y="0"/>
                      <a:pt x="3" y="0"/>
                    </a:cubicBezTo>
                    <a:cubicBezTo>
                      <a:pt x="2" y="0"/>
                      <a:pt x="1" y="0"/>
                      <a:pt x="0" y="1"/>
                    </a:cubicBezTo>
                    <a:cubicBezTo>
                      <a:pt x="30" y="18"/>
                      <a:pt x="30" y="18"/>
                      <a:pt x="30" y="18"/>
                    </a:cubicBezTo>
                    <a:cubicBezTo>
                      <a:pt x="32" y="19"/>
                      <a:pt x="36" y="19"/>
                      <a:pt x="39" y="18"/>
                    </a:cubicBezTo>
                    <a:close/>
                  </a:path>
                </a:pathLst>
              </a:custGeom>
              <a:grpFill/>
              <a:ln>
                <a:noFill/>
              </a:ln>
              <a:effectLst>
                <a:outerShdw blurRad="149987" dist="250190" dir="8460000" algn="ctr">
                  <a:srgbClr val="000000">
                    <a:alpha val="28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9" name="Freeform 83"/>
              <p:cNvSpPr>
                <a:spLocks/>
              </p:cNvSpPr>
              <p:nvPr/>
            </p:nvSpPr>
            <p:spPr bwMode="auto">
              <a:xfrm>
                <a:off x="6213158" y="2947988"/>
                <a:ext cx="285750" cy="157163"/>
              </a:xfrm>
              <a:custGeom>
                <a:avLst/>
                <a:gdLst>
                  <a:gd name="T0" fmla="*/ 45 w 76"/>
                  <a:gd name="T1" fmla="*/ 18 h 42"/>
                  <a:gd name="T2" fmla="*/ 38 w 76"/>
                  <a:gd name="T3" fmla="*/ 20 h 42"/>
                  <a:gd name="T4" fmla="*/ 32 w 76"/>
                  <a:gd name="T5" fmla="*/ 18 h 42"/>
                  <a:gd name="T6" fmla="*/ 1 w 76"/>
                  <a:gd name="T7" fmla="*/ 0 h 42"/>
                  <a:gd name="T8" fmla="*/ 0 w 76"/>
                  <a:gd name="T9" fmla="*/ 1 h 42"/>
                  <a:gd name="T10" fmla="*/ 0 w 76"/>
                  <a:gd name="T11" fmla="*/ 38 h 42"/>
                  <a:gd name="T12" fmla="*/ 7 w 76"/>
                  <a:gd name="T13" fmla="*/ 42 h 42"/>
                  <a:gd name="T14" fmla="*/ 70 w 76"/>
                  <a:gd name="T15" fmla="*/ 42 h 42"/>
                  <a:gd name="T16" fmla="*/ 76 w 76"/>
                  <a:gd name="T17" fmla="*/ 38 h 42"/>
                  <a:gd name="T18" fmla="*/ 76 w 76"/>
                  <a:gd name="T19" fmla="*/ 1 h 42"/>
                  <a:gd name="T20" fmla="*/ 76 w 76"/>
                  <a:gd name="T21" fmla="*/ 0 h 42"/>
                  <a:gd name="T22" fmla="*/ 45 w 76"/>
                  <a:gd name="T23" fmla="*/ 1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2">
                    <a:moveTo>
                      <a:pt x="45" y="18"/>
                    </a:moveTo>
                    <a:cubicBezTo>
                      <a:pt x="43" y="19"/>
                      <a:pt x="41" y="20"/>
                      <a:pt x="38" y="20"/>
                    </a:cubicBezTo>
                    <a:cubicBezTo>
                      <a:pt x="36" y="20"/>
                      <a:pt x="34" y="19"/>
                      <a:pt x="32" y="18"/>
                    </a:cubicBezTo>
                    <a:cubicBezTo>
                      <a:pt x="1" y="0"/>
                      <a:pt x="1" y="0"/>
                      <a:pt x="1" y="0"/>
                    </a:cubicBezTo>
                    <a:cubicBezTo>
                      <a:pt x="0" y="1"/>
                      <a:pt x="0" y="1"/>
                      <a:pt x="0" y="1"/>
                    </a:cubicBezTo>
                    <a:cubicBezTo>
                      <a:pt x="0" y="38"/>
                      <a:pt x="0" y="38"/>
                      <a:pt x="0" y="38"/>
                    </a:cubicBezTo>
                    <a:cubicBezTo>
                      <a:pt x="0" y="40"/>
                      <a:pt x="3" y="42"/>
                      <a:pt x="7" y="42"/>
                    </a:cubicBezTo>
                    <a:cubicBezTo>
                      <a:pt x="70" y="42"/>
                      <a:pt x="70" y="42"/>
                      <a:pt x="70" y="42"/>
                    </a:cubicBezTo>
                    <a:cubicBezTo>
                      <a:pt x="73" y="42"/>
                      <a:pt x="76" y="40"/>
                      <a:pt x="76" y="38"/>
                    </a:cubicBezTo>
                    <a:cubicBezTo>
                      <a:pt x="76" y="1"/>
                      <a:pt x="76" y="1"/>
                      <a:pt x="76" y="1"/>
                    </a:cubicBezTo>
                    <a:cubicBezTo>
                      <a:pt x="76" y="1"/>
                      <a:pt x="76" y="0"/>
                      <a:pt x="76" y="0"/>
                    </a:cubicBezTo>
                    <a:lnTo>
                      <a:pt x="45" y="18"/>
                    </a:lnTo>
                    <a:close/>
                  </a:path>
                </a:pathLst>
              </a:custGeom>
              <a:grpFill/>
              <a:ln>
                <a:noFill/>
              </a:ln>
              <a:effectLst>
                <a:outerShdw blurRad="149987" dist="250190" dir="8460000" algn="ctr">
                  <a:srgbClr val="000000">
                    <a:alpha val="28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36" name="文本框 35"/>
            <p:cNvSpPr txBox="1"/>
            <p:nvPr/>
          </p:nvSpPr>
          <p:spPr>
            <a:xfrm>
              <a:off x="4797825" y="4281616"/>
              <a:ext cx="846042" cy="828342"/>
            </a:xfrm>
            <a:prstGeom prst="rect">
              <a:avLst/>
            </a:prstGeom>
            <a:noFill/>
            <a:ln>
              <a:noFill/>
            </a:ln>
            <a:effectLst/>
          </p:spPr>
          <p:txBody>
            <a:bodyPr wrap="none" rtlCol="0">
              <a:spAutoFit/>
            </a:bodyPr>
            <a:lstStyle/>
            <a:p>
              <a:pPr>
                <a:lnSpc>
                  <a:spcPct val="130000"/>
                </a:lnSpc>
              </a:pPr>
              <a:r>
                <a:rPr lang="en-US" altLang="zh-CN" sz="4000"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02</a:t>
              </a:r>
              <a:endParaRPr lang="zh-CN" altLang="en-US" sz="4000"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7" name="文本框 36"/>
            <p:cNvSpPr txBox="1"/>
            <p:nvPr/>
          </p:nvSpPr>
          <p:spPr>
            <a:xfrm>
              <a:off x="4642673" y="4025088"/>
              <a:ext cx="1156348" cy="427734"/>
            </a:xfrm>
            <a:prstGeom prst="rect">
              <a:avLst/>
            </a:prstGeom>
            <a:noFill/>
            <a:ln>
              <a:noFill/>
            </a:ln>
            <a:effectLst/>
          </p:spPr>
          <p:txBody>
            <a:bodyPr wrap="square" rtlCol="0">
              <a:spAutoFit/>
            </a:bodyPr>
            <a:lstStyle/>
            <a:p>
              <a:pPr>
                <a:lnSpc>
                  <a:spcPct val="130000"/>
                </a:lnSpc>
              </a:pPr>
              <a:r>
                <a:rPr lang="zh-CN" altLang="en-US" dirty="0" smtClean="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用户特征</a:t>
              </a:r>
              <a:endParaRPr lang="zh-CN" altLang="en-US"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40" name="组合 39"/>
          <p:cNvGrpSpPr/>
          <p:nvPr/>
        </p:nvGrpSpPr>
        <p:grpSpPr>
          <a:xfrm>
            <a:off x="3045696" y="3587228"/>
            <a:ext cx="1795769" cy="2446002"/>
            <a:chOff x="6060714" y="3441738"/>
            <a:chExt cx="1795991" cy="2446304"/>
          </a:xfrm>
          <a:solidFill>
            <a:srgbClr val="0070C0"/>
          </a:solidFill>
        </p:grpSpPr>
        <p:sp>
          <p:nvSpPr>
            <p:cNvPr id="41" name="六边形 40"/>
            <p:cNvSpPr/>
            <p:nvPr/>
          </p:nvSpPr>
          <p:spPr>
            <a:xfrm rot="16200000">
              <a:off x="5917036" y="3585416"/>
              <a:ext cx="2083348" cy="1795991"/>
            </a:xfrm>
            <a:prstGeom prst="hexagon">
              <a:avLst/>
            </a:prstGeom>
            <a:grpFill/>
            <a:ln>
              <a:noFill/>
            </a:ln>
            <a:effectLst>
              <a:outerShdw blurRad="149987" dist="250190" dir="8460000" algn="ctr">
                <a:srgbClr val="000000">
                  <a:alpha val="28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2" name="Freeform 77"/>
            <p:cNvSpPr>
              <a:spLocks/>
            </p:cNvSpPr>
            <p:nvPr/>
          </p:nvSpPr>
          <p:spPr bwMode="auto">
            <a:xfrm>
              <a:off x="6561067" y="5503334"/>
              <a:ext cx="336620" cy="384708"/>
            </a:xfrm>
            <a:custGeom>
              <a:avLst/>
              <a:gdLst>
                <a:gd name="T0" fmla="*/ 0 w 294"/>
                <a:gd name="T1" fmla="*/ 87 h 336"/>
                <a:gd name="T2" fmla="*/ 145 w 294"/>
                <a:gd name="T3" fmla="*/ 0 h 336"/>
                <a:gd name="T4" fmla="*/ 292 w 294"/>
                <a:gd name="T5" fmla="*/ 82 h 336"/>
                <a:gd name="T6" fmla="*/ 294 w 294"/>
                <a:gd name="T7" fmla="*/ 250 h 336"/>
                <a:gd name="T8" fmla="*/ 152 w 294"/>
                <a:gd name="T9" fmla="*/ 336 h 336"/>
                <a:gd name="T10" fmla="*/ 5 w 294"/>
                <a:gd name="T11" fmla="*/ 255 h 336"/>
                <a:gd name="T12" fmla="*/ 0 w 294"/>
                <a:gd name="T13" fmla="*/ 87 h 336"/>
              </a:gdLst>
              <a:ahLst/>
              <a:cxnLst>
                <a:cxn ang="0">
                  <a:pos x="T0" y="T1"/>
                </a:cxn>
                <a:cxn ang="0">
                  <a:pos x="T2" y="T3"/>
                </a:cxn>
                <a:cxn ang="0">
                  <a:pos x="T4" y="T5"/>
                </a:cxn>
                <a:cxn ang="0">
                  <a:pos x="T6" y="T7"/>
                </a:cxn>
                <a:cxn ang="0">
                  <a:pos x="T8" y="T9"/>
                </a:cxn>
                <a:cxn ang="0">
                  <a:pos x="T10" y="T11"/>
                </a:cxn>
                <a:cxn ang="0">
                  <a:pos x="T12" y="T13"/>
                </a:cxn>
              </a:cxnLst>
              <a:rect l="0" t="0" r="r" b="b"/>
              <a:pathLst>
                <a:path w="294" h="336">
                  <a:moveTo>
                    <a:pt x="0" y="87"/>
                  </a:moveTo>
                  <a:lnTo>
                    <a:pt x="145" y="0"/>
                  </a:lnTo>
                  <a:lnTo>
                    <a:pt x="292" y="82"/>
                  </a:lnTo>
                  <a:lnTo>
                    <a:pt x="294" y="250"/>
                  </a:lnTo>
                  <a:lnTo>
                    <a:pt x="152" y="336"/>
                  </a:lnTo>
                  <a:lnTo>
                    <a:pt x="5" y="255"/>
                  </a:lnTo>
                  <a:lnTo>
                    <a:pt x="0" y="87"/>
                  </a:lnTo>
                  <a:close/>
                </a:path>
              </a:pathLst>
            </a:custGeom>
            <a:grpFill/>
            <a:ln>
              <a:noFill/>
            </a:ln>
            <a:effectLst>
              <a:outerShdw blurRad="149987" dist="250190" dir="8460000" algn="ctr">
                <a:srgbClr val="000000">
                  <a:alpha val="28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43" name="组合 42"/>
            <p:cNvGrpSpPr/>
            <p:nvPr/>
          </p:nvGrpSpPr>
          <p:grpSpPr>
            <a:xfrm>
              <a:off x="6610300" y="5594931"/>
              <a:ext cx="227848" cy="238153"/>
              <a:chOff x="9734233" y="5894388"/>
              <a:chExt cx="315912" cy="330200"/>
            </a:xfrm>
            <a:grpFill/>
          </p:grpSpPr>
          <p:sp>
            <p:nvSpPr>
              <p:cNvPr id="46" name="Freeform 78"/>
              <p:cNvSpPr>
                <a:spLocks/>
              </p:cNvSpPr>
              <p:nvPr/>
            </p:nvSpPr>
            <p:spPr bwMode="auto">
              <a:xfrm>
                <a:off x="9734233" y="5916613"/>
                <a:ext cx="282575" cy="307975"/>
              </a:xfrm>
              <a:custGeom>
                <a:avLst/>
                <a:gdLst>
                  <a:gd name="T0" fmla="*/ 59 w 75"/>
                  <a:gd name="T1" fmla="*/ 44 h 82"/>
                  <a:gd name="T2" fmla="*/ 38 w 75"/>
                  <a:gd name="T3" fmla="*/ 40 h 82"/>
                  <a:gd name="T4" fmla="*/ 35 w 75"/>
                  <a:gd name="T5" fmla="*/ 18 h 82"/>
                  <a:gd name="T6" fmla="*/ 20 w 75"/>
                  <a:gd name="T7" fmla="*/ 0 h 82"/>
                  <a:gd name="T8" fmla="*/ 28 w 75"/>
                  <a:gd name="T9" fmla="*/ 49 h 82"/>
                  <a:gd name="T10" fmla="*/ 75 w 75"/>
                  <a:gd name="T11" fmla="*/ 63 h 82"/>
                  <a:gd name="T12" fmla="*/ 59 w 75"/>
                  <a:gd name="T13" fmla="*/ 44 h 82"/>
                </a:gdLst>
                <a:ahLst/>
                <a:cxnLst>
                  <a:cxn ang="0">
                    <a:pos x="T0" y="T1"/>
                  </a:cxn>
                  <a:cxn ang="0">
                    <a:pos x="T2" y="T3"/>
                  </a:cxn>
                  <a:cxn ang="0">
                    <a:pos x="T4" y="T5"/>
                  </a:cxn>
                  <a:cxn ang="0">
                    <a:pos x="T6" y="T7"/>
                  </a:cxn>
                  <a:cxn ang="0">
                    <a:pos x="T8" y="T9"/>
                  </a:cxn>
                  <a:cxn ang="0">
                    <a:pos x="T10" y="T11"/>
                  </a:cxn>
                  <a:cxn ang="0">
                    <a:pos x="T12" y="T13"/>
                  </a:cxn>
                </a:cxnLst>
                <a:rect l="0" t="0" r="r" b="b"/>
                <a:pathLst>
                  <a:path w="75" h="82">
                    <a:moveTo>
                      <a:pt x="59" y="44"/>
                    </a:moveTo>
                    <a:cubicBezTo>
                      <a:pt x="59" y="44"/>
                      <a:pt x="53" y="55"/>
                      <a:pt x="38" y="40"/>
                    </a:cubicBezTo>
                    <a:cubicBezTo>
                      <a:pt x="23" y="23"/>
                      <a:pt x="35" y="18"/>
                      <a:pt x="35" y="18"/>
                    </a:cubicBezTo>
                    <a:cubicBezTo>
                      <a:pt x="20" y="0"/>
                      <a:pt x="20" y="0"/>
                      <a:pt x="20" y="0"/>
                    </a:cubicBezTo>
                    <a:cubicBezTo>
                      <a:pt x="20" y="0"/>
                      <a:pt x="0" y="18"/>
                      <a:pt x="28" y="49"/>
                    </a:cubicBezTo>
                    <a:cubicBezTo>
                      <a:pt x="58" y="82"/>
                      <a:pt x="75" y="63"/>
                      <a:pt x="75" y="63"/>
                    </a:cubicBezTo>
                    <a:lnTo>
                      <a:pt x="59" y="44"/>
                    </a:lnTo>
                    <a:close/>
                  </a:path>
                </a:pathLst>
              </a:custGeom>
              <a:grpFill/>
              <a:ln>
                <a:noFill/>
              </a:ln>
              <a:effectLst>
                <a:outerShdw blurRad="149987" dist="250190" dir="8460000" algn="ctr">
                  <a:srgbClr val="000000">
                    <a:alpha val="28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7" name="Freeform 79"/>
              <p:cNvSpPr>
                <a:spLocks/>
              </p:cNvSpPr>
              <p:nvPr/>
            </p:nvSpPr>
            <p:spPr bwMode="auto">
              <a:xfrm>
                <a:off x="9970770" y="6059488"/>
                <a:ext cx="79375" cy="87313"/>
              </a:xfrm>
              <a:custGeom>
                <a:avLst/>
                <a:gdLst>
                  <a:gd name="T0" fmla="*/ 50 w 50"/>
                  <a:gd name="T1" fmla="*/ 45 h 55"/>
                  <a:gd name="T2" fmla="*/ 38 w 50"/>
                  <a:gd name="T3" fmla="*/ 55 h 55"/>
                  <a:gd name="T4" fmla="*/ 0 w 50"/>
                  <a:gd name="T5" fmla="*/ 10 h 55"/>
                  <a:gd name="T6" fmla="*/ 10 w 50"/>
                  <a:gd name="T7" fmla="*/ 0 h 55"/>
                  <a:gd name="T8" fmla="*/ 50 w 50"/>
                  <a:gd name="T9" fmla="*/ 45 h 55"/>
                </a:gdLst>
                <a:ahLst/>
                <a:cxnLst>
                  <a:cxn ang="0">
                    <a:pos x="T0" y="T1"/>
                  </a:cxn>
                  <a:cxn ang="0">
                    <a:pos x="T2" y="T3"/>
                  </a:cxn>
                  <a:cxn ang="0">
                    <a:pos x="T4" y="T5"/>
                  </a:cxn>
                  <a:cxn ang="0">
                    <a:pos x="T6" y="T7"/>
                  </a:cxn>
                  <a:cxn ang="0">
                    <a:pos x="T8" y="T9"/>
                  </a:cxn>
                </a:cxnLst>
                <a:rect l="0" t="0" r="r" b="b"/>
                <a:pathLst>
                  <a:path w="50" h="55">
                    <a:moveTo>
                      <a:pt x="50" y="45"/>
                    </a:moveTo>
                    <a:lnTo>
                      <a:pt x="38" y="55"/>
                    </a:lnTo>
                    <a:lnTo>
                      <a:pt x="0" y="10"/>
                    </a:lnTo>
                    <a:lnTo>
                      <a:pt x="10" y="0"/>
                    </a:lnTo>
                    <a:lnTo>
                      <a:pt x="50" y="45"/>
                    </a:lnTo>
                    <a:close/>
                  </a:path>
                </a:pathLst>
              </a:custGeom>
              <a:grpFill/>
              <a:ln>
                <a:noFill/>
              </a:ln>
              <a:effectLst>
                <a:outerShdw blurRad="149987" dist="250190" dir="8460000" algn="ctr">
                  <a:srgbClr val="000000">
                    <a:alpha val="28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8" name="Freeform 80"/>
              <p:cNvSpPr>
                <a:spLocks/>
              </p:cNvSpPr>
              <p:nvPr/>
            </p:nvSpPr>
            <p:spPr bwMode="auto">
              <a:xfrm>
                <a:off x="9819958" y="5894388"/>
                <a:ext cx="76200" cy="82550"/>
              </a:xfrm>
              <a:custGeom>
                <a:avLst/>
                <a:gdLst>
                  <a:gd name="T0" fmla="*/ 48 w 48"/>
                  <a:gd name="T1" fmla="*/ 43 h 52"/>
                  <a:gd name="T2" fmla="*/ 38 w 48"/>
                  <a:gd name="T3" fmla="*/ 52 h 52"/>
                  <a:gd name="T4" fmla="*/ 0 w 48"/>
                  <a:gd name="T5" fmla="*/ 9 h 52"/>
                  <a:gd name="T6" fmla="*/ 10 w 48"/>
                  <a:gd name="T7" fmla="*/ 0 h 52"/>
                  <a:gd name="T8" fmla="*/ 48 w 48"/>
                  <a:gd name="T9" fmla="*/ 43 h 52"/>
                </a:gdLst>
                <a:ahLst/>
                <a:cxnLst>
                  <a:cxn ang="0">
                    <a:pos x="T0" y="T1"/>
                  </a:cxn>
                  <a:cxn ang="0">
                    <a:pos x="T2" y="T3"/>
                  </a:cxn>
                  <a:cxn ang="0">
                    <a:pos x="T4" y="T5"/>
                  </a:cxn>
                  <a:cxn ang="0">
                    <a:pos x="T6" y="T7"/>
                  </a:cxn>
                  <a:cxn ang="0">
                    <a:pos x="T8" y="T9"/>
                  </a:cxn>
                </a:cxnLst>
                <a:rect l="0" t="0" r="r" b="b"/>
                <a:pathLst>
                  <a:path w="48" h="52">
                    <a:moveTo>
                      <a:pt x="48" y="43"/>
                    </a:moveTo>
                    <a:lnTo>
                      <a:pt x="38" y="52"/>
                    </a:lnTo>
                    <a:lnTo>
                      <a:pt x="0" y="9"/>
                    </a:lnTo>
                    <a:lnTo>
                      <a:pt x="10" y="0"/>
                    </a:lnTo>
                    <a:lnTo>
                      <a:pt x="48" y="43"/>
                    </a:lnTo>
                    <a:close/>
                  </a:path>
                </a:pathLst>
              </a:custGeom>
              <a:grpFill/>
              <a:ln>
                <a:noFill/>
              </a:ln>
              <a:effectLst>
                <a:outerShdw blurRad="149987" dist="250190" dir="8460000" algn="ctr">
                  <a:srgbClr val="000000">
                    <a:alpha val="28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44" name="文本框 43"/>
            <p:cNvSpPr txBox="1"/>
            <p:nvPr/>
          </p:nvSpPr>
          <p:spPr>
            <a:xfrm>
              <a:off x="6594756" y="4282496"/>
              <a:ext cx="866050" cy="828342"/>
            </a:xfrm>
            <a:prstGeom prst="rect">
              <a:avLst/>
            </a:prstGeom>
            <a:noFill/>
            <a:ln>
              <a:noFill/>
            </a:ln>
            <a:effectLst/>
          </p:spPr>
          <p:txBody>
            <a:bodyPr wrap="none" rtlCol="0">
              <a:spAutoFit/>
            </a:bodyPr>
            <a:lstStyle/>
            <a:p>
              <a:pPr>
                <a:lnSpc>
                  <a:spcPct val="130000"/>
                </a:lnSpc>
              </a:pPr>
              <a:r>
                <a:rPr lang="en-US" altLang="zh-CN" sz="4000"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03</a:t>
              </a:r>
              <a:endParaRPr lang="zh-CN" altLang="en-US" sz="4000"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5" name="文本框 44"/>
            <p:cNvSpPr txBox="1"/>
            <p:nvPr/>
          </p:nvSpPr>
          <p:spPr>
            <a:xfrm>
              <a:off x="6451872" y="4035161"/>
              <a:ext cx="1156348" cy="431710"/>
            </a:xfrm>
            <a:prstGeom prst="rect">
              <a:avLst/>
            </a:prstGeom>
            <a:noFill/>
            <a:ln>
              <a:noFill/>
            </a:ln>
            <a:effectLst/>
          </p:spPr>
          <p:txBody>
            <a:bodyPr wrap="square" rtlCol="0">
              <a:spAutoFit/>
            </a:bodyPr>
            <a:lstStyle/>
            <a:p>
              <a:pPr>
                <a:lnSpc>
                  <a:spcPct val="130000"/>
                </a:lnSpc>
              </a:pPr>
              <a:r>
                <a:rPr lang="zh-CN" altLang="en-US" dirty="0" smtClean="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文本特征</a:t>
              </a:r>
              <a:endParaRPr lang="zh-CN" altLang="en-US"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49" name="文本框 48"/>
          <p:cNvSpPr txBox="1"/>
          <p:nvPr/>
        </p:nvSpPr>
        <p:spPr>
          <a:xfrm>
            <a:off x="5971020" y="2230180"/>
            <a:ext cx="6178156" cy="3170099"/>
          </a:xfrm>
          <a:prstGeom prst="rect">
            <a:avLst/>
          </a:prstGeom>
          <a:noFill/>
        </p:spPr>
        <p:txBody>
          <a:bodyPr wrap="square" rtlCol="0">
            <a:spAutoFit/>
          </a:bodyPr>
          <a:lstStyle/>
          <a:p>
            <a:pPr marL="285750" indent="-285750" algn="just">
              <a:buFont typeface="Arial" panose="020B0604020202020204" pitchFamily="34" charset="0"/>
              <a:buChar char="•"/>
            </a:pPr>
            <a:r>
              <a:rPr lang="zh-CN" altLang="en-US" sz="2000" dirty="0">
                <a:latin typeface="+mn-ea"/>
                <a:ea typeface="+mn-ea"/>
              </a:rPr>
              <a:t>时间特征</a:t>
            </a:r>
            <a:r>
              <a:rPr lang="zh-CN" altLang="en-US" sz="2000" dirty="0" smtClean="0">
                <a:latin typeface="+mn-ea"/>
                <a:ea typeface="+mn-ea"/>
              </a:rPr>
              <a:t>：当</a:t>
            </a:r>
            <a:r>
              <a:rPr lang="zh-CN" altLang="en-US" sz="2000" dirty="0">
                <a:latin typeface="+mn-ea"/>
                <a:ea typeface="+mn-ea"/>
              </a:rPr>
              <a:t>一个重要事件发生时，</a:t>
            </a:r>
            <a:r>
              <a:rPr lang="zh-CN" altLang="en-US" sz="2000" dirty="0" smtClean="0">
                <a:latin typeface="+mn-ea"/>
                <a:ea typeface="+mn-ea"/>
              </a:rPr>
              <a:t>用户会发布很多博客。 </a:t>
            </a:r>
            <a:r>
              <a:rPr lang="zh-CN" altLang="en-US" sz="2000" dirty="0">
                <a:latin typeface="+mn-ea"/>
                <a:ea typeface="+mn-ea"/>
              </a:rPr>
              <a:t>由于大多数情况下用户搜索查询都是基于值得注意的事件</a:t>
            </a:r>
            <a:r>
              <a:rPr lang="zh-CN" altLang="en-US" sz="2000" dirty="0" smtClean="0">
                <a:latin typeface="+mn-ea"/>
                <a:ea typeface="+mn-ea"/>
              </a:rPr>
              <a:t>，因此用户发送时间</a:t>
            </a:r>
            <a:r>
              <a:rPr lang="zh-CN" altLang="en-US" sz="2000" dirty="0">
                <a:latin typeface="+mn-ea"/>
                <a:ea typeface="+mn-ea"/>
              </a:rPr>
              <a:t>和查询时间之间的时间差越小，查询和推文就越相关</a:t>
            </a:r>
            <a:r>
              <a:rPr lang="zh-CN" altLang="en-US" sz="2000" dirty="0" smtClean="0">
                <a:latin typeface="+mn-ea"/>
                <a:ea typeface="+mn-ea"/>
              </a:rPr>
              <a:t>。</a:t>
            </a:r>
            <a:endParaRPr lang="en-US" altLang="zh-CN" sz="2000" dirty="0" smtClean="0">
              <a:latin typeface="+mn-ea"/>
              <a:ea typeface="+mn-ea"/>
            </a:endParaRPr>
          </a:p>
          <a:p>
            <a:pPr marL="285750" indent="-285750" algn="just">
              <a:buFont typeface="Arial" panose="020B0604020202020204" pitchFamily="34" charset="0"/>
              <a:buChar char="•"/>
            </a:pPr>
            <a:endParaRPr lang="en-US" altLang="zh-CN" sz="2000" dirty="0">
              <a:latin typeface="+mn-ea"/>
              <a:ea typeface="+mn-ea"/>
            </a:endParaRPr>
          </a:p>
          <a:p>
            <a:pPr marL="285750" indent="-285750" algn="just">
              <a:buFont typeface="Arial" panose="020B0604020202020204" pitchFamily="34" charset="0"/>
              <a:buChar char="•"/>
            </a:pPr>
            <a:r>
              <a:rPr lang="zh-CN" altLang="en-US" sz="2000" dirty="0" smtClean="0">
                <a:latin typeface="+mn-ea"/>
                <a:ea typeface="+mn-ea"/>
              </a:rPr>
              <a:t>用户特征：是指发送该博客的用户的相关特征，例如粉丝数量，近期发送博客的频繁程度。</a:t>
            </a:r>
            <a:endParaRPr lang="en-US" altLang="zh-CN" sz="2000" dirty="0" smtClean="0">
              <a:latin typeface="+mn-ea"/>
              <a:ea typeface="+mn-ea"/>
            </a:endParaRPr>
          </a:p>
          <a:p>
            <a:pPr marL="285750" indent="-285750" algn="just">
              <a:buFont typeface="Arial" panose="020B0604020202020204" pitchFamily="34" charset="0"/>
              <a:buChar char="•"/>
            </a:pPr>
            <a:endParaRPr lang="en-US" altLang="zh-CN" sz="2000" dirty="0">
              <a:latin typeface="+mn-ea"/>
              <a:ea typeface="+mn-ea"/>
            </a:endParaRPr>
          </a:p>
          <a:p>
            <a:pPr marL="285750" indent="-285750" algn="just">
              <a:buFont typeface="Arial" panose="020B0604020202020204" pitchFamily="34" charset="0"/>
              <a:buChar char="•"/>
            </a:pPr>
            <a:r>
              <a:rPr lang="zh-CN" altLang="en-US" sz="2000" dirty="0" smtClean="0">
                <a:latin typeface="+mn-ea"/>
                <a:ea typeface="+mn-ea"/>
              </a:rPr>
              <a:t>文本</a:t>
            </a:r>
            <a:r>
              <a:rPr lang="zh-CN" altLang="en-US" sz="2000" dirty="0">
                <a:latin typeface="+mn-ea"/>
                <a:ea typeface="+mn-ea"/>
              </a:rPr>
              <a:t>特征</a:t>
            </a:r>
            <a:r>
              <a:rPr lang="zh-CN" altLang="en-US" sz="2000" dirty="0" smtClean="0">
                <a:latin typeface="+mn-ea"/>
                <a:ea typeface="+mn-ea"/>
              </a:rPr>
              <a:t>：是指给定</a:t>
            </a:r>
            <a:r>
              <a:rPr lang="zh-CN" altLang="en-US" sz="2000" dirty="0">
                <a:latin typeface="+mn-ea"/>
                <a:ea typeface="+mn-ea"/>
              </a:rPr>
              <a:t>查询和目标推文之间的文本相似性。</a:t>
            </a:r>
            <a:endParaRPr lang="en-US" altLang="zh-CN" sz="2000" dirty="0" smtClean="0">
              <a:latin typeface="+mn-ea"/>
              <a:ea typeface="+mn-ea"/>
            </a:endParaRPr>
          </a:p>
        </p:txBody>
      </p:sp>
    </p:spTree>
    <p:extLst>
      <p:ext uri="{BB962C8B-B14F-4D97-AF65-F5344CB8AC3E}">
        <p14:creationId xmlns:p14="http://schemas.microsoft.com/office/powerpoint/2010/main" val="1774282740"/>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250" fill="hold"/>
                                        <p:tgtEl>
                                          <p:spTgt spid="24"/>
                                        </p:tgtEl>
                                        <p:attrNameLst>
                                          <p:attrName>ppt_w</p:attrName>
                                        </p:attrNameLst>
                                      </p:cBhvr>
                                      <p:tavLst>
                                        <p:tav tm="0">
                                          <p:val>
                                            <p:fltVal val="0"/>
                                          </p:val>
                                        </p:tav>
                                        <p:tav tm="100000">
                                          <p:val>
                                            <p:strVal val="#ppt_w"/>
                                          </p:val>
                                        </p:tav>
                                      </p:tavLst>
                                    </p:anim>
                                    <p:anim calcmode="lin" valueType="num">
                                      <p:cBhvr>
                                        <p:cTn id="8" dur="250" fill="hold"/>
                                        <p:tgtEl>
                                          <p:spTgt spid="24"/>
                                        </p:tgtEl>
                                        <p:attrNameLst>
                                          <p:attrName>ppt_h</p:attrName>
                                        </p:attrNameLst>
                                      </p:cBhvr>
                                      <p:tavLst>
                                        <p:tav tm="0">
                                          <p:val>
                                            <p:fltVal val="0"/>
                                          </p:val>
                                        </p:tav>
                                        <p:tav tm="100000">
                                          <p:val>
                                            <p:strVal val="#ppt_h"/>
                                          </p:val>
                                        </p:tav>
                                      </p:tavLst>
                                    </p:anim>
                                    <p:anim calcmode="lin" valueType="num">
                                      <p:cBhvr>
                                        <p:cTn id="9" dur="250" fill="hold"/>
                                        <p:tgtEl>
                                          <p:spTgt spid="24"/>
                                        </p:tgtEl>
                                        <p:attrNameLst>
                                          <p:attrName>style.rotation</p:attrName>
                                        </p:attrNameLst>
                                      </p:cBhvr>
                                      <p:tavLst>
                                        <p:tav tm="0">
                                          <p:val>
                                            <p:fltVal val="90"/>
                                          </p:val>
                                        </p:tav>
                                        <p:tav tm="100000">
                                          <p:val>
                                            <p:fltVal val="0"/>
                                          </p:val>
                                        </p:tav>
                                      </p:tavLst>
                                    </p:anim>
                                    <p:animEffect transition="in" filter="fade">
                                      <p:cBhvr>
                                        <p:cTn id="10" dur="25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p:cTn id="15" dur="250" fill="hold"/>
                                        <p:tgtEl>
                                          <p:spTgt spid="32"/>
                                        </p:tgtEl>
                                        <p:attrNameLst>
                                          <p:attrName>ppt_w</p:attrName>
                                        </p:attrNameLst>
                                      </p:cBhvr>
                                      <p:tavLst>
                                        <p:tav tm="0">
                                          <p:val>
                                            <p:fltVal val="0"/>
                                          </p:val>
                                        </p:tav>
                                        <p:tav tm="100000">
                                          <p:val>
                                            <p:strVal val="#ppt_w"/>
                                          </p:val>
                                        </p:tav>
                                      </p:tavLst>
                                    </p:anim>
                                    <p:anim calcmode="lin" valueType="num">
                                      <p:cBhvr>
                                        <p:cTn id="16" dur="250" fill="hold"/>
                                        <p:tgtEl>
                                          <p:spTgt spid="32"/>
                                        </p:tgtEl>
                                        <p:attrNameLst>
                                          <p:attrName>ppt_h</p:attrName>
                                        </p:attrNameLst>
                                      </p:cBhvr>
                                      <p:tavLst>
                                        <p:tav tm="0">
                                          <p:val>
                                            <p:fltVal val="0"/>
                                          </p:val>
                                        </p:tav>
                                        <p:tav tm="100000">
                                          <p:val>
                                            <p:strVal val="#ppt_h"/>
                                          </p:val>
                                        </p:tav>
                                      </p:tavLst>
                                    </p:anim>
                                    <p:anim calcmode="lin" valueType="num">
                                      <p:cBhvr>
                                        <p:cTn id="17" dur="250" fill="hold"/>
                                        <p:tgtEl>
                                          <p:spTgt spid="32"/>
                                        </p:tgtEl>
                                        <p:attrNameLst>
                                          <p:attrName>style.rotation</p:attrName>
                                        </p:attrNameLst>
                                      </p:cBhvr>
                                      <p:tavLst>
                                        <p:tav tm="0">
                                          <p:val>
                                            <p:fltVal val="90"/>
                                          </p:val>
                                        </p:tav>
                                        <p:tav tm="100000">
                                          <p:val>
                                            <p:fltVal val="0"/>
                                          </p:val>
                                        </p:tav>
                                      </p:tavLst>
                                    </p:anim>
                                    <p:animEffect transition="in" filter="fade">
                                      <p:cBhvr>
                                        <p:cTn id="18" dur="25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250" fill="hold"/>
                                        <p:tgtEl>
                                          <p:spTgt spid="40"/>
                                        </p:tgtEl>
                                        <p:attrNameLst>
                                          <p:attrName>ppt_w</p:attrName>
                                        </p:attrNameLst>
                                      </p:cBhvr>
                                      <p:tavLst>
                                        <p:tav tm="0">
                                          <p:val>
                                            <p:fltVal val="0"/>
                                          </p:val>
                                        </p:tav>
                                        <p:tav tm="100000">
                                          <p:val>
                                            <p:strVal val="#ppt_w"/>
                                          </p:val>
                                        </p:tav>
                                      </p:tavLst>
                                    </p:anim>
                                    <p:anim calcmode="lin" valueType="num">
                                      <p:cBhvr>
                                        <p:cTn id="24" dur="250" fill="hold"/>
                                        <p:tgtEl>
                                          <p:spTgt spid="40"/>
                                        </p:tgtEl>
                                        <p:attrNameLst>
                                          <p:attrName>ppt_h</p:attrName>
                                        </p:attrNameLst>
                                      </p:cBhvr>
                                      <p:tavLst>
                                        <p:tav tm="0">
                                          <p:val>
                                            <p:fltVal val="0"/>
                                          </p:val>
                                        </p:tav>
                                        <p:tav tm="100000">
                                          <p:val>
                                            <p:strVal val="#ppt_h"/>
                                          </p:val>
                                        </p:tav>
                                      </p:tavLst>
                                    </p:anim>
                                    <p:anim calcmode="lin" valueType="num">
                                      <p:cBhvr>
                                        <p:cTn id="25" dur="250" fill="hold"/>
                                        <p:tgtEl>
                                          <p:spTgt spid="40"/>
                                        </p:tgtEl>
                                        <p:attrNameLst>
                                          <p:attrName>style.rotation</p:attrName>
                                        </p:attrNameLst>
                                      </p:cBhvr>
                                      <p:tavLst>
                                        <p:tav tm="0">
                                          <p:val>
                                            <p:fltVal val="90"/>
                                          </p:val>
                                        </p:tav>
                                        <p:tav tm="100000">
                                          <p:val>
                                            <p:fltVal val="0"/>
                                          </p:val>
                                        </p:tav>
                                      </p:tavLst>
                                    </p:anim>
                                    <p:animEffect transition="in" filter="fade">
                                      <p:cBhvr>
                                        <p:cTn id="26" dur="2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23476" y="-94997"/>
            <a:ext cx="12892377" cy="7340492"/>
            <a:chOff x="-23476" y="-94997"/>
            <a:chExt cx="12892377" cy="7340492"/>
          </a:xfrm>
        </p:grpSpPr>
        <p:sp>
          <p:nvSpPr>
            <p:cNvPr id="51" name="矩形 50"/>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52" name="组合 51"/>
            <p:cNvGrpSpPr/>
            <p:nvPr/>
          </p:nvGrpSpPr>
          <p:grpSpPr>
            <a:xfrm>
              <a:off x="-23476" y="-94997"/>
              <a:ext cx="12880639" cy="652789"/>
              <a:chOff x="-23476" y="-94997"/>
              <a:chExt cx="12880639" cy="652789"/>
            </a:xfrm>
          </p:grpSpPr>
          <p:sp>
            <p:nvSpPr>
              <p:cNvPr id="53" name="矩形 52"/>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4" name="矩形 53"/>
              <p:cNvSpPr/>
              <p:nvPr/>
            </p:nvSpPr>
            <p:spPr>
              <a:xfrm>
                <a:off x="5563475" y="-7746"/>
                <a:ext cx="2665306"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5" name="Rectangle 4"/>
              <p:cNvSpPr txBox="1">
                <a:spLocks noChangeArrowheads="1"/>
              </p:cNvSpPr>
              <p:nvPr/>
            </p:nvSpPr>
            <p:spPr bwMode="auto">
              <a:xfrm>
                <a:off x="8384111" y="-67258"/>
                <a:ext cx="252417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个体用户画像挖掘</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6" name="Rectangle 4"/>
              <p:cNvSpPr txBox="1">
                <a:spLocks noChangeArrowheads="1"/>
              </p:cNvSpPr>
              <p:nvPr/>
            </p:nvSpPr>
            <p:spPr bwMode="auto">
              <a:xfrm>
                <a:off x="5652377" y="-57186"/>
                <a:ext cx="2487501"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olidFill>
                      <a:srgbClr val="1075B6"/>
                    </a:solidFill>
                    <a:latin typeface="SF Orson Casual Heavy" panose="00000400000000000000" pitchFamily="2" charset="0"/>
                    <a:ea typeface="幼圆" panose="02010509060101010101" pitchFamily="49" charset="-122"/>
                    <a:sym typeface="SF Orson Casual Heavy" panose="00000400000000000000" pitchFamily="2" charset="0"/>
                  </a:rPr>
                  <a:t>社交</a:t>
                </a:r>
                <a:r>
                  <a:rPr lang="zh-CN" altLang="en-US" dirty="0" smtClean="0">
                    <a:solidFill>
                      <a:srgbClr val="1075B6"/>
                    </a:solidFill>
                    <a:latin typeface="SF Orson Casual Heavy" panose="00000400000000000000" pitchFamily="2" charset="0"/>
                    <a:ea typeface="幼圆" panose="02010509060101010101" pitchFamily="49" charset="-122"/>
                    <a:sym typeface="SF Orson Casual Heavy" panose="00000400000000000000" pitchFamily="2" charset="0"/>
                  </a:rPr>
                  <a:t>网络内容搜索</a:t>
                </a:r>
                <a:endParaRPr lang="en-US" altLang="zh-CN" dirty="0">
                  <a:solidFill>
                    <a:srgbClr val="1075B6"/>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7" name="Rectangle 4"/>
              <p:cNvSpPr txBox="1">
                <a:spLocks noChangeArrowheads="1"/>
              </p:cNvSpPr>
              <p:nvPr/>
            </p:nvSpPr>
            <p:spPr bwMode="auto">
              <a:xfrm>
                <a:off x="10894087" y="-77805"/>
                <a:ext cx="1551731"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社交</a:t>
                </a: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圈挖掘</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8" name="Rectangle 4"/>
              <p:cNvSpPr txBox="1">
                <a:spLocks noChangeArrowheads="1"/>
              </p:cNvSpPr>
              <p:nvPr/>
            </p:nvSpPr>
            <p:spPr bwMode="auto">
              <a:xfrm>
                <a:off x="654919" y="-94997"/>
                <a:ext cx="3181374"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内容搜索与社交信息挖掘</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59" name="文本框 58"/>
          <p:cNvSpPr txBox="1"/>
          <p:nvPr/>
        </p:nvSpPr>
        <p:spPr>
          <a:xfrm>
            <a:off x="379909" y="846932"/>
            <a:ext cx="4839786" cy="461665"/>
          </a:xfrm>
          <a:prstGeom prst="rect">
            <a:avLst/>
          </a:prstGeom>
          <a:noFill/>
        </p:spPr>
        <p:txBody>
          <a:bodyPr wrap="none" rtlCol="0">
            <a:spAutoFit/>
          </a:bodyPr>
          <a:lstStyle/>
          <a:p>
            <a:pPr marL="342900" indent="-342900">
              <a:buFont typeface="Arial" panose="020B0604020202020204" pitchFamily="34" charset="0"/>
              <a:buChar char="•"/>
            </a:pPr>
            <a:r>
              <a:rPr lang="zh-CN" altLang="en-US" sz="2400" dirty="0" smtClean="0">
                <a:latin typeface="+mn-ea"/>
                <a:ea typeface="+mn-ea"/>
              </a:rPr>
              <a:t>基于用户参与度的搜索结果排序</a:t>
            </a:r>
            <a:endParaRPr lang="zh-CN" altLang="en-US" sz="2400" dirty="0">
              <a:latin typeface="+mn-ea"/>
              <a:ea typeface="+mn-ea"/>
            </a:endParaRPr>
          </a:p>
        </p:txBody>
      </p:sp>
      <p:sp>
        <p:nvSpPr>
          <p:cNvPr id="60" name="文本框 59"/>
          <p:cNvSpPr txBox="1"/>
          <p:nvPr/>
        </p:nvSpPr>
        <p:spPr>
          <a:xfrm>
            <a:off x="1027981" y="2968253"/>
            <a:ext cx="4536504" cy="1384995"/>
          </a:xfrm>
          <a:prstGeom prst="rect">
            <a:avLst/>
          </a:prstGeom>
          <a:noFill/>
        </p:spPr>
        <p:txBody>
          <a:bodyPr wrap="square" rtlCol="0">
            <a:spAutoFit/>
          </a:bodyPr>
          <a:lstStyle/>
          <a:p>
            <a:r>
              <a:rPr lang="zh-CN" altLang="en-US" sz="2800" dirty="0" smtClean="0">
                <a:latin typeface="+mj-ea"/>
                <a:ea typeface="+mj-ea"/>
              </a:rPr>
              <a:t>用户参与度：根据</a:t>
            </a:r>
            <a:r>
              <a:rPr lang="zh-CN" altLang="en-US" sz="2800" dirty="0">
                <a:latin typeface="+mj-ea"/>
                <a:ea typeface="+mj-ea"/>
              </a:rPr>
              <a:t>与用户回复和转发数进行</a:t>
            </a:r>
            <a:r>
              <a:rPr lang="zh-CN" altLang="en-US" sz="2800" dirty="0" smtClean="0">
                <a:latin typeface="+mj-ea"/>
                <a:ea typeface="+mj-ea"/>
              </a:rPr>
              <a:t>评分，回复</a:t>
            </a:r>
            <a:r>
              <a:rPr lang="zh-CN" altLang="en-US" sz="2800" dirty="0">
                <a:latin typeface="+mj-ea"/>
                <a:ea typeface="+mj-ea"/>
              </a:rPr>
              <a:t>和转发数高的评分越高。 </a:t>
            </a:r>
          </a:p>
        </p:txBody>
      </p:sp>
      <p:pic>
        <p:nvPicPr>
          <p:cNvPr id="61" name="图片 60"/>
          <p:cNvPicPr>
            <a:picLocks noChangeAspect="1"/>
          </p:cNvPicPr>
          <p:nvPr/>
        </p:nvPicPr>
        <p:blipFill>
          <a:blip r:embed="rId3"/>
          <a:stretch>
            <a:fillRect/>
          </a:stretch>
        </p:blipFill>
        <p:spPr>
          <a:xfrm>
            <a:off x="6860629" y="663143"/>
            <a:ext cx="3892329" cy="6408712"/>
          </a:xfrm>
          <a:prstGeom prst="rect">
            <a:avLst/>
          </a:prstGeom>
        </p:spPr>
      </p:pic>
    </p:spTree>
    <p:extLst>
      <p:ext uri="{BB962C8B-B14F-4D97-AF65-F5344CB8AC3E}">
        <p14:creationId xmlns:p14="http://schemas.microsoft.com/office/powerpoint/2010/main" val="1081288831"/>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23476" y="-94997"/>
            <a:ext cx="12892377" cy="7340492"/>
            <a:chOff x="-23476" y="-94997"/>
            <a:chExt cx="12892377" cy="7340492"/>
          </a:xfrm>
        </p:grpSpPr>
        <p:sp>
          <p:nvSpPr>
            <p:cNvPr id="51" name="矩形 50"/>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52" name="组合 51"/>
            <p:cNvGrpSpPr/>
            <p:nvPr/>
          </p:nvGrpSpPr>
          <p:grpSpPr>
            <a:xfrm>
              <a:off x="-23476" y="-94997"/>
              <a:ext cx="12880639" cy="660535"/>
              <a:chOff x="-23476" y="-94997"/>
              <a:chExt cx="12880639" cy="660535"/>
            </a:xfrm>
          </p:grpSpPr>
          <p:sp>
            <p:nvSpPr>
              <p:cNvPr id="53" name="矩形 52"/>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4" name="矩形 53"/>
              <p:cNvSpPr/>
              <p:nvPr/>
            </p:nvSpPr>
            <p:spPr>
              <a:xfrm>
                <a:off x="8012757" y="0"/>
                <a:ext cx="2665306"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5" name="Rectangle 4"/>
              <p:cNvSpPr txBox="1">
                <a:spLocks noChangeArrowheads="1"/>
              </p:cNvSpPr>
              <p:nvPr/>
            </p:nvSpPr>
            <p:spPr bwMode="auto">
              <a:xfrm>
                <a:off x="8012757" y="-49440"/>
                <a:ext cx="252417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solidFill>
                      <a:schemeClr val="accent4"/>
                    </a:solidFill>
                    <a:latin typeface="SF Orson Casual Heavy" panose="00000400000000000000" pitchFamily="2" charset="0"/>
                    <a:ea typeface="幼圆" panose="02010509060101010101" pitchFamily="49" charset="-122"/>
                    <a:sym typeface="SF Orson Casual Heavy" panose="00000400000000000000" pitchFamily="2" charset="0"/>
                  </a:rPr>
                  <a:t>个体用户画像挖掘</a:t>
                </a:r>
                <a:endParaRPr lang="en-US" altLang="zh-CN" dirty="0">
                  <a:solidFill>
                    <a:schemeClr val="accent4"/>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6" name="Rectangle 4"/>
              <p:cNvSpPr txBox="1">
                <a:spLocks noChangeArrowheads="1"/>
              </p:cNvSpPr>
              <p:nvPr/>
            </p:nvSpPr>
            <p:spPr bwMode="auto">
              <a:xfrm>
                <a:off x="5417244" y="-49440"/>
                <a:ext cx="2487501"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社交</a:t>
                </a: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网络内容搜索</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7" name="Rectangle 4"/>
              <p:cNvSpPr txBox="1">
                <a:spLocks noChangeArrowheads="1"/>
              </p:cNvSpPr>
              <p:nvPr/>
            </p:nvSpPr>
            <p:spPr bwMode="auto">
              <a:xfrm>
                <a:off x="10894087" y="-77805"/>
                <a:ext cx="1551731"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社交</a:t>
                </a: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圈挖掘</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8" name="Rectangle 4"/>
              <p:cNvSpPr txBox="1">
                <a:spLocks noChangeArrowheads="1"/>
              </p:cNvSpPr>
              <p:nvPr/>
            </p:nvSpPr>
            <p:spPr bwMode="auto">
              <a:xfrm>
                <a:off x="654919" y="-94997"/>
                <a:ext cx="3109366"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内容搜索与社交信息挖掘</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pic>
        <p:nvPicPr>
          <p:cNvPr id="14" name="图片 13"/>
          <p:cNvPicPr>
            <a:picLocks noChangeAspect="1"/>
          </p:cNvPicPr>
          <p:nvPr/>
        </p:nvPicPr>
        <p:blipFill>
          <a:blip r:embed="rId3"/>
          <a:stretch>
            <a:fillRect/>
          </a:stretch>
        </p:blipFill>
        <p:spPr>
          <a:xfrm>
            <a:off x="5204444" y="2032149"/>
            <a:ext cx="6908327" cy="3333750"/>
          </a:xfrm>
          <a:prstGeom prst="rect">
            <a:avLst/>
          </a:prstGeom>
        </p:spPr>
      </p:pic>
      <p:sp>
        <p:nvSpPr>
          <p:cNvPr id="15" name="矩形 14"/>
          <p:cNvSpPr/>
          <p:nvPr/>
        </p:nvSpPr>
        <p:spPr>
          <a:xfrm>
            <a:off x="883965" y="1713865"/>
            <a:ext cx="3744416" cy="3970318"/>
          </a:xfrm>
          <a:prstGeom prst="rect">
            <a:avLst/>
          </a:prstGeom>
        </p:spPr>
        <p:txBody>
          <a:bodyPr wrap="square">
            <a:spAutoFit/>
          </a:bodyPr>
          <a:lstStyle/>
          <a:p>
            <a:r>
              <a:rPr lang="zh-CN" altLang="en-US" sz="2800" dirty="0" smtClean="0">
                <a:latin typeface="+mn-ea"/>
                <a:ea typeface="+mn-ea"/>
              </a:rPr>
              <a:t>用户</a:t>
            </a:r>
            <a:r>
              <a:rPr lang="zh-CN" altLang="en-US" sz="2800" dirty="0">
                <a:latin typeface="+mn-ea"/>
                <a:ea typeface="+mn-ea"/>
              </a:rPr>
              <a:t>画像是根据用户社会属性、生活习惯和消费行为等信息而抽象出的一个标签化的用户模型。构建用户画像的核心工作即是给用户贴“标签”，而标签是通过对用户信息分析而来的高度精炼的特征标识</a:t>
            </a:r>
            <a:r>
              <a:rPr lang="zh-CN" altLang="en-US" dirty="0">
                <a:latin typeface="+mn-ea"/>
                <a:ea typeface="+mn-ea"/>
              </a:rPr>
              <a:t>。</a:t>
            </a:r>
          </a:p>
        </p:txBody>
      </p:sp>
      <p:sp>
        <p:nvSpPr>
          <p:cNvPr id="16" name="文本框 15"/>
          <p:cNvSpPr txBox="1"/>
          <p:nvPr/>
        </p:nvSpPr>
        <p:spPr>
          <a:xfrm>
            <a:off x="523925" y="889561"/>
            <a:ext cx="1191352" cy="523220"/>
          </a:xfrm>
          <a:prstGeom prst="rect">
            <a:avLst/>
          </a:prstGeom>
          <a:noFill/>
        </p:spPr>
        <p:txBody>
          <a:bodyPr wrap="none" rtlCol="0">
            <a:spAutoFit/>
          </a:bodyPr>
          <a:lstStyle/>
          <a:p>
            <a:pPr marL="285750" indent="-285750">
              <a:buFont typeface="Arial" panose="020B0604020202020204" pitchFamily="34" charset="0"/>
              <a:buChar char="•"/>
            </a:pPr>
            <a:r>
              <a:rPr lang="zh-CN" altLang="en-US" sz="2800" dirty="0" smtClean="0">
                <a:latin typeface="+mn-ea"/>
                <a:ea typeface="+mn-ea"/>
              </a:rPr>
              <a:t>定义</a:t>
            </a:r>
            <a:endParaRPr lang="zh-CN" altLang="en-US" sz="2800" dirty="0">
              <a:latin typeface="+mn-ea"/>
              <a:ea typeface="+mn-ea"/>
            </a:endParaRPr>
          </a:p>
        </p:txBody>
      </p:sp>
    </p:spTree>
    <p:extLst>
      <p:ext uri="{BB962C8B-B14F-4D97-AF65-F5344CB8AC3E}">
        <p14:creationId xmlns:p14="http://schemas.microsoft.com/office/powerpoint/2010/main" val="2139520068"/>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23476" y="-94997"/>
            <a:ext cx="12892377" cy="7340492"/>
            <a:chOff x="-23476" y="-94997"/>
            <a:chExt cx="12892377" cy="7340492"/>
          </a:xfrm>
        </p:grpSpPr>
        <p:sp>
          <p:nvSpPr>
            <p:cNvPr id="51" name="矩形 50"/>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52" name="组合 51"/>
            <p:cNvGrpSpPr/>
            <p:nvPr/>
          </p:nvGrpSpPr>
          <p:grpSpPr>
            <a:xfrm>
              <a:off x="-23476" y="-94997"/>
              <a:ext cx="12880639" cy="660535"/>
              <a:chOff x="-23476" y="-94997"/>
              <a:chExt cx="12880639" cy="660535"/>
            </a:xfrm>
          </p:grpSpPr>
          <p:sp>
            <p:nvSpPr>
              <p:cNvPr id="53" name="矩形 52"/>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4" name="矩形 53"/>
              <p:cNvSpPr/>
              <p:nvPr/>
            </p:nvSpPr>
            <p:spPr>
              <a:xfrm>
                <a:off x="8012757" y="0"/>
                <a:ext cx="2665306"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5" name="Rectangle 4"/>
              <p:cNvSpPr txBox="1">
                <a:spLocks noChangeArrowheads="1"/>
              </p:cNvSpPr>
              <p:nvPr/>
            </p:nvSpPr>
            <p:spPr bwMode="auto">
              <a:xfrm>
                <a:off x="8012757" y="-49440"/>
                <a:ext cx="252417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solidFill>
                      <a:schemeClr val="accent4"/>
                    </a:solidFill>
                    <a:latin typeface="SF Orson Casual Heavy" panose="00000400000000000000" pitchFamily="2" charset="0"/>
                    <a:ea typeface="幼圆" panose="02010509060101010101" pitchFamily="49" charset="-122"/>
                    <a:sym typeface="SF Orson Casual Heavy" panose="00000400000000000000" pitchFamily="2" charset="0"/>
                  </a:rPr>
                  <a:t>个体用户画像挖掘</a:t>
                </a:r>
                <a:endParaRPr lang="en-US" altLang="zh-CN" dirty="0">
                  <a:solidFill>
                    <a:schemeClr val="accent4"/>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6" name="Rectangle 4"/>
              <p:cNvSpPr txBox="1">
                <a:spLocks noChangeArrowheads="1"/>
              </p:cNvSpPr>
              <p:nvPr/>
            </p:nvSpPr>
            <p:spPr bwMode="auto">
              <a:xfrm>
                <a:off x="5417244" y="-49440"/>
                <a:ext cx="2487501"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社交</a:t>
                </a: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网络内容搜索</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7" name="Rectangle 4"/>
              <p:cNvSpPr txBox="1">
                <a:spLocks noChangeArrowheads="1"/>
              </p:cNvSpPr>
              <p:nvPr/>
            </p:nvSpPr>
            <p:spPr bwMode="auto">
              <a:xfrm>
                <a:off x="10894087" y="-77805"/>
                <a:ext cx="1551731"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社交</a:t>
                </a: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圈挖掘</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8" name="Rectangle 4"/>
              <p:cNvSpPr txBox="1">
                <a:spLocks noChangeArrowheads="1"/>
              </p:cNvSpPr>
              <p:nvPr/>
            </p:nvSpPr>
            <p:spPr bwMode="auto">
              <a:xfrm>
                <a:off x="654919" y="-94997"/>
                <a:ext cx="3397398"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内容搜索与社交信息挖掘</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17" name="文本框 16"/>
          <p:cNvSpPr txBox="1"/>
          <p:nvPr/>
        </p:nvSpPr>
        <p:spPr>
          <a:xfrm>
            <a:off x="523925" y="868683"/>
            <a:ext cx="1191352" cy="523220"/>
          </a:xfrm>
          <a:prstGeom prst="rect">
            <a:avLst/>
          </a:prstGeom>
          <a:noFill/>
        </p:spPr>
        <p:txBody>
          <a:bodyPr wrap="none" rtlCol="0">
            <a:spAutoFit/>
          </a:bodyPr>
          <a:lstStyle/>
          <a:p>
            <a:pPr marL="285750" indent="-285750">
              <a:buFont typeface="Arial" panose="020B0604020202020204" pitchFamily="34" charset="0"/>
              <a:buChar char="•"/>
            </a:pPr>
            <a:r>
              <a:rPr lang="zh-CN" altLang="en-US" sz="2800" dirty="0" smtClean="0">
                <a:latin typeface="+mn-ea"/>
                <a:ea typeface="+mn-ea"/>
              </a:rPr>
              <a:t>案例</a:t>
            </a:r>
            <a:endParaRPr lang="zh-CN" altLang="en-US" sz="2800" dirty="0">
              <a:latin typeface="+mn-ea"/>
              <a:ea typeface="+mn-ea"/>
            </a:endParaRPr>
          </a:p>
        </p:txBody>
      </p:sp>
      <p:sp>
        <p:nvSpPr>
          <p:cNvPr id="18" name="矩形 17"/>
          <p:cNvSpPr/>
          <p:nvPr/>
        </p:nvSpPr>
        <p:spPr>
          <a:xfrm>
            <a:off x="654919" y="2430835"/>
            <a:ext cx="6426200" cy="2677656"/>
          </a:xfrm>
          <a:prstGeom prst="rect">
            <a:avLst/>
          </a:prstGeom>
        </p:spPr>
        <p:txBody>
          <a:bodyPr>
            <a:spAutoFit/>
          </a:bodyPr>
          <a:lstStyle/>
          <a:p>
            <a:r>
              <a:rPr lang="zh-CN" altLang="en-US" sz="2400" dirty="0">
                <a:latin typeface="+mn-ea"/>
                <a:ea typeface="+mn-ea"/>
              </a:rPr>
              <a:t>如果你经常购买一些玩偶玩具，那么电商网站即可根据玩具购买的情况替你打上标签“有孩子”，甚至还可以判断出你孩子大概的年龄，贴上“有 </a:t>
            </a:r>
            <a:r>
              <a:rPr lang="en-US" altLang="zh-CN" sz="2400" dirty="0">
                <a:latin typeface="+mn-ea"/>
                <a:ea typeface="+mn-ea"/>
              </a:rPr>
              <a:t>5-10 </a:t>
            </a:r>
            <a:r>
              <a:rPr lang="zh-CN" altLang="en-US" sz="2400" dirty="0">
                <a:latin typeface="+mn-ea"/>
                <a:ea typeface="+mn-ea"/>
              </a:rPr>
              <a:t>岁的孩子”这样更为具体的标签，而这些所有给你贴的</a:t>
            </a:r>
            <a:r>
              <a:rPr lang="zh-CN" altLang="en-US" sz="2400" dirty="0" smtClean="0">
                <a:latin typeface="+mn-ea"/>
                <a:ea typeface="+mn-ea"/>
              </a:rPr>
              <a:t>标签统一在一起，</a:t>
            </a:r>
            <a:r>
              <a:rPr lang="zh-CN" altLang="en-US" sz="2400" dirty="0">
                <a:latin typeface="+mn-ea"/>
                <a:ea typeface="+mn-ea"/>
              </a:rPr>
              <a:t>就成了你的用户画像，因此，也可以说用户画像就是判断一个人是什么样的人。 </a:t>
            </a:r>
          </a:p>
        </p:txBody>
      </p:sp>
      <p:pic>
        <p:nvPicPr>
          <p:cNvPr id="19" name="图片 18"/>
          <p:cNvPicPr>
            <a:picLocks noChangeAspect="1"/>
          </p:cNvPicPr>
          <p:nvPr/>
        </p:nvPicPr>
        <p:blipFill>
          <a:blip r:embed="rId3"/>
          <a:stretch>
            <a:fillRect/>
          </a:stretch>
        </p:blipFill>
        <p:spPr>
          <a:xfrm>
            <a:off x="7619627" y="2111408"/>
            <a:ext cx="4157832" cy="3316511"/>
          </a:xfrm>
          <a:prstGeom prst="rect">
            <a:avLst/>
          </a:prstGeom>
        </p:spPr>
      </p:pic>
    </p:spTree>
    <p:extLst>
      <p:ext uri="{BB962C8B-B14F-4D97-AF65-F5344CB8AC3E}">
        <p14:creationId xmlns:p14="http://schemas.microsoft.com/office/powerpoint/2010/main" val="1448110034"/>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23476" y="-94997"/>
            <a:ext cx="12892377" cy="7340492"/>
            <a:chOff x="-23476" y="-94997"/>
            <a:chExt cx="12892377" cy="7340492"/>
          </a:xfrm>
        </p:grpSpPr>
        <p:sp>
          <p:nvSpPr>
            <p:cNvPr id="51" name="矩形 50"/>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52" name="组合 51"/>
            <p:cNvGrpSpPr/>
            <p:nvPr/>
          </p:nvGrpSpPr>
          <p:grpSpPr>
            <a:xfrm>
              <a:off x="-23476" y="-94997"/>
              <a:ext cx="12880639" cy="660535"/>
              <a:chOff x="-23476" y="-94997"/>
              <a:chExt cx="12880639" cy="660535"/>
            </a:xfrm>
          </p:grpSpPr>
          <p:sp>
            <p:nvSpPr>
              <p:cNvPr id="53" name="矩形 52"/>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4" name="矩形 53"/>
              <p:cNvSpPr/>
              <p:nvPr/>
            </p:nvSpPr>
            <p:spPr>
              <a:xfrm>
                <a:off x="8012757" y="0"/>
                <a:ext cx="2665306"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5" name="Rectangle 4"/>
              <p:cNvSpPr txBox="1">
                <a:spLocks noChangeArrowheads="1"/>
              </p:cNvSpPr>
              <p:nvPr/>
            </p:nvSpPr>
            <p:spPr bwMode="auto">
              <a:xfrm>
                <a:off x="8012757" y="-49440"/>
                <a:ext cx="252417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solidFill>
                      <a:schemeClr val="accent4"/>
                    </a:solidFill>
                    <a:latin typeface="SF Orson Casual Heavy" panose="00000400000000000000" pitchFamily="2" charset="0"/>
                    <a:ea typeface="幼圆" panose="02010509060101010101" pitchFamily="49" charset="-122"/>
                    <a:sym typeface="SF Orson Casual Heavy" panose="00000400000000000000" pitchFamily="2" charset="0"/>
                  </a:rPr>
                  <a:t>个体用户画像挖掘</a:t>
                </a:r>
                <a:endParaRPr lang="en-US" altLang="zh-CN" dirty="0">
                  <a:solidFill>
                    <a:schemeClr val="accent4"/>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6" name="Rectangle 4"/>
              <p:cNvSpPr txBox="1">
                <a:spLocks noChangeArrowheads="1"/>
              </p:cNvSpPr>
              <p:nvPr/>
            </p:nvSpPr>
            <p:spPr bwMode="auto">
              <a:xfrm>
                <a:off x="5417244" y="-49440"/>
                <a:ext cx="2487501"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社交</a:t>
                </a: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网络内容搜索</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7" name="Rectangle 4"/>
              <p:cNvSpPr txBox="1">
                <a:spLocks noChangeArrowheads="1"/>
              </p:cNvSpPr>
              <p:nvPr/>
            </p:nvSpPr>
            <p:spPr bwMode="auto">
              <a:xfrm>
                <a:off x="10894087" y="-77805"/>
                <a:ext cx="1551731"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社交</a:t>
                </a: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圈挖掘</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8" name="Rectangle 4"/>
              <p:cNvSpPr txBox="1">
                <a:spLocks noChangeArrowheads="1"/>
              </p:cNvSpPr>
              <p:nvPr/>
            </p:nvSpPr>
            <p:spPr bwMode="auto">
              <a:xfrm>
                <a:off x="654919" y="-94997"/>
                <a:ext cx="332539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内容搜索与社交信息挖掘</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pic>
        <p:nvPicPr>
          <p:cNvPr id="14" name="图片 13"/>
          <p:cNvPicPr>
            <a:picLocks noChangeAspect="1"/>
          </p:cNvPicPr>
          <p:nvPr/>
        </p:nvPicPr>
        <p:blipFill>
          <a:blip r:embed="rId3"/>
          <a:stretch>
            <a:fillRect/>
          </a:stretch>
        </p:blipFill>
        <p:spPr>
          <a:xfrm>
            <a:off x="2081558" y="1598483"/>
            <a:ext cx="8694045" cy="4447376"/>
          </a:xfrm>
          <a:prstGeom prst="rect">
            <a:avLst/>
          </a:prstGeom>
        </p:spPr>
      </p:pic>
      <p:sp>
        <p:nvSpPr>
          <p:cNvPr id="15" name="文本框 14"/>
          <p:cNvSpPr txBox="1"/>
          <p:nvPr/>
        </p:nvSpPr>
        <p:spPr>
          <a:xfrm>
            <a:off x="523925" y="868683"/>
            <a:ext cx="1909497" cy="523220"/>
          </a:xfrm>
          <a:prstGeom prst="rect">
            <a:avLst/>
          </a:prstGeom>
          <a:noFill/>
        </p:spPr>
        <p:txBody>
          <a:bodyPr wrap="none" rtlCol="0">
            <a:spAutoFit/>
          </a:bodyPr>
          <a:lstStyle/>
          <a:p>
            <a:pPr marL="285750" indent="-285750">
              <a:buFont typeface="Arial" panose="020B0604020202020204" pitchFamily="34" charset="0"/>
              <a:buChar char="•"/>
            </a:pPr>
            <a:r>
              <a:rPr lang="zh-CN" altLang="en-US" sz="2800" dirty="0" smtClean="0">
                <a:latin typeface="+mn-ea"/>
                <a:ea typeface="+mn-ea"/>
              </a:rPr>
              <a:t>构建流程</a:t>
            </a:r>
            <a:endParaRPr lang="zh-CN" altLang="en-US" sz="2800" dirty="0">
              <a:latin typeface="+mn-ea"/>
              <a:ea typeface="+mn-ea"/>
            </a:endParaRPr>
          </a:p>
        </p:txBody>
      </p:sp>
    </p:spTree>
    <p:extLst>
      <p:ext uri="{BB962C8B-B14F-4D97-AF65-F5344CB8AC3E}">
        <p14:creationId xmlns:p14="http://schemas.microsoft.com/office/powerpoint/2010/main" val="3739060203"/>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513" y="-18253"/>
            <a:ext cx="12871675" cy="7259807"/>
          </a:xfrm>
          <a:prstGeom prst="rect">
            <a:avLst/>
          </a:prstGeom>
          <a:blipFill dpi="0" rotWithShape="1">
            <a:blip r:embed="rId3"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354" y="-18253"/>
            <a:ext cx="5852235" cy="7259807"/>
          </a:xfrm>
          <a:custGeom>
            <a:avLst/>
            <a:gdLst/>
            <a:ahLst/>
            <a:cxnLst/>
            <a:rect l="l" t="t" r="r" b="b"/>
            <a:pathLst>
              <a:path w="4958866" h="5163450">
                <a:moveTo>
                  <a:pt x="0" y="0"/>
                </a:moveTo>
                <a:lnTo>
                  <a:pt x="755577" y="0"/>
                </a:lnTo>
                <a:lnTo>
                  <a:pt x="899592" y="0"/>
                </a:lnTo>
                <a:lnTo>
                  <a:pt x="1508303" y="0"/>
                </a:lnTo>
                <a:lnTo>
                  <a:pt x="3955209" y="0"/>
                </a:lnTo>
                <a:lnTo>
                  <a:pt x="4206139" y="0"/>
                </a:lnTo>
                <a:cubicBezTo>
                  <a:pt x="4666577" y="617385"/>
                  <a:pt x="4958866" y="1544845"/>
                  <a:pt x="4958866" y="2581725"/>
                </a:cubicBezTo>
                <a:cubicBezTo>
                  <a:pt x="4958866" y="3614989"/>
                  <a:pt x="4668612" y="4539595"/>
                  <a:pt x="4210704" y="5156800"/>
                </a:cubicBezTo>
                <a:lnTo>
                  <a:pt x="3955209" y="5156800"/>
                </a:lnTo>
                <a:lnTo>
                  <a:pt x="3955209" y="5163450"/>
                </a:lnTo>
                <a:lnTo>
                  <a:pt x="755577" y="5163450"/>
                </a:lnTo>
                <a:lnTo>
                  <a:pt x="755577" y="5156800"/>
                </a:lnTo>
                <a:lnTo>
                  <a:pt x="0" y="5156800"/>
                </a:ln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1591328" y="3532783"/>
            <a:ext cx="2322751" cy="1083374"/>
          </a:xfrm>
          <a:prstGeom prst="rect">
            <a:avLst/>
          </a:prstGeom>
        </p:spPr>
        <p:txBody>
          <a:bodyPr wrap="none" lIns="0" tIns="0" rIns="0" bIns="0">
            <a:spAutoFit/>
          </a:bodyPr>
          <a:lstStyle/>
          <a:p>
            <a:pPr algn="ctr">
              <a:lnSpc>
                <a:spcPct val="120000"/>
              </a:lnSpc>
            </a:pPr>
            <a:r>
              <a:rPr lang="zh-CN" altLang="en-US" sz="2000" b="1" cap="all" dirty="0">
                <a:solidFill>
                  <a:schemeClr val="bg1"/>
                </a:solidFill>
                <a:cs typeface="+mn-ea"/>
                <a:sym typeface="+mn-lt"/>
              </a:rPr>
              <a:t>结构分析与建模</a:t>
            </a:r>
            <a:endParaRPr lang="en-US" altLang="zh-CN" sz="2000" b="1" cap="all" dirty="0">
              <a:solidFill>
                <a:schemeClr val="bg1"/>
              </a:solidFill>
              <a:cs typeface="+mn-ea"/>
              <a:sym typeface="+mn-lt"/>
            </a:endParaRPr>
          </a:p>
          <a:p>
            <a:pPr algn="ctr">
              <a:lnSpc>
                <a:spcPct val="120000"/>
              </a:lnSpc>
            </a:pPr>
            <a:r>
              <a:rPr lang="zh-CN" altLang="en-US" sz="2000" b="1" cap="all" dirty="0">
                <a:solidFill>
                  <a:schemeClr val="bg1"/>
                </a:solidFill>
                <a:cs typeface="+mn-ea"/>
                <a:sym typeface="+mn-lt"/>
              </a:rPr>
              <a:t>虚拟社区及发现技术</a:t>
            </a:r>
            <a:endParaRPr lang="en-US" altLang="zh-CN" sz="2000" b="1" cap="all" dirty="0">
              <a:solidFill>
                <a:schemeClr val="bg1"/>
              </a:solidFill>
              <a:cs typeface="+mn-ea"/>
              <a:sym typeface="+mn-lt"/>
            </a:endParaRPr>
          </a:p>
          <a:p>
            <a:pPr algn="ctr">
              <a:lnSpc>
                <a:spcPct val="120000"/>
              </a:lnSpc>
            </a:pPr>
            <a:r>
              <a:rPr lang="zh-CN" altLang="en-US" sz="2000" b="1" cap="all" dirty="0">
                <a:solidFill>
                  <a:schemeClr val="bg1"/>
                </a:solidFill>
                <a:cs typeface="+mn-ea"/>
                <a:sym typeface="+mn-lt"/>
              </a:rPr>
              <a:t>虚拟社区演化分析</a:t>
            </a:r>
          </a:p>
        </p:txBody>
      </p:sp>
      <p:sp>
        <p:nvSpPr>
          <p:cNvPr id="8" name="TextBox 148"/>
          <p:cNvSpPr txBox="1"/>
          <p:nvPr/>
        </p:nvSpPr>
        <p:spPr>
          <a:xfrm>
            <a:off x="1193245" y="2896334"/>
            <a:ext cx="3118925" cy="497957"/>
          </a:xfrm>
          <a:prstGeom prst="rect">
            <a:avLst/>
          </a:prstGeom>
          <a:noFill/>
        </p:spPr>
        <p:txBody>
          <a:bodyPr wrap="square" rtlCol="0">
            <a:spAutoFit/>
          </a:bodyPr>
          <a:lstStyle/>
          <a:p>
            <a:pPr algn="ctr" latinLnBrk="1">
              <a:lnSpc>
                <a:spcPct val="120000"/>
              </a:lnSpc>
              <a:defRPr/>
            </a:pPr>
            <a:r>
              <a:rPr kumimoji="1" lang="zh-CN" altLang="en-US" sz="2400" dirty="0">
                <a:solidFill>
                  <a:schemeClr val="bg1"/>
                </a:solidFill>
                <a:latin typeface="方正正中黑简体" panose="02000000000000000000" pitchFamily="2" charset="-122"/>
                <a:ea typeface="方正正中黑简体" panose="02000000000000000000" pitchFamily="2" charset="-122"/>
                <a:cs typeface="+mn-ea"/>
                <a:sym typeface="Arial" panose="020B0604020202020204" pitchFamily="34" charset="0"/>
              </a:rPr>
              <a:t>结构特性与演化机理</a:t>
            </a:r>
            <a:endParaRPr kumimoji="1" lang="en-US" altLang="ko-KR" sz="2400" dirty="0">
              <a:solidFill>
                <a:schemeClr val="bg1"/>
              </a:solidFill>
              <a:latin typeface="方正正中黑简体" panose="02000000000000000000" pitchFamily="2" charset="-122"/>
              <a:ea typeface="方正正中黑简体" panose="02000000000000000000" pitchFamily="2" charset="-122"/>
              <a:cs typeface="+mn-ea"/>
              <a:sym typeface="Arial" panose="020B0604020202020204" pitchFamily="34" charset="0"/>
            </a:endParaRPr>
          </a:p>
        </p:txBody>
      </p:sp>
      <p:cxnSp>
        <p:nvCxnSpPr>
          <p:cNvPr id="5" name="直接连接符 4"/>
          <p:cNvCxnSpPr/>
          <p:nvPr/>
        </p:nvCxnSpPr>
        <p:spPr>
          <a:xfrm>
            <a:off x="1437448" y="3413335"/>
            <a:ext cx="263052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13"/>
          <p:cNvSpPr txBox="1"/>
          <p:nvPr/>
        </p:nvSpPr>
        <p:spPr>
          <a:xfrm>
            <a:off x="2291771" y="1873855"/>
            <a:ext cx="1269401" cy="1081829"/>
          </a:xfrm>
          <a:prstGeom prst="rect">
            <a:avLst/>
          </a:prstGeom>
          <a:noFill/>
        </p:spPr>
        <p:txBody>
          <a:bodyPr wrap="square" lIns="0" tIns="0" rIns="0" bIns="0" rtlCol="0">
            <a:spAutoFit/>
          </a:bodyPr>
          <a:lstStyle/>
          <a:p>
            <a:r>
              <a:rPr lang="en-US" altLang="zh-CN" sz="7030" b="1" dirty="0">
                <a:solidFill>
                  <a:schemeClr val="bg1"/>
                </a:solidFill>
                <a:latin typeface="Arial" panose="020B0604020202020204" pitchFamily="34" charset="0"/>
                <a:ea typeface="+mj-ea"/>
                <a:cs typeface="Arial" panose="020B0604020202020204" pitchFamily="34" charset="0"/>
              </a:rPr>
              <a:t>01</a:t>
            </a:r>
            <a:endParaRPr lang="zh-CN" altLang="en-US" sz="7030" b="1" dirty="0">
              <a:solidFill>
                <a:schemeClr val="bg1"/>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447497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anim calcmode="lin" valueType="num">
                                      <p:cBhvr>
                                        <p:cTn id="15" dur="500" fill="hold"/>
                                        <p:tgtEl>
                                          <p:spTgt spid="9"/>
                                        </p:tgtEl>
                                        <p:attrNameLst>
                                          <p:attrName>ppt_x</p:attrName>
                                        </p:attrNameLst>
                                      </p:cBhvr>
                                      <p:tavLst>
                                        <p:tav tm="0">
                                          <p:val>
                                            <p:strVal val="#ppt_x"/>
                                          </p:val>
                                        </p:tav>
                                        <p:tav tm="100000">
                                          <p:val>
                                            <p:strVal val="#ppt_x"/>
                                          </p:val>
                                        </p:tav>
                                      </p:tavLst>
                                    </p:anim>
                                    <p:anim calcmode="lin" valueType="num">
                                      <p:cBhvr>
                                        <p:cTn id="16" dur="500" fill="hold"/>
                                        <p:tgtEl>
                                          <p:spTgt spid="9"/>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3" presetClass="entr" presetSubtype="1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childTnLst>
                                </p:cTn>
                              </p:par>
                            </p:childTnLst>
                          </p:cTn>
                        </p:par>
                        <p:par>
                          <p:cTn id="22" fill="hold">
                            <p:stCondLst>
                              <p:cond delay="1500"/>
                            </p:stCondLst>
                            <p:childTnLst>
                              <p:par>
                                <p:cTn id="23" presetID="26" presetClass="emph" presetSubtype="0" fill="hold" grpId="1" nodeType="afterEffect">
                                  <p:stCondLst>
                                    <p:cond delay="0"/>
                                  </p:stCondLst>
                                  <p:childTnLst>
                                    <p:animEffect transition="out" filter="fade">
                                      <p:cBhvr>
                                        <p:cTn id="24" dur="500" tmFilter="0, 0; .2, .5; .8, .5; 1, 0"/>
                                        <p:tgtEl>
                                          <p:spTgt spid="8"/>
                                        </p:tgtEl>
                                      </p:cBhvr>
                                    </p:animEffect>
                                    <p:animScale>
                                      <p:cBhvr>
                                        <p:cTn id="25" dur="250" autoRev="1" fill="hold"/>
                                        <p:tgtEl>
                                          <p:spTgt spid="8"/>
                                        </p:tgtEl>
                                      </p:cBhvr>
                                      <p:by x="105000" y="105000"/>
                                    </p:animScale>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par>
                          <p:cTn id="30" fill="hold">
                            <p:stCondLst>
                              <p:cond delay="2500"/>
                            </p:stCondLst>
                            <p:childTnLst>
                              <p:par>
                                <p:cTn id="31" presetID="2" presetClass="entr" presetSubtype="2" fill="hold" grpId="0" nodeType="afterEffect">
                                  <p:stCondLst>
                                    <p:cond delay="0"/>
                                  </p:stCondLst>
                                  <p:iterate type="lt">
                                    <p:tmPct val="11429"/>
                                  </p:iterate>
                                  <p:childTnLst>
                                    <p:set>
                                      <p:cBhvr>
                                        <p:cTn id="32" dur="1" fill="hold">
                                          <p:stCondLst>
                                            <p:cond delay="0"/>
                                          </p:stCondLst>
                                        </p:cTn>
                                        <p:tgtEl>
                                          <p:spTgt spid="29"/>
                                        </p:tgtEl>
                                        <p:attrNameLst>
                                          <p:attrName>style.visibility</p:attrName>
                                        </p:attrNameLst>
                                      </p:cBhvr>
                                      <p:to>
                                        <p:strVal val="visible"/>
                                      </p:to>
                                    </p:set>
                                    <p:anim calcmode="lin" valueType="num">
                                      <p:cBhvr additive="base">
                                        <p:cTn id="33" dur="500" fill="hold"/>
                                        <p:tgtEl>
                                          <p:spTgt spid="29"/>
                                        </p:tgtEl>
                                        <p:attrNameLst>
                                          <p:attrName>ppt_x</p:attrName>
                                        </p:attrNameLst>
                                      </p:cBhvr>
                                      <p:tavLst>
                                        <p:tav tm="0">
                                          <p:val>
                                            <p:strVal val="1+#ppt_w/2"/>
                                          </p:val>
                                        </p:tav>
                                        <p:tav tm="100000">
                                          <p:val>
                                            <p:strVal val="#ppt_x"/>
                                          </p:val>
                                        </p:tav>
                                      </p:tavLst>
                                    </p:anim>
                                    <p:anim calcmode="lin" valueType="num">
                                      <p:cBhvr additive="base">
                                        <p:cTn id="34" dur="500" fill="hold"/>
                                        <p:tgtEl>
                                          <p:spTgt spid="29"/>
                                        </p:tgtEl>
                                        <p:attrNameLst>
                                          <p:attrName>ppt_y</p:attrName>
                                        </p:attrNameLst>
                                      </p:cBhvr>
                                      <p:tavLst>
                                        <p:tav tm="0">
                                          <p:val>
                                            <p:strVal val="#ppt_y"/>
                                          </p:val>
                                        </p:tav>
                                        <p:tav tm="100000">
                                          <p:val>
                                            <p:strVal val="#ppt_y"/>
                                          </p:val>
                                        </p:tav>
                                      </p:tavLst>
                                    </p:anim>
                                  </p:childTnLst>
                                </p:cTn>
                              </p:par>
                            </p:childTnLst>
                          </p:cTn>
                        </p:par>
                        <p:par>
                          <p:cTn id="35" fill="hold">
                            <p:stCondLst>
                              <p:cond delay="4314"/>
                            </p:stCondLst>
                            <p:childTnLst>
                              <p:par>
                                <p:cTn id="36" presetID="26" presetClass="emph" presetSubtype="0" fill="hold" grpId="1" nodeType="afterEffect">
                                  <p:stCondLst>
                                    <p:cond delay="0"/>
                                  </p:stCondLst>
                                  <p:iterate type="lt">
                                    <p:tmPct val="20000"/>
                                  </p:iterate>
                                  <p:childTnLst>
                                    <p:animEffect transition="out" filter="fade">
                                      <p:cBhvr>
                                        <p:cTn id="37" dur="300" tmFilter="0, 0; .2, .5; .8, .5; 1, 0"/>
                                        <p:tgtEl>
                                          <p:spTgt spid="29"/>
                                        </p:tgtEl>
                                      </p:cBhvr>
                                    </p:animEffect>
                                    <p:animScale>
                                      <p:cBhvr>
                                        <p:cTn id="38" dur="150" autoRev="1" fill="hold"/>
                                        <p:tgtEl>
                                          <p:spTgt spid="2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animBg="1"/>
      <p:bldP spid="29" grpId="0"/>
      <p:bldP spid="29" grpId="1"/>
      <p:bldP spid="8" grpId="0"/>
      <p:bldP spid="8" grpId="1"/>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23476" y="-94997"/>
            <a:ext cx="12892377" cy="7340492"/>
            <a:chOff x="-23476" y="-94997"/>
            <a:chExt cx="12892377" cy="7340492"/>
          </a:xfrm>
        </p:grpSpPr>
        <p:sp>
          <p:nvSpPr>
            <p:cNvPr id="51" name="矩形 50"/>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52" name="组合 51"/>
            <p:cNvGrpSpPr/>
            <p:nvPr/>
          </p:nvGrpSpPr>
          <p:grpSpPr>
            <a:xfrm>
              <a:off x="-23476" y="-94997"/>
              <a:ext cx="12880639" cy="660535"/>
              <a:chOff x="-23476" y="-94997"/>
              <a:chExt cx="12880639" cy="660535"/>
            </a:xfrm>
          </p:grpSpPr>
          <p:sp>
            <p:nvSpPr>
              <p:cNvPr id="53" name="矩形 52"/>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4" name="矩形 53"/>
              <p:cNvSpPr/>
              <p:nvPr/>
            </p:nvSpPr>
            <p:spPr>
              <a:xfrm>
                <a:off x="8012757" y="0"/>
                <a:ext cx="2665306"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5" name="Rectangle 4"/>
              <p:cNvSpPr txBox="1">
                <a:spLocks noChangeArrowheads="1"/>
              </p:cNvSpPr>
              <p:nvPr/>
            </p:nvSpPr>
            <p:spPr bwMode="auto">
              <a:xfrm>
                <a:off x="8012757" y="-49440"/>
                <a:ext cx="252417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solidFill>
                      <a:schemeClr val="accent4"/>
                    </a:solidFill>
                    <a:latin typeface="SF Orson Casual Heavy" panose="00000400000000000000" pitchFamily="2" charset="0"/>
                    <a:ea typeface="幼圆" panose="02010509060101010101" pitchFamily="49" charset="-122"/>
                    <a:sym typeface="SF Orson Casual Heavy" panose="00000400000000000000" pitchFamily="2" charset="0"/>
                  </a:rPr>
                  <a:t>个体用户画像挖掘</a:t>
                </a:r>
                <a:endParaRPr lang="en-US" altLang="zh-CN" dirty="0">
                  <a:solidFill>
                    <a:schemeClr val="accent4"/>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6" name="Rectangle 4"/>
              <p:cNvSpPr txBox="1">
                <a:spLocks noChangeArrowheads="1"/>
              </p:cNvSpPr>
              <p:nvPr/>
            </p:nvSpPr>
            <p:spPr bwMode="auto">
              <a:xfrm>
                <a:off x="5417244" y="-49440"/>
                <a:ext cx="2487501"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社交</a:t>
                </a: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网络内容搜索</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7" name="Rectangle 4"/>
              <p:cNvSpPr txBox="1">
                <a:spLocks noChangeArrowheads="1"/>
              </p:cNvSpPr>
              <p:nvPr/>
            </p:nvSpPr>
            <p:spPr bwMode="auto">
              <a:xfrm>
                <a:off x="10894087" y="-77805"/>
                <a:ext cx="1551731"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社交</a:t>
                </a: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圈挖掘</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8" name="Rectangle 4"/>
              <p:cNvSpPr txBox="1">
                <a:spLocks noChangeArrowheads="1"/>
              </p:cNvSpPr>
              <p:nvPr/>
            </p:nvSpPr>
            <p:spPr bwMode="auto">
              <a:xfrm>
                <a:off x="654919" y="-94997"/>
                <a:ext cx="3181374"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内容搜索与社交信息挖掘</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13" name="文本框 12"/>
          <p:cNvSpPr txBox="1"/>
          <p:nvPr/>
        </p:nvSpPr>
        <p:spPr>
          <a:xfrm>
            <a:off x="523925" y="868683"/>
            <a:ext cx="1909497" cy="523220"/>
          </a:xfrm>
          <a:prstGeom prst="rect">
            <a:avLst/>
          </a:prstGeom>
          <a:noFill/>
        </p:spPr>
        <p:txBody>
          <a:bodyPr wrap="none" rtlCol="0">
            <a:spAutoFit/>
          </a:bodyPr>
          <a:lstStyle/>
          <a:p>
            <a:pPr marL="285750" indent="-285750">
              <a:buFont typeface="Arial" panose="020B0604020202020204" pitchFamily="34" charset="0"/>
              <a:buChar char="•"/>
            </a:pPr>
            <a:r>
              <a:rPr lang="zh-CN" altLang="en-US" sz="2800" dirty="0">
                <a:latin typeface="+mn-ea"/>
                <a:ea typeface="+mn-ea"/>
              </a:rPr>
              <a:t>数据收集</a:t>
            </a:r>
          </a:p>
        </p:txBody>
      </p:sp>
      <p:sp>
        <p:nvSpPr>
          <p:cNvPr id="16" name="圆角矩形 15"/>
          <p:cNvSpPr/>
          <p:nvPr/>
        </p:nvSpPr>
        <p:spPr>
          <a:xfrm rot="5400000">
            <a:off x="861215" y="2832567"/>
            <a:ext cx="3551136" cy="1831084"/>
          </a:xfrm>
          <a:prstGeom prst="roundRect">
            <a:avLst>
              <a:gd name="adj" fmla="val 50000"/>
            </a:avLst>
          </a:prstGeom>
          <a:solidFill>
            <a:srgbClr val="0070C0"/>
          </a:solidFill>
          <a:ln w="3492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600" dirty="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7" name="椭圆 16"/>
          <p:cNvSpPr/>
          <p:nvPr/>
        </p:nvSpPr>
        <p:spPr>
          <a:xfrm>
            <a:off x="1904983" y="2185272"/>
            <a:ext cx="1431156" cy="14311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897" dirty="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8" name="Text Box 39"/>
          <p:cNvSpPr txBox="1">
            <a:spLocks noChangeArrowheads="1"/>
          </p:cNvSpPr>
          <p:nvPr/>
        </p:nvSpPr>
        <p:spPr bwMode="auto">
          <a:xfrm>
            <a:off x="1872618" y="2154801"/>
            <a:ext cx="1573641" cy="680892"/>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30000"/>
              </a:lnSpc>
              <a:buClr>
                <a:schemeClr val="bg1"/>
              </a:buClr>
            </a:pPr>
            <a:r>
              <a:rPr lang="en-US" altLang="zh-CN" sz="3199" b="1" spc="50" dirty="0">
                <a:ln w="1143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1</a:t>
            </a:r>
          </a:p>
        </p:txBody>
      </p:sp>
      <p:sp>
        <p:nvSpPr>
          <p:cNvPr id="19" name="矩形 18"/>
          <p:cNvSpPr/>
          <p:nvPr/>
        </p:nvSpPr>
        <p:spPr>
          <a:xfrm>
            <a:off x="2017259" y="2904266"/>
            <a:ext cx="1261884" cy="332720"/>
          </a:xfrm>
          <a:prstGeom prst="rect">
            <a:avLst/>
          </a:prstGeom>
        </p:spPr>
        <p:txBody>
          <a:bodyPr wrap="none">
            <a:spAutoFit/>
          </a:bodyPr>
          <a:lstStyle/>
          <a:p>
            <a:pPr algn="ctr">
              <a:lnSpc>
                <a:spcPct val="130000"/>
              </a:lnSpc>
              <a:buClr>
                <a:schemeClr val="bg1"/>
              </a:buClr>
            </a:pPr>
            <a:r>
              <a:rPr lang="zh-CN" altLang="en-US" sz="1400" b="1" dirty="0">
                <a:latin typeface="+mn-ea"/>
                <a:ea typeface="+mn-ea"/>
              </a:rPr>
              <a:t>网络行为数据</a:t>
            </a:r>
            <a:endParaRPr lang="en-US" altLang="zh-CN" sz="1400" b="1" dirty="0">
              <a:solidFill>
                <a:schemeClr val="tx1">
                  <a:lumMod val="75000"/>
                  <a:lumOff val="25000"/>
                </a:schemeClr>
              </a:solidFill>
              <a:latin typeface="+mn-ea"/>
              <a:ea typeface="+mn-ea"/>
              <a:cs typeface="+mn-ea"/>
              <a:sym typeface="SF Orson Casual Heavy" panose="00000400000000000000" pitchFamily="2" charset="0"/>
            </a:endParaRPr>
          </a:p>
        </p:txBody>
      </p:sp>
      <p:sp>
        <p:nvSpPr>
          <p:cNvPr id="20" name="Text Box 39"/>
          <p:cNvSpPr txBox="1">
            <a:spLocks noChangeArrowheads="1"/>
          </p:cNvSpPr>
          <p:nvPr/>
        </p:nvSpPr>
        <p:spPr bwMode="auto">
          <a:xfrm>
            <a:off x="1841657" y="3874362"/>
            <a:ext cx="1638911" cy="721288"/>
          </a:xfrm>
          <a:prstGeom prst="rect">
            <a:avLst/>
          </a:prstGeom>
          <a:noFill/>
          <a:ln w="9525">
            <a:noFill/>
            <a:miter lim="800000"/>
            <a:headEnd/>
            <a:tailEnd/>
          </a:ln>
        </p:spPr>
        <p:txBody>
          <a:bodyPr wrap="square">
            <a:spAutoFit/>
          </a:bodyPr>
          <a:lstStyle/>
          <a:p>
            <a:pPr algn="ctr">
              <a:lnSpc>
                <a:spcPct val="130000"/>
              </a:lnSpc>
              <a:buClr>
                <a:schemeClr val="tx1"/>
              </a:buClr>
            </a:pPr>
            <a:r>
              <a:rPr lang="zh-CN" altLang="en-US" sz="11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活跃人数、页面浏览量、访问时长、激活率、外部触点、社交数据等</a:t>
            </a:r>
            <a:endParaRPr lang="en-US" altLang="zh-CN" sz="11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1" name="圆角矩形 20"/>
          <p:cNvSpPr/>
          <p:nvPr/>
        </p:nvSpPr>
        <p:spPr>
          <a:xfrm rot="5400000">
            <a:off x="3480323" y="2832567"/>
            <a:ext cx="3551136" cy="1831084"/>
          </a:xfrm>
          <a:prstGeom prst="roundRect">
            <a:avLst>
              <a:gd name="adj" fmla="val 50000"/>
            </a:avLst>
          </a:prstGeom>
          <a:solidFill>
            <a:srgbClr val="0070C0"/>
          </a:solidFill>
          <a:ln w="3492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600" dirty="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2" name="椭圆 21"/>
          <p:cNvSpPr/>
          <p:nvPr/>
        </p:nvSpPr>
        <p:spPr>
          <a:xfrm>
            <a:off x="4524093" y="2185272"/>
            <a:ext cx="1431156" cy="14311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897" dirty="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3" name="Text Box 39"/>
          <p:cNvSpPr txBox="1">
            <a:spLocks noChangeArrowheads="1"/>
          </p:cNvSpPr>
          <p:nvPr/>
        </p:nvSpPr>
        <p:spPr bwMode="auto">
          <a:xfrm>
            <a:off x="4491727" y="2154801"/>
            <a:ext cx="1573641" cy="680892"/>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30000"/>
              </a:lnSpc>
              <a:buClr>
                <a:schemeClr val="bg1"/>
              </a:buClr>
            </a:pPr>
            <a:r>
              <a:rPr lang="en-US" altLang="zh-CN" sz="3199" b="1" spc="50" dirty="0">
                <a:ln w="1143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2</a:t>
            </a:r>
          </a:p>
        </p:txBody>
      </p:sp>
      <p:sp>
        <p:nvSpPr>
          <p:cNvPr id="24" name="矩形 23"/>
          <p:cNvSpPr/>
          <p:nvPr/>
        </p:nvSpPr>
        <p:spPr>
          <a:xfrm>
            <a:off x="4546600" y="2904266"/>
            <a:ext cx="1441420" cy="332720"/>
          </a:xfrm>
          <a:prstGeom prst="rect">
            <a:avLst/>
          </a:prstGeom>
        </p:spPr>
        <p:txBody>
          <a:bodyPr wrap="none">
            <a:spAutoFit/>
          </a:bodyPr>
          <a:lstStyle/>
          <a:p>
            <a:pPr algn="ctr">
              <a:lnSpc>
                <a:spcPct val="130000"/>
              </a:lnSpc>
              <a:buClr>
                <a:schemeClr val="bg1"/>
              </a:buClr>
            </a:pPr>
            <a:r>
              <a:rPr lang="zh-CN" altLang="en-US" sz="1400" b="1" dirty="0">
                <a:latin typeface="+mn-ea"/>
                <a:ea typeface="+mn-ea"/>
              </a:rPr>
              <a:t>服务内行为数据</a:t>
            </a:r>
            <a:endParaRPr lang="en-US" altLang="zh-CN" sz="1400" b="1" dirty="0">
              <a:solidFill>
                <a:schemeClr val="tx1">
                  <a:lumMod val="75000"/>
                  <a:lumOff val="25000"/>
                </a:schemeClr>
              </a:solidFill>
              <a:latin typeface="+mn-ea"/>
              <a:ea typeface="+mn-ea"/>
              <a:cs typeface="+mn-ea"/>
              <a:sym typeface="SF Orson Casual Heavy" panose="00000400000000000000" pitchFamily="2" charset="0"/>
            </a:endParaRPr>
          </a:p>
        </p:txBody>
      </p:sp>
      <p:sp>
        <p:nvSpPr>
          <p:cNvPr id="25" name="Text Box 39"/>
          <p:cNvSpPr txBox="1">
            <a:spLocks noChangeArrowheads="1"/>
          </p:cNvSpPr>
          <p:nvPr/>
        </p:nvSpPr>
        <p:spPr bwMode="auto">
          <a:xfrm>
            <a:off x="4460766" y="3874362"/>
            <a:ext cx="1638911" cy="721288"/>
          </a:xfrm>
          <a:prstGeom prst="rect">
            <a:avLst/>
          </a:prstGeom>
          <a:noFill/>
          <a:ln w="9525">
            <a:noFill/>
            <a:miter lim="800000"/>
            <a:headEnd/>
            <a:tailEnd/>
          </a:ln>
        </p:spPr>
        <p:txBody>
          <a:bodyPr wrap="square">
            <a:spAutoFit/>
          </a:bodyPr>
          <a:lstStyle/>
          <a:p>
            <a:pPr algn="ctr">
              <a:lnSpc>
                <a:spcPct val="130000"/>
              </a:lnSpc>
              <a:buClr>
                <a:schemeClr val="tx1"/>
              </a:buClr>
            </a:pPr>
            <a:r>
              <a:rPr lang="zh-CN" altLang="en-US" sz="1100" b="1" dirty="0">
                <a:solidFill>
                  <a:schemeClr val="bg1"/>
                </a:solidFill>
                <a:latin typeface="+mj-ea"/>
                <a:ea typeface="+mj-ea"/>
              </a:rPr>
              <a:t>浏览路径、页面停留时间、访问深度、唯一页面浏览次数等</a:t>
            </a:r>
            <a:endParaRPr lang="en-US" altLang="zh-CN" sz="1100" b="1" dirty="0">
              <a:solidFill>
                <a:schemeClr val="bg1"/>
              </a:solidFill>
              <a:latin typeface="+mj-ea"/>
              <a:ea typeface="+mj-ea"/>
              <a:cs typeface="+mn-ea"/>
              <a:sym typeface="SF Orson Casual Heavy" panose="00000400000000000000" pitchFamily="2" charset="0"/>
            </a:endParaRPr>
          </a:p>
        </p:txBody>
      </p:sp>
      <p:sp>
        <p:nvSpPr>
          <p:cNvPr id="26" name="圆角矩形 25"/>
          <p:cNvSpPr/>
          <p:nvPr/>
        </p:nvSpPr>
        <p:spPr>
          <a:xfrm rot="5400000">
            <a:off x="6105875" y="2832567"/>
            <a:ext cx="3551136" cy="1831084"/>
          </a:xfrm>
          <a:prstGeom prst="roundRect">
            <a:avLst>
              <a:gd name="adj" fmla="val 50000"/>
            </a:avLst>
          </a:prstGeom>
          <a:solidFill>
            <a:srgbClr val="0070C0"/>
          </a:solidFill>
          <a:ln w="3492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600" dirty="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7" name="椭圆 26"/>
          <p:cNvSpPr/>
          <p:nvPr/>
        </p:nvSpPr>
        <p:spPr>
          <a:xfrm>
            <a:off x="7149645" y="2185272"/>
            <a:ext cx="1431156" cy="14311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897"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8" name="Text Box 39"/>
          <p:cNvSpPr txBox="1">
            <a:spLocks noChangeArrowheads="1"/>
          </p:cNvSpPr>
          <p:nvPr/>
        </p:nvSpPr>
        <p:spPr bwMode="auto">
          <a:xfrm>
            <a:off x="7117279" y="2154801"/>
            <a:ext cx="1573641" cy="680892"/>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30000"/>
              </a:lnSpc>
              <a:buClr>
                <a:schemeClr val="bg1"/>
              </a:buClr>
            </a:pPr>
            <a:r>
              <a:rPr lang="en-US" altLang="zh-CN" sz="3199" b="1" spc="50" dirty="0">
                <a:ln w="1143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3</a:t>
            </a:r>
          </a:p>
        </p:txBody>
      </p:sp>
      <p:sp>
        <p:nvSpPr>
          <p:cNvPr id="29" name="矩形 28"/>
          <p:cNvSpPr/>
          <p:nvPr/>
        </p:nvSpPr>
        <p:spPr>
          <a:xfrm>
            <a:off x="7261919" y="2904266"/>
            <a:ext cx="1261884" cy="332720"/>
          </a:xfrm>
          <a:prstGeom prst="rect">
            <a:avLst/>
          </a:prstGeom>
        </p:spPr>
        <p:txBody>
          <a:bodyPr wrap="none">
            <a:spAutoFit/>
          </a:bodyPr>
          <a:lstStyle/>
          <a:p>
            <a:pPr algn="ctr">
              <a:lnSpc>
                <a:spcPct val="130000"/>
              </a:lnSpc>
              <a:buClr>
                <a:schemeClr val="bg1"/>
              </a:buClr>
            </a:pPr>
            <a:r>
              <a:rPr lang="zh-CN" altLang="en-US" sz="1400" b="1" dirty="0" smtClean="0">
                <a:latin typeface="+mn-ea"/>
                <a:ea typeface="+mn-ea"/>
              </a:rPr>
              <a:t>内容偏好</a:t>
            </a:r>
            <a:r>
              <a:rPr lang="zh-CN" altLang="en-US" sz="1400" b="1" dirty="0">
                <a:latin typeface="+mn-ea"/>
                <a:ea typeface="+mn-ea"/>
              </a:rPr>
              <a:t>数据</a:t>
            </a:r>
            <a:endParaRPr lang="en-US" altLang="zh-CN" sz="1400" b="1" dirty="0">
              <a:solidFill>
                <a:schemeClr val="tx1">
                  <a:lumMod val="75000"/>
                  <a:lumOff val="25000"/>
                </a:schemeClr>
              </a:solidFill>
              <a:latin typeface="+mn-ea"/>
              <a:ea typeface="+mn-ea"/>
              <a:cs typeface="+mn-ea"/>
              <a:sym typeface="SF Orson Casual Heavy" panose="00000400000000000000" pitchFamily="2" charset="0"/>
            </a:endParaRPr>
          </a:p>
        </p:txBody>
      </p:sp>
      <p:sp>
        <p:nvSpPr>
          <p:cNvPr id="30" name="Text Box 39"/>
          <p:cNvSpPr txBox="1">
            <a:spLocks noChangeArrowheads="1"/>
          </p:cNvSpPr>
          <p:nvPr/>
        </p:nvSpPr>
        <p:spPr bwMode="auto">
          <a:xfrm>
            <a:off x="7086318" y="3874362"/>
            <a:ext cx="1638911" cy="721288"/>
          </a:xfrm>
          <a:prstGeom prst="rect">
            <a:avLst/>
          </a:prstGeom>
          <a:noFill/>
          <a:ln w="9525">
            <a:noFill/>
            <a:miter lim="800000"/>
            <a:headEnd/>
            <a:tailEnd/>
          </a:ln>
        </p:spPr>
        <p:txBody>
          <a:bodyPr wrap="square">
            <a:spAutoFit/>
          </a:bodyPr>
          <a:lstStyle/>
          <a:p>
            <a:pPr algn="ctr">
              <a:lnSpc>
                <a:spcPct val="130000"/>
              </a:lnSpc>
              <a:buClr>
                <a:schemeClr val="tx1"/>
              </a:buClr>
            </a:pPr>
            <a:r>
              <a:rPr lang="zh-CN" altLang="en-US" sz="11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浏览／收藏内容、评论内容、互动内容、生活形态偏好、品牌偏好等</a:t>
            </a:r>
            <a:endParaRPr lang="en-US" altLang="zh-CN" sz="11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1" name="Text Box 39"/>
          <p:cNvSpPr txBox="1">
            <a:spLocks noChangeArrowheads="1"/>
          </p:cNvSpPr>
          <p:nvPr/>
        </p:nvSpPr>
        <p:spPr bwMode="auto">
          <a:xfrm>
            <a:off x="9640113" y="3874362"/>
            <a:ext cx="1638911" cy="512000"/>
          </a:xfrm>
          <a:prstGeom prst="rect">
            <a:avLst/>
          </a:prstGeom>
          <a:noFill/>
          <a:ln w="9525">
            <a:noFill/>
            <a:miter lim="800000"/>
            <a:headEnd/>
            <a:tailEnd/>
          </a:ln>
        </p:spPr>
        <p:txBody>
          <a:bodyPr wrap="square">
            <a:spAutoFit/>
          </a:bodyPr>
          <a:lstStyle/>
          <a:p>
            <a:pPr algn="ctr">
              <a:lnSpc>
                <a:spcPct val="130000"/>
              </a:lnSpc>
              <a:buClr>
                <a:schemeClr val="tx1"/>
              </a:buClr>
            </a:pPr>
            <a:r>
              <a:rPr lang="zh-CN" altLang="en-US" sz="1100" b="1">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a:t>
            </a:r>
            <a:endParaRPr lang="en-US" altLang="zh-CN" sz="11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a:p>
            <a:pPr algn="ctr">
              <a:lnSpc>
                <a:spcPct val="130000"/>
              </a:lnSpc>
              <a:buClr>
                <a:schemeClr val="tx1"/>
              </a:buClr>
            </a:pPr>
            <a:r>
              <a:rPr lang="zh-CN" altLang="en-US" sz="1100" b="1">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a:t>
            </a:r>
            <a:endParaRPr lang="en-US" altLang="zh-CN" sz="11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2" name="圆角矩形 31"/>
          <p:cNvSpPr/>
          <p:nvPr/>
        </p:nvSpPr>
        <p:spPr>
          <a:xfrm rot="5400000">
            <a:off x="8763350" y="2832567"/>
            <a:ext cx="3551136" cy="1831084"/>
          </a:xfrm>
          <a:prstGeom prst="roundRect">
            <a:avLst>
              <a:gd name="adj" fmla="val 50000"/>
            </a:avLst>
          </a:prstGeom>
          <a:solidFill>
            <a:schemeClr val="tx1">
              <a:lumMod val="65000"/>
              <a:lumOff val="35000"/>
            </a:schemeClr>
          </a:solidFill>
          <a:ln w="3492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600" dirty="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3" name="椭圆 32"/>
          <p:cNvSpPr/>
          <p:nvPr/>
        </p:nvSpPr>
        <p:spPr>
          <a:xfrm>
            <a:off x="9807120" y="2185272"/>
            <a:ext cx="1431156" cy="14311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897"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4" name="Text Box 39"/>
          <p:cNvSpPr txBox="1">
            <a:spLocks noChangeArrowheads="1"/>
          </p:cNvSpPr>
          <p:nvPr/>
        </p:nvSpPr>
        <p:spPr bwMode="auto">
          <a:xfrm>
            <a:off x="9774754" y="2154801"/>
            <a:ext cx="1573641" cy="680892"/>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30000"/>
              </a:lnSpc>
              <a:buClr>
                <a:schemeClr val="bg1"/>
              </a:buClr>
            </a:pPr>
            <a:r>
              <a:rPr lang="en-US" altLang="zh-CN" sz="3199" b="1" spc="50" dirty="0" smtClean="0">
                <a:ln w="1143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4</a:t>
            </a:r>
            <a:endParaRPr lang="en-US" altLang="zh-CN" sz="3199" b="1" spc="50" dirty="0">
              <a:ln w="1143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5" name="矩形 34"/>
          <p:cNvSpPr/>
          <p:nvPr/>
        </p:nvSpPr>
        <p:spPr>
          <a:xfrm>
            <a:off x="9919395" y="2904266"/>
            <a:ext cx="1261885" cy="332720"/>
          </a:xfrm>
          <a:prstGeom prst="rect">
            <a:avLst/>
          </a:prstGeom>
        </p:spPr>
        <p:txBody>
          <a:bodyPr wrap="none">
            <a:spAutoFit/>
          </a:bodyPr>
          <a:lstStyle/>
          <a:p>
            <a:pPr algn="ctr">
              <a:lnSpc>
                <a:spcPct val="130000"/>
              </a:lnSpc>
              <a:buClr>
                <a:schemeClr val="bg1"/>
              </a:buClr>
            </a:pPr>
            <a:r>
              <a:rPr lang="zh-CN" altLang="en-US" sz="1400" b="1" dirty="0">
                <a:solidFill>
                  <a:schemeClr val="tx1">
                    <a:lumMod val="75000"/>
                    <a:lumOff val="25000"/>
                  </a:schemeClr>
                </a:solidFill>
                <a:latin typeface="+mn-ea"/>
                <a:ea typeface="+mn-ea"/>
                <a:cs typeface="+mn-ea"/>
                <a:sym typeface="SF Orson Casual Heavy" panose="00000400000000000000" pitchFamily="2" charset="0"/>
              </a:rPr>
              <a:t>用户交易数据</a:t>
            </a:r>
            <a:endParaRPr lang="en-US" altLang="zh-CN" sz="1400" b="1" dirty="0">
              <a:solidFill>
                <a:schemeClr val="tx1">
                  <a:lumMod val="75000"/>
                  <a:lumOff val="25000"/>
                </a:schemeClr>
              </a:solidFill>
              <a:latin typeface="+mn-ea"/>
              <a:ea typeface="+mn-ea"/>
              <a:cs typeface="+mn-ea"/>
              <a:sym typeface="SF Orson Casual Heavy" panose="00000400000000000000" pitchFamily="2" charset="0"/>
            </a:endParaRPr>
          </a:p>
        </p:txBody>
      </p:sp>
      <p:sp>
        <p:nvSpPr>
          <p:cNvPr id="36" name="Text Box 39"/>
          <p:cNvSpPr txBox="1">
            <a:spLocks noChangeArrowheads="1"/>
          </p:cNvSpPr>
          <p:nvPr/>
        </p:nvSpPr>
        <p:spPr bwMode="auto">
          <a:xfrm>
            <a:off x="9743793" y="3874362"/>
            <a:ext cx="1638911" cy="512000"/>
          </a:xfrm>
          <a:prstGeom prst="rect">
            <a:avLst/>
          </a:prstGeom>
          <a:noFill/>
          <a:ln w="9525">
            <a:noFill/>
            <a:miter lim="800000"/>
            <a:headEnd/>
            <a:tailEnd/>
          </a:ln>
        </p:spPr>
        <p:txBody>
          <a:bodyPr wrap="square">
            <a:spAutoFit/>
          </a:bodyPr>
          <a:lstStyle/>
          <a:p>
            <a:pPr algn="ctr">
              <a:lnSpc>
                <a:spcPct val="130000"/>
              </a:lnSpc>
              <a:buClr>
                <a:schemeClr val="tx1"/>
              </a:buClr>
            </a:pPr>
            <a:r>
              <a:rPr lang="zh-CN" altLang="en-US" sz="11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贡献率、客单价、连带率、回头率、流失率等</a:t>
            </a:r>
            <a:endParaRPr lang="en-US" altLang="zh-CN" sz="11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Tree>
    <p:extLst>
      <p:ext uri="{BB962C8B-B14F-4D97-AF65-F5344CB8AC3E}">
        <p14:creationId xmlns:p14="http://schemas.microsoft.com/office/powerpoint/2010/main" val="2465254686"/>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1000"/>
                                        <p:tgtEl>
                                          <p:spTgt spid="1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4" presetClass="entr" presetSubtype="16"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ox(in)">
                                      <p:cBhvr>
                                        <p:cTn id="16" dur="1000"/>
                                        <p:tgtEl>
                                          <p:spTgt spid="21"/>
                                        </p:tgtEl>
                                      </p:cBhvr>
                                    </p:animEffect>
                                  </p:childTnLst>
                                </p:cTn>
                              </p:par>
                            </p:childTnLst>
                          </p:cTn>
                        </p:par>
                        <p:par>
                          <p:cTn id="17" fill="hold">
                            <p:stCondLst>
                              <p:cond delay="2500"/>
                            </p:stCondLst>
                            <p:childTnLst>
                              <p:par>
                                <p:cTn id="18" presetID="23" presetClass="entr" presetSubtype="16"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p:cTn id="20" dur="500" fill="hold"/>
                                        <p:tgtEl>
                                          <p:spTgt spid="22"/>
                                        </p:tgtEl>
                                        <p:attrNameLst>
                                          <p:attrName>ppt_w</p:attrName>
                                        </p:attrNameLst>
                                      </p:cBhvr>
                                      <p:tavLst>
                                        <p:tav tm="0">
                                          <p:val>
                                            <p:fltVal val="0"/>
                                          </p:val>
                                        </p:tav>
                                        <p:tav tm="100000">
                                          <p:val>
                                            <p:strVal val="#ppt_w"/>
                                          </p:val>
                                        </p:tav>
                                      </p:tavLst>
                                    </p:anim>
                                    <p:anim calcmode="lin" valueType="num">
                                      <p:cBhvr>
                                        <p:cTn id="21" dur="500" fill="hold"/>
                                        <p:tgtEl>
                                          <p:spTgt spid="22"/>
                                        </p:tgtEl>
                                        <p:attrNameLst>
                                          <p:attrName>ppt_h</p:attrName>
                                        </p:attrNameLst>
                                      </p:cBhvr>
                                      <p:tavLst>
                                        <p:tav tm="0">
                                          <p:val>
                                            <p:fltVal val="0"/>
                                          </p:val>
                                        </p:tav>
                                        <p:tav tm="100000">
                                          <p:val>
                                            <p:strVal val="#ppt_h"/>
                                          </p:val>
                                        </p:tav>
                                      </p:tavLst>
                                    </p:anim>
                                  </p:childTnLst>
                                </p:cTn>
                              </p:par>
                            </p:childTnLst>
                          </p:cTn>
                        </p:par>
                        <p:par>
                          <p:cTn id="22" fill="hold">
                            <p:stCondLst>
                              <p:cond delay="3000"/>
                            </p:stCondLst>
                            <p:childTnLst>
                              <p:par>
                                <p:cTn id="23" presetID="4"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box(in)">
                                      <p:cBhvr>
                                        <p:cTn id="25" dur="1000"/>
                                        <p:tgtEl>
                                          <p:spTgt spid="26"/>
                                        </p:tgtEl>
                                      </p:cBhvr>
                                    </p:animEffect>
                                  </p:childTnLst>
                                </p:cTn>
                              </p:par>
                            </p:childTnLst>
                          </p:cTn>
                        </p:par>
                        <p:par>
                          <p:cTn id="26" fill="hold">
                            <p:stCondLst>
                              <p:cond delay="4000"/>
                            </p:stCondLst>
                            <p:childTnLst>
                              <p:par>
                                <p:cTn id="27" presetID="23" presetClass="entr" presetSubtype="16" fill="hold" grpId="0" nodeType="after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p:cTn id="29" dur="500" fill="hold"/>
                                        <p:tgtEl>
                                          <p:spTgt spid="27"/>
                                        </p:tgtEl>
                                        <p:attrNameLst>
                                          <p:attrName>ppt_w</p:attrName>
                                        </p:attrNameLst>
                                      </p:cBhvr>
                                      <p:tavLst>
                                        <p:tav tm="0">
                                          <p:val>
                                            <p:fltVal val="0"/>
                                          </p:val>
                                        </p:tav>
                                        <p:tav tm="100000">
                                          <p:val>
                                            <p:strVal val="#ppt_w"/>
                                          </p:val>
                                        </p:tav>
                                      </p:tavLst>
                                    </p:anim>
                                    <p:anim calcmode="lin" valueType="num">
                                      <p:cBhvr>
                                        <p:cTn id="30" dur="500" fill="hold"/>
                                        <p:tgtEl>
                                          <p:spTgt spid="27"/>
                                        </p:tgtEl>
                                        <p:attrNameLst>
                                          <p:attrName>ppt_h</p:attrName>
                                        </p:attrNameLst>
                                      </p:cBhvr>
                                      <p:tavLst>
                                        <p:tav tm="0">
                                          <p:val>
                                            <p:fltVal val="0"/>
                                          </p:val>
                                        </p:tav>
                                        <p:tav tm="100000">
                                          <p:val>
                                            <p:strVal val="#ppt_h"/>
                                          </p:val>
                                        </p:tav>
                                      </p:tavLst>
                                    </p:anim>
                                  </p:childTnLst>
                                </p:cTn>
                              </p:par>
                            </p:childTnLst>
                          </p:cTn>
                        </p:par>
                        <p:par>
                          <p:cTn id="31" fill="hold">
                            <p:stCondLst>
                              <p:cond delay="4500"/>
                            </p:stCondLst>
                            <p:childTnLst>
                              <p:par>
                                <p:cTn id="32" presetID="4" presetClass="entr" presetSubtype="16"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box(in)">
                                      <p:cBhvr>
                                        <p:cTn id="34" dur="1000"/>
                                        <p:tgtEl>
                                          <p:spTgt spid="32"/>
                                        </p:tgtEl>
                                      </p:cBhvr>
                                    </p:animEffect>
                                  </p:childTnLst>
                                </p:cTn>
                              </p:par>
                            </p:childTnLst>
                          </p:cTn>
                        </p:par>
                        <p:par>
                          <p:cTn id="35" fill="hold">
                            <p:stCondLst>
                              <p:cond delay="5500"/>
                            </p:stCondLst>
                            <p:childTnLst>
                              <p:par>
                                <p:cTn id="36" presetID="23" presetClass="entr" presetSubtype="16" fill="hold" grpId="0" nodeType="afterEffect">
                                  <p:stCondLst>
                                    <p:cond delay="0"/>
                                  </p:stCondLst>
                                  <p:childTnLst>
                                    <p:set>
                                      <p:cBhvr>
                                        <p:cTn id="37" dur="1" fill="hold">
                                          <p:stCondLst>
                                            <p:cond delay="0"/>
                                          </p:stCondLst>
                                        </p:cTn>
                                        <p:tgtEl>
                                          <p:spTgt spid="33"/>
                                        </p:tgtEl>
                                        <p:attrNameLst>
                                          <p:attrName>style.visibility</p:attrName>
                                        </p:attrNameLst>
                                      </p:cBhvr>
                                      <p:to>
                                        <p:strVal val="visible"/>
                                      </p:to>
                                    </p:set>
                                    <p:anim calcmode="lin" valueType="num">
                                      <p:cBhvr>
                                        <p:cTn id="38" dur="500" fill="hold"/>
                                        <p:tgtEl>
                                          <p:spTgt spid="33"/>
                                        </p:tgtEl>
                                        <p:attrNameLst>
                                          <p:attrName>ppt_w</p:attrName>
                                        </p:attrNameLst>
                                      </p:cBhvr>
                                      <p:tavLst>
                                        <p:tav tm="0">
                                          <p:val>
                                            <p:fltVal val="0"/>
                                          </p:val>
                                        </p:tav>
                                        <p:tav tm="100000">
                                          <p:val>
                                            <p:strVal val="#ppt_w"/>
                                          </p:val>
                                        </p:tav>
                                      </p:tavLst>
                                    </p:anim>
                                    <p:anim calcmode="lin" valueType="num">
                                      <p:cBhvr>
                                        <p:cTn id="39" dur="500" fill="hold"/>
                                        <p:tgtEl>
                                          <p:spTgt spid="33"/>
                                        </p:tgtEl>
                                        <p:attrNameLst>
                                          <p:attrName>ppt_h</p:attrName>
                                        </p:attrNameLst>
                                      </p:cBhvr>
                                      <p:tavLst>
                                        <p:tav tm="0">
                                          <p:val>
                                            <p:fltVal val="0"/>
                                          </p:val>
                                        </p:tav>
                                        <p:tav tm="100000">
                                          <p:val>
                                            <p:strVal val="#ppt_h"/>
                                          </p:val>
                                        </p:tav>
                                      </p:tavLst>
                                    </p:anim>
                                  </p:childTnLst>
                                </p:cTn>
                              </p:par>
                            </p:childTnLst>
                          </p:cTn>
                        </p:par>
                        <p:par>
                          <p:cTn id="40" fill="hold">
                            <p:stCondLst>
                              <p:cond delay="6000"/>
                            </p:stCondLst>
                            <p:childTnLst>
                              <p:par>
                                <p:cTn id="41" presetID="30"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200" decel="100000"/>
                                        <p:tgtEl>
                                          <p:spTgt spid="18"/>
                                        </p:tgtEl>
                                      </p:cBhvr>
                                    </p:animEffect>
                                    <p:anim calcmode="lin" valueType="num">
                                      <p:cBhvr>
                                        <p:cTn id="44" dur="200" decel="100000" fill="hold"/>
                                        <p:tgtEl>
                                          <p:spTgt spid="18"/>
                                        </p:tgtEl>
                                        <p:attrNameLst>
                                          <p:attrName>style.rotation</p:attrName>
                                        </p:attrNameLst>
                                      </p:cBhvr>
                                      <p:tavLst>
                                        <p:tav tm="0">
                                          <p:val>
                                            <p:fltVal val="-90"/>
                                          </p:val>
                                        </p:tav>
                                        <p:tav tm="100000">
                                          <p:val>
                                            <p:fltVal val="0"/>
                                          </p:val>
                                        </p:tav>
                                      </p:tavLst>
                                    </p:anim>
                                    <p:anim calcmode="lin" valueType="num">
                                      <p:cBhvr>
                                        <p:cTn id="45" dur="200" decel="100000" fill="hold"/>
                                        <p:tgtEl>
                                          <p:spTgt spid="18"/>
                                        </p:tgtEl>
                                        <p:attrNameLst>
                                          <p:attrName>ppt_x</p:attrName>
                                        </p:attrNameLst>
                                      </p:cBhvr>
                                      <p:tavLst>
                                        <p:tav tm="0">
                                          <p:val>
                                            <p:strVal val="#ppt_x+0.4"/>
                                          </p:val>
                                        </p:tav>
                                        <p:tav tm="100000">
                                          <p:val>
                                            <p:strVal val="#ppt_x-0.05"/>
                                          </p:val>
                                        </p:tav>
                                      </p:tavLst>
                                    </p:anim>
                                    <p:anim calcmode="lin" valueType="num">
                                      <p:cBhvr>
                                        <p:cTn id="46" dur="200" decel="100000" fill="hold"/>
                                        <p:tgtEl>
                                          <p:spTgt spid="18"/>
                                        </p:tgtEl>
                                        <p:attrNameLst>
                                          <p:attrName>ppt_y</p:attrName>
                                        </p:attrNameLst>
                                      </p:cBhvr>
                                      <p:tavLst>
                                        <p:tav tm="0">
                                          <p:val>
                                            <p:strVal val="#ppt_y-0.4"/>
                                          </p:val>
                                        </p:tav>
                                        <p:tav tm="100000">
                                          <p:val>
                                            <p:strVal val="#ppt_y+0.1"/>
                                          </p:val>
                                        </p:tav>
                                      </p:tavLst>
                                    </p:anim>
                                    <p:anim calcmode="lin" valueType="num">
                                      <p:cBhvr>
                                        <p:cTn id="47" dur="2" accel="100000" fill="hold">
                                          <p:stCondLst>
                                            <p:cond delay="249"/>
                                          </p:stCondLst>
                                        </p:cTn>
                                        <p:tgtEl>
                                          <p:spTgt spid="18"/>
                                        </p:tgtEl>
                                        <p:attrNameLst>
                                          <p:attrName>ppt_x</p:attrName>
                                        </p:attrNameLst>
                                      </p:cBhvr>
                                      <p:tavLst>
                                        <p:tav tm="0">
                                          <p:val>
                                            <p:strVal val="#ppt_x-0.05"/>
                                          </p:val>
                                        </p:tav>
                                        <p:tav tm="100000">
                                          <p:val>
                                            <p:strVal val="#ppt_x"/>
                                          </p:val>
                                        </p:tav>
                                      </p:tavLst>
                                    </p:anim>
                                    <p:anim calcmode="lin" valueType="num">
                                      <p:cBhvr>
                                        <p:cTn id="48" dur="2" accel="100000" fill="hold">
                                          <p:stCondLst>
                                            <p:cond delay="249"/>
                                          </p:stCondLst>
                                        </p:cTn>
                                        <p:tgtEl>
                                          <p:spTgt spid="18"/>
                                        </p:tgtEl>
                                        <p:attrNameLst>
                                          <p:attrName>ppt_y</p:attrName>
                                        </p:attrNameLst>
                                      </p:cBhvr>
                                      <p:tavLst>
                                        <p:tav tm="0">
                                          <p:val>
                                            <p:strVal val="#ppt_y+0.1"/>
                                          </p:val>
                                        </p:tav>
                                        <p:tav tm="100000">
                                          <p:val>
                                            <p:strVal val="#ppt_y"/>
                                          </p:val>
                                        </p:tav>
                                      </p:tavLst>
                                    </p:anim>
                                  </p:childTnLst>
                                </p:cTn>
                              </p:par>
                            </p:childTnLst>
                          </p:cTn>
                        </p:par>
                        <p:par>
                          <p:cTn id="49" fill="hold">
                            <p:stCondLst>
                              <p:cond delay="6251"/>
                            </p:stCondLst>
                            <p:childTnLst>
                              <p:par>
                                <p:cTn id="50" presetID="30" presetClass="entr" presetSubtype="0" fill="hold" grpId="0" nodeType="after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398" decel="100000"/>
                                        <p:tgtEl>
                                          <p:spTgt spid="19"/>
                                        </p:tgtEl>
                                      </p:cBhvr>
                                    </p:animEffect>
                                    <p:anim calcmode="lin" valueType="num">
                                      <p:cBhvr>
                                        <p:cTn id="53" dur="398" decel="100000" fill="hold"/>
                                        <p:tgtEl>
                                          <p:spTgt spid="19"/>
                                        </p:tgtEl>
                                        <p:attrNameLst>
                                          <p:attrName>style.rotation</p:attrName>
                                        </p:attrNameLst>
                                      </p:cBhvr>
                                      <p:tavLst>
                                        <p:tav tm="0">
                                          <p:val>
                                            <p:fltVal val="-90"/>
                                          </p:val>
                                        </p:tav>
                                        <p:tav tm="100000">
                                          <p:val>
                                            <p:fltVal val="0"/>
                                          </p:val>
                                        </p:tav>
                                      </p:tavLst>
                                    </p:anim>
                                    <p:anim calcmode="lin" valueType="num">
                                      <p:cBhvr>
                                        <p:cTn id="54" dur="398" decel="100000" fill="hold"/>
                                        <p:tgtEl>
                                          <p:spTgt spid="19"/>
                                        </p:tgtEl>
                                        <p:attrNameLst>
                                          <p:attrName>ppt_x</p:attrName>
                                        </p:attrNameLst>
                                      </p:cBhvr>
                                      <p:tavLst>
                                        <p:tav tm="0">
                                          <p:val>
                                            <p:strVal val="#ppt_x+0.4"/>
                                          </p:val>
                                        </p:tav>
                                        <p:tav tm="100000">
                                          <p:val>
                                            <p:strVal val="#ppt_x-0.05"/>
                                          </p:val>
                                        </p:tav>
                                      </p:tavLst>
                                    </p:anim>
                                    <p:anim calcmode="lin" valueType="num">
                                      <p:cBhvr>
                                        <p:cTn id="55" dur="398" decel="100000" fill="hold"/>
                                        <p:tgtEl>
                                          <p:spTgt spid="19"/>
                                        </p:tgtEl>
                                        <p:attrNameLst>
                                          <p:attrName>ppt_y</p:attrName>
                                        </p:attrNameLst>
                                      </p:cBhvr>
                                      <p:tavLst>
                                        <p:tav tm="0">
                                          <p:val>
                                            <p:strVal val="#ppt_y-0.4"/>
                                          </p:val>
                                        </p:tav>
                                        <p:tav tm="100000">
                                          <p:val>
                                            <p:strVal val="#ppt_y+0.1"/>
                                          </p:val>
                                        </p:tav>
                                      </p:tavLst>
                                    </p:anim>
                                    <p:anim calcmode="lin" valueType="num">
                                      <p:cBhvr>
                                        <p:cTn id="56" dur="2" accel="100000" fill="hold">
                                          <p:stCondLst>
                                            <p:cond delay="499"/>
                                          </p:stCondLst>
                                        </p:cTn>
                                        <p:tgtEl>
                                          <p:spTgt spid="19"/>
                                        </p:tgtEl>
                                        <p:attrNameLst>
                                          <p:attrName>ppt_x</p:attrName>
                                        </p:attrNameLst>
                                      </p:cBhvr>
                                      <p:tavLst>
                                        <p:tav tm="0">
                                          <p:val>
                                            <p:strVal val="#ppt_x-0.05"/>
                                          </p:val>
                                        </p:tav>
                                        <p:tav tm="100000">
                                          <p:val>
                                            <p:strVal val="#ppt_x"/>
                                          </p:val>
                                        </p:tav>
                                      </p:tavLst>
                                    </p:anim>
                                    <p:anim calcmode="lin" valueType="num">
                                      <p:cBhvr>
                                        <p:cTn id="57" dur="2" accel="100000" fill="hold">
                                          <p:stCondLst>
                                            <p:cond delay="499"/>
                                          </p:stCondLst>
                                        </p:cTn>
                                        <p:tgtEl>
                                          <p:spTgt spid="19"/>
                                        </p:tgtEl>
                                        <p:attrNameLst>
                                          <p:attrName>ppt_y</p:attrName>
                                        </p:attrNameLst>
                                      </p:cBhvr>
                                      <p:tavLst>
                                        <p:tav tm="0">
                                          <p:val>
                                            <p:strVal val="#ppt_y+0.1"/>
                                          </p:val>
                                        </p:tav>
                                        <p:tav tm="100000">
                                          <p:val>
                                            <p:strVal val="#ppt_y"/>
                                          </p:val>
                                        </p:tav>
                                      </p:tavLst>
                                    </p:anim>
                                  </p:childTnLst>
                                </p:cTn>
                              </p:par>
                            </p:childTnLst>
                          </p:cTn>
                        </p:par>
                        <p:par>
                          <p:cTn id="58" fill="hold">
                            <p:stCondLst>
                              <p:cond delay="6752"/>
                            </p:stCondLst>
                            <p:childTnLst>
                              <p:par>
                                <p:cTn id="59" presetID="15" presetClass="entr" presetSubtype="0"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p:cTn id="61" dur="250" fill="hold"/>
                                        <p:tgtEl>
                                          <p:spTgt spid="20"/>
                                        </p:tgtEl>
                                        <p:attrNameLst>
                                          <p:attrName>ppt_w</p:attrName>
                                        </p:attrNameLst>
                                      </p:cBhvr>
                                      <p:tavLst>
                                        <p:tav tm="0">
                                          <p:val>
                                            <p:fltVal val="0"/>
                                          </p:val>
                                        </p:tav>
                                        <p:tav tm="100000">
                                          <p:val>
                                            <p:strVal val="#ppt_w"/>
                                          </p:val>
                                        </p:tav>
                                      </p:tavLst>
                                    </p:anim>
                                    <p:anim calcmode="lin" valueType="num">
                                      <p:cBhvr>
                                        <p:cTn id="62" dur="250" fill="hold"/>
                                        <p:tgtEl>
                                          <p:spTgt spid="20"/>
                                        </p:tgtEl>
                                        <p:attrNameLst>
                                          <p:attrName>ppt_h</p:attrName>
                                        </p:attrNameLst>
                                      </p:cBhvr>
                                      <p:tavLst>
                                        <p:tav tm="0">
                                          <p:val>
                                            <p:fltVal val="0"/>
                                          </p:val>
                                        </p:tav>
                                        <p:tav tm="100000">
                                          <p:val>
                                            <p:strVal val="#ppt_h"/>
                                          </p:val>
                                        </p:tav>
                                      </p:tavLst>
                                    </p:anim>
                                    <p:anim calcmode="lin" valueType="num">
                                      <p:cBhvr>
                                        <p:cTn id="63" dur="250" fill="hold"/>
                                        <p:tgtEl>
                                          <p:spTgt spid="20"/>
                                        </p:tgtEl>
                                        <p:attrNameLst>
                                          <p:attrName>ppt_x</p:attrName>
                                        </p:attrNameLst>
                                      </p:cBhvr>
                                      <p:tavLst>
                                        <p:tav tm="0" fmla="#ppt_x+(cos(-2*pi*(1-$))*-#ppt_x-sin(-2*pi*(1-$))*(1-#ppt_y))*(1-$)">
                                          <p:val>
                                            <p:fltVal val="0"/>
                                          </p:val>
                                        </p:tav>
                                        <p:tav tm="100000">
                                          <p:val>
                                            <p:fltVal val="1"/>
                                          </p:val>
                                        </p:tav>
                                      </p:tavLst>
                                    </p:anim>
                                    <p:anim calcmode="lin" valueType="num">
                                      <p:cBhvr>
                                        <p:cTn id="64" dur="250" fill="hold"/>
                                        <p:tgtEl>
                                          <p:spTgt spid="20"/>
                                        </p:tgtEl>
                                        <p:attrNameLst>
                                          <p:attrName>ppt_y</p:attrName>
                                        </p:attrNameLst>
                                      </p:cBhvr>
                                      <p:tavLst>
                                        <p:tav tm="0" fmla="#ppt_y+(sin(-2*pi*(1-$))*-#ppt_x+cos(-2*pi*(1-$))*(1-#ppt_y))*(1-$)">
                                          <p:val>
                                            <p:fltVal val="0"/>
                                          </p:val>
                                        </p:tav>
                                        <p:tav tm="100000">
                                          <p:val>
                                            <p:fltVal val="1"/>
                                          </p:val>
                                        </p:tav>
                                      </p:tavLst>
                                    </p:anim>
                                  </p:childTnLst>
                                </p:cTn>
                              </p:par>
                            </p:childTnLst>
                          </p:cTn>
                        </p:par>
                        <p:par>
                          <p:cTn id="65" fill="hold">
                            <p:stCondLst>
                              <p:cond delay="7002"/>
                            </p:stCondLst>
                            <p:childTnLst>
                              <p:par>
                                <p:cTn id="66" presetID="30" presetClass="entr" presetSubtype="0"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200" decel="100000"/>
                                        <p:tgtEl>
                                          <p:spTgt spid="23"/>
                                        </p:tgtEl>
                                      </p:cBhvr>
                                    </p:animEffect>
                                    <p:anim calcmode="lin" valueType="num">
                                      <p:cBhvr>
                                        <p:cTn id="69" dur="200" decel="100000" fill="hold"/>
                                        <p:tgtEl>
                                          <p:spTgt spid="23"/>
                                        </p:tgtEl>
                                        <p:attrNameLst>
                                          <p:attrName>style.rotation</p:attrName>
                                        </p:attrNameLst>
                                      </p:cBhvr>
                                      <p:tavLst>
                                        <p:tav tm="0">
                                          <p:val>
                                            <p:fltVal val="-90"/>
                                          </p:val>
                                        </p:tav>
                                        <p:tav tm="100000">
                                          <p:val>
                                            <p:fltVal val="0"/>
                                          </p:val>
                                        </p:tav>
                                      </p:tavLst>
                                    </p:anim>
                                    <p:anim calcmode="lin" valueType="num">
                                      <p:cBhvr>
                                        <p:cTn id="70" dur="200" decel="100000" fill="hold"/>
                                        <p:tgtEl>
                                          <p:spTgt spid="23"/>
                                        </p:tgtEl>
                                        <p:attrNameLst>
                                          <p:attrName>ppt_x</p:attrName>
                                        </p:attrNameLst>
                                      </p:cBhvr>
                                      <p:tavLst>
                                        <p:tav tm="0">
                                          <p:val>
                                            <p:strVal val="#ppt_x+0.4"/>
                                          </p:val>
                                        </p:tav>
                                        <p:tav tm="100000">
                                          <p:val>
                                            <p:strVal val="#ppt_x-0.05"/>
                                          </p:val>
                                        </p:tav>
                                      </p:tavLst>
                                    </p:anim>
                                    <p:anim calcmode="lin" valueType="num">
                                      <p:cBhvr>
                                        <p:cTn id="71" dur="200" decel="100000" fill="hold"/>
                                        <p:tgtEl>
                                          <p:spTgt spid="23"/>
                                        </p:tgtEl>
                                        <p:attrNameLst>
                                          <p:attrName>ppt_y</p:attrName>
                                        </p:attrNameLst>
                                      </p:cBhvr>
                                      <p:tavLst>
                                        <p:tav tm="0">
                                          <p:val>
                                            <p:strVal val="#ppt_y-0.4"/>
                                          </p:val>
                                        </p:tav>
                                        <p:tav tm="100000">
                                          <p:val>
                                            <p:strVal val="#ppt_y+0.1"/>
                                          </p:val>
                                        </p:tav>
                                      </p:tavLst>
                                    </p:anim>
                                    <p:anim calcmode="lin" valueType="num">
                                      <p:cBhvr>
                                        <p:cTn id="72" dur="2" accel="100000" fill="hold">
                                          <p:stCondLst>
                                            <p:cond delay="249"/>
                                          </p:stCondLst>
                                        </p:cTn>
                                        <p:tgtEl>
                                          <p:spTgt spid="23"/>
                                        </p:tgtEl>
                                        <p:attrNameLst>
                                          <p:attrName>ppt_x</p:attrName>
                                        </p:attrNameLst>
                                      </p:cBhvr>
                                      <p:tavLst>
                                        <p:tav tm="0">
                                          <p:val>
                                            <p:strVal val="#ppt_x-0.05"/>
                                          </p:val>
                                        </p:tav>
                                        <p:tav tm="100000">
                                          <p:val>
                                            <p:strVal val="#ppt_x"/>
                                          </p:val>
                                        </p:tav>
                                      </p:tavLst>
                                    </p:anim>
                                    <p:anim calcmode="lin" valueType="num">
                                      <p:cBhvr>
                                        <p:cTn id="73" dur="2" accel="100000" fill="hold">
                                          <p:stCondLst>
                                            <p:cond delay="249"/>
                                          </p:stCondLst>
                                        </p:cTn>
                                        <p:tgtEl>
                                          <p:spTgt spid="23"/>
                                        </p:tgtEl>
                                        <p:attrNameLst>
                                          <p:attrName>ppt_y</p:attrName>
                                        </p:attrNameLst>
                                      </p:cBhvr>
                                      <p:tavLst>
                                        <p:tav tm="0">
                                          <p:val>
                                            <p:strVal val="#ppt_y+0.1"/>
                                          </p:val>
                                        </p:tav>
                                        <p:tav tm="100000">
                                          <p:val>
                                            <p:strVal val="#ppt_y"/>
                                          </p:val>
                                        </p:tav>
                                      </p:tavLst>
                                    </p:anim>
                                  </p:childTnLst>
                                </p:cTn>
                              </p:par>
                            </p:childTnLst>
                          </p:cTn>
                        </p:par>
                        <p:par>
                          <p:cTn id="74" fill="hold">
                            <p:stCondLst>
                              <p:cond delay="7253"/>
                            </p:stCondLst>
                            <p:childTnLst>
                              <p:par>
                                <p:cTn id="75" presetID="30" presetClass="entr" presetSubtype="0"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fade">
                                      <p:cBhvr>
                                        <p:cTn id="77" dur="398" decel="100000"/>
                                        <p:tgtEl>
                                          <p:spTgt spid="24"/>
                                        </p:tgtEl>
                                      </p:cBhvr>
                                    </p:animEffect>
                                    <p:anim calcmode="lin" valueType="num">
                                      <p:cBhvr>
                                        <p:cTn id="78" dur="398" decel="100000" fill="hold"/>
                                        <p:tgtEl>
                                          <p:spTgt spid="24"/>
                                        </p:tgtEl>
                                        <p:attrNameLst>
                                          <p:attrName>style.rotation</p:attrName>
                                        </p:attrNameLst>
                                      </p:cBhvr>
                                      <p:tavLst>
                                        <p:tav tm="0">
                                          <p:val>
                                            <p:fltVal val="-90"/>
                                          </p:val>
                                        </p:tav>
                                        <p:tav tm="100000">
                                          <p:val>
                                            <p:fltVal val="0"/>
                                          </p:val>
                                        </p:tav>
                                      </p:tavLst>
                                    </p:anim>
                                    <p:anim calcmode="lin" valueType="num">
                                      <p:cBhvr>
                                        <p:cTn id="79" dur="398" decel="100000" fill="hold"/>
                                        <p:tgtEl>
                                          <p:spTgt spid="24"/>
                                        </p:tgtEl>
                                        <p:attrNameLst>
                                          <p:attrName>ppt_x</p:attrName>
                                        </p:attrNameLst>
                                      </p:cBhvr>
                                      <p:tavLst>
                                        <p:tav tm="0">
                                          <p:val>
                                            <p:strVal val="#ppt_x+0.4"/>
                                          </p:val>
                                        </p:tav>
                                        <p:tav tm="100000">
                                          <p:val>
                                            <p:strVal val="#ppt_x-0.05"/>
                                          </p:val>
                                        </p:tav>
                                      </p:tavLst>
                                    </p:anim>
                                    <p:anim calcmode="lin" valueType="num">
                                      <p:cBhvr>
                                        <p:cTn id="80" dur="398" decel="100000" fill="hold"/>
                                        <p:tgtEl>
                                          <p:spTgt spid="24"/>
                                        </p:tgtEl>
                                        <p:attrNameLst>
                                          <p:attrName>ppt_y</p:attrName>
                                        </p:attrNameLst>
                                      </p:cBhvr>
                                      <p:tavLst>
                                        <p:tav tm="0">
                                          <p:val>
                                            <p:strVal val="#ppt_y-0.4"/>
                                          </p:val>
                                        </p:tav>
                                        <p:tav tm="100000">
                                          <p:val>
                                            <p:strVal val="#ppt_y+0.1"/>
                                          </p:val>
                                        </p:tav>
                                      </p:tavLst>
                                    </p:anim>
                                    <p:anim calcmode="lin" valueType="num">
                                      <p:cBhvr>
                                        <p:cTn id="81" dur="2" accel="100000" fill="hold">
                                          <p:stCondLst>
                                            <p:cond delay="499"/>
                                          </p:stCondLst>
                                        </p:cTn>
                                        <p:tgtEl>
                                          <p:spTgt spid="24"/>
                                        </p:tgtEl>
                                        <p:attrNameLst>
                                          <p:attrName>ppt_x</p:attrName>
                                        </p:attrNameLst>
                                      </p:cBhvr>
                                      <p:tavLst>
                                        <p:tav tm="0">
                                          <p:val>
                                            <p:strVal val="#ppt_x-0.05"/>
                                          </p:val>
                                        </p:tav>
                                        <p:tav tm="100000">
                                          <p:val>
                                            <p:strVal val="#ppt_x"/>
                                          </p:val>
                                        </p:tav>
                                      </p:tavLst>
                                    </p:anim>
                                    <p:anim calcmode="lin" valueType="num">
                                      <p:cBhvr>
                                        <p:cTn id="82" dur="2" accel="100000" fill="hold">
                                          <p:stCondLst>
                                            <p:cond delay="499"/>
                                          </p:stCondLst>
                                        </p:cTn>
                                        <p:tgtEl>
                                          <p:spTgt spid="24"/>
                                        </p:tgtEl>
                                        <p:attrNameLst>
                                          <p:attrName>ppt_y</p:attrName>
                                        </p:attrNameLst>
                                      </p:cBhvr>
                                      <p:tavLst>
                                        <p:tav tm="0">
                                          <p:val>
                                            <p:strVal val="#ppt_y+0.1"/>
                                          </p:val>
                                        </p:tav>
                                        <p:tav tm="100000">
                                          <p:val>
                                            <p:strVal val="#ppt_y"/>
                                          </p:val>
                                        </p:tav>
                                      </p:tavLst>
                                    </p:anim>
                                  </p:childTnLst>
                                </p:cTn>
                              </p:par>
                            </p:childTnLst>
                          </p:cTn>
                        </p:par>
                        <p:par>
                          <p:cTn id="83" fill="hold">
                            <p:stCondLst>
                              <p:cond delay="7754"/>
                            </p:stCondLst>
                            <p:childTnLst>
                              <p:par>
                                <p:cTn id="84" presetID="15" presetClass="entr" presetSubtype="0" fill="hold" grpId="0" nodeType="afterEffect">
                                  <p:stCondLst>
                                    <p:cond delay="0"/>
                                  </p:stCondLst>
                                  <p:childTnLst>
                                    <p:set>
                                      <p:cBhvr>
                                        <p:cTn id="85" dur="1" fill="hold">
                                          <p:stCondLst>
                                            <p:cond delay="0"/>
                                          </p:stCondLst>
                                        </p:cTn>
                                        <p:tgtEl>
                                          <p:spTgt spid="25"/>
                                        </p:tgtEl>
                                        <p:attrNameLst>
                                          <p:attrName>style.visibility</p:attrName>
                                        </p:attrNameLst>
                                      </p:cBhvr>
                                      <p:to>
                                        <p:strVal val="visible"/>
                                      </p:to>
                                    </p:set>
                                    <p:anim calcmode="lin" valueType="num">
                                      <p:cBhvr>
                                        <p:cTn id="86" dur="250" fill="hold"/>
                                        <p:tgtEl>
                                          <p:spTgt spid="25"/>
                                        </p:tgtEl>
                                        <p:attrNameLst>
                                          <p:attrName>ppt_w</p:attrName>
                                        </p:attrNameLst>
                                      </p:cBhvr>
                                      <p:tavLst>
                                        <p:tav tm="0">
                                          <p:val>
                                            <p:fltVal val="0"/>
                                          </p:val>
                                        </p:tav>
                                        <p:tav tm="100000">
                                          <p:val>
                                            <p:strVal val="#ppt_w"/>
                                          </p:val>
                                        </p:tav>
                                      </p:tavLst>
                                    </p:anim>
                                    <p:anim calcmode="lin" valueType="num">
                                      <p:cBhvr>
                                        <p:cTn id="87" dur="250" fill="hold"/>
                                        <p:tgtEl>
                                          <p:spTgt spid="25"/>
                                        </p:tgtEl>
                                        <p:attrNameLst>
                                          <p:attrName>ppt_h</p:attrName>
                                        </p:attrNameLst>
                                      </p:cBhvr>
                                      <p:tavLst>
                                        <p:tav tm="0">
                                          <p:val>
                                            <p:fltVal val="0"/>
                                          </p:val>
                                        </p:tav>
                                        <p:tav tm="100000">
                                          <p:val>
                                            <p:strVal val="#ppt_h"/>
                                          </p:val>
                                        </p:tav>
                                      </p:tavLst>
                                    </p:anim>
                                    <p:anim calcmode="lin" valueType="num">
                                      <p:cBhvr>
                                        <p:cTn id="88" dur="250" fill="hold"/>
                                        <p:tgtEl>
                                          <p:spTgt spid="25"/>
                                        </p:tgtEl>
                                        <p:attrNameLst>
                                          <p:attrName>ppt_x</p:attrName>
                                        </p:attrNameLst>
                                      </p:cBhvr>
                                      <p:tavLst>
                                        <p:tav tm="0" fmla="#ppt_x+(cos(-2*pi*(1-$))*-#ppt_x-sin(-2*pi*(1-$))*(1-#ppt_y))*(1-$)">
                                          <p:val>
                                            <p:fltVal val="0"/>
                                          </p:val>
                                        </p:tav>
                                        <p:tav tm="100000">
                                          <p:val>
                                            <p:fltVal val="1"/>
                                          </p:val>
                                        </p:tav>
                                      </p:tavLst>
                                    </p:anim>
                                    <p:anim calcmode="lin" valueType="num">
                                      <p:cBhvr>
                                        <p:cTn id="89" dur="250" fill="hold"/>
                                        <p:tgtEl>
                                          <p:spTgt spid="25"/>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8004"/>
                            </p:stCondLst>
                            <p:childTnLst>
                              <p:par>
                                <p:cTn id="91" presetID="30" presetClass="entr" presetSubtype="0" fill="hold" grpId="0"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fade">
                                      <p:cBhvr>
                                        <p:cTn id="93" dur="200" decel="100000"/>
                                        <p:tgtEl>
                                          <p:spTgt spid="28"/>
                                        </p:tgtEl>
                                      </p:cBhvr>
                                    </p:animEffect>
                                    <p:anim calcmode="lin" valueType="num">
                                      <p:cBhvr>
                                        <p:cTn id="94" dur="200" decel="100000" fill="hold"/>
                                        <p:tgtEl>
                                          <p:spTgt spid="28"/>
                                        </p:tgtEl>
                                        <p:attrNameLst>
                                          <p:attrName>style.rotation</p:attrName>
                                        </p:attrNameLst>
                                      </p:cBhvr>
                                      <p:tavLst>
                                        <p:tav tm="0">
                                          <p:val>
                                            <p:fltVal val="-90"/>
                                          </p:val>
                                        </p:tav>
                                        <p:tav tm="100000">
                                          <p:val>
                                            <p:fltVal val="0"/>
                                          </p:val>
                                        </p:tav>
                                      </p:tavLst>
                                    </p:anim>
                                    <p:anim calcmode="lin" valueType="num">
                                      <p:cBhvr>
                                        <p:cTn id="95" dur="200" decel="100000" fill="hold"/>
                                        <p:tgtEl>
                                          <p:spTgt spid="28"/>
                                        </p:tgtEl>
                                        <p:attrNameLst>
                                          <p:attrName>ppt_x</p:attrName>
                                        </p:attrNameLst>
                                      </p:cBhvr>
                                      <p:tavLst>
                                        <p:tav tm="0">
                                          <p:val>
                                            <p:strVal val="#ppt_x+0.4"/>
                                          </p:val>
                                        </p:tav>
                                        <p:tav tm="100000">
                                          <p:val>
                                            <p:strVal val="#ppt_x-0.05"/>
                                          </p:val>
                                        </p:tav>
                                      </p:tavLst>
                                    </p:anim>
                                    <p:anim calcmode="lin" valueType="num">
                                      <p:cBhvr>
                                        <p:cTn id="96" dur="200" decel="100000" fill="hold"/>
                                        <p:tgtEl>
                                          <p:spTgt spid="28"/>
                                        </p:tgtEl>
                                        <p:attrNameLst>
                                          <p:attrName>ppt_y</p:attrName>
                                        </p:attrNameLst>
                                      </p:cBhvr>
                                      <p:tavLst>
                                        <p:tav tm="0">
                                          <p:val>
                                            <p:strVal val="#ppt_y-0.4"/>
                                          </p:val>
                                        </p:tav>
                                        <p:tav tm="100000">
                                          <p:val>
                                            <p:strVal val="#ppt_y+0.1"/>
                                          </p:val>
                                        </p:tav>
                                      </p:tavLst>
                                    </p:anim>
                                    <p:anim calcmode="lin" valueType="num">
                                      <p:cBhvr>
                                        <p:cTn id="97" dur="2" accel="100000" fill="hold">
                                          <p:stCondLst>
                                            <p:cond delay="249"/>
                                          </p:stCondLst>
                                        </p:cTn>
                                        <p:tgtEl>
                                          <p:spTgt spid="28"/>
                                        </p:tgtEl>
                                        <p:attrNameLst>
                                          <p:attrName>ppt_x</p:attrName>
                                        </p:attrNameLst>
                                      </p:cBhvr>
                                      <p:tavLst>
                                        <p:tav tm="0">
                                          <p:val>
                                            <p:strVal val="#ppt_x-0.05"/>
                                          </p:val>
                                        </p:tav>
                                        <p:tav tm="100000">
                                          <p:val>
                                            <p:strVal val="#ppt_x"/>
                                          </p:val>
                                        </p:tav>
                                      </p:tavLst>
                                    </p:anim>
                                    <p:anim calcmode="lin" valueType="num">
                                      <p:cBhvr>
                                        <p:cTn id="98" dur="2" accel="100000" fill="hold">
                                          <p:stCondLst>
                                            <p:cond delay="249"/>
                                          </p:stCondLst>
                                        </p:cTn>
                                        <p:tgtEl>
                                          <p:spTgt spid="28"/>
                                        </p:tgtEl>
                                        <p:attrNameLst>
                                          <p:attrName>ppt_y</p:attrName>
                                        </p:attrNameLst>
                                      </p:cBhvr>
                                      <p:tavLst>
                                        <p:tav tm="0">
                                          <p:val>
                                            <p:strVal val="#ppt_y+0.1"/>
                                          </p:val>
                                        </p:tav>
                                        <p:tav tm="100000">
                                          <p:val>
                                            <p:strVal val="#ppt_y"/>
                                          </p:val>
                                        </p:tav>
                                      </p:tavLst>
                                    </p:anim>
                                  </p:childTnLst>
                                </p:cTn>
                              </p:par>
                            </p:childTnLst>
                          </p:cTn>
                        </p:par>
                        <p:par>
                          <p:cTn id="99" fill="hold">
                            <p:stCondLst>
                              <p:cond delay="8255"/>
                            </p:stCondLst>
                            <p:childTnLst>
                              <p:par>
                                <p:cTn id="100" presetID="30" presetClass="entr" presetSubtype="0" fill="hold" grpId="0" nodeType="after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fade">
                                      <p:cBhvr>
                                        <p:cTn id="102" dur="398" decel="100000"/>
                                        <p:tgtEl>
                                          <p:spTgt spid="29"/>
                                        </p:tgtEl>
                                      </p:cBhvr>
                                    </p:animEffect>
                                    <p:anim calcmode="lin" valueType="num">
                                      <p:cBhvr>
                                        <p:cTn id="103" dur="398" decel="100000" fill="hold"/>
                                        <p:tgtEl>
                                          <p:spTgt spid="29"/>
                                        </p:tgtEl>
                                        <p:attrNameLst>
                                          <p:attrName>style.rotation</p:attrName>
                                        </p:attrNameLst>
                                      </p:cBhvr>
                                      <p:tavLst>
                                        <p:tav tm="0">
                                          <p:val>
                                            <p:fltVal val="-90"/>
                                          </p:val>
                                        </p:tav>
                                        <p:tav tm="100000">
                                          <p:val>
                                            <p:fltVal val="0"/>
                                          </p:val>
                                        </p:tav>
                                      </p:tavLst>
                                    </p:anim>
                                    <p:anim calcmode="lin" valueType="num">
                                      <p:cBhvr>
                                        <p:cTn id="104" dur="398" decel="100000" fill="hold"/>
                                        <p:tgtEl>
                                          <p:spTgt spid="29"/>
                                        </p:tgtEl>
                                        <p:attrNameLst>
                                          <p:attrName>ppt_x</p:attrName>
                                        </p:attrNameLst>
                                      </p:cBhvr>
                                      <p:tavLst>
                                        <p:tav tm="0">
                                          <p:val>
                                            <p:strVal val="#ppt_x+0.4"/>
                                          </p:val>
                                        </p:tav>
                                        <p:tav tm="100000">
                                          <p:val>
                                            <p:strVal val="#ppt_x-0.05"/>
                                          </p:val>
                                        </p:tav>
                                      </p:tavLst>
                                    </p:anim>
                                    <p:anim calcmode="lin" valueType="num">
                                      <p:cBhvr>
                                        <p:cTn id="105" dur="398" decel="100000" fill="hold"/>
                                        <p:tgtEl>
                                          <p:spTgt spid="29"/>
                                        </p:tgtEl>
                                        <p:attrNameLst>
                                          <p:attrName>ppt_y</p:attrName>
                                        </p:attrNameLst>
                                      </p:cBhvr>
                                      <p:tavLst>
                                        <p:tav tm="0">
                                          <p:val>
                                            <p:strVal val="#ppt_y-0.4"/>
                                          </p:val>
                                        </p:tav>
                                        <p:tav tm="100000">
                                          <p:val>
                                            <p:strVal val="#ppt_y+0.1"/>
                                          </p:val>
                                        </p:tav>
                                      </p:tavLst>
                                    </p:anim>
                                    <p:anim calcmode="lin" valueType="num">
                                      <p:cBhvr>
                                        <p:cTn id="106" dur="2" accel="100000" fill="hold">
                                          <p:stCondLst>
                                            <p:cond delay="499"/>
                                          </p:stCondLst>
                                        </p:cTn>
                                        <p:tgtEl>
                                          <p:spTgt spid="29"/>
                                        </p:tgtEl>
                                        <p:attrNameLst>
                                          <p:attrName>ppt_x</p:attrName>
                                        </p:attrNameLst>
                                      </p:cBhvr>
                                      <p:tavLst>
                                        <p:tav tm="0">
                                          <p:val>
                                            <p:strVal val="#ppt_x-0.05"/>
                                          </p:val>
                                        </p:tav>
                                        <p:tav tm="100000">
                                          <p:val>
                                            <p:strVal val="#ppt_x"/>
                                          </p:val>
                                        </p:tav>
                                      </p:tavLst>
                                    </p:anim>
                                    <p:anim calcmode="lin" valueType="num">
                                      <p:cBhvr>
                                        <p:cTn id="107" dur="2" accel="100000" fill="hold">
                                          <p:stCondLst>
                                            <p:cond delay="499"/>
                                          </p:stCondLst>
                                        </p:cTn>
                                        <p:tgtEl>
                                          <p:spTgt spid="29"/>
                                        </p:tgtEl>
                                        <p:attrNameLst>
                                          <p:attrName>ppt_y</p:attrName>
                                        </p:attrNameLst>
                                      </p:cBhvr>
                                      <p:tavLst>
                                        <p:tav tm="0">
                                          <p:val>
                                            <p:strVal val="#ppt_y+0.1"/>
                                          </p:val>
                                        </p:tav>
                                        <p:tav tm="100000">
                                          <p:val>
                                            <p:strVal val="#ppt_y"/>
                                          </p:val>
                                        </p:tav>
                                      </p:tavLst>
                                    </p:anim>
                                  </p:childTnLst>
                                </p:cTn>
                              </p:par>
                            </p:childTnLst>
                          </p:cTn>
                        </p:par>
                        <p:par>
                          <p:cTn id="108" fill="hold">
                            <p:stCondLst>
                              <p:cond delay="8756"/>
                            </p:stCondLst>
                            <p:childTnLst>
                              <p:par>
                                <p:cTn id="109" presetID="15" presetClass="entr" presetSubtype="0"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 calcmode="lin" valueType="num">
                                      <p:cBhvr>
                                        <p:cTn id="111" dur="250" fill="hold"/>
                                        <p:tgtEl>
                                          <p:spTgt spid="30"/>
                                        </p:tgtEl>
                                        <p:attrNameLst>
                                          <p:attrName>ppt_w</p:attrName>
                                        </p:attrNameLst>
                                      </p:cBhvr>
                                      <p:tavLst>
                                        <p:tav tm="0">
                                          <p:val>
                                            <p:fltVal val="0"/>
                                          </p:val>
                                        </p:tav>
                                        <p:tav tm="100000">
                                          <p:val>
                                            <p:strVal val="#ppt_w"/>
                                          </p:val>
                                        </p:tav>
                                      </p:tavLst>
                                    </p:anim>
                                    <p:anim calcmode="lin" valueType="num">
                                      <p:cBhvr>
                                        <p:cTn id="112" dur="250" fill="hold"/>
                                        <p:tgtEl>
                                          <p:spTgt spid="30"/>
                                        </p:tgtEl>
                                        <p:attrNameLst>
                                          <p:attrName>ppt_h</p:attrName>
                                        </p:attrNameLst>
                                      </p:cBhvr>
                                      <p:tavLst>
                                        <p:tav tm="0">
                                          <p:val>
                                            <p:fltVal val="0"/>
                                          </p:val>
                                        </p:tav>
                                        <p:tav tm="100000">
                                          <p:val>
                                            <p:strVal val="#ppt_h"/>
                                          </p:val>
                                        </p:tav>
                                      </p:tavLst>
                                    </p:anim>
                                    <p:anim calcmode="lin" valueType="num">
                                      <p:cBhvr>
                                        <p:cTn id="113" dur="250" fill="hold"/>
                                        <p:tgtEl>
                                          <p:spTgt spid="30"/>
                                        </p:tgtEl>
                                        <p:attrNameLst>
                                          <p:attrName>ppt_x</p:attrName>
                                        </p:attrNameLst>
                                      </p:cBhvr>
                                      <p:tavLst>
                                        <p:tav tm="0" fmla="#ppt_x+(cos(-2*pi*(1-$))*-#ppt_x-sin(-2*pi*(1-$))*(1-#ppt_y))*(1-$)">
                                          <p:val>
                                            <p:fltVal val="0"/>
                                          </p:val>
                                        </p:tav>
                                        <p:tav tm="100000">
                                          <p:val>
                                            <p:fltVal val="1"/>
                                          </p:val>
                                        </p:tav>
                                      </p:tavLst>
                                    </p:anim>
                                    <p:anim calcmode="lin" valueType="num">
                                      <p:cBhvr>
                                        <p:cTn id="114" dur="250" fill="hold"/>
                                        <p:tgtEl>
                                          <p:spTgt spid="30"/>
                                        </p:tgtEl>
                                        <p:attrNameLst>
                                          <p:attrName>ppt_y</p:attrName>
                                        </p:attrNameLst>
                                      </p:cBhvr>
                                      <p:tavLst>
                                        <p:tav tm="0" fmla="#ppt_y+(sin(-2*pi*(1-$))*-#ppt_x+cos(-2*pi*(1-$))*(1-#ppt_y))*(1-$)">
                                          <p:val>
                                            <p:fltVal val="0"/>
                                          </p:val>
                                        </p:tav>
                                        <p:tav tm="100000">
                                          <p:val>
                                            <p:fltVal val="1"/>
                                          </p:val>
                                        </p:tav>
                                      </p:tavLst>
                                    </p:anim>
                                  </p:childTnLst>
                                </p:cTn>
                              </p:par>
                            </p:childTnLst>
                          </p:cTn>
                        </p:par>
                        <p:par>
                          <p:cTn id="115" fill="hold">
                            <p:stCondLst>
                              <p:cond delay="9006"/>
                            </p:stCondLst>
                            <p:childTnLst>
                              <p:par>
                                <p:cTn id="116" presetID="30" presetClass="entr" presetSubtype="0" fill="hold" grpId="0" nodeType="afterEffect">
                                  <p:stCondLst>
                                    <p:cond delay="0"/>
                                  </p:stCondLst>
                                  <p:childTnLst>
                                    <p:set>
                                      <p:cBhvr>
                                        <p:cTn id="117" dur="1" fill="hold">
                                          <p:stCondLst>
                                            <p:cond delay="0"/>
                                          </p:stCondLst>
                                        </p:cTn>
                                        <p:tgtEl>
                                          <p:spTgt spid="34"/>
                                        </p:tgtEl>
                                        <p:attrNameLst>
                                          <p:attrName>style.visibility</p:attrName>
                                        </p:attrNameLst>
                                      </p:cBhvr>
                                      <p:to>
                                        <p:strVal val="visible"/>
                                      </p:to>
                                    </p:set>
                                    <p:animEffect transition="in" filter="fade">
                                      <p:cBhvr>
                                        <p:cTn id="118" dur="200" decel="100000"/>
                                        <p:tgtEl>
                                          <p:spTgt spid="34"/>
                                        </p:tgtEl>
                                      </p:cBhvr>
                                    </p:animEffect>
                                    <p:anim calcmode="lin" valueType="num">
                                      <p:cBhvr>
                                        <p:cTn id="119" dur="200" decel="100000" fill="hold"/>
                                        <p:tgtEl>
                                          <p:spTgt spid="34"/>
                                        </p:tgtEl>
                                        <p:attrNameLst>
                                          <p:attrName>style.rotation</p:attrName>
                                        </p:attrNameLst>
                                      </p:cBhvr>
                                      <p:tavLst>
                                        <p:tav tm="0">
                                          <p:val>
                                            <p:fltVal val="-90"/>
                                          </p:val>
                                        </p:tav>
                                        <p:tav tm="100000">
                                          <p:val>
                                            <p:fltVal val="0"/>
                                          </p:val>
                                        </p:tav>
                                      </p:tavLst>
                                    </p:anim>
                                    <p:anim calcmode="lin" valueType="num">
                                      <p:cBhvr>
                                        <p:cTn id="120" dur="200" decel="100000" fill="hold"/>
                                        <p:tgtEl>
                                          <p:spTgt spid="34"/>
                                        </p:tgtEl>
                                        <p:attrNameLst>
                                          <p:attrName>ppt_x</p:attrName>
                                        </p:attrNameLst>
                                      </p:cBhvr>
                                      <p:tavLst>
                                        <p:tav tm="0">
                                          <p:val>
                                            <p:strVal val="#ppt_x+0.4"/>
                                          </p:val>
                                        </p:tav>
                                        <p:tav tm="100000">
                                          <p:val>
                                            <p:strVal val="#ppt_x-0.05"/>
                                          </p:val>
                                        </p:tav>
                                      </p:tavLst>
                                    </p:anim>
                                    <p:anim calcmode="lin" valueType="num">
                                      <p:cBhvr>
                                        <p:cTn id="121" dur="200" decel="100000" fill="hold"/>
                                        <p:tgtEl>
                                          <p:spTgt spid="34"/>
                                        </p:tgtEl>
                                        <p:attrNameLst>
                                          <p:attrName>ppt_y</p:attrName>
                                        </p:attrNameLst>
                                      </p:cBhvr>
                                      <p:tavLst>
                                        <p:tav tm="0">
                                          <p:val>
                                            <p:strVal val="#ppt_y-0.4"/>
                                          </p:val>
                                        </p:tav>
                                        <p:tav tm="100000">
                                          <p:val>
                                            <p:strVal val="#ppt_y+0.1"/>
                                          </p:val>
                                        </p:tav>
                                      </p:tavLst>
                                    </p:anim>
                                    <p:anim calcmode="lin" valueType="num">
                                      <p:cBhvr>
                                        <p:cTn id="122" dur="2" accel="100000" fill="hold">
                                          <p:stCondLst>
                                            <p:cond delay="249"/>
                                          </p:stCondLst>
                                        </p:cTn>
                                        <p:tgtEl>
                                          <p:spTgt spid="34"/>
                                        </p:tgtEl>
                                        <p:attrNameLst>
                                          <p:attrName>ppt_x</p:attrName>
                                        </p:attrNameLst>
                                      </p:cBhvr>
                                      <p:tavLst>
                                        <p:tav tm="0">
                                          <p:val>
                                            <p:strVal val="#ppt_x-0.05"/>
                                          </p:val>
                                        </p:tav>
                                        <p:tav tm="100000">
                                          <p:val>
                                            <p:strVal val="#ppt_x"/>
                                          </p:val>
                                        </p:tav>
                                      </p:tavLst>
                                    </p:anim>
                                    <p:anim calcmode="lin" valueType="num">
                                      <p:cBhvr>
                                        <p:cTn id="123" dur="2" accel="100000" fill="hold">
                                          <p:stCondLst>
                                            <p:cond delay="249"/>
                                          </p:stCondLst>
                                        </p:cTn>
                                        <p:tgtEl>
                                          <p:spTgt spid="34"/>
                                        </p:tgtEl>
                                        <p:attrNameLst>
                                          <p:attrName>ppt_y</p:attrName>
                                        </p:attrNameLst>
                                      </p:cBhvr>
                                      <p:tavLst>
                                        <p:tav tm="0">
                                          <p:val>
                                            <p:strVal val="#ppt_y+0.1"/>
                                          </p:val>
                                        </p:tav>
                                        <p:tav tm="100000">
                                          <p:val>
                                            <p:strVal val="#ppt_y"/>
                                          </p:val>
                                        </p:tav>
                                      </p:tavLst>
                                    </p:anim>
                                  </p:childTnLst>
                                </p:cTn>
                              </p:par>
                            </p:childTnLst>
                          </p:cTn>
                        </p:par>
                        <p:par>
                          <p:cTn id="124" fill="hold">
                            <p:stCondLst>
                              <p:cond delay="9257"/>
                            </p:stCondLst>
                            <p:childTnLst>
                              <p:par>
                                <p:cTn id="125" presetID="30" presetClass="entr" presetSubtype="0" fill="hold" grpId="0" nodeType="afterEffect">
                                  <p:stCondLst>
                                    <p:cond delay="0"/>
                                  </p:stCondLst>
                                  <p:childTnLst>
                                    <p:set>
                                      <p:cBhvr>
                                        <p:cTn id="126" dur="1" fill="hold">
                                          <p:stCondLst>
                                            <p:cond delay="0"/>
                                          </p:stCondLst>
                                        </p:cTn>
                                        <p:tgtEl>
                                          <p:spTgt spid="35"/>
                                        </p:tgtEl>
                                        <p:attrNameLst>
                                          <p:attrName>style.visibility</p:attrName>
                                        </p:attrNameLst>
                                      </p:cBhvr>
                                      <p:to>
                                        <p:strVal val="visible"/>
                                      </p:to>
                                    </p:set>
                                    <p:animEffect transition="in" filter="fade">
                                      <p:cBhvr>
                                        <p:cTn id="127" dur="398" decel="100000"/>
                                        <p:tgtEl>
                                          <p:spTgt spid="35"/>
                                        </p:tgtEl>
                                      </p:cBhvr>
                                    </p:animEffect>
                                    <p:anim calcmode="lin" valueType="num">
                                      <p:cBhvr>
                                        <p:cTn id="128" dur="398" decel="100000" fill="hold"/>
                                        <p:tgtEl>
                                          <p:spTgt spid="35"/>
                                        </p:tgtEl>
                                        <p:attrNameLst>
                                          <p:attrName>style.rotation</p:attrName>
                                        </p:attrNameLst>
                                      </p:cBhvr>
                                      <p:tavLst>
                                        <p:tav tm="0">
                                          <p:val>
                                            <p:fltVal val="-90"/>
                                          </p:val>
                                        </p:tav>
                                        <p:tav tm="100000">
                                          <p:val>
                                            <p:fltVal val="0"/>
                                          </p:val>
                                        </p:tav>
                                      </p:tavLst>
                                    </p:anim>
                                    <p:anim calcmode="lin" valueType="num">
                                      <p:cBhvr>
                                        <p:cTn id="129" dur="398" decel="100000" fill="hold"/>
                                        <p:tgtEl>
                                          <p:spTgt spid="35"/>
                                        </p:tgtEl>
                                        <p:attrNameLst>
                                          <p:attrName>ppt_x</p:attrName>
                                        </p:attrNameLst>
                                      </p:cBhvr>
                                      <p:tavLst>
                                        <p:tav tm="0">
                                          <p:val>
                                            <p:strVal val="#ppt_x+0.4"/>
                                          </p:val>
                                        </p:tav>
                                        <p:tav tm="100000">
                                          <p:val>
                                            <p:strVal val="#ppt_x-0.05"/>
                                          </p:val>
                                        </p:tav>
                                      </p:tavLst>
                                    </p:anim>
                                    <p:anim calcmode="lin" valueType="num">
                                      <p:cBhvr>
                                        <p:cTn id="130" dur="398" decel="100000" fill="hold"/>
                                        <p:tgtEl>
                                          <p:spTgt spid="35"/>
                                        </p:tgtEl>
                                        <p:attrNameLst>
                                          <p:attrName>ppt_y</p:attrName>
                                        </p:attrNameLst>
                                      </p:cBhvr>
                                      <p:tavLst>
                                        <p:tav tm="0">
                                          <p:val>
                                            <p:strVal val="#ppt_y-0.4"/>
                                          </p:val>
                                        </p:tav>
                                        <p:tav tm="100000">
                                          <p:val>
                                            <p:strVal val="#ppt_y+0.1"/>
                                          </p:val>
                                        </p:tav>
                                      </p:tavLst>
                                    </p:anim>
                                    <p:anim calcmode="lin" valueType="num">
                                      <p:cBhvr>
                                        <p:cTn id="131" dur="2" accel="100000" fill="hold">
                                          <p:stCondLst>
                                            <p:cond delay="499"/>
                                          </p:stCondLst>
                                        </p:cTn>
                                        <p:tgtEl>
                                          <p:spTgt spid="35"/>
                                        </p:tgtEl>
                                        <p:attrNameLst>
                                          <p:attrName>ppt_x</p:attrName>
                                        </p:attrNameLst>
                                      </p:cBhvr>
                                      <p:tavLst>
                                        <p:tav tm="0">
                                          <p:val>
                                            <p:strVal val="#ppt_x-0.05"/>
                                          </p:val>
                                        </p:tav>
                                        <p:tav tm="100000">
                                          <p:val>
                                            <p:strVal val="#ppt_x"/>
                                          </p:val>
                                        </p:tav>
                                      </p:tavLst>
                                    </p:anim>
                                    <p:anim calcmode="lin" valueType="num">
                                      <p:cBhvr>
                                        <p:cTn id="132" dur="2" accel="100000" fill="hold">
                                          <p:stCondLst>
                                            <p:cond delay="499"/>
                                          </p:stCondLst>
                                        </p:cTn>
                                        <p:tgtEl>
                                          <p:spTgt spid="35"/>
                                        </p:tgtEl>
                                        <p:attrNameLst>
                                          <p:attrName>ppt_y</p:attrName>
                                        </p:attrNameLst>
                                      </p:cBhvr>
                                      <p:tavLst>
                                        <p:tav tm="0">
                                          <p:val>
                                            <p:strVal val="#ppt_y+0.1"/>
                                          </p:val>
                                        </p:tav>
                                        <p:tav tm="100000">
                                          <p:val>
                                            <p:strVal val="#ppt_y"/>
                                          </p:val>
                                        </p:tav>
                                      </p:tavLst>
                                    </p:anim>
                                  </p:childTnLst>
                                </p:cTn>
                              </p:par>
                            </p:childTnLst>
                          </p:cTn>
                        </p:par>
                        <p:par>
                          <p:cTn id="133" fill="hold">
                            <p:stCondLst>
                              <p:cond delay="9758"/>
                            </p:stCondLst>
                            <p:childTnLst>
                              <p:par>
                                <p:cTn id="134" presetID="15" presetClass="entr" presetSubtype="0" fill="hold" grpId="0" nodeType="after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250" fill="hold"/>
                                        <p:tgtEl>
                                          <p:spTgt spid="36"/>
                                        </p:tgtEl>
                                        <p:attrNameLst>
                                          <p:attrName>ppt_w</p:attrName>
                                        </p:attrNameLst>
                                      </p:cBhvr>
                                      <p:tavLst>
                                        <p:tav tm="0">
                                          <p:val>
                                            <p:fltVal val="0"/>
                                          </p:val>
                                        </p:tav>
                                        <p:tav tm="100000">
                                          <p:val>
                                            <p:strVal val="#ppt_w"/>
                                          </p:val>
                                        </p:tav>
                                      </p:tavLst>
                                    </p:anim>
                                    <p:anim calcmode="lin" valueType="num">
                                      <p:cBhvr>
                                        <p:cTn id="137" dur="250" fill="hold"/>
                                        <p:tgtEl>
                                          <p:spTgt spid="36"/>
                                        </p:tgtEl>
                                        <p:attrNameLst>
                                          <p:attrName>ppt_h</p:attrName>
                                        </p:attrNameLst>
                                      </p:cBhvr>
                                      <p:tavLst>
                                        <p:tav tm="0">
                                          <p:val>
                                            <p:fltVal val="0"/>
                                          </p:val>
                                        </p:tav>
                                        <p:tav tm="100000">
                                          <p:val>
                                            <p:strVal val="#ppt_h"/>
                                          </p:val>
                                        </p:tav>
                                      </p:tavLst>
                                    </p:anim>
                                    <p:anim calcmode="lin" valueType="num">
                                      <p:cBhvr>
                                        <p:cTn id="138" dur="250" fill="hold"/>
                                        <p:tgtEl>
                                          <p:spTgt spid="36"/>
                                        </p:tgtEl>
                                        <p:attrNameLst>
                                          <p:attrName>ppt_x</p:attrName>
                                        </p:attrNameLst>
                                      </p:cBhvr>
                                      <p:tavLst>
                                        <p:tav tm="0" fmla="#ppt_x+(cos(-2*pi*(1-$))*-#ppt_x-sin(-2*pi*(1-$))*(1-#ppt_y))*(1-$)">
                                          <p:val>
                                            <p:fltVal val="0"/>
                                          </p:val>
                                        </p:tav>
                                        <p:tav tm="100000">
                                          <p:val>
                                            <p:fltVal val="1"/>
                                          </p:val>
                                        </p:tav>
                                      </p:tavLst>
                                    </p:anim>
                                    <p:anim calcmode="lin" valueType="num">
                                      <p:cBhvr>
                                        <p:cTn id="139" dur="250" fill="hold"/>
                                        <p:tgtEl>
                                          <p:spTgt spid="3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p:bldP spid="19" grpId="0"/>
      <p:bldP spid="20" grpId="0"/>
      <p:bldP spid="21" grpId="0" animBg="1"/>
      <p:bldP spid="22" grpId="0" animBg="1"/>
      <p:bldP spid="23" grpId="0"/>
      <p:bldP spid="24" grpId="0"/>
      <p:bldP spid="25" grpId="0"/>
      <p:bldP spid="26" grpId="0" animBg="1"/>
      <p:bldP spid="27" grpId="0" animBg="1"/>
      <p:bldP spid="28" grpId="0"/>
      <p:bldP spid="29" grpId="0"/>
      <p:bldP spid="30" grpId="0"/>
      <p:bldP spid="32" grpId="0" animBg="1"/>
      <p:bldP spid="33" grpId="0" animBg="1"/>
      <p:bldP spid="34" grpId="0"/>
      <p:bldP spid="35" grpId="0"/>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23476" y="-94997"/>
            <a:ext cx="12892377" cy="7340492"/>
            <a:chOff x="-23476" y="-94997"/>
            <a:chExt cx="12892377" cy="7340492"/>
          </a:xfrm>
        </p:grpSpPr>
        <p:sp>
          <p:nvSpPr>
            <p:cNvPr id="51" name="矩形 50"/>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52" name="组合 51"/>
            <p:cNvGrpSpPr/>
            <p:nvPr/>
          </p:nvGrpSpPr>
          <p:grpSpPr>
            <a:xfrm>
              <a:off x="-23476" y="-94997"/>
              <a:ext cx="12880639" cy="660535"/>
              <a:chOff x="-23476" y="-94997"/>
              <a:chExt cx="12880639" cy="660535"/>
            </a:xfrm>
          </p:grpSpPr>
          <p:sp>
            <p:nvSpPr>
              <p:cNvPr id="53" name="矩形 52"/>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4" name="矩形 53"/>
              <p:cNvSpPr/>
              <p:nvPr/>
            </p:nvSpPr>
            <p:spPr>
              <a:xfrm>
                <a:off x="8012757" y="0"/>
                <a:ext cx="2665306"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5" name="Rectangle 4"/>
              <p:cNvSpPr txBox="1">
                <a:spLocks noChangeArrowheads="1"/>
              </p:cNvSpPr>
              <p:nvPr/>
            </p:nvSpPr>
            <p:spPr bwMode="auto">
              <a:xfrm>
                <a:off x="8012757" y="-49440"/>
                <a:ext cx="252417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solidFill>
                      <a:schemeClr val="accent4"/>
                    </a:solidFill>
                    <a:latin typeface="SF Orson Casual Heavy" panose="00000400000000000000" pitchFamily="2" charset="0"/>
                    <a:ea typeface="幼圆" panose="02010509060101010101" pitchFamily="49" charset="-122"/>
                    <a:sym typeface="SF Orson Casual Heavy" panose="00000400000000000000" pitchFamily="2" charset="0"/>
                  </a:rPr>
                  <a:t>个体用户画像挖掘</a:t>
                </a:r>
                <a:endParaRPr lang="en-US" altLang="zh-CN" dirty="0">
                  <a:solidFill>
                    <a:schemeClr val="accent4"/>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6" name="Rectangle 4"/>
              <p:cNvSpPr txBox="1">
                <a:spLocks noChangeArrowheads="1"/>
              </p:cNvSpPr>
              <p:nvPr/>
            </p:nvSpPr>
            <p:spPr bwMode="auto">
              <a:xfrm>
                <a:off x="5417244" y="-49440"/>
                <a:ext cx="2487501"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社交</a:t>
                </a: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网络内容搜索</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7" name="Rectangle 4"/>
              <p:cNvSpPr txBox="1">
                <a:spLocks noChangeArrowheads="1"/>
              </p:cNvSpPr>
              <p:nvPr/>
            </p:nvSpPr>
            <p:spPr bwMode="auto">
              <a:xfrm>
                <a:off x="10894087" y="-77805"/>
                <a:ext cx="1551731"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社交</a:t>
                </a: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圈挖掘</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8" name="Rectangle 4"/>
              <p:cNvSpPr txBox="1">
                <a:spLocks noChangeArrowheads="1"/>
              </p:cNvSpPr>
              <p:nvPr/>
            </p:nvSpPr>
            <p:spPr bwMode="auto">
              <a:xfrm>
                <a:off x="654919" y="-94997"/>
                <a:ext cx="3541414"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内容搜索与社交信息挖掘</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37" name="文本框 36"/>
          <p:cNvSpPr txBox="1"/>
          <p:nvPr/>
        </p:nvSpPr>
        <p:spPr>
          <a:xfrm>
            <a:off x="523925" y="868683"/>
            <a:ext cx="1909497" cy="523220"/>
          </a:xfrm>
          <a:prstGeom prst="rect">
            <a:avLst/>
          </a:prstGeom>
          <a:noFill/>
        </p:spPr>
        <p:txBody>
          <a:bodyPr wrap="none" rtlCol="0">
            <a:spAutoFit/>
          </a:bodyPr>
          <a:lstStyle/>
          <a:p>
            <a:pPr marL="285750" indent="-285750">
              <a:buFont typeface="Arial" panose="020B0604020202020204" pitchFamily="34" charset="0"/>
              <a:buChar char="•"/>
            </a:pPr>
            <a:r>
              <a:rPr lang="zh-CN" altLang="en-US" sz="2800" dirty="0" smtClean="0">
                <a:latin typeface="+mn-ea"/>
                <a:ea typeface="+mn-ea"/>
              </a:rPr>
              <a:t>标签体系</a:t>
            </a:r>
            <a:endParaRPr lang="zh-CN" altLang="en-US" sz="2800" dirty="0">
              <a:latin typeface="+mn-ea"/>
              <a:ea typeface="+mn-ea"/>
            </a:endParaRPr>
          </a:p>
        </p:txBody>
      </p:sp>
      <p:sp>
        <p:nvSpPr>
          <p:cNvPr id="38" name="矩形 4"/>
          <p:cNvSpPr/>
          <p:nvPr/>
        </p:nvSpPr>
        <p:spPr>
          <a:xfrm>
            <a:off x="1794229" y="2655628"/>
            <a:ext cx="2972314" cy="2786715"/>
          </a:xfrm>
          <a:custGeom>
            <a:avLst/>
            <a:gdLst/>
            <a:ahLst/>
            <a:cxnLst/>
            <a:rect l="l" t="t" r="r" b="b"/>
            <a:pathLst>
              <a:path w="2372187" h="2304256">
                <a:moveTo>
                  <a:pt x="0" y="0"/>
                </a:moveTo>
                <a:lnTo>
                  <a:pt x="2372187" y="0"/>
                </a:lnTo>
                <a:cubicBezTo>
                  <a:pt x="2219574" y="282921"/>
                  <a:pt x="2124178" y="694319"/>
                  <a:pt x="2124178" y="1152128"/>
                </a:cubicBezTo>
                <a:cubicBezTo>
                  <a:pt x="2124178" y="1609938"/>
                  <a:pt x="2219574" y="2021335"/>
                  <a:pt x="2372187" y="2304256"/>
                </a:cubicBezTo>
                <a:lnTo>
                  <a:pt x="0" y="2304256"/>
                </a:lnTo>
                <a:lnTo>
                  <a:pt x="0" y="2302068"/>
                </a:lnTo>
                <a:cubicBezTo>
                  <a:pt x="151946" y="2019224"/>
                  <a:pt x="246853" y="1608763"/>
                  <a:pt x="246853" y="1152128"/>
                </a:cubicBezTo>
                <a:cubicBezTo>
                  <a:pt x="246853" y="695493"/>
                  <a:pt x="151946" y="285033"/>
                  <a:pt x="0" y="2188"/>
                </a:cubicBezTo>
                <a:close/>
              </a:path>
            </a:pathLst>
          </a:custGeom>
          <a:solidFill>
            <a:srgbClr val="0070C0"/>
          </a:solidFill>
          <a:ln w="25400" cap="flat" cmpd="sng" algn="ctr">
            <a:noFill/>
            <a:prstDash val="solid"/>
          </a:ln>
          <a:effectLst>
            <a:outerShdw blurRad="149987" dist="250190" dir="8460000" algn="ctr">
              <a:srgbClr val="000000">
                <a:alpha val="28000"/>
              </a:srgbClr>
            </a:outerShdw>
          </a:effectLst>
        </p:spPr>
        <p:txBody>
          <a:bodyPr rtlCol="0" anchor="ctr"/>
          <a:lstStyle/>
          <a:p>
            <a:pPr algn="ctr" fontAlgn="auto">
              <a:lnSpc>
                <a:spcPct val="130000"/>
              </a:lnSpc>
              <a:spcBef>
                <a:spcPts val="0"/>
              </a:spcBef>
              <a:spcAft>
                <a:spcPts val="0"/>
              </a:spcAft>
              <a:defRPr/>
            </a:pPr>
            <a:endParaRPr lang="zh-CN" altLang="en-US" sz="1600"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9" name="梯形 5"/>
          <p:cNvSpPr/>
          <p:nvPr/>
        </p:nvSpPr>
        <p:spPr>
          <a:xfrm flipV="1">
            <a:off x="2252117" y="2130384"/>
            <a:ext cx="2089324" cy="936593"/>
          </a:xfrm>
          <a:custGeom>
            <a:avLst/>
            <a:gdLst/>
            <a:ahLst/>
            <a:cxnLst/>
            <a:rect l="l" t="t" r="r" b="b"/>
            <a:pathLst>
              <a:path w="2088232" h="936104">
                <a:moveTo>
                  <a:pt x="0" y="936104"/>
                </a:moveTo>
                <a:lnTo>
                  <a:pt x="2088232" y="936104"/>
                </a:lnTo>
                <a:lnTo>
                  <a:pt x="1806069" y="121639"/>
                </a:lnTo>
                <a:cubicBezTo>
                  <a:pt x="1592213" y="43072"/>
                  <a:pt x="1353842" y="0"/>
                  <a:pt x="1102692" y="0"/>
                </a:cubicBezTo>
                <a:cubicBezTo>
                  <a:pt x="796970" y="0"/>
                  <a:pt x="510183" y="63824"/>
                  <a:pt x="263143" y="176543"/>
                </a:cubicBezTo>
                <a:close/>
              </a:path>
            </a:pathLst>
          </a:custGeom>
          <a:solidFill>
            <a:schemeClr val="tx1">
              <a:lumMod val="65000"/>
              <a:lumOff val="35000"/>
            </a:schemeClr>
          </a:solidFill>
          <a:ln w="25400" cap="flat" cmpd="sng" algn="ctr">
            <a:noFill/>
            <a:prstDash val="solid"/>
          </a:ln>
          <a:effectLst>
            <a:outerShdw blurRad="149987" dist="250190" dir="8460000" algn="ctr">
              <a:srgbClr val="000000">
                <a:alpha val="28000"/>
              </a:srgbClr>
            </a:outerShdw>
          </a:effectLst>
        </p:spPr>
        <p:txBody>
          <a:bodyPr rtlCol="0" anchor="ctr"/>
          <a:lstStyle/>
          <a:p>
            <a:pPr algn="ctr" fontAlgn="auto">
              <a:lnSpc>
                <a:spcPct val="130000"/>
              </a:lnSpc>
              <a:spcBef>
                <a:spcPts val="0"/>
              </a:spcBef>
              <a:spcAft>
                <a:spcPts val="0"/>
              </a:spcAft>
              <a:defRPr/>
            </a:pPr>
            <a:endParaRPr lang="zh-CN" altLang="en-US" sz="1600"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0" name="矩形 4"/>
          <p:cNvSpPr/>
          <p:nvPr/>
        </p:nvSpPr>
        <p:spPr>
          <a:xfrm>
            <a:off x="5096576" y="2655628"/>
            <a:ext cx="2972314" cy="2786715"/>
          </a:xfrm>
          <a:custGeom>
            <a:avLst/>
            <a:gdLst/>
            <a:ahLst/>
            <a:cxnLst/>
            <a:rect l="l" t="t" r="r" b="b"/>
            <a:pathLst>
              <a:path w="2372187" h="2304256">
                <a:moveTo>
                  <a:pt x="0" y="0"/>
                </a:moveTo>
                <a:lnTo>
                  <a:pt x="2372187" y="0"/>
                </a:lnTo>
                <a:cubicBezTo>
                  <a:pt x="2219574" y="282921"/>
                  <a:pt x="2124178" y="694319"/>
                  <a:pt x="2124178" y="1152128"/>
                </a:cubicBezTo>
                <a:cubicBezTo>
                  <a:pt x="2124178" y="1609938"/>
                  <a:pt x="2219574" y="2021335"/>
                  <a:pt x="2372187" y="2304256"/>
                </a:cubicBezTo>
                <a:lnTo>
                  <a:pt x="0" y="2304256"/>
                </a:lnTo>
                <a:lnTo>
                  <a:pt x="0" y="2302068"/>
                </a:lnTo>
                <a:cubicBezTo>
                  <a:pt x="151946" y="2019224"/>
                  <a:pt x="246853" y="1608763"/>
                  <a:pt x="246853" y="1152128"/>
                </a:cubicBezTo>
                <a:cubicBezTo>
                  <a:pt x="246853" y="695493"/>
                  <a:pt x="151946" y="285033"/>
                  <a:pt x="0" y="2188"/>
                </a:cubicBezTo>
                <a:close/>
              </a:path>
            </a:pathLst>
          </a:custGeom>
          <a:solidFill>
            <a:srgbClr val="0070C0"/>
          </a:solidFill>
          <a:ln w="25400" cap="flat" cmpd="sng" algn="ctr">
            <a:noFill/>
            <a:prstDash val="solid"/>
          </a:ln>
          <a:effectLst>
            <a:outerShdw blurRad="149987" dist="250190" dir="8460000" algn="ctr">
              <a:srgbClr val="000000">
                <a:alpha val="28000"/>
              </a:srgbClr>
            </a:outerShdw>
          </a:effectLst>
        </p:spPr>
        <p:txBody>
          <a:bodyPr rtlCol="0" anchor="ctr"/>
          <a:lstStyle/>
          <a:p>
            <a:pPr algn="ctr" fontAlgn="auto">
              <a:lnSpc>
                <a:spcPct val="130000"/>
              </a:lnSpc>
              <a:spcBef>
                <a:spcPts val="0"/>
              </a:spcBef>
              <a:spcAft>
                <a:spcPts val="0"/>
              </a:spcAft>
              <a:defRPr/>
            </a:pPr>
            <a:endParaRPr lang="zh-CN" altLang="en-US" sz="1600"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1" name="梯形 5"/>
          <p:cNvSpPr/>
          <p:nvPr/>
        </p:nvSpPr>
        <p:spPr>
          <a:xfrm flipV="1">
            <a:off x="5554465" y="2130384"/>
            <a:ext cx="2089324" cy="936593"/>
          </a:xfrm>
          <a:custGeom>
            <a:avLst/>
            <a:gdLst/>
            <a:ahLst/>
            <a:cxnLst/>
            <a:rect l="l" t="t" r="r" b="b"/>
            <a:pathLst>
              <a:path w="2088232" h="936104">
                <a:moveTo>
                  <a:pt x="0" y="936104"/>
                </a:moveTo>
                <a:lnTo>
                  <a:pt x="2088232" y="936104"/>
                </a:lnTo>
                <a:lnTo>
                  <a:pt x="1806069" y="121639"/>
                </a:lnTo>
                <a:cubicBezTo>
                  <a:pt x="1592213" y="43072"/>
                  <a:pt x="1353842" y="0"/>
                  <a:pt x="1102692" y="0"/>
                </a:cubicBezTo>
                <a:cubicBezTo>
                  <a:pt x="796970" y="0"/>
                  <a:pt x="510183" y="63824"/>
                  <a:pt x="263143" y="176543"/>
                </a:cubicBezTo>
                <a:close/>
              </a:path>
            </a:pathLst>
          </a:custGeom>
          <a:solidFill>
            <a:schemeClr val="tx1">
              <a:lumMod val="65000"/>
              <a:lumOff val="35000"/>
            </a:schemeClr>
          </a:solidFill>
          <a:ln w="25400" cap="flat" cmpd="sng" algn="ctr">
            <a:noFill/>
            <a:prstDash val="solid"/>
          </a:ln>
          <a:effectLst>
            <a:outerShdw blurRad="149987" dist="250190" dir="8460000" algn="ctr">
              <a:srgbClr val="000000">
                <a:alpha val="28000"/>
              </a:srgbClr>
            </a:outerShdw>
          </a:effectLst>
        </p:spPr>
        <p:txBody>
          <a:bodyPr rtlCol="0" anchor="ctr"/>
          <a:lstStyle/>
          <a:p>
            <a:pPr algn="ctr" fontAlgn="auto">
              <a:lnSpc>
                <a:spcPct val="130000"/>
              </a:lnSpc>
              <a:spcBef>
                <a:spcPts val="0"/>
              </a:spcBef>
              <a:spcAft>
                <a:spcPts val="0"/>
              </a:spcAft>
              <a:defRPr/>
            </a:pPr>
            <a:endParaRPr lang="zh-CN" altLang="en-US" sz="1600"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2" name="矩形 4"/>
          <p:cNvSpPr/>
          <p:nvPr/>
        </p:nvSpPr>
        <p:spPr>
          <a:xfrm>
            <a:off x="8398924" y="2655628"/>
            <a:ext cx="2972314" cy="2786715"/>
          </a:xfrm>
          <a:custGeom>
            <a:avLst/>
            <a:gdLst/>
            <a:ahLst/>
            <a:cxnLst/>
            <a:rect l="l" t="t" r="r" b="b"/>
            <a:pathLst>
              <a:path w="2372187" h="2304256">
                <a:moveTo>
                  <a:pt x="0" y="0"/>
                </a:moveTo>
                <a:lnTo>
                  <a:pt x="2372187" y="0"/>
                </a:lnTo>
                <a:cubicBezTo>
                  <a:pt x="2219574" y="282921"/>
                  <a:pt x="2124178" y="694319"/>
                  <a:pt x="2124178" y="1152128"/>
                </a:cubicBezTo>
                <a:cubicBezTo>
                  <a:pt x="2124178" y="1609938"/>
                  <a:pt x="2219574" y="2021335"/>
                  <a:pt x="2372187" y="2304256"/>
                </a:cubicBezTo>
                <a:lnTo>
                  <a:pt x="0" y="2304256"/>
                </a:lnTo>
                <a:lnTo>
                  <a:pt x="0" y="2302068"/>
                </a:lnTo>
                <a:cubicBezTo>
                  <a:pt x="151946" y="2019224"/>
                  <a:pt x="246853" y="1608763"/>
                  <a:pt x="246853" y="1152128"/>
                </a:cubicBezTo>
                <a:cubicBezTo>
                  <a:pt x="246853" y="695493"/>
                  <a:pt x="151946" y="285033"/>
                  <a:pt x="0" y="2188"/>
                </a:cubicBezTo>
                <a:close/>
              </a:path>
            </a:pathLst>
          </a:custGeom>
          <a:solidFill>
            <a:srgbClr val="0070C0"/>
          </a:solidFill>
          <a:ln w="25400" cap="flat" cmpd="sng" algn="ctr">
            <a:noFill/>
            <a:prstDash val="solid"/>
          </a:ln>
          <a:effectLst>
            <a:outerShdw blurRad="149987" dist="250190" dir="8460000" algn="ctr">
              <a:srgbClr val="000000">
                <a:alpha val="28000"/>
              </a:srgbClr>
            </a:outerShdw>
          </a:effectLst>
        </p:spPr>
        <p:txBody>
          <a:bodyPr rtlCol="0" anchor="ctr"/>
          <a:lstStyle/>
          <a:p>
            <a:pPr algn="ctr" fontAlgn="auto">
              <a:lnSpc>
                <a:spcPct val="130000"/>
              </a:lnSpc>
              <a:spcBef>
                <a:spcPts val="0"/>
              </a:spcBef>
              <a:spcAft>
                <a:spcPts val="0"/>
              </a:spcAft>
              <a:defRPr/>
            </a:pPr>
            <a:endParaRPr lang="zh-CN" altLang="en-US" sz="1600"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3" name="梯形 5"/>
          <p:cNvSpPr/>
          <p:nvPr/>
        </p:nvSpPr>
        <p:spPr>
          <a:xfrm flipV="1">
            <a:off x="8856812" y="2130384"/>
            <a:ext cx="2089324" cy="936593"/>
          </a:xfrm>
          <a:custGeom>
            <a:avLst/>
            <a:gdLst/>
            <a:ahLst/>
            <a:cxnLst/>
            <a:rect l="l" t="t" r="r" b="b"/>
            <a:pathLst>
              <a:path w="2088232" h="936104">
                <a:moveTo>
                  <a:pt x="0" y="936104"/>
                </a:moveTo>
                <a:lnTo>
                  <a:pt x="2088232" y="936104"/>
                </a:lnTo>
                <a:lnTo>
                  <a:pt x="1806069" y="121639"/>
                </a:lnTo>
                <a:cubicBezTo>
                  <a:pt x="1592213" y="43072"/>
                  <a:pt x="1353842" y="0"/>
                  <a:pt x="1102692" y="0"/>
                </a:cubicBezTo>
                <a:cubicBezTo>
                  <a:pt x="796970" y="0"/>
                  <a:pt x="510183" y="63824"/>
                  <a:pt x="263143" y="176543"/>
                </a:cubicBezTo>
                <a:close/>
              </a:path>
            </a:pathLst>
          </a:custGeom>
          <a:solidFill>
            <a:schemeClr val="tx1">
              <a:lumMod val="65000"/>
              <a:lumOff val="35000"/>
            </a:schemeClr>
          </a:solidFill>
          <a:ln w="25400" cap="flat" cmpd="sng" algn="ctr">
            <a:noFill/>
            <a:prstDash val="solid"/>
          </a:ln>
          <a:effectLst>
            <a:outerShdw blurRad="149987" dist="250190" dir="8460000" algn="ctr">
              <a:srgbClr val="000000">
                <a:alpha val="28000"/>
              </a:srgbClr>
            </a:outerShdw>
          </a:effectLst>
        </p:spPr>
        <p:txBody>
          <a:bodyPr rtlCol="0" anchor="ctr"/>
          <a:lstStyle/>
          <a:p>
            <a:pPr algn="ctr" fontAlgn="auto">
              <a:lnSpc>
                <a:spcPct val="130000"/>
              </a:lnSpc>
              <a:spcBef>
                <a:spcPts val="0"/>
              </a:spcBef>
              <a:spcAft>
                <a:spcPts val="0"/>
              </a:spcAft>
              <a:defRPr/>
            </a:pPr>
            <a:endParaRPr lang="zh-CN" altLang="en-US" sz="1600"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4" name="TextBox 33"/>
          <p:cNvSpPr txBox="1"/>
          <p:nvPr/>
        </p:nvSpPr>
        <p:spPr>
          <a:xfrm>
            <a:off x="2583259" y="2223280"/>
            <a:ext cx="1434753" cy="435697"/>
          </a:xfrm>
          <a:prstGeom prst="rect">
            <a:avLst/>
          </a:prstGeom>
          <a:noFill/>
        </p:spPr>
        <p:txBody>
          <a:bodyPr wrap="square" rtlCol="0">
            <a:spAutoFit/>
          </a:bodyPr>
          <a:lstStyle/>
          <a:p>
            <a:pPr algn="ctr" fontAlgn="auto">
              <a:lnSpc>
                <a:spcPct val="130000"/>
              </a:lnSpc>
              <a:spcBef>
                <a:spcPts val="0"/>
              </a:spcBef>
              <a:spcAft>
                <a:spcPts val="0"/>
              </a:spcAft>
              <a:defRPr/>
            </a:pPr>
            <a:r>
              <a:rPr lang="zh-CN" altLang="en-US" sz="2000" b="1" kern="0" dirty="0" smtClean="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事实标签</a:t>
            </a:r>
            <a:endParaRPr lang="en-US" altLang="zh-CN" sz="20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5" name="TextBox 34"/>
          <p:cNvSpPr txBox="1"/>
          <p:nvPr/>
        </p:nvSpPr>
        <p:spPr>
          <a:xfrm>
            <a:off x="5896675" y="2223279"/>
            <a:ext cx="1434753" cy="435697"/>
          </a:xfrm>
          <a:prstGeom prst="rect">
            <a:avLst/>
          </a:prstGeom>
          <a:noFill/>
        </p:spPr>
        <p:txBody>
          <a:bodyPr wrap="square" rtlCol="0">
            <a:spAutoFit/>
          </a:bodyPr>
          <a:lstStyle/>
          <a:p>
            <a:pPr algn="ctr" fontAlgn="auto">
              <a:lnSpc>
                <a:spcPct val="130000"/>
              </a:lnSpc>
              <a:spcBef>
                <a:spcPts val="0"/>
              </a:spcBef>
              <a:spcAft>
                <a:spcPts val="0"/>
              </a:spcAft>
              <a:defRPr/>
            </a:pPr>
            <a:r>
              <a:rPr lang="zh-CN" altLang="en-US" sz="2000" b="1" kern="0" dirty="0" smtClean="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模型标签</a:t>
            </a:r>
            <a:endParaRPr lang="en-US" altLang="zh-CN" sz="20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6" name="TextBox 35"/>
          <p:cNvSpPr txBox="1"/>
          <p:nvPr/>
        </p:nvSpPr>
        <p:spPr>
          <a:xfrm>
            <a:off x="9184098" y="2223280"/>
            <a:ext cx="1434753" cy="435697"/>
          </a:xfrm>
          <a:prstGeom prst="rect">
            <a:avLst/>
          </a:prstGeom>
          <a:noFill/>
        </p:spPr>
        <p:txBody>
          <a:bodyPr wrap="square" rtlCol="0">
            <a:spAutoFit/>
          </a:bodyPr>
          <a:lstStyle/>
          <a:p>
            <a:pPr algn="ctr" fontAlgn="auto">
              <a:lnSpc>
                <a:spcPct val="130000"/>
              </a:lnSpc>
              <a:spcBef>
                <a:spcPts val="0"/>
              </a:spcBef>
              <a:spcAft>
                <a:spcPts val="0"/>
              </a:spcAft>
              <a:defRPr/>
            </a:pPr>
            <a:r>
              <a:rPr lang="zh-CN" altLang="en-US" sz="20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预测标签</a:t>
            </a:r>
            <a:endParaRPr lang="en-US" altLang="zh-CN" sz="20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7" name="TextBox 36"/>
          <p:cNvSpPr txBox="1"/>
          <p:nvPr/>
        </p:nvSpPr>
        <p:spPr>
          <a:xfrm>
            <a:off x="2433893" y="3002306"/>
            <a:ext cx="2002652" cy="2287549"/>
          </a:xfrm>
          <a:prstGeom prst="rect">
            <a:avLst/>
          </a:prstGeom>
          <a:noFill/>
        </p:spPr>
        <p:txBody>
          <a:bodyPr wrap="square" rtlCol="0">
            <a:spAutoFit/>
          </a:bodyPr>
          <a:lstStyle/>
          <a:p>
            <a:pPr fontAlgn="auto">
              <a:lnSpc>
                <a:spcPct val="130000"/>
              </a:lnSpc>
              <a:spcBef>
                <a:spcPts val="0"/>
              </a:spcBef>
              <a:spcAft>
                <a:spcPts val="0"/>
              </a:spcAft>
              <a:defRPr/>
            </a:pPr>
            <a:r>
              <a:rPr lang="zh-CN" altLang="en-US" sz="1600" dirty="0">
                <a:solidFill>
                  <a:schemeClr val="bg1"/>
                </a:solidFill>
                <a:latin typeface="+mn-ea"/>
                <a:ea typeface="+mn-ea"/>
              </a:rPr>
              <a:t>是通过对于原始数据库的数据进行统计分析而来的，比如用户投诉次数，是基于用户一段时间内实际投诉的行为做的统计。</a:t>
            </a:r>
            <a:endParaRPr lang="en-US" altLang="zh-CN" sz="1600" kern="0" dirty="0">
              <a:solidFill>
                <a:schemeClr val="bg1"/>
              </a:solidFill>
              <a:latin typeface="+mn-ea"/>
              <a:ea typeface="+mn-ea"/>
              <a:cs typeface="+mn-ea"/>
              <a:sym typeface="SF Orson Casual Heavy" panose="00000400000000000000" pitchFamily="2" charset="0"/>
            </a:endParaRPr>
          </a:p>
        </p:txBody>
      </p:sp>
      <p:sp>
        <p:nvSpPr>
          <p:cNvPr id="48" name="TextBox 36"/>
          <p:cNvSpPr txBox="1"/>
          <p:nvPr/>
        </p:nvSpPr>
        <p:spPr>
          <a:xfrm>
            <a:off x="5670266" y="3299694"/>
            <a:ext cx="2002652" cy="1692771"/>
          </a:xfrm>
          <a:prstGeom prst="rect">
            <a:avLst/>
          </a:prstGeom>
          <a:noFill/>
        </p:spPr>
        <p:txBody>
          <a:bodyPr wrap="square" rtlCol="0">
            <a:spAutoFit/>
          </a:bodyPr>
          <a:lstStyle/>
          <a:p>
            <a:pPr fontAlgn="auto">
              <a:lnSpc>
                <a:spcPct val="130000"/>
              </a:lnSpc>
              <a:spcBef>
                <a:spcPts val="0"/>
              </a:spcBef>
              <a:spcAft>
                <a:spcPts val="0"/>
              </a:spcAft>
              <a:defRPr/>
            </a:pPr>
            <a:r>
              <a:rPr lang="zh-CN" altLang="en-US" sz="1600"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模型标签是以事实标签为基础，通过构建事实标签与业务问题之间的模型，进行模型分析得到</a:t>
            </a:r>
            <a:r>
              <a:rPr lang="zh-CN" altLang="en-US" sz="1600" kern="0" dirty="0" smtClean="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a:t>
            </a:r>
            <a:endParaRPr lang="en-US" altLang="zh-CN" sz="1600"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9" name="TextBox 36"/>
          <p:cNvSpPr txBox="1"/>
          <p:nvPr/>
        </p:nvSpPr>
        <p:spPr>
          <a:xfrm>
            <a:off x="8994307" y="3299694"/>
            <a:ext cx="2002652" cy="1692771"/>
          </a:xfrm>
          <a:prstGeom prst="rect">
            <a:avLst/>
          </a:prstGeom>
          <a:noFill/>
        </p:spPr>
        <p:txBody>
          <a:bodyPr wrap="square" rtlCol="0">
            <a:spAutoFit/>
          </a:bodyPr>
          <a:lstStyle/>
          <a:p>
            <a:pPr fontAlgn="auto">
              <a:lnSpc>
                <a:spcPct val="130000"/>
              </a:lnSpc>
              <a:spcBef>
                <a:spcPts val="0"/>
              </a:spcBef>
              <a:spcAft>
                <a:spcPts val="0"/>
              </a:spcAft>
              <a:defRPr/>
            </a:pPr>
            <a:r>
              <a:rPr lang="zh-CN" altLang="en-US" sz="1600" dirty="0">
                <a:solidFill>
                  <a:schemeClr val="bg1"/>
                </a:solidFill>
                <a:latin typeface="+mn-ea"/>
                <a:ea typeface="+mn-ea"/>
              </a:rPr>
              <a:t>则是在模型的基础上做预测，比如针对投诉倾向类型结构的变化，预测平台舆情风险</a:t>
            </a:r>
            <a:r>
              <a:rPr lang="zh-CN" altLang="en-US" sz="1600" dirty="0" smtClean="0">
                <a:solidFill>
                  <a:schemeClr val="bg1"/>
                </a:solidFill>
                <a:latin typeface="+mn-ea"/>
                <a:ea typeface="+mn-ea"/>
              </a:rPr>
              <a:t>指数。</a:t>
            </a:r>
            <a:endParaRPr lang="en-US" altLang="zh-CN" sz="1600" kern="0" dirty="0">
              <a:solidFill>
                <a:schemeClr val="bg1"/>
              </a:solidFill>
              <a:latin typeface="+mn-ea"/>
              <a:ea typeface="+mn-ea"/>
              <a:cs typeface="+mn-ea"/>
              <a:sym typeface="SF Orson Casual Heavy" panose="00000400000000000000" pitchFamily="2" charset="0"/>
            </a:endParaRPr>
          </a:p>
        </p:txBody>
      </p:sp>
    </p:spTree>
    <p:extLst>
      <p:ext uri="{BB962C8B-B14F-4D97-AF65-F5344CB8AC3E}">
        <p14:creationId xmlns:p14="http://schemas.microsoft.com/office/powerpoint/2010/main" val="3229857708"/>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p:cTn id="13" dur="250" fill="hold"/>
                                        <p:tgtEl>
                                          <p:spTgt spid="38"/>
                                        </p:tgtEl>
                                        <p:attrNameLst>
                                          <p:attrName>ppt_w</p:attrName>
                                        </p:attrNameLst>
                                      </p:cBhvr>
                                      <p:tavLst>
                                        <p:tav tm="0">
                                          <p:val>
                                            <p:fltVal val="0"/>
                                          </p:val>
                                        </p:tav>
                                        <p:tav tm="100000">
                                          <p:val>
                                            <p:strVal val="#ppt_w"/>
                                          </p:val>
                                        </p:tav>
                                      </p:tavLst>
                                    </p:anim>
                                    <p:anim calcmode="lin" valueType="num">
                                      <p:cBhvr>
                                        <p:cTn id="14" dur="250" fill="hold"/>
                                        <p:tgtEl>
                                          <p:spTgt spid="38"/>
                                        </p:tgtEl>
                                        <p:attrNameLst>
                                          <p:attrName>ppt_h</p:attrName>
                                        </p:attrNameLst>
                                      </p:cBhvr>
                                      <p:tavLst>
                                        <p:tav tm="0">
                                          <p:val>
                                            <p:fltVal val="0"/>
                                          </p:val>
                                        </p:tav>
                                        <p:tav tm="100000">
                                          <p:val>
                                            <p:strVal val="#ppt_h"/>
                                          </p:val>
                                        </p:tav>
                                      </p:tavLst>
                                    </p:anim>
                                    <p:animEffect transition="in" filter="fade">
                                      <p:cBhvr>
                                        <p:cTn id="15" dur="250"/>
                                        <p:tgtEl>
                                          <p:spTgt spid="38"/>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47"/>
                                        </p:tgtEl>
                                        <p:attrNameLst>
                                          <p:attrName>style.visibility</p:attrName>
                                        </p:attrNameLst>
                                      </p:cBhvr>
                                      <p:to>
                                        <p:strVal val="visible"/>
                                      </p:to>
                                    </p:set>
                                    <p:anim calcmode="lin" valueType="num">
                                      <p:cBhvr>
                                        <p:cTn id="18" dur="250" fill="hold"/>
                                        <p:tgtEl>
                                          <p:spTgt spid="47"/>
                                        </p:tgtEl>
                                        <p:attrNameLst>
                                          <p:attrName>ppt_w</p:attrName>
                                        </p:attrNameLst>
                                      </p:cBhvr>
                                      <p:tavLst>
                                        <p:tav tm="0">
                                          <p:val>
                                            <p:fltVal val="0"/>
                                          </p:val>
                                        </p:tav>
                                        <p:tav tm="100000">
                                          <p:val>
                                            <p:strVal val="#ppt_w"/>
                                          </p:val>
                                        </p:tav>
                                      </p:tavLst>
                                    </p:anim>
                                    <p:anim calcmode="lin" valueType="num">
                                      <p:cBhvr>
                                        <p:cTn id="19" dur="250" fill="hold"/>
                                        <p:tgtEl>
                                          <p:spTgt spid="47"/>
                                        </p:tgtEl>
                                        <p:attrNameLst>
                                          <p:attrName>ppt_h</p:attrName>
                                        </p:attrNameLst>
                                      </p:cBhvr>
                                      <p:tavLst>
                                        <p:tav tm="0">
                                          <p:val>
                                            <p:fltVal val="0"/>
                                          </p:val>
                                        </p:tav>
                                        <p:tav tm="100000">
                                          <p:val>
                                            <p:strVal val="#ppt_h"/>
                                          </p:val>
                                        </p:tav>
                                      </p:tavLst>
                                    </p:anim>
                                    <p:animEffect transition="in" filter="fade">
                                      <p:cBhvr>
                                        <p:cTn id="20" dur="250"/>
                                        <p:tgtEl>
                                          <p:spTgt spid="4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p:cTn id="31" dur="250" fill="hold"/>
                                        <p:tgtEl>
                                          <p:spTgt spid="48"/>
                                        </p:tgtEl>
                                        <p:attrNameLst>
                                          <p:attrName>ppt_w</p:attrName>
                                        </p:attrNameLst>
                                      </p:cBhvr>
                                      <p:tavLst>
                                        <p:tav tm="0">
                                          <p:val>
                                            <p:fltVal val="0"/>
                                          </p:val>
                                        </p:tav>
                                        <p:tav tm="100000">
                                          <p:val>
                                            <p:strVal val="#ppt_w"/>
                                          </p:val>
                                        </p:tav>
                                      </p:tavLst>
                                    </p:anim>
                                    <p:anim calcmode="lin" valueType="num">
                                      <p:cBhvr>
                                        <p:cTn id="32" dur="250" fill="hold"/>
                                        <p:tgtEl>
                                          <p:spTgt spid="48"/>
                                        </p:tgtEl>
                                        <p:attrNameLst>
                                          <p:attrName>ppt_h</p:attrName>
                                        </p:attrNameLst>
                                      </p:cBhvr>
                                      <p:tavLst>
                                        <p:tav tm="0">
                                          <p:val>
                                            <p:fltVal val="0"/>
                                          </p:val>
                                        </p:tav>
                                        <p:tav tm="100000">
                                          <p:val>
                                            <p:strVal val="#ppt_h"/>
                                          </p:val>
                                        </p:tav>
                                      </p:tavLst>
                                    </p:anim>
                                    <p:animEffect transition="in" filter="fade">
                                      <p:cBhvr>
                                        <p:cTn id="33" dur="250"/>
                                        <p:tgtEl>
                                          <p:spTgt spid="48"/>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p:cTn id="36" dur="250" fill="hold"/>
                                        <p:tgtEl>
                                          <p:spTgt spid="40"/>
                                        </p:tgtEl>
                                        <p:attrNameLst>
                                          <p:attrName>ppt_w</p:attrName>
                                        </p:attrNameLst>
                                      </p:cBhvr>
                                      <p:tavLst>
                                        <p:tav tm="0">
                                          <p:val>
                                            <p:fltVal val="0"/>
                                          </p:val>
                                        </p:tav>
                                        <p:tav tm="100000">
                                          <p:val>
                                            <p:strVal val="#ppt_w"/>
                                          </p:val>
                                        </p:tav>
                                      </p:tavLst>
                                    </p:anim>
                                    <p:anim calcmode="lin" valueType="num">
                                      <p:cBhvr>
                                        <p:cTn id="37" dur="250" fill="hold"/>
                                        <p:tgtEl>
                                          <p:spTgt spid="40"/>
                                        </p:tgtEl>
                                        <p:attrNameLst>
                                          <p:attrName>ppt_h</p:attrName>
                                        </p:attrNameLst>
                                      </p:cBhvr>
                                      <p:tavLst>
                                        <p:tav tm="0">
                                          <p:val>
                                            <p:fltVal val="0"/>
                                          </p:val>
                                        </p:tav>
                                        <p:tav tm="100000">
                                          <p:val>
                                            <p:strVal val="#ppt_h"/>
                                          </p:val>
                                        </p:tav>
                                      </p:tavLst>
                                    </p:anim>
                                    <p:animEffect transition="in" filter="fade">
                                      <p:cBhvr>
                                        <p:cTn id="38" dur="250"/>
                                        <p:tgtEl>
                                          <p:spTgt spid="40"/>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9"/>
                                        </p:tgtEl>
                                        <p:attrNameLst>
                                          <p:attrName>style.visibility</p:attrName>
                                        </p:attrNameLst>
                                      </p:cBhvr>
                                      <p:to>
                                        <p:strVal val="visible"/>
                                      </p:to>
                                    </p:set>
                                    <p:anim calcmode="lin" valueType="num">
                                      <p:cBhvr>
                                        <p:cTn id="49" dur="250" fill="hold"/>
                                        <p:tgtEl>
                                          <p:spTgt spid="49"/>
                                        </p:tgtEl>
                                        <p:attrNameLst>
                                          <p:attrName>ppt_w</p:attrName>
                                        </p:attrNameLst>
                                      </p:cBhvr>
                                      <p:tavLst>
                                        <p:tav tm="0">
                                          <p:val>
                                            <p:fltVal val="0"/>
                                          </p:val>
                                        </p:tav>
                                        <p:tav tm="100000">
                                          <p:val>
                                            <p:strVal val="#ppt_w"/>
                                          </p:val>
                                        </p:tav>
                                      </p:tavLst>
                                    </p:anim>
                                    <p:anim calcmode="lin" valueType="num">
                                      <p:cBhvr>
                                        <p:cTn id="50" dur="250" fill="hold"/>
                                        <p:tgtEl>
                                          <p:spTgt spid="49"/>
                                        </p:tgtEl>
                                        <p:attrNameLst>
                                          <p:attrName>ppt_h</p:attrName>
                                        </p:attrNameLst>
                                      </p:cBhvr>
                                      <p:tavLst>
                                        <p:tav tm="0">
                                          <p:val>
                                            <p:fltVal val="0"/>
                                          </p:val>
                                        </p:tav>
                                        <p:tav tm="100000">
                                          <p:val>
                                            <p:strVal val="#ppt_h"/>
                                          </p:val>
                                        </p:tav>
                                      </p:tavLst>
                                    </p:anim>
                                    <p:animEffect transition="in" filter="fade">
                                      <p:cBhvr>
                                        <p:cTn id="51" dur="250"/>
                                        <p:tgtEl>
                                          <p:spTgt spid="49"/>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250" fill="hold"/>
                                        <p:tgtEl>
                                          <p:spTgt spid="42"/>
                                        </p:tgtEl>
                                        <p:attrNameLst>
                                          <p:attrName>ppt_w</p:attrName>
                                        </p:attrNameLst>
                                      </p:cBhvr>
                                      <p:tavLst>
                                        <p:tav tm="0">
                                          <p:val>
                                            <p:fltVal val="0"/>
                                          </p:val>
                                        </p:tav>
                                        <p:tav tm="100000">
                                          <p:val>
                                            <p:strVal val="#ppt_w"/>
                                          </p:val>
                                        </p:tav>
                                      </p:tavLst>
                                    </p:anim>
                                    <p:anim calcmode="lin" valueType="num">
                                      <p:cBhvr>
                                        <p:cTn id="55" dur="250" fill="hold"/>
                                        <p:tgtEl>
                                          <p:spTgt spid="42"/>
                                        </p:tgtEl>
                                        <p:attrNameLst>
                                          <p:attrName>ppt_h</p:attrName>
                                        </p:attrNameLst>
                                      </p:cBhvr>
                                      <p:tavLst>
                                        <p:tav tm="0">
                                          <p:val>
                                            <p:fltVal val="0"/>
                                          </p:val>
                                        </p:tav>
                                        <p:tav tm="100000">
                                          <p:val>
                                            <p:strVal val="#ppt_h"/>
                                          </p:val>
                                        </p:tav>
                                      </p:tavLst>
                                    </p:anim>
                                    <p:animEffect transition="in" filter="fade">
                                      <p:cBhvr>
                                        <p:cTn id="56" dur="25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animBg="1"/>
      <p:bldP spid="42" grpId="0" animBg="1"/>
      <p:bldP spid="43" grpId="0" animBg="1"/>
      <p:bldP spid="44" grpId="0"/>
      <p:bldP spid="45" grpId="0"/>
      <p:bldP spid="46" grpId="0"/>
      <p:bldP spid="47" grpId="0"/>
      <p:bldP spid="48" grpId="0"/>
      <p:bldP spid="4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23476" y="-94997"/>
            <a:ext cx="12892377" cy="7340492"/>
            <a:chOff x="-23476" y="-94997"/>
            <a:chExt cx="12892377" cy="7340492"/>
          </a:xfrm>
        </p:grpSpPr>
        <p:sp>
          <p:nvSpPr>
            <p:cNvPr id="51" name="矩形 50"/>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52" name="组合 51"/>
            <p:cNvGrpSpPr/>
            <p:nvPr/>
          </p:nvGrpSpPr>
          <p:grpSpPr>
            <a:xfrm>
              <a:off x="-23476" y="-94997"/>
              <a:ext cx="12880639" cy="660535"/>
              <a:chOff x="-23476" y="-94997"/>
              <a:chExt cx="12880639" cy="660535"/>
            </a:xfrm>
          </p:grpSpPr>
          <p:sp>
            <p:nvSpPr>
              <p:cNvPr id="53" name="矩形 52"/>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4" name="矩形 53"/>
              <p:cNvSpPr/>
              <p:nvPr/>
            </p:nvSpPr>
            <p:spPr>
              <a:xfrm>
                <a:off x="8012757" y="0"/>
                <a:ext cx="2665306"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5" name="Rectangle 4"/>
              <p:cNvSpPr txBox="1">
                <a:spLocks noChangeArrowheads="1"/>
              </p:cNvSpPr>
              <p:nvPr/>
            </p:nvSpPr>
            <p:spPr bwMode="auto">
              <a:xfrm>
                <a:off x="8012757" y="-49440"/>
                <a:ext cx="252417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solidFill>
                      <a:schemeClr val="accent4"/>
                    </a:solidFill>
                    <a:latin typeface="SF Orson Casual Heavy" panose="00000400000000000000" pitchFamily="2" charset="0"/>
                    <a:ea typeface="幼圆" panose="02010509060101010101" pitchFamily="49" charset="-122"/>
                    <a:sym typeface="SF Orson Casual Heavy" panose="00000400000000000000" pitchFamily="2" charset="0"/>
                  </a:rPr>
                  <a:t>个体用户画像挖掘</a:t>
                </a:r>
                <a:endParaRPr lang="en-US" altLang="zh-CN" dirty="0">
                  <a:solidFill>
                    <a:schemeClr val="accent4"/>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6" name="Rectangle 4"/>
              <p:cNvSpPr txBox="1">
                <a:spLocks noChangeArrowheads="1"/>
              </p:cNvSpPr>
              <p:nvPr/>
            </p:nvSpPr>
            <p:spPr bwMode="auto">
              <a:xfrm>
                <a:off x="5417244" y="-49440"/>
                <a:ext cx="2487501"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社交</a:t>
                </a: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网络内容搜索</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7" name="Rectangle 4"/>
              <p:cNvSpPr txBox="1">
                <a:spLocks noChangeArrowheads="1"/>
              </p:cNvSpPr>
              <p:nvPr/>
            </p:nvSpPr>
            <p:spPr bwMode="auto">
              <a:xfrm>
                <a:off x="10894087" y="-77805"/>
                <a:ext cx="1551731"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社交</a:t>
                </a: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圈挖掘</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8" name="Rectangle 4"/>
              <p:cNvSpPr txBox="1">
                <a:spLocks noChangeArrowheads="1"/>
              </p:cNvSpPr>
              <p:nvPr/>
            </p:nvSpPr>
            <p:spPr bwMode="auto">
              <a:xfrm>
                <a:off x="654919" y="-94997"/>
                <a:ext cx="3397398"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内容搜索与社交信息挖掘</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24" name="文本框 23"/>
          <p:cNvSpPr txBox="1"/>
          <p:nvPr/>
        </p:nvSpPr>
        <p:spPr>
          <a:xfrm>
            <a:off x="523925" y="868683"/>
            <a:ext cx="1909497" cy="523220"/>
          </a:xfrm>
          <a:prstGeom prst="rect">
            <a:avLst/>
          </a:prstGeom>
          <a:noFill/>
        </p:spPr>
        <p:txBody>
          <a:bodyPr wrap="none" rtlCol="0">
            <a:spAutoFit/>
          </a:bodyPr>
          <a:lstStyle/>
          <a:p>
            <a:pPr marL="285750" indent="-285750">
              <a:buFont typeface="Arial" panose="020B0604020202020204" pitchFamily="34" charset="0"/>
              <a:buChar char="•"/>
            </a:pPr>
            <a:r>
              <a:rPr lang="zh-CN" altLang="en-US" sz="2800" dirty="0" smtClean="0">
                <a:latin typeface="+mn-ea"/>
                <a:ea typeface="+mn-ea"/>
              </a:rPr>
              <a:t>标签建模</a:t>
            </a:r>
            <a:endParaRPr lang="zh-CN" altLang="en-US" sz="2800" dirty="0">
              <a:latin typeface="+mn-ea"/>
              <a:ea typeface="+mn-ea"/>
            </a:endParaRPr>
          </a:p>
        </p:txBody>
      </p:sp>
      <p:pic>
        <p:nvPicPr>
          <p:cNvPr id="25" name="图片 24"/>
          <p:cNvPicPr>
            <a:picLocks noChangeAspect="1"/>
          </p:cNvPicPr>
          <p:nvPr/>
        </p:nvPicPr>
        <p:blipFill>
          <a:blip r:embed="rId3"/>
          <a:stretch>
            <a:fillRect/>
          </a:stretch>
        </p:blipFill>
        <p:spPr>
          <a:xfrm>
            <a:off x="2396133" y="2055809"/>
            <a:ext cx="8064896" cy="4104456"/>
          </a:xfrm>
          <a:prstGeom prst="rect">
            <a:avLst/>
          </a:prstGeom>
        </p:spPr>
      </p:pic>
    </p:spTree>
    <p:extLst>
      <p:ext uri="{BB962C8B-B14F-4D97-AF65-F5344CB8AC3E}">
        <p14:creationId xmlns:p14="http://schemas.microsoft.com/office/powerpoint/2010/main" val="2120933298"/>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23476" y="-94997"/>
            <a:ext cx="12892377" cy="7340492"/>
            <a:chOff x="-23476" y="-94997"/>
            <a:chExt cx="12892377" cy="7340492"/>
          </a:xfrm>
        </p:grpSpPr>
        <p:sp>
          <p:nvSpPr>
            <p:cNvPr id="51" name="矩形 50"/>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52" name="组合 51"/>
            <p:cNvGrpSpPr/>
            <p:nvPr/>
          </p:nvGrpSpPr>
          <p:grpSpPr>
            <a:xfrm>
              <a:off x="-23476" y="-94997"/>
              <a:ext cx="12880639" cy="661358"/>
              <a:chOff x="-23476" y="-94997"/>
              <a:chExt cx="12880639" cy="661358"/>
            </a:xfrm>
          </p:grpSpPr>
          <p:sp>
            <p:nvSpPr>
              <p:cNvPr id="53" name="矩形 52"/>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4" name="矩形 53"/>
              <p:cNvSpPr/>
              <p:nvPr/>
            </p:nvSpPr>
            <p:spPr>
              <a:xfrm>
                <a:off x="10677053" y="1224"/>
                <a:ext cx="2180110"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5" name="Rectangle 4"/>
              <p:cNvSpPr txBox="1">
                <a:spLocks noChangeArrowheads="1"/>
              </p:cNvSpPr>
              <p:nvPr/>
            </p:nvSpPr>
            <p:spPr bwMode="auto">
              <a:xfrm>
                <a:off x="7984636" y="-52531"/>
                <a:ext cx="252417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个体用户画像挖掘</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6" name="Rectangle 4"/>
              <p:cNvSpPr txBox="1">
                <a:spLocks noChangeArrowheads="1"/>
              </p:cNvSpPr>
              <p:nvPr/>
            </p:nvSpPr>
            <p:spPr bwMode="auto">
              <a:xfrm>
                <a:off x="5636493" y="-48617"/>
                <a:ext cx="2487501"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社交</a:t>
                </a: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网络内容搜索</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7" name="Rectangle 4"/>
              <p:cNvSpPr txBox="1">
                <a:spLocks noChangeArrowheads="1"/>
              </p:cNvSpPr>
              <p:nvPr/>
            </p:nvSpPr>
            <p:spPr bwMode="auto">
              <a:xfrm>
                <a:off x="10991242" y="-18664"/>
                <a:ext cx="1551731" cy="5503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olidFill>
                      <a:schemeClr val="accent4"/>
                    </a:solidFill>
                    <a:latin typeface="SF Orson Casual Heavy" panose="00000400000000000000" pitchFamily="2" charset="0"/>
                    <a:ea typeface="幼圆" panose="02010509060101010101" pitchFamily="49" charset="-122"/>
                    <a:sym typeface="SF Orson Casual Heavy" panose="00000400000000000000" pitchFamily="2" charset="0"/>
                  </a:rPr>
                  <a:t>社交</a:t>
                </a:r>
                <a:r>
                  <a:rPr lang="zh-CN" altLang="en-US" dirty="0" smtClean="0">
                    <a:solidFill>
                      <a:schemeClr val="accent4"/>
                    </a:solidFill>
                    <a:latin typeface="SF Orson Casual Heavy" panose="00000400000000000000" pitchFamily="2" charset="0"/>
                    <a:ea typeface="幼圆" panose="02010509060101010101" pitchFamily="49" charset="-122"/>
                    <a:sym typeface="SF Orson Casual Heavy" panose="00000400000000000000" pitchFamily="2" charset="0"/>
                  </a:rPr>
                  <a:t>圈挖掘</a:t>
                </a:r>
                <a:endParaRPr lang="en-US" altLang="zh-CN" dirty="0">
                  <a:solidFill>
                    <a:schemeClr val="accent4"/>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8" name="Rectangle 4"/>
              <p:cNvSpPr txBox="1">
                <a:spLocks noChangeArrowheads="1"/>
              </p:cNvSpPr>
              <p:nvPr/>
            </p:nvSpPr>
            <p:spPr bwMode="auto">
              <a:xfrm>
                <a:off x="654919" y="-94997"/>
                <a:ext cx="3181374"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内容搜索与社交信息挖掘</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13" name="文本框 12"/>
          <p:cNvSpPr txBox="1"/>
          <p:nvPr/>
        </p:nvSpPr>
        <p:spPr>
          <a:xfrm>
            <a:off x="523925" y="868683"/>
            <a:ext cx="1194558" cy="523220"/>
          </a:xfrm>
          <a:prstGeom prst="rect">
            <a:avLst/>
          </a:prstGeom>
          <a:noFill/>
        </p:spPr>
        <p:txBody>
          <a:bodyPr wrap="none" rtlCol="0">
            <a:spAutoFit/>
          </a:bodyPr>
          <a:lstStyle/>
          <a:p>
            <a:pPr marL="285750" indent="-285750">
              <a:buFont typeface="Arial" panose="020B0604020202020204" pitchFamily="34" charset="0"/>
              <a:buChar char="•"/>
            </a:pPr>
            <a:r>
              <a:rPr lang="zh-CN" altLang="en-US" sz="2800" b="1" dirty="0" smtClean="0">
                <a:latin typeface="+mn-ea"/>
                <a:ea typeface="+mn-ea"/>
              </a:rPr>
              <a:t>案例</a:t>
            </a:r>
            <a:endParaRPr lang="zh-CN" altLang="en-US" sz="2800" dirty="0">
              <a:latin typeface="+mn-ea"/>
              <a:ea typeface="+mn-ea"/>
            </a:endParaRPr>
          </a:p>
        </p:txBody>
      </p:sp>
      <p:sp>
        <p:nvSpPr>
          <p:cNvPr id="14" name="矩形 13"/>
          <p:cNvSpPr/>
          <p:nvPr/>
        </p:nvSpPr>
        <p:spPr>
          <a:xfrm>
            <a:off x="739949" y="2208863"/>
            <a:ext cx="6212788" cy="2246769"/>
          </a:xfrm>
          <a:prstGeom prst="rect">
            <a:avLst/>
          </a:prstGeom>
        </p:spPr>
        <p:txBody>
          <a:bodyPr wrap="square">
            <a:spAutoFit/>
          </a:bodyPr>
          <a:lstStyle/>
          <a:p>
            <a:r>
              <a:rPr lang="zh-CN" altLang="en-US" sz="2800" dirty="0">
                <a:latin typeface="+mn-ea"/>
                <a:ea typeface="+mn-ea"/>
              </a:rPr>
              <a:t>如用户的某个同事，你们并不是直接的好友关系，但腾讯会知道这期间的潜在关系，或自动分到同事分组并同时加上备注</a:t>
            </a:r>
            <a:r>
              <a:rPr lang="zh-CN" altLang="en-US" sz="2800" dirty="0" smtClean="0">
                <a:latin typeface="+mn-ea"/>
                <a:ea typeface="+mn-ea"/>
              </a:rPr>
              <a:t>。或者在添加某个新好友的时候，会自动显示备注。</a:t>
            </a:r>
            <a:endParaRPr lang="zh-CN" altLang="en-US" sz="2800" dirty="0">
              <a:latin typeface="+mn-ea"/>
              <a:ea typeface="+mn-ea"/>
            </a:endParaRPr>
          </a:p>
        </p:txBody>
      </p:sp>
      <p:pic>
        <p:nvPicPr>
          <p:cNvPr id="15" name="图片 14"/>
          <p:cNvPicPr>
            <a:picLocks noChangeAspect="1"/>
          </p:cNvPicPr>
          <p:nvPr/>
        </p:nvPicPr>
        <p:blipFill>
          <a:blip r:embed="rId3"/>
          <a:stretch>
            <a:fillRect/>
          </a:stretch>
        </p:blipFill>
        <p:spPr>
          <a:xfrm>
            <a:off x="7652717" y="2768678"/>
            <a:ext cx="4333050" cy="3865007"/>
          </a:xfrm>
          <a:prstGeom prst="rect">
            <a:avLst/>
          </a:prstGeom>
        </p:spPr>
      </p:pic>
    </p:spTree>
    <p:extLst>
      <p:ext uri="{BB962C8B-B14F-4D97-AF65-F5344CB8AC3E}">
        <p14:creationId xmlns:p14="http://schemas.microsoft.com/office/powerpoint/2010/main" val="4186034234"/>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23476" y="-94997"/>
            <a:ext cx="12892377" cy="7340492"/>
            <a:chOff x="-23476" y="-94997"/>
            <a:chExt cx="12892377" cy="7340492"/>
          </a:xfrm>
        </p:grpSpPr>
        <p:sp>
          <p:nvSpPr>
            <p:cNvPr id="51" name="矩形 50"/>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52" name="组合 51"/>
            <p:cNvGrpSpPr/>
            <p:nvPr/>
          </p:nvGrpSpPr>
          <p:grpSpPr>
            <a:xfrm>
              <a:off x="-23476" y="-94997"/>
              <a:ext cx="12880639" cy="661358"/>
              <a:chOff x="-23476" y="-94997"/>
              <a:chExt cx="12880639" cy="661358"/>
            </a:xfrm>
          </p:grpSpPr>
          <p:sp>
            <p:nvSpPr>
              <p:cNvPr id="53" name="矩形 52"/>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4" name="矩形 53"/>
              <p:cNvSpPr/>
              <p:nvPr/>
            </p:nvSpPr>
            <p:spPr>
              <a:xfrm>
                <a:off x="10677053" y="1224"/>
                <a:ext cx="2180110"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5" name="Rectangle 4"/>
              <p:cNvSpPr txBox="1">
                <a:spLocks noChangeArrowheads="1"/>
              </p:cNvSpPr>
              <p:nvPr/>
            </p:nvSpPr>
            <p:spPr bwMode="auto">
              <a:xfrm>
                <a:off x="7984636" y="-52531"/>
                <a:ext cx="252417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个体用户画像挖掘</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6" name="Rectangle 4"/>
              <p:cNvSpPr txBox="1">
                <a:spLocks noChangeArrowheads="1"/>
              </p:cNvSpPr>
              <p:nvPr/>
            </p:nvSpPr>
            <p:spPr bwMode="auto">
              <a:xfrm>
                <a:off x="5636493" y="-48617"/>
                <a:ext cx="2487501"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社交</a:t>
                </a: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网络内容搜索</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7" name="Rectangle 4"/>
              <p:cNvSpPr txBox="1">
                <a:spLocks noChangeArrowheads="1"/>
              </p:cNvSpPr>
              <p:nvPr/>
            </p:nvSpPr>
            <p:spPr bwMode="auto">
              <a:xfrm>
                <a:off x="10991242" y="-18664"/>
                <a:ext cx="1551731" cy="5503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olidFill>
                      <a:schemeClr val="accent4"/>
                    </a:solidFill>
                    <a:latin typeface="SF Orson Casual Heavy" panose="00000400000000000000" pitchFamily="2" charset="0"/>
                    <a:ea typeface="幼圆" panose="02010509060101010101" pitchFamily="49" charset="-122"/>
                    <a:sym typeface="SF Orson Casual Heavy" panose="00000400000000000000" pitchFamily="2" charset="0"/>
                  </a:rPr>
                  <a:t>社交</a:t>
                </a:r>
                <a:r>
                  <a:rPr lang="zh-CN" altLang="en-US" dirty="0" smtClean="0">
                    <a:solidFill>
                      <a:schemeClr val="accent4"/>
                    </a:solidFill>
                    <a:latin typeface="SF Orson Casual Heavy" panose="00000400000000000000" pitchFamily="2" charset="0"/>
                    <a:ea typeface="幼圆" panose="02010509060101010101" pitchFamily="49" charset="-122"/>
                    <a:sym typeface="SF Orson Casual Heavy" panose="00000400000000000000" pitchFamily="2" charset="0"/>
                  </a:rPr>
                  <a:t>圈挖掘</a:t>
                </a:r>
                <a:endParaRPr lang="en-US" altLang="zh-CN" dirty="0">
                  <a:solidFill>
                    <a:schemeClr val="accent4"/>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8" name="Rectangle 4"/>
              <p:cNvSpPr txBox="1">
                <a:spLocks noChangeArrowheads="1"/>
              </p:cNvSpPr>
              <p:nvPr/>
            </p:nvSpPr>
            <p:spPr bwMode="auto">
              <a:xfrm>
                <a:off x="654919" y="-94997"/>
                <a:ext cx="3253382"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内容搜索与社交信息挖掘</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16" name="文本框 15"/>
          <p:cNvSpPr txBox="1"/>
          <p:nvPr/>
        </p:nvSpPr>
        <p:spPr>
          <a:xfrm>
            <a:off x="523925" y="868683"/>
            <a:ext cx="3506088" cy="523220"/>
          </a:xfrm>
          <a:prstGeom prst="rect">
            <a:avLst/>
          </a:prstGeom>
          <a:noFill/>
        </p:spPr>
        <p:txBody>
          <a:bodyPr wrap="none" rtlCol="0">
            <a:spAutoFit/>
          </a:bodyPr>
          <a:lstStyle/>
          <a:p>
            <a:pPr marL="285750" indent="-285750">
              <a:buFont typeface="Arial" panose="020B0604020202020204" pitchFamily="34" charset="0"/>
              <a:buChar char="•"/>
            </a:pPr>
            <a:r>
              <a:rPr lang="zh-CN" altLang="en-US" sz="2800" dirty="0" smtClean="0">
                <a:latin typeface="Times New Roman" panose="02020603050405020304" pitchFamily="18" charset="0"/>
                <a:ea typeface="+mn-ea"/>
                <a:cs typeface="Times New Roman" panose="02020603050405020304" pitchFamily="18" charset="0"/>
              </a:rPr>
              <a:t>社交圈挖掘</a:t>
            </a:r>
            <a:r>
              <a:rPr lang="en-US" altLang="zh-CN" sz="2800" dirty="0" smtClean="0">
                <a:latin typeface="Times New Roman" panose="02020603050405020304" pitchFamily="18" charset="0"/>
                <a:ea typeface="+mn-ea"/>
                <a:cs typeface="Times New Roman" panose="02020603050405020304" pitchFamily="18" charset="0"/>
              </a:rPr>
              <a:t>GN</a:t>
            </a:r>
            <a:r>
              <a:rPr lang="zh-CN" altLang="en-US" sz="2800" dirty="0" smtClean="0">
                <a:latin typeface="Times New Roman" panose="02020603050405020304" pitchFamily="18" charset="0"/>
                <a:ea typeface="+mn-ea"/>
                <a:cs typeface="Times New Roman" panose="02020603050405020304" pitchFamily="18" charset="0"/>
              </a:rPr>
              <a:t>算法</a:t>
            </a:r>
            <a:endParaRPr lang="zh-CN" altLang="en-US" sz="2800" dirty="0">
              <a:latin typeface="Times New Roman" panose="02020603050405020304" pitchFamily="18" charset="0"/>
              <a:ea typeface="+mn-ea"/>
              <a:cs typeface="Times New Roman" panose="02020603050405020304" pitchFamily="18" charset="0"/>
            </a:endParaRPr>
          </a:p>
        </p:txBody>
      </p:sp>
      <p:sp>
        <p:nvSpPr>
          <p:cNvPr id="17" name="矩形 16"/>
          <p:cNvSpPr/>
          <p:nvPr/>
        </p:nvSpPr>
        <p:spPr>
          <a:xfrm>
            <a:off x="814914" y="2137499"/>
            <a:ext cx="6840760" cy="3477875"/>
          </a:xfrm>
          <a:prstGeom prst="rect">
            <a:avLst/>
          </a:prstGeom>
        </p:spPr>
        <p:txBody>
          <a:bodyPr wrap="square">
            <a:spAutoFit/>
          </a:bodyPr>
          <a:lstStyle/>
          <a:p>
            <a:pPr algn="just"/>
            <a:r>
              <a:rPr lang="zh-CN" altLang="en-US" sz="2000" dirty="0">
                <a:latin typeface="+mn-ea"/>
                <a:ea typeface="+mn-ea"/>
              </a:rPr>
              <a:t>在图结构中，首先计算每条边的“介数”，然后从图中删除“介数”最大的边，如此不断循环，一直迭代删除当前“介数”最大的边，最终就形成了发现</a:t>
            </a:r>
            <a:r>
              <a:rPr lang="zh-CN" altLang="en-US" sz="2000" dirty="0" smtClean="0">
                <a:latin typeface="+mn-ea"/>
                <a:ea typeface="+mn-ea"/>
              </a:rPr>
              <a:t>出的</a:t>
            </a:r>
            <a:r>
              <a:rPr lang="zh-CN" altLang="en-US" sz="2000" dirty="0">
                <a:latin typeface="+mn-ea"/>
                <a:ea typeface="+mn-ea"/>
              </a:rPr>
              <a:t>社群。所谓边的“介数”，是指的图中任意两个节点的最短路径中经过这条边的次数。边的“介数”越大，则这条边是连接了两个或者多个社群或者圈子的多余的边的概率越大，所以通过不断删除高“介数”边可以达到分离社群的目的</a:t>
            </a:r>
            <a:r>
              <a:rPr lang="zh-CN" altLang="en-US" sz="2000" dirty="0" smtClean="0">
                <a:latin typeface="+mn-ea"/>
                <a:ea typeface="+mn-ea"/>
              </a:rPr>
              <a:t>。</a:t>
            </a:r>
            <a:endParaRPr lang="en-US" altLang="zh-CN" sz="2000" dirty="0" smtClean="0">
              <a:latin typeface="+mn-ea"/>
              <a:ea typeface="+mn-ea"/>
            </a:endParaRPr>
          </a:p>
          <a:p>
            <a:pPr algn="just"/>
            <a:endParaRPr lang="en-US" altLang="zh-CN" sz="2000" dirty="0">
              <a:latin typeface="+mn-ea"/>
              <a:ea typeface="+mn-ea"/>
            </a:endParaRPr>
          </a:p>
          <a:p>
            <a:pPr algn="just"/>
            <a:r>
              <a:rPr lang="zh-CN" altLang="en-US" sz="2000" dirty="0" smtClean="0">
                <a:latin typeface="+mn-ea"/>
                <a:ea typeface="+mn-ea"/>
              </a:rPr>
              <a:t>对于</a:t>
            </a:r>
            <a:r>
              <a:rPr lang="zh-CN" altLang="en-US" sz="2000" dirty="0">
                <a:latin typeface="+mn-ea"/>
                <a:ea typeface="+mn-ea"/>
              </a:rPr>
              <a:t>图中某个节点，只能属于固定的一个社群，不可能同时属于多个社群，这个与实际应用场景需求是有较大差异的，形成了该算法的局限。</a:t>
            </a:r>
          </a:p>
        </p:txBody>
      </p:sp>
      <p:pic>
        <p:nvPicPr>
          <p:cNvPr id="2" name="图片 1"/>
          <p:cNvPicPr>
            <a:picLocks noChangeAspect="1"/>
          </p:cNvPicPr>
          <p:nvPr/>
        </p:nvPicPr>
        <p:blipFill>
          <a:blip r:embed="rId3"/>
          <a:stretch>
            <a:fillRect/>
          </a:stretch>
        </p:blipFill>
        <p:spPr>
          <a:xfrm>
            <a:off x="8372797" y="2140240"/>
            <a:ext cx="3209925" cy="3181350"/>
          </a:xfrm>
          <a:prstGeom prst="rect">
            <a:avLst/>
          </a:prstGeom>
        </p:spPr>
      </p:pic>
    </p:spTree>
    <p:extLst>
      <p:ext uri="{BB962C8B-B14F-4D97-AF65-F5344CB8AC3E}">
        <p14:creationId xmlns:p14="http://schemas.microsoft.com/office/powerpoint/2010/main" val="2099785673"/>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513" y="-18253"/>
            <a:ext cx="12871675" cy="7259807"/>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354" y="-18253"/>
            <a:ext cx="5852235" cy="7259807"/>
          </a:xfrm>
          <a:custGeom>
            <a:avLst/>
            <a:gdLst/>
            <a:ahLst/>
            <a:cxnLst/>
            <a:rect l="l" t="t" r="r" b="b"/>
            <a:pathLst>
              <a:path w="4958866" h="5163450">
                <a:moveTo>
                  <a:pt x="0" y="0"/>
                </a:moveTo>
                <a:lnTo>
                  <a:pt x="755577" y="0"/>
                </a:lnTo>
                <a:lnTo>
                  <a:pt x="899592" y="0"/>
                </a:lnTo>
                <a:lnTo>
                  <a:pt x="1508303" y="0"/>
                </a:lnTo>
                <a:lnTo>
                  <a:pt x="3955209" y="0"/>
                </a:lnTo>
                <a:lnTo>
                  <a:pt x="4206139" y="0"/>
                </a:lnTo>
                <a:cubicBezTo>
                  <a:pt x="4666577" y="617385"/>
                  <a:pt x="4958866" y="1544845"/>
                  <a:pt x="4958866" y="2581725"/>
                </a:cubicBezTo>
                <a:cubicBezTo>
                  <a:pt x="4958866" y="3614989"/>
                  <a:pt x="4668612" y="4539595"/>
                  <a:pt x="4210704" y="5156800"/>
                </a:cubicBezTo>
                <a:lnTo>
                  <a:pt x="3955209" y="5156800"/>
                </a:lnTo>
                <a:lnTo>
                  <a:pt x="3955209" y="5163450"/>
                </a:lnTo>
                <a:lnTo>
                  <a:pt x="755577" y="5163450"/>
                </a:lnTo>
                <a:lnTo>
                  <a:pt x="755577" y="5156800"/>
                </a:lnTo>
                <a:lnTo>
                  <a:pt x="0" y="5156800"/>
                </a:ln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148"/>
          <p:cNvSpPr txBox="1"/>
          <p:nvPr/>
        </p:nvSpPr>
        <p:spPr>
          <a:xfrm>
            <a:off x="1437447" y="2896334"/>
            <a:ext cx="2974909" cy="497957"/>
          </a:xfrm>
          <a:prstGeom prst="rect">
            <a:avLst/>
          </a:prstGeom>
          <a:noFill/>
        </p:spPr>
        <p:txBody>
          <a:bodyPr wrap="square" rtlCol="0">
            <a:spAutoFit/>
          </a:bodyPr>
          <a:lstStyle/>
          <a:p>
            <a:pPr algn="ctr" latinLnBrk="1">
              <a:lnSpc>
                <a:spcPct val="120000"/>
              </a:lnSpc>
              <a:defRPr/>
            </a:pPr>
            <a:r>
              <a:rPr kumimoji="1" lang="zh-CN" altLang="en-US" sz="2400" dirty="0">
                <a:solidFill>
                  <a:schemeClr val="bg1"/>
                </a:solidFill>
                <a:latin typeface="方正正中黑简体" panose="02000000000000000000" pitchFamily="2" charset="-122"/>
                <a:ea typeface="方正正中黑简体" panose="02000000000000000000" pitchFamily="2" charset="-122"/>
                <a:cs typeface="+mn-ea"/>
                <a:sym typeface="Arial" panose="020B0604020202020204" pitchFamily="34" charset="0"/>
              </a:rPr>
              <a:t>社交网络分析的应用</a:t>
            </a:r>
            <a:endParaRPr kumimoji="1" lang="en-US" altLang="ko-KR" sz="2400" dirty="0">
              <a:solidFill>
                <a:schemeClr val="bg1"/>
              </a:solidFill>
              <a:latin typeface="方正正中黑简体" panose="02000000000000000000" pitchFamily="2" charset="-122"/>
              <a:ea typeface="方正正中黑简体" panose="02000000000000000000" pitchFamily="2" charset="-122"/>
              <a:cs typeface="+mn-ea"/>
              <a:sym typeface="Arial" panose="020B0604020202020204" pitchFamily="34" charset="0"/>
            </a:endParaRPr>
          </a:p>
        </p:txBody>
      </p:sp>
      <p:cxnSp>
        <p:nvCxnSpPr>
          <p:cNvPr id="5" name="直接连接符 4"/>
          <p:cNvCxnSpPr>
            <a:cxnSpLocks/>
          </p:cNvCxnSpPr>
          <p:nvPr/>
        </p:nvCxnSpPr>
        <p:spPr>
          <a:xfrm>
            <a:off x="1437448" y="3413335"/>
            <a:ext cx="297490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13"/>
          <p:cNvSpPr txBox="1"/>
          <p:nvPr/>
        </p:nvSpPr>
        <p:spPr>
          <a:xfrm>
            <a:off x="2291771" y="1873855"/>
            <a:ext cx="1269401" cy="1081829"/>
          </a:xfrm>
          <a:prstGeom prst="rect">
            <a:avLst/>
          </a:prstGeom>
          <a:noFill/>
        </p:spPr>
        <p:txBody>
          <a:bodyPr wrap="square" lIns="0" tIns="0" rIns="0" bIns="0" rtlCol="0">
            <a:spAutoFit/>
          </a:bodyPr>
          <a:lstStyle/>
          <a:p>
            <a:r>
              <a:rPr lang="en-US" altLang="zh-CN" sz="7030" b="1" dirty="0">
                <a:solidFill>
                  <a:schemeClr val="bg1"/>
                </a:solidFill>
                <a:latin typeface="Arial" panose="020B0604020202020204" pitchFamily="34" charset="0"/>
                <a:ea typeface="+mj-ea"/>
                <a:cs typeface="Arial" panose="020B0604020202020204" pitchFamily="34" charset="0"/>
              </a:rPr>
              <a:t>04</a:t>
            </a:r>
            <a:endParaRPr lang="zh-CN" altLang="en-US" sz="7030" b="1" dirty="0">
              <a:solidFill>
                <a:schemeClr val="bg1"/>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570585681"/>
      </p:ext>
    </p:extLst>
  </p:cSld>
  <p:clrMapOvr>
    <a:masterClrMapping/>
  </p:clrMapOvr>
  <mc:AlternateContent xmlns:mc="http://schemas.openxmlformats.org/markup-compatibility/2006" xmlns:p14="http://schemas.microsoft.com/office/powerpoint/2010/main">
    <mc:Choice Requires="p14">
      <p:transition spd="slow" p14:dur="1250" advTm="6000">
        <p14:flip dir="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anim calcmode="lin" valueType="num">
                                      <p:cBhvr>
                                        <p:cTn id="15" dur="500" fill="hold"/>
                                        <p:tgtEl>
                                          <p:spTgt spid="9"/>
                                        </p:tgtEl>
                                        <p:attrNameLst>
                                          <p:attrName>ppt_x</p:attrName>
                                        </p:attrNameLst>
                                      </p:cBhvr>
                                      <p:tavLst>
                                        <p:tav tm="0">
                                          <p:val>
                                            <p:strVal val="#ppt_x"/>
                                          </p:val>
                                        </p:tav>
                                        <p:tav tm="100000">
                                          <p:val>
                                            <p:strVal val="#ppt_x"/>
                                          </p:val>
                                        </p:tav>
                                      </p:tavLst>
                                    </p:anim>
                                    <p:anim calcmode="lin" valueType="num">
                                      <p:cBhvr>
                                        <p:cTn id="16" dur="500" fill="hold"/>
                                        <p:tgtEl>
                                          <p:spTgt spid="9"/>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3" presetClass="entr" presetSubtype="1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childTnLst>
                                </p:cTn>
                              </p:par>
                            </p:childTnLst>
                          </p:cTn>
                        </p:par>
                        <p:par>
                          <p:cTn id="22" fill="hold">
                            <p:stCondLst>
                              <p:cond delay="1500"/>
                            </p:stCondLst>
                            <p:childTnLst>
                              <p:par>
                                <p:cTn id="23" presetID="26" presetClass="emph" presetSubtype="0" fill="hold" grpId="1" nodeType="afterEffect">
                                  <p:stCondLst>
                                    <p:cond delay="0"/>
                                  </p:stCondLst>
                                  <p:childTnLst>
                                    <p:animEffect transition="out" filter="fade">
                                      <p:cBhvr>
                                        <p:cTn id="24" dur="500" tmFilter="0, 0; .2, .5; .8, .5; 1, 0"/>
                                        <p:tgtEl>
                                          <p:spTgt spid="8"/>
                                        </p:tgtEl>
                                      </p:cBhvr>
                                    </p:animEffect>
                                    <p:animScale>
                                      <p:cBhvr>
                                        <p:cTn id="25" dur="250" autoRev="1" fill="hold"/>
                                        <p:tgtEl>
                                          <p:spTgt spid="8"/>
                                        </p:tgtEl>
                                      </p:cBhvr>
                                      <p:by x="105000" y="105000"/>
                                    </p:animScale>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animBg="1"/>
      <p:bldP spid="8" grpId="0"/>
      <p:bldP spid="8" grpId="1"/>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组合 66"/>
          <p:cNvGrpSpPr/>
          <p:nvPr/>
        </p:nvGrpSpPr>
        <p:grpSpPr>
          <a:xfrm>
            <a:off x="-35214" y="-108685"/>
            <a:ext cx="12892377" cy="7340492"/>
            <a:chOff x="-23476" y="-94997"/>
            <a:chExt cx="12892377" cy="7340492"/>
          </a:xfrm>
        </p:grpSpPr>
        <p:sp>
          <p:nvSpPr>
            <p:cNvPr id="68" name="矩形 67"/>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69" name="组合 68"/>
            <p:cNvGrpSpPr/>
            <p:nvPr/>
          </p:nvGrpSpPr>
          <p:grpSpPr>
            <a:xfrm>
              <a:off x="-23476" y="-94997"/>
              <a:ext cx="12880639" cy="659005"/>
              <a:chOff x="-23476" y="-94997"/>
              <a:chExt cx="12880639" cy="659005"/>
            </a:xfrm>
          </p:grpSpPr>
          <p:sp>
            <p:nvSpPr>
              <p:cNvPr id="70" name="矩形 69"/>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71" name="矩形 70"/>
              <p:cNvSpPr/>
              <p:nvPr/>
            </p:nvSpPr>
            <p:spPr>
              <a:xfrm>
                <a:off x="9752687" y="3882"/>
                <a:ext cx="1294197"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72" name="Rectangle 4"/>
              <p:cNvSpPr txBox="1">
                <a:spLocks noChangeArrowheads="1"/>
              </p:cNvSpPr>
              <p:nvPr/>
            </p:nvSpPr>
            <p:spPr bwMode="auto">
              <a:xfrm>
                <a:off x="11170846" y="-50970"/>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公安领域</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74" name="Rectangle 4"/>
              <p:cNvSpPr txBox="1">
                <a:spLocks noChangeArrowheads="1"/>
              </p:cNvSpPr>
              <p:nvPr/>
            </p:nvSpPr>
            <p:spPr bwMode="auto">
              <a:xfrm>
                <a:off x="9731426" y="-59644"/>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olidFill>
                      <a:schemeClr val="accent1"/>
                    </a:solidFill>
                    <a:latin typeface="SF Orson Casual Heavy" panose="00000400000000000000" pitchFamily="2" charset="0"/>
                    <a:ea typeface="幼圆" panose="02010509060101010101" pitchFamily="49" charset="-122"/>
                    <a:sym typeface="SF Orson Casual Heavy" panose="00000400000000000000" pitchFamily="2" charset="0"/>
                  </a:rPr>
                  <a:t>舆论分析</a:t>
                </a:r>
                <a:endParaRPr lang="en-US" altLang="zh-CN" dirty="0">
                  <a:solidFill>
                    <a:schemeClr val="accent1"/>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75"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社交网络分析的应用</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77" name="六边形 76">
            <a:extLst>
              <a:ext uri="{FF2B5EF4-FFF2-40B4-BE49-F238E27FC236}">
                <a16:creationId xmlns:a16="http://schemas.microsoft.com/office/drawing/2014/main" id="{81B49880-9E29-4DBA-ACB2-290B766B729A}"/>
              </a:ext>
            </a:extLst>
          </p:cNvPr>
          <p:cNvSpPr/>
          <p:nvPr/>
        </p:nvSpPr>
        <p:spPr>
          <a:xfrm>
            <a:off x="3601013" y="3350137"/>
            <a:ext cx="2658039" cy="2292716"/>
          </a:xfrm>
          <a:prstGeom prst="hexagon">
            <a:avLst/>
          </a:prstGeom>
          <a:solidFill>
            <a:srgbClr val="0070C0"/>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46"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cs typeface="+mn-ea"/>
                <a:sym typeface="SF Orson Casual Heavy" panose="00000400000000000000" pitchFamily="2" charset="0"/>
              </a:rPr>
              <a:t>舆论分析</a:t>
            </a:r>
          </a:p>
        </p:txBody>
      </p:sp>
      <p:sp>
        <p:nvSpPr>
          <p:cNvPr id="78" name="六边形 77">
            <a:extLst>
              <a:ext uri="{FF2B5EF4-FFF2-40B4-BE49-F238E27FC236}">
                <a16:creationId xmlns:a16="http://schemas.microsoft.com/office/drawing/2014/main" id="{7B983A37-6BDA-438E-86B3-42F679413A8C}"/>
              </a:ext>
            </a:extLst>
          </p:cNvPr>
          <p:cNvSpPr/>
          <p:nvPr/>
        </p:nvSpPr>
        <p:spPr>
          <a:xfrm>
            <a:off x="5927319" y="1960230"/>
            <a:ext cx="2660140" cy="2292716"/>
          </a:xfrm>
          <a:prstGeom prst="hexagon">
            <a:avLst/>
          </a:prstGeom>
          <a:solidFill>
            <a:schemeClr val="tx1">
              <a:lumMod val="65000"/>
              <a:lumOff val="35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46"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cs typeface="+mn-ea"/>
                <a:sym typeface="SF Orson Casual Heavy" panose="00000400000000000000" pitchFamily="2" charset="0"/>
              </a:rPr>
              <a:t>公安领域</a:t>
            </a:r>
          </a:p>
        </p:txBody>
      </p:sp>
    </p:spTree>
    <p:extLst>
      <p:ext uri="{BB962C8B-B14F-4D97-AF65-F5344CB8AC3E}">
        <p14:creationId xmlns:p14="http://schemas.microsoft.com/office/powerpoint/2010/main" val="34971741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49"/>
                                          </p:stCondLst>
                                        </p:cTn>
                                        <p:tgtEl>
                                          <p:spTgt spid="7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249"/>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组合 66"/>
          <p:cNvGrpSpPr/>
          <p:nvPr/>
        </p:nvGrpSpPr>
        <p:grpSpPr>
          <a:xfrm>
            <a:off x="-35214" y="-108685"/>
            <a:ext cx="12892377" cy="7340492"/>
            <a:chOff x="-23476" y="-94997"/>
            <a:chExt cx="12892377" cy="7340492"/>
          </a:xfrm>
        </p:grpSpPr>
        <p:sp>
          <p:nvSpPr>
            <p:cNvPr id="68" name="矩形 67"/>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69" name="组合 68"/>
            <p:cNvGrpSpPr/>
            <p:nvPr/>
          </p:nvGrpSpPr>
          <p:grpSpPr>
            <a:xfrm>
              <a:off x="-23476" y="-94997"/>
              <a:ext cx="12880639" cy="659005"/>
              <a:chOff x="-23476" y="-94997"/>
              <a:chExt cx="12880639" cy="659005"/>
            </a:xfrm>
          </p:grpSpPr>
          <p:sp>
            <p:nvSpPr>
              <p:cNvPr id="70" name="矩形 69"/>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71" name="矩形 70"/>
              <p:cNvSpPr/>
              <p:nvPr/>
            </p:nvSpPr>
            <p:spPr>
              <a:xfrm>
                <a:off x="9752687" y="3882"/>
                <a:ext cx="1294197"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72" name="Rectangle 4"/>
              <p:cNvSpPr txBox="1">
                <a:spLocks noChangeArrowheads="1"/>
              </p:cNvSpPr>
              <p:nvPr/>
            </p:nvSpPr>
            <p:spPr bwMode="auto">
              <a:xfrm>
                <a:off x="11170846" y="-50970"/>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公安领域</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74" name="Rectangle 4"/>
              <p:cNvSpPr txBox="1">
                <a:spLocks noChangeArrowheads="1"/>
              </p:cNvSpPr>
              <p:nvPr/>
            </p:nvSpPr>
            <p:spPr bwMode="auto">
              <a:xfrm>
                <a:off x="9731426" y="-59644"/>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olidFill>
                      <a:schemeClr val="accent1"/>
                    </a:solidFill>
                    <a:latin typeface="SF Orson Casual Heavy" panose="00000400000000000000" pitchFamily="2" charset="0"/>
                    <a:ea typeface="幼圆" panose="02010509060101010101" pitchFamily="49" charset="-122"/>
                    <a:sym typeface="SF Orson Casual Heavy" panose="00000400000000000000" pitchFamily="2" charset="0"/>
                  </a:rPr>
                  <a:t>舆论分析</a:t>
                </a:r>
                <a:endParaRPr lang="en-US" altLang="zh-CN" dirty="0">
                  <a:solidFill>
                    <a:schemeClr val="accent1"/>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75"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社交网络分析的应用</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12" name="文本框 11">
            <a:extLst>
              <a:ext uri="{FF2B5EF4-FFF2-40B4-BE49-F238E27FC236}">
                <a16:creationId xmlns:a16="http://schemas.microsoft.com/office/drawing/2014/main" id="{0F2A049B-6AC6-48CC-87E8-7A610C850164}"/>
              </a:ext>
            </a:extLst>
          </p:cNvPr>
          <p:cNvSpPr txBox="1"/>
          <p:nvPr/>
        </p:nvSpPr>
        <p:spPr>
          <a:xfrm>
            <a:off x="643181" y="1014779"/>
            <a:ext cx="8089656" cy="3894208"/>
          </a:xfrm>
          <a:prstGeom prst="rect">
            <a:avLst/>
          </a:prstGeom>
          <a:noFill/>
        </p:spPr>
        <p:txBody>
          <a:bodyPr wrap="square" rtlCol="0">
            <a:spAutoFit/>
          </a:bodyPr>
          <a:lstStyle/>
          <a:p>
            <a:pPr>
              <a:lnSpc>
                <a:spcPct val="150000"/>
              </a:lnSpc>
            </a:pPr>
            <a:r>
              <a:rPr lang="zh-CN" altLang="en-US" sz="2800" b="1" dirty="0">
                <a:latin typeface="+mj-ea"/>
                <a:ea typeface="+mj-ea"/>
              </a:rPr>
              <a:t>舆论分析</a:t>
            </a:r>
            <a:endParaRPr lang="en-US" altLang="zh-CN" sz="2800" b="1" dirty="0">
              <a:latin typeface="+mj-ea"/>
              <a:ea typeface="+mj-ea"/>
            </a:endParaRPr>
          </a:p>
          <a:p>
            <a:pPr marL="342900" indent="-342900">
              <a:lnSpc>
                <a:spcPct val="150000"/>
              </a:lnSpc>
              <a:buFont typeface="Arial" panose="020B0604020202020204" pitchFamily="34" charset="0"/>
              <a:buChar char="•"/>
            </a:pPr>
            <a:r>
              <a:rPr lang="zh-CN" altLang="en-US" sz="2800" dirty="0">
                <a:solidFill>
                  <a:schemeClr val="tx1">
                    <a:lumMod val="75000"/>
                    <a:lumOff val="25000"/>
                  </a:schemeClr>
                </a:solidFill>
                <a:latin typeface="+mj-ea"/>
                <a:ea typeface="+mj-ea"/>
              </a:rPr>
              <a:t>应用于政府公共管理，商业竞争情报分析等领域</a:t>
            </a:r>
            <a:endParaRPr lang="en-US" altLang="zh-CN" sz="2800" dirty="0">
              <a:solidFill>
                <a:schemeClr val="tx1">
                  <a:lumMod val="75000"/>
                  <a:lumOff val="25000"/>
                </a:schemeClr>
              </a:solidFill>
              <a:latin typeface="+mj-ea"/>
              <a:ea typeface="+mj-ea"/>
            </a:endParaRPr>
          </a:p>
          <a:p>
            <a:pPr marL="342900" indent="-342900">
              <a:lnSpc>
                <a:spcPct val="150000"/>
              </a:lnSpc>
              <a:buFont typeface="Arial" panose="020B0604020202020204" pitchFamily="34" charset="0"/>
              <a:buChar char="•"/>
            </a:pPr>
            <a:r>
              <a:rPr lang="zh-CN" altLang="en-US" sz="2800" dirty="0">
                <a:solidFill>
                  <a:schemeClr val="tx1">
                    <a:lumMod val="75000"/>
                    <a:lumOff val="25000"/>
                  </a:schemeClr>
                </a:solidFill>
                <a:latin typeface="+mj-ea"/>
                <a:ea typeface="+mj-ea"/>
              </a:rPr>
              <a:t>互联网出现前，分析对象主要是报纸</a:t>
            </a:r>
            <a:endParaRPr lang="en-US" altLang="zh-CN" sz="2800" dirty="0">
              <a:solidFill>
                <a:schemeClr val="tx1">
                  <a:lumMod val="75000"/>
                  <a:lumOff val="25000"/>
                </a:schemeClr>
              </a:solidFill>
              <a:latin typeface="+mj-ea"/>
              <a:ea typeface="+mj-ea"/>
            </a:endParaRPr>
          </a:p>
          <a:p>
            <a:pPr marL="342900" indent="-342900">
              <a:lnSpc>
                <a:spcPct val="150000"/>
              </a:lnSpc>
              <a:buFont typeface="Arial" panose="020B0604020202020204" pitchFamily="34" charset="0"/>
              <a:buChar char="•"/>
            </a:pPr>
            <a:r>
              <a:rPr lang="zh-CN" altLang="en-US" sz="2800" dirty="0">
                <a:solidFill>
                  <a:schemeClr val="tx1">
                    <a:lumMod val="75000"/>
                    <a:lumOff val="25000"/>
                  </a:schemeClr>
                </a:solidFill>
                <a:latin typeface="+mj-ea"/>
                <a:ea typeface="+mj-ea"/>
              </a:rPr>
              <a:t>自媒体出现后，舆情事件第一策源地可能是某个微博用户或个人微信公众号。特点是消息劲爆、新鲜，缺点是真实度低，难以控制。</a:t>
            </a:r>
          </a:p>
        </p:txBody>
      </p:sp>
    </p:spTree>
    <p:extLst>
      <p:ext uri="{BB962C8B-B14F-4D97-AF65-F5344CB8AC3E}">
        <p14:creationId xmlns:p14="http://schemas.microsoft.com/office/powerpoint/2010/main" val="5858917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组合 66"/>
          <p:cNvGrpSpPr/>
          <p:nvPr/>
        </p:nvGrpSpPr>
        <p:grpSpPr>
          <a:xfrm>
            <a:off x="-35214" y="-108685"/>
            <a:ext cx="12892377" cy="7340492"/>
            <a:chOff x="-23476" y="-94997"/>
            <a:chExt cx="12892377" cy="7340492"/>
          </a:xfrm>
        </p:grpSpPr>
        <p:sp>
          <p:nvSpPr>
            <p:cNvPr id="68" name="矩形 67"/>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69" name="组合 68"/>
            <p:cNvGrpSpPr/>
            <p:nvPr/>
          </p:nvGrpSpPr>
          <p:grpSpPr>
            <a:xfrm>
              <a:off x="-23476" y="-94997"/>
              <a:ext cx="12880639" cy="659005"/>
              <a:chOff x="-23476" y="-94997"/>
              <a:chExt cx="12880639" cy="659005"/>
            </a:xfrm>
          </p:grpSpPr>
          <p:sp>
            <p:nvSpPr>
              <p:cNvPr id="70" name="矩形 69"/>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71" name="矩形 70"/>
              <p:cNvSpPr/>
              <p:nvPr/>
            </p:nvSpPr>
            <p:spPr>
              <a:xfrm>
                <a:off x="9752687" y="3882"/>
                <a:ext cx="1294197"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72" name="Rectangle 4"/>
              <p:cNvSpPr txBox="1">
                <a:spLocks noChangeArrowheads="1"/>
              </p:cNvSpPr>
              <p:nvPr/>
            </p:nvSpPr>
            <p:spPr bwMode="auto">
              <a:xfrm>
                <a:off x="11170846" y="-50970"/>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公安领域</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74" name="Rectangle 4"/>
              <p:cNvSpPr txBox="1">
                <a:spLocks noChangeArrowheads="1"/>
              </p:cNvSpPr>
              <p:nvPr/>
            </p:nvSpPr>
            <p:spPr bwMode="auto">
              <a:xfrm>
                <a:off x="9731426" y="-59644"/>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olidFill>
                      <a:schemeClr val="accent1"/>
                    </a:solidFill>
                    <a:latin typeface="SF Orson Casual Heavy" panose="00000400000000000000" pitchFamily="2" charset="0"/>
                    <a:ea typeface="幼圆" panose="02010509060101010101" pitchFamily="49" charset="-122"/>
                    <a:sym typeface="SF Orson Casual Heavy" panose="00000400000000000000" pitchFamily="2" charset="0"/>
                  </a:rPr>
                  <a:t>舆论分析</a:t>
                </a:r>
                <a:endParaRPr lang="en-US" altLang="zh-CN" dirty="0">
                  <a:solidFill>
                    <a:schemeClr val="accent1"/>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75" name="Rectangle 4"/>
              <p:cNvSpPr txBox="1">
                <a:spLocks noChangeArrowheads="1"/>
              </p:cNvSpPr>
              <p:nvPr/>
            </p:nvSpPr>
            <p:spPr bwMode="auto">
              <a:xfrm>
                <a:off x="654919" y="-94997"/>
                <a:ext cx="2833072"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美检方不予起诉刘强东</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pic>
        <p:nvPicPr>
          <p:cNvPr id="11" name="图片 10">
            <a:extLst>
              <a:ext uri="{FF2B5EF4-FFF2-40B4-BE49-F238E27FC236}">
                <a16:creationId xmlns:a16="http://schemas.microsoft.com/office/drawing/2014/main" id="{951C8503-AF5C-45B0-826B-781398DCD9D6}"/>
              </a:ext>
            </a:extLst>
          </p:cNvPr>
          <p:cNvPicPr>
            <a:picLocks noChangeAspect="1"/>
          </p:cNvPicPr>
          <p:nvPr/>
        </p:nvPicPr>
        <p:blipFill>
          <a:blip r:embed="rId3"/>
          <a:stretch>
            <a:fillRect/>
          </a:stretch>
        </p:blipFill>
        <p:spPr>
          <a:xfrm>
            <a:off x="-37063" y="499351"/>
            <a:ext cx="12882488" cy="6645366"/>
          </a:xfrm>
          <a:prstGeom prst="rect">
            <a:avLst/>
          </a:prstGeom>
        </p:spPr>
      </p:pic>
    </p:spTree>
    <p:extLst>
      <p:ext uri="{BB962C8B-B14F-4D97-AF65-F5344CB8AC3E}">
        <p14:creationId xmlns:p14="http://schemas.microsoft.com/office/powerpoint/2010/main" val="42238300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组合 66"/>
          <p:cNvGrpSpPr/>
          <p:nvPr/>
        </p:nvGrpSpPr>
        <p:grpSpPr>
          <a:xfrm>
            <a:off x="-35214" y="-108685"/>
            <a:ext cx="12892377" cy="7340492"/>
            <a:chOff x="-23476" y="-94997"/>
            <a:chExt cx="12892377" cy="7340492"/>
          </a:xfrm>
        </p:grpSpPr>
        <p:sp>
          <p:nvSpPr>
            <p:cNvPr id="68" name="矩形 67"/>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69" name="组合 68"/>
            <p:cNvGrpSpPr/>
            <p:nvPr/>
          </p:nvGrpSpPr>
          <p:grpSpPr>
            <a:xfrm>
              <a:off x="-23476" y="-94997"/>
              <a:ext cx="12880639" cy="659005"/>
              <a:chOff x="-23476" y="-94997"/>
              <a:chExt cx="12880639" cy="659005"/>
            </a:xfrm>
          </p:grpSpPr>
          <p:sp>
            <p:nvSpPr>
              <p:cNvPr id="70" name="矩形 69"/>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71" name="矩形 70"/>
              <p:cNvSpPr/>
              <p:nvPr/>
            </p:nvSpPr>
            <p:spPr>
              <a:xfrm>
                <a:off x="9752687" y="3882"/>
                <a:ext cx="1294197"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72" name="Rectangle 4"/>
              <p:cNvSpPr txBox="1">
                <a:spLocks noChangeArrowheads="1"/>
              </p:cNvSpPr>
              <p:nvPr/>
            </p:nvSpPr>
            <p:spPr bwMode="auto">
              <a:xfrm>
                <a:off x="11170846" y="-50970"/>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公安领域</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74" name="Rectangle 4"/>
              <p:cNvSpPr txBox="1">
                <a:spLocks noChangeArrowheads="1"/>
              </p:cNvSpPr>
              <p:nvPr/>
            </p:nvSpPr>
            <p:spPr bwMode="auto">
              <a:xfrm>
                <a:off x="9731426" y="-59644"/>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olidFill>
                      <a:schemeClr val="accent1"/>
                    </a:solidFill>
                    <a:latin typeface="SF Orson Casual Heavy" panose="00000400000000000000" pitchFamily="2" charset="0"/>
                    <a:ea typeface="幼圆" panose="02010509060101010101" pitchFamily="49" charset="-122"/>
                    <a:sym typeface="SF Orson Casual Heavy" panose="00000400000000000000" pitchFamily="2" charset="0"/>
                  </a:rPr>
                  <a:t>舆论分析</a:t>
                </a:r>
                <a:endParaRPr lang="en-US" altLang="zh-CN" dirty="0">
                  <a:solidFill>
                    <a:schemeClr val="accent1"/>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75" name="Rectangle 4"/>
              <p:cNvSpPr txBox="1">
                <a:spLocks noChangeArrowheads="1"/>
              </p:cNvSpPr>
              <p:nvPr/>
            </p:nvSpPr>
            <p:spPr bwMode="auto">
              <a:xfrm>
                <a:off x="654919" y="-94997"/>
                <a:ext cx="2833072"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美检方不予起诉刘强东</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pic>
        <p:nvPicPr>
          <p:cNvPr id="12" name="图片 11">
            <a:extLst>
              <a:ext uri="{FF2B5EF4-FFF2-40B4-BE49-F238E27FC236}">
                <a16:creationId xmlns:a16="http://schemas.microsoft.com/office/drawing/2014/main" id="{FD0BE097-FDEF-48F7-833F-B79F2BF2F058}"/>
              </a:ext>
            </a:extLst>
          </p:cNvPr>
          <p:cNvPicPr>
            <a:picLocks noChangeAspect="1"/>
          </p:cNvPicPr>
          <p:nvPr/>
        </p:nvPicPr>
        <p:blipFill>
          <a:blip r:embed="rId3"/>
          <a:stretch>
            <a:fillRect/>
          </a:stretch>
        </p:blipFill>
        <p:spPr>
          <a:xfrm>
            <a:off x="2167399" y="1337343"/>
            <a:ext cx="8475412" cy="4557963"/>
          </a:xfrm>
          <a:prstGeom prst="rect">
            <a:avLst/>
          </a:prstGeom>
        </p:spPr>
      </p:pic>
    </p:spTree>
    <p:extLst>
      <p:ext uri="{BB962C8B-B14F-4D97-AF65-F5344CB8AC3E}">
        <p14:creationId xmlns:p14="http://schemas.microsoft.com/office/powerpoint/2010/main" val="34281050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p:cNvGrpSpPr/>
          <p:nvPr/>
        </p:nvGrpSpPr>
        <p:grpSpPr>
          <a:xfrm>
            <a:off x="-23476" y="-94997"/>
            <a:ext cx="12892377" cy="7340492"/>
            <a:chOff x="-23476" y="-94997"/>
            <a:chExt cx="12892377" cy="7340492"/>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SF Orson Casual Heavy" panose="00000400000000000000" pitchFamily="2" charset="0"/>
                <a:ea typeface="幼圆" panose="02010509060101010101" pitchFamily="49" charset="-122"/>
                <a:cs typeface="+mn-cs"/>
                <a:sym typeface="SF Orson Casual Heavy" panose="00000400000000000000" pitchFamily="2" charset="0"/>
              </a:endParaRPr>
            </a:p>
          </p:txBody>
        </p:sp>
        <p:grpSp>
          <p:nvGrpSpPr>
            <p:cNvPr id="60" name="组合 59"/>
            <p:cNvGrpSpPr/>
            <p:nvPr/>
          </p:nvGrpSpPr>
          <p:grpSpPr>
            <a:xfrm>
              <a:off x="-23476" y="-94997"/>
              <a:ext cx="12892377" cy="635833"/>
              <a:chOff x="-23476" y="-94997"/>
              <a:chExt cx="12892377" cy="635833"/>
            </a:xfrm>
          </p:grpSpPr>
          <p:sp>
            <p:nvSpPr>
              <p:cNvPr id="61" name="矩形 60"/>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SF Orson Casual Heavy" panose="00000400000000000000" pitchFamily="2" charset="0"/>
                  <a:ea typeface="幼圆" panose="02010509060101010101" pitchFamily="49" charset="-122"/>
                  <a:cs typeface="+mn-cs"/>
                  <a:sym typeface="SF Orson Casual Heavy" panose="00000400000000000000" pitchFamily="2" charset="0"/>
                </a:endParaRPr>
              </a:p>
            </p:txBody>
          </p:sp>
          <p:sp>
            <p:nvSpPr>
              <p:cNvPr id="62" name="矩形 61"/>
              <p:cNvSpPr/>
              <p:nvPr/>
            </p:nvSpPr>
            <p:spPr>
              <a:xfrm>
                <a:off x="5943137" y="1"/>
                <a:ext cx="2171702"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SF Orson Casual Heavy" panose="00000400000000000000" pitchFamily="2" charset="0"/>
                  <a:ea typeface="幼圆" panose="02010509060101010101" pitchFamily="49" charset="-122"/>
                  <a:cs typeface="+mn-cs"/>
                  <a:sym typeface="SF Orson Casual Heavy" panose="00000400000000000000" pitchFamily="2" charset="0"/>
                </a:endParaRPr>
              </a:p>
            </p:txBody>
          </p:sp>
          <p:sp>
            <p:nvSpPr>
              <p:cNvPr id="63" name="Rectangle 4"/>
              <p:cNvSpPr txBox="1">
                <a:spLocks noChangeArrowheads="1"/>
              </p:cNvSpPr>
              <p:nvPr/>
            </p:nvSpPr>
            <p:spPr bwMode="auto">
              <a:xfrm>
                <a:off x="10502767" y="-78949"/>
                <a:ext cx="2366134"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SF Orson Casual Heavy"/>
                    <a:ea typeface="幼圆"/>
                    <a:cs typeface="+mj-cs"/>
                  </a:rPr>
                  <a:t>虚拟社区演化分析</a:t>
                </a:r>
                <a:endParaRPr kumimoji="0" lang="en-US" altLang="zh-CN" sz="2000" b="1" i="0" u="none" strike="noStrike" kern="1200" cap="none" spc="0" normalizeH="0" baseline="0" noProof="0" dirty="0">
                  <a:ln>
                    <a:noFill/>
                  </a:ln>
                  <a:solidFill>
                    <a:prstClr val="white"/>
                  </a:solidFill>
                  <a:effectLst/>
                  <a:uLnTx/>
                  <a:uFillTx/>
                  <a:latin typeface="SF Orson Casual Heavy" panose="00000400000000000000" pitchFamily="2" charset="0"/>
                  <a:ea typeface="幼圆" panose="02010509060101010101" pitchFamily="49" charset="-122"/>
                  <a:cs typeface="+mj-cs"/>
                  <a:sym typeface="SF Orson Casual Heavy" panose="00000400000000000000" pitchFamily="2" charset="0"/>
                </a:endParaRPr>
              </a:p>
            </p:txBody>
          </p:sp>
          <p:sp>
            <p:nvSpPr>
              <p:cNvPr id="64" name="Rectangle 4"/>
              <p:cNvSpPr txBox="1">
                <a:spLocks noChangeArrowheads="1"/>
              </p:cNvSpPr>
              <p:nvPr/>
            </p:nvSpPr>
            <p:spPr bwMode="auto">
              <a:xfrm>
                <a:off x="8073787" y="-74142"/>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SF Orson Casual Heavy"/>
                    <a:ea typeface="幼圆"/>
                    <a:cs typeface="+mj-cs"/>
                  </a:rPr>
                  <a:t>虚拟社区及发现技术</a:t>
                </a:r>
                <a:endParaRPr kumimoji="0" lang="en-US" altLang="zh-CN" sz="2000" b="1" i="0" u="none" strike="noStrike" kern="1200" cap="none" spc="0" normalizeH="0" baseline="0" noProof="0" dirty="0">
                  <a:ln>
                    <a:noFill/>
                  </a:ln>
                  <a:solidFill>
                    <a:prstClr val="white"/>
                  </a:solidFill>
                  <a:effectLst/>
                  <a:uLnTx/>
                  <a:uFillTx/>
                  <a:latin typeface="SF Orson Casual Heavy" panose="00000400000000000000" pitchFamily="2" charset="0"/>
                  <a:ea typeface="幼圆" panose="02010509060101010101" pitchFamily="49" charset="-122"/>
                  <a:cs typeface="+mj-cs"/>
                  <a:sym typeface="SF Orson Casual Heavy" panose="00000400000000000000" pitchFamily="2" charset="0"/>
                </a:endParaRPr>
              </a:p>
            </p:txBody>
          </p:sp>
          <p:sp>
            <p:nvSpPr>
              <p:cNvPr id="66"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SF Orson Casual Heavy" panose="00000400000000000000" pitchFamily="2" charset="0"/>
                    <a:ea typeface="幼圆" panose="02010509060101010101" pitchFamily="49" charset="-122"/>
                    <a:cs typeface="+mj-cs"/>
                    <a:sym typeface="SF Orson Casual Heavy" panose="00000400000000000000" pitchFamily="2" charset="0"/>
                  </a:rPr>
                  <a:t>结构特性与演化机理</a:t>
                </a:r>
                <a:endParaRPr kumimoji="0" lang="en-US" altLang="zh-CN" sz="2000" b="1" i="0" u="none" strike="noStrike" kern="1200" cap="none" spc="0" normalizeH="0" baseline="0" noProof="0" dirty="0">
                  <a:ln>
                    <a:noFill/>
                  </a:ln>
                  <a:solidFill>
                    <a:prstClr val="white"/>
                  </a:solidFill>
                  <a:effectLst/>
                  <a:uLnTx/>
                  <a:uFillTx/>
                  <a:latin typeface="SF Orson Casual Heavy" panose="00000400000000000000" pitchFamily="2" charset="0"/>
                  <a:ea typeface="幼圆" panose="02010509060101010101" pitchFamily="49" charset="-122"/>
                  <a:cs typeface="+mj-cs"/>
                  <a:sym typeface="SF Orson Casual Heavy" panose="00000400000000000000" pitchFamily="2" charset="0"/>
                </a:endParaRPr>
              </a:p>
            </p:txBody>
          </p:sp>
          <p:sp>
            <p:nvSpPr>
              <p:cNvPr id="67" name="Rectangle 4"/>
              <p:cNvSpPr txBox="1">
                <a:spLocks noChangeArrowheads="1"/>
              </p:cNvSpPr>
              <p:nvPr/>
            </p:nvSpPr>
            <p:spPr bwMode="auto">
              <a:xfrm>
                <a:off x="5939058" y="-42490"/>
                <a:ext cx="2171702" cy="5099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1075B6"/>
                    </a:solidFill>
                    <a:effectLst/>
                    <a:uLnTx/>
                    <a:uFillTx/>
                    <a:latin typeface="SF Orson Casual Heavy" panose="00000400000000000000" pitchFamily="2" charset="0"/>
                    <a:ea typeface="幼圆" panose="02010509060101010101" pitchFamily="49" charset="-122"/>
                    <a:cs typeface="+mj-cs"/>
                    <a:sym typeface="SF Orson Casual Heavy" panose="00000400000000000000" pitchFamily="2" charset="0"/>
                  </a:rPr>
                  <a:t>结构分析与建模</a:t>
                </a:r>
                <a:endParaRPr kumimoji="0" lang="en-US" altLang="zh-CN" sz="2000" b="1" i="0" u="none" strike="noStrike" kern="1200" cap="none" spc="0" normalizeH="0" baseline="0" noProof="0" dirty="0">
                  <a:ln>
                    <a:noFill/>
                  </a:ln>
                  <a:solidFill>
                    <a:srgbClr val="1075B6"/>
                  </a:solidFill>
                  <a:effectLst/>
                  <a:uLnTx/>
                  <a:uFillTx/>
                  <a:latin typeface="SF Orson Casual Heavy" panose="00000400000000000000" pitchFamily="2" charset="0"/>
                  <a:ea typeface="幼圆" panose="02010509060101010101" pitchFamily="49" charset="-122"/>
                  <a:cs typeface="+mj-cs"/>
                  <a:sym typeface="SF Orson Casual Heavy" panose="00000400000000000000" pitchFamily="2" charset="0"/>
                </a:endParaRPr>
              </a:p>
            </p:txBody>
          </p:sp>
        </p:grpSp>
      </p:grpSp>
      <p:sp>
        <p:nvSpPr>
          <p:cNvPr id="10" name="文本框 9">
            <a:extLst>
              <a:ext uri="{FF2B5EF4-FFF2-40B4-BE49-F238E27FC236}">
                <a16:creationId xmlns:a16="http://schemas.microsoft.com/office/drawing/2014/main" id="{4AE0588D-009E-481D-87F6-66D023580818}"/>
              </a:ext>
            </a:extLst>
          </p:cNvPr>
          <p:cNvSpPr txBox="1"/>
          <p:nvPr/>
        </p:nvSpPr>
        <p:spPr>
          <a:xfrm>
            <a:off x="1388021" y="1096045"/>
            <a:ext cx="9879628" cy="1015663"/>
          </a:xfrm>
          <a:prstGeom prst="rect">
            <a:avLst/>
          </a:prstGeom>
          <a:noFill/>
        </p:spPr>
        <p:txBody>
          <a:bodyPr wrap="none" rtlCol="0">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社交网络</a:t>
            </a:r>
            <a:endParaRPr kumimoji="0" lang="en-US" altLang="zh-CN" sz="28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zh-CN" sz="18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由许多节点构成的一种社会结构。节点通常是指个人或组织，而社交网络代表着各种社会关系。</a:t>
            </a:r>
            <a:endParaRPr kumimoji="0" lang="zh-CN" altLang="en-US" sz="18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p:txBody>
      </p:sp>
      <p:pic>
        <p:nvPicPr>
          <p:cNvPr id="11" name="图片 10">
            <a:extLst>
              <a:ext uri="{FF2B5EF4-FFF2-40B4-BE49-F238E27FC236}">
                <a16:creationId xmlns:a16="http://schemas.microsoft.com/office/drawing/2014/main" id="{FC6E9ABB-2438-4EAA-A820-CF39C8AA746B}"/>
              </a:ext>
            </a:extLst>
          </p:cNvPr>
          <p:cNvPicPr>
            <a:picLocks noChangeAspect="1"/>
          </p:cNvPicPr>
          <p:nvPr/>
        </p:nvPicPr>
        <p:blipFill>
          <a:blip r:embed="rId3"/>
          <a:stretch>
            <a:fillRect/>
          </a:stretch>
        </p:blipFill>
        <p:spPr>
          <a:xfrm>
            <a:off x="1460029" y="2674518"/>
            <a:ext cx="4248472" cy="4013750"/>
          </a:xfrm>
          <a:prstGeom prst="rect">
            <a:avLst/>
          </a:prstGeom>
        </p:spPr>
      </p:pic>
      <p:pic>
        <p:nvPicPr>
          <p:cNvPr id="8" name="图片 7">
            <a:extLst>
              <a:ext uri="{FF2B5EF4-FFF2-40B4-BE49-F238E27FC236}">
                <a16:creationId xmlns:a16="http://schemas.microsoft.com/office/drawing/2014/main" id="{A58F717A-B83F-49A4-B280-1F1B842026F3}"/>
              </a:ext>
            </a:extLst>
          </p:cNvPr>
          <p:cNvPicPr>
            <a:picLocks noChangeAspect="1"/>
          </p:cNvPicPr>
          <p:nvPr/>
        </p:nvPicPr>
        <p:blipFill>
          <a:blip r:embed="rId4"/>
          <a:stretch>
            <a:fillRect/>
          </a:stretch>
        </p:blipFill>
        <p:spPr>
          <a:xfrm>
            <a:off x="1460029" y="2680221"/>
            <a:ext cx="9560460" cy="4012093"/>
          </a:xfrm>
          <a:prstGeom prst="rect">
            <a:avLst/>
          </a:prstGeom>
        </p:spPr>
      </p:pic>
    </p:spTree>
    <p:extLst>
      <p:ext uri="{BB962C8B-B14F-4D97-AF65-F5344CB8AC3E}">
        <p14:creationId xmlns:p14="http://schemas.microsoft.com/office/powerpoint/2010/main" val="5690012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组合 66"/>
          <p:cNvGrpSpPr/>
          <p:nvPr/>
        </p:nvGrpSpPr>
        <p:grpSpPr>
          <a:xfrm>
            <a:off x="-35214" y="-108685"/>
            <a:ext cx="12892377" cy="7340492"/>
            <a:chOff x="-23476" y="-94997"/>
            <a:chExt cx="12892377" cy="7340492"/>
          </a:xfrm>
        </p:grpSpPr>
        <p:sp>
          <p:nvSpPr>
            <p:cNvPr id="68" name="矩形 67"/>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69" name="组合 68"/>
            <p:cNvGrpSpPr/>
            <p:nvPr/>
          </p:nvGrpSpPr>
          <p:grpSpPr>
            <a:xfrm>
              <a:off x="-23476" y="-94997"/>
              <a:ext cx="12880639" cy="659005"/>
              <a:chOff x="-23476" y="-94997"/>
              <a:chExt cx="12880639" cy="659005"/>
            </a:xfrm>
          </p:grpSpPr>
          <p:sp>
            <p:nvSpPr>
              <p:cNvPr id="70" name="矩形 69"/>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71" name="矩形 70"/>
              <p:cNvSpPr/>
              <p:nvPr/>
            </p:nvSpPr>
            <p:spPr>
              <a:xfrm>
                <a:off x="9752687" y="3882"/>
                <a:ext cx="1294197"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72" name="Rectangle 4"/>
              <p:cNvSpPr txBox="1">
                <a:spLocks noChangeArrowheads="1"/>
              </p:cNvSpPr>
              <p:nvPr/>
            </p:nvSpPr>
            <p:spPr bwMode="auto">
              <a:xfrm>
                <a:off x="11170846" y="-50970"/>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公安领域</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74" name="Rectangle 4"/>
              <p:cNvSpPr txBox="1">
                <a:spLocks noChangeArrowheads="1"/>
              </p:cNvSpPr>
              <p:nvPr/>
            </p:nvSpPr>
            <p:spPr bwMode="auto">
              <a:xfrm>
                <a:off x="9731426" y="-59644"/>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olidFill>
                      <a:schemeClr val="accent1"/>
                    </a:solidFill>
                    <a:latin typeface="SF Orson Casual Heavy" panose="00000400000000000000" pitchFamily="2" charset="0"/>
                    <a:ea typeface="幼圆" panose="02010509060101010101" pitchFamily="49" charset="-122"/>
                    <a:sym typeface="SF Orson Casual Heavy" panose="00000400000000000000" pitchFamily="2" charset="0"/>
                  </a:rPr>
                  <a:t>舆论分析</a:t>
                </a:r>
                <a:endParaRPr lang="en-US" altLang="zh-CN" dirty="0">
                  <a:solidFill>
                    <a:schemeClr val="accent1"/>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75" name="Rectangle 4"/>
              <p:cNvSpPr txBox="1">
                <a:spLocks noChangeArrowheads="1"/>
              </p:cNvSpPr>
              <p:nvPr/>
            </p:nvSpPr>
            <p:spPr bwMode="auto">
              <a:xfrm>
                <a:off x="654919" y="-94997"/>
                <a:ext cx="2833072"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美检方不予起诉刘强东</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pic>
        <p:nvPicPr>
          <p:cNvPr id="11" name="图片 10">
            <a:extLst>
              <a:ext uri="{FF2B5EF4-FFF2-40B4-BE49-F238E27FC236}">
                <a16:creationId xmlns:a16="http://schemas.microsoft.com/office/drawing/2014/main" id="{86EA4B22-7FDB-49E0-8589-896BDF43EDD0}"/>
              </a:ext>
            </a:extLst>
          </p:cNvPr>
          <p:cNvPicPr>
            <a:picLocks noChangeAspect="1"/>
          </p:cNvPicPr>
          <p:nvPr/>
        </p:nvPicPr>
        <p:blipFill>
          <a:blip r:embed="rId3"/>
          <a:stretch>
            <a:fillRect/>
          </a:stretch>
        </p:blipFill>
        <p:spPr>
          <a:xfrm>
            <a:off x="579211" y="1659633"/>
            <a:ext cx="5277853" cy="4126832"/>
          </a:xfrm>
          <a:prstGeom prst="rect">
            <a:avLst/>
          </a:prstGeom>
        </p:spPr>
      </p:pic>
      <p:pic>
        <p:nvPicPr>
          <p:cNvPr id="13" name="图片 12">
            <a:extLst>
              <a:ext uri="{FF2B5EF4-FFF2-40B4-BE49-F238E27FC236}">
                <a16:creationId xmlns:a16="http://schemas.microsoft.com/office/drawing/2014/main" id="{617D52E6-E0DF-42F3-A9E3-7440C75244AA}"/>
              </a:ext>
            </a:extLst>
          </p:cNvPr>
          <p:cNvPicPr>
            <a:picLocks noChangeAspect="1"/>
          </p:cNvPicPr>
          <p:nvPr/>
        </p:nvPicPr>
        <p:blipFill>
          <a:blip r:embed="rId4"/>
          <a:stretch>
            <a:fillRect/>
          </a:stretch>
        </p:blipFill>
        <p:spPr>
          <a:xfrm>
            <a:off x="6105717" y="1659633"/>
            <a:ext cx="6264442" cy="4122821"/>
          </a:xfrm>
          <a:prstGeom prst="rect">
            <a:avLst/>
          </a:prstGeom>
        </p:spPr>
      </p:pic>
    </p:spTree>
    <p:extLst>
      <p:ext uri="{BB962C8B-B14F-4D97-AF65-F5344CB8AC3E}">
        <p14:creationId xmlns:p14="http://schemas.microsoft.com/office/powerpoint/2010/main" val="10239285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组合 66"/>
          <p:cNvGrpSpPr/>
          <p:nvPr/>
        </p:nvGrpSpPr>
        <p:grpSpPr>
          <a:xfrm>
            <a:off x="-35214" y="-108685"/>
            <a:ext cx="12990864" cy="7340492"/>
            <a:chOff x="-23476" y="-94997"/>
            <a:chExt cx="12990864" cy="7340492"/>
          </a:xfrm>
        </p:grpSpPr>
        <p:sp>
          <p:nvSpPr>
            <p:cNvPr id="68" name="矩形 67"/>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69" name="组合 68"/>
            <p:cNvGrpSpPr/>
            <p:nvPr/>
          </p:nvGrpSpPr>
          <p:grpSpPr>
            <a:xfrm>
              <a:off x="-23476" y="-94997"/>
              <a:ext cx="12990864" cy="659005"/>
              <a:chOff x="-23476" y="-94997"/>
              <a:chExt cx="12990864" cy="659005"/>
            </a:xfrm>
          </p:grpSpPr>
          <p:sp>
            <p:nvSpPr>
              <p:cNvPr id="70" name="矩形 69"/>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71" name="矩形 70"/>
              <p:cNvSpPr/>
              <p:nvPr/>
            </p:nvSpPr>
            <p:spPr>
              <a:xfrm>
                <a:off x="11562966" y="3882"/>
                <a:ext cx="1294197"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72" name="Rectangle 4"/>
              <p:cNvSpPr txBox="1">
                <a:spLocks noChangeArrowheads="1"/>
              </p:cNvSpPr>
              <p:nvPr/>
            </p:nvSpPr>
            <p:spPr bwMode="auto">
              <a:xfrm>
                <a:off x="11452739" y="-50970"/>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solidFill>
                      <a:schemeClr val="accent5"/>
                    </a:solidFill>
                    <a:latin typeface="SF Orson Casual Heavy" panose="00000400000000000000" pitchFamily="2" charset="0"/>
                    <a:ea typeface="幼圆" panose="02010509060101010101" pitchFamily="49" charset="-122"/>
                    <a:sym typeface="SF Orson Casual Heavy" panose="00000400000000000000" pitchFamily="2" charset="0"/>
                  </a:rPr>
                  <a:t>公安领域</a:t>
                </a:r>
                <a:endParaRPr lang="en-US" altLang="zh-CN" dirty="0">
                  <a:solidFill>
                    <a:schemeClr val="accent5"/>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74" name="Rectangle 4"/>
              <p:cNvSpPr txBox="1">
                <a:spLocks noChangeArrowheads="1"/>
              </p:cNvSpPr>
              <p:nvPr/>
            </p:nvSpPr>
            <p:spPr bwMode="auto">
              <a:xfrm>
                <a:off x="10226249" y="-50970"/>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舆论分析</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75" name="Rectangle 4"/>
              <p:cNvSpPr txBox="1">
                <a:spLocks noChangeArrowheads="1"/>
              </p:cNvSpPr>
              <p:nvPr/>
            </p:nvSpPr>
            <p:spPr bwMode="auto">
              <a:xfrm>
                <a:off x="654919" y="-94997"/>
                <a:ext cx="2833072"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社交</a:t>
                </a: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网络分析的应用</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12" name="文本框 11">
            <a:extLst>
              <a:ext uri="{FF2B5EF4-FFF2-40B4-BE49-F238E27FC236}">
                <a16:creationId xmlns:a16="http://schemas.microsoft.com/office/drawing/2014/main" id="{790B230F-4225-4FD7-82C7-02054BF77954}"/>
              </a:ext>
            </a:extLst>
          </p:cNvPr>
          <p:cNvSpPr txBox="1"/>
          <p:nvPr/>
        </p:nvSpPr>
        <p:spPr>
          <a:xfrm>
            <a:off x="643181" y="1014779"/>
            <a:ext cx="4633033" cy="2601546"/>
          </a:xfrm>
          <a:prstGeom prst="rect">
            <a:avLst/>
          </a:prstGeom>
          <a:noFill/>
        </p:spPr>
        <p:txBody>
          <a:bodyPr wrap="square" rtlCol="0">
            <a:spAutoFit/>
          </a:bodyPr>
          <a:lstStyle/>
          <a:p>
            <a:pPr>
              <a:lnSpc>
                <a:spcPct val="150000"/>
              </a:lnSpc>
            </a:pPr>
            <a:r>
              <a:rPr lang="zh-CN" altLang="en-US" sz="2800" b="1" dirty="0">
                <a:latin typeface="+mj-ea"/>
                <a:ea typeface="+mj-ea"/>
              </a:rPr>
              <a:t>公安领域的具体应用场景</a:t>
            </a:r>
            <a:endParaRPr lang="en-US" altLang="zh-CN" sz="2800" b="1" dirty="0">
              <a:latin typeface="+mj-ea"/>
              <a:ea typeface="+mj-ea"/>
            </a:endParaRPr>
          </a:p>
          <a:p>
            <a:pPr marL="342900" indent="-342900">
              <a:lnSpc>
                <a:spcPct val="150000"/>
              </a:lnSpc>
              <a:buFont typeface="Arial" panose="020B0604020202020204" pitchFamily="34" charset="0"/>
              <a:buChar char="•"/>
            </a:pPr>
            <a:r>
              <a:rPr lang="zh-CN" altLang="en-US" sz="2800" dirty="0">
                <a:solidFill>
                  <a:schemeClr val="tx1">
                    <a:lumMod val="75000"/>
                    <a:lumOff val="25000"/>
                  </a:schemeClr>
                </a:solidFill>
                <a:latin typeface="+mj-ea"/>
                <a:ea typeface="+mj-ea"/>
              </a:rPr>
              <a:t>犯罪团伙挖掘</a:t>
            </a:r>
            <a:endParaRPr lang="en-US" altLang="zh-CN" sz="2800" dirty="0">
              <a:solidFill>
                <a:schemeClr val="tx1">
                  <a:lumMod val="75000"/>
                  <a:lumOff val="25000"/>
                </a:schemeClr>
              </a:solidFill>
              <a:latin typeface="+mj-ea"/>
              <a:ea typeface="+mj-ea"/>
            </a:endParaRPr>
          </a:p>
          <a:p>
            <a:pPr marL="342900" indent="-342900">
              <a:lnSpc>
                <a:spcPct val="150000"/>
              </a:lnSpc>
              <a:buFont typeface="Arial" panose="020B0604020202020204" pitchFamily="34" charset="0"/>
              <a:buChar char="•"/>
            </a:pPr>
            <a:r>
              <a:rPr lang="zh-CN" altLang="en-US" sz="2800" dirty="0">
                <a:solidFill>
                  <a:schemeClr val="tx1">
                    <a:lumMod val="75000"/>
                    <a:lumOff val="25000"/>
                  </a:schemeClr>
                </a:solidFill>
                <a:latin typeface="+mj-ea"/>
                <a:ea typeface="+mj-ea"/>
              </a:rPr>
              <a:t>犯罪团伙中核心成员识别</a:t>
            </a:r>
            <a:endParaRPr lang="en-US" altLang="zh-CN" sz="2800" dirty="0">
              <a:solidFill>
                <a:schemeClr val="tx1">
                  <a:lumMod val="75000"/>
                  <a:lumOff val="25000"/>
                </a:schemeClr>
              </a:solidFill>
              <a:latin typeface="+mj-ea"/>
              <a:ea typeface="+mj-ea"/>
            </a:endParaRPr>
          </a:p>
          <a:p>
            <a:pPr marL="342900" indent="-342900">
              <a:lnSpc>
                <a:spcPct val="150000"/>
              </a:lnSpc>
              <a:buFont typeface="Arial" panose="020B0604020202020204" pitchFamily="34" charset="0"/>
              <a:buChar char="•"/>
            </a:pPr>
            <a:r>
              <a:rPr lang="zh-CN" altLang="en-US" sz="2800" dirty="0">
                <a:solidFill>
                  <a:schemeClr val="tx1">
                    <a:lumMod val="75000"/>
                    <a:lumOff val="25000"/>
                  </a:schemeClr>
                </a:solidFill>
                <a:latin typeface="+mj-ea"/>
                <a:ea typeface="+mj-ea"/>
              </a:rPr>
              <a:t>串并案挖掘</a:t>
            </a:r>
          </a:p>
        </p:txBody>
      </p:sp>
    </p:spTree>
    <p:extLst>
      <p:ext uri="{BB962C8B-B14F-4D97-AF65-F5344CB8AC3E}">
        <p14:creationId xmlns:p14="http://schemas.microsoft.com/office/powerpoint/2010/main" val="10093322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组合 66"/>
          <p:cNvGrpSpPr/>
          <p:nvPr/>
        </p:nvGrpSpPr>
        <p:grpSpPr>
          <a:xfrm>
            <a:off x="-35214" y="-108685"/>
            <a:ext cx="12990864" cy="7340492"/>
            <a:chOff x="-23476" y="-94997"/>
            <a:chExt cx="12990864" cy="7340492"/>
          </a:xfrm>
        </p:grpSpPr>
        <p:sp>
          <p:nvSpPr>
            <p:cNvPr id="68" name="矩形 67"/>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69" name="组合 68"/>
            <p:cNvGrpSpPr/>
            <p:nvPr/>
          </p:nvGrpSpPr>
          <p:grpSpPr>
            <a:xfrm>
              <a:off x="-23476" y="-94997"/>
              <a:ext cx="12990864" cy="659005"/>
              <a:chOff x="-23476" y="-94997"/>
              <a:chExt cx="12990864" cy="659005"/>
            </a:xfrm>
          </p:grpSpPr>
          <p:sp>
            <p:nvSpPr>
              <p:cNvPr id="70" name="矩形 69"/>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71" name="矩形 70"/>
              <p:cNvSpPr/>
              <p:nvPr/>
            </p:nvSpPr>
            <p:spPr>
              <a:xfrm>
                <a:off x="11562966" y="3882"/>
                <a:ext cx="1294197"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72" name="Rectangle 4"/>
              <p:cNvSpPr txBox="1">
                <a:spLocks noChangeArrowheads="1"/>
              </p:cNvSpPr>
              <p:nvPr/>
            </p:nvSpPr>
            <p:spPr bwMode="auto">
              <a:xfrm>
                <a:off x="11452739" y="-50970"/>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solidFill>
                      <a:schemeClr val="accent5"/>
                    </a:solidFill>
                    <a:latin typeface="SF Orson Casual Heavy" panose="00000400000000000000" pitchFamily="2" charset="0"/>
                    <a:ea typeface="幼圆" panose="02010509060101010101" pitchFamily="49" charset="-122"/>
                    <a:sym typeface="SF Orson Casual Heavy" panose="00000400000000000000" pitchFamily="2" charset="0"/>
                  </a:rPr>
                  <a:t>公安领域</a:t>
                </a:r>
                <a:endParaRPr lang="en-US" altLang="zh-CN" dirty="0">
                  <a:solidFill>
                    <a:schemeClr val="accent5"/>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74" name="Rectangle 4"/>
              <p:cNvSpPr txBox="1">
                <a:spLocks noChangeArrowheads="1"/>
              </p:cNvSpPr>
              <p:nvPr/>
            </p:nvSpPr>
            <p:spPr bwMode="auto">
              <a:xfrm>
                <a:off x="10226249" y="-50970"/>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舆论分析</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75" name="Rectangle 4"/>
              <p:cNvSpPr txBox="1">
                <a:spLocks noChangeArrowheads="1"/>
              </p:cNvSpPr>
              <p:nvPr/>
            </p:nvSpPr>
            <p:spPr bwMode="auto">
              <a:xfrm>
                <a:off x="654919" y="-94997"/>
                <a:ext cx="2833072"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犯罪团伙挖掘</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11" name="矩形: 圆角 4">
            <a:extLst>
              <a:ext uri="{FF2B5EF4-FFF2-40B4-BE49-F238E27FC236}">
                <a16:creationId xmlns:a16="http://schemas.microsoft.com/office/drawing/2014/main" id="{D2D579E1-5647-4F36-AC61-5C7E825B505F}"/>
              </a:ext>
            </a:extLst>
          </p:cNvPr>
          <p:cNvSpPr/>
          <p:nvPr/>
        </p:nvSpPr>
        <p:spPr>
          <a:xfrm>
            <a:off x="2295218" y="2788307"/>
            <a:ext cx="672832" cy="1944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社会人员</a:t>
            </a:r>
          </a:p>
        </p:txBody>
      </p:sp>
      <p:sp>
        <p:nvSpPr>
          <p:cNvPr id="13" name="矩形: 圆角 18">
            <a:extLst>
              <a:ext uri="{FF2B5EF4-FFF2-40B4-BE49-F238E27FC236}">
                <a16:creationId xmlns:a16="http://schemas.microsoft.com/office/drawing/2014/main" id="{C6DE07DB-68D6-439A-BA02-AFD0FDA468F6}"/>
              </a:ext>
            </a:extLst>
          </p:cNvPr>
          <p:cNvSpPr/>
          <p:nvPr/>
        </p:nvSpPr>
        <p:spPr>
          <a:xfrm>
            <a:off x="4296039" y="2789563"/>
            <a:ext cx="672832" cy="1944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异构网络</a:t>
            </a:r>
          </a:p>
        </p:txBody>
      </p:sp>
      <p:sp>
        <p:nvSpPr>
          <p:cNvPr id="14" name="箭头: 右 7">
            <a:extLst>
              <a:ext uri="{FF2B5EF4-FFF2-40B4-BE49-F238E27FC236}">
                <a16:creationId xmlns:a16="http://schemas.microsoft.com/office/drawing/2014/main" id="{D47963C8-BEEF-4ADD-A26A-4EA0E40E4640}"/>
              </a:ext>
            </a:extLst>
          </p:cNvPr>
          <p:cNvSpPr/>
          <p:nvPr/>
        </p:nvSpPr>
        <p:spPr>
          <a:xfrm>
            <a:off x="3133390" y="3595048"/>
            <a:ext cx="936104" cy="4052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id="{DA6F0111-6ED5-4F83-A700-5E3D362F25F2}"/>
              </a:ext>
            </a:extLst>
          </p:cNvPr>
          <p:cNvSpPr txBox="1"/>
          <p:nvPr/>
        </p:nvSpPr>
        <p:spPr>
          <a:xfrm>
            <a:off x="3090152" y="2634459"/>
            <a:ext cx="1152128" cy="923330"/>
          </a:xfrm>
          <a:prstGeom prst="rect">
            <a:avLst/>
          </a:prstGeom>
          <a:noFill/>
        </p:spPr>
        <p:txBody>
          <a:bodyPr wrap="square" rtlCol="0">
            <a:spAutoFit/>
          </a:bodyPr>
          <a:lstStyle/>
          <a:p>
            <a:r>
              <a:rPr lang="zh-CN" altLang="en-US" dirty="0"/>
              <a:t>出行轨迹</a:t>
            </a:r>
            <a:endParaRPr lang="en-US" altLang="zh-CN" dirty="0"/>
          </a:p>
          <a:p>
            <a:r>
              <a:rPr lang="zh-CN" altLang="en-US" dirty="0"/>
              <a:t>住宿信息</a:t>
            </a:r>
            <a:endParaRPr lang="en-US" altLang="zh-CN" dirty="0"/>
          </a:p>
          <a:p>
            <a:r>
              <a:rPr lang="zh-CN" altLang="en-US" dirty="0"/>
              <a:t>通信</a:t>
            </a:r>
          </a:p>
        </p:txBody>
      </p:sp>
      <p:sp>
        <p:nvSpPr>
          <p:cNvPr id="16" name="箭头: 右 23">
            <a:extLst>
              <a:ext uri="{FF2B5EF4-FFF2-40B4-BE49-F238E27FC236}">
                <a16:creationId xmlns:a16="http://schemas.microsoft.com/office/drawing/2014/main" id="{2F0AD81C-931A-48CC-88CD-571696902EE3}"/>
              </a:ext>
            </a:extLst>
          </p:cNvPr>
          <p:cNvSpPr/>
          <p:nvPr/>
        </p:nvSpPr>
        <p:spPr>
          <a:xfrm>
            <a:off x="5114672" y="3557789"/>
            <a:ext cx="936104" cy="4052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a:extLst>
              <a:ext uri="{FF2B5EF4-FFF2-40B4-BE49-F238E27FC236}">
                <a16:creationId xmlns:a16="http://schemas.microsoft.com/office/drawing/2014/main" id="{D255BB9C-4381-4323-BD9F-79E4F5EF4DBE}"/>
              </a:ext>
            </a:extLst>
          </p:cNvPr>
          <p:cNvSpPr txBox="1"/>
          <p:nvPr/>
        </p:nvSpPr>
        <p:spPr>
          <a:xfrm>
            <a:off x="5106158" y="3166590"/>
            <a:ext cx="1152128" cy="369332"/>
          </a:xfrm>
          <a:prstGeom prst="rect">
            <a:avLst/>
          </a:prstGeom>
          <a:noFill/>
        </p:spPr>
        <p:txBody>
          <a:bodyPr wrap="square" rtlCol="0">
            <a:spAutoFit/>
          </a:bodyPr>
          <a:lstStyle/>
          <a:p>
            <a:r>
              <a:rPr lang="zh-CN" altLang="en-US" dirty="0"/>
              <a:t>图划分</a:t>
            </a:r>
            <a:endParaRPr lang="en-US" altLang="zh-CN" dirty="0"/>
          </a:p>
        </p:txBody>
      </p:sp>
      <p:sp>
        <p:nvSpPr>
          <p:cNvPr id="18" name="矩形: 圆角 25">
            <a:extLst>
              <a:ext uri="{FF2B5EF4-FFF2-40B4-BE49-F238E27FC236}">
                <a16:creationId xmlns:a16="http://schemas.microsoft.com/office/drawing/2014/main" id="{AE706CB0-D4EC-4348-BF1F-C98B7D31F122}"/>
              </a:ext>
            </a:extLst>
          </p:cNvPr>
          <p:cNvSpPr/>
          <p:nvPr/>
        </p:nvSpPr>
        <p:spPr>
          <a:xfrm>
            <a:off x="6294981" y="2788307"/>
            <a:ext cx="672832" cy="1944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子群体</a:t>
            </a:r>
          </a:p>
        </p:txBody>
      </p:sp>
      <p:sp>
        <p:nvSpPr>
          <p:cNvPr id="19" name="箭头: 右 26">
            <a:extLst>
              <a:ext uri="{FF2B5EF4-FFF2-40B4-BE49-F238E27FC236}">
                <a16:creationId xmlns:a16="http://schemas.microsoft.com/office/drawing/2014/main" id="{0E3AEDF6-8114-4EE9-B53B-FBCC82B540A5}"/>
              </a:ext>
            </a:extLst>
          </p:cNvPr>
          <p:cNvSpPr/>
          <p:nvPr/>
        </p:nvSpPr>
        <p:spPr>
          <a:xfrm>
            <a:off x="7167373" y="3541504"/>
            <a:ext cx="936104" cy="4052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a:extLst>
              <a:ext uri="{FF2B5EF4-FFF2-40B4-BE49-F238E27FC236}">
                <a16:creationId xmlns:a16="http://schemas.microsoft.com/office/drawing/2014/main" id="{C2A65237-91C3-40EB-8A44-ED4BA4295DEB}"/>
              </a:ext>
            </a:extLst>
          </p:cNvPr>
          <p:cNvSpPr txBox="1"/>
          <p:nvPr/>
        </p:nvSpPr>
        <p:spPr>
          <a:xfrm>
            <a:off x="7088036" y="2896245"/>
            <a:ext cx="1152128" cy="646331"/>
          </a:xfrm>
          <a:prstGeom prst="rect">
            <a:avLst/>
          </a:prstGeom>
          <a:noFill/>
        </p:spPr>
        <p:txBody>
          <a:bodyPr wrap="square" rtlCol="0">
            <a:spAutoFit/>
          </a:bodyPr>
          <a:lstStyle/>
          <a:p>
            <a:r>
              <a:rPr lang="zh-CN" altLang="en-US" dirty="0"/>
              <a:t>较多犯罪前科的人</a:t>
            </a:r>
            <a:endParaRPr lang="en-US" altLang="zh-CN" dirty="0"/>
          </a:p>
        </p:txBody>
      </p:sp>
      <p:sp>
        <p:nvSpPr>
          <p:cNvPr id="21" name="矩形: 圆角 28">
            <a:extLst>
              <a:ext uri="{FF2B5EF4-FFF2-40B4-BE49-F238E27FC236}">
                <a16:creationId xmlns:a16="http://schemas.microsoft.com/office/drawing/2014/main" id="{F16FD272-7EED-4A90-8C1B-BE5437D1971C}"/>
              </a:ext>
            </a:extLst>
          </p:cNvPr>
          <p:cNvSpPr/>
          <p:nvPr/>
        </p:nvSpPr>
        <p:spPr>
          <a:xfrm>
            <a:off x="8240164" y="2788307"/>
            <a:ext cx="672832" cy="1944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犯罪嫌疑团伙</a:t>
            </a:r>
          </a:p>
        </p:txBody>
      </p:sp>
      <p:sp>
        <p:nvSpPr>
          <p:cNvPr id="22" name="箭头: 右 29">
            <a:extLst>
              <a:ext uri="{FF2B5EF4-FFF2-40B4-BE49-F238E27FC236}">
                <a16:creationId xmlns:a16="http://schemas.microsoft.com/office/drawing/2014/main" id="{9AB2F2B6-9A9C-4ECB-9DB9-653557D13C7E}"/>
              </a:ext>
            </a:extLst>
          </p:cNvPr>
          <p:cNvSpPr/>
          <p:nvPr/>
        </p:nvSpPr>
        <p:spPr>
          <a:xfrm>
            <a:off x="9075311" y="3535922"/>
            <a:ext cx="936104" cy="4052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a:extLst>
              <a:ext uri="{FF2B5EF4-FFF2-40B4-BE49-F238E27FC236}">
                <a16:creationId xmlns:a16="http://schemas.microsoft.com/office/drawing/2014/main" id="{4FA25221-CB39-4E24-8699-1C101B701C34}"/>
              </a:ext>
            </a:extLst>
          </p:cNvPr>
          <p:cNvSpPr txBox="1"/>
          <p:nvPr/>
        </p:nvSpPr>
        <p:spPr>
          <a:xfrm>
            <a:off x="8967299" y="3137558"/>
            <a:ext cx="1152128" cy="369332"/>
          </a:xfrm>
          <a:prstGeom prst="rect">
            <a:avLst/>
          </a:prstGeom>
          <a:noFill/>
        </p:spPr>
        <p:txBody>
          <a:bodyPr wrap="square" rtlCol="0">
            <a:spAutoFit/>
          </a:bodyPr>
          <a:lstStyle/>
          <a:p>
            <a:r>
              <a:rPr lang="zh-CN" altLang="en-US" dirty="0"/>
              <a:t>活跃轨迹</a:t>
            </a:r>
            <a:endParaRPr lang="en-US" altLang="zh-CN" dirty="0"/>
          </a:p>
        </p:txBody>
      </p:sp>
      <p:sp>
        <p:nvSpPr>
          <p:cNvPr id="24" name="矩形: 圆角 31">
            <a:extLst>
              <a:ext uri="{FF2B5EF4-FFF2-40B4-BE49-F238E27FC236}">
                <a16:creationId xmlns:a16="http://schemas.microsoft.com/office/drawing/2014/main" id="{67A8000B-174B-4647-A8FC-CAF58EED3D7E}"/>
              </a:ext>
            </a:extLst>
          </p:cNvPr>
          <p:cNvSpPr/>
          <p:nvPr/>
        </p:nvSpPr>
        <p:spPr>
          <a:xfrm>
            <a:off x="10173730" y="2788307"/>
            <a:ext cx="672832" cy="1944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活跃度高的团伙</a:t>
            </a:r>
          </a:p>
        </p:txBody>
      </p:sp>
    </p:spTree>
    <p:extLst>
      <p:ext uri="{BB962C8B-B14F-4D97-AF65-F5344CB8AC3E}">
        <p14:creationId xmlns:p14="http://schemas.microsoft.com/office/powerpoint/2010/main" val="25608367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组合 66"/>
          <p:cNvGrpSpPr/>
          <p:nvPr/>
        </p:nvGrpSpPr>
        <p:grpSpPr>
          <a:xfrm>
            <a:off x="-35214" y="-108685"/>
            <a:ext cx="12990864" cy="7340492"/>
            <a:chOff x="-23476" y="-94997"/>
            <a:chExt cx="12990864" cy="7340492"/>
          </a:xfrm>
        </p:grpSpPr>
        <p:sp>
          <p:nvSpPr>
            <p:cNvPr id="68" name="矩形 67"/>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69" name="组合 68"/>
            <p:cNvGrpSpPr/>
            <p:nvPr/>
          </p:nvGrpSpPr>
          <p:grpSpPr>
            <a:xfrm>
              <a:off x="-23476" y="-94997"/>
              <a:ext cx="12990864" cy="659005"/>
              <a:chOff x="-23476" y="-94997"/>
              <a:chExt cx="12990864" cy="659005"/>
            </a:xfrm>
          </p:grpSpPr>
          <p:sp>
            <p:nvSpPr>
              <p:cNvPr id="70" name="矩形 69"/>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71" name="矩形 70"/>
              <p:cNvSpPr/>
              <p:nvPr/>
            </p:nvSpPr>
            <p:spPr>
              <a:xfrm>
                <a:off x="11562966" y="3882"/>
                <a:ext cx="1294197"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72" name="Rectangle 4"/>
              <p:cNvSpPr txBox="1">
                <a:spLocks noChangeArrowheads="1"/>
              </p:cNvSpPr>
              <p:nvPr/>
            </p:nvSpPr>
            <p:spPr bwMode="auto">
              <a:xfrm>
                <a:off x="11452739" y="-50970"/>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solidFill>
                      <a:schemeClr val="accent5"/>
                    </a:solidFill>
                    <a:latin typeface="SF Orson Casual Heavy" panose="00000400000000000000" pitchFamily="2" charset="0"/>
                    <a:ea typeface="幼圆" panose="02010509060101010101" pitchFamily="49" charset="-122"/>
                    <a:sym typeface="SF Orson Casual Heavy" panose="00000400000000000000" pitchFamily="2" charset="0"/>
                  </a:rPr>
                  <a:t>公安领域</a:t>
                </a:r>
                <a:endParaRPr lang="en-US" altLang="zh-CN" dirty="0">
                  <a:solidFill>
                    <a:schemeClr val="accent5"/>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74" name="Rectangle 4"/>
              <p:cNvSpPr txBox="1">
                <a:spLocks noChangeArrowheads="1"/>
              </p:cNvSpPr>
              <p:nvPr/>
            </p:nvSpPr>
            <p:spPr bwMode="auto">
              <a:xfrm>
                <a:off x="10226249" y="-50970"/>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舆论分析</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75" name="Rectangle 4"/>
              <p:cNvSpPr txBox="1">
                <a:spLocks noChangeArrowheads="1"/>
              </p:cNvSpPr>
              <p:nvPr/>
            </p:nvSpPr>
            <p:spPr bwMode="auto">
              <a:xfrm>
                <a:off x="654919" y="-94997"/>
                <a:ext cx="3049096"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犯罪</a:t>
                </a: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团队的核心成员识别</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25" name="文本框 24">
            <a:extLst>
              <a:ext uri="{FF2B5EF4-FFF2-40B4-BE49-F238E27FC236}">
                <a16:creationId xmlns:a16="http://schemas.microsoft.com/office/drawing/2014/main" id="{8968B766-581A-4281-8A70-245AD4C45E71}"/>
              </a:ext>
            </a:extLst>
          </p:cNvPr>
          <p:cNvSpPr txBox="1"/>
          <p:nvPr/>
        </p:nvSpPr>
        <p:spPr>
          <a:xfrm>
            <a:off x="643181" y="1014779"/>
            <a:ext cx="9529816" cy="2601546"/>
          </a:xfrm>
          <a:prstGeom prst="rect">
            <a:avLst/>
          </a:prstGeom>
          <a:noFill/>
        </p:spPr>
        <p:txBody>
          <a:bodyPr wrap="square" rtlCol="0">
            <a:spAutoFit/>
          </a:bodyPr>
          <a:lstStyle/>
          <a:p>
            <a:pPr>
              <a:lnSpc>
                <a:spcPct val="150000"/>
              </a:lnSpc>
            </a:pPr>
            <a:r>
              <a:rPr lang="zh-CN" altLang="en-US" sz="2800" b="1" dirty="0">
                <a:latin typeface="+mj-ea"/>
                <a:ea typeface="+mj-ea"/>
              </a:rPr>
              <a:t>分析出的犯罪团队</a:t>
            </a:r>
            <a:endParaRPr lang="en-US" altLang="zh-CN" sz="2800" b="1" dirty="0">
              <a:latin typeface="+mj-ea"/>
              <a:ea typeface="+mj-ea"/>
            </a:endParaRPr>
          </a:p>
          <a:p>
            <a:pPr marL="342900" indent="-342900">
              <a:lnSpc>
                <a:spcPct val="150000"/>
              </a:lnSpc>
              <a:buFont typeface="Arial" panose="020B0604020202020204" pitchFamily="34" charset="0"/>
              <a:buChar char="•"/>
            </a:pPr>
            <a:r>
              <a:rPr lang="zh-CN" altLang="en-US" sz="2800" dirty="0">
                <a:solidFill>
                  <a:schemeClr val="tx1">
                    <a:lumMod val="75000"/>
                    <a:lumOff val="25000"/>
                  </a:schemeClr>
                </a:solidFill>
                <a:latin typeface="+mj-ea"/>
                <a:ea typeface="+mj-ea"/>
              </a:rPr>
              <a:t>处于聚簇边缘且与外界联系较密的节点可能是联络人或</a:t>
            </a:r>
            <a:endParaRPr lang="en-US" altLang="zh-CN" sz="2800" dirty="0">
              <a:solidFill>
                <a:schemeClr val="tx1">
                  <a:lumMod val="75000"/>
                  <a:lumOff val="25000"/>
                </a:schemeClr>
              </a:solidFill>
              <a:latin typeface="+mj-ea"/>
              <a:ea typeface="+mj-ea"/>
            </a:endParaRPr>
          </a:p>
          <a:p>
            <a:pPr>
              <a:lnSpc>
                <a:spcPct val="150000"/>
              </a:lnSpc>
            </a:pPr>
            <a:r>
              <a:rPr lang="en-US" altLang="zh-CN" sz="2800" dirty="0">
                <a:solidFill>
                  <a:schemeClr val="tx1">
                    <a:lumMod val="75000"/>
                    <a:lumOff val="25000"/>
                  </a:schemeClr>
                </a:solidFill>
                <a:latin typeface="+mj-ea"/>
                <a:ea typeface="+mj-ea"/>
              </a:rPr>
              <a:t>   </a:t>
            </a:r>
            <a:r>
              <a:rPr lang="zh-CN" altLang="en-US" sz="2800" dirty="0">
                <a:solidFill>
                  <a:schemeClr val="tx1">
                    <a:lumMod val="75000"/>
                    <a:lumOff val="25000"/>
                  </a:schemeClr>
                </a:solidFill>
                <a:latin typeface="+mj-ea"/>
                <a:ea typeface="+mj-ea"/>
              </a:rPr>
              <a:t>刚入伙的人   </a:t>
            </a:r>
            <a:endParaRPr lang="en-US" altLang="zh-CN" sz="2800" dirty="0">
              <a:solidFill>
                <a:schemeClr val="tx1">
                  <a:lumMod val="75000"/>
                  <a:lumOff val="25000"/>
                </a:schemeClr>
              </a:solidFill>
              <a:latin typeface="+mj-ea"/>
              <a:ea typeface="+mj-ea"/>
            </a:endParaRPr>
          </a:p>
          <a:p>
            <a:pPr marL="342900" indent="-342900">
              <a:lnSpc>
                <a:spcPct val="150000"/>
              </a:lnSpc>
              <a:buFont typeface="Arial" panose="020B0604020202020204" pitchFamily="34" charset="0"/>
              <a:buChar char="•"/>
            </a:pPr>
            <a:r>
              <a:rPr lang="zh-CN" altLang="en-US" sz="2800" dirty="0">
                <a:solidFill>
                  <a:schemeClr val="tx1">
                    <a:lumMod val="75000"/>
                    <a:lumOff val="25000"/>
                  </a:schemeClr>
                </a:solidFill>
                <a:latin typeface="+mj-ea"/>
                <a:ea typeface="+mj-ea"/>
              </a:rPr>
              <a:t>聚簇中心的极有可能是核心人物</a:t>
            </a:r>
            <a:endParaRPr lang="en-US" altLang="zh-CN" sz="2800" dirty="0">
              <a:solidFill>
                <a:schemeClr val="tx1">
                  <a:lumMod val="75000"/>
                  <a:lumOff val="25000"/>
                </a:schemeClr>
              </a:solidFill>
              <a:latin typeface="+mj-ea"/>
              <a:ea typeface="+mj-ea"/>
            </a:endParaRPr>
          </a:p>
        </p:txBody>
      </p:sp>
    </p:spTree>
    <p:extLst>
      <p:ext uri="{BB962C8B-B14F-4D97-AF65-F5344CB8AC3E}">
        <p14:creationId xmlns:p14="http://schemas.microsoft.com/office/powerpoint/2010/main" val="18644298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组合 66"/>
          <p:cNvGrpSpPr/>
          <p:nvPr/>
        </p:nvGrpSpPr>
        <p:grpSpPr>
          <a:xfrm>
            <a:off x="-35214" y="-108685"/>
            <a:ext cx="12990864" cy="7340492"/>
            <a:chOff x="-23476" y="-94997"/>
            <a:chExt cx="12990864" cy="7340492"/>
          </a:xfrm>
        </p:grpSpPr>
        <p:sp>
          <p:nvSpPr>
            <p:cNvPr id="68" name="矩形 67"/>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69" name="组合 68"/>
            <p:cNvGrpSpPr/>
            <p:nvPr/>
          </p:nvGrpSpPr>
          <p:grpSpPr>
            <a:xfrm>
              <a:off x="-23476" y="-94997"/>
              <a:ext cx="12990864" cy="659005"/>
              <a:chOff x="-23476" y="-94997"/>
              <a:chExt cx="12990864" cy="659005"/>
            </a:xfrm>
          </p:grpSpPr>
          <p:sp>
            <p:nvSpPr>
              <p:cNvPr id="70" name="矩形 69"/>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71" name="矩形 70"/>
              <p:cNvSpPr/>
              <p:nvPr/>
            </p:nvSpPr>
            <p:spPr>
              <a:xfrm>
                <a:off x="11562966" y="3882"/>
                <a:ext cx="1294197"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72" name="Rectangle 4"/>
              <p:cNvSpPr txBox="1">
                <a:spLocks noChangeArrowheads="1"/>
              </p:cNvSpPr>
              <p:nvPr/>
            </p:nvSpPr>
            <p:spPr bwMode="auto">
              <a:xfrm>
                <a:off x="11452739" y="-50970"/>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solidFill>
                      <a:schemeClr val="accent5"/>
                    </a:solidFill>
                    <a:latin typeface="SF Orson Casual Heavy" panose="00000400000000000000" pitchFamily="2" charset="0"/>
                    <a:ea typeface="幼圆" panose="02010509060101010101" pitchFamily="49" charset="-122"/>
                    <a:sym typeface="SF Orson Casual Heavy" panose="00000400000000000000" pitchFamily="2" charset="0"/>
                  </a:rPr>
                  <a:t>公安领域</a:t>
                </a:r>
                <a:endParaRPr lang="en-US" altLang="zh-CN" dirty="0">
                  <a:solidFill>
                    <a:schemeClr val="accent5"/>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74" name="Rectangle 4"/>
              <p:cNvSpPr txBox="1">
                <a:spLocks noChangeArrowheads="1"/>
              </p:cNvSpPr>
              <p:nvPr/>
            </p:nvSpPr>
            <p:spPr bwMode="auto">
              <a:xfrm>
                <a:off x="10226249" y="-50970"/>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舆论分析</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75" name="Rectangle 4"/>
              <p:cNvSpPr txBox="1">
                <a:spLocks noChangeArrowheads="1"/>
              </p:cNvSpPr>
              <p:nvPr/>
            </p:nvSpPr>
            <p:spPr bwMode="auto">
              <a:xfrm>
                <a:off x="654919" y="-94997"/>
                <a:ext cx="2833072"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串</a:t>
                </a: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并案挖掘</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11" name="文本框 10">
            <a:extLst>
              <a:ext uri="{FF2B5EF4-FFF2-40B4-BE49-F238E27FC236}">
                <a16:creationId xmlns:a16="http://schemas.microsoft.com/office/drawing/2014/main" id="{6228A3DA-337A-48A9-96E3-14377F59F155}"/>
              </a:ext>
            </a:extLst>
          </p:cNvPr>
          <p:cNvSpPr txBox="1"/>
          <p:nvPr/>
        </p:nvSpPr>
        <p:spPr>
          <a:xfrm>
            <a:off x="643181" y="1014779"/>
            <a:ext cx="7441584" cy="2601546"/>
          </a:xfrm>
          <a:prstGeom prst="rect">
            <a:avLst/>
          </a:prstGeom>
          <a:noFill/>
        </p:spPr>
        <p:txBody>
          <a:bodyPr wrap="square" rtlCol="0">
            <a:spAutoFit/>
          </a:bodyPr>
          <a:lstStyle/>
          <a:p>
            <a:pPr>
              <a:lnSpc>
                <a:spcPct val="150000"/>
              </a:lnSpc>
            </a:pPr>
            <a:r>
              <a:rPr lang="zh-CN" altLang="en-US" sz="2800" b="1" dirty="0">
                <a:latin typeface="+mj-ea"/>
                <a:ea typeface="+mj-ea"/>
              </a:rPr>
              <a:t>串并案：把多个可能相关的案件一起研判分析</a:t>
            </a:r>
            <a:endParaRPr lang="en-US" altLang="zh-CN" sz="2800" b="1" dirty="0">
              <a:latin typeface="+mj-ea"/>
              <a:ea typeface="+mj-ea"/>
            </a:endParaRPr>
          </a:p>
          <a:p>
            <a:pPr marL="342900" indent="-342900">
              <a:lnSpc>
                <a:spcPct val="150000"/>
              </a:lnSpc>
              <a:buFont typeface="Arial" panose="020B0604020202020204" pitchFamily="34" charset="0"/>
              <a:buChar char="•"/>
            </a:pPr>
            <a:r>
              <a:rPr lang="zh-CN" altLang="en-US" sz="2800" dirty="0">
                <a:solidFill>
                  <a:schemeClr val="tx1">
                    <a:lumMod val="75000"/>
                    <a:lumOff val="25000"/>
                  </a:schemeClr>
                </a:solidFill>
                <a:latin typeface="+mj-ea"/>
                <a:ea typeface="+mj-ea"/>
              </a:rPr>
              <a:t>相关指的是同一犯罪成员或相似作案手段</a:t>
            </a:r>
            <a:endParaRPr lang="en-US" altLang="zh-CN" sz="2800" dirty="0">
              <a:solidFill>
                <a:schemeClr val="tx1">
                  <a:lumMod val="75000"/>
                  <a:lumOff val="25000"/>
                </a:schemeClr>
              </a:solidFill>
              <a:latin typeface="+mj-ea"/>
              <a:ea typeface="+mj-ea"/>
            </a:endParaRPr>
          </a:p>
          <a:p>
            <a:pPr marL="342900" indent="-342900">
              <a:lnSpc>
                <a:spcPct val="150000"/>
              </a:lnSpc>
              <a:buFont typeface="Arial" panose="020B0604020202020204" pitchFamily="34" charset="0"/>
              <a:buChar char="•"/>
            </a:pPr>
            <a:r>
              <a:rPr lang="zh-CN" altLang="en-US" sz="2800" dirty="0">
                <a:solidFill>
                  <a:schemeClr val="tx1">
                    <a:lumMod val="75000"/>
                    <a:lumOff val="25000"/>
                  </a:schemeClr>
                </a:solidFill>
                <a:latin typeface="+mj-ea"/>
                <a:ea typeface="+mj-ea"/>
              </a:rPr>
              <a:t>传统的方式是将涉案人员以图钉和连线的方式在黑板上展示</a:t>
            </a:r>
            <a:endParaRPr lang="en-US" altLang="zh-CN" sz="2800" dirty="0">
              <a:solidFill>
                <a:schemeClr val="tx1">
                  <a:lumMod val="75000"/>
                  <a:lumOff val="25000"/>
                </a:schemeClr>
              </a:solidFill>
              <a:latin typeface="+mj-ea"/>
              <a:ea typeface="+mj-ea"/>
            </a:endParaRPr>
          </a:p>
        </p:txBody>
      </p:sp>
    </p:spTree>
    <p:extLst>
      <p:ext uri="{BB962C8B-B14F-4D97-AF65-F5344CB8AC3E}">
        <p14:creationId xmlns:p14="http://schemas.microsoft.com/office/powerpoint/2010/main" val="28729240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组合 66"/>
          <p:cNvGrpSpPr/>
          <p:nvPr/>
        </p:nvGrpSpPr>
        <p:grpSpPr>
          <a:xfrm>
            <a:off x="-35214" y="-108685"/>
            <a:ext cx="12990864" cy="7340492"/>
            <a:chOff x="-23476" y="-94997"/>
            <a:chExt cx="12990864" cy="7340492"/>
          </a:xfrm>
        </p:grpSpPr>
        <p:sp>
          <p:nvSpPr>
            <p:cNvPr id="68" name="矩形 67"/>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69" name="组合 68"/>
            <p:cNvGrpSpPr/>
            <p:nvPr/>
          </p:nvGrpSpPr>
          <p:grpSpPr>
            <a:xfrm>
              <a:off x="-23476" y="-94997"/>
              <a:ext cx="12990864" cy="659005"/>
              <a:chOff x="-23476" y="-94997"/>
              <a:chExt cx="12990864" cy="659005"/>
            </a:xfrm>
          </p:grpSpPr>
          <p:sp>
            <p:nvSpPr>
              <p:cNvPr id="70" name="矩形 69"/>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71" name="矩形 70"/>
              <p:cNvSpPr/>
              <p:nvPr/>
            </p:nvSpPr>
            <p:spPr>
              <a:xfrm>
                <a:off x="11562966" y="3882"/>
                <a:ext cx="1294197"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72" name="Rectangle 4"/>
              <p:cNvSpPr txBox="1">
                <a:spLocks noChangeArrowheads="1"/>
              </p:cNvSpPr>
              <p:nvPr/>
            </p:nvSpPr>
            <p:spPr bwMode="auto">
              <a:xfrm>
                <a:off x="11452739" y="-50970"/>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solidFill>
                      <a:schemeClr val="accent5"/>
                    </a:solidFill>
                    <a:latin typeface="SF Orson Casual Heavy" panose="00000400000000000000" pitchFamily="2" charset="0"/>
                    <a:ea typeface="幼圆" panose="02010509060101010101" pitchFamily="49" charset="-122"/>
                    <a:sym typeface="SF Orson Casual Heavy" panose="00000400000000000000" pitchFamily="2" charset="0"/>
                  </a:rPr>
                  <a:t>公安领域</a:t>
                </a:r>
                <a:endParaRPr lang="en-US" altLang="zh-CN" dirty="0">
                  <a:solidFill>
                    <a:schemeClr val="accent5"/>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74" name="Rectangle 4"/>
              <p:cNvSpPr txBox="1">
                <a:spLocks noChangeArrowheads="1"/>
              </p:cNvSpPr>
              <p:nvPr/>
            </p:nvSpPr>
            <p:spPr bwMode="auto">
              <a:xfrm>
                <a:off x="10226249" y="-50970"/>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舆论分析</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75" name="Rectangle 4"/>
              <p:cNvSpPr txBox="1">
                <a:spLocks noChangeArrowheads="1"/>
              </p:cNvSpPr>
              <p:nvPr/>
            </p:nvSpPr>
            <p:spPr bwMode="auto">
              <a:xfrm>
                <a:off x="654919" y="-94997"/>
                <a:ext cx="2833072"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串</a:t>
                </a: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并案挖掘实例</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12" name="文本框 11">
            <a:extLst>
              <a:ext uri="{FF2B5EF4-FFF2-40B4-BE49-F238E27FC236}">
                <a16:creationId xmlns:a16="http://schemas.microsoft.com/office/drawing/2014/main" id="{6228A3DA-337A-48A9-96E3-14377F59F155}"/>
              </a:ext>
            </a:extLst>
          </p:cNvPr>
          <p:cNvSpPr txBox="1"/>
          <p:nvPr/>
        </p:nvSpPr>
        <p:spPr>
          <a:xfrm>
            <a:off x="643181" y="1014779"/>
            <a:ext cx="9601824" cy="4540538"/>
          </a:xfrm>
          <a:prstGeom prst="rect">
            <a:avLst/>
          </a:prstGeom>
          <a:noFill/>
        </p:spPr>
        <p:txBody>
          <a:bodyPr wrap="square" rtlCol="0">
            <a:spAutoFit/>
          </a:bodyPr>
          <a:lstStyle/>
          <a:p>
            <a:pPr>
              <a:lnSpc>
                <a:spcPct val="150000"/>
              </a:lnSpc>
            </a:pPr>
            <a:r>
              <a:rPr lang="zh-CN" altLang="en-US" sz="2800" b="1" dirty="0">
                <a:latin typeface="+mj-ea"/>
                <a:ea typeface="+mj-ea"/>
              </a:rPr>
              <a:t>美国某洲一系列便利店抢劫案</a:t>
            </a:r>
          </a:p>
          <a:p>
            <a:pPr marL="342900" indent="-342900">
              <a:lnSpc>
                <a:spcPct val="150000"/>
              </a:lnSpc>
              <a:buFont typeface="Arial" panose="020B0604020202020204" pitchFamily="34" charset="0"/>
              <a:buChar char="•"/>
            </a:pPr>
            <a:r>
              <a:rPr lang="zh-CN" altLang="en-US" sz="2800" dirty="0">
                <a:solidFill>
                  <a:schemeClr val="tx1">
                    <a:lumMod val="75000"/>
                    <a:lumOff val="25000"/>
                  </a:schemeClr>
                </a:solidFill>
                <a:latin typeface="+mj-ea"/>
                <a:ea typeface="+mj-ea"/>
              </a:rPr>
              <a:t>警方把涉及的人、事、物映射到一张网络</a:t>
            </a:r>
            <a:endParaRPr lang="en-US" altLang="zh-CN" sz="2800" dirty="0">
              <a:solidFill>
                <a:schemeClr val="tx1">
                  <a:lumMod val="75000"/>
                  <a:lumOff val="25000"/>
                </a:schemeClr>
              </a:solidFill>
              <a:latin typeface="+mj-ea"/>
              <a:ea typeface="+mj-ea"/>
            </a:endParaRPr>
          </a:p>
          <a:p>
            <a:pPr marL="342900" indent="-342900">
              <a:lnSpc>
                <a:spcPct val="150000"/>
              </a:lnSpc>
              <a:buFont typeface="Arial" panose="020B0604020202020204" pitchFamily="34" charset="0"/>
              <a:buChar char="•"/>
            </a:pPr>
            <a:r>
              <a:rPr lang="zh-CN" altLang="en-US" sz="2800" dirty="0">
                <a:solidFill>
                  <a:schemeClr val="tx1">
                    <a:lumMod val="75000"/>
                    <a:lumOff val="25000"/>
                  </a:schemeClr>
                </a:solidFill>
                <a:latin typeface="+mj-ea"/>
                <a:ea typeface="+mj-ea"/>
              </a:rPr>
              <a:t>发现某个正调查的人</a:t>
            </a:r>
            <a:r>
              <a:rPr lang="en-US" altLang="zh-CN" sz="2800" dirty="0">
                <a:solidFill>
                  <a:schemeClr val="tx1">
                    <a:lumMod val="75000"/>
                    <a:lumOff val="25000"/>
                  </a:schemeClr>
                </a:solidFill>
                <a:latin typeface="+mj-ea"/>
                <a:ea typeface="+mj-ea"/>
              </a:rPr>
              <a:t>A</a:t>
            </a:r>
            <a:r>
              <a:rPr lang="zh-CN" altLang="en-US" sz="2800" dirty="0">
                <a:solidFill>
                  <a:schemeClr val="tx1">
                    <a:lumMod val="75000"/>
                    <a:lumOff val="25000"/>
                  </a:schemeClr>
                </a:solidFill>
                <a:latin typeface="+mj-ea"/>
                <a:ea typeface="+mj-ea"/>
              </a:rPr>
              <a:t>与其它辖区有案底的人</a:t>
            </a:r>
            <a:r>
              <a:rPr lang="en-US" altLang="zh-CN" sz="2800" dirty="0">
                <a:solidFill>
                  <a:schemeClr val="tx1">
                    <a:lumMod val="75000"/>
                    <a:lumOff val="25000"/>
                  </a:schemeClr>
                </a:solidFill>
                <a:latin typeface="+mj-ea"/>
                <a:ea typeface="+mj-ea"/>
              </a:rPr>
              <a:t>B</a:t>
            </a:r>
            <a:r>
              <a:rPr lang="zh-CN" altLang="en-US" sz="2800" dirty="0">
                <a:solidFill>
                  <a:schemeClr val="tx1">
                    <a:lumMod val="75000"/>
                    <a:lumOff val="25000"/>
                  </a:schemeClr>
                </a:solidFill>
                <a:latin typeface="+mj-ea"/>
                <a:ea typeface="+mj-ea"/>
              </a:rPr>
              <a:t>有联系</a:t>
            </a:r>
            <a:endParaRPr lang="en-US" altLang="zh-CN" sz="2800" dirty="0">
              <a:solidFill>
                <a:schemeClr val="tx1">
                  <a:lumMod val="75000"/>
                  <a:lumOff val="25000"/>
                </a:schemeClr>
              </a:solidFill>
              <a:latin typeface="+mj-ea"/>
              <a:ea typeface="+mj-ea"/>
            </a:endParaRPr>
          </a:p>
          <a:p>
            <a:pPr marL="342900" indent="-342900">
              <a:lnSpc>
                <a:spcPct val="150000"/>
              </a:lnSpc>
              <a:buFont typeface="Arial" panose="020B0604020202020204" pitchFamily="34" charset="0"/>
              <a:buChar char="•"/>
            </a:pPr>
            <a:r>
              <a:rPr lang="zh-CN" altLang="en-US" sz="2800" dirty="0">
                <a:solidFill>
                  <a:schemeClr val="tx1">
                    <a:lumMod val="75000"/>
                    <a:lumOff val="25000"/>
                  </a:schemeClr>
                </a:solidFill>
                <a:latin typeface="+mj-ea"/>
                <a:ea typeface="+mj-ea"/>
              </a:rPr>
              <a:t>以</a:t>
            </a:r>
            <a:r>
              <a:rPr lang="en-US" altLang="zh-CN" sz="2800" dirty="0">
                <a:solidFill>
                  <a:schemeClr val="tx1">
                    <a:lumMod val="75000"/>
                    <a:lumOff val="25000"/>
                  </a:schemeClr>
                </a:solidFill>
                <a:latin typeface="+mj-ea"/>
                <a:ea typeface="+mj-ea"/>
              </a:rPr>
              <a:t>A</a:t>
            </a:r>
            <a:r>
              <a:rPr lang="zh-CN" altLang="en-US" sz="2800" dirty="0">
                <a:solidFill>
                  <a:schemeClr val="tx1">
                    <a:lumMod val="75000"/>
                    <a:lumOff val="25000"/>
                  </a:schemeClr>
                </a:solidFill>
                <a:latin typeface="+mj-ea"/>
                <a:ea typeface="+mj-ea"/>
              </a:rPr>
              <a:t>和</a:t>
            </a:r>
            <a:r>
              <a:rPr lang="en-US" altLang="zh-CN" sz="2800" dirty="0">
                <a:solidFill>
                  <a:schemeClr val="tx1">
                    <a:lumMod val="75000"/>
                    <a:lumOff val="25000"/>
                  </a:schemeClr>
                </a:solidFill>
                <a:latin typeface="+mj-ea"/>
                <a:ea typeface="+mj-ea"/>
              </a:rPr>
              <a:t>B</a:t>
            </a:r>
            <a:r>
              <a:rPr lang="zh-CN" altLang="en-US" sz="2800" dirty="0">
                <a:solidFill>
                  <a:schemeClr val="tx1">
                    <a:lumMod val="75000"/>
                    <a:lumOff val="25000"/>
                  </a:schemeClr>
                </a:solidFill>
                <a:latin typeface="+mj-ea"/>
                <a:ea typeface="+mj-ea"/>
              </a:rPr>
              <a:t>姓名为种子，利用标签传播算法构造一张新的网络</a:t>
            </a:r>
            <a:endParaRPr lang="en-US" altLang="zh-CN" sz="2800" dirty="0">
              <a:solidFill>
                <a:schemeClr val="tx1">
                  <a:lumMod val="75000"/>
                  <a:lumOff val="25000"/>
                </a:schemeClr>
              </a:solidFill>
              <a:latin typeface="+mj-ea"/>
              <a:ea typeface="+mj-ea"/>
            </a:endParaRPr>
          </a:p>
          <a:p>
            <a:pPr marL="342900" indent="-342900">
              <a:lnSpc>
                <a:spcPct val="150000"/>
              </a:lnSpc>
              <a:buFont typeface="Arial" panose="020B0604020202020204" pitchFamily="34" charset="0"/>
              <a:buChar char="•"/>
            </a:pPr>
            <a:r>
              <a:rPr lang="zh-CN" altLang="en-US" sz="2800" dirty="0">
                <a:solidFill>
                  <a:schemeClr val="tx1">
                    <a:lumMod val="75000"/>
                    <a:lumOff val="25000"/>
                  </a:schemeClr>
                </a:solidFill>
                <a:latin typeface="+mj-ea"/>
                <a:ea typeface="+mj-ea"/>
              </a:rPr>
              <a:t>发现</a:t>
            </a:r>
            <a:r>
              <a:rPr lang="en-US" altLang="zh-CN" sz="2800" dirty="0">
                <a:solidFill>
                  <a:schemeClr val="tx1">
                    <a:lumMod val="75000"/>
                    <a:lumOff val="25000"/>
                  </a:schemeClr>
                </a:solidFill>
                <a:latin typeface="+mj-ea"/>
                <a:ea typeface="+mj-ea"/>
              </a:rPr>
              <a:t>A</a:t>
            </a:r>
            <a:r>
              <a:rPr lang="zh-CN" altLang="en-US" sz="2800" dirty="0">
                <a:solidFill>
                  <a:schemeClr val="tx1">
                    <a:lumMod val="75000"/>
                    <a:lumOff val="25000"/>
                  </a:schemeClr>
                </a:solidFill>
                <a:latin typeface="+mj-ea"/>
                <a:ea typeface="+mj-ea"/>
              </a:rPr>
              <a:t>又与多个青少年有频繁联系</a:t>
            </a:r>
            <a:endParaRPr lang="en-US" altLang="zh-CN" sz="2800" dirty="0">
              <a:solidFill>
                <a:schemeClr val="tx1">
                  <a:lumMod val="75000"/>
                  <a:lumOff val="25000"/>
                </a:schemeClr>
              </a:solidFill>
              <a:latin typeface="+mj-ea"/>
              <a:ea typeface="+mj-ea"/>
            </a:endParaRPr>
          </a:p>
          <a:p>
            <a:pPr marL="342900" indent="-342900">
              <a:lnSpc>
                <a:spcPct val="150000"/>
              </a:lnSpc>
              <a:buFont typeface="Arial" panose="020B0604020202020204" pitchFamily="34" charset="0"/>
              <a:buChar char="•"/>
            </a:pPr>
            <a:r>
              <a:rPr lang="zh-CN" altLang="en-US" sz="2800" dirty="0">
                <a:solidFill>
                  <a:schemeClr val="tx1">
                    <a:lumMod val="75000"/>
                    <a:lumOff val="25000"/>
                  </a:schemeClr>
                </a:solidFill>
                <a:latin typeface="+mj-ea"/>
                <a:ea typeface="+mj-ea"/>
              </a:rPr>
              <a:t>把之前未被视为同一伙人作案的抢劫案串联</a:t>
            </a:r>
            <a:endParaRPr lang="en-US" altLang="zh-CN" sz="2800" dirty="0">
              <a:solidFill>
                <a:schemeClr val="tx1">
                  <a:lumMod val="75000"/>
                  <a:lumOff val="25000"/>
                </a:schemeClr>
              </a:solidFill>
              <a:latin typeface="+mj-ea"/>
              <a:ea typeface="+mj-ea"/>
            </a:endParaRPr>
          </a:p>
          <a:p>
            <a:pPr marL="342900" indent="-342900">
              <a:lnSpc>
                <a:spcPct val="150000"/>
              </a:lnSpc>
              <a:buFont typeface="Arial" panose="020B0604020202020204" pitchFamily="34" charset="0"/>
              <a:buChar char="•"/>
            </a:pPr>
            <a:r>
              <a:rPr lang="zh-CN" altLang="en-US" sz="2800" dirty="0">
                <a:solidFill>
                  <a:schemeClr val="tx1">
                    <a:lumMod val="75000"/>
                    <a:lumOff val="25000"/>
                  </a:schemeClr>
                </a:solidFill>
                <a:latin typeface="+mj-ea"/>
                <a:ea typeface="+mj-ea"/>
              </a:rPr>
              <a:t>破案</a:t>
            </a:r>
            <a:endParaRPr lang="en-US" altLang="zh-CN" sz="2800" dirty="0">
              <a:solidFill>
                <a:schemeClr val="tx1">
                  <a:lumMod val="75000"/>
                  <a:lumOff val="25000"/>
                </a:schemeClr>
              </a:solidFill>
              <a:latin typeface="+mj-ea"/>
              <a:ea typeface="+mj-ea"/>
            </a:endParaRPr>
          </a:p>
        </p:txBody>
      </p:sp>
    </p:spTree>
    <p:extLst>
      <p:ext uri="{BB962C8B-B14F-4D97-AF65-F5344CB8AC3E}">
        <p14:creationId xmlns:p14="http://schemas.microsoft.com/office/powerpoint/2010/main" val="7126904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4840461"/>
            <a:ext cx="12857163" cy="239218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3" name="组合 2"/>
          <p:cNvGrpSpPr/>
          <p:nvPr/>
        </p:nvGrpSpPr>
        <p:grpSpPr>
          <a:xfrm>
            <a:off x="-1" y="3149113"/>
            <a:ext cx="12857163" cy="1691348"/>
            <a:chOff x="-1" y="3149113"/>
            <a:chExt cx="12857163" cy="1691348"/>
          </a:xfrm>
          <a:solidFill>
            <a:schemeClr val="accent2"/>
          </a:solidFill>
        </p:grpSpPr>
        <p:sp>
          <p:nvSpPr>
            <p:cNvPr id="33" name="等腰三角形 32"/>
            <p:cNvSpPr/>
            <p:nvPr/>
          </p:nvSpPr>
          <p:spPr>
            <a:xfrm>
              <a:off x="1001365" y="4081404"/>
              <a:ext cx="880505" cy="75905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4" name="等腰三角形 33"/>
            <p:cNvSpPr/>
            <p:nvPr/>
          </p:nvSpPr>
          <p:spPr>
            <a:xfrm>
              <a:off x="10443467" y="4198483"/>
              <a:ext cx="744693" cy="64197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5" name="等腰三角形 34"/>
            <p:cNvSpPr/>
            <p:nvPr/>
          </p:nvSpPr>
          <p:spPr>
            <a:xfrm>
              <a:off x="-1" y="3149113"/>
              <a:ext cx="1049372" cy="169134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6" name="等腰三角形 35"/>
            <p:cNvSpPr/>
            <p:nvPr/>
          </p:nvSpPr>
          <p:spPr>
            <a:xfrm>
              <a:off x="1881870" y="4384948"/>
              <a:ext cx="440252" cy="45551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7" name="等腰三角形 36"/>
            <p:cNvSpPr/>
            <p:nvPr/>
          </p:nvSpPr>
          <p:spPr>
            <a:xfrm>
              <a:off x="11188160" y="4081404"/>
              <a:ext cx="880505" cy="75905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8" name="等腰三角形 37"/>
            <p:cNvSpPr/>
            <p:nvPr/>
          </p:nvSpPr>
          <p:spPr>
            <a:xfrm>
              <a:off x="11976657" y="3248378"/>
              <a:ext cx="880505" cy="159208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39" name="矩形 38"/>
          <p:cNvSpPr/>
          <p:nvPr/>
        </p:nvSpPr>
        <p:spPr>
          <a:xfrm>
            <a:off x="4084983" y="1816125"/>
            <a:ext cx="4687197" cy="1489730"/>
          </a:xfrm>
          <a:prstGeom prst="rect">
            <a:avLst/>
          </a:prstGeom>
        </p:spPr>
        <p:txBody>
          <a:bodyPr wrap="square" lIns="96420" tIns="48210" rIns="96420" bIns="48210" anchor="t">
            <a:spAutoFit/>
          </a:bodyPr>
          <a:lstStyle/>
          <a:p>
            <a:pPr algn="ctr" fontAlgn="ctr">
              <a:lnSpc>
                <a:spcPct val="130000"/>
              </a:lnSpc>
            </a:pPr>
            <a:r>
              <a:rPr lang="zh-CN" altLang="en-US" sz="6960" b="1" spc="844" dirty="0">
                <a:latin typeface="SF Orson Casual Heavy" panose="00000400000000000000" pitchFamily="2" charset="0"/>
                <a:ea typeface="幼圆" panose="02010509060101010101" pitchFamily="49" charset="-122"/>
                <a:cs typeface="+mn-ea"/>
                <a:sym typeface="SF Orson Casual Heavy" panose="00000400000000000000" pitchFamily="2" charset="0"/>
              </a:rPr>
              <a:t>谢谢观看</a:t>
            </a:r>
          </a:p>
        </p:txBody>
      </p:sp>
    </p:spTree>
    <p:extLst>
      <p:ext uri="{BB962C8B-B14F-4D97-AF65-F5344CB8AC3E}">
        <p14:creationId xmlns:p14="http://schemas.microsoft.com/office/powerpoint/2010/main" val="1997254813"/>
      </p:ext>
    </p:extLst>
  </p:cSld>
  <p:clrMapOvr>
    <a:masterClrMapping/>
  </p:clrMapOvr>
  <mc:AlternateContent xmlns:mc="http://schemas.openxmlformats.org/markup-compatibility/2006" xmlns:p14="http://schemas.microsoft.com/office/powerpoint/2010/main">
    <mc:Choice Requires="p14">
      <p:transition spd="slow" p14:dur="1250" advTm="8000">
        <p14:ferris dir="l"/>
      </p:transition>
    </mc:Choice>
    <mc:Fallback xmlns="">
      <p:transition spd="slow"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1" presetClass="entr" presetSubtype="0" fill="hold" grpId="1" nodeType="afterEffect">
                                  <p:stCondLst>
                                    <p:cond delay="0"/>
                                  </p:stCondLst>
                                  <p:iterate type="lt">
                                    <p:tmPct val="10000"/>
                                  </p:iterate>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39"/>
                                        </p:tgtEl>
                                        <p:attrNameLst>
                                          <p:attrName>ppt_y</p:attrName>
                                        </p:attrNameLst>
                                      </p:cBhvr>
                                      <p:tavLst>
                                        <p:tav tm="0">
                                          <p:val>
                                            <p:strVal val="#ppt_y"/>
                                          </p:val>
                                        </p:tav>
                                        <p:tav tm="100000">
                                          <p:val>
                                            <p:strVal val="#ppt_y"/>
                                          </p:val>
                                        </p:tav>
                                      </p:tavLst>
                                    </p:anim>
                                    <p:anim calcmode="lin" valueType="num">
                                      <p:cBhvr>
                                        <p:cTn id="20"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9"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Arc 3"/>
          <p:cNvSpPr/>
          <p:nvPr/>
        </p:nvSpPr>
        <p:spPr>
          <a:xfrm>
            <a:off x="8038597" y="3121094"/>
            <a:ext cx="8222615" cy="8222615"/>
          </a:xfrm>
          <a:prstGeom prst="arc">
            <a:avLst>
              <a:gd name="adj1" fmla="val 10815889"/>
              <a:gd name="adj2" fmla="val 16771066"/>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2" name="组合 11"/>
          <p:cNvGrpSpPr/>
          <p:nvPr/>
        </p:nvGrpSpPr>
        <p:grpSpPr>
          <a:xfrm>
            <a:off x="553043" y="549545"/>
            <a:ext cx="6113604" cy="1017922"/>
            <a:chOff x="6264832" y="1562464"/>
            <a:chExt cx="5797318" cy="965260"/>
          </a:xfrm>
        </p:grpSpPr>
        <p:grpSp>
          <p:nvGrpSpPr>
            <p:cNvPr id="13" name="组合 12"/>
            <p:cNvGrpSpPr/>
            <p:nvPr/>
          </p:nvGrpSpPr>
          <p:grpSpPr>
            <a:xfrm>
              <a:off x="6264832" y="1562464"/>
              <a:ext cx="1012268" cy="965260"/>
              <a:chOff x="1385458" y="991717"/>
              <a:chExt cx="4603751" cy="4389967"/>
            </a:xfrm>
          </p:grpSpPr>
          <p:grpSp>
            <p:nvGrpSpPr>
              <p:cNvPr id="15" name="组合 14">
                <a:extLst>
                  <a:ext uri="{FF2B5EF4-FFF2-40B4-BE49-F238E27FC236}">
                    <a16:creationId xmlns:a16="http://schemas.microsoft.com/office/drawing/2014/main" id="{4D3B9094-1BAC-43B0-819B-DB0E370D3645}"/>
                  </a:ext>
                </a:extLst>
              </p:cNvPr>
              <p:cNvGrpSpPr/>
              <p:nvPr/>
            </p:nvGrpSpPr>
            <p:grpSpPr>
              <a:xfrm>
                <a:off x="1385458" y="991717"/>
                <a:ext cx="4603751" cy="4389967"/>
                <a:chOff x="1039093" y="743787"/>
                <a:chExt cx="3452813" cy="3292475"/>
              </a:xfrm>
            </p:grpSpPr>
            <p:sp>
              <p:nvSpPr>
                <p:cNvPr id="17" name="Freeform 52">
                  <a:extLst>
                    <a:ext uri="{FF2B5EF4-FFF2-40B4-BE49-F238E27FC236}">
                      <a16:creationId xmlns:a16="http://schemas.microsoft.com/office/drawing/2014/main" id="{BBB432FE-3DD4-42FD-B57B-52177EB6E467}"/>
                    </a:ext>
                  </a:extLst>
                </p:cNvPr>
                <p:cNvSpPr>
                  <a:spLocks/>
                </p:cNvSpPr>
                <p:nvPr/>
              </p:nvSpPr>
              <p:spPr bwMode="auto">
                <a:xfrm>
                  <a:off x="1039093" y="1567699"/>
                  <a:ext cx="1646238" cy="1646238"/>
                </a:xfrm>
                <a:custGeom>
                  <a:avLst/>
                  <a:gdLst>
                    <a:gd name="T0" fmla="*/ 1037 w 1037"/>
                    <a:gd name="T1" fmla="*/ 519 h 1037"/>
                    <a:gd name="T2" fmla="*/ 518 w 1037"/>
                    <a:gd name="T3" fmla="*/ 1037 h 1037"/>
                    <a:gd name="T4" fmla="*/ 0 w 1037"/>
                    <a:gd name="T5" fmla="*/ 519 h 1037"/>
                    <a:gd name="T6" fmla="*/ 518 w 1037"/>
                    <a:gd name="T7" fmla="*/ 0 h 1037"/>
                    <a:gd name="T8" fmla="*/ 1037 w 1037"/>
                    <a:gd name="T9" fmla="*/ 519 h 1037"/>
                  </a:gdLst>
                  <a:ahLst/>
                  <a:cxnLst>
                    <a:cxn ang="0">
                      <a:pos x="T0" y="T1"/>
                    </a:cxn>
                    <a:cxn ang="0">
                      <a:pos x="T2" y="T3"/>
                    </a:cxn>
                    <a:cxn ang="0">
                      <a:pos x="T4" y="T5"/>
                    </a:cxn>
                    <a:cxn ang="0">
                      <a:pos x="T6" y="T7"/>
                    </a:cxn>
                    <a:cxn ang="0">
                      <a:pos x="T8" y="T9"/>
                    </a:cxn>
                  </a:cxnLst>
                  <a:rect l="0" t="0" r="r" b="b"/>
                  <a:pathLst>
                    <a:path w="1037" h="1037">
                      <a:moveTo>
                        <a:pt x="1037" y="519"/>
                      </a:moveTo>
                      <a:lnTo>
                        <a:pt x="518" y="1037"/>
                      </a:lnTo>
                      <a:lnTo>
                        <a:pt x="0" y="519"/>
                      </a:lnTo>
                      <a:lnTo>
                        <a:pt x="518" y="0"/>
                      </a:lnTo>
                      <a:lnTo>
                        <a:pt x="1037" y="519"/>
                      </a:lnTo>
                      <a:close/>
                    </a:path>
                  </a:pathLst>
                </a:custGeom>
                <a:solidFill>
                  <a:srgbClr val="0064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72" tIns="64286" rIns="128572" bIns="64286" numCol="1" anchor="t" anchorCtr="0" compatLnSpc="1">
                  <a:prstTxWarp prst="textNoShape">
                    <a:avLst/>
                  </a:prstTxWarp>
                </a:bodyPr>
                <a:lstStyle/>
                <a:p>
                  <a:pPr defTabSz="1285737"/>
                  <a:endParaRPr lang="zh-CN" altLang="en-US" sz="2531" kern="0">
                    <a:solidFill>
                      <a:sysClr val="windowText" lastClr="000000"/>
                    </a:solidFill>
                  </a:endParaRPr>
                </a:p>
              </p:txBody>
            </p:sp>
            <p:sp>
              <p:nvSpPr>
                <p:cNvPr id="18" name="Freeform 54">
                  <a:extLst>
                    <a:ext uri="{FF2B5EF4-FFF2-40B4-BE49-F238E27FC236}">
                      <a16:creationId xmlns:a16="http://schemas.microsoft.com/office/drawing/2014/main" id="{7100CCB8-E643-48AC-A590-D2F3A6C3BA8D}"/>
                    </a:ext>
                  </a:extLst>
                </p:cNvPr>
                <p:cNvSpPr>
                  <a:spLocks/>
                </p:cNvSpPr>
                <p:nvPr/>
              </p:nvSpPr>
              <p:spPr bwMode="auto">
                <a:xfrm>
                  <a:off x="1861418" y="743787"/>
                  <a:ext cx="1646238" cy="1646238"/>
                </a:xfrm>
                <a:custGeom>
                  <a:avLst/>
                  <a:gdLst>
                    <a:gd name="T0" fmla="*/ 1037 w 1037"/>
                    <a:gd name="T1" fmla="*/ 519 h 1037"/>
                    <a:gd name="T2" fmla="*/ 519 w 1037"/>
                    <a:gd name="T3" fmla="*/ 1037 h 1037"/>
                    <a:gd name="T4" fmla="*/ 0 w 1037"/>
                    <a:gd name="T5" fmla="*/ 519 h 1037"/>
                    <a:gd name="T6" fmla="*/ 519 w 1037"/>
                    <a:gd name="T7" fmla="*/ 0 h 1037"/>
                    <a:gd name="T8" fmla="*/ 1037 w 1037"/>
                    <a:gd name="T9" fmla="*/ 519 h 1037"/>
                  </a:gdLst>
                  <a:ahLst/>
                  <a:cxnLst>
                    <a:cxn ang="0">
                      <a:pos x="T0" y="T1"/>
                    </a:cxn>
                    <a:cxn ang="0">
                      <a:pos x="T2" y="T3"/>
                    </a:cxn>
                    <a:cxn ang="0">
                      <a:pos x="T4" y="T5"/>
                    </a:cxn>
                    <a:cxn ang="0">
                      <a:pos x="T6" y="T7"/>
                    </a:cxn>
                    <a:cxn ang="0">
                      <a:pos x="T8" y="T9"/>
                    </a:cxn>
                  </a:cxnLst>
                  <a:rect l="0" t="0" r="r" b="b"/>
                  <a:pathLst>
                    <a:path w="1037" h="1037">
                      <a:moveTo>
                        <a:pt x="1037" y="519"/>
                      </a:moveTo>
                      <a:lnTo>
                        <a:pt x="519" y="1037"/>
                      </a:lnTo>
                      <a:lnTo>
                        <a:pt x="0" y="519"/>
                      </a:lnTo>
                      <a:lnTo>
                        <a:pt x="519" y="0"/>
                      </a:lnTo>
                      <a:lnTo>
                        <a:pt x="1037" y="519"/>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72" tIns="64286" rIns="128572" bIns="64286" numCol="1" anchor="t" anchorCtr="0" compatLnSpc="1">
                  <a:prstTxWarp prst="textNoShape">
                    <a:avLst/>
                  </a:prstTxWarp>
                </a:bodyPr>
                <a:lstStyle/>
                <a:p>
                  <a:pPr defTabSz="1285737"/>
                  <a:endParaRPr lang="zh-CN" altLang="en-US" sz="2531" kern="0">
                    <a:solidFill>
                      <a:sysClr val="windowText" lastClr="000000"/>
                    </a:solidFill>
                  </a:endParaRPr>
                </a:p>
              </p:txBody>
            </p:sp>
            <p:sp>
              <p:nvSpPr>
                <p:cNvPr id="19" name="Freeform 58">
                  <a:extLst>
                    <a:ext uri="{FF2B5EF4-FFF2-40B4-BE49-F238E27FC236}">
                      <a16:creationId xmlns:a16="http://schemas.microsoft.com/office/drawing/2014/main" id="{6F725922-1C40-4565-8C67-6F0B6D517D57}"/>
                    </a:ext>
                  </a:extLst>
                </p:cNvPr>
                <p:cNvSpPr>
                  <a:spLocks/>
                </p:cNvSpPr>
                <p:nvPr/>
              </p:nvSpPr>
              <p:spPr bwMode="auto">
                <a:xfrm>
                  <a:off x="1861418" y="2391612"/>
                  <a:ext cx="1646238" cy="1644650"/>
                </a:xfrm>
                <a:custGeom>
                  <a:avLst/>
                  <a:gdLst>
                    <a:gd name="T0" fmla="*/ 1037 w 1037"/>
                    <a:gd name="T1" fmla="*/ 518 h 1036"/>
                    <a:gd name="T2" fmla="*/ 519 w 1037"/>
                    <a:gd name="T3" fmla="*/ 1036 h 1036"/>
                    <a:gd name="T4" fmla="*/ 0 w 1037"/>
                    <a:gd name="T5" fmla="*/ 518 h 1036"/>
                    <a:gd name="T6" fmla="*/ 519 w 1037"/>
                    <a:gd name="T7" fmla="*/ 0 h 1036"/>
                    <a:gd name="T8" fmla="*/ 1037 w 1037"/>
                    <a:gd name="T9" fmla="*/ 518 h 1036"/>
                  </a:gdLst>
                  <a:ahLst/>
                  <a:cxnLst>
                    <a:cxn ang="0">
                      <a:pos x="T0" y="T1"/>
                    </a:cxn>
                    <a:cxn ang="0">
                      <a:pos x="T2" y="T3"/>
                    </a:cxn>
                    <a:cxn ang="0">
                      <a:pos x="T4" y="T5"/>
                    </a:cxn>
                    <a:cxn ang="0">
                      <a:pos x="T6" y="T7"/>
                    </a:cxn>
                    <a:cxn ang="0">
                      <a:pos x="T8" y="T9"/>
                    </a:cxn>
                  </a:cxnLst>
                  <a:rect l="0" t="0" r="r" b="b"/>
                  <a:pathLst>
                    <a:path w="1037" h="1036">
                      <a:moveTo>
                        <a:pt x="1037" y="518"/>
                      </a:moveTo>
                      <a:lnTo>
                        <a:pt x="519" y="1036"/>
                      </a:lnTo>
                      <a:lnTo>
                        <a:pt x="0" y="518"/>
                      </a:lnTo>
                      <a:lnTo>
                        <a:pt x="519" y="0"/>
                      </a:lnTo>
                      <a:lnTo>
                        <a:pt x="1037" y="518"/>
                      </a:lnTo>
                      <a:close/>
                    </a:path>
                  </a:pathLst>
                </a:custGeom>
                <a:solidFill>
                  <a:srgbClr val="0095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72" tIns="64286" rIns="128572" bIns="64286" numCol="1" anchor="t" anchorCtr="0" compatLnSpc="1">
                  <a:prstTxWarp prst="textNoShape">
                    <a:avLst/>
                  </a:prstTxWarp>
                </a:bodyPr>
                <a:lstStyle/>
                <a:p>
                  <a:pPr defTabSz="1285737"/>
                  <a:endParaRPr lang="zh-CN" altLang="en-US" sz="2531" kern="0">
                    <a:solidFill>
                      <a:sysClr val="windowText" lastClr="000000"/>
                    </a:solidFill>
                  </a:endParaRPr>
                </a:p>
              </p:txBody>
            </p:sp>
            <p:sp>
              <p:nvSpPr>
                <p:cNvPr id="20" name="Freeform 73">
                  <a:extLst>
                    <a:ext uri="{FF2B5EF4-FFF2-40B4-BE49-F238E27FC236}">
                      <a16:creationId xmlns:a16="http://schemas.microsoft.com/office/drawing/2014/main" id="{09E69AF2-8C8B-4E01-86A5-13C841D5089A}"/>
                    </a:ext>
                  </a:extLst>
                </p:cNvPr>
                <p:cNvSpPr>
                  <a:spLocks/>
                </p:cNvSpPr>
                <p:nvPr/>
              </p:nvSpPr>
              <p:spPr bwMode="auto">
                <a:xfrm>
                  <a:off x="1475656" y="1183524"/>
                  <a:ext cx="2413000" cy="2414588"/>
                </a:xfrm>
                <a:custGeom>
                  <a:avLst/>
                  <a:gdLst>
                    <a:gd name="T0" fmla="*/ 1520 w 1520"/>
                    <a:gd name="T1" fmla="*/ 761 h 1521"/>
                    <a:gd name="T2" fmla="*/ 760 w 1520"/>
                    <a:gd name="T3" fmla="*/ 1521 h 1521"/>
                    <a:gd name="T4" fmla="*/ 0 w 1520"/>
                    <a:gd name="T5" fmla="*/ 761 h 1521"/>
                    <a:gd name="T6" fmla="*/ 760 w 1520"/>
                    <a:gd name="T7" fmla="*/ 0 h 1521"/>
                    <a:gd name="T8" fmla="*/ 1520 w 1520"/>
                    <a:gd name="T9" fmla="*/ 761 h 1521"/>
                  </a:gdLst>
                  <a:ahLst/>
                  <a:cxnLst>
                    <a:cxn ang="0">
                      <a:pos x="T0" y="T1"/>
                    </a:cxn>
                    <a:cxn ang="0">
                      <a:pos x="T2" y="T3"/>
                    </a:cxn>
                    <a:cxn ang="0">
                      <a:pos x="T4" y="T5"/>
                    </a:cxn>
                    <a:cxn ang="0">
                      <a:pos x="T6" y="T7"/>
                    </a:cxn>
                    <a:cxn ang="0">
                      <a:pos x="T8" y="T9"/>
                    </a:cxn>
                  </a:cxnLst>
                  <a:rect l="0" t="0" r="r" b="b"/>
                  <a:pathLst>
                    <a:path w="1520" h="1521">
                      <a:moveTo>
                        <a:pt x="1520" y="761"/>
                      </a:moveTo>
                      <a:lnTo>
                        <a:pt x="760" y="1521"/>
                      </a:lnTo>
                      <a:lnTo>
                        <a:pt x="0" y="761"/>
                      </a:lnTo>
                      <a:lnTo>
                        <a:pt x="760" y="0"/>
                      </a:lnTo>
                      <a:lnTo>
                        <a:pt x="1520" y="761"/>
                      </a:ln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8572" tIns="64286" rIns="128572" bIns="64286" numCol="1" anchor="t" anchorCtr="0" compatLnSpc="1">
                  <a:prstTxWarp prst="textNoShape">
                    <a:avLst/>
                  </a:prstTxWarp>
                </a:bodyPr>
                <a:lstStyle/>
                <a:p>
                  <a:pPr defTabSz="1285737"/>
                  <a:endParaRPr lang="zh-CN" altLang="en-US" sz="2531" kern="0">
                    <a:solidFill>
                      <a:sysClr val="windowText" lastClr="000000"/>
                    </a:solidFill>
                  </a:endParaRPr>
                </a:p>
              </p:txBody>
            </p:sp>
            <p:sp>
              <p:nvSpPr>
                <p:cNvPr id="21" name="Freeform 74">
                  <a:extLst>
                    <a:ext uri="{FF2B5EF4-FFF2-40B4-BE49-F238E27FC236}">
                      <a16:creationId xmlns:a16="http://schemas.microsoft.com/office/drawing/2014/main" id="{F7FBA36E-0343-4A09-BF22-3F8D1D754960}"/>
                    </a:ext>
                  </a:extLst>
                </p:cNvPr>
                <p:cNvSpPr>
                  <a:spLocks/>
                </p:cNvSpPr>
                <p:nvPr/>
              </p:nvSpPr>
              <p:spPr bwMode="auto">
                <a:xfrm>
                  <a:off x="3461618" y="2472574"/>
                  <a:ext cx="1030288" cy="1028700"/>
                </a:xfrm>
                <a:custGeom>
                  <a:avLst/>
                  <a:gdLst>
                    <a:gd name="T0" fmla="*/ 649 w 649"/>
                    <a:gd name="T1" fmla="*/ 324 h 648"/>
                    <a:gd name="T2" fmla="*/ 325 w 649"/>
                    <a:gd name="T3" fmla="*/ 648 h 648"/>
                    <a:gd name="T4" fmla="*/ 0 w 649"/>
                    <a:gd name="T5" fmla="*/ 324 h 648"/>
                    <a:gd name="T6" fmla="*/ 325 w 649"/>
                    <a:gd name="T7" fmla="*/ 0 h 648"/>
                    <a:gd name="T8" fmla="*/ 649 w 649"/>
                    <a:gd name="T9" fmla="*/ 324 h 648"/>
                  </a:gdLst>
                  <a:ahLst/>
                  <a:cxnLst>
                    <a:cxn ang="0">
                      <a:pos x="T0" y="T1"/>
                    </a:cxn>
                    <a:cxn ang="0">
                      <a:pos x="T2" y="T3"/>
                    </a:cxn>
                    <a:cxn ang="0">
                      <a:pos x="T4" y="T5"/>
                    </a:cxn>
                    <a:cxn ang="0">
                      <a:pos x="T6" y="T7"/>
                    </a:cxn>
                    <a:cxn ang="0">
                      <a:pos x="T8" y="T9"/>
                    </a:cxn>
                  </a:cxnLst>
                  <a:rect l="0" t="0" r="r" b="b"/>
                  <a:pathLst>
                    <a:path w="649" h="648">
                      <a:moveTo>
                        <a:pt x="649" y="324"/>
                      </a:moveTo>
                      <a:lnTo>
                        <a:pt x="325" y="648"/>
                      </a:lnTo>
                      <a:lnTo>
                        <a:pt x="0" y="324"/>
                      </a:lnTo>
                      <a:lnTo>
                        <a:pt x="325" y="0"/>
                      </a:lnTo>
                      <a:lnTo>
                        <a:pt x="649" y="324"/>
                      </a:lnTo>
                      <a:close/>
                    </a:path>
                  </a:pathLst>
                </a:custGeom>
                <a:solidFill>
                  <a:srgbClr val="49BA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72" tIns="64286" rIns="128572" bIns="64286" numCol="1" anchor="t" anchorCtr="0" compatLnSpc="1">
                  <a:prstTxWarp prst="textNoShape">
                    <a:avLst/>
                  </a:prstTxWarp>
                </a:bodyPr>
                <a:lstStyle/>
                <a:p>
                  <a:pPr defTabSz="1285737"/>
                  <a:endParaRPr lang="zh-CN" altLang="en-US" sz="2531" kern="0">
                    <a:solidFill>
                      <a:sysClr val="windowText" lastClr="000000"/>
                    </a:solidFill>
                  </a:endParaRPr>
                </a:p>
              </p:txBody>
            </p:sp>
          </p:grpSp>
          <p:sp>
            <p:nvSpPr>
              <p:cNvPr id="16" name="Rectangle 9">
                <a:extLst>
                  <a:ext uri="{FF2B5EF4-FFF2-40B4-BE49-F238E27FC236}">
                    <a16:creationId xmlns:a16="http://schemas.microsoft.com/office/drawing/2014/main" id="{C231FF43-A215-43DC-8A7F-4BD0E9251E8C}"/>
                  </a:ext>
                </a:extLst>
              </p:cNvPr>
              <p:cNvSpPr/>
              <p:nvPr/>
            </p:nvSpPr>
            <p:spPr>
              <a:xfrm>
                <a:off x="2122265" y="2221113"/>
                <a:ext cx="3062612" cy="1570826"/>
              </a:xfrm>
              <a:prstGeom prst="rect">
                <a:avLst/>
              </a:prstGeom>
            </p:spPr>
            <p:txBody>
              <a:bodyPr wrap="square">
                <a:noAutofit/>
              </a:bodyPr>
              <a:lstStyle/>
              <a:p>
                <a:pPr algn="ctr" defTabSz="1285737"/>
                <a:endParaRPr lang="zh-CN" altLang="en-US" sz="2531"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4" name="矩形 13">
              <a:extLst>
                <a:ext uri="{FF2B5EF4-FFF2-40B4-BE49-F238E27FC236}">
                  <a16:creationId xmlns:a16="http://schemas.microsoft.com/office/drawing/2014/main" id="{E450E6C3-29A0-46C6-9E0B-7831B526E39C}"/>
                </a:ext>
              </a:extLst>
            </p:cNvPr>
            <p:cNvSpPr/>
            <p:nvPr/>
          </p:nvSpPr>
          <p:spPr>
            <a:xfrm>
              <a:off x="7327829" y="1786718"/>
              <a:ext cx="4734321" cy="580060"/>
            </a:xfrm>
            <a:prstGeom prst="rect">
              <a:avLst/>
            </a:prstGeom>
          </p:spPr>
          <p:txBody>
            <a:bodyPr wrap="square">
              <a:spAutoFit/>
            </a:bodyPr>
            <a:lstStyle/>
            <a:p>
              <a:pPr fontAlgn="auto">
                <a:spcBef>
                  <a:spcPts val="0"/>
                </a:spcBef>
                <a:spcAft>
                  <a:spcPts val="0"/>
                </a:spcAft>
                <a:defRPr/>
              </a:pPr>
              <a:r>
                <a:rPr lang="zh-CN" altLang="en-US" sz="3375" b="1" spc="316" dirty="0">
                  <a:solidFill>
                    <a:srgbClr val="333333"/>
                  </a:solidFill>
                  <a:latin typeface="微软雅黑" panose="020B0503020204020204" pitchFamily="34" charset="-122"/>
                  <a:ea typeface="微软雅黑" panose="020B0503020204020204" pitchFamily="34" charset="-122"/>
                  <a:cs typeface="+mn-ea"/>
                  <a:sym typeface="+mn-lt"/>
                </a:rPr>
                <a:t>统计特性</a:t>
              </a:r>
              <a:endParaRPr lang="zh-CN" altLang="en-US" sz="1160" b="1" spc="316" dirty="0">
                <a:solidFill>
                  <a:srgbClr val="333333"/>
                </a:solidFill>
                <a:latin typeface="微软雅黑" panose="020B0503020204020204" pitchFamily="34" charset="-122"/>
                <a:ea typeface="微软雅黑" panose="020B0503020204020204" pitchFamily="34" charset="-122"/>
                <a:cs typeface="+mn-ea"/>
                <a:sym typeface="+mn-lt"/>
              </a:endParaRPr>
            </a:p>
          </p:txBody>
        </p:sp>
      </p:grpSp>
      <p:sp>
        <p:nvSpPr>
          <p:cNvPr id="32" name="Oval 4"/>
          <p:cNvSpPr/>
          <p:nvPr/>
        </p:nvSpPr>
        <p:spPr>
          <a:xfrm>
            <a:off x="8118954" y="5812778"/>
            <a:ext cx="233361" cy="23336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Oval 5"/>
          <p:cNvSpPr/>
          <p:nvPr/>
        </p:nvSpPr>
        <p:spPr>
          <a:xfrm>
            <a:off x="8767622" y="4649050"/>
            <a:ext cx="233361" cy="23336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Oval 6"/>
          <p:cNvSpPr/>
          <p:nvPr/>
        </p:nvSpPr>
        <p:spPr>
          <a:xfrm>
            <a:off x="9799680" y="3654830"/>
            <a:ext cx="233361" cy="23336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Oval 7"/>
          <p:cNvSpPr/>
          <p:nvPr/>
        </p:nvSpPr>
        <p:spPr>
          <a:xfrm>
            <a:off x="11308073" y="3082181"/>
            <a:ext cx="233361" cy="23336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TextBox 23"/>
          <p:cNvSpPr txBox="1"/>
          <p:nvPr/>
        </p:nvSpPr>
        <p:spPr>
          <a:xfrm>
            <a:off x="8432672" y="5794848"/>
            <a:ext cx="1085255" cy="319446"/>
          </a:xfrm>
          <a:prstGeom prst="rect">
            <a:avLst/>
          </a:prstGeom>
          <a:noFill/>
        </p:spPr>
        <p:txBody>
          <a:bodyPr wrap="square" rtlCol="0">
            <a:spAutoFit/>
          </a:bodyPr>
          <a:lstStyle/>
          <a:p>
            <a:r>
              <a:rPr lang="zh-CN" altLang="en-US" sz="1476"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度</a:t>
            </a:r>
            <a:endParaRPr lang="id-ID" sz="1476"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TextBox 24"/>
          <p:cNvSpPr txBox="1"/>
          <p:nvPr/>
        </p:nvSpPr>
        <p:spPr>
          <a:xfrm>
            <a:off x="9113290" y="4603446"/>
            <a:ext cx="1129081" cy="319446"/>
          </a:xfrm>
          <a:prstGeom prst="rect">
            <a:avLst/>
          </a:prstGeom>
          <a:noFill/>
        </p:spPr>
        <p:txBody>
          <a:bodyPr wrap="square" rtlCol="0">
            <a:spAutoFit/>
          </a:bodyPr>
          <a:lstStyle/>
          <a:p>
            <a:r>
              <a:rPr lang="zh-CN" altLang="en-US" sz="1476"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网络密度</a:t>
            </a:r>
            <a:endParaRPr lang="id-ID" sz="1476"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TextBox 25"/>
          <p:cNvSpPr txBox="1"/>
          <p:nvPr/>
        </p:nvSpPr>
        <p:spPr>
          <a:xfrm>
            <a:off x="10033041" y="3741048"/>
            <a:ext cx="1093089" cy="319446"/>
          </a:xfrm>
          <a:prstGeom prst="rect">
            <a:avLst/>
          </a:prstGeom>
          <a:noFill/>
        </p:spPr>
        <p:txBody>
          <a:bodyPr wrap="square" rtlCol="0">
            <a:spAutoFit/>
          </a:bodyPr>
          <a:lstStyle/>
          <a:p>
            <a:r>
              <a:rPr lang="zh-CN" altLang="en-US" sz="1476"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聚类系数</a:t>
            </a:r>
            <a:endParaRPr lang="id-ID" sz="1476"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TextBox 26"/>
          <p:cNvSpPr txBox="1"/>
          <p:nvPr/>
        </p:nvSpPr>
        <p:spPr>
          <a:xfrm>
            <a:off x="11126130" y="3377119"/>
            <a:ext cx="1093089" cy="319446"/>
          </a:xfrm>
          <a:prstGeom prst="rect">
            <a:avLst/>
          </a:prstGeom>
          <a:noFill/>
        </p:spPr>
        <p:txBody>
          <a:bodyPr wrap="square" rtlCol="0">
            <a:spAutoFit/>
          </a:bodyPr>
          <a:lstStyle/>
          <a:p>
            <a:r>
              <a:rPr lang="zh-CN" altLang="en-US" sz="1476"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介数</a:t>
            </a:r>
            <a:endParaRPr lang="id-ID" sz="1476"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0" name="Group 27"/>
          <p:cNvGrpSpPr/>
          <p:nvPr/>
        </p:nvGrpSpPr>
        <p:grpSpPr>
          <a:xfrm flipH="1">
            <a:off x="5295898" y="5482673"/>
            <a:ext cx="2662342" cy="438255"/>
            <a:chOff x="2108477" y="2662215"/>
            <a:chExt cx="2600806" cy="395205"/>
          </a:xfrm>
        </p:grpSpPr>
        <p:grpSp>
          <p:nvGrpSpPr>
            <p:cNvPr id="41" name="Group 28"/>
            <p:cNvGrpSpPr/>
            <p:nvPr/>
          </p:nvGrpSpPr>
          <p:grpSpPr>
            <a:xfrm>
              <a:off x="2108477" y="2757465"/>
              <a:ext cx="2423386" cy="299955"/>
              <a:chOff x="2108477" y="2757465"/>
              <a:chExt cx="2423386" cy="299955"/>
            </a:xfrm>
          </p:grpSpPr>
          <p:cxnSp>
            <p:nvCxnSpPr>
              <p:cNvPr id="43" name="Straight Connector 30"/>
              <p:cNvCxnSpPr/>
              <p:nvPr/>
            </p:nvCxnSpPr>
            <p:spPr>
              <a:xfrm flipH="1">
                <a:off x="2108477" y="2757465"/>
                <a:ext cx="1864621" cy="299955"/>
              </a:xfrm>
              <a:prstGeom prst="line">
                <a:avLst/>
              </a:prstGeom>
              <a:ln w="12700">
                <a:solidFill>
                  <a:schemeClr val="bg1">
                    <a:lumMod val="65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44" name="Straight Connector 31"/>
              <p:cNvCxnSpPr/>
              <p:nvPr/>
            </p:nvCxnSpPr>
            <p:spPr>
              <a:xfrm flipH="1" flipV="1">
                <a:off x="3973098" y="2757465"/>
                <a:ext cx="558765" cy="907"/>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42" name="Oval 29"/>
            <p:cNvSpPr/>
            <p:nvPr/>
          </p:nvSpPr>
          <p:spPr>
            <a:xfrm>
              <a:off x="4518783" y="2662215"/>
              <a:ext cx="190500" cy="1905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5" name="Group 8"/>
          <p:cNvGrpSpPr/>
          <p:nvPr/>
        </p:nvGrpSpPr>
        <p:grpSpPr>
          <a:xfrm>
            <a:off x="4437187" y="5270151"/>
            <a:ext cx="776434" cy="776434"/>
            <a:chOff x="4207630" y="4997265"/>
            <a:chExt cx="736265" cy="736265"/>
          </a:xfrm>
        </p:grpSpPr>
        <p:sp>
          <p:nvSpPr>
            <p:cNvPr id="46" name="Oval 36"/>
            <p:cNvSpPr/>
            <p:nvPr/>
          </p:nvSpPr>
          <p:spPr>
            <a:xfrm>
              <a:off x="4207630" y="4997265"/>
              <a:ext cx="736265" cy="7362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7" name="Group 33"/>
            <p:cNvGrpSpPr/>
            <p:nvPr/>
          </p:nvGrpSpPr>
          <p:grpSpPr>
            <a:xfrm>
              <a:off x="4367216" y="5178917"/>
              <a:ext cx="372962" cy="372962"/>
              <a:chOff x="2005013" y="1077913"/>
              <a:chExt cx="688975" cy="688975"/>
            </a:xfrm>
            <a:solidFill>
              <a:schemeClr val="bg1"/>
            </a:solidFill>
          </p:grpSpPr>
          <p:sp>
            <p:nvSpPr>
              <p:cNvPr id="48" name="Freeform 5"/>
              <p:cNvSpPr>
                <a:spLocks noEditPoints="1"/>
              </p:cNvSpPr>
              <p:nvPr/>
            </p:nvSpPr>
            <p:spPr bwMode="auto">
              <a:xfrm>
                <a:off x="2005013" y="1077913"/>
                <a:ext cx="688975" cy="688975"/>
              </a:xfrm>
              <a:custGeom>
                <a:avLst/>
                <a:gdLst>
                  <a:gd name="T0" fmla="*/ 8083 w 16058"/>
                  <a:gd name="T1" fmla="*/ 10645 h 16058"/>
                  <a:gd name="T2" fmla="*/ 6322 w 16058"/>
                  <a:gd name="T3" fmla="*/ 9396 h 16058"/>
                  <a:gd name="T4" fmla="*/ 5244 w 16058"/>
                  <a:gd name="T5" fmla="*/ 7514 h 16058"/>
                  <a:gd name="T6" fmla="*/ 5076 w 16058"/>
                  <a:gd name="T7" fmla="*/ 5258 h 16058"/>
                  <a:gd name="T8" fmla="*/ 5875 w 16058"/>
                  <a:gd name="T9" fmla="*/ 3217 h 16058"/>
                  <a:gd name="T10" fmla="*/ 7435 w 16058"/>
                  <a:gd name="T11" fmla="*/ 1730 h 16058"/>
                  <a:gd name="T12" fmla="*/ 9523 w 16058"/>
                  <a:gd name="T13" fmla="*/ 1030 h 16058"/>
                  <a:gd name="T14" fmla="*/ 11761 w 16058"/>
                  <a:gd name="T15" fmla="*/ 1308 h 16058"/>
                  <a:gd name="T16" fmla="*/ 13584 w 16058"/>
                  <a:gd name="T17" fmla="*/ 2474 h 16058"/>
                  <a:gd name="T18" fmla="*/ 14750 w 16058"/>
                  <a:gd name="T19" fmla="*/ 4297 h 16058"/>
                  <a:gd name="T20" fmla="*/ 15028 w 16058"/>
                  <a:gd name="T21" fmla="*/ 6535 h 16058"/>
                  <a:gd name="T22" fmla="*/ 14328 w 16058"/>
                  <a:gd name="T23" fmla="*/ 8624 h 16058"/>
                  <a:gd name="T24" fmla="*/ 12841 w 16058"/>
                  <a:gd name="T25" fmla="*/ 10183 h 16058"/>
                  <a:gd name="T26" fmla="*/ 10800 w 16058"/>
                  <a:gd name="T27" fmla="*/ 10982 h 16058"/>
                  <a:gd name="T28" fmla="*/ 2326 w 16058"/>
                  <a:gd name="T29" fmla="*/ 14973 h 16058"/>
                  <a:gd name="T30" fmla="*/ 2162 w 16058"/>
                  <a:gd name="T31" fmla="*/ 15080 h 16058"/>
                  <a:gd name="T32" fmla="*/ 1975 w 16058"/>
                  <a:gd name="T33" fmla="*/ 15148 h 16058"/>
                  <a:gd name="T34" fmla="*/ 1771 w 16058"/>
                  <a:gd name="T35" fmla="*/ 15172 h 16058"/>
                  <a:gd name="T36" fmla="*/ 1387 w 16058"/>
                  <a:gd name="T37" fmla="*/ 15084 h 16058"/>
                  <a:gd name="T38" fmla="*/ 1088 w 16058"/>
                  <a:gd name="T39" fmla="*/ 14850 h 16058"/>
                  <a:gd name="T40" fmla="*/ 913 w 16058"/>
                  <a:gd name="T41" fmla="*/ 14508 h 16058"/>
                  <a:gd name="T42" fmla="*/ 890 w 16058"/>
                  <a:gd name="T43" fmla="*/ 14194 h 16058"/>
                  <a:gd name="T44" fmla="*/ 935 w 16058"/>
                  <a:gd name="T45" fmla="*/ 13998 h 16058"/>
                  <a:gd name="T46" fmla="*/ 1021 w 16058"/>
                  <a:gd name="T47" fmla="*/ 13820 h 16058"/>
                  <a:gd name="T48" fmla="*/ 1142 w 16058"/>
                  <a:gd name="T49" fmla="*/ 13667 h 16058"/>
                  <a:gd name="T50" fmla="*/ 5408 w 16058"/>
                  <a:gd name="T51" fmla="*/ 9863 h 16058"/>
                  <a:gd name="T52" fmla="*/ 5742 w 16058"/>
                  <a:gd name="T53" fmla="*/ 10234 h 16058"/>
                  <a:gd name="T54" fmla="*/ 6106 w 16058"/>
                  <a:gd name="T55" fmla="*/ 10575 h 16058"/>
                  <a:gd name="T56" fmla="*/ 2407 w 16058"/>
                  <a:gd name="T57" fmla="*/ 14900 h 16058"/>
                  <a:gd name="T58" fmla="*/ 7693 w 16058"/>
                  <a:gd name="T59" fmla="*/ 474 h 16058"/>
                  <a:gd name="T60" fmla="*/ 5579 w 16058"/>
                  <a:gd name="T61" fmla="*/ 1973 h 16058"/>
                  <a:gd name="T62" fmla="*/ 4285 w 16058"/>
                  <a:gd name="T63" fmla="*/ 4231 h 16058"/>
                  <a:gd name="T64" fmla="*/ 4022 w 16058"/>
                  <a:gd name="T65" fmla="*/ 6306 h 16058"/>
                  <a:gd name="T66" fmla="*/ 4119 w 16058"/>
                  <a:gd name="T67" fmla="*/ 7138 h 16058"/>
                  <a:gd name="T68" fmla="*/ 4326 w 16058"/>
                  <a:gd name="T69" fmla="*/ 7930 h 16058"/>
                  <a:gd name="T70" fmla="*/ 4634 w 16058"/>
                  <a:gd name="T71" fmla="*/ 8676 h 16058"/>
                  <a:gd name="T72" fmla="*/ 386 w 16058"/>
                  <a:gd name="T73" fmla="*/ 13185 h 16058"/>
                  <a:gd name="T74" fmla="*/ 179 w 16058"/>
                  <a:gd name="T75" fmla="*/ 13512 h 16058"/>
                  <a:gd name="T76" fmla="*/ 46 w 16058"/>
                  <a:gd name="T77" fmla="*/ 13883 h 16058"/>
                  <a:gd name="T78" fmla="*/ 0 w 16058"/>
                  <a:gd name="T79" fmla="*/ 14287 h 16058"/>
                  <a:gd name="T80" fmla="*/ 175 w 16058"/>
                  <a:gd name="T81" fmla="*/ 15054 h 16058"/>
                  <a:gd name="T82" fmla="*/ 644 w 16058"/>
                  <a:gd name="T83" fmla="*/ 15654 h 16058"/>
                  <a:gd name="T84" fmla="*/ 1329 w 16058"/>
                  <a:gd name="T85" fmla="*/ 16002 h 16058"/>
                  <a:gd name="T86" fmla="*/ 1954 w 16058"/>
                  <a:gd name="T87" fmla="*/ 16049 h 16058"/>
                  <a:gd name="T88" fmla="*/ 2344 w 16058"/>
                  <a:gd name="T89" fmla="*/ 15963 h 16058"/>
                  <a:gd name="T90" fmla="*/ 2698 w 16058"/>
                  <a:gd name="T91" fmla="*/ 15795 h 16058"/>
                  <a:gd name="T92" fmla="*/ 3003 w 16058"/>
                  <a:gd name="T93" fmla="*/ 15557 h 16058"/>
                  <a:gd name="T94" fmla="*/ 7703 w 16058"/>
                  <a:gd name="T95" fmla="*/ 11572 h 16058"/>
                  <a:gd name="T96" fmla="*/ 8472 w 16058"/>
                  <a:gd name="T97" fmla="*/ 11837 h 16058"/>
                  <a:gd name="T98" fmla="*/ 9285 w 16058"/>
                  <a:gd name="T99" fmla="*/ 11996 h 16058"/>
                  <a:gd name="T100" fmla="*/ 10346 w 16058"/>
                  <a:gd name="T101" fmla="*/ 12035 h 16058"/>
                  <a:gd name="T102" fmla="*/ 12907 w 16058"/>
                  <a:gd name="T103" fmla="*/ 11317 h 16058"/>
                  <a:gd name="T104" fmla="*/ 14862 w 16058"/>
                  <a:gd name="T105" fmla="*/ 9625 h 16058"/>
                  <a:gd name="T106" fmla="*/ 15936 w 16058"/>
                  <a:gd name="T107" fmla="*/ 7235 h 16058"/>
                  <a:gd name="T108" fmla="*/ 15868 w 16058"/>
                  <a:gd name="T109" fmla="*/ 4517 h 16058"/>
                  <a:gd name="T110" fmla="*/ 14683 w 16058"/>
                  <a:gd name="T111" fmla="*/ 2191 h 16058"/>
                  <a:gd name="T112" fmla="*/ 12647 w 16058"/>
                  <a:gd name="T113" fmla="*/ 594 h 16058"/>
                  <a:gd name="T114" fmla="*/ 10036 w 16058"/>
                  <a:gd name="T115" fmla="*/ 0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058" h="16058">
                    <a:moveTo>
                      <a:pt x="10036" y="11040"/>
                    </a:moveTo>
                    <a:lnTo>
                      <a:pt x="9778" y="11034"/>
                    </a:lnTo>
                    <a:lnTo>
                      <a:pt x="9523" y="11014"/>
                    </a:lnTo>
                    <a:lnTo>
                      <a:pt x="9272" y="10982"/>
                    </a:lnTo>
                    <a:lnTo>
                      <a:pt x="9025" y="10938"/>
                    </a:lnTo>
                    <a:lnTo>
                      <a:pt x="8783" y="10882"/>
                    </a:lnTo>
                    <a:lnTo>
                      <a:pt x="8544" y="10814"/>
                    </a:lnTo>
                    <a:lnTo>
                      <a:pt x="8311" y="10736"/>
                    </a:lnTo>
                    <a:lnTo>
                      <a:pt x="8083" y="10645"/>
                    </a:lnTo>
                    <a:lnTo>
                      <a:pt x="7860" y="10545"/>
                    </a:lnTo>
                    <a:lnTo>
                      <a:pt x="7645" y="10434"/>
                    </a:lnTo>
                    <a:lnTo>
                      <a:pt x="7435" y="10313"/>
                    </a:lnTo>
                    <a:lnTo>
                      <a:pt x="7231" y="10183"/>
                    </a:lnTo>
                    <a:lnTo>
                      <a:pt x="7034" y="10043"/>
                    </a:lnTo>
                    <a:lnTo>
                      <a:pt x="6845" y="9894"/>
                    </a:lnTo>
                    <a:lnTo>
                      <a:pt x="6662" y="9736"/>
                    </a:lnTo>
                    <a:lnTo>
                      <a:pt x="6488" y="9570"/>
                    </a:lnTo>
                    <a:lnTo>
                      <a:pt x="6322" y="9396"/>
                    </a:lnTo>
                    <a:lnTo>
                      <a:pt x="6164" y="9213"/>
                    </a:lnTo>
                    <a:lnTo>
                      <a:pt x="6015" y="9024"/>
                    </a:lnTo>
                    <a:lnTo>
                      <a:pt x="5875" y="8827"/>
                    </a:lnTo>
                    <a:lnTo>
                      <a:pt x="5745" y="8624"/>
                    </a:lnTo>
                    <a:lnTo>
                      <a:pt x="5624" y="8413"/>
                    </a:lnTo>
                    <a:lnTo>
                      <a:pt x="5513" y="8198"/>
                    </a:lnTo>
                    <a:lnTo>
                      <a:pt x="5413" y="7975"/>
                    </a:lnTo>
                    <a:lnTo>
                      <a:pt x="5322" y="7747"/>
                    </a:lnTo>
                    <a:lnTo>
                      <a:pt x="5244" y="7514"/>
                    </a:lnTo>
                    <a:lnTo>
                      <a:pt x="5176" y="7275"/>
                    </a:lnTo>
                    <a:lnTo>
                      <a:pt x="5120" y="7033"/>
                    </a:lnTo>
                    <a:lnTo>
                      <a:pt x="5076" y="6786"/>
                    </a:lnTo>
                    <a:lnTo>
                      <a:pt x="5044" y="6535"/>
                    </a:lnTo>
                    <a:lnTo>
                      <a:pt x="5025" y="6280"/>
                    </a:lnTo>
                    <a:lnTo>
                      <a:pt x="5018" y="6022"/>
                    </a:lnTo>
                    <a:lnTo>
                      <a:pt x="5025" y="5764"/>
                    </a:lnTo>
                    <a:lnTo>
                      <a:pt x="5044" y="5509"/>
                    </a:lnTo>
                    <a:lnTo>
                      <a:pt x="5076" y="5258"/>
                    </a:lnTo>
                    <a:lnTo>
                      <a:pt x="5120" y="5011"/>
                    </a:lnTo>
                    <a:lnTo>
                      <a:pt x="5176" y="4768"/>
                    </a:lnTo>
                    <a:lnTo>
                      <a:pt x="5244" y="4529"/>
                    </a:lnTo>
                    <a:lnTo>
                      <a:pt x="5322" y="4297"/>
                    </a:lnTo>
                    <a:lnTo>
                      <a:pt x="5413" y="4069"/>
                    </a:lnTo>
                    <a:lnTo>
                      <a:pt x="5513" y="3846"/>
                    </a:lnTo>
                    <a:lnTo>
                      <a:pt x="5624" y="3630"/>
                    </a:lnTo>
                    <a:lnTo>
                      <a:pt x="5745" y="3420"/>
                    </a:lnTo>
                    <a:lnTo>
                      <a:pt x="5875" y="3217"/>
                    </a:lnTo>
                    <a:lnTo>
                      <a:pt x="6015" y="3020"/>
                    </a:lnTo>
                    <a:lnTo>
                      <a:pt x="6164" y="2830"/>
                    </a:lnTo>
                    <a:lnTo>
                      <a:pt x="6322" y="2648"/>
                    </a:lnTo>
                    <a:lnTo>
                      <a:pt x="6488" y="2474"/>
                    </a:lnTo>
                    <a:lnTo>
                      <a:pt x="6662" y="2307"/>
                    </a:lnTo>
                    <a:lnTo>
                      <a:pt x="6845" y="2150"/>
                    </a:lnTo>
                    <a:lnTo>
                      <a:pt x="7034" y="2000"/>
                    </a:lnTo>
                    <a:lnTo>
                      <a:pt x="7231" y="1861"/>
                    </a:lnTo>
                    <a:lnTo>
                      <a:pt x="7435" y="1730"/>
                    </a:lnTo>
                    <a:lnTo>
                      <a:pt x="7645" y="1610"/>
                    </a:lnTo>
                    <a:lnTo>
                      <a:pt x="7860" y="1498"/>
                    </a:lnTo>
                    <a:lnTo>
                      <a:pt x="8083" y="1398"/>
                    </a:lnTo>
                    <a:lnTo>
                      <a:pt x="8311" y="1308"/>
                    </a:lnTo>
                    <a:lnTo>
                      <a:pt x="8544" y="1229"/>
                    </a:lnTo>
                    <a:lnTo>
                      <a:pt x="8783" y="1161"/>
                    </a:lnTo>
                    <a:lnTo>
                      <a:pt x="9025" y="1106"/>
                    </a:lnTo>
                    <a:lnTo>
                      <a:pt x="9272" y="1062"/>
                    </a:lnTo>
                    <a:lnTo>
                      <a:pt x="9523" y="1030"/>
                    </a:lnTo>
                    <a:lnTo>
                      <a:pt x="9778" y="1010"/>
                    </a:lnTo>
                    <a:lnTo>
                      <a:pt x="10036" y="1004"/>
                    </a:lnTo>
                    <a:lnTo>
                      <a:pt x="10294" y="1010"/>
                    </a:lnTo>
                    <a:lnTo>
                      <a:pt x="10549" y="1030"/>
                    </a:lnTo>
                    <a:lnTo>
                      <a:pt x="10800" y="1062"/>
                    </a:lnTo>
                    <a:lnTo>
                      <a:pt x="11048" y="1106"/>
                    </a:lnTo>
                    <a:lnTo>
                      <a:pt x="11291" y="1161"/>
                    </a:lnTo>
                    <a:lnTo>
                      <a:pt x="11529" y="1229"/>
                    </a:lnTo>
                    <a:lnTo>
                      <a:pt x="11761" y="1308"/>
                    </a:lnTo>
                    <a:lnTo>
                      <a:pt x="11989" y="1398"/>
                    </a:lnTo>
                    <a:lnTo>
                      <a:pt x="12212" y="1498"/>
                    </a:lnTo>
                    <a:lnTo>
                      <a:pt x="12428" y="1610"/>
                    </a:lnTo>
                    <a:lnTo>
                      <a:pt x="12639" y="1730"/>
                    </a:lnTo>
                    <a:lnTo>
                      <a:pt x="12841" y="1861"/>
                    </a:lnTo>
                    <a:lnTo>
                      <a:pt x="13038" y="2000"/>
                    </a:lnTo>
                    <a:lnTo>
                      <a:pt x="13228" y="2150"/>
                    </a:lnTo>
                    <a:lnTo>
                      <a:pt x="13410" y="2307"/>
                    </a:lnTo>
                    <a:lnTo>
                      <a:pt x="13584" y="2474"/>
                    </a:lnTo>
                    <a:lnTo>
                      <a:pt x="13751" y="2648"/>
                    </a:lnTo>
                    <a:lnTo>
                      <a:pt x="13908" y="2830"/>
                    </a:lnTo>
                    <a:lnTo>
                      <a:pt x="14058" y="3020"/>
                    </a:lnTo>
                    <a:lnTo>
                      <a:pt x="14197" y="3217"/>
                    </a:lnTo>
                    <a:lnTo>
                      <a:pt x="14328" y="3420"/>
                    </a:lnTo>
                    <a:lnTo>
                      <a:pt x="14448" y="3630"/>
                    </a:lnTo>
                    <a:lnTo>
                      <a:pt x="14560" y="3846"/>
                    </a:lnTo>
                    <a:lnTo>
                      <a:pt x="14660" y="4069"/>
                    </a:lnTo>
                    <a:lnTo>
                      <a:pt x="14750" y="4297"/>
                    </a:lnTo>
                    <a:lnTo>
                      <a:pt x="14829" y="4529"/>
                    </a:lnTo>
                    <a:lnTo>
                      <a:pt x="14897" y="4768"/>
                    </a:lnTo>
                    <a:lnTo>
                      <a:pt x="14952" y="5011"/>
                    </a:lnTo>
                    <a:lnTo>
                      <a:pt x="14996" y="5258"/>
                    </a:lnTo>
                    <a:lnTo>
                      <a:pt x="15028" y="5509"/>
                    </a:lnTo>
                    <a:lnTo>
                      <a:pt x="15048" y="5764"/>
                    </a:lnTo>
                    <a:lnTo>
                      <a:pt x="15054" y="6022"/>
                    </a:lnTo>
                    <a:lnTo>
                      <a:pt x="15048" y="6280"/>
                    </a:lnTo>
                    <a:lnTo>
                      <a:pt x="15028" y="6535"/>
                    </a:lnTo>
                    <a:lnTo>
                      <a:pt x="14996" y="6786"/>
                    </a:lnTo>
                    <a:lnTo>
                      <a:pt x="14952" y="7033"/>
                    </a:lnTo>
                    <a:lnTo>
                      <a:pt x="14897" y="7275"/>
                    </a:lnTo>
                    <a:lnTo>
                      <a:pt x="14829" y="7514"/>
                    </a:lnTo>
                    <a:lnTo>
                      <a:pt x="14750" y="7747"/>
                    </a:lnTo>
                    <a:lnTo>
                      <a:pt x="14660" y="7975"/>
                    </a:lnTo>
                    <a:lnTo>
                      <a:pt x="14560" y="8198"/>
                    </a:lnTo>
                    <a:lnTo>
                      <a:pt x="14448" y="8413"/>
                    </a:lnTo>
                    <a:lnTo>
                      <a:pt x="14328" y="8624"/>
                    </a:lnTo>
                    <a:lnTo>
                      <a:pt x="14197" y="8827"/>
                    </a:lnTo>
                    <a:lnTo>
                      <a:pt x="14058" y="9024"/>
                    </a:lnTo>
                    <a:lnTo>
                      <a:pt x="13908" y="9213"/>
                    </a:lnTo>
                    <a:lnTo>
                      <a:pt x="13751" y="9396"/>
                    </a:lnTo>
                    <a:lnTo>
                      <a:pt x="13584" y="9570"/>
                    </a:lnTo>
                    <a:lnTo>
                      <a:pt x="13410" y="9736"/>
                    </a:lnTo>
                    <a:lnTo>
                      <a:pt x="13228" y="9894"/>
                    </a:lnTo>
                    <a:lnTo>
                      <a:pt x="13038" y="10043"/>
                    </a:lnTo>
                    <a:lnTo>
                      <a:pt x="12841" y="10183"/>
                    </a:lnTo>
                    <a:lnTo>
                      <a:pt x="12639" y="10313"/>
                    </a:lnTo>
                    <a:lnTo>
                      <a:pt x="12428" y="10434"/>
                    </a:lnTo>
                    <a:lnTo>
                      <a:pt x="12212" y="10545"/>
                    </a:lnTo>
                    <a:lnTo>
                      <a:pt x="11989" y="10645"/>
                    </a:lnTo>
                    <a:lnTo>
                      <a:pt x="11761" y="10736"/>
                    </a:lnTo>
                    <a:lnTo>
                      <a:pt x="11529" y="10814"/>
                    </a:lnTo>
                    <a:lnTo>
                      <a:pt x="11291" y="10882"/>
                    </a:lnTo>
                    <a:lnTo>
                      <a:pt x="11048" y="10938"/>
                    </a:lnTo>
                    <a:lnTo>
                      <a:pt x="10800" y="10982"/>
                    </a:lnTo>
                    <a:lnTo>
                      <a:pt x="10549" y="11014"/>
                    </a:lnTo>
                    <a:lnTo>
                      <a:pt x="10294" y="11034"/>
                    </a:lnTo>
                    <a:lnTo>
                      <a:pt x="10036" y="11040"/>
                    </a:lnTo>
                    <a:close/>
                    <a:moveTo>
                      <a:pt x="2407" y="14900"/>
                    </a:moveTo>
                    <a:lnTo>
                      <a:pt x="2391" y="14915"/>
                    </a:lnTo>
                    <a:lnTo>
                      <a:pt x="2376" y="14930"/>
                    </a:lnTo>
                    <a:lnTo>
                      <a:pt x="2360" y="14945"/>
                    </a:lnTo>
                    <a:lnTo>
                      <a:pt x="2342" y="14959"/>
                    </a:lnTo>
                    <a:lnTo>
                      <a:pt x="2326" y="14973"/>
                    </a:lnTo>
                    <a:lnTo>
                      <a:pt x="2309" y="14987"/>
                    </a:lnTo>
                    <a:lnTo>
                      <a:pt x="2291" y="15000"/>
                    </a:lnTo>
                    <a:lnTo>
                      <a:pt x="2274" y="15013"/>
                    </a:lnTo>
                    <a:lnTo>
                      <a:pt x="2256" y="15025"/>
                    </a:lnTo>
                    <a:lnTo>
                      <a:pt x="2238" y="15037"/>
                    </a:lnTo>
                    <a:lnTo>
                      <a:pt x="2219" y="15048"/>
                    </a:lnTo>
                    <a:lnTo>
                      <a:pt x="2200" y="15059"/>
                    </a:lnTo>
                    <a:lnTo>
                      <a:pt x="2181" y="15069"/>
                    </a:lnTo>
                    <a:lnTo>
                      <a:pt x="2162" y="15080"/>
                    </a:lnTo>
                    <a:lnTo>
                      <a:pt x="2142" y="15090"/>
                    </a:lnTo>
                    <a:lnTo>
                      <a:pt x="2122" y="15099"/>
                    </a:lnTo>
                    <a:lnTo>
                      <a:pt x="2102" y="15108"/>
                    </a:lnTo>
                    <a:lnTo>
                      <a:pt x="2081" y="15116"/>
                    </a:lnTo>
                    <a:lnTo>
                      <a:pt x="2060" y="15123"/>
                    </a:lnTo>
                    <a:lnTo>
                      <a:pt x="2039" y="15130"/>
                    </a:lnTo>
                    <a:lnTo>
                      <a:pt x="2018" y="15137"/>
                    </a:lnTo>
                    <a:lnTo>
                      <a:pt x="1996" y="15143"/>
                    </a:lnTo>
                    <a:lnTo>
                      <a:pt x="1975" y="15148"/>
                    </a:lnTo>
                    <a:lnTo>
                      <a:pt x="1953" y="15153"/>
                    </a:lnTo>
                    <a:lnTo>
                      <a:pt x="1931" y="15158"/>
                    </a:lnTo>
                    <a:lnTo>
                      <a:pt x="1909" y="15162"/>
                    </a:lnTo>
                    <a:lnTo>
                      <a:pt x="1886" y="15165"/>
                    </a:lnTo>
                    <a:lnTo>
                      <a:pt x="1864" y="15168"/>
                    </a:lnTo>
                    <a:lnTo>
                      <a:pt x="1841" y="15170"/>
                    </a:lnTo>
                    <a:lnTo>
                      <a:pt x="1818" y="15171"/>
                    </a:lnTo>
                    <a:lnTo>
                      <a:pt x="1794" y="15172"/>
                    </a:lnTo>
                    <a:lnTo>
                      <a:pt x="1771" y="15172"/>
                    </a:lnTo>
                    <a:lnTo>
                      <a:pt x="1725" y="15171"/>
                    </a:lnTo>
                    <a:lnTo>
                      <a:pt x="1680" y="15168"/>
                    </a:lnTo>
                    <a:lnTo>
                      <a:pt x="1636" y="15162"/>
                    </a:lnTo>
                    <a:lnTo>
                      <a:pt x="1593" y="15154"/>
                    </a:lnTo>
                    <a:lnTo>
                      <a:pt x="1550" y="15145"/>
                    </a:lnTo>
                    <a:lnTo>
                      <a:pt x="1507" y="15133"/>
                    </a:lnTo>
                    <a:lnTo>
                      <a:pt x="1466" y="15119"/>
                    </a:lnTo>
                    <a:lnTo>
                      <a:pt x="1426" y="15103"/>
                    </a:lnTo>
                    <a:lnTo>
                      <a:pt x="1387" y="15084"/>
                    </a:lnTo>
                    <a:lnTo>
                      <a:pt x="1349" y="15065"/>
                    </a:lnTo>
                    <a:lnTo>
                      <a:pt x="1312" y="15044"/>
                    </a:lnTo>
                    <a:lnTo>
                      <a:pt x="1276" y="15021"/>
                    </a:lnTo>
                    <a:lnTo>
                      <a:pt x="1241" y="14996"/>
                    </a:lnTo>
                    <a:lnTo>
                      <a:pt x="1208" y="14970"/>
                    </a:lnTo>
                    <a:lnTo>
                      <a:pt x="1176" y="14942"/>
                    </a:lnTo>
                    <a:lnTo>
                      <a:pt x="1145" y="14913"/>
                    </a:lnTo>
                    <a:lnTo>
                      <a:pt x="1116" y="14882"/>
                    </a:lnTo>
                    <a:lnTo>
                      <a:pt x="1088" y="14850"/>
                    </a:lnTo>
                    <a:lnTo>
                      <a:pt x="1062" y="14817"/>
                    </a:lnTo>
                    <a:lnTo>
                      <a:pt x="1037" y="14782"/>
                    </a:lnTo>
                    <a:lnTo>
                      <a:pt x="1014" y="14746"/>
                    </a:lnTo>
                    <a:lnTo>
                      <a:pt x="993" y="14709"/>
                    </a:lnTo>
                    <a:lnTo>
                      <a:pt x="974" y="14671"/>
                    </a:lnTo>
                    <a:lnTo>
                      <a:pt x="955" y="14632"/>
                    </a:lnTo>
                    <a:lnTo>
                      <a:pt x="939" y="14592"/>
                    </a:lnTo>
                    <a:lnTo>
                      <a:pt x="925" y="14551"/>
                    </a:lnTo>
                    <a:lnTo>
                      <a:pt x="913" y="14508"/>
                    </a:lnTo>
                    <a:lnTo>
                      <a:pt x="903" y="14465"/>
                    </a:lnTo>
                    <a:lnTo>
                      <a:pt x="896" y="14422"/>
                    </a:lnTo>
                    <a:lnTo>
                      <a:pt x="890" y="14378"/>
                    </a:lnTo>
                    <a:lnTo>
                      <a:pt x="887" y="14333"/>
                    </a:lnTo>
                    <a:lnTo>
                      <a:pt x="886" y="14287"/>
                    </a:lnTo>
                    <a:lnTo>
                      <a:pt x="886" y="14264"/>
                    </a:lnTo>
                    <a:lnTo>
                      <a:pt x="887" y="14240"/>
                    </a:lnTo>
                    <a:lnTo>
                      <a:pt x="888" y="14217"/>
                    </a:lnTo>
                    <a:lnTo>
                      <a:pt x="890" y="14194"/>
                    </a:lnTo>
                    <a:lnTo>
                      <a:pt x="893" y="14172"/>
                    </a:lnTo>
                    <a:lnTo>
                      <a:pt x="896" y="14149"/>
                    </a:lnTo>
                    <a:lnTo>
                      <a:pt x="900" y="14127"/>
                    </a:lnTo>
                    <a:lnTo>
                      <a:pt x="905" y="14105"/>
                    </a:lnTo>
                    <a:lnTo>
                      <a:pt x="910" y="14083"/>
                    </a:lnTo>
                    <a:lnTo>
                      <a:pt x="915" y="14062"/>
                    </a:lnTo>
                    <a:lnTo>
                      <a:pt x="921" y="14040"/>
                    </a:lnTo>
                    <a:lnTo>
                      <a:pt x="928" y="14019"/>
                    </a:lnTo>
                    <a:lnTo>
                      <a:pt x="935" y="13998"/>
                    </a:lnTo>
                    <a:lnTo>
                      <a:pt x="942" y="13977"/>
                    </a:lnTo>
                    <a:lnTo>
                      <a:pt x="950" y="13956"/>
                    </a:lnTo>
                    <a:lnTo>
                      <a:pt x="959" y="13936"/>
                    </a:lnTo>
                    <a:lnTo>
                      <a:pt x="968" y="13916"/>
                    </a:lnTo>
                    <a:lnTo>
                      <a:pt x="978" y="13896"/>
                    </a:lnTo>
                    <a:lnTo>
                      <a:pt x="988" y="13877"/>
                    </a:lnTo>
                    <a:lnTo>
                      <a:pt x="999" y="13858"/>
                    </a:lnTo>
                    <a:lnTo>
                      <a:pt x="1010" y="13839"/>
                    </a:lnTo>
                    <a:lnTo>
                      <a:pt x="1021" y="13820"/>
                    </a:lnTo>
                    <a:lnTo>
                      <a:pt x="1033" y="13802"/>
                    </a:lnTo>
                    <a:lnTo>
                      <a:pt x="1045" y="13784"/>
                    </a:lnTo>
                    <a:lnTo>
                      <a:pt x="1058" y="13767"/>
                    </a:lnTo>
                    <a:lnTo>
                      <a:pt x="1071" y="13749"/>
                    </a:lnTo>
                    <a:lnTo>
                      <a:pt x="1085" y="13732"/>
                    </a:lnTo>
                    <a:lnTo>
                      <a:pt x="1099" y="13716"/>
                    </a:lnTo>
                    <a:lnTo>
                      <a:pt x="1113" y="13698"/>
                    </a:lnTo>
                    <a:lnTo>
                      <a:pt x="1127" y="13682"/>
                    </a:lnTo>
                    <a:lnTo>
                      <a:pt x="1142" y="13667"/>
                    </a:lnTo>
                    <a:lnTo>
                      <a:pt x="1158" y="13651"/>
                    </a:lnTo>
                    <a:lnTo>
                      <a:pt x="1154" y="13647"/>
                    </a:lnTo>
                    <a:lnTo>
                      <a:pt x="5202" y="9601"/>
                    </a:lnTo>
                    <a:lnTo>
                      <a:pt x="5235" y="9645"/>
                    </a:lnTo>
                    <a:lnTo>
                      <a:pt x="5268" y="9689"/>
                    </a:lnTo>
                    <a:lnTo>
                      <a:pt x="5302" y="9733"/>
                    </a:lnTo>
                    <a:lnTo>
                      <a:pt x="5337" y="9776"/>
                    </a:lnTo>
                    <a:lnTo>
                      <a:pt x="5372" y="9819"/>
                    </a:lnTo>
                    <a:lnTo>
                      <a:pt x="5408" y="9863"/>
                    </a:lnTo>
                    <a:lnTo>
                      <a:pt x="5443" y="9906"/>
                    </a:lnTo>
                    <a:lnTo>
                      <a:pt x="5479" y="9948"/>
                    </a:lnTo>
                    <a:lnTo>
                      <a:pt x="5516" y="9989"/>
                    </a:lnTo>
                    <a:lnTo>
                      <a:pt x="5552" y="10031"/>
                    </a:lnTo>
                    <a:lnTo>
                      <a:pt x="5589" y="10072"/>
                    </a:lnTo>
                    <a:lnTo>
                      <a:pt x="5627" y="10114"/>
                    </a:lnTo>
                    <a:lnTo>
                      <a:pt x="5665" y="10154"/>
                    </a:lnTo>
                    <a:lnTo>
                      <a:pt x="5704" y="10194"/>
                    </a:lnTo>
                    <a:lnTo>
                      <a:pt x="5742" y="10234"/>
                    </a:lnTo>
                    <a:lnTo>
                      <a:pt x="5781" y="10273"/>
                    </a:lnTo>
                    <a:lnTo>
                      <a:pt x="5820" y="10312"/>
                    </a:lnTo>
                    <a:lnTo>
                      <a:pt x="5860" y="10350"/>
                    </a:lnTo>
                    <a:lnTo>
                      <a:pt x="5900" y="10390"/>
                    </a:lnTo>
                    <a:lnTo>
                      <a:pt x="5940" y="10427"/>
                    </a:lnTo>
                    <a:lnTo>
                      <a:pt x="5982" y="10465"/>
                    </a:lnTo>
                    <a:lnTo>
                      <a:pt x="6023" y="10502"/>
                    </a:lnTo>
                    <a:lnTo>
                      <a:pt x="6064" y="10539"/>
                    </a:lnTo>
                    <a:lnTo>
                      <a:pt x="6106" y="10575"/>
                    </a:lnTo>
                    <a:lnTo>
                      <a:pt x="6148" y="10611"/>
                    </a:lnTo>
                    <a:lnTo>
                      <a:pt x="6190" y="10647"/>
                    </a:lnTo>
                    <a:lnTo>
                      <a:pt x="6234" y="10683"/>
                    </a:lnTo>
                    <a:lnTo>
                      <a:pt x="6277" y="10718"/>
                    </a:lnTo>
                    <a:lnTo>
                      <a:pt x="6320" y="10752"/>
                    </a:lnTo>
                    <a:lnTo>
                      <a:pt x="6364" y="10786"/>
                    </a:lnTo>
                    <a:lnTo>
                      <a:pt x="6408" y="10820"/>
                    </a:lnTo>
                    <a:lnTo>
                      <a:pt x="6453" y="10854"/>
                    </a:lnTo>
                    <a:lnTo>
                      <a:pt x="2407" y="14900"/>
                    </a:lnTo>
                    <a:close/>
                    <a:moveTo>
                      <a:pt x="10036" y="0"/>
                    </a:moveTo>
                    <a:lnTo>
                      <a:pt x="9726" y="8"/>
                    </a:lnTo>
                    <a:lnTo>
                      <a:pt x="9421" y="31"/>
                    </a:lnTo>
                    <a:lnTo>
                      <a:pt x="9119" y="69"/>
                    </a:lnTo>
                    <a:lnTo>
                      <a:pt x="8823" y="122"/>
                    </a:lnTo>
                    <a:lnTo>
                      <a:pt x="8532" y="190"/>
                    </a:lnTo>
                    <a:lnTo>
                      <a:pt x="8246" y="271"/>
                    </a:lnTo>
                    <a:lnTo>
                      <a:pt x="7966" y="365"/>
                    </a:lnTo>
                    <a:lnTo>
                      <a:pt x="7693" y="474"/>
                    </a:lnTo>
                    <a:lnTo>
                      <a:pt x="7426" y="594"/>
                    </a:lnTo>
                    <a:lnTo>
                      <a:pt x="7166" y="727"/>
                    </a:lnTo>
                    <a:lnTo>
                      <a:pt x="6914" y="872"/>
                    </a:lnTo>
                    <a:lnTo>
                      <a:pt x="6669" y="1029"/>
                    </a:lnTo>
                    <a:lnTo>
                      <a:pt x="6433" y="1196"/>
                    </a:lnTo>
                    <a:lnTo>
                      <a:pt x="6206" y="1375"/>
                    </a:lnTo>
                    <a:lnTo>
                      <a:pt x="5988" y="1565"/>
                    </a:lnTo>
                    <a:lnTo>
                      <a:pt x="5778" y="1763"/>
                    </a:lnTo>
                    <a:lnTo>
                      <a:pt x="5579" y="1973"/>
                    </a:lnTo>
                    <a:lnTo>
                      <a:pt x="5389" y="2191"/>
                    </a:lnTo>
                    <a:lnTo>
                      <a:pt x="5211" y="2419"/>
                    </a:lnTo>
                    <a:lnTo>
                      <a:pt x="5043" y="2655"/>
                    </a:lnTo>
                    <a:lnTo>
                      <a:pt x="4887" y="2899"/>
                    </a:lnTo>
                    <a:lnTo>
                      <a:pt x="4741" y="3151"/>
                    </a:lnTo>
                    <a:lnTo>
                      <a:pt x="4609" y="3411"/>
                    </a:lnTo>
                    <a:lnTo>
                      <a:pt x="4488" y="3678"/>
                    </a:lnTo>
                    <a:lnTo>
                      <a:pt x="4380" y="3951"/>
                    </a:lnTo>
                    <a:lnTo>
                      <a:pt x="4285" y="4231"/>
                    </a:lnTo>
                    <a:lnTo>
                      <a:pt x="4204" y="4517"/>
                    </a:lnTo>
                    <a:lnTo>
                      <a:pt x="4137" y="4808"/>
                    </a:lnTo>
                    <a:lnTo>
                      <a:pt x="4084" y="5104"/>
                    </a:lnTo>
                    <a:lnTo>
                      <a:pt x="4046" y="5407"/>
                    </a:lnTo>
                    <a:lnTo>
                      <a:pt x="4023" y="5712"/>
                    </a:lnTo>
                    <a:lnTo>
                      <a:pt x="4015" y="6022"/>
                    </a:lnTo>
                    <a:lnTo>
                      <a:pt x="4016" y="6117"/>
                    </a:lnTo>
                    <a:lnTo>
                      <a:pt x="4018" y="6211"/>
                    </a:lnTo>
                    <a:lnTo>
                      <a:pt x="4022" y="6306"/>
                    </a:lnTo>
                    <a:lnTo>
                      <a:pt x="4027" y="6400"/>
                    </a:lnTo>
                    <a:lnTo>
                      <a:pt x="4033" y="6493"/>
                    </a:lnTo>
                    <a:lnTo>
                      <a:pt x="4041" y="6587"/>
                    </a:lnTo>
                    <a:lnTo>
                      <a:pt x="4051" y="6680"/>
                    </a:lnTo>
                    <a:lnTo>
                      <a:pt x="4062" y="6772"/>
                    </a:lnTo>
                    <a:lnTo>
                      <a:pt x="4074" y="6864"/>
                    </a:lnTo>
                    <a:lnTo>
                      <a:pt x="4087" y="6956"/>
                    </a:lnTo>
                    <a:lnTo>
                      <a:pt x="4102" y="7046"/>
                    </a:lnTo>
                    <a:lnTo>
                      <a:pt x="4119" y="7138"/>
                    </a:lnTo>
                    <a:lnTo>
                      <a:pt x="4136" y="7227"/>
                    </a:lnTo>
                    <a:lnTo>
                      <a:pt x="4155" y="7317"/>
                    </a:lnTo>
                    <a:lnTo>
                      <a:pt x="4176" y="7406"/>
                    </a:lnTo>
                    <a:lnTo>
                      <a:pt x="4197" y="7495"/>
                    </a:lnTo>
                    <a:lnTo>
                      <a:pt x="4220" y="7583"/>
                    </a:lnTo>
                    <a:lnTo>
                      <a:pt x="4244" y="7671"/>
                    </a:lnTo>
                    <a:lnTo>
                      <a:pt x="4270" y="7758"/>
                    </a:lnTo>
                    <a:lnTo>
                      <a:pt x="4298" y="7844"/>
                    </a:lnTo>
                    <a:lnTo>
                      <a:pt x="4326" y="7930"/>
                    </a:lnTo>
                    <a:lnTo>
                      <a:pt x="4355" y="8015"/>
                    </a:lnTo>
                    <a:lnTo>
                      <a:pt x="4386" y="8100"/>
                    </a:lnTo>
                    <a:lnTo>
                      <a:pt x="4417" y="8185"/>
                    </a:lnTo>
                    <a:lnTo>
                      <a:pt x="4450" y="8268"/>
                    </a:lnTo>
                    <a:lnTo>
                      <a:pt x="4484" y="8351"/>
                    </a:lnTo>
                    <a:lnTo>
                      <a:pt x="4520" y="8433"/>
                    </a:lnTo>
                    <a:lnTo>
                      <a:pt x="4556" y="8515"/>
                    </a:lnTo>
                    <a:lnTo>
                      <a:pt x="4595" y="8596"/>
                    </a:lnTo>
                    <a:lnTo>
                      <a:pt x="4634" y="8676"/>
                    </a:lnTo>
                    <a:lnTo>
                      <a:pt x="4673" y="8757"/>
                    </a:lnTo>
                    <a:lnTo>
                      <a:pt x="4715" y="8835"/>
                    </a:lnTo>
                    <a:lnTo>
                      <a:pt x="528" y="13021"/>
                    </a:lnTo>
                    <a:lnTo>
                      <a:pt x="531" y="13025"/>
                    </a:lnTo>
                    <a:lnTo>
                      <a:pt x="501" y="13055"/>
                    </a:lnTo>
                    <a:lnTo>
                      <a:pt x="471" y="13086"/>
                    </a:lnTo>
                    <a:lnTo>
                      <a:pt x="443" y="13118"/>
                    </a:lnTo>
                    <a:lnTo>
                      <a:pt x="414" y="13152"/>
                    </a:lnTo>
                    <a:lnTo>
                      <a:pt x="386" y="13185"/>
                    </a:lnTo>
                    <a:lnTo>
                      <a:pt x="360" y="13219"/>
                    </a:lnTo>
                    <a:lnTo>
                      <a:pt x="335" y="13253"/>
                    </a:lnTo>
                    <a:lnTo>
                      <a:pt x="310" y="13288"/>
                    </a:lnTo>
                    <a:lnTo>
                      <a:pt x="286" y="13324"/>
                    </a:lnTo>
                    <a:lnTo>
                      <a:pt x="263" y="13360"/>
                    </a:lnTo>
                    <a:lnTo>
                      <a:pt x="241" y="13397"/>
                    </a:lnTo>
                    <a:lnTo>
                      <a:pt x="219" y="13436"/>
                    </a:lnTo>
                    <a:lnTo>
                      <a:pt x="199" y="13474"/>
                    </a:lnTo>
                    <a:lnTo>
                      <a:pt x="179" y="13512"/>
                    </a:lnTo>
                    <a:lnTo>
                      <a:pt x="161" y="13551"/>
                    </a:lnTo>
                    <a:lnTo>
                      <a:pt x="143" y="13591"/>
                    </a:lnTo>
                    <a:lnTo>
                      <a:pt x="126" y="13631"/>
                    </a:lnTo>
                    <a:lnTo>
                      <a:pt x="110" y="13672"/>
                    </a:lnTo>
                    <a:lnTo>
                      <a:pt x="95" y="13714"/>
                    </a:lnTo>
                    <a:lnTo>
                      <a:pt x="81" y="13755"/>
                    </a:lnTo>
                    <a:lnTo>
                      <a:pt x="69" y="13797"/>
                    </a:lnTo>
                    <a:lnTo>
                      <a:pt x="57" y="13840"/>
                    </a:lnTo>
                    <a:lnTo>
                      <a:pt x="46" y="13883"/>
                    </a:lnTo>
                    <a:lnTo>
                      <a:pt x="37" y="13926"/>
                    </a:lnTo>
                    <a:lnTo>
                      <a:pt x="28" y="13970"/>
                    </a:lnTo>
                    <a:lnTo>
                      <a:pt x="21" y="14015"/>
                    </a:lnTo>
                    <a:lnTo>
                      <a:pt x="15" y="14059"/>
                    </a:lnTo>
                    <a:lnTo>
                      <a:pt x="9" y="14104"/>
                    </a:lnTo>
                    <a:lnTo>
                      <a:pt x="5" y="14149"/>
                    </a:lnTo>
                    <a:lnTo>
                      <a:pt x="2" y="14195"/>
                    </a:lnTo>
                    <a:lnTo>
                      <a:pt x="1" y="14240"/>
                    </a:lnTo>
                    <a:lnTo>
                      <a:pt x="0" y="14287"/>
                    </a:lnTo>
                    <a:lnTo>
                      <a:pt x="2" y="14378"/>
                    </a:lnTo>
                    <a:lnTo>
                      <a:pt x="9" y="14468"/>
                    </a:lnTo>
                    <a:lnTo>
                      <a:pt x="20" y="14557"/>
                    </a:lnTo>
                    <a:lnTo>
                      <a:pt x="36" y="14644"/>
                    </a:lnTo>
                    <a:lnTo>
                      <a:pt x="56" y="14729"/>
                    </a:lnTo>
                    <a:lnTo>
                      <a:pt x="79" y="14814"/>
                    </a:lnTo>
                    <a:lnTo>
                      <a:pt x="107" y="14896"/>
                    </a:lnTo>
                    <a:lnTo>
                      <a:pt x="140" y="14976"/>
                    </a:lnTo>
                    <a:lnTo>
                      <a:pt x="175" y="15054"/>
                    </a:lnTo>
                    <a:lnTo>
                      <a:pt x="214" y="15132"/>
                    </a:lnTo>
                    <a:lnTo>
                      <a:pt x="256" y="15205"/>
                    </a:lnTo>
                    <a:lnTo>
                      <a:pt x="302" y="15277"/>
                    </a:lnTo>
                    <a:lnTo>
                      <a:pt x="352" y="15346"/>
                    </a:lnTo>
                    <a:lnTo>
                      <a:pt x="404" y="15414"/>
                    </a:lnTo>
                    <a:lnTo>
                      <a:pt x="460" y="15478"/>
                    </a:lnTo>
                    <a:lnTo>
                      <a:pt x="519" y="15539"/>
                    </a:lnTo>
                    <a:lnTo>
                      <a:pt x="580" y="15598"/>
                    </a:lnTo>
                    <a:lnTo>
                      <a:pt x="644" y="15654"/>
                    </a:lnTo>
                    <a:lnTo>
                      <a:pt x="712" y="15706"/>
                    </a:lnTo>
                    <a:lnTo>
                      <a:pt x="781" y="15756"/>
                    </a:lnTo>
                    <a:lnTo>
                      <a:pt x="853" y="15801"/>
                    </a:lnTo>
                    <a:lnTo>
                      <a:pt x="926" y="15844"/>
                    </a:lnTo>
                    <a:lnTo>
                      <a:pt x="1004" y="15883"/>
                    </a:lnTo>
                    <a:lnTo>
                      <a:pt x="1082" y="15918"/>
                    </a:lnTo>
                    <a:lnTo>
                      <a:pt x="1162" y="15951"/>
                    </a:lnTo>
                    <a:lnTo>
                      <a:pt x="1244" y="15979"/>
                    </a:lnTo>
                    <a:lnTo>
                      <a:pt x="1329" y="16002"/>
                    </a:lnTo>
                    <a:lnTo>
                      <a:pt x="1414" y="16022"/>
                    </a:lnTo>
                    <a:lnTo>
                      <a:pt x="1501" y="16038"/>
                    </a:lnTo>
                    <a:lnTo>
                      <a:pt x="1590" y="16049"/>
                    </a:lnTo>
                    <a:lnTo>
                      <a:pt x="1680" y="16056"/>
                    </a:lnTo>
                    <a:lnTo>
                      <a:pt x="1771" y="16058"/>
                    </a:lnTo>
                    <a:lnTo>
                      <a:pt x="1818" y="16057"/>
                    </a:lnTo>
                    <a:lnTo>
                      <a:pt x="1863" y="16056"/>
                    </a:lnTo>
                    <a:lnTo>
                      <a:pt x="1909" y="16053"/>
                    </a:lnTo>
                    <a:lnTo>
                      <a:pt x="1954" y="16049"/>
                    </a:lnTo>
                    <a:lnTo>
                      <a:pt x="1999" y="16043"/>
                    </a:lnTo>
                    <a:lnTo>
                      <a:pt x="2043" y="16037"/>
                    </a:lnTo>
                    <a:lnTo>
                      <a:pt x="2088" y="16030"/>
                    </a:lnTo>
                    <a:lnTo>
                      <a:pt x="2132" y="16021"/>
                    </a:lnTo>
                    <a:lnTo>
                      <a:pt x="2175" y="16012"/>
                    </a:lnTo>
                    <a:lnTo>
                      <a:pt x="2218" y="16001"/>
                    </a:lnTo>
                    <a:lnTo>
                      <a:pt x="2261" y="15989"/>
                    </a:lnTo>
                    <a:lnTo>
                      <a:pt x="2302" y="15977"/>
                    </a:lnTo>
                    <a:lnTo>
                      <a:pt x="2344" y="15963"/>
                    </a:lnTo>
                    <a:lnTo>
                      <a:pt x="2386" y="15948"/>
                    </a:lnTo>
                    <a:lnTo>
                      <a:pt x="2427" y="15932"/>
                    </a:lnTo>
                    <a:lnTo>
                      <a:pt x="2467" y="15915"/>
                    </a:lnTo>
                    <a:lnTo>
                      <a:pt x="2507" y="15897"/>
                    </a:lnTo>
                    <a:lnTo>
                      <a:pt x="2546" y="15878"/>
                    </a:lnTo>
                    <a:lnTo>
                      <a:pt x="2584" y="15859"/>
                    </a:lnTo>
                    <a:lnTo>
                      <a:pt x="2622" y="15839"/>
                    </a:lnTo>
                    <a:lnTo>
                      <a:pt x="2661" y="15817"/>
                    </a:lnTo>
                    <a:lnTo>
                      <a:pt x="2698" y="15795"/>
                    </a:lnTo>
                    <a:lnTo>
                      <a:pt x="2734" y="15772"/>
                    </a:lnTo>
                    <a:lnTo>
                      <a:pt x="2770" y="15748"/>
                    </a:lnTo>
                    <a:lnTo>
                      <a:pt x="2805" y="15723"/>
                    </a:lnTo>
                    <a:lnTo>
                      <a:pt x="2839" y="15698"/>
                    </a:lnTo>
                    <a:lnTo>
                      <a:pt x="2873" y="15671"/>
                    </a:lnTo>
                    <a:lnTo>
                      <a:pt x="2906" y="15644"/>
                    </a:lnTo>
                    <a:lnTo>
                      <a:pt x="2940" y="15615"/>
                    </a:lnTo>
                    <a:lnTo>
                      <a:pt x="2971" y="15587"/>
                    </a:lnTo>
                    <a:lnTo>
                      <a:pt x="3003" y="15557"/>
                    </a:lnTo>
                    <a:lnTo>
                      <a:pt x="3033" y="15527"/>
                    </a:lnTo>
                    <a:lnTo>
                      <a:pt x="3032" y="15526"/>
                    </a:lnTo>
                    <a:lnTo>
                      <a:pt x="7217" y="11342"/>
                    </a:lnTo>
                    <a:lnTo>
                      <a:pt x="7296" y="11383"/>
                    </a:lnTo>
                    <a:lnTo>
                      <a:pt x="7377" y="11423"/>
                    </a:lnTo>
                    <a:lnTo>
                      <a:pt x="7457" y="11462"/>
                    </a:lnTo>
                    <a:lnTo>
                      <a:pt x="7538" y="11500"/>
                    </a:lnTo>
                    <a:lnTo>
                      <a:pt x="7621" y="11537"/>
                    </a:lnTo>
                    <a:lnTo>
                      <a:pt x="7703" y="11572"/>
                    </a:lnTo>
                    <a:lnTo>
                      <a:pt x="7786" y="11606"/>
                    </a:lnTo>
                    <a:lnTo>
                      <a:pt x="7869" y="11640"/>
                    </a:lnTo>
                    <a:lnTo>
                      <a:pt x="7954" y="11671"/>
                    </a:lnTo>
                    <a:lnTo>
                      <a:pt x="8039" y="11702"/>
                    </a:lnTo>
                    <a:lnTo>
                      <a:pt x="8124" y="11731"/>
                    </a:lnTo>
                    <a:lnTo>
                      <a:pt x="8211" y="11759"/>
                    </a:lnTo>
                    <a:lnTo>
                      <a:pt x="8297" y="11787"/>
                    </a:lnTo>
                    <a:lnTo>
                      <a:pt x="8384" y="11813"/>
                    </a:lnTo>
                    <a:lnTo>
                      <a:pt x="8472" y="11837"/>
                    </a:lnTo>
                    <a:lnTo>
                      <a:pt x="8560" y="11860"/>
                    </a:lnTo>
                    <a:lnTo>
                      <a:pt x="8649" y="11882"/>
                    </a:lnTo>
                    <a:lnTo>
                      <a:pt x="8739" y="11902"/>
                    </a:lnTo>
                    <a:lnTo>
                      <a:pt x="8828" y="11921"/>
                    </a:lnTo>
                    <a:lnTo>
                      <a:pt x="8918" y="11939"/>
                    </a:lnTo>
                    <a:lnTo>
                      <a:pt x="9010" y="11955"/>
                    </a:lnTo>
                    <a:lnTo>
                      <a:pt x="9100" y="11970"/>
                    </a:lnTo>
                    <a:lnTo>
                      <a:pt x="9192" y="11984"/>
                    </a:lnTo>
                    <a:lnTo>
                      <a:pt x="9285" y="11996"/>
                    </a:lnTo>
                    <a:lnTo>
                      <a:pt x="9377" y="12007"/>
                    </a:lnTo>
                    <a:lnTo>
                      <a:pt x="9470" y="12016"/>
                    </a:lnTo>
                    <a:lnTo>
                      <a:pt x="9564" y="12024"/>
                    </a:lnTo>
                    <a:lnTo>
                      <a:pt x="9657" y="12031"/>
                    </a:lnTo>
                    <a:lnTo>
                      <a:pt x="9751" y="12036"/>
                    </a:lnTo>
                    <a:lnTo>
                      <a:pt x="9846" y="12040"/>
                    </a:lnTo>
                    <a:lnTo>
                      <a:pt x="9941" y="12042"/>
                    </a:lnTo>
                    <a:lnTo>
                      <a:pt x="10036" y="12044"/>
                    </a:lnTo>
                    <a:lnTo>
                      <a:pt x="10346" y="12035"/>
                    </a:lnTo>
                    <a:lnTo>
                      <a:pt x="10651" y="12012"/>
                    </a:lnTo>
                    <a:lnTo>
                      <a:pt x="10954" y="11974"/>
                    </a:lnTo>
                    <a:lnTo>
                      <a:pt x="11250" y="11921"/>
                    </a:lnTo>
                    <a:lnTo>
                      <a:pt x="11541" y="11854"/>
                    </a:lnTo>
                    <a:lnTo>
                      <a:pt x="11827" y="11773"/>
                    </a:lnTo>
                    <a:lnTo>
                      <a:pt x="12107" y="11678"/>
                    </a:lnTo>
                    <a:lnTo>
                      <a:pt x="12380" y="11570"/>
                    </a:lnTo>
                    <a:lnTo>
                      <a:pt x="12647" y="11449"/>
                    </a:lnTo>
                    <a:lnTo>
                      <a:pt x="12907" y="11317"/>
                    </a:lnTo>
                    <a:lnTo>
                      <a:pt x="13159" y="11171"/>
                    </a:lnTo>
                    <a:lnTo>
                      <a:pt x="13403" y="11015"/>
                    </a:lnTo>
                    <a:lnTo>
                      <a:pt x="13639" y="10847"/>
                    </a:lnTo>
                    <a:lnTo>
                      <a:pt x="13866" y="10669"/>
                    </a:lnTo>
                    <a:lnTo>
                      <a:pt x="14085" y="10479"/>
                    </a:lnTo>
                    <a:lnTo>
                      <a:pt x="14295" y="10280"/>
                    </a:lnTo>
                    <a:lnTo>
                      <a:pt x="14493" y="10070"/>
                    </a:lnTo>
                    <a:lnTo>
                      <a:pt x="14683" y="9852"/>
                    </a:lnTo>
                    <a:lnTo>
                      <a:pt x="14862" y="9625"/>
                    </a:lnTo>
                    <a:lnTo>
                      <a:pt x="15029" y="9389"/>
                    </a:lnTo>
                    <a:lnTo>
                      <a:pt x="15186" y="9144"/>
                    </a:lnTo>
                    <a:lnTo>
                      <a:pt x="15331" y="8892"/>
                    </a:lnTo>
                    <a:lnTo>
                      <a:pt x="15464" y="8632"/>
                    </a:lnTo>
                    <a:lnTo>
                      <a:pt x="15584" y="8365"/>
                    </a:lnTo>
                    <a:lnTo>
                      <a:pt x="15693" y="8092"/>
                    </a:lnTo>
                    <a:lnTo>
                      <a:pt x="15787" y="7812"/>
                    </a:lnTo>
                    <a:lnTo>
                      <a:pt x="15868" y="7526"/>
                    </a:lnTo>
                    <a:lnTo>
                      <a:pt x="15936" y="7235"/>
                    </a:lnTo>
                    <a:lnTo>
                      <a:pt x="15989" y="6939"/>
                    </a:lnTo>
                    <a:lnTo>
                      <a:pt x="16027" y="6638"/>
                    </a:lnTo>
                    <a:lnTo>
                      <a:pt x="16050" y="6332"/>
                    </a:lnTo>
                    <a:lnTo>
                      <a:pt x="16058" y="6022"/>
                    </a:lnTo>
                    <a:lnTo>
                      <a:pt x="16050" y="5712"/>
                    </a:lnTo>
                    <a:lnTo>
                      <a:pt x="16027" y="5407"/>
                    </a:lnTo>
                    <a:lnTo>
                      <a:pt x="15989" y="5104"/>
                    </a:lnTo>
                    <a:lnTo>
                      <a:pt x="15936" y="4808"/>
                    </a:lnTo>
                    <a:lnTo>
                      <a:pt x="15868" y="4517"/>
                    </a:lnTo>
                    <a:lnTo>
                      <a:pt x="15787" y="4231"/>
                    </a:lnTo>
                    <a:lnTo>
                      <a:pt x="15693" y="3951"/>
                    </a:lnTo>
                    <a:lnTo>
                      <a:pt x="15584" y="3678"/>
                    </a:lnTo>
                    <a:lnTo>
                      <a:pt x="15464" y="3411"/>
                    </a:lnTo>
                    <a:lnTo>
                      <a:pt x="15331" y="3151"/>
                    </a:lnTo>
                    <a:lnTo>
                      <a:pt x="15186" y="2899"/>
                    </a:lnTo>
                    <a:lnTo>
                      <a:pt x="15029" y="2655"/>
                    </a:lnTo>
                    <a:lnTo>
                      <a:pt x="14862" y="2419"/>
                    </a:lnTo>
                    <a:lnTo>
                      <a:pt x="14683" y="2191"/>
                    </a:lnTo>
                    <a:lnTo>
                      <a:pt x="14493" y="1973"/>
                    </a:lnTo>
                    <a:lnTo>
                      <a:pt x="14295" y="1763"/>
                    </a:lnTo>
                    <a:lnTo>
                      <a:pt x="14085" y="1565"/>
                    </a:lnTo>
                    <a:lnTo>
                      <a:pt x="13866" y="1375"/>
                    </a:lnTo>
                    <a:lnTo>
                      <a:pt x="13639" y="1196"/>
                    </a:lnTo>
                    <a:lnTo>
                      <a:pt x="13403" y="1029"/>
                    </a:lnTo>
                    <a:lnTo>
                      <a:pt x="13159" y="872"/>
                    </a:lnTo>
                    <a:lnTo>
                      <a:pt x="12907" y="727"/>
                    </a:lnTo>
                    <a:lnTo>
                      <a:pt x="12647" y="594"/>
                    </a:lnTo>
                    <a:lnTo>
                      <a:pt x="12380" y="474"/>
                    </a:lnTo>
                    <a:lnTo>
                      <a:pt x="12107" y="365"/>
                    </a:lnTo>
                    <a:lnTo>
                      <a:pt x="11827" y="271"/>
                    </a:lnTo>
                    <a:lnTo>
                      <a:pt x="11541" y="190"/>
                    </a:lnTo>
                    <a:lnTo>
                      <a:pt x="11250" y="122"/>
                    </a:lnTo>
                    <a:lnTo>
                      <a:pt x="10954" y="69"/>
                    </a:lnTo>
                    <a:lnTo>
                      <a:pt x="10651" y="31"/>
                    </a:lnTo>
                    <a:lnTo>
                      <a:pt x="10346" y="8"/>
                    </a:lnTo>
                    <a:lnTo>
                      <a:pt x="100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29" tIns="48214" rIns="96429" bIns="48214" numCol="1" anchor="t" anchorCtr="0" compatLnSpc="1">
                <a:prstTxWarp prst="textNoShape">
                  <a:avLst/>
                </a:prstTxWarp>
              </a:bodyPr>
              <a:lstStyle/>
              <a:p>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Freeform 6"/>
              <p:cNvSpPr>
                <a:spLocks/>
              </p:cNvSpPr>
              <p:nvPr/>
            </p:nvSpPr>
            <p:spPr bwMode="auto">
              <a:xfrm>
                <a:off x="2284413" y="1185863"/>
                <a:ext cx="161925" cy="161925"/>
              </a:xfrm>
              <a:custGeom>
                <a:avLst/>
                <a:gdLst>
                  <a:gd name="T0" fmla="*/ 2977 w 3763"/>
                  <a:gd name="T1" fmla="*/ 40 h 3764"/>
                  <a:gd name="T2" fmla="*/ 2305 w 3763"/>
                  <a:gd name="T3" fmla="*/ 213 h 3764"/>
                  <a:gd name="T4" fmla="*/ 1691 w 3763"/>
                  <a:gd name="T5" fmla="*/ 509 h 3764"/>
                  <a:gd name="T6" fmla="*/ 1151 w 3763"/>
                  <a:gd name="T7" fmla="*/ 912 h 3764"/>
                  <a:gd name="T8" fmla="*/ 697 w 3763"/>
                  <a:gd name="T9" fmla="*/ 1411 h 3764"/>
                  <a:gd name="T10" fmla="*/ 346 w 3763"/>
                  <a:gd name="T11" fmla="*/ 1990 h 3764"/>
                  <a:gd name="T12" fmla="*/ 110 w 3763"/>
                  <a:gd name="T13" fmla="*/ 2635 h 3764"/>
                  <a:gd name="T14" fmla="*/ 5 w 3763"/>
                  <a:gd name="T15" fmla="*/ 3332 h 3764"/>
                  <a:gd name="T16" fmla="*/ 3 w 3763"/>
                  <a:gd name="T17" fmla="*/ 3551 h 3764"/>
                  <a:gd name="T18" fmla="*/ 15 w 3763"/>
                  <a:gd name="T19" fmla="*/ 3599 h 3764"/>
                  <a:gd name="T20" fmla="*/ 36 w 3763"/>
                  <a:gd name="T21" fmla="*/ 3643 h 3764"/>
                  <a:gd name="T22" fmla="*/ 65 w 3763"/>
                  <a:gd name="T23" fmla="*/ 3681 h 3764"/>
                  <a:gd name="T24" fmla="*/ 100 w 3763"/>
                  <a:gd name="T25" fmla="*/ 3713 h 3764"/>
                  <a:gd name="T26" fmla="*/ 142 w 3763"/>
                  <a:gd name="T27" fmla="*/ 3739 h 3764"/>
                  <a:gd name="T28" fmla="*/ 188 w 3763"/>
                  <a:gd name="T29" fmla="*/ 3756 h 3764"/>
                  <a:gd name="T30" fmla="*/ 237 w 3763"/>
                  <a:gd name="T31" fmla="*/ 3764 h 3764"/>
                  <a:gd name="T32" fmla="*/ 289 w 3763"/>
                  <a:gd name="T33" fmla="*/ 3761 h 3764"/>
                  <a:gd name="T34" fmla="*/ 337 w 3763"/>
                  <a:gd name="T35" fmla="*/ 3749 h 3764"/>
                  <a:gd name="T36" fmla="*/ 381 w 3763"/>
                  <a:gd name="T37" fmla="*/ 3728 h 3764"/>
                  <a:gd name="T38" fmla="*/ 419 w 3763"/>
                  <a:gd name="T39" fmla="*/ 3698 h 3764"/>
                  <a:gd name="T40" fmla="*/ 451 w 3763"/>
                  <a:gd name="T41" fmla="*/ 3663 h 3764"/>
                  <a:gd name="T42" fmla="*/ 476 w 3763"/>
                  <a:gd name="T43" fmla="*/ 3621 h 3764"/>
                  <a:gd name="T44" fmla="*/ 493 w 3763"/>
                  <a:gd name="T45" fmla="*/ 3576 h 3764"/>
                  <a:gd name="T46" fmla="*/ 501 w 3763"/>
                  <a:gd name="T47" fmla="*/ 3526 h 3764"/>
                  <a:gd name="T48" fmla="*/ 537 w 3763"/>
                  <a:gd name="T49" fmla="*/ 3054 h 3764"/>
                  <a:gd name="T50" fmla="*/ 684 w 3763"/>
                  <a:gd name="T51" fmla="*/ 2478 h 3764"/>
                  <a:gd name="T52" fmla="*/ 937 w 3763"/>
                  <a:gd name="T53" fmla="*/ 1952 h 3764"/>
                  <a:gd name="T54" fmla="*/ 1283 w 3763"/>
                  <a:gd name="T55" fmla="*/ 1488 h 3764"/>
                  <a:gd name="T56" fmla="*/ 1711 w 3763"/>
                  <a:gd name="T57" fmla="*/ 1100 h 3764"/>
                  <a:gd name="T58" fmla="*/ 2208 w 3763"/>
                  <a:gd name="T59" fmla="*/ 799 h 3764"/>
                  <a:gd name="T60" fmla="*/ 2760 w 3763"/>
                  <a:gd name="T61" fmla="*/ 596 h 3764"/>
                  <a:gd name="T62" fmla="*/ 3358 w 3763"/>
                  <a:gd name="T63" fmla="*/ 506 h 3764"/>
                  <a:gd name="T64" fmla="*/ 3550 w 3763"/>
                  <a:gd name="T65" fmla="*/ 499 h 3764"/>
                  <a:gd name="T66" fmla="*/ 3599 w 3763"/>
                  <a:gd name="T67" fmla="*/ 487 h 3764"/>
                  <a:gd name="T68" fmla="*/ 3643 w 3763"/>
                  <a:gd name="T69" fmla="*/ 466 h 3764"/>
                  <a:gd name="T70" fmla="*/ 3681 w 3763"/>
                  <a:gd name="T71" fmla="*/ 437 h 3764"/>
                  <a:gd name="T72" fmla="*/ 3713 w 3763"/>
                  <a:gd name="T73" fmla="*/ 402 h 3764"/>
                  <a:gd name="T74" fmla="*/ 3738 w 3763"/>
                  <a:gd name="T75" fmla="*/ 359 h 3764"/>
                  <a:gd name="T76" fmla="*/ 3755 w 3763"/>
                  <a:gd name="T77" fmla="*/ 313 h 3764"/>
                  <a:gd name="T78" fmla="*/ 3763 w 3763"/>
                  <a:gd name="T79" fmla="*/ 264 h 3764"/>
                  <a:gd name="T80" fmla="*/ 3760 w 3763"/>
                  <a:gd name="T81" fmla="*/ 213 h 3764"/>
                  <a:gd name="T82" fmla="*/ 3748 w 3763"/>
                  <a:gd name="T83" fmla="*/ 165 h 3764"/>
                  <a:gd name="T84" fmla="*/ 3727 w 3763"/>
                  <a:gd name="T85" fmla="*/ 120 h 3764"/>
                  <a:gd name="T86" fmla="*/ 3698 w 3763"/>
                  <a:gd name="T87" fmla="*/ 82 h 3764"/>
                  <a:gd name="T88" fmla="*/ 3663 w 3763"/>
                  <a:gd name="T89" fmla="*/ 50 h 3764"/>
                  <a:gd name="T90" fmla="*/ 3621 w 3763"/>
                  <a:gd name="T91" fmla="*/ 25 h 3764"/>
                  <a:gd name="T92" fmla="*/ 3574 w 3763"/>
                  <a:gd name="T93" fmla="*/ 8 h 3764"/>
                  <a:gd name="T94" fmla="*/ 3525 w 3763"/>
                  <a:gd name="T95" fmla="*/ 0 h 3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63" h="3764">
                    <a:moveTo>
                      <a:pt x="3512" y="0"/>
                    </a:moveTo>
                    <a:lnTo>
                      <a:pt x="3332" y="5"/>
                    </a:lnTo>
                    <a:lnTo>
                      <a:pt x="3153" y="18"/>
                    </a:lnTo>
                    <a:lnTo>
                      <a:pt x="2977" y="40"/>
                    </a:lnTo>
                    <a:lnTo>
                      <a:pt x="2805" y="71"/>
                    </a:lnTo>
                    <a:lnTo>
                      <a:pt x="2634" y="110"/>
                    </a:lnTo>
                    <a:lnTo>
                      <a:pt x="2467" y="158"/>
                    </a:lnTo>
                    <a:lnTo>
                      <a:pt x="2305" y="213"/>
                    </a:lnTo>
                    <a:lnTo>
                      <a:pt x="2145" y="276"/>
                    </a:lnTo>
                    <a:lnTo>
                      <a:pt x="1990" y="346"/>
                    </a:lnTo>
                    <a:lnTo>
                      <a:pt x="1838" y="424"/>
                    </a:lnTo>
                    <a:lnTo>
                      <a:pt x="1691" y="509"/>
                    </a:lnTo>
                    <a:lnTo>
                      <a:pt x="1548" y="600"/>
                    </a:lnTo>
                    <a:lnTo>
                      <a:pt x="1411" y="698"/>
                    </a:lnTo>
                    <a:lnTo>
                      <a:pt x="1278" y="802"/>
                    </a:lnTo>
                    <a:lnTo>
                      <a:pt x="1151" y="912"/>
                    </a:lnTo>
                    <a:lnTo>
                      <a:pt x="1028" y="1029"/>
                    </a:lnTo>
                    <a:lnTo>
                      <a:pt x="912" y="1151"/>
                    </a:lnTo>
                    <a:lnTo>
                      <a:pt x="801" y="1279"/>
                    </a:lnTo>
                    <a:lnTo>
                      <a:pt x="697" y="1411"/>
                    </a:lnTo>
                    <a:lnTo>
                      <a:pt x="600" y="1549"/>
                    </a:lnTo>
                    <a:lnTo>
                      <a:pt x="508" y="1691"/>
                    </a:lnTo>
                    <a:lnTo>
                      <a:pt x="423" y="1839"/>
                    </a:lnTo>
                    <a:lnTo>
                      <a:pt x="346" y="1990"/>
                    </a:lnTo>
                    <a:lnTo>
                      <a:pt x="276" y="2146"/>
                    </a:lnTo>
                    <a:lnTo>
                      <a:pt x="212" y="2305"/>
                    </a:lnTo>
                    <a:lnTo>
                      <a:pt x="157" y="2468"/>
                    </a:lnTo>
                    <a:lnTo>
                      <a:pt x="110" y="2635"/>
                    </a:lnTo>
                    <a:lnTo>
                      <a:pt x="71" y="2805"/>
                    </a:lnTo>
                    <a:lnTo>
                      <a:pt x="40" y="2978"/>
                    </a:lnTo>
                    <a:lnTo>
                      <a:pt x="18" y="3153"/>
                    </a:lnTo>
                    <a:lnTo>
                      <a:pt x="5" y="3332"/>
                    </a:lnTo>
                    <a:lnTo>
                      <a:pt x="0" y="3513"/>
                    </a:lnTo>
                    <a:lnTo>
                      <a:pt x="0" y="3526"/>
                    </a:lnTo>
                    <a:lnTo>
                      <a:pt x="1" y="3539"/>
                    </a:lnTo>
                    <a:lnTo>
                      <a:pt x="3" y="3551"/>
                    </a:lnTo>
                    <a:lnTo>
                      <a:pt x="5" y="3563"/>
                    </a:lnTo>
                    <a:lnTo>
                      <a:pt x="8" y="3576"/>
                    </a:lnTo>
                    <a:lnTo>
                      <a:pt x="11" y="3587"/>
                    </a:lnTo>
                    <a:lnTo>
                      <a:pt x="15" y="3599"/>
                    </a:lnTo>
                    <a:lnTo>
                      <a:pt x="20" y="3610"/>
                    </a:lnTo>
                    <a:lnTo>
                      <a:pt x="25" y="3621"/>
                    </a:lnTo>
                    <a:lnTo>
                      <a:pt x="30" y="3632"/>
                    </a:lnTo>
                    <a:lnTo>
                      <a:pt x="36" y="3643"/>
                    </a:lnTo>
                    <a:lnTo>
                      <a:pt x="43" y="3653"/>
                    </a:lnTo>
                    <a:lnTo>
                      <a:pt x="50" y="3663"/>
                    </a:lnTo>
                    <a:lnTo>
                      <a:pt x="57" y="3672"/>
                    </a:lnTo>
                    <a:lnTo>
                      <a:pt x="65" y="3681"/>
                    </a:lnTo>
                    <a:lnTo>
                      <a:pt x="73" y="3690"/>
                    </a:lnTo>
                    <a:lnTo>
                      <a:pt x="82" y="3698"/>
                    </a:lnTo>
                    <a:lnTo>
                      <a:pt x="91" y="3706"/>
                    </a:lnTo>
                    <a:lnTo>
                      <a:pt x="100" y="3713"/>
                    </a:lnTo>
                    <a:lnTo>
                      <a:pt x="110" y="3721"/>
                    </a:lnTo>
                    <a:lnTo>
                      <a:pt x="120" y="3728"/>
                    </a:lnTo>
                    <a:lnTo>
                      <a:pt x="131" y="3734"/>
                    </a:lnTo>
                    <a:lnTo>
                      <a:pt x="142" y="3739"/>
                    </a:lnTo>
                    <a:lnTo>
                      <a:pt x="153" y="3744"/>
                    </a:lnTo>
                    <a:lnTo>
                      <a:pt x="164" y="3749"/>
                    </a:lnTo>
                    <a:lnTo>
                      <a:pt x="176" y="3753"/>
                    </a:lnTo>
                    <a:lnTo>
                      <a:pt x="188" y="3756"/>
                    </a:lnTo>
                    <a:lnTo>
                      <a:pt x="200" y="3759"/>
                    </a:lnTo>
                    <a:lnTo>
                      <a:pt x="212" y="3761"/>
                    </a:lnTo>
                    <a:lnTo>
                      <a:pt x="224" y="3763"/>
                    </a:lnTo>
                    <a:lnTo>
                      <a:pt x="237" y="3764"/>
                    </a:lnTo>
                    <a:lnTo>
                      <a:pt x="250" y="3764"/>
                    </a:lnTo>
                    <a:lnTo>
                      <a:pt x="264" y="3764"/>
                    </a:lnTo>
                    <a:lnTo>
                      <a:pt x="276" y="3763"/>
                    </a:lnTo>
                    <a:lnTo>
                      <a:pt x="289" y="3761"/>
                    </a:lnTo>
                    <a:lnTo>
                      <a:pt x="301" y="3759"/>
                    </a:lnTo>
                    <a:lnTo>
                      <a:pt x="313" y="3756"/>
                    </a:lnTo>
                    <a:lnTo>
                      <a:pt x="325" y="3753"/>
                    </a:lnTo>
                    <a:lnTo>
                      <a:pt x="337" y="3749"/>
                    </a:lnTo>
                    <a:lnTo>
                      <a:pt x="348" y="3744"/>
                    </a:lnTo>
                    <a:lnTo>
                      <a:pt x="359" y="3739"/>
                    </a:lnTo>
                    <a:lnTo>
                      <a:pt x="370" y="3734"/>
                    </a:lnTo>
                    <a:lnTo>
                      <a:pt x="381" y="3728"/>
                    </a:lnTo>
                    <a:lnTo>
                      <a:pt x="391" y="3721"/>
                    </a:lnTo>
                    <a:lnTo>
                      <a:pt x="401" y="3713"/>
                    </a:lnTo>
                    <a:lnTo>
                      <a:pt x="410" y="3706"/>
                    </a:lnTo>
                    <a:lnTo>
                      <a:pt x="419" y="3698"/>
                    </a:lnTo>
                    <a:lnTo>
                      <a:pt x="428" y="3690"/>
                    </a:lnTo>
                    <a:lnTo>
                      <a:pt x="436" y="3681"/>
                    </a:lnTo>
                    <a:lnTo>
                      <a:pt x="444" y="3672"/>
                    </a:lnTo>
                    <a:lnTo>
                      <a:pt x="451" y="3663"/>
                    </a:lnTo>
                    <a:lnTo>
                      <a:pt x="458" y="3653"/>
                    </a:lnTo>
                    <a:lnTo>
                      <a:pt x="465" y="3643"/>
                    </a:lnTo>
                    <a:lnTo>
                      <a:pt x="471" y="3632"/>
                    </a:lnTo>
                    <a:lnTo>
                      <a:pt x="476" y="3621"/>
                    </a:lnTo>
                    <a:lnTo>
                      <a:pt x="481" y="3610"/>
                    </a:lnTo>
                    <a:lnTo>
                      <a:pt x="486" y="3599"/>
                    </a:lnTo>
                    <a:lnTo>
                      <a:pt x="490" y="3587"/>
                    </a:lnTo>
                    <a:lnTo>
                      <a:pt x="493" y="3576"/>
                    </a:lnTo>
                    <a:lnTo>
                      <a:pt x="496" y="3563"/>
                    </a:lnTo>
                    <a:lnTo>
                      <a:pt x="498" y="3551"/>
                    </a:lnTo>
                    <a:lnTo>
                      <a:pt x="500" y="3539"/>
                    </a:lnTo>
                    <a:lnTo>
                      <a:pt x="501" y="3526"/>
                    </a:lnTo>
                    <a:lnTo>
                      <a:pt x="501" y="3513"/>
                    </a:lnTo>
                    <a:lnTo>
                      <a:pt x="505" y="3358"/>
                    </a:lnTo>
                    <a:lnTo>
                      <a:pt x="517" y="3205"/>
                    </a:lnTo>
                    <a:lnTo>
                      <a:pt x="537" y="3054"/>
                    </a:lnTo>
                    <a:lnTo>
                      <a:pt x="563" y="2907"/>
                    </a:lnTo>
                    <a:lnTo>
                      <a:pt x="596" y="2760"/>
                    </a:lnTo>
                    <a:lnTo>
                      <a:pt x="637" y="2618"/>
                    </a:lnTo>
                    <a:lnTo>
                      <a:pt x="684" y="2478"/>
                    </a:lnTo>
                    <a:lnTo>
                      <a:pt x="738" y="2341"/>
                    </a:lnTo>
                    <a:lnTo>
                      <a:pt x="798" y="2208"/>
                    </a:lnTo>
                    <a:lnTo>
                      <a:pt x="865" y="2078"/>
                    </a:lnTo>
                    <a:lnTo>
                      <a:pt x="937" y="1952"/>
                    </a:lnTo>
                    <a:lnTo>
                      <a:pt x="1015" y="1830"/>
                    </a:lnTo>
                    <a:lnTo>
                      <a:pt x="1100" y="1711"/>
                    </a:lnTo>
                    <a:lnTo>
                      <a:pt x="1189" y="1598"/>
                    </a:lnTo>
                    <a:lnTo>
                      <a:pt x="1283" y="1488"/>
                    </a:lnTo>
                    <a:lnTo>
                      <a:pt x="1384" y="1384"/>
                    </a:lnTo>
                    <a:lnTo>
                      <a:pt x="1488" y="1285"/>
                    </a:lnTo>
                    <a:lnTo>
                      <a:pt x="1597" y="1189"/>
                    </a:lnTo>
                    <a:lnTo>
                      <a:pt x="1711" y="1100"/>
                    </a:lnTo>
                    <a:lnTo>
                      <a:pt x="1829" y="1017"/>
                    </a:lnTo>
                    <a:lnTo>
                      <a:pt x="1952" y="937"/>
                    </a:lnTo>
                    <a:lnTo>
                      <a:pt x="2077" y="865"/>
                    </a:lnTo>
                    <a:lnTo>
                      <a:pt x="2208" y="799"/>
                    </a:lnTo>
                    <a:lnTo>
                      <a:pt x="2340" y="739"/>
                    </a:lnTo>
                    <a:lnTo>
                      <a:pt x="2478" y="685"/>
                    </a:lnTo>
                    <a:lnTo>
                      <a:pt x="2617" y="637"/>
                    </a:lnTo>
                    <a:lnTo>
                      <a:pt x="2760" y="596"/>
                    </a:lnTo>
                    <a:lnTo>
                      <a:pt x="2906" y="563"/>
                    </a:lnTo>
                    <a:lnTo>
                      <a:pt x="3054" y="537"/>
                    </a:lnTo>
                    <a:lnTo>
                      <a:pt x="3204" y="517"/>
                    </a:lnTo>
                    <a:lnTo>
                      <a:pt x="3358" y="506"/>
                    </a:lnTo>
                    <a:lnTo>
                      <a:pt x="3512" y="502"/>
                    </a:lnTo>
                    <a:lnTo>
                      <a:pt x="3525" y="502"/>
                    </a:lnTo>
                    <a:lnTo>
                      <a:pt x="3538" y="501"/>
                    </a:lnTo>
                    <a:lnTo>
                      <a:pt x="3550" y="499"/>
                    </a:lnTo>
                    <a:lnTo>
                      <a:pt x="3562" y="497"/>
                    </a:lnTo>
                    <a:lnTo>
                      <a:pt x="3574" y="494"/>
                    </a:lnTo>
                    <a:lnTo>
                      <a:pt x="3587" y="491"/>
                    </a:lnTo>
                    <a:lnTo>
                      <a:pt x="3599" y="487"/>
                    </a:lnTo>
                    <a:lnTo>
                      <a:pt x="3610" y="482"/>
                    </a:lnTo>
                    <a:lnTo>
                      <a:pt x="3621" y="477"/>
                    </a:lnTo>
                    <a:lnTo>
                      <a:pt x="3632" y="472"/>
                    </a:lnTo>
                    <a:lnTo>
                      <a:pt x="3643" y="466"/>
                    </a:lnTo>
                    <a:lnTo>
                      <a:pt x="3653" y="459"/>
                    </a:lnTo>
                    <a:lnTo>
                      <a:pt x="3663" y="452"/>
                    </a:lnTo>
                    <a:lnTo>
                      <a:pt x="3672" y="445"/>
                    </a:lnTo>
                    <a:lnTo>
                      <a:pt x="3681" y="437"/>
                    </a:lnTo>
                    <a:lnTo>
                      <a:pt x="3690" y="429"/>
                    </a:lnTo>
                    <a:lnTo>
                      <a:pt x="3698" y="420"/>
                    </a:lnTo>
                    <a:lnTo>
                      <a:pt x="3706" y="411"/>
                    </a:lnTo>
                    <a:lnTo>
                      <a:pt x="3713" y="402"/>
                    </a:lnTo>
                    <a:lnTo>
                      <a:pt x="3720" y="391"/>
                    </a:lnTo>
                    <a:lnTo>
                      <a:pt x="3727" y="381"/>
                    </a:lnTo>
                    <a:lnTo>
                      <a:pt x="3733" y="370"/>
                    </a:lnTo>
                    <a:lnTo>
                      <a:pt x="3738" y="359"/>
                    </a:lnTo>
                    <a:lnTo>
                      <a:pt x="3743" y="348"/>
                    </a:lnTo>
                    <a:lnTo>
                      <a:pt x="3748" y="337"/>
                    </a:lnTo>
                    <a:lnTo>
                      <a:pt x="3752" y="325"/>
                    </a:lnTo>
                    <a:lnTo>
                      <a:pt x="3755" y="313"/>
                    </a:lnTo>
                    <a:lnTo>
                      <a:pt x="3758" y="301"/>
                    </a:lnTo>
                    <a:lnTo>
                      <a:pt x="3760" y="289"/>
                    </a:lnTo>
                    <a:lnTo>
                      <a:pt x="3762" y="276"/>
                    </a:lnTo>
                    <a:lnTo>
                      <a:pt x="3763" y="264"/>
                    </a:lnTo>
                    <a:lnTo>
                      <a:pt x="3763" y="251"/>
                    </a:lnTo>
                    <a:lnTo>
                      <a:pt x="3763" y="238"/>
                    </a:lnTo>
                    <a:lnTo>
                      <a:pt x="3762" y="225"/>
                    </a:lnTo>
                    <a:lnTo>
                      <a:pt x="3760" y="213"/>
                    </a:lnTo>
                    <a:lnTo>
                      <a:pt x="3758" y="201"/>
                    </a:lnTo>
                    <a:lnTo>
                      <a:pt x="3755" y="188"/>
                    </a:lnTo>
                    <a:lnTo>
                      <a:pt x="3752" y="177"/>
                    </a:lnTo>
                    <a:lnTo>
                      <a:pt x="3748" y="165"/>
                    </a:lnTo>
                    <a:lnTo>
                      <a:pt x="3743" y="154"/>
                    </a:lnTo>
                    <a:lnTo>
                      <a:pt x="3738" y="143"/>
                    </a:lnTo>
                    <a:lnTo>
                      <a:pt x="3733" y="132"/>
                    </a:lnTo>
                    <a:lnTo>
                      <a:pt x="3727" y="120"/>
                    </a:lnTo>
                    <a:lnTo>
                      <a:pt x="3720" y="110"/>
                    </a:lnTo>
                    <a:lnTo>
                      <a:pt x="3713" y="100"/>
                    </a:lnTo>
                    <a:lnTo>
                      <a:pt x="3706" y="91"/>
                    </a:lnTo>
                    <a:lnTo>
                      <a:pt x="3698" y="82"/>
                    </a:lnTo>
                    <a:lnTo>
                      <a:pt x="3690" y="73"/>
                    </a:lnTo>
                    <a:lnTo>
                      <a:pt x="3681" y="65"/>
                    </a:lnTo>
                    <a:lnTo>
                      <a:pt x="3672" y="57"/>
                    </a:lnTo>
                    <a:lnTo>
                      <a:pt x="3663" y="50"/>
                    </a:lnTo>
                    <a:lnTo>
                      <a:pt x="3653" y="43"/>
                    </a:lnTo>
                    <a:lnTo>
                      <a:pt x="3643" y="36"/>
                    </a:lnTo>
                    <a:lnTo>
                      <a:pt x="3632" y="30"/>
                    </a:lnTo>
                    <a:lnTo>
                      <a:pt x="3621" y="25"/>
                    </a:lnTo>
                    <a:lnTo>
                      <a:pt x="3610" y="20"/>
                    </a:lnTo>
                    <a:lnTo>
                      <a:pt x="3599" y="15"/>
                    </a:lnTo>
                    <a:lnTo>
                      <a:pt x="3587" y="11"/>
                    </a:lnTo>
                    <a:lnTo>
                      <a:pt x="3574" y="8"/>
                    </a:lnTo>
                    <a:lnTo>
                      <a:pt x="3562" y="5"/>
                    </a:lnTo>
                    <a:lnTo>
                      <a:pt x="3550" y="3"/>
                    </a:lnTo>
                    <a:lnTo>
                      <a:pt x="3538" y="1"/>
                    </a:lnTo>
                    <a:lnTo>
                      <a:pt x="3525" y="0"/>
                    </a:lnTo>
                    <a:lnTo>
                      <a:pt x="35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29" tIns="48214" rIns="96429" bIns="48214" numCol="1" anchor="t" anchorCtr="0" compatLnSpc="1">
                <a:prstTxWarp prst="textNoShape">
                  <a:avLst/>
                </a:prstTxWarp>
              </a:bodyPr>
              <a:lstStyle/>
              <a:p>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50" name="Group 12"/>
          <p:cNvGrpSpPr/>
          <p:nvPr/>
        </p:nvGrpSpPr>
        <p:grpSpPr>
          <a:xfrm>
            <a:off x="553044" y="5161183"/>
            <a:ext cx="3803786" cy="736710"/>
            <a:chOff x="524433" y="4893933"/>
            <a:chExt cx="3606998" cy="698596"/>
          </a:xfrm>
        </p:grpSpPr>
        <p:sp>
          <p:nvSpPr>
            <p:cNvPr id="51" name="TextBox 37"/>
            <p:cNvSpPr txBox="1"/>
            <p:nvPr/>
          </p:nvSpPr>
          <p:spPr>
            <a:xfrm>
              <a:off x="524433" y="5320254"/>
              <a:ext cx="3606998" cy="272275"/>
            </a:xfrm>
            <a:prstGeom prst="rect">
              <a:avLst/>
            </a:prstGeom>
            <a:noFill/>
          </p:spPr>
          <p:txBody>
            <a:bodyPr wrap="square" rtlCol="0">
              <a:spAutoFit/>
            </a:bodyPr>
            <a:lstStyle/>
            <a:p>
              <a:pPr algn="r"/>
              <a:r>
                <a:rPr lang="zh-CN" altLang="en-US" sz="1266"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同数据结构中度的概念</a:t>
              </a:r>
              <a:endParaRPr lang="id-ID" sz="1266"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 name="TextBox 38"/>
            <p:cNvSpPr txBox="1"/>
            <p:nvPr/>
          </p:nvSpPr>
          <p:spPr>
            <a:xfrm>
              <a:off x="624999" y="4893933"/>
              <a:ext cx="3462300" cy="395340"/>
            </a:xfrm>
            <a:prstGeom prst="rect">
              <a:avLst/>
            </a:prstGeom>
            <a:noFill/>
          </p:spPr>
          <p:txBody>
            <a:bodyPr wrap="square" rtlCol="0">
              <a:spAutoFit/>
            </a:bodyPr>
            <a:lstStyle/>
            <a:p>
              <a:pPr algn="r"/>
              <a:r>
                <a:rPr lang="zh-CN" altLang="en-US" sz="2109" b="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度</a:t>
              </a:r>
            </a:p>
          </p:txBody>
        </p:sp>
      </p:grpSp>
      <p:grpSp>
        <p:nvGrpSpPr>
          <p:cNvPr id="53" name="Group 13"/>
          <p:cNvGrpSpPr/>
          <p:nvPr/>
        </p:nvGrpSpPr>
        <p:grpSpPr>
          <a:xfrm>
            <a:off x="1959542" y="3682439"/>
            <a:ext cx="3697732" cy="1126304"/>
            <a:chOff x="1858165" y="3624861"/>
            <a:chExt cx="3506431" cy="1068035"/>
          </a:xfrm>
        </p:grpSpPr>
        <p:sp>
          <p:nvSpPr>
            <p:cNvPr id="54" name="TextBox 66"/>
            <p:cNvSpPr txBox="1"/>
            <p:nvPr/>
          </p:nvSpPr>
          <p:spPr>
            <a:xfrm>
              <a:off x="2006353" y="4051182"/>
              <a:ext cx="3358243" cy="641714"/>
            </a:xfrm>
            <a:prstGeom prst="rect">
              <a:avLst/>
            </a:prstGeom>
            <a:noFill/>
          </p:spPr>
          <p:txBody>
            <a:bodyPr wrap="square" rtlCol="0">
              <a:spAutoFit/>
            </a:bodyPr>
            <a:lstStyle/>
            <a:p>
              <a:r>
                <a:rPr lang="zh-CN" altLang="en-US" sz="1266"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网络中实际存在边数与可容纳边数上限的比值，常用来测量社交网络中社交关系的密集程度及演化趋势。</a:t>
              </a:r>
              <a:endParaRPr lang="id-ID" sz="1266"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5" name="TextBox 67"/>
            <p:cNvSpPr txBox="1"/>
            <p:nvPr/>
          </p:nvSpPr>
          <p:spPr>
            <a:xfrm>
              <a:off x="1858165" y="3624861"/>
              <a:ext cx="3462300" cy="395340"/>
            </a:xfrm>
            <a:prstGeom prst="rect">
              <a:avLst/>
            </a:prstGeom>
            <a:noFill/>
          </p:spPr>
          <p:txBody>
            <a:bodyPr wrap="square" rtlCol="0">
              <a:spAutoFit/>
            </a:bodyPr>
            <a:lstStyle/>
            <a:p>
              <a:pPr algn="r"/>
              <a:r>
                <a:rPr lang="zh-CN" altLang="en-US" sz="2109" b="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网络密度</a:t>
              </a:r>
            </a:p>
          </p:txBody>
        </p:sp>
      </p:grpSp>
      <p:grpSp>
        <p:nvGrpSpPr>
          <p:cNvPr id="56" name="Group 14"/>
          <p:cNvGrpSpPr/>
          <p:nvPr/>
        </p:nvGrpSpPr>
        <p:grpSpPr>
          <a:xfrm>
            <a:off x="3658291" y="2521985"/>
            <a:ext cx="3697732" cy="1126306"/>
            <a:chOff x="3469030" y="2409031"/>
            <a:chExt cx="3506431" cy="1068036"/>
          </a:xfrm>
        </p:grpSpPr>
        <p:sp>
          <p:nvSpPr>
            <p:cNvPr id="57" name="TextBox 72"/>
            <p:cNvSpPr txBox="1"/>
            <p:nvPr/>
          </p:nvSpPr>
          <p:spPr>
            <a:xfrm>
              <a:off x="3469030" y="2835354"/>
              <a:ext cx="3506431" cy="641713"/>
            </a:xfrm>
            <a:prstGeom prst="rect">
              <a:avLst/>
            </a:prstGeom>
            <a:noFill/>
          </p:spPr>
          <p:txBody>
            <a:bodyPr wrap="square" rtlCol="0">
              <a:spAutoFit/>
            </a:bodyPr>
            <a:lstStyle/>
            <a:p>
              <a:r>
                <a:rPr lang="zh-CN" altLang="en-US" sz="1266" dirty="0">
                  <a:solidFill>
                    <a:schemeClr val="tx1">
                      <a:lumMod val="50000"/>
                      <a:lumOff val="50000"/>
                    </a:schemeClr>
                  </a:solidFill>
                  <a:latin typeface="微软雅黑" panose="020B0503020204020204" pitchFamily="34" charset="-122"/>
                  <a:ea typeface="微软雅黑" panose="020B0503020204020204" pitchFamily="34" charset="-122"/>
                </a:rPr>
                <a:t>网络中与同一节点相连的节点间也互为相邻节点的程度。刻画了社交网络中一个人朋友们之间也互相是朋友的概率，反应了社交网络中的聚集性。</a:t>
              </a:r>
            </a:p>
          </p:txBody>
        </p:sp>
        <p:sp>
          <p:nvSpPr>
            <p:cNvPr id="58" name="TextBox 73"/>
            <p:cNvSpPr txBox="1"/>
            <p:nvPr/>
          </p:nvSpPr>
          <p:spPr>
            <a:xfrm>
              <a:off x="3469030" y="2409031"/>
              <a:ext cx="3462300" cy="395340"/>
            </a:xfrm>
            <a:prstGeom prst="rect">
              <a:avLst/>
            </a:prstGeom>
            <a:noFill/>
          </p:spPr>
          <p:txBody>
            <a:bodyPr wrap="square" rtlCol="0">
              <a:spAutoFit/>
            </a:bodyPr>
            <a:lstStyle/>
            <a:p>
              <a:pPr algn="r"/>
              <a:r>
                <a:rPr lang="zh-CN" altLang="en-US" sz="2109" b="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聚类系数</a:t>
              </a:r>
            </a:p>
          </p:txBody>
        </p:sp>
      </p:grpSp>
      <p:grpSp>
        <p:nvGrpSpPr>
          <p:cNvPr id="59" name="Group 15"/>
          <p:cNvGrpSpPr/>
          <p:nvPr/>
        </p:nvGrpSpPr>
        <p:grpSpPr>
          <a:xfrm>
            <a:off x="5866735" y="1475517"/>
            <a:ext cx="3697732" cy="931509"/>
            <a:chOff x="5563220" y="1372319"/>
            <a:chExt cx="3506431" cy="883317"/>
          </a:xfrm>
        </p:grpSpPr>
        <p:sp>
          <p:nvSpPr>
            <p:cNvPr id="60" name="TextBox 78"/>
            <p:cNvSpPr txBox="1"/>
            <p:nvPr/>
          </p:nvSpPr>
          <p:spPr>
            <a:xfrm>
              <a:off x="5563220" y="1798642"/>
              <a:ext cx="3506431" cy="456994"/>
            </a:xfrm>
            <a:prstGeom prst="rect">
              <a:avLst/>
            </a:prstGeom>
            <a:noFill/>
          </p:spPr>
          <p:txBody>
            <a:bodyPr wrap="square" rtlCol="0">
              <a:spAutoFit/>
            </a:bodyPr>
            <a:lstStyle/>
            <a:p>
              <a:r>
                <a:rPr lang="zh-CN" altLang="en-US" sz="1266"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图中某节点承载整个图所有最短路径的数量，评价了节点在社交网络信息传递中的重要程度。</a:t>
              </a:r>
              <a:endParaRPr lang="id-ID" sz="1266"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 name="TextBox 79"/>
            <p:cNvSpPr txBox="1"/>
            <p:nvPr/>
          </p:nvSpPr>
          <p:spPr>
            <a:xfrm>
              <a:off x="5563220" y="1372319"/>
              <a:ext cx="3462300" cy="395340"/>
            </a:xfrm>
            <a:prstGeom prst="rect">
              <a:avLst/>
            </a:prstGeom>
            <a:noFill/>
          </p:spPr>
          <p:txBody>
            <a:bodyPr wrap="square" rtlCol="0">
              <a:spAutoFit/>
            </a:bodyPr>
            <a:lstStyle/>
            <a:p>
              <a:pPr algn="r"/>
              <a:r>
                <a:rPr lang="zh-CN" altLang="en-US" sz="2109" b="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介数</a:t>
              </a:r>
            </a:p>
          </p:txBody>
        </p:sp>
      </p:grpSp>
      <p:grpSp>
        <p:nvGrpSpPr>
          <p:cNvPr id="62" name="Group 80"/>
          <p:cNvGrpSpPr/>
          <p:nvPr/>
        </p:nvGrpSpPr>
        <p:grpSpPr>
          <a:xfrm flipH="1">
            <a:off x="6554679" y="4144294"/>
            <a:ext cx="2059374" cy="519752"/>
            <a:chOff x="2756450" y="2662215"/>
            <a:chExt cx="1952833" cy="492863"/>
          </a:xfrm>
        </p:grpSpPr>
        <p:grpSp>
          <p:nvGrpSpPr>
            <p:cNvPr id="63" name="Group 81"/>
            <p:cNvGrpSpPr/>
            <p:nvPr/>
          </p:nvGrpSpPr>
          <p:grpSpPr>
            <a:xfrm>
              <a:off x="2756450" y="2757465"/>
              <a:ext cx="1775413" cy="397613"/>
              <a:chOff x="2756450" y="2757465"/>
              <a:chExt cx="1775413" cy="397613"/>
            </a:xfrm>
          </p:grpSpPr>
          <p:cxnSp>
            <p:nvCxnSpPr>
              <p:cNvPr id="65" name="Straight Connector 83"/>
              <p:cNvCxnSpPr/>
              <p:nvPr/>
            </p:nvCxnSpPr>
            <p:spPr>
              <a:xfrm flipH="1">
                <a:off x="2756450" y="2757465"/>
                <a:ext cx="1216648" cy="397613"/>
              </a:xfrm>
              <a:prstGeom prst="line">
                <a:avLst/>
              </a:prstGeom>
              <a:ln w="12700">
                <a:solidFill>
                  <a:schemeClr val="bg1">
                    <a:lumMod val="65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66" name="Straight Connector 84"/>
              <p:cNvCxnSpPr/>
              <p:nvPr/>
            </p:nvCxnSpPr>
            <p:spPr>
              <a:xfrm flipH="1" flipV="1">
                <a:off x="3973098" y="2757465"/>
                <a:ext cx="558765" cy="907"/>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64" name="Oval 82"/>
            <p:cNvSpPr/>
            <p:nvPr/>
          </p:nvSpPr>
          <p:spPr>
            <a:xfrm>
              <a:off x="4518783" y="2662215"/>
              <a:ext cx="190500" cy="1905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7" name="Group 86"/>
          <p:cNvGrpSpPr/>
          <p:nvPr/>
        </p:nvGrpSpPr>
        <p:grpSpPr>
          <a:xfrm flipH="1">
            <a:off x="8283681" y="2918311"/>
            <a:ext cx="1483918" cy="698015"/>
            <a:chOff x="3302135" y="2662215"/>
            <a:chExt cx="1407148" cy="661903"/>
          </a:xfrm>
        </p:grpSpPr>
        <p:cxnSp>
          <p:nvCxnSpPr>
            <p:cNvPr id="68" name="Straight Connector 89"/>
            <p:cNvCxnSpPr>
              <a:stCxn id="69" idx="2"/>
            </p:cNvCxnSpPr>
            <p:nvPr/>
          </p:nvCxnSpPr>
          <p:spPr>
            <a:xfrm flipH="1">
              <a:off x="3302135" y="2757465"/>
              <a:ext cx="1216648" cy="566653"/>
            </a:xfrm>
            <a:prstGeom prst="line">
              <a:avLst/>
            </a:prstGeom>
            <a:ln w="12700">
              <a:solidFill>
                <a:schemeClr val="bg1">
                  <a:lumMod val="65000"/>
                </a:schemeClr>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69" name="Oval 88"/>
            <p:cNvSpPr/>
            <p:nvPr/>
          </p:nvSpPr>
          <p:spPr>
            <a:xfrm>
              <a:off x="4518783" y="2662215"/>
              <a:ext cx="190500" cy="1905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0" name="Group 92"/>
          <p:cNvGrpSpPr/>
          <p:nvPr/>
        </p:nvGrpSpPr>
        <p:grpSpPr>
          <a:xfrm flipH="1">
            <a:off x="10303854" y="2226069"/>
            <a:ext cx="940280" cy="792688"/>
            <a:chOff x="4005178" y="3066762"/>
            <a:chExt cx="891635" cy="751678"/>
          </a:xfrm>
        </p:grpSpPr>
        <p:cxnSp>
          <p:nvCxnSpPr>
            <p:cNvPr id="71" name="Straight Connector 95"/>
            <p:cNvCxnSpPr>
              <a:stCxn id="72" idx="3"/>
            </p:cNvCxnSpPr>
            <p:nvPr/>
          </p:nvCxnSpPr>
          <p:spPr>
            <a:xfrm flipH="1">
              <a:off x="4005178" y="3229364"/>
              <a:ext cx="729033" cy="589076"/>
            </a:xfrm>
            <a:prstGeom prst="line">
              <a:avLst/>
            </a:prstGeom>
            <a:ln w="12700">
              <a:solidFill>
                <a:schemeClr val="bg1">
                  <a:lumMod val="65000"/>
                </a:schemeClr>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72" name="Oval 94"/>
            <p:cNvSpPr/>
            <p:nvPr/>
          </p:nvSpPr>
          <p:spPr>
            <a:xfrm>
              <a:off x="4706313" y="3066762"/>
              <a:ext cx="190500" cy="1905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3" name="Group 10"/>
          <p:cNvGrpSpPr/>
          <p:nvPr/>
        </p:nvGrpSpPr>
        <p:grpSpPr>
          <a:xfrm>
            <a:off x="7436381" y="2649679"/>
            <a:ext cx="776434" cy="776434"/>
            <a:chOff x="7051661" y="2512363"/>
            <a:chExt cx="736265" cy="736265"/>
          </a:xfrm>
        </p:grpSpPr>
        <p:sp>
          <p:nvSpPr>
            <p:cNvPr id="74" name="Oval 68"/>
            <p:cNvSpPr/>
            <p:nvPr/>
          </p:nvSpPr>
          <p:spPr>
            <a:xfrm>
              <a:off x="7051661" y="2512363"/>
              <a:ext cx="736265" cy="7362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75" name="Group 104"/>
            <p:cNvGrpSpPr/>
            <p:nvPr/>
          </p:nvGrpSpPr>
          <p:grpSpPr>
            <a:xfrm>
              <a:off x="7231041" y="2719950"/>
              <a:ext cx="377503" cy="353205"/>
              <a:chOff x="6964363" y="2108200"/>
              <a:chExt cx="690562" cy="646113"/>
            </a:xfrm>
            <a:solidFill>
              <a:schemeClr val="bg1"/>
            </a:solidFill>
          </p:grpSpPr>
          <p:sp>
            <p:nvSpPr>
              <p:cNvPr id="76" name="Freeform 91"/>
              <p:cNvSpPr>
                <a:spLocks noEditPoints="1"/>
              </p:cNvSpPr>
              <p:nvPr/>
            </p:nvSpPr>
            <p:spPr bwMode="auto">
              <a:xfrm>
                <a:off x="7050088" y="2193925"/>
                <a:ext cx="519112" cy="344488"/>
              </a:xfrm>
              <a:custGeom>
                <a:avLst/>
                <a:gdLst>
                  <a:gd name="T0" fmla="*/ 503 w 12071"/>
                  <a:gd name="T1" fmla="*/ 502 h 8033"/>
                  <a:gd name="T2" fmla="*/ 11568 w 12071"/>
                  <a:gd name="T3" fmla="*/ 0 h 8033"/>
                  <a:gd name="T4" fmla="*/ 452 w 12071"/>
                  <a:gd name="T5" fmla="*/ 5 h 8033"/>
                  <a:gd name="T6" fmla="*/ 377 w 12071"/>
                  <a:gd name="T7" fmla="*/ 18 h 8033"/>
                  <a:gd name="T8" fmla="*/ 307 w 12071"/>
                  <a:gd name="T9" fmla="*/ 41 h 8033"/>
                  <a:gd name="T10" fmla="*/ 242 w 12071"/>
                  <a:gd name="T11" fmla="*/ 74 h 8033"/>
                  <a:gd name="T12" fmla="*/ 183 w 12071"/>
                  <a:gd name="T13" fmla="*/ 116 h 8033"/>
                  <a:gd name="T14" fmla="*/ 131 w 12071"/>
                  <a:gd name="T15" fmla="*/ 166 h 8033"/>
                  <a:gd name="T16" fmla="*/ 85 w 12071"/>
                  <a:gd name="T17" fmla="*/ 222 h 8033"/>
                  <a:gd name="T18" fmla="*/ 49 w 12071"/>
                  <a:gd name="T19" fmla="*/ 284 h 8033"/>
                  <a:gd name="T20" fmla="*/ 22 w 12071"/>
                  <a:gd name="T21" fmla="*/ 353 h 8033"/>
                  <a:gd name="T22" fmla="*/ 6 w 12071"/>
                  <a:gd name="T23" fmla="*/ 426 h 8033"/>
                  <a:gd name="T24" fmla="*/ 0 w 12071"/>
                  <a:gd name="T25" fmla="*/ 502 h 8033"/>
                  <a:gd name="T26" fmla="*/ 3 w 12071"/>
                  <a:gd name="T27" fmla="*/ 7582 h 8033"/>
                  <a:gd name="T28" fmla="*/ 16 w 12071"/>
                  <a:gd name="T29" fmla="*/ 7656 h 8033"/>
                  <a:gd name="T30" fmla="*/ 39 w 12071"/>
                  <a:gd name="T31" fmla="*/ 7726 h 8033"/>
                  <a:gd name="T32" fmla="*/ 72 w 12071"/>
                  <a:gd name="T33" fmla="*/ 7792 h 8033"/>
                  <a:gd name="T34" fmla="*/ 115 w 12071"/>
                  <a:gd name="T35" fmla="*/ 7850 h 8033"/>
                  <a:gd name="T36" fmla="*/ 165 w 12071"/>
                  <a:gd name="T37" fmla="*/ 7902 h 8033"/>
                  <a:gd name="T38" fmla="*/ 221 w 12071"/>
                  <a:gd name="T39" fmla="*/ 7947 h 8033"/>
                  <a:gd name="T40" fmla="*/ 285 w 12071"/>
                  <a:gd name="T41" fmla="*/ 7983 h 8033"/>
                  <a:gd name="T42" fmla="*/ 353 w 12071"/>
                  <a:gd name="T43" fmla="*/ 8011 h 8033"/>
                  <a:gd name="T44" fmla="*/ 426 w 12071"/>
                  <a:gd name="T45" fmla="*/ 8027 h 8033"/>
                  <a:gd name="T46" fmla="*/ 503 w 12071"/>
                  <a:gd name="T47" fmla="*/ 8033 h 8033"/>
                  <a:gd name="T48" fmla="*/ 11619 w 12071"/>
                  <a:gd name="T49" fmla="*/ 8030 h 8033"/>
                  <a:gd name="T50" fmla="*/ 11694 w 12071"/>
                  <a:gd name="T51" fmla="*/ 8017 h 8033"/>
                  <a:gd name="T52" fmla="*/ 11764 w 12071"/>
                  <a:gd name="T53" fmla="*/ 7994 h 8033"/>
                  <a:gd name="T54" fmla="*/ 11829 w 12071"/>
                  <a:gd name="T55" fmla="*/ 7960 h 8033"/>
                  <a:gd name="T56" fmla="*/ 11888 w 12071"/>
                  <a:gd name="T57" fmla="*/ 7918 h 8033"/>
                  <a:gd name="T58" fmla="*/ 11940 w 12071"/>
                  <a:gd name="T59" fmla="*/ 7868 h 8033"/>
                  <a:gd name="T60" fmla="*/ 11986 w 12071"/>
                  <a:gd name="T61" fmla="*/ 7812 h 8033"/>
                  <a:gd name="T62" fmla="*/ 12022 w 12071"/>
                  <a:gd name="T63" fmla="*/ 7749 h 8033"/>
                  <a:gd name="T64" fmla="*/ 12049 w 12071"/>
                  <a:gd name="T65" fmla="*/ 7680 h 8033"/>
                  <a:gd name="T66" fmla="*/ 12065 w 12071"/>
                  <a:gd name="T67" fmla="*/ 7607 h 8033"/>
                  <a:gd name="T68" fmla="*/ 12071 w 12071"/>
                  <a:gd name="T69" fmla="*/ 7531 h 8033"/>
                  <a:gd name="T70" fmla="*/ 12068 w 12071"/>
                  <a:gd name="T71" fmla="*/ 451 h 8033"/>
                  <a:gd name="T72" fmla="*/ 12055 w 12071"/>
                  <a:gd name="T73" fmla="*/ 377 h 8033"/>
                  <a:gd name="T74" fmla="*/ 12032 w 12071"/>
                  <a:gd name="T75" fmla="*/ 306 h 8033"/>
                  <a:gd name="T76" fmla="*/ 11999 w 12071"/>
                  <a:gd name="T77" fmla="*/ 242 h 8033"/>
                  <a:gd name="T78" fmla="*/ 11956 w 12071"/>
                  <a:gd name="T79" fmla="*/ 183 h 8033"/>
                  <a:gd name="T80" fmla="*/ 11906 w 12071"/>
                  <a:gd name="T81" fmla="*/ 131 h 8033"/>
                  <a:gd name="T82" fmla="*/ 11850 w 12071"/>
                  <a:gd name="T83" fmla="*/ 85 h 8033"/>
                  <a:gd name="T84" fmla="*/ 11786 w 12071"/>
                  <a:gd name="T85" fmla="*/ 49 h 8033"/>
                  <a:gd name="T86" fmla="*/ 11718 w 12071"/>
                  <a:gd name="T87" fmla="*/ 22 h 8033"/>
                  <a:gd name="T88" fmla="*/ 11645 w 12071"/>
                  <a:gd name="T89" fmla="*/ 6 h 8033"/>
                  <a:gd name="T90" fmla="*/ 11568 w 12071"/>
                  <a:gd name="T91" fmla="*/ 0 h 8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071" h="8033">
                    <a:moveTo>
                      <a:pt x="11568" y="7533"/>
                    </a:moveTo>
                    <a:lnTo>
                      <a:pt x="503" y="7533"/>
                    </a:lnTo>
                    <a:lnTo>
                      <a:pt x="503" y="502"/>
                    </a:lnTo>
                    <a:lnTo>
                      <a:pt x="11568" y="502"/>
                    </a:lnTo>
                    <a:lnTo>
                      <a:pt x="11568" y="7533"/>
                    </a:lnTo>
                    <a:close/>
                    <a:moveTo>
                      <a:pt x="11568" y="0"/>
                    </a:moveTo>
                    <a:lnTo>
                      <a:pt x="503" y="2"/>
                    </a:lnTo>
                    <a:lnTo>
                      <a:pt x="477" y="3"/>
                    </a:lnTo>
                    <a:lnTo>
                      <a:pt x="452" y="5"/>
                    </a:lnTo>
                    <a:lnTo>
                      <a:pt x="426" y="8"/>
                    </a:lnTo>
                    <a:lnTo>
                      <a:pt x="401" y="12"/>
                    </a:lnTo>
                    <a:lnTo>
                      <a:pt x="377" y="18"/>
                    </a:lnTo>
                    <a:lnTo>
                      <a:pt x="353" y="24"/>
                    </a:lnTo>
                    <a:lnTo>
                      <a:pt x="330" y="32"/>
                    </a:lnTo>
                    <a:lnTo>
                      <a:pt x="307" y="41"/>
                    </a:lnTo>
                    <a:lnTo>
                      <a:pt x="285" y="51"/>
                    </a:lnTo>
                    <a:lnTo>
                      <a:pt x="263" y="62"/>
                    </a:lnTo>
                    <a:lnTo>
                      <a:pt x="242" y="74"/>
                    </a:lnTo>
                    <a:lnTo>
                      <a:pt x="221" y="87"/>
                    </a:lnTo>
                    <a:lnTo>
                      <a:pt x="202" y="102"/>
                    </a:lnTo>
                    <a:lnTo>
                      <a:pt x="183" y="116"/>
                    </a:lnTo>
                    <a:lnTo>
                      <a:pt x="165" y="132"/>
                    </a:lnTo>
                    <a:lnTo>
                      <a:pt x="147" y="148"/>
                    </a:lnTo>
                    <a:lnTo>
                      <a:pt x="131" y="166"/>
                    </a:lnTo>
                    <a:lnTo>
                      <a:pt x="115" y="184"/>
                    </a:lnTo>
                    <a:lnTo>
                      <a:pt x="99" y="202"/>
                    </a:lnTo>
                    <a:lnTo>
                      <a:pt x="85" y="222"/>
                    </a:lnTo>
                    <a:lnTo>
                      <a:pt x="72" y="242"/>
                    </a:lnTo>
                    <a:lnTo>
                      <a:pt x="60" y="263"/>
                    </a:lnTo>
                    <a:lnTo>
                      <a:pt x="49" y="284"/>
                    </a:lnTo>
                    <a:lnTo>
                      <a:pt x="39" y="307"/>
                    </a:lnTo>
                    <a:lnTo>
                      <a:pt x="30" y="329"/>
                    </a:lnTo>
                    <a:lnTo>
                      <a:pt x="22" y="353"/>
                    </a:lnTo>
                    <a:lnTo>
                      <a:pt x="16" y="377"/>
                    </a:lnTo>
                    <a:lnTo>
                      <a:pt x="10" y="401"/>
                    </a:lnTo>
                    <a:lnTo>
                      <a:pt x="6" y="426"/>
                    </a:lnTo>
                    <a:lnTo>
                      <a:pt x="3" y="451"/>
                    </a:lnTo>
                    <a:lnTo>
                      <a:pt x="1" y="476"/>
                    </a:lnTo>
                    <a:lnTo>
                      <a:pt x="0" y="502"/>
                    </a:lnTo>
                    <a:lnTo>
                      <a:pt x="0" y="7531"/>
                    </a:lnTo>
                    <a:lnTo>
                      <a:pt x="1" y="7557"/>
                    </a:lnTo>
                    <a:lnTo>
                      <a:pt x="3" y="7582"/>
                    </a:lnTo>
                    <a:lnTo>
                      <a:pt x="6" y="7607"/>
                    </a:lnTo>
                    <a:lnTo>
                      <a:pt x="10" y="7632"/>
                    </a:lnTo>
                    <a:lnTo>
                      <a:pt x="16" y="7656"/>
                    </a:lnTo>
                    <a:lnTo>
                      <a:pt x="22" y="7680"/>
                    </a:lnTo>
                    <a:lnTo>
                      <a:pt x="30" y="7703"/>
                    </a:lnTo>
                    <a:lnTo>
                      <a:pt x="39" y="7726"/>
                    </a:lnTo>
                    <a:lnTo>
                      <a:pt x="49" y="7749"/>
                    </a:lnTo>
                    <a:lnTo>
                      <a:pt x="60" y="7771"/>
                    </a:lnTo>
                    <a:lnTo>
                      <a:pt x="72" y="7792"/>
                    </a:lnTo>
                    <a:lnTo>
                      <a:pt x="85" y="7812"/>
                    </a:lnTo>
                    <a:lnTo>
                      <a:pt x="99" y="7831"/>
                    </a:lnTo>
                    <a:lnTo>
                      <a:pt x="115" y="7850"/>
                    </a:lnTo>
                    <a:lnTo>
                      <a:pt x="131" y="7868"/>
                    </a:lnTo>
                    <a:lnTo>
                      <a:pt x="147" y="7886"/>
                    </a:lnTo>
                    <a:lnTo>
                      <a:pt x="165" y="7902"/>
                    </a:lnTo>
                    <a:lnTo>
                      <a:pt x="183" y="7918"/>
                    </a:lnTo>
                    <a:lnTo>
                      <a:pt x="202" y="7933"/>
                    </a:lnTo>
                    <a:lnTo>
                      <a:pt x="221" y="7947"/>
                    </a:lnTo>
                    <a:lnTo>
                      <a:pt x="242" y="7960"/>
                    </a:lnTo>
                    <a:lnTo>
                      <a:pt x="263" y="7972"/>
                    </a:lnTo>
                    <a:lnTo>
                      <a:pt x="285" y="7983"/>
                    </a:lnTo>
                    <a:lnTo>
                      <a:pt x="307" y="7994"/>
                    </a:lnTo>
                    <a:lnTo>
                      <a:pt x="330" y="8003"/>
                    </a:lnTo>
                    <a:lnTo>
                      <a:pt x="353" y="8011"/>
                    </a:lnTo>
                    <a:lnTo>
                      <a:pt x="377" y="8017"/>
                    </a:lnTo>
                    <a:lnTo>
                      <a:pt x="401" y="8023"/>
                    </a:lnTo>
                    <a:lnTo>
                      <a:pt x="426" y="8027"/>
                    </a:lnTo>
                    <a:lnTo>
                      <a:pt x="452" y="8030"/>
                    </a:lnTo>
                    <a:lnTo>
                      <a:pt x="477" y="8032"/>
                    </a:lnTo>
                    <a:lnTo>
                      <a:pt x="503" y="8033"/>
                    </a:lnTo>
                    <a:lnTo>
                      <a:pt x="11568" y="8033"/>
                    </a:lnTo>
                    <a:lnTo>
                      <a:pt x="11594" y="8032"/>
                    </a:lnTo>
                    <a:lnTo>
                      <a:pt x="11619" y="8030"/>
                    </a:lnTo>
                    <a:lnTo>
                      <a:pt x="11645" y="8027"/>
                    </a:lnTo>
                    <a:lnTo>
                      <a:pt x="11670" y="8023"/>
                    </a:lnTo>
                    <a:lnTo>
                      <a:pt x="11694" y="8017"/>
                    </a:lnTo>
                    <a:lnTo>
                      <a:pt x="11718" y="8011"/>
                    </a:lnTo>
                    <a:lnTo>
                      <a:pt x="11741" y="8003"/>
                    </a:lnTo>
                    <a:lnTo>
                      <a:pt x="11764" y="7994"/>
                    </a:lnTo>
                    <a:lnTo>
                      <a:pt x="11786" y="7983"/>
                    </a:lnTo>
                    <a:lnTo>
                      <a:pt x="11809" y="7972"/>
                    </a:lnTo>
                    <a:lnTo>
                      <a:pt x="11829" y="7960"/>
                    </a:lnTo>
                    <a:lnTo>
                      <a:pt x="11850" y="7947"/>
                    </a:lnTo>
                    <a:lnTo>
                      <a:pt x="11869" y="7933"/>
                    </a:lnTo>
                    <a:lnTo>
                      <a:pt x="11888" y="7918"/>
                    </a:lnTo>
                    <a:lnTo>
                      <a:pt x="11906" y="7902"/>
                    </a:lnTo>
                    <a:lnTo>
                      <a:pt x="11924" y="7886"/>
                    </a:lnTo>
                    <a:lnTo>
                      <a:pt x="11940" y="7868"/>
                    </a:lnTo>
                    <a:lnTo>
                      <a:pt x="11956" y="7850"/>
                    </a:lnTo>
                    <a:lnTo>
                      <a:pt x="11972" y="7831"/>
                    </a:lnTo>
                    <a:lnTo>
                      <a:pt x="11986" y="7812"/>
                    </a:lnTo>
                    <a:lnTo>
                      <a:pt x="11999" y="7792"/>
                    </a:lnTo>
                    <a:lnTo>
                      <a:pt x="12011" y="7771"/>
                    </a:lnTo>
                    <a:lnTo>
                      <a:pt x="12022" y="7749"/>
                    </a:lnTo>
                    <a:lnTo>
                      <a:pt x="12032" y="7726"/>
                    </a:lnTo>
                    <a:lnTo>
                      <a:pt x="12041" y="7703"/>
                    </a:lnTo>
                    <a:lnTo>
                      <a:pt x="12049" y="7680"/>
                    </a:lnTo>
                    <a:lnTo>
                      <a:pt x="12055" y="7656"/>
                    </a:lnTo>
                    <a:lnTo>
                      <a:pt x="12061" y="7632"/>
                    </a:lnTo>
                    <a:lnTo>
                      <a:pt x="12065" y="7607"/>
                    </a:lnTo>
                    <a:lnTo>
                      <a:pt x="12068" y="7582"/>
                    </a:lnTo>
                    <a:lnTo>
                      <a:pt x="12070" y="7557"/>
                    </a:lnTo>
                    <a:lnTo>
                      <a:pt x="12071" y="7531"/>
                    </a:lnTo>
                    <a:lnTo>
                      <a:pt x="12071" y="502"/>
                    </a:lnTo>
                    <a:lnTo>
                      <a:pt x="12070" y="476"/>
                    </a:lnTo>
                    <a:lnTo>
                      <a:pt x="12068" y="451"/>
                    </a:lnTo>
                    <a:lnTo>
                      <a:pt x="12065" y="426"/>
                    </a:lnTo>
                    <a:lnTo>
                      <a:pt x="12061" y="401"/>
                    </a:lnTo>
                    <a:lnTo>
                      <a:pt x="12055" y="377"/>
                    </a:lnTo>
                    <a:lnTo>
                      <a:pt x="12049" y="353"/>
                    </a:lnTo>
                    <a:lnTo>
                      <a:pt x="12041" y="329"/>
                    </a:lnTo>
                    <a:lnTo>
                      <a:pt x="12032" y="306"/>
                    </a:lnTo>
                    <a:lnTo>
                      <a:pt x="12022" y="284"/>
                    </a:lnTo>
                    <a:lnTo>
                      <a:pt x="12011" y="263"/>
                    </a:lnTo>
                    <a:lnTo>
                      <a:pt x="11999" y="242"/>
                    </a:lnTo>
                    <a:lnTo>
                      <a:pt x="11986" y="221"/>
                    </a:lnTo>
                    <a:lnTo>
                      <a:pt x="11972" y="202"/>
                    </a:lnTo>
                    <a:lnTo>
                      <a:pt x="11956" y="183"/>
                    </a:lnTo>
                    <a:lnTo>
                      <a:pt x="11940" y="165"/>
                    </a:lnTo>
                    <a:lnTo>
                      <a:pt x="11924" y="147"/>
                    </a:lnTo>
                    <a:lnTo>
                      <a:pt x="11906" y="131"/>
                    </a:lnTo>
                    <a:lnTo>
                      <a:pt x="11888" y="115"/>
                    </a:lnTo>
                    <a:lnTo>
                      <a:pt x="11869" y="100"/>
                    </a:lnTo>
                    <a:lnTo>
                      <a:pt x="11850" y="85"/>
                    </a:lnTo>
                    <a:lnTo>
                      <a:pt x="11829" y="72"/>
                    </a:lnTo>
                    <a:lnTo>
                      <a:pt x="11809" y="60"/>
                    </a:lnTo>
                    <a:lnTo>
                      <a:pt x="11786" y="49"/>
                    </a:lnTo>
                    <a:lnTo>
                      <a:pt x="11764" y="39"/>
                    </a:lnTo>
                    <a:lnTo>
                      <a:pt x="11741" y="30"/>
                    </a:lnTo>
                    <a:lnTo>
                      <a:pt x="11718" y="22"/>
                    </a:lnTo>
                    <a:lnTo>
                      <a:pt x="11694" y="16"/>
                    </a:lnTo>
                    <a:lnTo>
                      <a:pt x="11670" y="10"/>
                    </a:lnTo>
                    <a:lnTo>
                      <a:pt x="11645" y="6"/>
                    </a:lnTo>
                    <a:lnTo>
                      <a:pt x="11619" y="3"/>
                    </a:lnTo>
                    <a:lnTo>
                      <a:pt x="11594" y="1"/>
                    </a:lnTo>
                    <a:lnTo>
                      <a:pt x="1156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29" tIns="48214" rIns="96429" bIns="48214" numCol="1" anchor="t" anchorCtr="0" compatLnSpc="1">
                <a:prstTxWarp prst="textNoShape">
                  <a:avLst/>
                </a:prstTxWarp>
              </a:bodyPr>
              <a:lstStyle/>
              <a:p>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7" name="Freeform 92"/>
              <p:cNvSpPr>
                <a:spLocks noEditPoints="1"/>
              </p:cNvSpPr>
              <p:nvPr/>
            </p:nvSpPr>
            <p:spPr bwMode="auto">
              <a:xfrm>
                <a:off x="6964363" y="2108200"/>
                <a:ext cx="690562" cy="646113"/>
              </a:xfrm>
              <a:custGeom>
                <a:avLst/>
                <a:gdLst>
                  <a:gd name="T0" fmla="*/ 15066 w 16095"/>
                  <a:gd name="T1" fmla="*/ 11696 h 15059"/>
                  <a:gd name="T2" fmla="*/ 14988 w 16095"/>
                  <a:gd name="T3" fmla="*/ 11847 h 15059"/>
                  <a:gd name="T4" fmla="*/ 14867 w 16095"/>
                  <a:gd name="T5" fmla="*/ 11963 h 15059"/>
                  <a:gd name="T6" fmla="*/ 14712 w 16095"/>
                  <a:gd name="T7" fmla="*/ 12033 h 15059"/>
                  <a:gd name="T8" fmla="*/ 6036 w 16095"/>
                  <a:gd name="T9" fmla="*/ 12049 h 15059"/>
                  <a:gd name="T10" fmla="*/ 1359 w 16095"/>
                  <a:gd name="T11" fmla="*/ 12027 h 15059"/>
                  <a:gd name="T12" fmla="*/ 1208 w 16095"/>
                  <a:gd name="T13" fmla="*/ 11949 h 15059"/>
                  <a:gd name="T14" fmla="*/ 1091 w 16095"/>
                  <a:gd name="T15" fmla="*/ 11828 h 15059"/>
                  <a:gd name="T16" fmla="*/ 1022 w 16095"/>
                  <a:gd name="T17" fmla="*/ 11672 h 15059"/>
                  <a:gd name="T18" fmla="*/ 1007 w 16095"/>
                  <a:gd name="T19" fmla="*/ 1480 h 15059"/>
                  <a:gd name="T20" fmla="*/ 1045 w 16095"/>
                  <a:gd name="T21" fmla="*/ 1310 h 15059"/>
                  <a:gd name="T22" fmla="*/ 1137 w 16095"/>
                  <a:gd name="T23" fmla="*/ 1169 h 15059"/>
                  <a:gd name="T24" fmla="*/ 1268 w 16095"/>
                  <a:gd name="T25" fmla="*/ 1064 h 15059"/>
                  <a:gd name="T26" fmla="*/ 1432 w 16095"/>
                  <a:gd name="T27" fmla="*/ 1010 h 15059"/>
                  <a:gd name="T28" fmla="*/ 14663 w 16095"/>
                  <a:gd name="T29" fmla="*/ 1010 h 15059"/>
                  <a:gd name="T30" fmla="*/ 14826 w 16095"/>
                  <a:gd name="T31" fmla="*/ 1064 h 15059"/>
                  <a:gd name="T32" fmla="*/ 14958 w 16095"/>
                  <a:gd name="T33" fmla="*/ 1169 h 15059"/>
                  <a:gd name="T34" fmla="*/ 15050 w 16095"/>
                  <a:gd name="T35" fmla="*/ 1310 h 15059"/>
                  <a:gd name="T36" fmla="*/ 15088 w 16095"/>
                  <a:gd name="T37" fmla="*/ 1480 h 15059"/>
                  <a:gd name="T38" fmla="*/ 1279 w 16095"/>
                  <a:gd name="T39" fmla="*/ 17 h 15059"/>
                  <a:gd name="T40" fmla="*/ 790 w 16095"/>
                  <a:gd name="T41" fmla="*/ 182 h 15059"/>
                  <a:gd name="T42" fmla="*/ 391 w 16095"/>
                  <a:gd name="T43" fmla="*/ 493 h 15059"/>
                  <a:gd name="T44" fmla="*/ 119 w 16095"/>
                  <a:gd name="T45" fmla="*/ 920 h 15059"/>
                  <a:gd name="T46" fmla="*/ 2 w 16095"/>
                  <a:gd name="T47" fmla="*/ 1429 h 15059"/>
                  <a:gd name="T48" fmla="*/ 47 w 16095"/>
                  <a:gd name="T49" fmla="*/ 11922 h 15059"/>
                  <a:gd name="T50" fmla="*/ 257 w 16095"/>
                  <a:gd name="T51" fmla="*/ 12387 h 15059"/>
                  <a:gd name="T52" fmla="*/ 604 w 16095"/>
                  <a:gd name="T53" fmla="*/ 12752 h 15059"/>
                  <a:gd name="T54" fmla="*/ 1056 w 16095"/>
                  <a:gd name="T55" fmla="*/ 12984 h 15059"/>
                  <a:gd name="T56" fmla="*/ 6539 w 16095"/>
                  <a:gd name="T57" fmla="*/ 13053 h 15059"/>
                  <a:gd name="T58" fmla="*/ 3299 w 16095"/>
                  <a:gd name="T59" fmla="*/ 14106 h 15059"/>
                  <a:gd name="T60" fmla="*/ 3180 w 16095"/>
                  <a:gd name="T61" fmla="*/ 14188 h 15059"/>
                  <a:gd name="T62" fmla="*/ 3089 w 16095"/>
                  <a:gd name="T63" fmla="*/ 14299 h 15059"/>
                  <a:gd name="T64" fmla="*/ 3034 w 16095"/>
                  <a:gd name="T65" fmla="*/ 14431 h 15059"/>
                  <a:gd name="T66" fmla="*/ 3019 w 16095"/>
                  <a:gd name="T67" fmla="*/ 14583 h 15059"/>
                  <a:gd name="T68" fmla="*/ 3057 w 16095"/>
                  <a:gd name="T69" fmla="*/ 14753 h 15059"/>
                  <a:gd name="T70" fmla="*/ 3149 w 16095"/>
                  <a:gd name="T71" fmla="*/ 14894 h 15059"/>
                  <a:gd name="T72" fmla="*/ 3280 w 16095"/>
                  <a:gd name="T73" fmla="*/ 14999 h 15059"/>
                  <a:gd name="T74" fmla="*/ 3444 w 16095"/>
                  <a:gd name="T75" fmla="*/ 15053 h 15059"/>
                  <a:gd name="T76" fmla="*/ 12651 w 16095"/>
                  <a:gd name="T77" fmla="*/ 15053 h 15059"/>
                  <a:gd name="T78" fmla="*/ 12814 w 16095"/>
                  <a:gd name="T79" fmla="*/ 14999 h 15059"/>
                  <a:gd name="T80" fmla="*/ 12946 w 16095"/>
                  <a:gd name="T81" fmla="*/ 14894 h 15059"/>
                  <a:gd name="T82" fmla="*/ 13038 w 16095"/>
                  <a:gd name="T83" fmla="*/ 14753 h 15059"/>
                  <a:gd name="T84" fmla="*/ 13076 w 16095"/>
                  <a:gd name="T85" fmla="*/ 14583 h 15059"/>
                  <a:gd name="T86" fmla="*/ 13061 w 16095"/>
                  <a:gd name="T87" fmla="*/ 14431 h 15059"/>
                  <a:gd name="T88" fmla="*/ 13006 w 16095"/>
                  <a:gd name="T89" fmla="*/ 14299 h 15059"/>
                  <a:gd name="T90" fmla="*/ 12915 w 16095"/>
                  <a:gd name="T91" fmla="*/ 14188 h 15059"/>
                  <a:gd name="T92" fmla="*/ 12796 w 16095"/>
                  <a:gd name="T93" fmla="*/ 14106 h 15059"/>
                  <a:gd name="T94" fmla="*/ 9556 w 16095"/>
                  <a:gd name="T95" fmla="*/ 13053 h 15059"/>
                  <a:gd name="T96" fmla="*/ 15039 w 16095"/>
                  <a:gd name="T97" fmla="*/ 12984 h 15059"/>
                  <a:gd name="T98" fmla="*/ 15491 w 16095"/>
                  <a:gd name="T99" fmla="*/ 12752 h 15059"/>
                  <a:gd name="T100" fmla="*/ 15838 w 16095"/>
                  <a:gd name="T101" fmla="*/ 12387 h 15059"/>
                  <a:gd name="T102" fmla="*/ 16048 w 16095"/>
                  <a:gd name="T103" fmla="*/ 11922 h 15059"/>
                  <a:gd name="T104" fmla="*/ 16093 w 16095"/>
                  <a:gd name="T105" fmla="*/ 1429 h 15059"/>
                  <a:gd name="T106" fmla="*/ 15976 w 16095"/>
                  <a:gd name="T107" fmla="*/ 920 h 15059"/>
                  <a:gd name="T108" fmla="*/ 15703 w 16095"/>
                  <a:gd name="T109" fmla="*/ 493 h 15059"/>
                  <a:gd name="T110" fmla="*/ 15305 w 16095"/>
                  <a:gd name="T111" fmla="*/ 182 h 15059"/>
                  <a:gd name="T112" fmla="*/ 14815 w 16095"/>
                  <a:gd name="T113" fmla="*/ 17 h 15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095" h="15059">
                    <a:moveTo>
                      <a:pt x="15089" y="11547"/>
                    </a:moveTo>
                    <a:lnTo>
                      <a:pt x="15088" y="11573"/>
                    </a:lnTo>
                    <a:lnTo>
                      <a:pt x="15086" y="11598"/>
                    </a:lnTo>
                    <a:lnTo>
                      <a:pt x="15083" y="11623"/>
                    </a:lnTo>
                    <a:lnTo>
                      <a:pt x="15079" y="11648"/>
                    </a:lnTo>
                    <a:lnTo>
                      <a:pt x="15073" y="11672"/>
                    </a:lnTo>
                    <a:lnTo>
                      <a:pt x="15066" y="11696"/>
                    </a:lnTo>
                    <a:lnTo>
                      <a:pt x="15059" y="11719"/>
                    </a:lnTo>
                    <a:lnTo>
                      <a:pt x="15050" y="11743"/>
                    </a:lnTo>
                    <a:lnTo>
                      <a:pt x="15040" y="11765"/>
                    </a:lnTo>
                    <a:lnTo>
                      <a:pt x="15029" y="11786"/>
                    </a:lnTo>
                    <a:lnTo>
                      <a:pt x="15016" y="11807"/>
                    </a:lnTo>
                    <a:lnTo>
                      <a:pt x="15003" y="11828"/>
                    </a:lnTo>
                    <a:lnTo>
                      <a:pt x="14988" y="11847"/>
                    </a:lnTo>
                    <a:lnTo>
                      <a:pt x="14974" y="11866"/>
                    </a:lnTo>
                    <a:lnTo>
                      <a:pt x="14958" y="11884"/>
                    </a:lnTo>
                    <a:lnTo>
                      <a:pt x="14941" y="11902"/>
                    </a:lnTo>
                    <a:lnTo>
                      <a:pt x="14924" y="11918"/>
                    </a:lnTo>
                    <a:lnTo>
                      <a:pt x="14906" y="11934"/>
                    </a:lnTo>
                    <a:lnTo>
                      <a:pt x="14887" y="11949"/>
                    </a:lnTo>
                    <a:lnTo>
                      <a:pt x="14867" y="11963"/>
                    </a:lnTo>
                    <a:lnTo>
                      <a:pt x="14847" y="11977"/>
                    </a:lnTo>
                    <a:lnTo>
                      <a:pt x="14826" y="11989"/>
                    </a:lnTo>
                    <a:lnTo>
                      <a:pt x="14803" y="12000"/>
                    </a:lnTo>
                    <a:lnTo>
                      <a:pt x="14781" y="12010"/>
                    </a:lnTo>
                    <a:lnTo>
                      <a:pt x="14759" y="12019"/>
                    </a:lnTo>
                    <a:lnTo>
                      <a:pt x="14735" y="12027"/>
                    </a:lnTo>
                    <a:lnTo>
                      <a:pt x="14712" y="12033"/>
                    </a:lnTo>
                    <a:lnTo>
                      <a:pt x="14687" y="12039"/>
                    </a:lnTo>
                    <a:lnTo>
                      <a:pt x="14663" y="12043"/>
                    </a:lnTo>
                    <a:lnTo>
                      <a:pt x="14637" y="12047"/>
                    </a:lnTo>
                    <a:lnTo>
                      <a:pt x="14612" y="12048"/>
                    </a:lnTo>
                    <a:lnTo>
                      <a:pt x="14586" y="12049"/>
                    </a:lnTo>
                    <a:lnTo>
                      <a:pt x="10059" y="12049"/>
                    </a:lnTo>
                    <a:lnTo>
                      <a:pt x="6036" y="12049"/>
                    </a:lnTo>
                    <a:lnTo>
                      <a:pt x="1509" y="12049"/>
                    </a:lnTo>
                    <a:lnTo>
                      <a:pt x="1483" y="12048"/>
                    </a:lnTo>
                    <a:lnTo>
                      <a:pt x="1458" y="12047"/>
                    </a:lnTo>
                    <a:lnTo>
                      <a:pt x="1432" y="12043"/>
                    </a:lnTo>
                    <a:lnTo>
                      <a:pt x="1407" y="12039"/>
                    </a:lnTo>
                    <a:lnTo>
                      <a:pt x="1383" y="12033"/>
                    </a:lnTo>
                    <a:lnTo>
                      <a:pt x="1359" y="12027"/>
                    </a:lnTo>
                    <a:lnTo>
                      <a:pt x="1336" y="12019"/>
                    </a:lnTo>
                    <a:lnTo>
                      <a:pt x="1313" y="12010"/>
                    </a:lnTo>
                    <a:lnTo>
                      <a:pt x="1291" y="12000"/>
                    </a:lnTo>
                    <a:lnTo>
                      <a:pt x="1268" y="11989"/>
                    </a:lnTo>
                    <a:lnTo>
                      <a:pt x="1248" y="11977"/>
                    </a:lnTo>
                    <a:lnTo>
                      <a:pt x="1227" y="11963"/>
                    </a:lnTo>
                    <a:lnTo>
                      <a:pt x="1208" y="11949"/>
                    </a:lnTo>
                    <a:lnTo>
                      <a:pt x="1189" y="11934"/>
                    </a:lnTo>
                    <a:lnTo>
                      <a:pt x="1171" y="11918"/>
                    </a:lnTo>
                    <a:lnTo>
                      <a:pt x="1153" y="11902"/>
                    </a:lnTo>
                    <a:lnTo>
                      <a:pt x="1137" y="11884"/>
                    </a:lnTo>
                    <a:lnTo>
                      <a:pt x="1121" y="11866"/>
                    </a:lnTo>
                    <a:lnTo>
                      <a:pt x="1106" y="11847"/>
                    </a:lnTo>
                    <a:lnTo>
                      <a:pt x="1091" y="11828"/>
                    </a:lnTo>
                    <a:lnTo>
                      <a:pt x="1078" y="11807"/>
                    </a:lnTo>
                    <a:lnTo>
                      <a:pt x="1066" y="11786"/>
                    </a:lnTo>
                    <a:lnTo>
                      <a:pt x="1055" y="11765"/>
                    </a:lnTo>
                    <a:lnTo>
                      <a:pt x="1045" y="11743"/>
                    </a:lnTo>
                    <a:lnTo>
                      <a:pt x="1036" y="11719"/>
                    </a:lnTo>
                    <a:lnTo>
                      <a:pt x="1028" y="11696"/>
                    </a:lnTo>
                    <a:lnTo>
                      <a:pt x="1022" y="11672"/>
                    </a:lnTo>
                    <a:lnTo>
                      <a:pt x="1016" y="11648"/>
                    </a:lnTo>
                    <a:lnTo>
                      <a:pt x="1012" y="11623"/>
                    </a:lnTo>
                    <a:lnTo>
                      <a:pt x="1009" y="11598"/>
                    </a:lnTo>
                    <a:lnTo>
                      <a:pt x="1007" y="11573"/>
                    </a:lnTo>
                    <a:lnTo>
                      <a:pt x="1006" y="11547"/>
                    </a:lnTo>
                    <a:lnTo>
                      <a:pt x="1006" y="1506"/>
                    </a:lnTo>
                    <a:lnTo>
                      <a:pt x="1007" y="1480"/>
                    </a:lnTo>
                    <a:lnTo>
                      <a:pt x="1009" y="1455"/>
                    </a:lnTo>
                    <a:lnTo>
                      <a:pt x="1012" y="1430"/>
                    </a:lnTo>
                    <a:lnTo>
                      <a:pt x="1016" y="1405"/>
                    </a:lnTo>
                    <a:lnTo>
                      <a:pt x="1022" y="1381"/>
                    </a:lnTo>
                    <a:lnTo>
                      <a:pt x="1028" y="1356"/>
                    </a:lnTo>
                    <a:lnTo>
                      <a:pt x="1036" y="1333"/>
                    </a:lnTo>
                    <a:lnTo>
                      <a:pt x="1045" y="1310"/>
                    </a:lnTo>
                    <a:lnTo>
                      <a:pt x="1055" y="1288"/>
                    </a:lnTo>
                    <a:lnTo>
                      <a:pt x="1066" y="1267"/>
                    </a:lnTo>
                    <a:lnTo>
                      <a:pt x="1078" y="1246"/>
                    </a:lnTo>
                    <a:lnTo>
                      <a:pt x="1091" y="1225"/>
                    </a:lnTo>
                    <a:lnTo>
                      <a:pt x="1106" y="1206"/>
                    </a:lnTo>
                    <a:lnTo>
                      <a:pt x="1121" y="1187"/>
                    </a:lnTo>
                    <a:lnTo>
                      <a:pt x="1137" y="1169"/>
                    </a:lnTo>
                    <a:lnTo>
                      <a:pt x="1153" y="1151"/>
                    </a:lnTo>
                    <a:lnTo>
                      <a:pt x="1171" y="1135"/>
                    </a:lnTo>
                    <a:lnTo>
                      <a:pt x="1189" y="1119"/>
                    </a:lnTo>
                    <a:lnTo>
                      <a:pt x="1208" y="1103"/>
                    </a:lnTo>
                    <a:lnTo>
                      <a:pt x="1227" y="1090"/>
                    </a:lnTo>
                    <a:lnTo>
                      <a:pt x="1248" y="1077"/>
                    </a:lnTo>
                    <a:lnTo>
                      <a:pt x="1268" y="1064"/>
                    </a:lnTo>
                    <a:lnTo>
                      <a:pt x="1291" y="1053"/>
                    </a:lnTo>
                    <a:lnTo>
                      <a:pt x="1313" y="1043"/>
                    </a:lnTo>
                    <a:lnTo>
                      <a:pt x="1336" y="1034"/>
                    </a:lnTo>
                    <a:lnTo>
                      <a:pt x="1359" y="1027"/>
                    </a:lnTo>
                    <a:lnTo>
                      <a:pt x="1383" y="1020"/>
                    </a:lnTo>
                    <a:lnTo>
                      <a:pt x="1407" y="1014"/>
                    </a:lnTo>
                    <a:lnTo>
                      <a:pt x="1432" y="1010"/>
                    </a:lnTo>
                    <a:lnTo>
                      <a:pt x="1458" y="1007"/>
                    </a:lnTo>
                    <a:lnTo>
                      <a:pt x="1483" y="1005"/>
                    </a:lnTo>
                    <a:lnTo>
                      <a:pt x="1509" y="1004"/>
                    </a:lnTo>
                    <a:lnTo>
                      <a:pt x="14586" y="1004"/>
                    </a:lnTo>
                    <a:lnTo>
                      <a:pt x="14612" y="1005"/>
                    </a:lnTo>
                    <a:lnTo>
                      <a:pt x="14637" y="1007"/>
                    </a:lnTo>
                    <a:lnTo>
                      <a:pt x="14663" y="1010"/>
                    </a:lnTo>
                    <a:lnTo>
                      <a:pt x="14687" y="1014"/>
                    </a:lnTo>
                    <a:lnTo>
                      <a:pt x="14712" y="1020"/>
                    </a:lnTo>
                    <a:lnTo>
                      <a:pt x="14735" y="1027"/>
                    </a:lnTo>
                    <a:lnTo>
                      <a:pt x="14759" y="1034"/>
                    </a:lnTo>
                    <a:lnTo>
                      <a:pt x="14781" y="1043"/>
                    </a:lnTo>
                    <a:lnTo>
                      <a:pt x="14803" y="1053"/>
                    </a:lnTo>
                    <a:lnTo>
                      <a:pt x="14826" y="1064"/>
                    </a:lnTo>
                    <a:lnTo>
                      <a:pt x="14847" y="1077"/>
                    </a:lnTo>
                    <a:lnTo>
                      <a:pt x="14867" y="1090"/>
                    </a:lnTo>
                    <a:lnTo>
                      <a:pt x="14887" y="1103"/>
                    </a:lnTo>
                    <a:lnTo>
                      <a:pt x="14906" y="1119"/>
                    </a:lnTo>
                    <a:lnTo>
                      <a:pt x="14924" y="1135"/>
                    </a:lnTo>
                    <a:lnTo>
                      <a:pt x="14941" y="1151"/>
                    </a:lnTo>
                    <a:lnTo>
                      <a:pt x="14958" y="1169"/>
                    </a:lnTo>
                    <a:lnTo>
                      <a:pt x="14974" y="1187"/>
                    </a:lnTo>
                    <a:lnTo>
                      <a:pt x="14988" y="1206"/>
                    </a:lnTo>
                    <a:lnTo>
                      <a:pt x="15003" y="1225"/>
                    </a:lnTo>
                    <a:lnTo>
                      <a:pt x="15016" y="1246"/>
                    </a:lnTo>
                    <a:lnTo>
                      <a:pt x="15029" y="1267"/>
                    </a:lnTo>
                    <a:lnTo>
                      <a:pt x="15040" y="1288"/>
                    </a:lnTo>
                    <a:lnTo>
                      <a:pt x="15050" y="1310"/>
                    </a:lnTo>
                    <a:lnTo>
                      <a:pt x="15059" y="1333"/>
                    </a:lnTo>
                    <a:lnTo>
                      <a:pt x="15066" y="1356"/>
                    </a:lnTo>
                    <a:lnTo>
                      <a:pt x="15073" y="1381"/>
                    </a:lnTo>
                    <a:lnTo>
                      <a:pt x="15079" y="1405"/>
                    </a:lnTo>
                    <a:lnTo>
                      <a:pt x="15083" y="1430"/>
                    </a:lnTo>
                    <a:lnTo>
                      <a:pt x="15086" y="1455"/>
                    </a:lnTo>
                    <a:lnTo>
                      <a:pt x="15088" y="1480"/>
                    </a:lnTo>
                    <a:lnTo>
                      <a:pt x="15089" y="1506"/>
                    </a:lnTo>
                    <a:lnTo>
                      <a:pt x="15089" y="11547"/>
                    </a:lnTo>
                    <a:close/>
                    <a:moveTo>
                      <a:pt x="14586" y="0"/>
                    </a:moveTo>
                    <a:lnTo>
                      <a:pt x="1509" y="0"/>
                    </a:lnTo>
                    <a:lnTo>
                      <a:pt x="1431" y="2"/>
                    </a:lnTo>
                    <a:lnTo>
                      <a:pt x="1354" y="8"/>
                    </a:lnTo>
                    <a:lnTo>
                      <a:pt x="1279" y="17"/>
                    </a:lnTo>
                    <a:lnTo>
                      <a:pt x="1204" y="30"/>
                    </a:lnTo>
                    <a:lnTo>
                      <a:pt x="1132" y="47"/>
                    </a:lnTo>
                    <a:lnTo>
                      <a:pt x="1060" y="67"/>
                    </a:lnTo>
                    <a:lnTo>
                      <a:pt x="990" y="91"/>
                    </a:lnTo>
                    <a:lnTo>
                      <a:pt x="921" y="118"/>
                    </a:lnTo>
                    <a:lnTo>
                      <a:pt x="854" y="149"/>
                    </a:lnTo>
                    <a:lnTo>
                      <a:pt x="790" y="182"/>
                    </a:lnTo>
                    <a:lnTo>
                      <a:pt x="726" y="218"/>
                    </a:lnTo>
                    <a:lnTo>
                      <a:pt x="665" y="257"/>
                    </a:lnTo>
                    <a:lnTo>
                      <a:pt x="606" y="299"/>
                    </a:lnTo>
                    <a:lnTo>
                      <a:pt x="549" y="344"/>
                    </a:lnTo>
                    <a:lnTo>
                      <a:pt x="494" y="392"/>
                    </a:lnTo>
                    <a:lnTo>
                      <a:pt x="442" y="441"/>
                    </a:lnTo>
                    <a:lnTo>
                      <a:pt x="391" y="493"/>
                    </a:lnTo>
                    <a:lnTo>
                      <a:pt x="344" y="548"/>
                    </a:lnTo>
                    <a:lnTo>
                      <a:pt x="300" y="605"/>
                    </a:lnTo>
                    <a:lnTo>
                      <a:pt x="258" y="664"/>
                    </a:lnTo>
                    <a:lnTo>
                      <a:pt x="218" y="725"/>
                    </a:lnTo>
                    <a:lnTo>
                      <a:pt x="182" y="788"/>
                    </a:lnTo>
                    <a:lnTo>
                      <a:pt x="149" y="853"/>
                    </a:lnTo>
                    <a:lnTo>
                      <a:pt x="119" y="920"/>
                    </a:lnTo>
                    <a:lnTo>
                      <a:pt x="92" y="988"/>
                    </a:lnTo>
                    <a:lnTo>
                      <a:pt x="67" y="1058"/>
                    </a:lnTo>
                    <a:lnTo>
                      <a:pt x="47" y="1130"/>
                    </a:lnTo>
                    <a:lnTo>
                      <a:pt x="30" y="1203"/>
                    </a:lnTo>
                    <a:lnTo>
                      <a:pt x="17" y="1277"/>
                    </a:lnTo>
                    <a:lnTo>
                      <a:pt x="8" y="1352"/>
                    </a:lnTo>
                    <a:lnTo>
                      <a:pt x="2" y="1429"/>
                    </a:lnTo>
                    <a:lnTo>
                      <a:pt x="0" y="1506"/>
                    </a:lnTo>
                    <a:lnTo>
                      <a:pt x="0" y="11547"/>
                    </a:lnTo>
                    <a:lnTo>
                      <a:pt x="2" y="11624"/>
                    </a:lnTo>
                    <a:lnTo>
                      <a:pt x="8" y="11700"/>
                    </a:lnTo>
                    <a:lnTo>
                      <a:pt x="17" y="11776"/>
                    </a:lnTo>
                    <a:lnTo>
                      <a:pt x="30" y="11850"/>
                    </a:lnTo>
                    <a:lnTo>
                      <a:pt x="47" y="11922"/>
                    </a:lnTo>
                    <a:lnTo>
                      <a:pt x="67" y="11994"/>
                    </a:lnTo>
                    <a:lnTo>
                      <a:pt x="92" y="12064"/>
                    </a:lnTo>
                    <a:lnTo>
                      <a:pt x="118" y="12132"/>
                    </a:lnTo>
                    <a:lnTo>
                      <a:pt x="148" y="12198"/>
                    </a:lnTo>
                    <a:lnTo>
                      <a:pt x="181" y="12264"/>
                    </a:lnTo>
                    <a:lnTo>
                      <a:pt x="217" y="12326"/>
                    </a:lnTo>
                    <a:lnTo>
                      <a:pt x="257" y="12387"/>
                    </a:lnTo>
                    <a:lnTo>
                      <a:pt x="299" y="12446"/>
                    </a:lnTo>
                    <a:lnTo>
                      <a:pt x="343" y="12504"/>
                    </a:lnTo>
                    <a:lnTo>
                      <a:pt x="390" y="12558"/>
                    </a:lnTo>
                    <a:lnTo>
                      <a:pt x="441" y="12610"/>
                    </a:lnTo>
                    <a:lnTo>
                      <a:pt x="493" y="12660"/>
                    </a:lnTo>
                    <a:lnTo>
                      <a:pt x="547" y="12707"/>
                    </a:lnTo>
                    <a:lnTo>
                      <a:pt x="604" y="12752"/>
                    </a:lnTo>
                    <a:lnTo>
                      <a:pt x="663" y="12794"/>
                    </a:lnTo>
                    <a:lnTo>
                      <a:pt x="724" y="12833"/>
                    </a:lnTo>
                    <a:lnTo>
                      <a:pt x="787" y="12869"/>
                    </a:lnTo>
                    <a:lnTo>
                      <a:pt x="852" y="12902"/>
                    </a:lnTo>
                    <a:lnTo>
                      <a:pt x="918" y="12933"/>
                    </a:lnTo>
                    <a:lnTo>
                      <a:pt x="987" y="12959"/>
                    </a:lnTo>
                    <a:lnTo>
                      <a:pt x="1056" y="12984"/>
                    </a:lnTo>
                    <a:lnTo>
                      <a:pt x="1128" y="13004"/>
                    </a:lnTo>
                    <a:lnTo>
                      <a:pt x="1201" y="13021"/>
                    </a:lnTo>
                    <a:lnTo>
                      <a:pt x="1275" y="13035"/>
                    </a:lnTo>
                    <a:lnTo>
                      <a:pt x="1350" y="13044"/>
                    </a:lnTo>
                    <a:lnTo>
                      <a:pt x="1426" y="13050"/>
                    </a:lnTo>
                    <a:lnTo>
                      <a:pt x="1504" y="13053"/>
                    </a:lnTo>
                    <a:lnTo>
                      <a:pt x="6539" y="13053"/>
                    </a:lnTo>
                    <a:lnTo>
                      <a:pt x="6539" y="13663"/>
                    </a:lnTo>
                    <a:lnTo>
                      <a:pt x="3399" y="14070"/>
                    </a:lnTo>
                    <a:lnTo>
                      <a:pt x="3378" y="14076"/>
                    </a:lnTo>
                    <a:lnTo>
                      <a:pt x="3358" y="14082"/>
                    </a:lnTo>
                    <a:lnTo>
                      <a:pt x="3338" y="14090"/>
                    </a:lnTo>
                    <a:lnTo>
                      <a:pt x="3319" y="14098"/>
                    </a:lnTo>
                    <a:lnTo>
                      <a:pt x="3299" y="14106"/>
                    </a:lnTo>
                    <a:lnTo>
                      <a:pt x="3280" y="14116"/>
                    </a:lnTo>
                    <a:lnTo>
                      <a:pt x="3262" y="14126"/>
                    </a:lnTo>
                    <a:lnTo>
                      <a:pt x="3245" y="14137"/>
                    </a:lnTo>
                    <a:lnTo>
                      <a:pt x="3228" y="14149"/>
                    </a:lnTo>
                    <a:lnTo>
                      <a:pt x="3211" y="14161"/>
                    </a:lnTo>
                    <a:lnTo>
                      <a:pt x="3196" y="14174"/>
                    </a:lnTo>
                    <a:lnTo>
                      <a:pt x="3180" y="14188"/>
                    </a:lnTo>
                    <a:lnTo>
                      <a:pt x="3166" y="14203"/>
                    </a:lnTo>
                    <a:lnTo>
                      <a:pt x="3151" y="14217"/>
                    </a:lnTo>
                    <a:lnTo>
                      <a:pt x="3138" y="14233"/>
                    </a:lnTo>
                    <a:lnTo>
                      <a:pt x="3124" y="14249"/>
                    </a:lnTo>
                    <a:lnTo>
                      <a:pt x="3112" y="14265"/>
                    </a:lnTo>
                    <a:lnTo>
                      <a:pt x="3100" y="14282"/>
                    </a:lnTo>
                    <a:lnTo>
                      <a:pt x="3089" y="14299"/>
                    </a:lnTo>
                    <a:lnTo>
                      <a:pt x="3079" y="14316"/>
                    </a:lnTo>
                    <a:lnTo>
                      <a:pt x="3070" y="14335"/>
                    </a:lnTo>
                    <a:lnTo>
                      <a:pt x="3061" y="14353"/>
                    </a:lnTo>
                    <a:lnTo>
                      <a:pt x="3053" y="14372"/>
                    </a:lnTo>
                    <a:lnTo>
                      <a:pt x="3046" y="14391"/>
                    </a:lnTo>
                    <a:lnTo>
                      <a:pt x="3039" y="14411"/>
                    </a:lnTo>
                    <a:lnTo>
                      <a:pt x="3034" y="14431"/>
                    </a:lnTo>
                    <a:lnTo>
                      <a:pt x="3029" y="14452"/>
                    </a:lnTo>
                    <a:lnTo>
                      <a:pt x="3025" y="14473"/>
                    </a:lnTo>
                    <a:lnTo>
                      <a:pt x="3022" y="14493"/>
                    </a:lnTo>
                    <a:lnTo>
                      <a:pt x="3020" y="14514"/>
                    </a:lnTo>
                    <a:lnTo>
                      <a:pt x="3018" y="14536"/>
                    </a:lnTo>
                    <a:lnTo>
                      <a:pt x="3018" y="14557"/>
                    </a:lnTo>
                    <a:lnTo>
                      <a:pt x="3019" y="14583"/>
                    </a:lnTo>
                    <a:lnTo>
                      <a:pt x="3020" y="14608"/>
                    </a:lnTo>
                    <a:lnTo>
                      <a:pt x="3024" y="14633"/>
                    </a:lnTo>
                    <a:lnTo>
                      <a:pt x="3028" y="14658"/>
                    </a:lnTo>
                    <a:lnTo>
                      <a:pt x="3034" y="14682"/>
                    </a:lnTo>
                    <a:lnTo>
                      <a:pt x="3040" y="14707"/>
                    </a:lnTo>
                    <a:lnTo>
                      <a:pt x="3048" y="14730"/>
                    </a:lnTo>
                    <a:lnTo>
                      <a:pt x="3057" y="14753"/>
                    </a:lnTo>
                    <a:lnTo>
                      <a:pt x="3067" y="14775"/>
                    </a:lnTo>
                    <a:lnTo>
                      <a:pt x="3078" y="14797"/>
                    </a:lnTo>
                    <a:lnTo>
                      <a:pt x="3090" y="14818"/>
                    </a:lnTo>
                    <a:lnTo>
                      <a:pt x="3103" y="14838"/>
                    </a:lnTo>
                    <a:lnTo>
                      <a:pt x="3117" y="14857"/>
                    </a:lnTo>
                    <a:lnTo>
                      <a:pt x="3132" y="14876"/>
                    </a:lnTo>
                    <a:lnTo>
                      <a:pt x="3149" y="14894"/>
                    </a:lnTo>
                    <a:lnTo>
                      <a:pt x="3165" y="14912"/>
                    </a:lnTo>
                    <a:lnTo>
                      <a:pt x="3183" y="14928"/>
                    </a:lnTo>
                    <a:lnTo>
                      <a:pt x="3201" y="14945"/>
                    </a:lnTo>
                    <a:lnTo>
                      <a:pt x="3220" y="14960"/>
                    </a:lnTo>
                    <a:lnTo>
                      <a:pt x="3239" y="14974"/>
                    </a:lnTo>
                    <a:lnTo>
                      <a:pt x="3260" y="14987"/>
                    </a:lnTo>
                    <a:lnTo>
                      <a:pt x="3280" y="14999"/>
                    </a:lnTo>
                    <a:lnTo>
                      <a:pt x="3302" y="15010"/>
                    </a:lnTo>
                    <a:lnTo>
                      <a:pt x="3325" y="15020"/>
                    </a:lnTo>
                    <a:lnTo>
                      <a:pt x="3348" y="15029"/>
                    </a:lnTo>
                    <a:lnTo>
                      <a:pt x="3371" y="15037"/>
                    </a:lnTo>
                    <a:lnTo>
                      <a:pt x="3395" y="15043"/>
                    </a:lnTo>
                    <a:lnTo>
                      <a:pt x="3419" y="15049"/>
                    </a:lnTo>
                    <a:lnTo>
                      <a:pt x="3444" y="15053"/>
                    </a:lnTo>
                    <a:lnTo>
                      <a:pt x="3469" y="15056"/>
                    </a:lnTo>
                    <a:lnTo>
                      <a:pt x="3495" y="15058"/>
                    </a:lnTo>
                    <a:lnTo>
                      <a:pt x="3521" y="15059"/>
                    </a:lnTo>
                    <a:lnTo>
                      <a:pt x="12574" y="15059"/>
                    </a:lnTo>
                    <a:lnTo>
                      <a:pt x="12600" y="15058"/>
                    </a:lnTo>
                    <a:lnTo>
                      <a:pt x="12626" y="15056"/>
                    </a:lnTo>
                    <a:lnTo>
                      <a:pt x="12651" y="15053"/>
                    </a:lnTo>
                    <a:lnTo>
                      <a:pt x="12676" y="15049"/>
                    </a:lnTo>
                    <a:lnTo>
                      <a:pt x="12700" y="15043"/>
                    </a:lnTo>
                    <a:lnTo>
                      <a:pt x="12724" y="15037"/>
                    </a:lnTo>
                    <a:lnTo>
                      <a:pt x="12747" y="15029"/>
                    </a:lnTo>
                    <a:lnTo>
                      <a:pt x="12770" y="15020"/>
                    </a:lnTo>
                    <a:lnTo>
                      <a:pt x="12793" y="15010"/>
                    </a:lnTo>
                    <a:lnTo>
                      <a:pt x="12814" y="14999"/>
                    </a:lnTo>
                    <a:lnTo>
                      <a:pt x="12835" y="14987"/>
                    </a:lnTo>
                    <a:lnTo>
                      <a:pt x="12856" y="14974"/>
                    </a:lnTo>
                    <a:lnTo>
                      <a:pt x="12875" y="14960"/>
                    </a:lnTo>
                    <a:lnTo>
                      <a:pt x="12894" y="14945"/>
                    </a:lnTo>
                    <a:lnTo>
                      <a:pt x="12912" y="14928"/>
                    </a:lnTo>
                    <a:lnTo>
                      <a:pt x="12930" y="14912"/>
                    </a:lnTo>
                    <a:lnTo>
                      <a:pt x="12946" y="14894"/>
                    </a:lnTo>
                    <a:lnTo>
                      <a:pt x="12963" y="14876"/>
                    </a:lnTo>
                    <a:lnTo>
                      <a:pt x="12978" y="14857"/>
                    </a:lnTo>
                    <a:lnTo>
                      <a:pt x="12992" y="14838"/>
                    </a:lnTo>
                    <a:lnTo>
                      <a:pt x="13005" y="14818"/>
                    </a:lnTo>
                    <a:lnTo>
                      <a:pt x="13017" y="14797"/>
                    </a:lnTo>
                    <a:lnTo>
                      <a:pt x="13028" y="14775"/>
                    </a:lnTo>
                    <a:lnTo>
                      <a:pt x="13038" y="14753"/>
                    </a:lnTo>
                    <a:lnTo>
                      <a:pt x="13047" y="14730"/>
                    </a:lnTo>
                    <a:lnTo>
                      <a:pt x="13055" y="14707"/>
                    </a:lnTo>
                    <a:lnTo>
                      <a:pt x="13061" y="14682"/>
                    </a:lnTo>
                    <a:lnTo>
                      <a:pt x="13067" y="14658"/>
                    </a:lnTo>
                    <a:lnTo>
                      <a:pt x="13071" y="14633"/>
                    </a:lnTo>
                    <a:lnTo>
                      <a:pt x="13074" y="14608"/>
                    </a:lnTo>
                    <a:lnTo>
                      <a:pt x="13076" y="14583"/>
                    </a:lnTo>
                    <a:lnTo>
                      <a:pt x="13077" y="14557"/>
                    </a:lnTo>
                    <a:lnTo>
                      <a:pt x="13077" y="14536"/>
                    </a:lnTo>
                    <a:lnTo>
                      <a:pt x="13075" y="14514"/>
                    </a:lnTo>
                    <a:lnTo>
                      <a:pt x="13073" y="14493"/>
                    </a:lnTo>
                    <a:lnTo>
                      <a:pt x="13070" y="14473"/>
                    </a:lnTo>
                    <a:lnTo>
                      <a:pt x="13066" y="14452"/>
                    </a:lnTo>
                    <a:lnTo>
                      <a:pt x="13061" y="14431"/>
                    </a:lnTo>
                    <a:lnTo>
                      <a:pt x="13056" y="14411"/>
                    </a:lnTo>
                    <a:lnTo>
                      <a:pt x="13049" y="14391"/>
                    </a:lnTo>
                    <a:lnTo>
                      <a:pt x="13042" y="14372"/>
                    </a:lnTo>
                    <a:lnTo>
                      <a:pt x="13034" y="14353"/>
                    </a:lnTo>
                    <a:lnTo>
                      <a:pt x="13025" y="14335"/>
                    </a:lnTo>
                    <a:lnTo>
                      <a:pt x="13016" y="14316"/>
                    </a:lnTo>
                    <a:lnTo>
                      <a:pt x="13006" y="14299"/>
                    </a:lnTo>
                    <a:lnTo>
                      <a:pt x="12995" y="14282"/>
                    </a:lnTo>
                    <a:lnTo>
                      <a:pt x="12983" y="14265"/>
                    </a:lnTo>
                    <a:lnTo>
                      <a:pt x="12971" y="14249"/>
                    </a:lnTo>
                    <a:lnTo>
                      <a:pt x="12957" y="14233"/>
                    </a:lnTo>
                    <a:lnTo>
                      <a:pt x="12944" y="14217"/>
                    </a:lnTo>
                    <a:lnTo>
                      <a:pt x="12930" y="14203"/>
                    </a:lnTo>
                    <a:lnTo>
                      <a:pt x="12915" y="14188"/>
                    </a:lnTo>
                    <a:lnTo>
                      <a:pt x="12900" y="14174"/>
                    </a:lnTo>
                    <a:lnTo>
                      <a:pt x="12884" y="14161"/>
                    </a:lnTo>
                    <a:lnTo>
                      <a:pt x="12867" y="14149"/>
                    </a:lnTo>
                    <a:lnTo>
                      <a:pt x="12850" y="14137"/>
                    </a:lnTo>
                    <a:lnTo>
                      <a:pt x="12833" y="14126"/>
                    </a:lnTo>
                    <a:lnTo>
                      <a:pt x="12815" y="14116"/>
                    </a:lnTo>
                    <a:lnTo>
                      <a:pt x="12796" y="14106"/>
                    </a:lnTo>
                    <a:lnTo>
                      <a:pt x="12776" y="14098"/>
                    </a:lnTo>
                    <a:lnTo>
                      <a:pt x="12757" y="14090"/>
                    </a:lnTo>
                    <a:lnTo>
                      <a:pt x="12737" y="14082"/>
                    </a:lnTo>
                    <a:lnTo>
                      <a:pt x="12717" y="14076"/>
                    </a:lnTo>
                    <a:lnTo>
                      <a:pt x="12696" y="14070"/>
                    </a:lnTo>
                    <a:lnTo>
                      <a:pt x="9556" y="13663"/>
                    </a:lnTo>
                    <a:lnTo>
                      <a:pt x="9556" y="13053"/>
                    </a:lnTo>
                    <a:lnTo>
                      <a:pt x="14591" y="13053"/>
                    </a:lnTo>
                    <a:lnTo>
                      <a:pt x="14669" y="13050"/>
                    </a:lnTo>
                    <a:lnTo>
                      <a:pt x="14745" y="13044"/>
                    </a:lnTo>
                    <a:lnTo>
                      <a:pt x="14820" y="13035"/>
                    </a:lnTo>
                    <a:lnTo>
                      <a:pt x="14894" y="13021"/>
                    </a:lnTo>
                    <a:lnTo>
                      <a:pt x="14967" y="13004"/>
                    </a:lnTo>
                    <a:lnTo>
                      <a:pt x="15039" y="12984"/>
                    </a:lnTo>
                    <a:lnTo>
                      <a:pt x="15108" y="12959"/>
                    </a:lnTo>
                    <a:lnTo>
                      <a:pt x="15177" y="12933"/>
                    </a:lnTo>
                    <a:lnTo>
                      <a:pt x="15243" y="12902"/>
                    </a:lnTo>
                    <a:lnTo>
                      <a:pt x="15308" y="12869"/>
                    </a:lnTo>
                    <a:lnTo>
                      <a:pt x="15371" y="12833"/>
                    </a:lnTo>
                    <a:lnTo>
                      <a:pt x="15432" y="12794"/>
                    </a:lnTo>
                    <a:lnTo>
                      <a:pt x="15491" y="12752"/>
                    </a:lnTo>
                    <a:lnTo>
                      <a:pt x="15548" y="12707"/>
                    </a:lnTo>
                    <a:lnTo>
                      <a:pt x="15602" y="12660"/>
                    </a:lnTo>
                    <a:lnTo>
                      <a:pt x="15654" y="12610"/>
                    </a:lnTo>
                    <a:lnTo>
                      <a:pt x="15705" y="12558"/>
                    </a:lnTo>
                    <a:lnTo>
                      <a:pt x="15752" y="12504"/>
                    </a:lnTo>
                    <a:lnTo>
                      <a:pt x="15796" y="12446"/>
                    </a:lnTo>
                    <a:lnTo>
                      <a:pt x="15838" y="12387"/>
                    </a:lnTo>
                    <a:lnTo>
                      <a:pt x="15878" y="12326"/>
                    </a:lnTo>
                    <a:lnTo>
                      <a:pt x="15914" y="12264"/>
                    </a:lnTo>
                    <a:lnTo>
                      <a:pt x="15947" y="12198"/>
                    </a:lnTo>
                    <a:lnTo>
                      <a:pt x="15977" y="12132"/>
                    </a:lnTo>
                    <a:lnTo>
                      <a:pt x="16003" y="12064"/>
                    </a:lnTo>
                    <a:lnTo>
                      <a:pt x="16028" y="11994"/>
                    </a:lnTo>
                    <a:lnTo>
                      <a:pt x="16048" y="11922"/>
                    </a:lnTo>
                    <a:lnTo>
                      <a:pt x="16065" y="11850"/>
                    </a:lnTo>
                    <a:lnTo>
                      <a:pt x="16078" y="11776"/>
                    </a:lnTo>
                    <a:lnTo>
                      <a:pt x="16087" y="11700"/>
                    </a:lnTo>
                    <a:lnTo>
                      <a:pt x="16093" y="11624"/>
                    </a:lnTo>
                    <a:lnTo>
                      <a:pt x="16095" y="11547"/>
                    </a:lnTo>
                    <a:lnTo>
                      <a:pt x="16095" y="1506"/>
                    </a:lnTo>
                    <a:lnTo>
                      <a:pt x="16093" y="1429"/>
                    </a:lnTo>
                    <a:lnTo>
                      <a:pt x="16087" y="1352"/>
                    </a:lnTo>
                    <a:lnTo>
                      <a:pt x="16078" y="1277"/>
                    </a:lnTo>
                    <a:lnTo>
                      <a:pt x="16064" y="1203"/>
                    </a:lnTo>
                    <a:lnTo>
                      <a:pt x="16048" y="1130"/>
                    </a:lnTo>
                    <a:lnTo>
                      <a:pt x="16028" y="1058"/>
                    </a:lnTo>
                    <a:lnTo>
                      <a:pt x="16003" y="988"/>
                    </a:lnTo>
                    <a:lnTo>
                      <a:pt x="15976" y="920"/>
                    </a:lnTo>
                    <a:lnTo>
                      <a:pt x="15946" y="853"/>
                    </a:lnTo>
                    <a:lnTo>
                      <a:pt x="15913" y="788"/>
                    </a:lnTo>
                    <a:lnTo>
                      <a:pt x="15877" y="725"/>
                    </a:lnTo>
                    <a:lnTo>
                      <a:pt x="15837" y="664"/>
                    </a:lnTo>
                    <a:lnTo>
                      <a:pt x="15795" y="605"/>
                    </a:lnTo>
                    <a:lnTo>
                      <a:pt x="15750" y="548"/>
                    </a:lnTo>
                    <a:lnTo>
                      <a:pt x="15703" y="493"/>
                    </a:lnTo>
                    <a:lnTo>
                      <a:pt x="15652" y="441"/>
                    </a:lnTo>
                    <a:lnTo>
                      <a:pt x="15600" y="392"/>
                    </a:lnTo>
                    <a:lnTo>
                      <a:pt x="15546" y="344"/>
                    </a:lnTo>
                    <a:lnTo>
                      <a:pt x="15488" y="299"/>
                    </a:lnTo>
                    <a:lnTo>
                      <a:pt x="15429" y="257"/>
                    </a:lnTo>
                    <a:lnTo>
                      <a:pt x="15369" y="218"/>
                    </a:lnTo>
                    <a:lnTo>
                      <a:pt x="15305" y="182"/>
                    </a:lnTo>
                    <a:lnTo>
                      <a:pt x="15240" y="149"/>
                    </a:lnTo>
                    <a:lnTo>
                      <a:pt x="15174" y="118"/>
                    </a:lnTo>
                    <a:lnTo>
                      <a:pt x="15105" y="91"/>
                    </a:lnTo>
                    <a:lnTo>
                      <a:pt x="15035" y="67"/>
                    </a:lnTo>
                    <a:lnTo>
                      <a:pt x="14963" y="47"/>
                    </a:lnTo>
                    <a:lnTo>
                      <a:pt x="14890" y="30"/>
                    </a:lnTo>
                    <a:lnTo>
                      <a:pt x="14815" y="17"/>
                    </a:lnTo>
                    <a:lnTo>
                      <a:pt x="14740" y="8"/>
                    </a:lnTo>
                    <a:lnTo>
                      <a:pt x="14664" y="2"/>
                    </a:lnTo>
                    <a:lnTo>
                      <a:pt x="145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29" tIns="48214" rIns="96429" bIns="48214" numCol="1" anchor="t" anchorCtr="0" compatLnSpc="1">
                <a:prstTxWarp prst="textNoShape">
                  <a:avLst/>
                </a:prstTxWarp>
              </a:bodyPr>
              <a:lstStyle/>
              <a:p>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78" name="Group 9"/>
          <p:cNvGrpSpPr/>
          <p:nvPr/>
        </p:nvGrpSpPr>
        <p:grpSpPr>
          <a:xfrm>
            <a:off x="5737631" y="3931841"/>
            <a:ext cx="776434" cy="776434"/>
            <a:chOff x="5440796" y="3728193"/>
            <a:chExt cx="736265" cy="736265"/>
          </a:xfrm>
        </p:grpSpPr>
        <p:sp>
          <p:nvSpPr>
            <p:cNvPr id="79" name="Oval 62"/>
            <p:cNvSpPr/>
            <p:nvPr/>
          </p:nvSpPr>
          <p:spPr>
            <a:xfrm>
              <a:off x="5440796" y="3728193"/>
              <a:ext cx="736265" cy="7362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0" name="Freeform 96"/>
            <p:cNvSpPr>
              <a:spLocks noEditPoints="1"/>
            </p:cNvSpPr>
            <p:nvPr/>
          </p:nvSpPr>
          <p:spPr bwMode="auto">
            <a:xfrm>
              <a:off x="5622159" y="3929564"/>
              <a:ext cx="369270" cy="368421"/>
            </a:xfrm>
            <a:custGeom>
              <a:avLst/>
              <a:gdLst>
                <a:gd name="T0" fmla="*/ 13537 w 16094"/>
                <a:gd name="T1" fmla="*/ 6059 h 16058"/>
                <a:gd name="T2" fmla="*/ 13105 w 16094"/>
                <a:gd name="T3" fmla="*/ 4843 h 16058"/>
                <a:gd name="T4" fmla="*/ 12309 w 16094"/>
                <a:gd name="T5" fmla="*/ 3778 h 16058"/>
                <a:gd name="T6" fmla="*/ 11103 w 16094"/>
                <a:gd name="T7" fmla="*/ 2914 h 16058"/>
                <a:gd name="T8" fmla="*/ 9730 w 16094"/>
                <a:gd name="T9" fmla="*/ 2510 h 16058"/>
                <a:gd name="T10" fmla="*/ 10548 w 16094"/>
                <a:gd name="T11" fmla="*/ 1344 h 16058"/>
                <a:gd name="T12" fmla="*/ 11273 w 16094"/>
                <a:gd name="T13" fmla="*/ 1058 h 16058"/>
                <a:gd name="T14" fmla="*/ 12175 w 16094"/>
                <a:gd name="T15" fmla="*/ 1030 h 16058"/>
                <a:gd name="T16" fmla="*/ 13215 w 16094"/>
                <a:gd name="T17" fmla="*/ 1370 h 16058"/>
                <a:gd name="T18" fmla="*/ 14130 w 16094"/>
                <a:gd name="T19" fmla="*/ 2061 h 16058"/>
                <a:gd name="T20" fmla="*/ 14752 w 16094"/>
                <a:gd name="T21" fmla="*/ 2927 h 16058"/>
                <a:gd name="T22" fmla="*/ 15061 w 16094"/>
                <a:gd name="T23" fmla="*/ 3885 h 16058"/>
                <a:gd name="T24" fmla="*/ 15035 w 16094"/>
                <a:gd name="T25" fmla="*/ 4794 h 16058"/>
                <a:gd name="T26" fmla="*/ 14704 w 16094"/>
                <a:gd name="T27" fmla="*/ 5577 h 16058"/>
                <a:gd name="T28" fmla="*/ 4429 w 16094"/>
                <a:gd name="T29" fmla="*/ 13990 h 16058"/>
                <a:gd name="T30" fmla="*/ 4128 w 16094"/>
                <a:gd name="T31" fmla="*/ 13119 h 16058"/>
                <a:gd name="T32" fmla="*/ 3522 w 16094"/>
                <a:gd name="T33" fmla="*/ 12349 h 16058"/>
                <a:gd name="T34" fmla="*/ 2735 w 16094"/>
                <a:gd name="T35" fmla="*/ 11832 h 16058"/>
                <a:gd name="T36" fmla="*/ 1857 w 16094"/>
                <a:gd name="T37" fmla="*/ 11600 h 16058"/>
                <a:gd name="T38" fmla="*/ 2349 w 16094"/>
                <a:gd name="T39" fmla="*/ 9539 h 16058"/>
                <a:gd name="T40" fmla="*/ 3383 w 16094"/>
                <a:gd name="T41" fmla="*/ 9051 h 16058"/>
                <a:gd name="T42" fmla="*/ 5065 w 16094"/>
                <a:gd name="T43" fmla="*/ 9305 h 16058"/>
                <a:gd name="T44" fmla="*/ 6529 w 16094"/>
                <a:gd name="T45" fmla="*/ 10574 h 16058"/>
                <a:gd name="T46" fmla="*/ 7057 w 16094"/>
                <a:gd name="T47" fmla="*/ 12341 h 16058"/>
                <a:gd name="T48" fmla="*/ 6481 w 16094"/>
                <a:gd name="T49" fmla="*/ 13816 h 16058"/>
                <a:gd name="T50" fmla="*/ 1899 w 16094"/>
                <a:gd name="T51" fmla="*/ 15034 h 16058"/>
                <a:gd name="T52" fmla="*/ 1430 w 16094"/>
                <a:gd name="T53" fmla="*/ 14978 h 16058"/>
                <a:gd name="T54" fmla="*/ 1080 w 16094"/>
                <a:gd name="T55" fmla="*/ 14626 h 16058"/>
                <a:gd name="T56" fmla="*/ 1037 w 16094"/>
                <a:gd name="T57" fmla="*/ 14110 h 16058"/>
                <a:gd name="T58" fmla="*/ 2133 w 16094"/>
                <a:gd name="T59" fmla="*/ 12161 h 16058"/>
                <a:gd name="T60" fmla="*/ 2879 w 16094"/>
                <a:gd name="T61" fmla="*/ 12483 h 16058"/>
                <a:gd name="T62" fmla="*/ 3517 w 16094"/>
                <a:gd name="T63" fmla="*/ 13089 h 16058"/>
                <a:gd name="T64" fmla="*/ 3887 w 16094"/>
                <a:gd name="T65" fmla="*/ 13837 h 16058"/>
                <a:gd name="T66" fmla="*/ 5275 w 16094"/>
                <a:gd name="T67" fmla="*/ 8311 h 16058"/>
                <a:gd name="T68" fmla="*/ 4471 w 16094"/>
                <a:gd name="T69" fmla="*/ 8075 h 16058"/>
                <a:gd name="T70" fmla="*/ 3832 w 16094"/>
                <a:gd name="T71" fmla="*/ 8011 h 16058"/>
                <a:gd name="T72" fmla="*/ 8544 w 16094"/>
                <a:gd name="T73" fmla="*/ 3613 h 16058"/>
                <a:gd name="T74" fmla="*/ 9615 w 16094"/>
                <a:gd name="T75" fmla="*/ 3512 h 16058"/>
                <a:gd name="T76" fmla="*/ 7177 w 16094"/>
                <a:gd name="T77" fmla="*/ 9768 h 16058"/>
                <a:gd name="T78" fmla="*/ 6475 w 16094"/>
                <a:gd name="T79" fmla="*/ 9029 h 16058"/>
                <a:gd name="T80" fmla="*/ 10683 w 16094"/>
                <a:gd name="T81" fmla="*/ 3831 h 16058"/>
                <a:gd name="T82" fmla="*/ 11597 w 16094"/>
                <a:gd name="T83" fmla="*/ 4487 h 16058"/>
                <a:gd name="T84" fmla="*/ 12178 w 16094"/>
                <a:gd name="T85" fmla="*/ 5258 h 16058"/>
                <a:gd name="T86" fmla="*/ 7882 w 16094"/>
                <a:gd name="T87" fmla="*/ 11105 h 16058"/>
                <a:gd name="T88" fmla="*/ 12576 w 16094"/>
                <a:gd name="T89" fmla="*/ 6482 h 16058"/>
                <a:gd name="T90" fmla="*/ 12439 w 16094"/>
                <a:gd name="T91" fmla="*/ 7635 h 16058"/>
                <a:gd name="T92" fmla="*/ 11948 w 16094"/>
                <a:gd name="T93" fmla="*/ 8406 h 16058"/>
                <a:gd name="T94" fmla="*/ 14463 w 16094"/>
                <a:gd name="T95" fmla="*/ 1003 h 16058"/>
                <a:gd name="T96" fmla="*/ 13190 w 16094"/>
                <a:gd name="T97" fmla="*/ 260 h 16058"/>
                <a:gd name="T98" fmla="*/ 11795 w 16094"/>
                <a:gd name="T99" fmla="*/ 0 h 16058"/>
                <a:gd name="T100" fmla="*/ 10660 w 16094"/>
                <a:gd name="T101" fmla="*/ 187 h 16058"/>
                <a:gd name="T102" fmla="*/ 9684 w 16094"/>
                <a:gd name="T103" fmla="*/ 727 h 16058"/>
                <a:gd name="T104" fmla="*/ 1704 w 16094"/>
                <a:gd name="T105" fmla="*/ 8728 h 16058"/>
                <a:gd name="T106" fmla="*/ 1279 w 16094"/>
                <a:gd name="T107" fmla="*/ 9454 h 16058"/>
                <a:gd name="T108" fmla="*/ 0 w 16094"/>
                <a:gd name="T109" fmla="*/ 14302 h 16058"/>
                <a:gd name="T110" fmla="*/ 402 w 16094"/>
                <a:gd name="T111" fmla="*/ 15419 h 16058"/>
                <a:gd name="T112" fmla="*/ 1407 w 16094"/>
                <a:gd name="T113" fmla="*/ 16022 h 16058"/>
                <a:gd name="T114" fmla="*/ 2275 w 16094"/>
                <a:gd name="T115" fmla="*/ 15980 h 16058"/>
                <a:gd name="T116" fmla="*/ 7227 w 16094"/>
                <a:gd name="T117" fmla="*/ 14541 h 16058"/>
                <a:gd name="T118" fmla="*/ 15901 w 16094"/>
                <a:gd name="T119" fmla="*/ 5421 h 16058"/>
                <a:gd name="T120" fmla="*/ 15857 w 16094"/>
                <a:gd name="T121" fmla="*/ 2953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094" h="16058">
                  <a:moveTo>
                    <a:pt x="14431" y="5907"/>
                  </a:moveTo>
                  <a:lnTo>
                    <a:pt x="13584" y="6759"/>
                  </a:lnTo>
                  <a:lnTo>
                    <a:pt x="13585" y="6717"/>
                  </a:lnTo>
                  <a:lnTo>
                    <a:pt x="13586" y="6675"/>
                  </a:lnTo>
                  <a:lnTo>
                    <a:pt x="13588" y="6633"/>
                  </a:lnTo>
                  <a:lnTo>
                    <a:pt x="13590" y="6591"/>
                  </a:lnTo>
                  <a:lnTo>
                    <a:pt x="13591" y="6549"/>
                  </a:lnTo>
                  <a:lnTo>
                    <a:pt x="13591" y="6507"/>
                  </a:lnTo>
                  <a:lnTo>
                    <a:pt x="13590" y="6464"/>
                  </a:lnTo>
                  <a:lnTo>
                    <a:pt x="13587" y="6420"/>
                  </a:lnTo>
                  <a:lnTo>
                    <a:pt x="13578" y="6330"/>
                  </a:lnTo>
                  <a:lnTo>
                    <a:pt x="13566" y="6240"/>
                  </a:lnTo>
                  <a:lnTo>
                    <a:pt x="13553" y="6148"/>
                  </a:lnTo>
                  <a:lnTo>
                    <a:pt x="13537" y="6059"/>
                  </a:lnTo>
                  <a:lnTo>
                    <a:pt x="13520" y="5969"/>
                  </a:lnTo>
                  <a:lnTo>
                    <a:pt x="13500" y="5879"/>
                  </a:lnTo>
                  <a:lnTo>
                    <a:pt x="13478" y="5790"/>
                  </a:lnTo>
                  <a:lnTo>
                    <a:pt x="13453" y="5702"/>
                  </a:lnTo>
                  <a:lnTo>
                    <a:pt x="13427" y="5613"/>
                  </a:lnTo>
                  <a:lnTo>
                    <a:pt x="13400" y="5525"/>
                  </a:lnTo>
                  <a:lnTo>
                    <a:pt x="13370" y="5439"/>
                  </a:lnTo>
                  <a:lnTo>
                    <a:pt x="13338" y="5351"/>
                  </a:lnTo>
                  <a:lnTo>
                    <a:pt x="13305" y="5265"/>
                  </a:lnTo>
                  <a:lnTo>
                    <a:pt x="13268" y="5180"/>
                  </a:lnTo>
                  <a:lnTo>
                    <a:pt x="13230" y="5094"/>
                  </a:lnTo>
                  <a:lnTo>
                    <a:pt x="13191" y="5010"/>
                  </a:lnTo>
                  <a:lnTo>
                    <a:pt x="13150" y="4927"/>
                  </a:lnTo>
                  <a:lnTo>
                    <a:pt x="13105" y="4843"/>
                  </a:lnTo>
                  <a:lnTo>
                    <a:pt x="13060" y="4761"/>
                  </a:lnTo>
                  <a:lnTo>
                    <a:pt x="13014" y="4680"/>
                  </a:lnTo>
                  <a:lnTo>
                    <a:pt x="12965" y="4600"/>
                  </a:lnTo>
                  <a:lnTo>
                    <a:pt x="12913" y="4520"/>
                  </a:lnTo>
                  <a:lnTo>
                    <a:pt x="12861" y="4441"/>
                  </a:lnTo>
                  <a:lnTo>
                    <a:pt x="12807" y="4364"/>
                  </a:lnTo>
                  <a:lnTo>
                    <a:pt x="12750" y="4286"/>
                  </a:lnTo>
                  <a:lnTo>
                    <a:pt x="12692" y="4210"/>
                  </a:lnTo>
                  <a:lnTo>
                    <a:pt x="12633" y="4136"/>
                  </a:lnTo>
                  <a:lnTo>
                    <a:pt x="12571" y="4062"/>
                  </a:lnTo>
                  <a:lnTo>
                    <a:pt x="12508" y="3989"/>
                  </a:lnTo>
                  <a:lnTo>
                    <a:pt x="12443" y="3917"/>
                  </a:lnTo>
                  <a:lnTo>
                    <a:pt x="12376" y="3847"/>
                  </a:lnTo>
                  <a:lnTo>
                    <a:pt x="12309" y="3778"/>
                  </a:lnTo>
                  <a:lnTo>
                    <a:pt x="12230" y="3701"/>
                  </a:lnTo>
                  <a:lnTo>
                    <a:pt x="12152" y="3628"/>
                  </a:lnTo>
                  <a:lnTo>
                    <a:pt x="12071" y="3557"/>
                  </a:lnTo>
                  <a:lnTo>
                    <a:pt x="11989" y="3487"/>
                  </a:lnTo>
                  <a:lnTo>
                    <a:pt x="11905" y="3419"/>
                  </a:lnTo>
                  <a:lnTo>
                    <a:pt x="11821" y="3354"/>
                  </a:lnTo>
                  <a:lnTo>
                    <a:pt x="11735" y="3292"/>
                  </a:lnTo>
                  <a:lnTo>
                    <a:pt x="11648" y="3231"/>
                  </a:lnTo>
                  <a:lnTo>
                    <a:pt x="11560" y="3172"/>
                  </a:lnTo>
                  <a:lnTo>
                    <a:pt x="11471" y="3116"/>
                  </a:lnTo>
                  <a:lnTo>
                    <a:pt x="11380" y="3062"/>
                  </a:lnTo>
                  <a:lnTo>
                    <a:pt x="11289" y="3010"/>
                  </a:lnTo>
                  <a:lnTo>
                    <a:pt x="11196" y="2961"/>
                  </a:lnTo>
                  <a:lnTo>
                    <a:pt x="11103" y="2914"/>
                  </a:lnTo>
                  <a:lnTo>
                    <a:pt x="11009" y="2868"/>
                  </a:lnTo>
                  <a:lnTo>
                    <a:pt x="10913" y="2826"/>
                  </a:lnTo>
                  <a:lnTo>
                    <a:pt x="10818" y="2786"/>
                  </a:lnTo>
                  <a:lnTo>
                    <a:pt x="10721" y="2749"/>
                  </a:lnTo>
                  <a:lnTo>
                    <a:pt x="10625" y="2714"/>
                  </a:lnTo>
                  <a:lnTo>
                    <a:pt x="10527" y="2681"/>
                  </a:lnTo>
                  <a:lnTo>
                    <a:pt x="10429" y="2651"/>
                  </a:lnTo>
                  <a:lnTo>
                    <a:pt x="10330" y="2622"/>
                  </a:lnTo>
                  <a:lnTo>
                    <a:pt x="10231" y="2597"/>
                  </a:lnTo>
                  <a:lnTo>
                    <a:pt x="10132" y="2574"/>
                  </a:lnTo>
                  <a:lnTo>
                    <a:pt x="10031" y="2554"/>
                  </a:lnTo>
                  <a:lnTo>
                    <a:pt x="9932" y="2537"/>
                  </a:lnTo>
                  <a:lnTo>
                    <a:pt x="9831" y="2522"/>
                  </a:lnTo>
                  <a:lnTo>
                    <a:pt x="9730" y="2510"/>
                  </a:lnTo>
                  <a:lnTo>
                    <a:pt x="9630" y="2500"/>
                  </a:lnTo>
                  <a:lnTo>
                    <a:pt x="9529" y="2493"/>
                  </a:lnTo>
                  <a:lnTo>
                    <a:pt x="9428" y="2489"/>
                  </a:lnTo>
                  <a:lnTo>
                    <a:pt x="9327" y="2487"/>
                  </a:lnTo>
                  <a:lnTo>
                    <a:pt x="10160" y="1649"/>
                  </a:lnTo>
                  <a:lnTo>
                    <a:pt x="10199" y="1611"/>
                  </a:lnTo>
                  <a:lnTo>
                    <a:pt x="10240" y="1574"/>
                  </a:lnTo>
                  <a:lnTo>
                    <a:pt x="10282" y="1538"/>
                  </a:lnTo>
                  <a:lnTo>
                    <a:pt x="10324" y="1502"/>
                  </a:lnTo>
                  <a:lnTo>
                    <a:pt x="10367" y="1468"/>
                  </a:lnTo>
                  <a:lnTo>
                    <a:pt x="10411" y="1435"/>
                  </a:lnTo>
                  <a:lnTo>
                    <a:pt x="10456" y="1404"/>
                  </a:lnTo>
                  <a:lnTo>
                    <a:pt x="10502" y="1373"/>
                  </a:lnTo>
                  <a:lnTo>
                    <a:pt x="10548" y="1344"/>
                  </a:lnTo>
                  <a:lnTo>
                    <a:pt x="10596" y="1316"/>
                  </a:lnTo>
                  <a:lnTo>
                    <a:pt x="10644" y="1289"/>
                  </a:lnTo>
                  <a:lnTo>
                    <a:pt x="10692" y="1263"/>
                  </a:lnTo>
                  <a:lnTo>
                    <a:pt x="10742" y="1237"/>
                  </a:lnTo>
                  <a:lnTo>
                    <a:pt x="10793" y="1214"/>
                  </a:lnTo>
                  <a:lnTo>
                    <a:pt x="10843" y="1192"/>
                  </a:lnTo>
                  <a:lnTo>
                    <a:pt x="10894" y="1171"/>
                  </a:lnTo>
                  <a:lnTo>
                    <a:pt x="10947" y="1151"/>
                  </a:lnTo>
                  <a:lnTo>
                    <a:pt x="11000" y="1132"/>
                  </a:lnTo>
                  <a:lnTo>
                    <a:pt x="11053" y="1115"/>
                  </a:lnTo>
                  <a:lnTo>
                    <a:pt x="11108" y="1099"/>
                  </a:lnTo>
                  <a:lnTo>
                    <a:pt x="11162" y="1084"/>
                  </a:lnTo>
                  <a:lnTo>
                    <a:pt x="11217" y="1070"/>
                  </a:lnTo>
                  <a:lnTo>
                    <a:pt x="11273" y="1058"/>
                  </a:lnTo>
                  <a:lnTo>
                    <a:pt x="11329" y="1046"/>
                  </a:lnTo>
                  <a:lnTo>
                    <a:pt x="11386" y="1037"/>
                  </a:lnTo>
                  <a:lnTo>
                    <a:pt x="11444" y="1028"/>
                  </a:lnTo>
                  <a:lnTo>
                    <a:pt x="11501" y="1021"/>
                  </a:lnTo>
                  <a:lnTo>
                    <a:pt x="11559" y="1015"/>
                  </a:lnTo>
                  <a:lnTo>
                    <a:pt x="11618" y="1010"/>
                  </a:lnTo>
                  <a:lnTo>
                    <a:pt x="11676" y="1007"/>
                  </a:lnTo>
                  <a:lnTo>
                    <a:pt x="11735" y="1005"/>
                  </a:lnTo>
                  <a:lnTo>
                    <a:pt x="11795" y="1004"/>
                  </a:lnTo>
                  <a:lnTo>
                    <a:pt x="11871" y="1005"/>
                  </a:lnTo>
                  <a:lnTo>
                    <a:pt x="11947" y="1008"/>
                  </a:lnTo>
                  <a:lnTo>
                    <a:pt x="12023" y="1014"/>
                  </a:lnTo>
                  <a:lnTo>
                    <a:pt x="12098" y="1021"/>
                  </a:lnTo>
                  <a:lnTo>
                    <a:pt x="12175" y="1030"/>
                  </a:lnTo>
                  <a:lnTo>
                    <a:pt x="12251" y="1042"/>
                  </a:lnTo>
                  <a:lnTo>
                    <a:pt x="12327" y="1055"/>
                  </a:lnTo>
                  <a:lnTo>
                    <a:pt x="12402" y="1071"/>
                  </a:lnTo>
                  <a:lnTo>
                    <a:pt x="12478" y="1088"/>
                  </a:lnTo>
                  <a:lnTo>
                    <a:pt x="12553" y="1108"/>
                  </a:lnTo>
                  <a:lnTo>
                    <a:pt x="12629" y="1129"/>
                  </a:lnTo>
                  <a:lnTo>
                    <a:pt x="12703" y="1153"/>
                  </a:lnTo>
                  <a:lnTo>
                    <a:pt x="12777" y="1178"/>
                  </a:lnTo>
                  <a:lnTo>
                    <a:pt x="12852" y="1205"/>
                  </a:lnTo>
                  <a:lnTo>
                    <a:pt x="12925" y="1234"/>
                  </a:lnTo>
                  <a:lnTo>
                    <a:pt x="12999" y="1266"/>
                  </a:lnTo>
                  <a:lnTo>
                    <a:pt x="13071" y="1299"/>
                  </a:lnTo>
                  <a:lnTo>
                    <a:pt x="13144" y="1334"/>
                  </a:lnTo>
                  <a:lnTo>
                    <a:pt x="13215" y="1370"/>
                  </a:lnTo>
                  <a:lnTo>
                    <a:pt x="13285" y="1408"/>
                  </a:lnTo>
                  <a:lnTo>
                    <a:pt x="13356" y="1448"/>
                  </a:lnTo>
                  <a:lnTo>
                    <a:pt x="13425" y="1490"/>
                  </a:lnTo>
                  <a:lnTo>
                    <a:pt x="13495" y="1535"/>
                  </a:lnTo>
                  <a:lnTo>
                    <a:pt x="13562" y="1580"/>
                  </a:lnTo>
                  <a:lnTo>
                    <a:pt x="13629" y="1627"/>
                  </a:lnTo>
                  <a:lnTo>
                    <a:pt x="13696" y="1676"/>
                  </a:lnTo>
                  <a:lnTo>
                    <a:pt x="13761" y="1727"/>
                  </a:lnTo>
                  <a:lnTo>
                    <a:pt x="13827" y="1779"/>
                  </a:lnTo>
                  <a:lnTo>
                    <a:pt x="13890" y="1834"/>
                  </a:lnTo>
                  <a:lnTo>
                    <a:pt x="13952" y="1889"/>
                  </a:lnTo>
                  <a:lnTo>
                    <a:pt x="14014" y="1946"/>
                  </a:lnTo>
                  <a:lnTo>
                    <a:pt x="14075" y="2005"/>
                  </a:lnTo>
                  <a:lnTo>
                    <a:pt x="14130" y="2061"/>
                  </a:lnTo>
                  <a:lnTo>
                    <a:pt x="14185" y="2119"/>
                  </a:lnTo>
                  <a:lnTo>
                    <a:pt x="14237" y="2177"/>
                  </a:lnTo>
                  <a:lnTo>
                    <a:pt x="14288" y="2235"/>
                  </a:lnTo>
                  <a:lnTo>
                    <a:pt x="14338" y="2295"/>
                  </a:lnTo>
                  <a:lnTo>
                    <a:pt x="14386" y="2356"/>
                  </a:lnTo>
                  <a:lnTo>
                    <a:pt x="14433" y="2417"/>
                  </a:lnTo>
                  <a:lnTo>
                    <a:pt x="14478" y="2478"/>
                  </a:lnTo>
                  <a:lnTo>
                    <a:pt x="14522" y="2540"/>
                  </a:lnTo>
                  <a:lnTo>
                    <a:pt x="14564" y="2603"/>
                  </a:lnTo>
                  <a:lnTo>
                    <a:pt x="14605" y="2667"/>
                  </a:lnTo>
                  <a:lnTo>
                    <a:pt x="14644" y="2731"/>
                  </a:lnTo>
                  <a:lnTo>
                    <a:pt x="14682" y="2796"/>
                  </a:lnTo>
                  <a:lnTo>
                    <a:pt x="14718" y="2861"/>
                  </a:lnTo>
                  <a:lnTo>
                    <a:pt x="14752" y="2927"/>
                  </a:lnTo>
                  <a:lnTo>
                    <a:pt x="14785" y="2993"/>
                  </a:lnTo>
                  <a:lnTo>
                    <a:pt x="14816" y="3060"/>
                  </a:lnTo>
                  <a:lnTo>
                    <a:pt x="14846" y="3126"/>
                  </a:lnTo>
                  <a:lnTo>
                    <a:pt x="14874" y="3195"/>
                  </a:lnTo>
                  <a:lnTo>
                    <a:pt x="14900" y="3262"/>
                  </a:lnTo>
                  <a:lnTo>
                    <a:pt x="14925" y="3330"/>
                  </a:lnTo>
                  <a:lnTo>
                    <a:pt x="14948" y="3398"/>
                  </a:lnTo>
                  <a:lnTo>
                    <a:pt x="14969" y="3468"/>
                  </a:lnTo>
                  <a:lnTo>
                    <a:pt x="14988" y="3537"/>
                  </a:lnTo>
                  <a:lnTo>
                    <a:pt x="15007" y="3606"/>
                  </a:lnTo>
                  <a:lnTo>
                    <a:pt x="15023" y="3675"/>
                  </a:lnTo>
                  <a:lnTo>
                    <a:pt x="15038" y="3746"/>
                  </a:lnTo>
                  <a:lnTo>
                    <a:pt x="15050" y="3816"/>
                  </a:lnTo>
                  <a:lnTo>
                    <a:pt x="15061" y="3885"/>
                  </a:lnTo>
                  <a:lnTo>
                    <a:pt x="15070" y="3955"/>
                  </a:lnTo>
                  <a:lnTo>
                    <a:pt x="15078" y="4026"/>
                  </a:lnTo>
                  <a:lnTo>
                    <a:pt x="15084" y="4097"/>
                  </a:lnTo>
                  <a:lnTo>
                    <a:pt x="15087" y="4162"/>
                  </a:lnTo>
                  <a:lnTo>
                    <a:pt x="15089" y="4227"/>
                  </a:lnTo>
                  <a:lnTo>
                    <a:pt x="15089" y="4292"/>
                  </a:lnTo>
                  <a:lnTo>
                    <a:pt x="15088" y="4357"/>
                  </a:lnTo>
                  <a:lnTo>
                    <a:pt x="15085" y="4420"/>
                  </a:lnTo>
                  <a:lnTo>
                    <a:pt x="15081" y="4484"/>
                  </a:lnTo>
                  <a:lnTo>
                    <a:pt x="15075" y="4546"/>
                  </a:lnTo>
                  <a:lnTo>
                    <a:pt x="15067" y="4610"/>
                  </a:lnTo>
                  <a:lnTo>
                    <a:pt x="15058" y="4672"/>
                  </a:lnTo>
                  <a:lnTo>
                    <a:pt x="15048" y="4733"/>
                  </a:lnTo>
                  <a:lnTo>
                    <a:pt x="15035" y="4794"/>
                  </a:lnTo>
                  <a:lnTo>
                    <a:pt x="15022" y="4855"/>
                  </a:lnTo>
                  <a:lnTo>
                    <a:pt x="15006" y="4914"/>
                  </a:lnTo>
                  <a:lnTo>
                    <a:pt x="14989" y="4973"/>
                  </a:lnTo>
                  <a:lnTo>
                    <a:pt x="14970" y="5032"/>
                  </a:lnTo>
                  <a:lnTo>
                    <a:pt x="14950" y="5089"/>
                  </a:lnTo>
                  <a:lnTo>
                    <a:pt x="14929" y="5147"/>
                  </a:lnTo>
                  <a:lnTo>
                    <a:pt x="14906" y="5203"/>
                  </a:lnTo>
                  <a:lnTo>
                    <a:pt x="14882" y="5259"/>
                  </a:lnTo>
                  <a:lnTo>
                    <a:pt x="14856" y="5314"/>
                  </a:lnTo>
                  <a:lnTo>
                    <a:pt x="14829" y="5368"/>
                  </a:lnTo>
                  <a:lnTo>
                    <a:pt x="14799" y="5422"/>
                  </a:lnTo>
                  <a:lnTo>
                    <a:pt x="14769" y="5474"/>
                  </a:lnTo>
                  <a:lnTo>
                    <a:pt x="14737" y="5526"/>
                  </a:lnTo>
                  <a:lnTo>
                    <a:pt x="14704" y="5577"/>
                  </a:lnTo>
                  <a:lnTo>
                    <a:pt x="14670" y="5627"/>
                  </a:lnTo>
                  <a:lnTo>
                    <a:pt x="14633" y="5675"/>
                  </a:lnTo>
                  <a:lnTo>
                    <a:pt x="14595" y="5724"/>
                  </a:lnTo>
                  <a:lnTo>
                    <a:pt x="14557" y="5772"/>
                  </a:lnTo>
                  <a:lnTo>
                    <a:pt x="14516" y="5818"/>
                  </a:lnTo>
                  <a:lnTo>
                    <a:pt x="14474" y="5863"/>
                  </a:lnTo>
                  <a:lnTo>
                    <a:pt x="14431" y="5907"/>
                  </a:lnTo>
                  <a:close/>
                  <a:moveTo>
                    <a:pt x="4463" y="14370"/>
                  </a:moveTo>
                  <a:lnTo>
                    <a:pt x="4461" y="14307"/>
                  </a:lnTo>
                  <a:lnTo>
                    <a:pt x="4458" y="14243"/>
                  </a:lnTo>
                  <a:lnTo>
                    <a:pt x="4453" y="14180"/>
                  </a:lnTo>
                  <a:lnTo>
                    <a:pt x="4446" y="14117"/>
                  </a:lnTo>
                  <a:lnTo>
                    <a:pt x="4438" y="14053"/>
                  </a:lnTo>
                  <a:lnTo>
                    <a:pt x="4429" y="13990"/>
                  </a:lnTo>
                  <a:lnTo>
                    <a:pt x="4417" y="13926"/>
                  </a:lnTo>
                  <a:lnTo>
                    <a:pt x="4405" y="13863"/>
                  </a:lnTo>
                  <a:lnTo>
                    <a:pt x="4391" y="13800"/>
                  </a:lnTo>
                  <a:lnTo>
                    <a:pt x="4375" y="13737"/>
                  </a:lnTo>
                  <a:lnTo>
                    <a:pt x="4357" y="13673"/>
                  </a:lnTo>
                  <a:lnTo>
                    <a:pt x="4338" y="13610"/>
                  </a:lnTo>
                  <a:lnTo>
                    <a:pt x="4317" y="13548"/>
                  </a:lnTo>
                  <a:lnTo>
                    <a:pt x="4295" y="13486"/>
                  </a:lnTo>
                  <a:lnTo>
                    <a:pt x="4271" y="13423"/>
                  </a:lnTo>
                  <a:lnTo>
                    <a:pt x="4246" y="13362"/>
                  </a:lnTo>
                  <a:lnTo>
                    <a:pt x="4219" y="13300"/>
                  </a:lnTo>
                  <a:lnTo>
                    <a:pt x="4191" y="13240"/>
                  </a:lnTo>
                  <a:lnTo>
                    <a:pt x="4161" y="13179"/>
                  </a:lnTo>
                  <a:lnTo>
                    <a:pt x="4128" y="13119"/>
                  </a:lnTo>
                  <a:lnTo>
                    <a:pt x="4095" y="13059"/>
                  </a:lnTo>
                  <a:lnTo>
                    <a:pt x="4060" y="13000"/>
                  </a:lnTo>
                  <a:lnTo>
                    <a:pt x="4024" y="12942"/>
                  </a:lnTo>
                  <a:lnTo>
                    <a:pt x="3986" y="12884"/>
                  </a:lnTo>
                  <a:lnTo>
                    <a:pt x="3946" y="12826"/>
                  </a:lnTo>
                  <a:lnTo>
                    <a:pt x="3905" y="12769"/>
                  </a:lnTo>
                  <a:lnTo>
                    <a:pt x="3862" y="12714"/>
                  </a:lnTo>
                  <a:lnTo>
                    <a:pt x="3818" y="12658"/>
                  </a:lnTo>
                  <a:lnTo>
                    <a:pt x="3771" y="12604"/>
                  </a:lnTo>
                  <a:lnTo>
                    <a:pt x="3723" y="12549"/>
                  </a:lnTo>
                  <a:lnTo>
                    <a:pt x="3674" y="12497"/>
                  </a:lnTo>
                  <a:lnTo>
                    <a:pt x="3622" y="12445"/>
                  </a:lnTo>
                  <a:lnTo>
                    <a:pt x="3573" y="12396"/>
                  </a:lnTo>
                  <a:lnTo>
                    <a:pt x="3522" y="12349"/>
                  </a:lnTo>
                  <a:lnTo>
                    <a:pt x="3470" y="12303"/>
                  </a:lnTo>
                  <a:lnTo>
                    <a:pt x="3418" y="12258"/>
                  </a:lnTo>
                  <a:lnTo>
                    <a:pt x="3366" y="12215"/>
                  </a:lnTo>
                  <a:lnTo>
                    <a:pt x="3312" y="12174"/>
                  </a:lnTo>
                  <a:lnTo>
                    <a:pt x="3257" y="12133"/>
                  </a:lnTo>
                  <a:lnTo>
                    <a:pt x="3202" y="12094"/>
                  </a:lnTo>
                  <a:lnTo>
                    <a:pt x="3146" y="12057"/>
                  </a:lnTo>
                  <a:lnTo>
                    <a:pt x="3088" y="12020"/>
                  </a:lnTo>
                  <a:lnTo>
                    <a:pt x="3031" y="11985"/>
                  </a:lnTo>
                  <a:lnTo>
                    <a:pt x="2974" y="11952"/>
                  </a:lnTo>
                  <a:lnTo>
                    <a:pt x="2914" y="11920"/>
                  </a:lnTo>
                  <a:lnTo>
                    <a:pt x="2855" y="11889"/>
                  </a:lnTo>
                  <a:lnTo>
                    <a:pt x="2796" y="11860"/>
                  </a:lnTo>
                  <a:lnTo>
                    <a:pt x="2735" y="11832"/>
                  </a:lnTo>
                  <a:lnTo>
                    <a:pt x="2675" y="11806"/>
                  </a:lnTo>
                  <a:lnTo>
                    <a:pt x="2613" y="11781"/>
                  </a:lnTo>
                  <a:lnTo>
                    <a:pt x="2552" y="11757"/>
                  </a:lnTo>
                  <a:lnTo>
                    <a:pt x="2490" y="11735"/>
                  </a:lnTo>
                  <a:lnTo>
                    <a:pt x="2427" y="11715"/>
                  </a:lnTo>
                  <a:lnTo>
                    <a:pt x="2365" y="11696"/>
                  </a:lnTo>
                  <a:lnTo>
                    <a:pt x="2303" y="11679"/>
                  </a:lnTo>
                  <a:lnTo>
                    <a:pt x="2239" y="11663"/>
                  </a:lnTo>
                  <a:lnTo>
                    <a:pt x="2176" y="11648"/>
                  </a:lnTo>
                  <a:lnTo>
                    <a:pt x="2112" y="11636"/>
                  </a:lnTo>
                  <a:lnTo>
                    <a:pt x="2048" y="11625"/>
                  </a:lnTo>
                  <a:lnTo>
                    <a:pt x="1985" y="11615"/>
                  </a:lnTo>
                  <a:lnTo>
                    <a:pt x="1920" y="11607"/>
                  </a:lnTo>
                  <a:lnTo>
                    <a:pt x="1857" y="11600"/>
                  </a:lnTo>
                  <a:lnTo>
                    <a:pt x="1793" y="11595"/>
                  </a:lnTo>
                  <a:lnTo>
                    <a:pt x="1728" y="11592"/>
                  </a:lnTo>
                  <a:lnTo>
                    <a:pt x="2229" y="9781"/>
                  </a:lnTo>
                  <a:lnTo>
                    <a:pt x="2236" y="9759"/>
                  </a:lnTo>
                  <a:lnTo>
                    <a:pt x="2244" y="9736"/>
                  </a:lnTo>
                  <a:lnTo>
                    <a:pt x="2253" y="9714"/>
                  </a:lnTo>
                  <a:lnTo>
                    <a:pt x="2263" y="9692"/>
                  </a:lnTo>
                  <a:lnTo>
                    <a:pt x="2273" y="9670"/>
                  </a:lnTo>
                  <a:lnTo>
                    <a:pt x="2284" y="9648"/>
                  </a:lnTo>
                  <a:lnTo>
                    <a:pt x="2296" y="9626"/>
                  </a:lnTo>
                  <a:lnTo>
                    <a:pt x="2308" y="9604"/>
                  </a:lnTo>
                  <a:lnTo>
                    <a:pt x="2321" y="9583"/>
                  </a:lnTo>
                  <a:lnTo>
                    <a:pt x="2335" y="9561"/>
                  </a:lnTo>
                  <a:lnTo>
                    <a:pt x="2349" y="9539"/>
                  </a:lnTo>
                  <a:lnTo>
                    <a:pt x="2363" y="9518"/>
                  </a:lnTo>
                  <a:lnTo>
                    <a:pt x="2378" y="9498"/>
                  </a:lnTo>
                  <a:lnTo>
                    <a:pt x="2393" y="9478"/>
                  </a:lnTo>
                  <a:lnTo>
                    <a:pt x="2409" y="9458"/>
                  </a:lnTo>
                  <a:lnTo>
                    <a:pt x="2426" y="9438"/>
                  </a:lnTo>
                  <a:lnTo>
                    <a:pt x="2522" y="9374"/>
                  </a:lnTo>
                  <a:lnTo>
                    <a:pt x="2621" y="9314"/>
                  </a:lnTo>
                  <a:lnTo>
                    <a:pt x="2723" y="9260"/>
                  </a:lnTo>
                  <a:lnTo>
                    <a:pt x="2828" y="9211"/>
                  </a:lnTo>
                  <a:lnTo>
                    <a:pt x="2934" y="9169"/>
                  </a:lnTo>
                  <a:lnTo>
                    <a:pt x="3044" y="9131"/>
                  </a:lnTo>
                  <a:lnTo>
                    <a:pt x="3156" y="9099"/>
                  </a:lnTo>
                  <a:lnTo>
                    <a:pt x="3268" y="9072"/>
                  </a:lnTo>
                  <a:lnTo>
                    <a:pt x="3383" y="9051"/>
                  </a:lnTo>
                  <a:lnTo>
                    <a:pt x="3500" y="9034"/>
                  </a:lnTo>
                  <a:lnTo>
                    <a:pt x="3617" y="9024"/>
                  </a:lnTo>
                  <a:lnTo>
                    <a:pt x="3736" y="9018"/>
                  </a:lnTo>
                  <a:lnTo>
                    <a:pt x="3857" y="9018"/>
                  </a:lnTo>
                  <a:lnTo>
                    <a:pt x="3976" y="9023"/>
                  </a:lnTo>
                  <a:lnTo>
                    <a:pt x="4098" y="9033"/>
                  </a:lnTo>
                  <a:lnTo>
                    <a:pt x="4220" y="9049"/>
                  </a:lnTo>
                  <a:lnTo>
                    <a:pt x="4342" y="9070"/>
                  </a:lnTo>
                  <a:lnTo>
                    <a:pt x="4463" y="9096"/>
                  </a:lnTo>
                  <a:lnTo>
                    <a:pt x="4584" y="9127"/>
                  </a:lnTo>
                  <a:lnTo>
                    <a:pt x="4706" y="9164"/>
                  </a:lnTo>
                  <a:lnTo>
                    <a:pt x="4826" y="9206"/>
                  </a:lnTo>
                  <a:lnTo>
                    <a:pt x="4946" y="9252"/>
                  </a:lnTo>
                  <a:lnTo>
                    <a:pt x="5065" y="9305"/>
                  </a:lnTo>
                  <a:lnTo>
                    <a:pt x="5184" y="9363"/>
                  </a:lnTo>
                  <a:lnTo>
                    <a:pt x="5300" y="9425"/>
                  </a:lnTo>
                  <a:lnTo>
                    <a:pt x="5415" y="9493"/>
                  </a:lnTo>
                  <a:lnTo>
                    <a:pt x="5529" y="9566"/>
                  </a:lnTo>
                  <a:lnTo>
                    <a:pt x="5640" y="9644"/>
                  </a:lnTo>
                  <a:lnTo>
                    <a:pt x="5750" y="9727"/>
                  </a:lnTo>
                  <a:lnTo>
                    <a:pt x="5857" y="9815"/>
                  </a:lnTo>
                  <a:lnTo>
                    <a:pt x="5962" y="9909"/>
                  </a:lnTo>
                  <a:lnTo>
                    <a:pt x="6065" y="10007"/>
                  </a:lnTo>
                  <a:lnTo>
                    <a:pt x="6168" y="10115"/>
                  </a:lnTo>
                  <a:lnTo>
                    <a:pt x="6267" y="10226"/>
                  </a:lnTo>
                  <a:lnTo>
                    <a:pt x="6360" y="10339"/>
                  </a:lnTo>
                  <a:lnTo>
                    <a:pt x="6447" y="10456"/>
                  </a:lnTo>
                  <a:lnTo>
                    <a:pt x="6529" y="10574"/>
                  </a:lnTo>
                  <a:lnTo>
                    <a:pt x="6604" y="10695"/>
                  </a:lnTo>
                  <a:lnTo>
                    <a:pt x="6673" y="10816"/>
                  </a:lnTo>
                  <a:lnTo>
                    <a:pt x="6738" y="10941"/>
                  </a:lnTo>
                  <a:lnTo>
                    <a:pt x="6796" y="11065"/>
                  </a:lnTo>
                  <a:lnTo>
                    <a:pt x="6848" y="11191"/>
                  </a:lnTo>
                  <a:lnTo>
                    <a:pt x="6895" y="11318"/>
                  </a:lnTo>
                  <a:lnTo>
                    <a:pt x="6936" y="11446"/>
                  </a:lnTo>
                  <a:lnTo>
                    <a:pt x="6971" y="11574"/>
                  </a:lnTo>
                  <a:lnTo>
                    <a:pt x="7000" y="11702"/>
                  </a:lnTo>
                  <a:lnTo>
                    <a:pt x="7023" y="11831"/>
                  </a:lnTo>
                  <a:lnTo>
                    <a:pt x="7041" y="11959"/>
                  </a:lnTo>
                  <a:lnTo>
                    <a:pt x="7052" y="12087"/>
                  </a:lnTo>
                  <a:lnTo>
                    <a:pt x="7058" y="12214"/>
                  </a:lnTo>
                  <a:lnTo>
                    <a:pt x="7057" y="12341"/>
                  </a:lnTo>
                  <a:lnTo>
                    <a:pt x="7051" y="12466"/>
                  </a:lnTo>
                  <a:lnTo>
                    <a:pt x="7039" y="12589"/>
                  </a:lnTo>
                  <a:lnTo>
                    <a:pt x="7019" y="12712"/>
                  </a:lnTo>
                  <a:lnTo>
                    <a:pt x="6995" y="12832"/>
                  </a:lnTo>
                  <a:lnTo>
                    <a:pt x="6965" y="12952"/>
                  </a:lnTo>
                  <a:lnTo>
                    <a:pt x="6929" y="13068"/>
                  </a:lnTo>
                  <a:lnTo>
                    <a:pt x="6886" y="13183"/>
                  </a:lnTo>
                  <a:lnTo>
                    <a:pt x="6837" y="13294"/>
                  </a:lnTo>
                  <a:lnTo>
                    <a:pt x="6783" y="13402"/>
                  </a:lnTo>
                  <a:lnTo>
                    <a:pt x="6722" y="13508"/>
                  </a:lnTo>
                  <a:lnTo>
                    <a:pt x="6655" y="13610"/>
                  </a:lnTo>
                  <a:lnTo>
                    <a:pt x="6582" y="13710"/>
                  </a:lnTo>
                  <a:lnTo>
                    <a:pt x="6502" y="13805"/>
                  </a:lnTo>
                  <a:lnTo>
                    <a:pt x="6481" y="13816"/>
                  </a:lnTo>
                  <a:lnTo>
                    <a:pt x="6459" y="13827"/>
                  </a:lnTo>
                  <a:lnTo>
                    <a:pt x="6437" y="13838"/>
                  </a:lnTo>
                  <a:lnTo>
                    <a:pt x="6415" y="13848"/>
                  </a:lnTo>
                  <a:lnTo>
                    <a:pt x="6392" y="13858"/>
                  </a:lnTo>
                  <a:lnTo>
                    <a:pt x="6369" y="13867"/>
                  </a:lnTo>
                  <a:lnTo>
                    <a:pt x="6345" y="13876"/>
                  </a:lnTo>
                  <a:lnTo>
                    <a:pt x="6322" y="13884"/>
                  </a:lnTo>
                  <a:lnTo>
                    <a:pt x="4463" y="14370"/>
                  </a:lnTo>
                  <a:close/>
                  <a:moveTo>
                    <a:pt x="2096" y="14991"/>
                  </a:moveTo>
                  <a:lnTo>
                    <a:pt x="2070" y="14997"/>
                  </a:lnTo>
                  <a:lnTo>
                    <a:pt x="2036" y="15005"/>
                  </a:lnTo>
                  <a:lnTo>
                    <a:pt x="1995" y="15014"/>
                  </a:lnTo>
                  <a:lnTo>
                    <a:pt x="1949" y="15024"/>
                  </a:lnTo>
                  <a:lnTo>
                    <a:pt x="1899" y="15034"/>
                  </a:lnTo>
                  <a:lnTo>
                    <a:pt x="1849" y="15043"/>
                  </a:lnTo>
                  <a:lnTo>
                    <a:pt x="1825" y="15046"/>
                  </a:lnTo>
                  <a:lnTo>
                    <a:pt x="1801" y="15050"/>
                  </a:lnTo>
                  <a:lnTo>
                    <a:pt x="1777" y="15052"/>
                  </a:lnTo>
                  <a:lnTo>
                    <a:pt x="1755" y="15054"/>
                  </a:lnTo>
                  <a:lnTo>
                    <a:pt x="1716" y="15053"/>
                  </a:lnTo>
                  <a:lnTo>
                    <a:pt x="1679" y="15049"/>
                  </a:lnTo>
                  <a:lnTo>
                    <a:pt x="1641" y="15044"/>
                  </a:lnTo>
                  <a:lnTo>
                    <a:pt x="1604" y="15037"/>
                  </a:lnTo>
                  <a:lnTo>
                    <a:pt x="1568" y="15029"/>
                  </a:lnTo>
                  <a:lnTo>
                    <a:pt x="1532" y="15018"/>
                  </a:lnTo>
                  <a:lnTo>
                    <a:pt x="1498" y="15006"/>
                  </a:lnTo>
                  <a:lnTo>
                    <a:pt x="1464" y="14993"/>
                  </a:lnTo>
                  <a:lnTo>
                    <a:pt x="1430" y="14978"/>
                  </a:lnTo>
                  <a:lnTo>
                    <a:pt x="1398" y="14961"/>
                  </a:lnTo>
                  <a:lnTo>
                    <a:pt x="1367" y="14943"/>
                  </a:lnTo>
                  <a:lnTo>
                    <a:pt x="1336" y="14923"/>
                  </a:lnTo>
                  <a:lnTo>
                    <a:pt x="1307" y="14902"/>
                  </a:lnTo>
                  <a:lnTo>
                    <a:pt x="1279" y="14880"/>
                  </a:lnTo>
                  <a:lnTo>
                    <a:pt x="1251" y="14856"/>
                  </a:lnTo>
                  <a:lnTo>
                    <a:pt x="1225" y="14832"/>
                  </a:lnTo>
                  <a:lnTo>
                    <a:pt x="1201" y="14804"/>
                  </a:lnTo>
                  <a:lnTo>
                    <a:pt x="1177" y="14777"/>
                  </a:lnTo>
                  <a:lnTo>
                    <a:pt x="1155" y="14749"/>
                  </a:lnTo>
                  <a:lnTo>
                    <a:pt x="1134" y="14720"/>
                  </a:lnTo>
                  <a:lnTo>
                    <a:pt x="1115" y="14689"/>
                  </a:lnTo>
                  <a:lnTo>
                    <a:pt x="1096" y="14658"/>
                  </a:lnTo>
                  <a:lnTo>
                    <a:pt x="1080" y="14626"/>
                  </a:lnTo>
                  <a:lnTo>
                    <a:pt x="1065" y="14593"/>
                  </a:lnTo>
                  <a:lnTo>
                    <a:pt x="1051" y="14559"/>
                  </a:lnTo>
                  <a:lnTo>
                    <a:pt x="1040" y="14524"/>
                  </a:lnTo>
                  <a:lnTo>
                    <a:pt x="1030" y="14488"/>
                  </a:lnTo>
                  <a:lnTo>
                    <a:pt x="1021" y="14452"/>
                  </a:lnTo>
                  <a:lnTo>
                    <a:pt x="1015" y="14415"/>
                  </a:lnTo>
                  <a:lnTo>
                    <a:pt x="1010" y="14378"/>
                  </a:lnTo>
                  <a:lnTo>
                    <a:pt x="1007" y="14340"/>
                  </a:lnTo>
                  <a:lnTo>
                    <a:pt x="1006" y="14302"/>
                  </a:lnTo>
                  <a:lnTo>
                    <a:pt x="1009" y="14268"/>
                  </a:lnTo>
                  <a:lnTo>
                    <a:pt x="1015" y="14229"/>
                  </a:lnTo>
                  <a:lnTo>
                    <a:pt x="1022" y="14189"/>
                  </a:lnTo>
                  <a:lnTo>
                    <a:pt x="1029" y="14149"/>
                  </a:lnTo>
                  <a:lnTo>
                    <a:pt x="1037" y="14110"/>
                  </a:lnTo>
                  <a:lnTo>
                    <a:pt x="1045" y="14074"/>
                  </a:lnTo>
                  <a:lnTo>
                    <a:pt x="1051" y="14043"/>
                  </a:lnTo>
                  <a:lnTo>
                    <a:pt x="1056" y="14020"/>
                  </a:lnTo>
                  <a:lnTo>
                    <a:pt x="1586" y="12106"/>
                  </a:lnTo>
                  <a:lnTo>
                    <a:pt x="1641" y="12105"/>
                  </a:lnTo>
                  <a:lnTo>
                    <a:pt x="1695" y="12105"/>
                  </a:lnTo>
                  <a:lnTo>
                    <a:pt x="1749" y="12107"/>
                  </a:lnTo>
                  <a:lnTo>
                    <a:pt x="1804" y="12111"/>
                  </a:lnTo>
                  <a:lnTo>
                    <a:pt x="1858" y="12116"/>
                  </a:lnTo>
                  <a:lnTo>
                    <a:pt x="1913" y="12122"/>
                  </a:lnTo>
                  <a:lnTo>
                    <a:pt x="1968" y="12130"/>
                  </a:lnTo>
                  <a:lnTo>
                    <a:pt x="2023" y="12139"/>
                  </a:lnTo>
                  <a:lnTo>
                    <a:pt x="2077" y="12149"/>
                  </a:lnTo>
                  <a:lnTo>
                    <a:pt x="2133" y="12161"/>
                  </a:lnTo>
                  <a:lnTo>
                    <a:pt x="2187" y="12175"/>
                  </a:lnTo>
                  <a:lnTo>
                    <a:pt x="2242" y="12190"/>
                  </a:lnTo>
                  <a:lnTo>
                    <a:pt x="2297" y="12206"/>
                  </a:lnTo>
                  <a:lnTo>
                    <a:pt x="2351" y="12224"/>
                  </a:lnTo>
                  <a:lnTo>
                    <a:pt x="2405" y="12243"/>
                  </a:lnTo>
                  <a:lnTo>
                    <a:pt x="2460" y="12264"/>
                  </a:lnTo>
                  <a:lnTo>
                    <a:pt x="2513" y="12286"/>
                  </a:lnTo>
                  <a:lnTo>
                    <a:pt x="2566" y="12309"/>
                  </a:lnTo>
                  <a:lnTo>
                    <a:pt x="2619" y="12335"/>
                  </a:lnTo>
                  <a:lnTo>
                    <a:pt x="2673" y="12362"/>
                  </a:lnTo>
                  <a:lnTo>
                    <a:pt x="2725" y="12390"/>
                  </a:lnTo>
                  <a:lnTo>
                    <a:pt x="2776" y="12420"/>
                  </a:lnTo>
                  <a:lnTo>
                    <a:pt x="2829" y="12451"/>
                  </a:lnTo>
                  <a:lnTo>
                    <a:pt x="2879" y="12483"/>
                  </a:lnTo>
                  <a:lnTo>
                    <a:pt x="2930" y="12517"/>
                  </a:lnTo>
                  <a:lnTo>
                    <a:pt x="2980" y="12553"/>
                  </a:lnTo>
                  <a:lnTo>
                    <a:pt x="3029" y="12590"/>
                  </a:lnTo>
                  <a:lnTo>
                    <a:pt x="3078" y="12629"/>
                  </a:lnTo>
                  <a:lnTo>
                    <a:pt x="3126" y="12669"/>
                  </a:lnTo>
                  <a:lnTo>
                    <a:pt x="3174" y="12711"/>
                  </a:lnTo>
                  <a:lnTo>
                    <a:pt x="3220" y="12754"/>
                  </a:lnTo>
                  <a:lnTo>
                    <a:pt x="3266" y="12799"/>
                  </a:lnTo>
                  <a:lnTo>
                    <a:pt x="3312" y="12845"/>
                  </a:lnTo>
                  <a:lnTo>
                    <a:pt x="3356" y="12893"/>
                  </a:lnTo>
                  <a:lnTo>
                    <a:pt x="3398" y="12941"/>
                  </a:lnTo>
                  <a:lnTo>
                    <a:pt x="3439" y="12990"/>
                  </a:lnTo>
                  <a:lnTo>
                    <a:pt x="3479" y="13039"/>
                  </a:lnTo>
                  <a:lnTo>
                    <a:pt x="3517" y="13089"/>
                  </a:lnTo>
                  <a:lnTo>
                    <a:pt x="3553" y="13139"/>
                  </a:lnTo>
                  <a:lnTo>
                    <a:pt x="3588" y="13191"/>
                  </a:lnTo>
                  <a:lnTo>
                    <a:pt x="3621" y="13243"/>
                  </a:lnTo>
                  <a:lnTo>
                    <a:pt x="3653" y="13295"/>
                  </a:lnTo>
                  <a:lnTo>
                    <a:pt x="3683" y="13348"/>
                  </a:lnTo>
                  <a:lnTo>
                    <a:pt x="3712" y="13401"/>
                  </a:lnTo>
                  <a:lnTo>
                    <a:pt x="3739" y="13455"/>
                  </a:lnTo>
                  <a:lnTo>
                    <a:pt x="3765" y="13509"/>
                  </a:lnTo>
                  <a:lnTo>
                    <a:pt x="3788" y="13563"/>
                  </a:lnTo>
                  <a:lnTo>
                    <a:pt x="3811" y="13617"/>
                  </a:lnTo>
                  <a:lnTo>
                    <a:pt x="3833" y="13671"/>
                  </a:lnTo>
                  <a:lnTo>
                    <a:pt x="3852" y="13727"/>
                  </a:lnTo>
                  <a:lnTo>
                    <a:pt x="3870" y="13782"/>
                  </a:lnTo>
                  <a:lnTo>
                    <a:pt x="3887" y="13837"/>
                  </a:lnTo>
                  <a:lnTo>
                    <a:pt x="3902" y="13892"/>
                  </a:lnTo>
                  <a:lnTo>
                    <a:pt x="3915" y="13948"/>
                  </a:lnTo>
                  <a:lnTo>
                    <a:pt x="3927" y="14004"/>
                  </a:lnTo>
                  <a:lnTo>
                    <a:pt x="3938" y="14060"/>
                  </a:lnTo>
                  <a:lnTo>
                    <a:pt x="3946" y="14115"/>
                  </a:lnTo>
                  <a:lnTo>
                    <a:pt x="3954" y="14170"/>
                  </a:lnTo>
                  <a:lnTo>
                    <a:pt x="3960" y="14225"/>
                  </a:lnTo>
                  <a:lnTo>
                    <a:pt x="3964" y="14282"/>
                  </a:lnTo>
                  <a:lnTo>
                    <a:pt x="3967" y="14337"/>
                  </a:lnTo>
                  <a:lnTo>
                    <a:pt x="3968" y="14391"/>
                  </a:lnTo>
                  <a:lnTo>
                    <a:pt x="3968" y="14446"/>
                  </a:lnTo>
                  <a:lnTo>
                    <a:pt x="3967" y="14500"/>
                  </a:lnTo>
                  <a:lnTo>
                    <a:pt x="2096" y="14991"/>
                  </a:lnTo>
                  <a:close/>
                  <a:moveTo>
                    <a:pt x="5275" y="8311"/>
                  </a:moveTo>
                  <a:lnTo>
                    <a:pt x="5187" y="8277"/>
                  </a:lnTo>
                  <a:lnTo>
                    <a:pt x="5099" y="8245"/>
                  </a:lnTo>
                  <a:lnTo>
                    <a:pt x="5011" y="8215"/>
                  </a:lnTo>
                  <a:lnTo>
                    <a:pt x="4921" y="8186"/>
                  </a:lnTo>
                  <a:lnTo>
                    <a:pt x="4877" y="8173"/>
                  </a:lnTo>
                  <a:lnTo>
                    <a:pt x="4833" y="8159"/>
                  </a:lnTo>
                  <a:lnTo>
                    <a:pt x="4787" y="8147"/>
                  </a:lnTo>
                  <a:lnTo>
                    <a:pt x="4742" y="8135"/>
                  </a:lnTo>
                  <a:lnTo>
                    <a:pt x="4698" y="8124"/>
                  </a:lnTo>
                  <a:lnTo>
                    <a:pt x="4652" y="8113"/>
                  </a:lnTo>
                  <a:lnTo>
                    <a:pt x="4607" y="8103"/>
                  </a:lnTo>
                  <a:lnTo>
                    <a:pt x="4562" y="8093"/>
                  </a:lnTo>
                  <a:lnTo>
                    <a:pt x="4517" y="8084"/>
                  </a:lnTo>
                  <a:lnTo>
                    <a:pt x="4471" y="8075"/>
                  </a:lnTo>
                  <a:lnTo>
                    <a:pt x="4426" y="8067"/>
                  </a:lnTo>
                  <a:lnTo>
                    <a:pt x="4380" y="8059"/>
                  </a:lnTo>
                  <a:lnTo>
                    <a:pt x="4335" y="8052"/>
                  </a:lnTo>
                  <a:lnTo>
                    <a:pt x="4289" y="8045"/>
                  </a:lnTo>
                  <a:lnTo>
                    <a:pt x="4243" y="8039"/>
                  </a:lnTo>
                  <a:lnTo>
                    <a:pt x="4198" y="8034"/>
                  </a:lnTo>
                  <a:lnTo>
                    <a:pt x="4153" y="8029"/>
                  </a:lnTo>
                  <a:lnTo>
                    <a:pt x="4106" y="8025"/>
                  </a:lnTo>
                  <a:lnTo>
                    <a:pt x="4061" y="8021"/>
                  </a:lnTo>
                  <a:lnTo>
                    <a:pt x="4015" y="8018"/>
                  </a:lnTo>
                  <a:lnTo>
                    <a:pt x="3969" y="8015"/>
                  </a:lnTo>
                  <a:lnTo>
                    <a:pt x="3923" y="8013"/>
                  </a:lnTo>
                  <a:lnTo>
                    <a:pt x="3878" y="8011"/>
                  </a:lnTo>
                  <a:lnTo>
                    <a:pt x="3832" y="8011"/>
                  </a:lnTo>
                  <a:lnTo>
                    <a:pt x="7706" y="4116"/>
                  </a:lnTo>
                  <a:lnTo>
                    <a:pt x="7763" y="4063"/>
                  </a:lnTo>
                  <a:lnTo>
                    <a:pt x="7820" y="4012"/>
                  </a:lnTo>
                  <a:lnTo>
                    <a:pt x="7880" y="3964"/>
                  </a:lnTo>
                  <a:lnTo>
                    <a:pt x="7941" y="3918"/>
                  </a:lnTo>
                  <a:lnTo>
                    <a:pt x="8003" y="3875"/>
                  </a:lnTo>
                  <a:lnTo>
                    <a:pt x="8067" y="3834"/>
                  </a:lnTo>
                  <a:lnTo>
                    <a:pt x="8131" y="3796"/>
                  </a:lnTo>
                  <a:lnTo>
                    <a:pt x="8197" y="3760"/>
                  </a:lnTo>
                  <a:lnTo>
                    <a:pt x="8265" y="3725"/>
                  </a:lnTo>
                  <a:lnTo>
                    <a:pt x="8333" y="3694"/>
                  </a:lnTo>
                  <a:lnTo>
                    <a:pt x="8403" y="3665"/>
                  </a:lnTo>
                  <a:lnTo>
                    <a:pt x="8473" y="3638"/>
                  </a:lnTo>
                  <a:lnTo>
                    <a:pt x="8544" y="3613"/>
                  </a:lnTo>
                  <a:lnTo>
                    <a:pt x="8616" y="3591"/>
                  </a:lnTo>
                  <a:lnTo>
                    <a:pt x="8689" y="3571"/>
                  </a:lnTo>
                  <a:lnTo>
                    <a:pt x="8764" y="3554"/>
                  </a:lnTo>
                  <a:lnTo>
                    <a:pt x="8838" y="3539"/>
                  </a:lnTo>
                  <a:lnTo>
                    <a:pt x="8914" y="3526"/>
                  </a:lnTo>
                  <a:lnTo>
                    <a:pt x="8989" y="3515"/>
                  </a:lnTo>
                  <a:lnTo>
                    <a:pt x="9067" y="3507"/>
                  </a:lnTo>
                  <a:lnTo>
                    <a:pt x="9143" y="3501"/>
                  </a:lnTo>
                  <a:lnTo>
                    <a:pt x="9220" y="3497"/>
                  </a:lnTo>
                  <a:lnTo>
                    <a:pt x="9299" y="3496"/>
                  </a:lnTo>
                  <a:lnTo>
                    <a:pt x="9377" y="3497"/>
                  </a:lnTo>
                  <a:lnTo>
                    <a:pt x="9457" y="3500"/>
                  </a:lnTo>
                  <a:lnTo>
                    <a:pt x="9535" y="3505"/>
                  </a:lnTo>
                  <a:lnTo>
                    <a:pt x="9615" y="3512"/>
                  </a:lnTo>
                  <a:lnTo>
                    <a:pt x="9694" y="3522"/>
                  </a:lnTo>
                  <a:lnTo>
                    <a:pt x="9775" y="3534"/>
                  </a:lnTo>
                  <a:lnTo>
                    <a:pt x="9854" y="3548"/>
                  </a:lnTo>
                  <a:lnTo>
                    <a:pt x="9934" y="3565"/>
                  </a:lnTo>
                  <a:lnTo>
                    <a:pt x="10014" y="3583"/>
                  </a:lnTo>
                  <a:lnTo>
                    <a:pt x="5275" y="8311"/>
                  </a:lnTo>
                  <a:close/>
                  <a:moveTo>
                    <a:pt x="7441" y="10165"/>
                  </a:moveTo>
                  <a:lnTo>
                    <a:pt x="7406" y="10107"/>
                  </a:lnTo>
                  <a:lnTo>
                    <a:pt x="7369" y="10049"/>
                  </a:lnTo>
                  <a:lnTo>
                    <a:pt x="7332" y="9992"/>
                  </a:lnTo>
                  <a:lnTo>
                    <a:pt x="7295" y="9936"/>
                  </a:lnTo>
                  <a:lnTo>
                    <a:pt x="7257" y="9880"/>
                  </a:lnTo>
                  <a:lnTo>
                    <a:pt x="7218" y="9824"/>
                  </a:lnTo>
                  <a:lnTo>
                    <a:pt x="7177" y="9768"/>
                  </a:lnTo>
                  <a:lnTo>
                    <a:pt x="7137" y="9714"/>
                  </a:lnTo>
                  <a:lnTo>
                    <a:pt x="7096" y="9660"/>
                  </a:lnTo>
                  <a:lnTo>
                    <a:pt x="7053" y="9606"/>
                  </a:lnTo>
                  <a:lnTo>
                    <a:pt x="7009" y="9553"/>
                  </a:lnTo>
                  <a:lnTo>
                    <a:pt x="6965" y="9500"/>
                  </a:lnTo>
                  <a:lnTo>
                    <a:pt x="6919" y="9448"/>
                  </a:lnTo>
                  <a:lnTo>
                    <a:pt x="6873" y="9397"/>
                  </a:lnTo>
                  <a:lnTo>
                    <a:pt x="6824" y="9347"/>
                  </a:lnTo>
                  <a:lnTo>
                    <a:pt x="6776" y="9297"/>
                  </a:lnTo>
                  <a:lnTo>
                    <a:pt x="6718" y="9240"/>
                  </a:lnTo>
                  <a:lnTo>
                    <a:pt x="6658" y="9185"/>
                  </a:lnTo>
                  <a:lnTo>
                    <a:pt x="6598" y="9131"/>
                  </a:lnTo>
                  <a:lnTo>
                    <a:pt x="6538" y="9079"/>
                  </a:lnTo>
                  <a:lnTo>
                    <a:pt x="6475" y="9029"/>
                  </a:lnTo>
                  <a:lnTo>
                    <a:pt x="6412" y="8978"/>
                  </a:lnTo>
                  <a:lnTo>
                    <a:pt x="6348" y="8930"/>
                  </a:lnTo>
                  <a:lnTo>
                    <a:pt x="6284" y="8884"/>
                  </a:lnTo>
                  <a:lnTo>
                    <a:pt x="6220" y="8838"/>
                  </a:lnTo>
                  <a:lnTo>
                    <a:pt x="6153" y="8794"/>
                  </a:lnTo>
                  <a:lnTo>
                    <a:pt x="6087" y="8750"/>
                  </a:lnTo>
                  <a:lnTo>
                    <a:pt x="6021" y="8707"/>
                  </a:lnTo>
                  <a:lnTo>
                    <a:pt x="5953" y="8666"/>
                  </a:lnTo>
                  <a:lnTo>
                    <a:pt x="5885" y="8626"/>
                  </a:lnTo>
                  <a:lnTo>
                    <a:pt x="5816" y="8587"/>
                  </a:lnTo>
                  <a:lnTo>
                    <a:pt x="5748" y="8549"/>
                  </a:lnTo>
                  <a:lnTo>
                    <a:pt x="10542" y="3766"/>
                  </a:lnTo>
                  <a:lnTo>
                    <a:pt x="10613" y="3798"/>
                  </a:lnTo>
                  <a:lnTo>
                    <a:pt x="10683" y="3831"/>
                  </a:lnTo>
                  <a:lnTo>
                    <a:pt x="10752" y="3866"/>
                  </a:lnTo>
                  <a:lnTo>
                    <a:pt x="10821" y="3903"/>
                  </a:lnTo>
                  <a:lnTo>
                    <a:pt x="10889" y="3942"/>
                  </a:lnTo>
                  <a:lnTo>
                    <a:pt x="10958" y="3983"/>
                  </a:lnTo>
                  <a:lnTo>
                    <a:pt x="11025" y="4026"/>
                  </a:lnTo>
                  <a:lnTo>
                    <a:pt x="11091" y="4070"/>
                  </a:lnTo>
                  <a:lnTo>
                    <a:pt x="11157" y="4115"/>
                  </a:lnTo>
                  <a:lnTo>
                    <a:pt x="11222" y="4163"/>
                  </a:lnTo>
                  <a:lnTo>
                    <a:pt x="11287" y="4212"/>
                  </a:lnTo>
                  <a:lnTo>
                    <a:pt x="11351" y="4263"/>
                  </a:lnTo>
                  <a:lnTo>
                    <a:pt x="11413" y="4317"/>
                  </a:lnTo>
                  <a:lnTo>
                    <a:pt x="11476" y="4372"/>
                  </a:lnTo>
                  <a:lnTo>
                    <a:pt x="11537" y="4428"/>
                  </a:lnTo>
                  <a:lnTo>
                    <a:pt x="11597" y="4487"/>
                  </a:lnTo>
                  <a:lnTo>
                    <a:pt x="11648" y="4537"/>
                  </a:lnTo>
                  <a:lnTo>
                    <a:pt x="11696" y="4590"/>
                  </a:lnTo>
                  <a:lnTo>
                    <a:pt x="11743" y="4642"/>
                  </a:lnTo>
                  <a:lnTo>
                    <a:pt x="11790" y="4696"/>
                  </a:lnTo>
                  <a:lnTo>
                    <a:pt x="11835" y="4749"/>
                  </a:lnTo>
                  <a:lnTo>
                    <a:pt x="11878" y="4803"/>
                  </a:lnTo>
                  <a:lnTo>
                    <a:pt x="11919" y="4859"/>
                  </a:lnTo>
                  <a:lnTo>
                    <a:pt x="11961" y="4915"/>
                  </a:lnTo>
                  <a:lnTo>
                    <a:pt x="12000" y="4970"/>
                  </a:lnTo>
                  <a:lnTo>
                    <a:pt x="12038" y="5027"/>
                  </a:lnTo>
                  <a:lnTo>
                    <a:pt x="12075" y="5084"/>
                  </a:lnTo>
                  <a:lnTo>
                    <a:pt x="12110" y="5142"/>
                  </a:lnTo>
                  <a:lnTo>
                    <a:pt x="12145" y="5200"/>
                  </a:lnTo>
                  <a:lnTo>
                    <a:pt x="12178" y="5258"/>
                  </a:lnTo>
                  <a:lnTo>
                    <a:pt x="12210" y="5316"/>
                  </a:lnTo>
                  <a:lnTo>
                    <a:pt x="12241" y="5375"/>
                  </a:lnTo>
                  <a:lnTo>
                    <a:pt x="7441" y="10165"/>
                  </a:lnTo>
                  <a:close/>
                  <a:moveTo>
                    <a:pt x="8055" y="11941"/>
                  </a:moveTo>
                  <a:lnTo>
                    <a:pt x="8045" y="11856"/>
                  </a:lnTo>
                  <a:lnTo>
                    <a:pt x="8035" y="11772"/>
                  </a:lnTo>
                  <a:lnTo>
                    <a:pt x="8022" y="11687"/>
                  </a:lnTo>
                  <a:lnTo>
                    <a:pt x="8008" y="11603"/>
                  </a:lnTo>
                  <a:lnTo>
                    <a:pt x="7991" y="11519"/>
                  </a:lnTo>
                  <a:lnTo>
                    <a:pt x="7973" y="11435"/>
                  </a:lnTo>
                  <a:lnTo>
                    <a:pt x="7953" y="11352"/>
                  </a:lnTo>
                  <a:lnTo>
                    <a:pt x="7931" y="11270"/>
                  </a:lnTo>
                  <a:lnTo>
                    <a:pt x="7907" y="11187"/>
                  </a:lnTo>
                  <a:lnTo>
                    <a:pt x="7882" y="11105"/>
                  </a:lnTo>
                  <a:lnTo>
                    <a:pt x="7854" y="11024"/>
                  </a:lnTo>
                  <a:lnTo>
                    <a:pt x="7825" y="10943"/>
                  </a:lnTo>
                  <a:lnTo>
                    <a:pt x="7795" y="10861"/>
                  </a:lnTo>
                  <a:lnTo>
                    <a:pt x="7763" y="10781"/>
                  </a:lnTo>
                  <a:lnTo>
                    <a:pt x="7729" y="10702"/>
                  </a:lnTo>
                  <a:lnTo>
                    <a:pt x="7693" y="10622"/>
                  </a:lnTo>
                  <a:lnTo>
                    <a:pt x="12448" y="5878"/>
                  </a:lnTo>
                  <a:lnTo>
                    <a:pt x="12475" y="5965"/>
                  </a:lnTo>
                  <a:lnTo>
                    <a:pt x="12499" y="6051"/>
                  </a:lnTo>
                  <a:lnTo>
                    <a:pt x="12519" y="6137"/>
                  </a:lnTo>
                  <a:lnTo>
                    <a:pt x="12537" y="6223"/>
                  </a:lnTo>
                  <a:lnTo>
                    <a:pt x="12553" y="6310"/>
                  </a:lnTo>
                  <a:lnTo>
                    <a:pt x="12566" y="6396"/>
                  </a:lnTo>
                  <a:lnTo>
                    <a:pt x="12576" y="6482"/>
                  </a:lnTo>
                  <a:lnTo>
                    <a:pt x="12583" y="6568"/>
                  </a:lnTo>
                  <a:lnTo>
                    <a:pt x="12588" y="6654"/>
                  </a:lnTo>
                  <a:lnTo>
                    <a:pt x="12591" y="6739"/>
                  </a:lnTo>
                  <a:lnTo>
                    <a:pt x="12591" y="6824"/>
                  </a:lnTo>
                  <a:lnTo>
                    <a:pt x="12588" y="6908"/>
                  </a:lnTo>
                  <a:lnTo>
                    <a:pt x="12582" y="6992"/>
                  </a:lnTo>
                  <a:lnTo>
                    <a:pt x="12574" y="7075"/>
                  </a:lnTo>
                  <a:lnTo>
                    <a:pt x="12563" y="7158"/>
                  </a:lnTo>
                  <a:lnTo>
                    <a:pt x="12549" y="7239"/>
                  </a:lnTo>
                  <a:lnTo>
                    <a:pt x="12533" y="7320"/>
                  </a:lnTo>
                  <a:lnTo>
                    <a:pt x="12513" y="7400"/>
                  </a:lnTo>
                  <a:lnTo>
                    <a:pt x="12492" y="7479"/>
                  </a:lnTo>
                  <a:lnTo>
                    <a:pt x="12467" y="7557"/>
                  </a:lnTo>
                  <a:lnTo>
                    <a:pt x="12439" y="7635"/>
                  </a:lnTo>
                  <a:lnTo>
                    <a:pt x="12409" y="7710"/>
                  </a:lnTo>
                  <a:lnTo>
                    <a:pt x="12376" y="7784"/>
                  </a:lnTo>
                  <a:lnTo>
                    <a:pt x="12340" y="7857"/>
                  </a:lnTo>
                  <a:lnTo>
                    <a:pt x="12302" y="7930"/>
                  </a:lnTo>
                  <a:lnTo>
                    <a:pt x="12260" y="8000"/>
                  </a:lnTo>
                  <a:lnTo>
                    <a:pt x="12216" y="8069"/>
                  </a:lnTo>
                  <a:lnTo>
                    <a:pt x="12169" y="8136"/>
                  </a:lnTo>
                  <a:lnTo>
                    <a:pt x="12120" y="8203"/>
                  </a:lnTo>
                  <a:lnTo>
                    <a:pt x="12066" y="8267"/>
                  </a:lnTo>
                  <a:lnTo>
                    <a:pt x="12011" y="8329"/>
                  </a:lnTo>
                  <a:lnTo>
                    <a:pt x="11953" y="8389"/>
                  </a:lnTo>
                  <a:lnTo>
                    <a:pt x="11947" y="8394"/>
                  </a:lnTo>
                  <a:lnTo>
                    <a:pt x="11940" y="8400"/>
                  </a:lnTo>
                  <a:lnTo>
                    <a:pt x="11948" y="8406"/>
                  </a:lnTo>
                  <a:lnTo>
                    <a:pt x="8060" y="12314"/>
                  </a:lnTo>
                  <a:lnTo>
                    <a:pt x="8061" y="12268"/>
                  </a:lnTo>
                  <a:lnTo>
                    <a:pt x="8061" y="12222"/>
                  </a:lnTo>
                  <a:lnTo>
                    <a:pt x="8062" y="12175"/>
                  </a:lnTo>
                  <a:lnTo>
                    <a:pt x="8062" y="12129"/>
                  </a:lnTo>
                  <a:lnTo>
                    <a:pt x="8062" y="12082"/>
                  </a:lnTo>
                  <a:lnTo>
                    <a:pt x="8061" y="12035"/>
                  </a:lnTo>
                  <a:lnTo>
                    <a:pt x="8059" y="11988"/>
                  </a:lnTo>
                  <a:lnTo>
                    <a:pt x="8055" y="11941"/>
                  </a:lnTo>
                  <a:close/>
                  <a:moveTo>
                    <a:pt x="14785" y="1295"/>
                  </a:moveTo>
                  <a:lnTo>
                    <a:pt x="14707" y="1218"/>
                  </a:lnTo>
                  <a:lnTo>
                    <a:pt x="14626" y="1144"/>
                  </a:lnTo>
                  <a:lnTo>
                    <a:pt x="14546" y="1072"/>
                  </a:lnTo>
                  <a:lnTo>
                    <a:pt x="14463" y="1003"/>
                  </a:lnTo>
                  <a:lnTo>
                    <a:pt x="14379" y="934"/>
                  </a:lnTo>
                  <a:lnTo>
                    <a:pt x="14294" y="869"/>
                  </a:lnTo>
                  <a:lnTo>
                    <a:pt x="14208" y="806"/>
                  </a:lnTo>
                  <a:lnTo>
                    <a:pt x="14119" y="745"/>
                  </a:lnTo>
                  <a:lnTo>
                    <a:pt x="14031" y="685"/>
                  </a:lnTo>
                  <a:lnTo>
                    <a:pt x="13941" y="629"/>
                  </a:lnTo>
                  <a:lnTo>
                    <a:pt x="13851" y="575"/>
                  </a:lnTo>
                  <a:lnTo>
                    <a:pt x="13758" y="523"/>
                  </a:lnTo>
                  <a:lnTo>
                    <a:pt x="13666" y="473"/>
                  </a:lnTo>
                  <a:lnTo>
                    <a:pt x="13572" y="426"/>
                  </a:lnTo>
                  <a:lnTo>
                    <a:pt x="13478" y="380"/>
                  </a:lnTo>
                  <a:lnTo>
                    <a:pt x="13382" y="338"/>
                  </a:lnTo>
                  <a:lnTo>
                    <a:pt x="13286" y="298"/>
                  </a:lnTo>
                  <a:lnTo>
                    <a:pt x="13190" y="260"/>
                  </a:lnTo>
                  <a:lnTo>
                    <a:pt x="13092" y="225"/>
                  </a:lnTo>
                  <a:lnTo>
                    <a:pt x="12995" y="193"/>
                  </a:lnTo>
                  <a:lnTo>
                    <a:pt x="12896" y="162"/>
                  </a:lnTo>
                  <a:lnTo>
                    <a:pt x="12798" y="134"/>
                  </a:lnTo>
                  <a:lnTo>
                    <a:pt x="12698" y="109"/>
                  </a:lnTo>
                  <a:lnTo>
                    <a:pt x="12598" y="86"/>
                  </a:lnTo>
                  <a:lnTo>
                    <a:pt x="12499" y="66"/>
                  </a:lnTo>
                  <a:lnTo>
                    <a:pt x="12398" y="49"/>
                  </a:lnTo>
                  <a:lnTo>
                    <a:pt x="12299" y="34"/>
                  </a:lnTo>
                  <a:lnTo>
                    <a:pt x="12198" y="22"/>
                  </a:lnTo>
                  <a:lnTo>
                    <a:pt x="12097" y="12"/>
                  </a:lnTo>
                  <a:lnTo>
                    <a:pt x="11996" y="5"/>
                  </a:lnTo>
                  <a:lnTo>
                    <a:pt x="11895" y="1"/>
                  </a:lnTo>
                  <a:lnTo>
                    <a:pt x="11795" y="0"/>
                  </a:lnTo>
                  <a:lnTo>
                    <a:pt x="11710" y="1"/>
                  </a:lnTo>
                  <a:lnTo>
                    <a:pt x="11626" y="4"/>
                  </a:lnTo>
                  <a:lnTo>
                    <a:pt x="11542" y="9"/>
                  </a:lnTo>
                  <a:lnTo>
                    <a:pt x="11459" y="16"/>
                  </a:lnTo>
                  <a:lnTo>
                    <a:pt x="11376" y="24"/>
                  </a:lnTo>
                  <a:lnTo>
                    <a:pt x="11294" y="35"/>
                  </a:lnTo>
                  <a:lnTo>
                    <a:pt x="11212" y="47"/>
                  </a:lnTo>
                  <a:lnTo>
                    <a:pt x="11131" y="62"/>
                  </a:lnTo>
                  <a:lnTo>
                    <a:pt x="11051" y="78"/>
                  </a:lnTo>
                  <a:lnTo>
                    <a:pt x="10971" y="96"/>
                  </a:lnTo>
                  <a:lnTo>
                    <a:pt x="10892" y="116"/>
                  </a:lnTo>
                  <a:lnTo>
                    <a:pt x="10814" y="139"/>
                  </a:lnTo>
                  <a:lnTo>
                    <a:pt x="10736" y="162"/>
                  </a:lnTo>
                  <a:lnTo>
                    <a:pt x="10660" y="187"/>
                  </a:lnTo>
                  <a:lnTo>
                    <a:pt x="10584" y="215"/>
                  </a:lnTo>
                  <a:lnTo>
                    <a:pt x="10509" y="243"/>
                  </a:lnTo>
                  <a:lnTo>
                    <a:pt x="10435" y="274"/>
                  </a:lnTo>
                  <a:lnTo>
                    <a:pt x="10361" y="307"/>
                  </a:lnTo>
                  <a:lnTo>
                    <a:pt x="10289" y="341"/>
                  </a:lnTo>
                  <a:lnTo>
                    <a:pt x="10217" y="377"/>
                  </a:lnTo>
                  <a:lnTo>
                    <a:pt x="10147" y="416"/>
                  </a:lnTo>
                  <a:lnTo>
                    <a:pt x="10078" y="455"/>
                  </a:lnTo>
                  <a:lnTo>
                    <a:pt x="10010" y="496"/>
                  </a:lnTo>
                  <a:lnTo>
                    <a:pt x="9943" y="539"/>
                  </a:lnTo>
                  <a:lnTo>
                    <a:pt x="9876" y="583"/>
                  </a:lnTo>
                  <a:lnTo>
                    <a:pt x="9811" y="629"/>
                  </a:lnTo>
                  <a:lnTo>
                    <a:pt x="9748" y="677"/>
                  </a:lnTo>
                  <a:lnTo>
                    <a:pt x="9684" y="727"/>
                  </a:lnTo>
                  <a:lnTo>
                    <a:pt x="9623" y="778"/>
                  </a:lnTo>
                  <a:lnTo>
                    <a:pt x="9562" y="831"/>
                  </a:lnTo>
                  <a:lnTo>
                    <a:pt x="9503" y="885"/>
                  </a:lnTo>
                  <a:lnTo>
                    <a:pt x="9446" y="941"/>
                  </a:lnTo>
                  <a:lnTo>
                    <a:pt x="6997" y="3403"/>
                  </a:lnTo>
                  <a:lnTo>
                    <a:pt x="6986" y="3412"/>
                  </a:lnTo>
                  <a:lnTo>
                    <a:pt x="6974" y="3422"/>
                  </a:lnTo>
                  <a:lnTo>
                    <a:pt x="6969" y="3428"/>
                  </a:lnTo>
                  <a:lnTo>
                    <a:pt x="6964" y="3435"/>
                  </a:lnTo>
                  <a:lnTo>
                    <a:pt x="6965" y="3436"/>
                  </a:lnTo>
                  <a:lnTo>
                    <a:pt x="1769" y="8659"/>
                  </a:lnTo>
                  <a:lnTo>
                    <a:pt x="1747" y="8681"/>
                  </a:lnTo>
                  <a:lnTo>
                    <a:pt x="1725" y="8704"/>
                  </a:lnTo>
                  <a:lnTo>
                    <a:pt x="1704" y="8728"/>
                  </a:lnTo>
                  <a:lnTo>
                    <a:pt x="1683" y="8751"/>
                  </a:lnTo>
                  <a:lnTo>
                    <a:pt x="1642" y="8799"/>
                  </a:lnTo>
                  <a:lnTo>
                    <a:pt x="1602" y="8847"/>
                  </a:lnTo>
                  <a:lnTo>
                    <a:pt x="1564" y="8897"/>
                  </a:lnTo>
                  <a:lnTo>
                    <a:pt x="1528" y="8949"/>
                  </a:lnTo>
                  <a:lnTo>
                    <a:pt x="1494" y="9002"/>
                  </a:lnTo>
                  <a:lnTo>
                    <a:pt x="1461" y="9055"/>
                  </a:lnTo>
                  <a:lnTo>
                    <a:pt x="1429" y="9109"/>
                  </a:lnTo>
                  <a:lnTo>
                    <a:pt x="1400" y="9165"/>
                  </a:lnTo>
                  <a:lnTo>
                    <a:pt x="1372" y="9221"/>
                  </a:lnTo>
                  <a:lnTo>
                    <a:pt x="1347" y="9279"/>
                  </a:lnTo>
                  <a:lnTo>
                    <a:pt x="1322" y="9336"/>
                  </a:lnTo>
                  <a:lnTo>
                    <a:pt x="1300" y="9395"/>
                  </a:lnTo>
                  <a:lnTo>
                    <a:pt x="1279" y="9454"/>
                  </a:lnTo>
                  <a:lnTo>
                    <a:pt x="1260" y="9514"/>
                  </a:lnTo>
                  <a:lnTo>
                    <a:pt x="78" y="13784"/>
                  </a:lnTo>
                  <a:lnTo>
                    <a:pt x="74" y="13803"/>
                  </a:lnTo>
                  <a:lnTo>
                    <a:pt x="65" y="13846"/>
                  </a:lnTo>
                  <a:lnTo>
                    <a:pt x="53" y="13908"/>
                  </a:lnTo>
                  <a:lnTo>
                    <a:pt x="38" y="13984"/>
                  </a:lnTo>
                  <a:lnTo>
                    <a:pt x="31" y="14025"/>
                  </a:lnTo>
                  <a:lnTo>
                    <a:pt x="24" y="14066"/>
                  </a:lnTo>
                  <a:lnTo>
                    <a:pt x="18" y="14109"/>
                  </a:lnTo>
                  <a:lnTo>
                    <a:pt x="12" y="14151"/>
                  </a:lnTo>
                  <a:lnTo>
                    <a:pt x="7" y="14192"/>
                  </a:lnTo>
                  <a:lnTo>
                    <a:pt x="3" y="14231"/>
                  </a:lnTo>
                  <a:lnTo>
                    <a:pt x="1" y="14268"/>
                  </a:lnTo>
                  <a:lnTo>
                    <a:pt x="0" y="14302"/>
                  </a:lnTo>
                  <a:lnTo>
                    <a:pt x="2" y="14392"/>
                  </a:lnTo>
                  <a:lnTo>
                    <a:pt x="9" y="14481"/>
                  </a:lnTo>
                  <a:lnTo>
                    <a:pt x="20" y="14569"/>
                  </a:lnTo>
                  <a:lnTo>
                    <a:pt x="36" y="14656"/>
                  </a:lnTo>
                  <a:lnTo>
                    <a:pt x="55" y="14740"/>
                  </a:lnTo>
                  <a:lnTo>
                    <a:pt x="79" y="14824"/>
                  </a:lnTo>
                  <a:lnTo>
                    <a:pt x="107" y="14906"/>
                  </a:lnTo>
                  <a:lnTo>
                    <a:pt x="139" y="14985"/>
                  </a:lnTo>
                  <a:lnTo>
                    <a:pt x="174" y="15063"/>
                  </a:lnTo>
                  <a:lnTo>
                    <a:pt x="212" y="15139"/>
                  </a:lnTo>
                  <a:lnTo>
                    <a:pt x="256" y="15212"/>
                  </a:lnTo>
                  <a:lnTo>
                    <a:pt x="301" y="15283"/>
                  </a:lnTo>
                  <a:lnTo>
                    <a:pt x="350" y="15352"/>
                  </a:lnTo>
                  <a:lnTo>
                    <a:pt x="402" y="15419"/>
                  </a:lnTo>
                  <a:lnTo>
                    <a:pt x="458" y="15483"/>
                  </a:lnTo>
                  <a:lnTo>
                    <a:pt x="516" y="15543"/>
                  </a:lnTo>
                  <a:lnTo>
                    <a:pt x="577" y="15601"/>
                  </a:lnTo>
                  <a:lnTo>
                    <a:pt x="642" y="15657"/>
                  </a:lnTo>
                  <a:lnTo>
                    <a:pt x="708" y="15709"/>
                  </a:lnTo>
                  <a:lnTo>
                    <a:pt x="778" y="15758"/>
                  </a:lnTo>
                  <a:lnTo>
                    <a:pt x="849" y="15804"/>
                  </a:lnTo>
                  <a:lnTo>
                    <a:pt x="922" y="15846"/>
                  </a:lnTo>
                  <a:lnTo>
                    <a:pt x="999" y="15884"/>
                  </a:lnTo>
                  <a:lnTo>
                    <a:pt x="1076" y="15919"/>
                  </a:lnTo>
                  <a:lnTo>
                    <a:pt x="1157" y="15952"/>
                  </a:lnTo>
                  <a:lnTo>
                    <a:pt x="1238" y="15979"/>
                  </a:lnTo>
                  <a:lnTo>
                    <a:pt x="1323" y="16003"/>
                  </a:lnTo>
                  <a:lnTo>
                    <a:pt x="1407" y="16022"/>
                  </a:lnTo>
                  <a:lnTo>
                    <a:pt x="1495" y="16038"/>
                  </a:lnTo>
                  <a:lnTo>
                    <a:pt x="1582" y="16049"/>
                  </a:lnTo>
                  <a:lnTo>
                    <a:pt x="1672" y="16056"/>
                  </a:lnTo>
                  <a:lnTo>
                    <a:pt x="1763" y="16058"/>
                  </a:lnTo>
                  <a:lnTo>
                    <a:pt x="1801" y="16057"/>
                  </a:lnTo>
                  <a:lnTo>
                    <a:pt x="1843" y="16054"/>
                  </a:lnTo>
                  <a:lnTo>
                    <a:pt x="1887" y="16049"/>
                  </a:lnTo>
                  <a:lnTo>
                    <a:pt x="1933" y="16044"/>
                  </a:lnTo>
                  <a:lnTo>
                    <a:pt x="1981" y="16037"/>
                  </a:lnTo>
                  <a:lnTo>
                    <a:pt x="2028" y="16029"/>
                  </a:lnTo>
                  <a:lnTo>
                    <a:pt x="2075" y="16020"/>
                  </a:lnTo>
                  <a:lnTo>
                    <a:pt x="2122" y="16012"/>
                  </a:lnTo>
                  <a:lnTo>
                    <a:pt x="2205" y="15995"/>
                  </a:lnTo>
                  <a:lnTo>
                    <a:pt x="2275" y="15980"/>
                  </a:lnTo>
                  <a:lnTo>
                    <a:pt x="2324" y="15969"/>
                  </a:lnTo>
                  <a:lnTo>
                    <a:pt x="2345" y="15964"/>
                  </a:lnTo>
                  <a:lnTo>
                    <a:pt x="6609" y="14846"/>
                  </a:lnTo>
                  <a:lnTo>
                    <a:pt x="6669" y="14827"/>
                  </a:lnTo>
                  <a:lnTo>
                    <a:pt x="6729" y="14805"/>
                  </a:lnTo>
                  <a:lnTo>
                    <a:pt x="6788" y="14783"/>
                  </a:lnTo>
                  <a:lnTo>
                    <a:pt x="6845" y="14759"/>
                  </a:lnTo>
                  <a:lnTo>
                    <a:pt x="6903" y="14733"/>
                  </a:lnTo>
                  <a:lnTo>
                    <a:pt x="6960" y="14705"/>
                  </a:lnTo>
                  <a:lnTo>
                    <a:pt x="7015" y="14675"/>
                  </a:lnTo>
                  <a:lnTo>
                    <a:pt x="7070" y="14644"/>
                  </a:lnTo>
                  <a:lnTo>
                    <a:pt x="7123" y="14612"/>
                  </a:lnTo>
                  <a:lnTo>
                    <a:pt x="7175" y="14577"/>
                  </a:lnTo>
                  <a:lnTo>
                    <a:pt x="7227" y="14541"/>
                  </a:lnTo>
                  <a:lnTo>
                    <a:pt x="7277" y="14502"/>
                  </a:lnTo>
                  <a:lnTo>
                    <a:pt x="7326" y="14463"/>
                  </a:lnTo>
                  <a:lnTo>
                    <a:pt x="7375" y="14422"/>
                  </a:lnTo>
                  <a:lnTo>
                    <a:pt x="7421" y="14380"/>
                  </a:lnTo>
                  <a:lnTo>
                    <a:pt x="7466" y="14336"/>
                  </a:lnTo>
                  <a:lnTo>
                    <a:pt x="15143" y="6617"/>
                  </a:lnTo>
                  <a:lnTo>
                    <a:pt x="15270" y="6483"/>
                  </a:lnTo>
                  <a:lnTo>
                    <a:pt x="15387" y="6344"/>
                  </a:lnTo>
                  <a:lnTo>
                    <a:pt x="15495" y="6200"/>
                  </a:lnTo>
                  <a:lnTo>
                    <a:pt x="15594" y="6053"/>
                  </a:lnTo>
                  <a:lnTo>
                    <a:pt x="15685" y="5900"/>
                  </a:lnTo>
                  <a:lnTo>
                    <a:pt x="15766" y="5744"/>
                  </a:lnTo>
                  <a:lnTo>
                    <a:pt x="15837" y="5584"/>
                  </a:lnTo>
                  <a:lnTo>
                    <a:pt x="15901" y="5421"/>
                  </a:lnTo>
                  <a:lnTo>
                    <a:pt x="15955" y="5254"/>
                  </a:lnTo>
                  <a:lnTo>
                    <a:pt x="16000" y="5084"/>
                  </a:lnTo>
                  <a:lnTo>
                    <a:pt x="16037" y="4913"/>
                  </a:lnTo>
                  <a:lnTo>
                    <a:pt x="16065" y="4739"/>
                  </a:lnTo>
                  <a:lnTo>
                    <a:pt x="16083" y="4563"/>
                  </a:lnTo>
                  <a:lnTo>
                    <a:pt x="16093" y="4387"/>
                  </a:lnTo>
                  <a:lnTo>
                    <a:pt x="16094" y="4208"/>
                  </a:lnTo>
                  <a:lnTo>
                    <a:pt x="16087" y="4030"/>
                  </a:lnTo>
                  <a:lnTo>
                    <a:pt x="16070" y="3850"/>
                  </a:lnTo>
                  <a:lnTo>
                    <a:pt x="16045" y="3669"/>
                  </a:lnTo>
                  <a:lnTo>
                    <a:pt x="16011" y="3490"/>
                  </a:lnTo>
                  <a:lnTo>
                    <a:pt x="15968" y="3310"/>
                  </a:lnTo>
                  <a:lnTo>
                    <a:pt x="15917" y="3131"/>
                  </a:lnTo>
                  <a:lnTo>
                    <a:pt x="15857" y="2953"/>
                  </a:lnTo>
                  <a:lnTo>
                    <a:pt x="15788" y="2776"/>
                  </a:lnTo>
                  <a:lnTo>
                    <a:pt x="15711" y="2601"/>
                  </a:lnTo>
                  <a:lnTo>
                    <a:pt x="15625" y="2428"/>
                  </a:lnTo>
                  <a:lnTo>
                    <a:pt x="15531" y="2257"/>
                  </a:lnTo>
                  <a:lnTo>
                    <a:pt x="15428" y="2089"/>
                  </a:lnTo>
                  <a:lnTo>
                    <a:pt x="15316" y="1923"/>
                  </a:lnTo>
                  <a:lnTo>
                    <a:pt x="15196" y="1760"/>
                  </a:lnTo>
                  <a:lnTo>
                    <a:pt x="15067" y="1602"/>
                  </a:lnTo>
                  <a:lnTo>
                    <a:pt x="14930" y="1446"/>
                  </a:lnTo>
                  <a:lnTo>
                    <a:pt x="14785" y="1295"/>
                  </a:lnTo>
                  <a:close/>
                </a:path>
              </a:pathLst>
            </a:custGeom>
            <a:solidFill>
              <a:schemeClr val="bg1"/>
            </a:solidFill>
            <a:ln>
              <a:noFill/>
            </a:ln>
          </p:spPr>
          <p:txBody>
            <a:bodyPr vert="horz" wrap="square" lIns="96429" tIns="48214" rIns="96429" bIns="48214" numCol="1" anchor="t" anchorCtr="0" compatLnSpc="1">
              <a:prstTxWarp prst="textNoShape">
                <a:avLst/>
              </a:prstTxWarp>
            </a:bodyPr>
            <a:lstStyle/>
            <a:p>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81" name="Group 11"/>
          <p:cNvGrpSpPr/>
          <p:nvPr/>
        </p:nvGrpSpPr>
        <p:grpSpPr>
          <a:xfrm>
            <a:off x="9644824" y="1556407"/>
            <a:ext cx="776434" cy="776434"/>
            <a:chOff x="9145851" y="1475651"/>
            <a:chExt cx="736265" cy="736265"/>
          </a:xfrm>
        </p:grpSpPr>
        <p:sp>
          <p:nvSpPr>
            <p:cNvPr id="82" name="Oval 74"/>
            <p:cNvSpPr/>
            <p:nvPr/>
          </p:nvSpPr>
          <p:spPr>
            <a:xfrm>
              <a:off x="9145851" y="1475651"/>
              <a:ext cx="736265" cy="7362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3" name="Freeform 213"/>
            <p:cNvSpPr>
              <a:spLocks noEditPoints="1"/>
            </p:cNvSpPr>
            <p:nvPr/>
          </p:nvSpPr>
          <p:spPr bwMode="auto">
            <a:xfrm>
              <a:off x="9292696" y="1662033"/>
              <a:ext cx="367439" cy="367440"/>
            </a:xfrm>
            <a:custGeom>
              <a:avLst/>
              <a:gdLst>
                <a:gd name="T0" fmla="*/ 8330 w 16095"/>
                <a:gd name="T1" fmla="*/ 13155 h 16095"/>
                <a:gd name="T2" fmla="*/ 8153 w 16095"/>
                <a:gd name="T3" fmla="*/ 13120 h 16095"/>
                <a:gd name="T4" fmla="*/ 5125 w 16095"/>
                <a:gd name="T5" fmla="*/ 12104 h 16095"/>
                <a:gd name="T6" fmla="*/ 5125 w 16095"/>
                <a:gd name="T7" fmla="*/ 12104 h 16095"/>
                <a:gd name="T8" fmla="*/ 4694 w 16095"/>
                <a:gd name="T9" fmla="*/ 11707 h 16095"/>
                <a:gd name="T10" fmla="*/ 1577 w 16095"/>
                <a:gd name="T11" fmla="*/ 10451 h 16095"/>
                <a:gd name="T12" fmla="*/ 15800 w 16095"/>
                <a:gd name="T13" fmla="*/ 45 h 16095"/>
                <a:gd name="T14" fmla="*/ 15716 w 16095"/>
                <a:gd name="T15" fmla="*/ 15 h 16095"/>
                <a:gd name="T16" fmla="*/ 15627 w 16095"/>
                <a:gd name="T17" fmla="*/ 1 h 16095"/>
                <a:gd name="T18" fmla="*/ 15537 w 16095"/>
                <a:gd name="T19" fmla="*/ 3 h 16095"/>
                <a:gd name="T20" fmla="*/ 15448 w 16095"/>
                <a:gd name="T21" fmla="*/ 21 h 16095"/>
                <a:gd name="T22" fmla="*/ 15362 w 16095"/>
                <a:gd name="T23" fmla="*/ 55 h 16095"/>
                <a:gd name="T24" fmla="*/ 210 w 16095"/>
                <a:gd name="T25" fmla="*/ 10154 h 16095"/>
                <a:gd name="T26" fmla="*/ 145 w 16095"/>
                <a:gd name="T27" fmla="*/ 10209 h 16095"/>
                <a:gd name="T28" fmla="*/ 91 w 16095"/>
                <a:gd name="T29" fmla="*/ 10275 h 16095"/>
                <a:gd name="T30" fmla="*/ 48 w 16095"/>
                <a:gd name="T31" fmla="*/ 10348 h 16095"/>
                <a:gd name="T32" fmla="*/ 18 w 16095"/>
                <a:gd name="T33" fmla="*/ 10428 h 16095"/>
                <a:gd name="T34" fmla="*/ 3 w 16095"/>
                <a:gd name="T35" fmla="*/ 10511 h 16095"/>
                <a:gd name="T36" fmla="*/ 1 w 16095"/>
                <a:gd name="T37" fmla="*/ 10597 h 16095"/>
                <a:gd name="T38" fmla="*/ 15 w 16095"/>
                <a:gd name="T39" fmla="*/ 10682 h 16095"/>
                <a:gd name="T40" fmla="*/ 42 w 16095"/>
                <a:gd name="T41" fmla="*/ 10764 h 16095"/>
                <a:gd name="T42" fmla="*/ 82 w 16095"/>
                <a:gd name="T43" fmla="*/ 10838 h 16095"/>
                <a:gd name="T44" fmla="*/ 134 w 16095"/>
                <a:gd name="T45" fmla="*/ 10904 h 16095"/>
                <a:gd name="T46" fmla="*/ 197 w 16095"/>
                <a:gd name="T47" fmla="*/ 10961 h 16095"/>
                <a:gd name="T48" fmla="*/ 269 w 16095"/>
                <a:gd name="T49" fmla="*/ 11007 h 16095"/>
                <a:gd name="T50" fmla="*/ 6102 w 16095"/>
                <a:gd name="T51" fmla="*/ 15842 h 16095"/>
                <a:gd name="T52" fmla="*/ 6148 w 16095"/>
                <a:gd name="T53" fmla="*/ 15910 h 16095"/>
                <a:gd name="T54" fmla="*/ 6206 w 16095"/>
                <a:gd name="T55" fmla="*/ 15968 h 16095"/>
                <a:gd name="T56" fmla="*/ 6270 w 16095"/>
                <a:gd name="T57" fmla="*/ 16018 h 16095"/>
                <a:gd name="T58" fmla="*/ 6341 w 16095"/>
                <a:gd name="T59" fmla="*/ 16055 h 16095"/>
                <a:gd name="T60" fmla="*/ 6419 w 16095"/>
                <a:gd name="T61" fmla="*/ 16081 h 16095"/>
                <a:gd name="T62" fmla="*/ 6499 w 16095"/>
                <a:gd name="T63" fmla="*/ 16093 h 16095"/>
                <a:gd name="T64" fmla="*/ 6572 w 16095"/>
                <a:gd name="T65" fmla="*/ 16094 h 16095"/>
                <a:gd name="T66" fmla="*/ 6652 w 16095"/>
                <a:gd name="T67" fmla="*/ 16082 h 16095"/>
                <a:gd name="T68" fmla="*/ 6729 w 16095"/>
                <a:gd name="T69" fmla="*/ 16058 h 16095"/>
                <a:gd name="T70" fmla="*/ 6800 w 16095"/>
                <a:gd name="T71" fmla="*/ 16022 h 16095"/>
                <a:gd name="T72" fmla="*/ 6866 w 16095"/>
                <a:gd name="T73" fmla="*/ 15974 h 16095"/>
                <a:gd name="T74" fmla="*/ 6922 w 16095"/>
                <a:gd name="T75" fmla="*/ 15917 h 16095"/>
                <a:gd name="T76" fmla="*/ 6970 w 16095"/>
                <a:gd name="T77" fmla="*/ 15851 h 16095"/>
                <a:gd name="T78" fmla="*/ 12958 w 16095"/>
                <a:gd name="T79" fmla="*/ 16081 h 16095"/>
                <a:gd name="T80" fmla="*/ 13077 w 16095"/>
                <a:gd name="T81" fmla="*/ 16095 h 16095"/>
                <a:gd name="T82" fmla="*/ 13157 w 16095"/>
                <a:gd name="T83" fmla="*/ 16089 h 16095"/>
                <a:gd name="T84" fmla="*/ 13234 w 16095"/>
                <a:gd name="T85" fmla="*/ 16070 h 16095"/>
                <a:gd name="T86" fmla="*/ 13309 w 16095"/>
                <a:gd name="T87" fmla="*/ 16038 h 16095"/>
                <a:gd name="T88" fmla="*/ 13415 w 16095"/>
                <a:gd name="T89" fmla="*/ 15964 h 16095"/>
                <a:gd name="T90" fmla="*/ 13504 w 16095"/>
                <a:gd name="T91" fmla="*/ 15858 h 16095"/>
                <a:gd name="T92" fmla="*/ 13561 w 16095"/>
                <a:gd name="T93" fmla="*/ 15730 h 16095"/>
                <a:gd name="T94" fmla="*/ 16093 w 16095"/>
                <a:gd name="T95" fmla="*/ 548 h 16095"/>
                <a:gd name="T96" fmla="*/ 16093 w 16095"/>
                <a:gd name="T97" fmla="*/ 457 h 16095"/>
                <a:gd name="T98" fmla="*/ 16076 w 16095"/>
                <a:gd name="T99" fmla="*/ 367 h 16095"/>
                <a:gd name="T100" fmla="*/ 16045 w 16095"/>
                <a:gd name="T101" fmla="*/ 284 h 16095"/>
                <a:gd name="T102" fmla="*/ 15997 w 16095"/>
                <a:gd name="T103" fmla="*/ 206 h 16095"/>
                <a:gd name="T104" fmla="*/ 15938 w 16095"/>
                <a:gd name="T105" fmla="*/ 138 h 16095"/>
                <a:gd name="T106" fmla="*/ 15865 w 16095"/>
                <a:gd name="T107" fmla="*/ 80 h 16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095" h="16095">
                  <a:moveTo>
                    <a:pt x="12684" y="14892"/>
                  </a:moveTo>
                  <a:lnTo>
                    <a:pt x="8388" y="13174"/>
                  </a:lnTo>
                  <a:lnTo>
                    <a:pt x="8368" y="13167"/>
                  </a:lnTo>
                  <a:lnTo>
                    <a:pt x="8349" y="13161"/>
                  </a:lnTo>
                  <a:lnTo>
                    <a:pt x="8330" y="13155"/>
                  </a:lnTo>
                  <a:lnTo>
                    <a:pt x="8310" y="13149"/>
                  </a:lnTo>
                  <a:lnTo>
                    <a:pt x="8271" y="13140"/>
                  </a:lnTo>
                  <a:lnTo>
                    <a:pt x="8232" y="13132"/>
                  </a:lnTo>
                  <a:lnTo>
                    <a:pt x="8192" y="13125"/>
                  </a:lnTo>
                  <a:lnTo>
                    <a:pt x="8153" y="13120"/>
                  </a:lnTo>
                  <a:lnTo>
                    <a:pt x="8114" y="13117"/>
                  </a:lnTo>
                  <a:lnTo>
                    <a:pt x="8074" y="13114"/>
                  </a:lnTo>
                  <a:lnTo>
                    <a:pt x="14689" y="2860"/>
                  </a:lnTo>
                  <a:lnTo>
                    <a:pt x="12684" y="14892"/>
                  </a:lnTo>
                  <a:close/>
                  <a:moveTo>
                    <a:pt x="5125" y="12104"/>
                  </a:moveTo>
                  <a:lnTo>
                    <a:pt x="5123" y="12102"/>
                  </a:lnTo>
                  <a:lnTo>
                    <a:pt x="5121" y="12099"/>
                  </a:lnTo>
                  <a:lnTo>
                    <a:pt x="14648" y="1902"/>
                  </a:lnTo>
                  <a:lnTo>
                    <a:pt x="6527" y="14558"/>
                  </a:lnTo>
                  <a:lnTo>
                    <a:pt x="5125" y="12104"/>
                  </a:lnTo>
                  <a:close/>
                  <a:moveTo>
                    <a:pt x="1577" y="10451"/>
                  </a:moveTo>
                  <a:lnTo>
                    <a:pt x="13234" y="2679"/>
                  </a:lnTo>
                  <a:lnTo>
                    <a:pt x="4759" y="11751"/>
                  </a:lnTo>
                  <a:lnTo>
                    <a:pt x="4726" y="11729"/>
                  </a:lnTo>
                  <a:lnTo>
                    <a:pt x="4694" y="11707"/>
                  </a:lnTo>
                  <a:lnTo>
                    <a:pt x="4678" y="11697"/>
                  </a:lnTo>
                  <a:lnTo>
                    <a:pt x="4661" y="11687"/>
                  </a:lnTo>
                  <a:lnTo>
                    <a:pt x="4643" y="11677"/>
                  </a:lnTo>
                  <a:lnTo>
                    <a:pt x="4625" y="11669"/>
                  </a:lnTo>
                  <a:lnTo>
                    <a:pt x="1577" y="10451"/>
                  </a:lnTo>
                  <a:close/>
                  <a:moveTo>
                    <a:pt x="15865" y="80"/>
                  </a:moveTo>
                  <a:lnTo>
                    <a:pt x="15850" y="70"/>
                  </a:lnTo>
                  <a:lnTo>
                    <a:pt x="15833" y="61"/>
                  </a:lnTo>
                  <a:lnTo>
                    <a:pt x="15817" y="53"/>
                  </a:lnTo>
                  <a:lnTo>
                    <a:pt x="15800" y="45"/>
                  </a:lnTo>
                  <a:lnTo>
                    <a:pt x="15784" y="38"/>
                  </a:lnTo>
                  <a:lnTo>
                    <a:pt x="15767" y="31"/>
                  </a:lnTo>
                  <a:lnTo>
                    <a:pt x="15750" y="25"/>
                  </a:lnTo>
                  <a:lnTo>
                    <a:pt x="15733" y="20"/>
                  </a:lnTo>
                  <a:lnTo>
                    <a:pt x="15716" y="15"/>
                  </a:lnTo>
                  <a:lnTo>
                    <a:pt x="15698" y="11"/>
                  </a:lnTo>
                  <a:lnTo>
                    <a:pt x="15681" y="8"/>
                  </a:lnTo>
                  <a:lnTo>
                    <a:pt x="15662" y="5"/>
                  </a:lnTo>
                  <a:lnTo>
                    <a:pt x="15645" y="3"/>
                  </a:lnTo>
                  <a:lnTo>
                    <a:pt x="15627" y="1"/>
                  </a:lnTo>
                  <a:lnTo>
                    <a:pt x="15609" y="0"/>
                  </a:lnTo>
                  <a:lnTo>
                    <a:pt x="15592" y="0"/>
                  </a:lnTo>
                  <a:lnTo>
                    <a:pt x="15574" y="0"/>
                  </a:lnTo>
                  <a:lnTo>
                    <a:pt x="15556" y="1"/>
                  </a:lnTo>
                  <a:lnTo>
                    <a:pt x="15537" y="3"/>
                  </a:lnTo>
                  <a:lnTo>
                    <a:pt x="15520" y="5"/>
                  </a:lnTo>
                  <a:lnTo>
                    <a:pt x="15501" y="8"/>
                  </a:lnTo>
                  <a:lnTo>
                    <a:pt x="15483" y="12"/>
                  </a:lnTo>
                  <a:lnTo>
                    <a:pt x="15465" y="16"/>
                  </a:lnTo>
                  <a:lnTo>
                    <a:pt x="15448" y="21"/>
                  </a:lnTo>
                  <a:lnTo>
                    <a:pt x="15430" y="26"/>
                  </a:lnTo>
                  <a:lnTo>
                    <a:pt x="15413" y="32"/>
                  </a:lnTo>
                  <a:lnTo>
                    <a:pt x="15396" y="39"/>
                  </a:lnTo>
                  <a:lnTo>
                    <a:pt x="15379" y="47"/>
                  </a:lnTo>
                  <a:lnTo>
                    <a:pt x="15362" y="55"/>
                  </a:lnTo>
                  <a:lnTo>
                    <a:pt x="15346" y="64"/>
                  </a:lnTo>
                  <a:lnTo>
                    <a:pt x="15329" y="74"/>
                  </a:lnTo>
                  <a:lnTo>
                    <a:pt x="15313" y="84"/>
                  </a:lnTo>
                  <a:lnTo>
                    <a:pt x="224" y="10144"/>
                  </a:lnTo>
                  <a:lnTo>
                    <a:pt x="210" y="10154"/>
                  </a:lnTo>
                  <a:lnTo>
                    <a:pt x="196" y="10164"/>
                  </a:lnTo>
                  <a:lnTo>
                    <a:pt x="182" y="10175"/>
                  </a:lnTo>
                  <a:lnTo>
                    <a:pt x="169" y="10186"/>
                  </a:lnTo>
                  <a:lnTo>
                    <a:pt x="157" y="10197"/>
                  </a:lnTo>
                  <a:lnTo>
                    <a:pt x="145" y="10209"/>
                  </a:lnTo>
                  <a:lnTo>
                    <a:pt x="133" y="10222"/>
                  </a:lnTo>
                  <a:lnTo>
                    <a:pt x="122" y="10234"/>
                  </a:lnTo>
                  <a:lnTo>
                    <a:pt x="111" y="10247"/>
                  </a:lnTo>
                  <a:lnTo>
                    <a:pt x="100" y="10262"/>
                  </a:lnTo>
                  <a:lnTo>
                    <a:pt x="91" y="10275"/>
                  </a:lnTo>
                  <a:lnTo>
                    <a:pt x="80" y="10289"/>
                  </a:lnTo>
                  <a:lnTo>
                    <a:pt x="71" y="10304"/>
                  </a:lnTo>
                  <a:lnTo>
                    <a:pt x="63" y="10318"/>
                  </a:lnTo>
                  <a:lnTo>
                    <a:pt x="55" y="10333"/>
                  </a:lnTo>
                  <a:lnTo>
                    <a:pt x="48" y="10348"/>
                  </a:lnTo>
                  <a:lnTo>
                    <a:pt x="41" y="10363"/>
                  </a:lnTo>
                  <a:lnTo>
                    <a:pt x="34" y="10379"/>
                  </a:lnTo>
                  <a:lnTo>
                    <a:pt x="29" y="10395"/>
                  </a:lnTo>
                  <a:lnTo>
                    <a:pt x="23" y="10411"/>
                  </a:lnTo>
                  <a:lnTo>
                    <a:pt x="18" y="10428"/>
                  </a:lnTo>
                  <a:lnTo>
                    <a:pt x="14" y="10444"/>
                  </a:lnTo>
                  <a:lnTo>
                    <a:pt x="10" y="10460"/>
                  </a:lnTo>
                  <a:lnTo>
                    <a:pt x="7" y="10477"/>
                  </a:lnTo>
                  <a:lnTo>
                    <a:pt x="5" y="10494"/>
                  </a:lnTo>
                  <a:lnTo>
                    <a:pt x="3" y="10511"/>
                  </a:lnTo>
                  <a:lnTo>
                    <a:pt x="1" y="10528"/>
                  </a:lnTo>
                  <a:lnTo>
                    <a:pt x="0" y="10545"/>
                  </a:lnTo>
                  <a:lnTo>
                    <a:pt x="0" y="10562"/>
                  </a:lnTo>
                  <a:lnTo>
                    <a:pt x="0" y="10579"/>
                  </a:lnTo>
                  <a:lnTo>
                    <a:pt x="1" y="10597"/>
                  </a:lnTo>
                  <a:lnTo>
                    <a:pt x="3" y="10614"/>
                  </a:lnTo>
                  <a:lnTo>
                    <a:pt x="5" y="10632"/>
                  </a:lnTo>
                  <a:lnTo>
                    <a:pt x="8" y="10649"/>
                  </a:lnTo>
                  <a:lnTo>
                    <a:pt x="11" y="10666"/>
                  </a:lnTo>
                  <a:lnTo>
                    <a:pt x="15" y="10682"/>
                  </a:lnTo>
                  <a:lnTo>
                    <a:pt x="19" y="10699"/>
                  </a:lnTo>
                  <a:lnTo>
                    <a:pt x="24" y="10715"/>
                  </a:lnTo>
                  <a:lnTo>
                    <a:pt x="29" y="10731"/>
                  </a:lnTo>
                  <a:lnTo>
                    <a:pt x="35" y="10747"/>
                  </a:lnTo>
                  <a:lnTo>
                    <a:pt x="42" y="10764"/>
                  </a:lnTo>
                  <a:lnTo>
                    <a:pt x="49" y="10779"/>
                  </a:lnTo>
                  <a:lnTo>
                    <a:pt x="56" y="10794"/>
                  </a:lnTo>
                  <a:lnTo>
                    <a:pt x="64" y="10809"/>
                  </a:lnTo>
                  <a:lnTo>
                    <a:pt x="73" y="10824"/>
                  </a:lnTo>
                  <a:lnTo>
                    <a:pt x="82" y="10838"/>
                  </a:lnTo>
                  <a:lnTo>
                    <a:pt x="92" y="10852"/>
                  </a:lnTo>
                  <a:lnTo>
                    <a:pt x="102" y="10865"/>
                  </a:lnTo>
                  <a:lnTo>
                    <a:pt x="112" y="10878"/>
                  </a:lnTo>
                  <a:lnTo>
                    <a:pt x="123" y="10891"/>
                  </a:lnTo>
                  <a:lnTo>
                    <a:pt x="134" y="10904"/>
                  </a:lnTo>
                  <a:lnTo>
                    <a:pt x="146" y="10916"/>
                  </a:lnTo>
                  <a:lnTo>
                    <a:pt x="158" y="10929"/>
                  </a:lnTo>
                  <a:lnTo>
                    <a:pt x="171" y="10940"/>
                  </a:lnTo>
                  <a:lnTo>
                    <a:pt x="183" y="10951"/>
                  </a:lnTo>
                  <a:lnTo>
                    <a:pt x="197" y="10961"/>
                  </a:lnTo>
                  <a:lnTo>
                    <a:pt x="210" y="10972"/>
                  </a:lnTo>
                  <a:lnTo>
                    <a:pt x="224" y="10981"/>
                  </a:lnTo>
                  <a:lnTo>
                    <a:pt x="239" y="10990"/>
                  </a:lnTo>
                  <a:lnTo>
                    <a:pt x="253" y="10999"/>
                  </a:lnTo>
                  <a:lnTo>
                    <a:pt x="269" y="11007"/>
                  </a:lnTo>
                  <a:lnTo>
                    <a:pt x="285" y="11015"/>
                  </a:lnTo>
                  <a:lnTo>
                    <a:pt x="300" y="11022"/>
                  </a:lnTo>
                  <a:lnTo>
                    <a:pt x="316" y="11029"/>
                  </a:lnTo>
                  <a:lnTo>
                    <a:pt x="4251" y="12603"/>
                  </a:lnTo>
                  <a:lnTo>
                    <a:pt x="6102" y="15842"/>
                  </a:lnTo>
                  <a:lnTo>
                    <a:pt x="6110" y="15856"/>
                  </a:lnTo>
                  <a:lnTo>
                    <a:pt x="6119" y="15870"/>
                  </a:lnTo>
                  <a:lnTo>
                    <a:pt x="6128" y="15884"/>
                  </a:lnTo>
                  <a:lnTo>
                    <a:pt x="6138" y="15897"/>
                  </a:lnTo>
                  <a:lnTo>
                    <a:pt x="6148" y="15910"/>
                  </a:lnTo>
                  <a:lnTo>
                    <a:pt x="6159" y="15922"/>
                  </a:lnTo>
                  <a:lnTo>
                    <a:pt x="6170" y="15934"/>
                  </a:lnTo>
                  <a:lnTo>
                    <a:pt x="6181" y="15946"/>
                  </a:lnTo>
                  <a:lnTo>
                    <a:pt x="6194" y="15957"/>
                  </a:lnTo>
                  <a:lnTo>
                    <a:pt x="6206" y="15968"/>
                  </a:lnTo>
                  <a:lnTo>
                    <a:pt x="6218" y="15979"/>
                  </a:lnTo>
                  <a:lnTo>
                    <a:pt x="6230" y="15989"/>
                  </a:lnTo>
                  <a:lnTo>
                    <a:pt x="6243" y="15999"/>
                  </a:lnTo>
                  <a:lnTo>
                    <a:pt x="6257" y="16008"/>
                  </a:lnTo>
                  <a:lnTo>
                    <a:pt x="6270" y="16018"/>
                  </a:lnTo>
                  <a:lnTo>
                    <a:pt x="6284" y="16026"/>
                  </a:lnTo>
                  <a:lnTo>
                    <a:pt x="6298" y="16034"/>
                  </a:lnTo>
                  <a:lnTo>
                    <a:pt x="6312" y="16041"/>
                  </a:lnTo>
                  <a:lnTo>
                    <a:pt x="6326" y="16048"/>
                  </a:lnTo>
                  <a:lnTo>
                    <a:pt x="6341" y="16055"/>
                  </a:lnTo>
                  <a:lnTo>
                    <a:pt x="6357" y="16061"/>
                  </a:lnTo>
                  <a:lnTo>
                    <a:pt x="6372" y="16067"/>
                  </a:lnTo>
                  <a:lnTo>
                    <a:pt x="6388" y="16072"/>
                  </a:lnTo>
                  <a:lnTo>
                    <a:pt x="6403" y="16076"/>
                  </a:lnTo>
                  <a:lnTo>
                    <a:pt x="6419" y="16081"/>
                  </a:lnTo>
                  <a:lnTo>
                    <a:pt x="6435" y="16084"/>
                  </a:lnTo>
                  <a:lnTo>
                    <a:pt x="6451" y="16087"/>
                  </a:lnTo>
                  <a:lnTo>
                    <a:pt x="6467" y="16090"/>
                  </a:lnTo>
                  <a:lnTo>
                    <a:pt x="6483" y="16092"/>
                  </a:lnTo>
                  <a:lnTo>
                    <a:pt x="6499" y="16093"/>
                  </a:lnTo>
                  <a:lnTo>
                    <a:pt x="6516" y="16094"/>
                  </a:lnTo>
                  <a:lnTo>
                    <a:pt x="6533" y="16095"/>
                  </a:lnTo>
                  <a:lnTo>
                    <a:pt x="6539" y="16095"/>
                  </a:lnTo>
                  <a:lnTo>
                    <a:pt x="6555" y="16095"/>
                  </a:lnTo>
                  <a:lnTo>
                    <a:pt x="6572" y="16094"/>
                  </a:lnTo>
                  <a:lnTo>
                    <a:pt x="6588" y="16093"/>
                  </a:lnTo>
                  <a:lnTo>
                    <a:pt x="6604" y="16091"/>
                  </a:lnTo>
                  <a:lnTo>
                    <a:pt x="6620" y="16088"/>
                  </a:lnTo>
                  <a:lnTo>
                    <a:pt x="6636" y="16085"/>
                  </a:lnTo>
                  <a:lnTo>
                    <a:pt x="6652" y="16082"/>
                  </a:lnTo>
                  <a:lnTo>
                    <a:pt x="6667" y="16078"/>
                  </a:lnTo>
                  <a:lnTo>
                    <a:pt x="6683" y="16074"/>
                  </a:lnTo>
                  <a:lnTo>
                    <a:pt x="6699" y="16069"/>
                  </a:lnTo>
                  <a:lnTo>
                    <a:pt x="6714" y="16063"/>
                  </a:lnTo>
                  <a:lnTo>
                    <a:pt x="6729" y="16058"/>
                  </a:lnTo>
                  <a:lnTo>
                    <a:pt x="6743" y="16051"/>
                  </a:lnTo>
                  <a:lnTo>
                    <a:pt x="6758" y="16045"/>
                  </a:lnTo>
                  <a:lnTo>
                    <a:pt x="6772" y="16037"/>
                  </a:lnTo>
                  <a:lnTo>
                    <a:pt x="6786" y="16030"/>
                  </a:lnTo>
                  <a:lnTo>
                    <a:pt x="6800" y="16022"/>
                  </a:lnTo>
                  <a:lnTo>
                    <a:pt x="6813" y="16013"/>
                  </a:lnTo>
                  <a:lnTo>
                    <a:pt x="6827" y="16003"/>
                  </a:lnTo>
                  <a:lnTo>
                    <a:pt x="6840" y="15994"/>
                  </a:lnTo>
                  <a:lnTo>
                    <a:pt x="6852" y="15984"/>
                  </a:lnTo>
                  <a:lnTo>
                    <a:pt x="6866" y="15974"/>
                  </a:lnTo>
                  <a:lnTo>
                    <a:pt x="6878" y="15963"/>
                  </a:lnTo>
                  <a:lnTo>
                    <a:pt x="6889" y="15952"/>
                  </a:lnTo>
                  <a:lnTo>
                    <a:pt x="6901" y="15941"/>
                  </a:lnTo>
                  <a:lnTo>
                    <a:pt x="6912" y="15929"/>
                  </a:lnTo>
                  <a:lnTo>
                    <a:pt x="6922" y="15917"/>
                  </a:lnTo>
                  <a:lnTo>
                    <a:pt x="6933" y="15904"/>
                  </a:lnTo>
                  <a:lnTo>
                    <a:pt x="6943" y="15891"/>
                  </a:lnTo>
                  <a:lnTo>
                    <a:pt x="6952" y="15878"/>
                  </a:lnTo>
                  <a:lnTo>
                    <a:pt x="6961" y="15864"/>
                  </a:lnTo>
                  <a:lnTo>
                    <a:pt x="6970" y="15851"/>
                  </a:lnTo>
                  <a:lnTo>
                    <a:pt x="8014" y="14108"/>
                  </a:lnTo>
                  <a:lnTo>
                    <a:pt x="12890" y="16059"/>
                  </a:lnTo>
                  <a:lnTo>
                    <a:pt x="12913" y="16067"/>
                  </a:lnTo>
                  <a:lnTo>
                    <a:pt x="12936" y="16074"/>
                  </a:lnTo>
                  <a:lnTo>
                    <a:pt x="12958" y="16081"/>
                  </a:lnTo>
                  <a:lnTo>
                    <a:pt x="12983" y="16086"/>
                  </a:lnTo>
                  <a:lnTo>
                    <a:pt x="13006" y="16090"/>
                  </a:lnTo>
                  <a:lnTo>
                    <a:pt x="13030" y="16093"/>
                  </a:lnTo>
                  <a:lnTo>
                    <a:pt x="13053" y="16094"/>
                  </a:lnTo>
                  <a:lnTo>
                    <a:pt x="13077" y="16095"/>
                  </a:lnTo>
                  <a:lnTo>
                    <a:pt x="13093" y="16095"/>
                  </a:lnTo>
                  <a:lnTo>
                    <a:pt x="13109" y="16094"/>
                  </a:lnTo>
                  <a:lnTo>
                    <a:pt x="13124" y="16093"/>
                  </a:lnTo>
                  <a:lnTo>
                    <a:pt x="13141" y="16091"/>
                  </a:lnTo>
                  <a:lnTo>
                    <a:pt x="13157" y="16089"/>
                  </a:lnTo>
                  <a:lnTo>
                    <a:pt x="13173" y="16086"/>
                  </a:lnTo>
                  <a:lnTo>
                    <a:pt x="13188" y="16083"/>
                  </a:lnTo>
                  <a:lnTo>
                    <a:pt x="13204" y="16079"/>
                  </a:lnTo>
                  <a:lnTo>
                    <a:pt x="13219" y="16075"/>
                  </a:lnTo>
                  <a:lnTo>
                    <a:pt x="13234" y="16070"/>
                  </a:lnTo>
                  <a:lnTo>
                    <a:pt x="13250" y="16064"/>
                  </a:lnTo>
                  <a:lnTo>
                    <a:pt x="13265" y="16059"/>
                  </a:lnTo>
                  <a:lnTo>
                    <a:pt x="13279" y="16052"/>
                  </a:lnTo>
                  <a:lnTo>
                    <a:pt x="13294" y="16046"/>
                  </a:lnTo>
                  <a:lnTo>
                    <a:pt x="13309" y="16038"/>
                  </a:lnTo>
                  <a:lnTo>
                    <a:pt x="13324" y="16031"/>
                  </a:lnTo>
                  <a:lnTo>
                    <a:pt x="13348" y="16016"/>
                  </a:lnTo>
                  <a:lnTo>
                    <a:pt x="13371" y="15999"/>
                  </a:lnTo>
                  <a:lnTo>
                    <a:pt x="13394" y="15982"/>
                  </a:lnTo>
                  <a:lnTo>
                    <a:pt x="13415" y="15964"/>
                  </a:lnTo>
                  <a:lnTo>
                    <a:pt x="13435" y="15945"/>
                  </a:lnTo>
                  <a:lnTo>
                    <a:pt x="13454" y="15924"/>
                  </a:lnTo>
                  <a:lnTo>
                    <a:pt x="13473" y="15903"/>
                  </a:lnTo>
                  <a:lnTo>
                    <a:pt x="13489" y="15881"/>
                  </a:lnTo>
                  <a:lnTo>
                    <a:pt x="13504" y="15858"/>
                  </a:lnTo>
                  <a:lnTo>
                    <a:pt x="13518" y="15833"/>
                  </a:lnTo>
                  <a:lnTo>
                    <a:pt x="13531" y="15808"/>
                  </a:lnTo>
                  <a:lnTo>
                    <a:pt x="13542" y="15783"/>
                  </a:lnTo>
                  <a:lnTo>
                    <a:pt x="13552" y="15757"/>
                  </a:lnTo>
                  <a:lnTo>
                    <a:pt x="13561" y="15730"/>
                  </a:lnTo>
                  <a:lnTo>
                    <a:pt x="13568" y="15703"/>
                  </a:lnTo>
                  <a:lnTo>
                    <a:pt x="13573" y="15675"/>
                  </a:lnTo>
                  <a:lnTo>
                    <a:pt x="16088" y="585"/>
                  </a:lnTo>
                  <a:lnTo>
                    <a:pt x="16091" y="567"/>
                  </a:lnTo>
                  <a:lnTo>
                    <a:pt x="16093" y="548"/>
                  </a:lnTo>
                  <a:lnTo>
                    <a:pt x="16094" y="530"/>
                  </a:lnTo>
                  <a:lnTo>
                    <a:pt x="16095" y="512"/>
                  </a:lnTo>
                  <a:lnTo>
                    <a:pt x="16095" y="493"/>
                  </a:lnTo>
                  <a:lnTo>
                    <a:pt x="16094" y="475"/>
                  </a:lnTo>
                  <a:lnTo>
                    <a:pt x="16093" y="457"/>
                  </a:lnTo>
                  <a:lnTo>
                    <a:pt x="16091" y="439"/>
                  </a:lnTo>
                  <a:lnTo>
                    <a:pt x="16088" y="420"/>
                  </a:lnTo>
                  <a:lnTo>
                    <a:pt x="16085" y="402"/>
                  </a:lnTo>
                  <a:lnTo>
                    <a:pt x="16081" y="385"/>
                  </a:lnTo>
                  <a:lnTo>
                    <a:pt x="16076" y="367"/>
                  </a:lnTo>
                  <a:lnTo>
                    <a:pt x="16071" y="350"/>
                  </a:lnTo>
                  <a:lnTo>
                    <a:pt x="16066" y="333"/>
                  </a:lnTo>
                  <a:lnTo>
                    <a:pt x="16059" y="317"/>
                  </a:lnTo>
                  <a:lnTo>
                    <a:pt x="16052" y="300"/>
                  </a:lnTo>
                  <a:lnTo>
                    <a:pt x="16045" y="284"/>
                  </a:lnTo>
                  <a:lnTo>
                    <a:pt x="16037" y="268"/>
                  </a:lnTo>
                  <a:lnTo>
                    <a:pt x="16028" y="251"/>
                  </a:lnTo>
                  <a:lnTo>
                    <a:pt x="16019" y="236"/>
                  </a:lnTo>
                  <a:lnTo>
                    <a:pt x="16008" y="221"/>
                  </a:lnTo>
                  <a:lnTo>
                    <a:pt x="15997" y="206"/>
                  </a:lnTo>
                  <a:lnTo>
                    <a:pt x="15987" y="192"/>
                  </a:lnTo>
                  <a:lnTo>
                    <a:pt x="15975" y="178"/>
                  </a:lnTo>
                  <a:lnTo>
                    <a:pt x="15963" y="164"/>
                  </a:lnTo>
                  <a:lnTo>
                    <a:pt x="15951" y="151"/>
                  </a:lnTo>
                  <a:lnTo>
                    <a:pt x="15938" y="138"/>
                  </a:lnTo>
                  <a:lnTo>
                    <a:pt x="15924" y="126"/>
                  </a:lnTo>
                  <a:lnTo>
                    <a:pt x="15910" y="114"/>
                  </a:lnTo>
                  <a:lnTo>
                    <a:pt x="15896" y="102"/>
                  </a:lnTo>
                  <a:lnTo>
                    <a:pt x="15881" y="92"/>
                  </a:lnTo>
                  <a:lnTo>
                    <a:pt x="15865" y="80"/>
                  </a:lnTo>
                  <a:close/>
                </a:path>
              </a:pathLst>
            </a:custGeom>
            <a:solidFill>
              <a:schemeClr val="bg1"/>
            </a:solidFill>
            <a:ln>
              <a:noFill/>
            </a:ln>
          </p:spPr>
          <p:txBody>
            <a:bodyPr vert="horz" wrap="square" lIns="96429" tIns="48214" rIns="96429" bIns="48214" numCol="1" anchor="t" anchorCtr="0" compatLnSpc="1">
              <a:prstTxWarp prst="textNoShape">
                <a:avLst/>
              </a:prstTxWarp>
            </a:bodyPr>
            <a:lstStyle/>
            <a:p>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85" name="Freeform 19">
            <a:extLst>
              <a:ext uri="{FF2B5EF4-FFF2-40B4-BE49-F238E27FC236}">
                <a16:creationId xmlns:a16="http://schemas.microsoft.com/office/drawing/2014/main" id="{6C909AD7-6726-4172-9343-9BC8399264AE}"/>
              </a:ext>
            </a:extLst>
          </p:cNvPr>
          <p:cNvSpPr>
            <a:spLocks/>
          </p:cNvSpPr>
          <p:nvPr/>
        </p:nvSpPr>
        <p:spPr bwMode="auto">
          <a:xfrm>
            <a:off x="788556" y="847363"/>
            <a:ext cx="421354" cy="421354"/>
          </a:xfrm>
          <a:custGeom>
            <a:avLst/>
            <a:gdLst>
              <a:gd name="T0" fmla="*/ 194 w 240"/>
              <a:gd name="T1" fmla="*/ 157 h 240"/>
              <a:gd name="T2" fmla="*/ 163 w 240"/>
              <a:gd name="T3" fmla="*/ 167 h 240"/>
              <a:gd name="T4" fmla="*/ 92 w 240"/>
              <a:gd name="T5" fmla="*/ 127 h 240"/>
              <a:gd name="T6" fmla="*/ 92 w 240"/>
              <a:gd name="T7" fmla="*/ 120 h 240"/>
              <a:gd name="T8" fmla="*/ 165 w 240"/>
              <a:gd name="T9" fmla="*/ 78 h 240"/>
              <a:gd name="T10" fmla="*/ 189 w 240"/>
              <a:gd name="T11" fmla="*/ 84 h 240"/>
              <a:gd name="T12" fmla="*/ 235 w 240"/>
              <a:gd name="T13" fmla="*/ 42 h 240"/>
              <a:gd name="T14" fmla="*/ 189 w 240"/>
              <a:gd name="T15" fmla="*/ 0 h 240"/>
              <a:gd name="T16" fmla="*/ 143 w 240"/>
              <a:gd name="T17" fmla="*/ 42 h 240"/>
              <a:gd name="T18" fmla="*/ 145 w 240"/>
              <a:gd name="T19" fmla="*/ 55 h 240"/>
              <a:gd name="T20" fmla="*/ 75 w 240"/>
              <a:gd name="T21" fmla="*/ 95 h 240"/>
              <a:gd name="T22" fmla="*/ 46 w 240"/>
              <a:gd name="T23" fmla="*/ 85 h 240"/>
              <a:gd name="T24" fmla="*/ 0 w 240"/>
              <a:gd name="T25" fmla="*/ 127 h 240"/>
              <a:gd name="T26" fmla="*/ 46 w 240"/>
              <a:gd name="T27" fmla="*/ 169 h 240"/>
              <a:gd name="T28" fmla="*/ 81 w 240"/>
              <a:gd name="T29" fmla="*/ 155 h 240"/>
              <a:gd name="T30" fmla="*/ 148 w 240"/>
              <a:gd name="T31" fmla="*/ 193 h 240"/>
              <a:gd name="T32" fmla="*/ 148 w 240"/>
              <a:gd name="T33" fmla="*/ 198 h 240"/>
              <a:gd name="T34" fmla="*/ 194 w 240"/>
              <a:gd name="T35" fmla="*/ 240 h 240"/>
              <a:gd name="T36" fmla="*/ 240 w 240"/>
              <a:gd name="T37" fmla="*/ 198 h 240"/>
              <a:gd name="T38" fmla="*/ 194 w 240"/>
              <a:gd name="T39" fmla="*/ 157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0" h="240">
                <a:moveTo>
                  <a:pt x="194" y="157"/>
                </a:moveTo>
                <a:cubicBezTo>
                  <a:pt x="182" y="157"/>
                  <a:pt x="171" y="161"/>
                  <a:pt x="163" y="167"/>
                </a:cubicBezTo>
                <a:cubicBezTo>
                  <a:pt x="92" y="127"/>
                  <a:pt x="92" y="127"/>
                  <a:pt x="92" y="127"/>
                </a:cubicBezTo>
                <a:cubicBezTo>
                  <a:pt x="92" y="124"/>
                  <a:pt x="92" y="122"/>
                  <a:pt x="92" y="120"/>
                </a:cubicBezTo>
                <a:cubicBezTo>
                  <a:pt x="165" y="78"/>
                  <a:pt x="165" y="78"/>
                  <a:pt x="165" y="78"/>
                </a:cubicBezTo>
                <a:cubicBezTo>
                  <a:pt x="172" y="82"/>
                  <a:pt x="180" y="84"/>
                  <a:pt x="189" y="84"/>
                </a:cubicBezTo>
                <a:cubicBezTo>
                  <a:pt x="215" y="84"/>
                  <a:pt x="235" y="65"/>
                  <a:pt x="235" y="42"/>
                </a:cubicBezTo>
                <a:cubicBezTo>
                  <a:pt x="235" y="19"/>
                  <a:pt x="215" y="0"/>
                  <a:pt x="189" y="0"/>
                </a:cubicBezTo>
                <a:cubicBezTo>
                  <a:pt x="164" y="0"/>
                  <a:pt x="143" y="19"/>
                  <a:pt x="143" y="42"/>
                </a:cubicBezTo>
                <a:cubicBezTo>
                  <a:pt x="143" y="47"/>
                  <a:pt x="144" y="51"/>
                  <a:pt x="145" y="55"/>
                </a:cubicBezTo>
                <a:cubicBezTo>
                  <a:pt x="75" y="95"/>
                  <a:pt x="75" y="95"/>
                  <a:pt x="75" y="95"/>
                </a:cubicBezTo>
                <a:cubicBezTo>
                  <a:pt x="67" y="89"/>
                  <a:pt x="57" y="85"/>
                  <a:pt x="46" y="85"/>
                </a:cubicBezTo>
                <a:cubicBezTo>
                  <a:pt x="21" y="85"/>
                  <a:pt x="0" y="104"/>
                  <a:pt x="0" y="127"/>
                </a:cubicBezTo>
                <a:cubicBezTo>
                  <a:pt x="0" y="150"/>
                  <a:pt x="21" y="169"/>
                  <a:pt x="46" y="169"/>
                </a:cubicBezTo>
                <a:cubicBezTo>
                  <a:pt x="60" y="169"/>
                  <a:pt x="73" y="164"/>
                  <a:pt x="81" y="155"/>
                </a:cubicBezTo>
                <a:cubicBezTo>
                  <a:pt x="148" y="193"/>
                  <a:pt x="148" y="193"/>
                  <a:pt x="148" y="193"/>
                </a:cubicBezTo>
                <a:cubicBezTo>
                  <a:pt x="148" y="195"/>
                  <a:pt x="148" y="197"/>
                  <a:pt x="148" y="198"/>
                </a:cubicBezTo>
                <a:cubicBezTo>
                  <a:pt x="148" y="221"/>
                  <a:pt x="168" y="240"/>
                  <a:pt x="194" y="240"/>
                </a:cubicBezTo>
                <a:cubicBezTo>
                  <a:pt x="219" y="240"/>
                  <a:pt x="240" y="221"/>
                  <a:pt x="240" y="198"/>
                </a:cubicBezTo>
                <a:cubicBezTo>
                  <a:pt x="240" y="175"/>
                  <a:pt x="219" y="157"/>
                  <a:pt x="194" y="157"/>
                </a:cubicBezTo>
                <a:close/>
              </a:path>
            </a:pathLst>
          </a:custGeom>
          <a:solidFill>
            <a:srgbClr val="7030A0"/>
          </a:solidFill>
          <a:ln>
            <a:noFill/>
          </a:ln>
          <a:extLst/>
        </p:spPr>
        <p:txBody>
          <a:bodyPr vert="horz" wrap="square" lIns="91423" tIns="45711" rIns="91423" bIns="45711" numCol="1" anchor="t" anchorCtr="0" compatLnSpc="1">
            <a:prstTxWarp prst="textNoShape">
              <a:avLst/>
            </a:prstTxWarp>
          </a:bodyPr>
          <a:lstStyle/>
          <a:p>
            <a:pPr>
              <a:lnSpc>
                <a:spcPct val="130000"/>
              </a:lnSpc>
            </a:pPr>
            <a:endParaRPr lang="zh-CN" altLang="en-US"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Tree>
    <p:extLst>
      <p:ext uri="{BB962C8B-B14F-4D97-AF65-F5344CB8AC3E}">
        <p14:creationId xmlns:p14="http://schemas.microsoft.com/office/powerpoint/2010/main" val="1432871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wipe(left)">
                                      <p:cBhvr>
                                        <p:cTn id="11" dur="500"/>
                                        <p:tgtEl>
                                          <p:spTgt spid="8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p:cTn id="15" dur="500" fill="hold"/>
                                        <p:tgtEl>
                                          <p:spTgt spid="32"/>
                                        </p:tgtEl>
                                        <p:attrNameLst>
                                          <p:attrName>ppt_w</p:attrName>
                                        </p:attrNameLst>
                                      </p:cBhvr>
                                      <p:tavLst>
                                        <p:tav tm="0">
                                          <p:val>
                                            <p:fltVal val="0"/>
                                          </p:val>
                                        </p:tav>
                                        <p:tav tm="100000">
                                          <p:val>
                                            <p:strVal val="#ppt_w"/>
                                          </p:val>
                                        </p:tav>
                                      </p:tavLst>
                                    </p:anim>
                                    <p:anim calcmode="lin" valueType="num">
                                      <p:cBhvr>
                                        <p:cTn id="16" dur="500" fill="hold"/>
                                        <p:tgtEl>
                                          <p:spTgt spid="32"/>
                                        </p:tgtEl>
                                        <p:attrNameLst>
                                          <p:attrName>ppt_h</p:attrName>
                                        </p:attrNameLst>
                                      </p:cBhvr>
                                      <p:tavLst>
                                        <p:tav tm="0">
                                          <p:val>
                                            <p:fltVal val="0"/>
                                          </p:val>
                                        </p:tav>
                                        <p:tav tm="100000">
                                          <p:val>
                                            <p:strVal val="#ppt_h"/>
                                          </p:val>
                                        </p:tav>
                                      </p:tavLst>
                                    </p:anim>
                                    <p:animEffect transition="in" filter="fade">
                                      <p:cBhvr>
                                        <p:cTn id="17" dur="500"/>
                                        <p:tgtEl>
                                          <p:spTgt spid="3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500"/>
                                        <p:tgtEl>
                                          <p:spTgt spid="36"/>
                                        </p:tgtEl>
                                      </p:cBhvr>
                                    </p:animEffect>
                                  </p:childTnLst>
                                </p:cTn>
                              </p:par>
                              <p:par>
                                <p:cTn id="21" presetID="22" presetClass="entr" presetSubtype="2" fill="hold"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right)">
                                      <p:cBhvr>
                                        <p:cTn id="23" dur="500"/>
                                        <p:tgtEl>
                                          <p:spTgt spid="40"/>
                                        </p:tgtEl>
                                      </p:cBhvr>
                                    </p:animEffect>
                                  </p:childTnLst>
                                </p:cTn>
                              </p:par>
                              <p:par>
                                <p:cTn id="24" presetID="53" presetClass="entr" presetSubtype="16"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 calcmode="lin" valueType="num">
                                      <p:cBhvr>
                                        <p:cTn id="26" dur="500" fill="hold"/>
                                        <p:tgtEl>
                                          <p:spTgt spid="45"/>
                                        </p:tgtEl>
                                        <p:attrNameLst>
                                          <p:attrName>ppt_w</p:attrName>
                                        </p:attrNameLst>
                                      </p:cBhvr>
                                      <p:tavLst>
                                        <p:tav tm="0">
                                          <p:val>
                                            <p:fltVal val="0"/>
                                          </p:val>
                                        </p:tav>
                                        <p:tav tm="100000">
                                          <p:val>
                                            <p:strVal val="#ppt_w"/>
                                          </p:val>
                                        </p:tav>
                                      </p:tavLst>
                                    </p:anim>
                                    <p:anim calcmode="lin" valueType="num">
                                      <p:cBhvr>
                                        <p:cTn id="27" dur="500" fill="hold"/>
                                        <p:tgtEl>
                                          <p:spTgt spid="45"/>
                                        </p:tgtEl>
                                        <p:attrNameLst>
                                          <p:attrName>ppt_h</p:attrName>
                                        </p:attrNameLst>
                                      </p:cBhvr>
                                      <p:tavLst>
                                        <p:tav tm="0">
                                          <p:val>
                                            <p:fltVal val="0"/>
                                          </p:val>
                                        </p:tav>
                                        <p:tav tm="100000">
                                          <p:val>
                                            <p:strVal val="#ppt_h"/>
                                          </p:val>
                                        </p:tav>
                                      </p:tavLst>
                                    </p:anim>
                                    <p:animEffect transition="in" filter="fade">
                                      <p:cBhvr>
                                        <p:cTn id="28" dur="500"/>
                                        <p:tgtEl>
                                          <p:spTgt spid="45"/>
                                        </p:tgtEl>
                                      </p:cBhvr>
                                    </p:animEffect>
                                  </p:childTnLst>
                                </p:cTn>
                              </p:par>
                              <p:par>
                                <p:cTn id="29" presetID="10" presetClass="entr" presetSubtype="0" fill="hold" nodeType="with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500"/>
                                        <p:tgtEl>
                                          <p:spTgt spid="50"/>
                                        </p:tgtEl>
                                      </p:cBhvr>
                                    </p:animEffect>
                                  </p:childTnLst>
                                </p:cTn>
                              </p:par>
                            </p:childTnLst>
                          </p:cTn>
                        </p:par>
                        <p:par>
                          <p:cTn id="32" fill="hold">
                            <p:stCondLst>
                              <p:cond delay="150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500"/>
                                        <p:tgtEl>
                                          <p:spTgt spid="37"/>
                                        </p:tgtEl>
                                      </p:cBhvr>
                                    </p:animEffect>
                                  </p:childTnLst>
                                </p:cTn>
                              </p:par>
                              <p:par>
                                <p:cTn id="41" presetID="22" presetClass="entr" presetSubtype="2" fill="hold"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wipe(right)">
                                      <p:cBhvr>
                                        <p:cTn id="43" dur="500"/>
                                        <p:tgtEl>
                                          <p:spTgt spid="62"/>
                                        </p:tgtEl>
                                      </p:cBhvr>
                                    </p:animEffect>
                                  </p:childTnLst>
                                </p:cTn>
                              </p:par>
                              <p:par>
                                <p:cTn id="44" presetID="53" presetClass="entr" presetSubtype="16" fill="hold" nodeType="withEffect">
                                  <p:stCondLst>
                                    <p:cond delay="0"/>
                                  </p:stCondLst>
                                  <p:childTnLst>
                                    <p:set>
                                      <p:cBhvr>
                                        <p:cTn id="45" dur="1" fill="hold">
                                          <p:stCondLst>
                                            <p:cond delay="0"/>
                                          </p:stCondLst>
                                        </p:cTn>
                                        <p:tgtEl>
                                          <p:spTgt spid="78"/>
                                        </p:tgtEl>
                                        <p:attrNameLst>
                                          <p:attrName>style.visibility</p:attrName>
                                        </p:attrNameLst>
                                      </p:cBhvr>
                                      <p:to>
                                        <p:strVal val="visible"/>
                                      </p:to>
                                    </p:set>
                                    <p:anim calcmode="lin" valueType="num">
                                      <p:cBhvr>
                                        <p:cTn id="46" dur="500" fill="hold"/>
                                        <p:tgtEl>
                                          <p:spTgt spid="78"/>
                                        </p:tgtEl>
                                        <p:attrNameLst>
                                          <p:attrName>ppt_w</p:attrName>
                                        </p:attrNameLst>
                                      </p:cBhvr>
                                      <p:tavLst>
                                        <p:tav tm="0">
                                          <p:val>
                                            <p:fltVal val="0"/>
                                          </p:val>
                                        </p:tav>
                                        <p:tav tm="100000">
                                          <p:val>
                                            <p:strVal val="#ppt_w"/>
                                          </p:val>
                                        </p:tav>
                                      </p:tavLst>
                                    </p:anim>
                                    <p:anim calcmode="lin" valueType="num">
                                      <p:cBhvr>
                                        <p:cTn id="47" dur="500" fill="hold"/>
                                        <p:tgtEl>
                                          <p:spTgt spid="78"/>
                                        </p:tgtEl>
                                        <p:attrNameLst>
                                          <p:attrName>ppt_h</p:attrName>
                                        </p:attrNameLst>
                                      </p:cBhvr>
                                      <p:tavLst>
                                        <p:tav tm="0">
                                          <p:val>
                                            <p:fltVal val="0"/>
                                          </p:val>
                                        </p:tav>
                                        <p:tav tm="100000">
                                          <p:val>
                                            <p:strVal val="#ppt_h"/>
                                          </p:val>
                                        </p:tav>
                                      </p:tavLst>
                                    </p:anim>
                                    <p:animEffect transition="in" filter="fade">
                                      <p:cBhvr>
                                        <p:cTn id="48" dur="500"/>
                                        <p:tgtEl>
                                          <p:spTgt spid="78"/>
                                        </p:tgtEl>
                                      </p:cBhvr>
                                    </p:animEffect>
                                  </p:childTnLst>
                                </p:cTn>
                              </p:par>
                              <p:par>
                                <p:cTn id="49" presetID="10" presetClass="entr" presetSubtype="0" fill="hold" nodeType="with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fade">
                                      <p:cBhvr>
                                        <p:cTn id="51" dur="500"/>
                                        <p:tgtEl>
                                          <p:spTgt spid="53"/>
                                        </p:tgtEl>
                                      </p:cBhvr>
                                    </p:animEffect>
                                  </p:childTnLst>
                                </p:cTn>
                              </p:par>
                            </p:childTnLst>
                          </p:cTn>
                        </p:par>
                        <p:par>
                          <p:cTn id="52" fill="hold">
                            <p:stCondLst>
                              <p:cond delay="2000"/>
                            </p:stCondLst>
                            <p:childTnLst>
                              <p:par>
                                <p:cTn id="53" presetID="53" presetClass="entr" presetSubtype="16"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p:cTn id="55" dur="500" fill="hold"/>
                                        <p:tgtEl>
                                          <p:spTgt spid="34"/>
                                        </p:tgtEl>
                                        <p:attrNameLst>
                                          <p:attrName>ppt_w</p:attrName>
                                        </p:attrNameLst>
                                      </p:cBhvr>
                                      <p:tavLst>
                                        <p:tav tm="0">
                                          <p:val>
                                            <p:fltVal val="0"/>
                                          </p:val>
                                        </p:tav>
                                        <p:tav tm="100000">
                                          <p:val>
                                            <p:strVal val="#ppt_w"/>
                                          </p:val>
                                        </p:tav>
                                      </p:tavLst>
                                    </p:anim>
                                    <p:anim calcmode="lin" valueType="num">
                                      <p:cBhvr>
                                        <p:cTn id="56" dur="500" fill="hold"/>
                                        <p:tgtEl>
                                          <p:spTgt spid="34"/>
                                        </p:tgtEl>
                                        <p:attrNameLst>
                                          <p:attrName>ppt_h</p:attrName>
                                        </p:attrNameLst>
                                      </p:cBhvr>
                                      <p:tavLst>
                                        <p:tav tm="0">
                                          <p:val>
                                            <p:fltVal val="0"/>
                                          </p:val>
                                        </p:tav>
                                        <p:tav tm="100000">
                                          <p:val>
                                            <p:strVal val="#ppt_h"/>
                                          </p:val>
                                        </p:tav>
                                      </p:tavLst>
                                    </p:anim>
                                    <p:animEffect transition="in" filter="fade">
                                      <p:cBhvr>
                                        <p:cTn id="57" dur="500"/>
                                        <p:tgtEl>
                                          <p:spTgt spid="3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fade">
                                      <p:cBhvr>
                                        <p:cTn id="60" dur="500"/>
                                        <p:tgtEl>
                                          <p:spTgt spid="38"/>
                                        </p:tgtEl>
                                      </p:cBhvr>
                                    </p:animEffect>
                                  </p:childTnLst>
                                </p:cTn>
                              </p:par>
                              <p:par>
                                <p:cTn id="61" presetID="22" presetClass="entr" presetSubtype="2" fill="hold" nodeType="with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par>
                                <p:cTn id="64" presetID="53" presetClass="entr" presetSubtype="16"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p:cTn id="66" dur="500" fill="hold"/>
                                        <p:tgtEl>
                                          <p:spTgt spid="73"/>
                                        </p:tgtEl>
                                        <p:attrNameLst>
                                          <p:attrName>ppt_w</p:attrName>
                                        </p:attrNameLst>
                                      </p:cBhvr>
                                      <p:tavLst>
                                        <p:tav tm="0">
                                          <p:val>
                                            <p:fltVal val="0"/>
                                          </p:val>
                                        </p:tav>
                                        <p:tav tm="100000">
                                          <p:val>
                                            <p:strVal val="#ppt_w"/>
                                          </p:val>
                                        </p:tav>
                                      </p:tavLst>
                                    </p:anim>
                                    <p:anim calcmode="lin" valueType="num">
                                      <p:cBhvr>
                                        <p:cTn id="67" dur="500" fill="hold"/>
                                        <p:tgtEl>
                                          <p:spTgt spid="73"/>
                                        </p:tgtEl>
                                        <p:attrNameLst>
                                          <p:attrName>ppt_h</p:attrName>
                                        </p:attrNameLst>
                                      </p:cBhvr>
                                      <p:tavLst>
                                        <p:tav tm="0">
                                          <p:val>
                                            <p:fltVal val="0"/>
                                          </p:val>
                                        </p:tav>
                                        <p:tav tm="100000">
                                          <p:val>
                                            <p:strVal val="#ppt_h"/>
                                          </p:val>
                                        </p:tav>
                                      </p:tavLst>
                                    </p:anim>
                                    <p:animEffect transition="in" filter="fade">
                                      <p:cBhvr>
                                        <p:cTn id="68" dur="500"/>
                                        <p:tgtEl>
                                          <p:spTgt spid="73"/>
                                        </p:tgtEl>
                                      </p:cBhvr>
                                    </p:animEffect>
                                  </p:childTnLst>
                                </p:cTn>
                              </p:par>
                              <p:par>
                                <p:cTn id="69" presetID="10" presetClass="entr" presetSubtype="0" fill="hold" nodeType="withEffect">
                                  <p:stCondLst>
                                    <p:cond delay="0"/>
                                  </p:stCondLst>
                                  <p:childTnLst>
                                    <p:set>
                                      <p:cBhvr>
                                        <p:cTn id="70" dur="1" fill="hold">
                                          <p:stCondLst>
                                            <p:cond delay="0"/>
                                          </p:stCondLst>
                                        </p:cTn>
                                        <p:tgtEl>
                                          <p:spTgt spid="56"/>
                                        </p:tgtEl>
                                        <p:attrNameLst>
                                          <p:attrName>style.visibility</p:attrName>
                                        </p:attrNameLst>
                                      </p:cBhvr>
                                      <p:to>
                                        <p:strVal val="visible"/>
                                      </p:to>
                                    </p:set>
                                    <p:animEffect transition="in" filter="fade">
                                      <p:cBhvr>
                                        <p:cTn id="71" dur="500"/>
                                        <p:tgtEl>
                                          <p:spTgt spid="56"/>
                                        </p:tgtEl>
                                      </p:cBhvr>
                                    </p:animEffect>
                                  </p:childTnLst>
                                </p:cTn>
                              </p:par>
                            </p:childTnLst>
                          </p:cTn>
                        </p:par>
                        <p:par>
                          <p:cTn id="72" fill="hold">
                            <p:stCondLst>
                              <p:cond delay="2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9"/>
                                        </p:tgtEl>
                                        <p:attrNameLst>
                                          <p:attrName>style.visibility</p:attrName>
                                        </p:attrNameLst>
                                      </p:cBhvr>
                                      <p:to>
                                        <p:strVal val="visible"/>
                                      </p:to>
                                    </p:set>
                                    <p:animEffect transition="in" filter="fade">
                                      <p:cBhvr>
                                        <p:cTn id="80" dur="500"/>
                                        <p:tgtEl>
                                          <p:spTgt spid="39"/>
                                        </p:tgtEl>
                                      </p:cBhvr>
                                    </p:animEffect>
                                  </p:childTnLst>
                                </p:cTn>
                              </p:par>
                              <p:par>
                                <p:cTn id="81" presetID="22" presetClass="entr" presetSubtype="2" fill="hold" nodeType="withEffect">
                                  <p:stCondLst>
                                    <p:cond delay="0"/>
                                  </p:stCondLst>
                                  <p:childTnLst>
                                    <p:set>
                                      <p:cBhvr>
                                        <p:cTn id="82" dur="1" fill="hold">
                                          <p:stCondLst>
                                            <p:cond delay="0"/>
                                          </p:stCondLst>
                                        </p:cTn>
                                        <p:tgtEl>
                                          <p:spTgt spid="70"/>
                                        </p:tgtEl>
                                        <p:attrNameLst>
                                          <p:attrName>style.visibility</p:attrName>
                                        </p:attrNameLst>
                                      </p:cBhvr>
                                      <p:to>
                                        <p:strVal val="visible"/>
                                      </p:to>
                                    </p:set>
                                    <p:animEffect transition="in" filter="wipe(right)">
                                      <p:cBhvr>
                                        <p:cTn id="83" dur="500"/>
                                        <p:tgtEl>
                                          <p:spTgt spid="70"/>
                                        </p:tgtEl>
                                      </p:cBhvr>
                                    </p:animEffect>
                                  </p:childTnLst>
                                </p:cTn>
                              </p:par>
                              <p:par>
                                <p:cTn id="84" presetID="53" presetClass="entr" presetSubtype="16" fill="hold" nodeType="withEffect">
                                  <p:stCondLst>
                                    <p:cond delay="0"/>
                                  </p:stCondLst>
                                  <p:childTnLst>
                                    <p:set>
                                      <p:cBhvr>
                                        <p:cTn id="85" dur="1" fill="hold">
                                          <p:stCondLst>
                                            <p:cond delay="0"/>
                                          </p:stCondLst>
                                        </p:cTn>
                                        <p:tgtEl>
                                          <p:spTgt spid="81"/>
                                        </p:tgtEl>
                                        <p:attrNameLst>
                                          <p:attrName>style.visibility</p:attrName>
                                        </p:attrNameLst>
                                      </p:cBhvr>
                                      <p:to>
                                        <p:strVal val="visible"/>
                                      </p:to>
                                    </p:set>
                                    <p:anim calcmode="lin" valueType="num">
                                      <p:cBhvr>
                                        <p:cTn id="86" dur="500" fill="hold"/>
                                        <p:tgtEl>
                                          <p:spTgt spid="81"/>
                                        </p:tgtEl>
                                        <p:attrNameLst>
                                          <p:attrName>ppt_w</p:attrName>
                                        </p:attrNameLst>
                                      </p:cBhvr>
                                      <p:tavLst>
                                        <p:tav tm="0">
                                          <p:val>
                                            <p:fltVal val="0"/>
                                          </p:val>
                                        </p:tav>
                                        <p:tav tm="100000">
                                          <p:val>
                                            <p:strVal val="#ppt_w"/>
                                          </p:val>
                                        </p:tav>
                                      </p:tavLst>
                                    </p:anim>
                                    <p:anim calcmode="lin" valueType="num">
                                      <p:cBhvr>
                                        <p:cTn id="87" dur="500" fill="hold"/>
                                        <p:tgtEl>
                                          <p:spTgt spid="81"/>
                                        </p:tgtEl>
                                        <p:attrNameLst>
                                          <p:attrName>ppt_h</p:attrName>
                                        </p:attrNameLst>
                                      </p:cBhvr>
                                      <p:tavLst>
                                        <p:tav tm="0">
                                          <p:val>
                                            <p:fltVal val="0"/>
                                          </p:val>
                                        </p:tav>
                                        <p:tav tm="100000">
                                          <p:val>
                                            <p:strVal val="#ppt_h"/>
                                          </p:val>
                                        </p:tav>
                                      </p:tavLst>
                                    </p:anim>
                                    <p:animEffect transition="in" filter="fade">
                                      <p:cBhvr>
                                        <p:cTn id="88" dur="500"/>
                                        <p:tgtEl>
                                          <p:spTgt spid="81"/>
                                        </p:tgtEl>
                                      </p:cBhvr>
                                    </p:animEffect>
                                  </p:childTnLst>
                                </p:cTn>
                              </p:par>
                              <p:par>
                                <p:cTn id="89" presetID="10" presetClass="entr" presetSubtype="0" fill="hold" nodeType="with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500"/>
                                        <p:tgtEl>
                                          <p:spTgt spid="59"/>
                                        </p:tgtEl>
                                      </p:cBhvr>
                                    </p:animEffect>
                                  </p:childTnLst>
                                </p:cTn>
                              </p:par>
                              <p:par>
                                <p:cTn id="92" presetID="49" presetClass="entr" presetSubtype="0" decel="100000" fill="hold" grpId="0" nodeType="withEffect">
                                  <p:stCondLst>
                                    <p:cond delay="0"/>
                                  </p:stCondLst>
                                  <p:childTnLst>
                                    <p:set>
                                      <p:cBhvr>
                                        <p:cTn id="93" dur="1" fill="hold">
                                          <p:stCondLst>
                                            <p:cond delay="0"/>
                                          </p:stCondLst>
                                        </p:cTn>
                                        <p:tgtEl>
                                          <p:spTgt spid="85"/>
                                        </p:tgtEl>
                                        <p:attrNameLst>
                                          <p:attrName>style.visibility</p:attrName>
                                        </p:attrNameLst>
                                      </p:cBhvr>
                                      <p:to>
                                        <p:strVal val="visible"/>
                                      </p:to>
                                    </p:set>
                                    <p:anim calcmode="lin" valueType="num">
                                      <p:cBhvr>
                                        <p:cTn id="94" dur="500" fill="hold"/>
                                        <p:tgtEl>
                                          <p:spTgt spid="85"/>
                                        </p:tgtEl>
                                        <p:attrNameLst>
                                          <p:attrName>ppt_w</p:attrName>
                                        </p:attrNameLst>
                                      </p:cBhvr>
                                      <p:tavLst>
                                        <p:tav tm="0">
                                          <p:val>
                                            <p:fltVal val="0"/>
                                          </p:val>
                                        </p:tav>
                                        <p:tav tm="100000">
                                          <p:val>
                                            <p:strVal val="#ppt_w"/>
                                          </p:val>
                                        </p:tav>
                                      </p:tavLst>
                                    </p:anim>
                                    <p:anim calcmode="lin" valueType="num">
                                      <p:cBhvr>
                                        <p:cTn id="95" dur="500" fill="hold"/>
                                        <p:tgtEl>
                                          <p:spTgt spid="85"/>
                                        </p:tgtEl>
                                        <p:attrNameLst>
                                          <p:attrName>ppt_h</p:attrName>
                                        </p:attrNameLst>
                                      </p:cBhvr>
                                      <p:tavLst>
                                        <p:tav tm="0">
                                          <p:val>
                                            <p:fltVal val="0"/>
                                          </p:val>
                                        </p:tav>
                                        <p:tav tm="100000">
                                          <p:val>
                                            <p:strVal val="#ppt_h"/>
                                          </p:val>
                                        </p:tav>
                                      </p:tavLst>
                                    </p:anim>
                                    <p:anim calcmode="lin" valueType="num">
                                      <p:cBhvr>
                                        <p:cTn id="96" dur="500" fill="hold"/>
                                        <p:tgtEl>
                                          <p:spTgt spid="85"/>
                                        </p:tgtEl>
                                        <p:attrNameLst>
                                          <p:attrName>style.rotation</p:attrName>
                                        </p:attrNameLst>
                                      </p:cBhvr>
                                      <p:tavLst>
                                        <p:tav tm="0">
                                          <p:val>
                                            <p:fltVal val="360"/>
                                          </p:val>
                                        </p:tav>
                                        <p:tav tm="100000">
                                          <p:val>
                                            <p:fltVal val="0"/>
                                          </p:val>
                                        </p:tav>
                                      </p:tavLst>
                                    </p:anim>
                                    <p:animEffect transition="in" filter="fade">
                                      <p:cBhvr>
                                        <p:cTn id="9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32" grpId="0" animBg="1"/>
      <p:bldP spid="33" grpId="0" animBg="1"/>
      <p:bldP spid="34" grpId="0" animBg="1"/>
      <p:bldP spid="35" grpId="0" animBg="1"/>
      <p:bldP spid="36" grpId="0"/>
      <p:bldP spid="37" grpId="0"/>
      <p:bldP spid="38" grpId="0"/>
      <p:bldP spid="39" grpId="0"/>
      <p:bldP spid="8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Arc 3"/>
          <p:cNvSpPr/>
          <p:nvPr/>
        </p:nvSpPr>
        <p:spPr>
          <a:xfrm>
            <a:off x="8038597" y="3121094"/>
            <a:ext cx="8222615" cy="8222615"/>
          </a:xfrm>
          <a:prstGeom prst="arc">
            <a:avLst>
              <a:gd name="adj1" fmla="val 10815889"/>
              <a:gd name="adj2" fmla="val 16771066"/>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2" name="组合 11"/>
          <p:cNvGrpSpPr/>
          <p:nvPr/>
        </p:nvGrpSpPr>
        <p:grpSpPr>
          <a:xfrm>
            <a:off x="553043" y="549545"/>
            <a:ext cx="6113604" cy="1017922"/>
            <a:chOff x="6264832" y="1562464"/>
            <a:chExt cx="5797318" cy="965260"/>
          </a:xfrm>
        </p:grpSpPr>
        <p:grpSp>
          <p:nvGrpSpPr>
            <p:cNvPr id="13" name="组合 12"/>
            <p:cNvGrpSpPr/>
            <p:nvPr/>
          </p:nvGrpSpPr>
          <p:grpSpPr>
            <a:xfrm>
              <a:off x="6264832" y="1562464"/>
              <a:ext cx="1012268" cy="965260"/>
              <a:chOff x="1385458" y="991717"/>
              <a:chExt cx="4603751" cy="4389967"/>
            </a:xfrm>
          </p:grpSpPr>
          <p:grpSp>
            <p:nvGrpSpPr>
              <p:cNvPr id="15" name="组合 14">
                <a:extLst>
                  <a:ext uri="{FF2B5EF4-FFF2-40B4-BE49-F238E27FC236}">
                    <a16:creationId xmlns:a16="http://schemas.microsoft.com/office/drawing/2014/main" id="{4D3B9094-1BAC-43B0-819B-DB0E370D3645}"/>
                  </a:ext>
                </a:extLst>
              </p:cNvPr>
              <p:cNvGrpSpPr/>
              <p:nvPr/>
            </p:nvGrpSpPr>
            <p:grpSpPr>
              <a:xfrm>
                <a:off x="1385458" y="991717"/>
                <a:ext cx="4603751" cy="4389967"/>
                <a:chOff x="1039093" y="743787"/>
                <a:chExt cx="3452813" cy="3292475"/>
              </a:xfrm>
            </p:grpSpPr>
            <p:sp>
              <p:nvSpPr>
                <p:cNvPr id="17" name="Freeform 52">
                  <a:extLst>
                    <a:ext uri="{FF2B5EF4-FFF2-40B4-BE49-F238E27FC236}">
                      <a16:creationId xmlns:a16="http://schemas.microsoft.com/office/drawing/2014/main" id="{BBB432FE-3DD4-42FD-B57B-52177EB6E467}"/>
                    </a:ext>
                  </a:extLst>
                </p:cNvPr>
                <p:cNvSpPr>
                  <a:spLocks/>
                </p:cNvSpPr>
                <p:nvPr/>
              </p:nvSpPr>
              <p:spPr bwMode="auto">
                <a:xfrm>
                  <a:off x="1039093" y="1567699"/>
                  <a:ext cx="1646238" cy="1646238"/>
                </a:xfrm>
                <a:custGeom>
                  <a:avLst/>
                  <a:gdLst>
                    <a:gd name="T0" fmla="*/ 1037 w 1037"/>
                    <a:gd name="T1" fmla="*/ 519 h 1037"/>
                    <a:gd name="T2" fmla="*/ 518 w 1037"/>
                    <a:gd name="T3" fmla="*/ 1037 h 1037"/>
                    <a:gd name="T4" fmla="*/ 0 w 1037"/>
                    <a:gd name="T5" fmla="*/ 519 h 1037"/>
                    <a:gd name="T6" fmla="*/ 518 w 1037"/>
                    <a:gd name="T7" fmla="*/ 0 h 1037"/>
                    <a:gd name="T8" fmla="*/ 1037 w 1037"/>
                    <a:gd name="T9" fmla="*/ 519 h 1037"/>
                  </a:gdLst>
                  <a:ahLst/>
                  <a:cxnLst>
                    <a:cxn ang="0">
                      <a:pos x="T0" y="T1"/>
                    </a:cxn>
                    <a:cxn ang="0">
                      <a:pos x="T2" y="T3"/>
                    </a:cxn>
                    <a:cxn ang="0">
                      <a:pos x="T4" y="T5"/>
                    </a:cxn>
                    <a:cxn ang="0">
                      <a:pos x="T6" y="T7"/>
                    </a:cxn>
                    <a:cxn ang="0">
                      <a:pos x="T8" y="T9"/>
                    </a:cxn>
                  </a:cxnLst>
                  <a:rect l="0" t="0" r="r" b="b"/>
                  <a:pathLst>
                    <a:path w="1037" h="1037">
                      <a:moveTo>
                        <a:pt x="1037" y="519"/>
                      </a:moveTo>
                      <a:lnTo>
                        <a:pt x="518" y="1037"/>
                      </a:lnTo>
                      <a:lnTo>
                        <a:pt x="0" y="519"/>
                      </a:lnTo>
                      <a:lnTo>
                        <a:pt x="518" y="0"/>
                      </a:lnTo>
                      <a:lnTo>
                        <a:pt x="1037" y="519"/>
                      </a:lnTo>
                      <a:close/>
                    </a:path>
                  </a:pathLst>
                </a:custGeom>
                <a:solidFill>
                  <a:srgbClr val="0064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72" tIns="64286" rIns="128572" bIns="64286" numCol="1" anchor="t" anchorCtr="0" compatLnSpc="1">
                  <a:prstTxWarp prst="textNoShape">
                    <a:avLst/>
                  </a:prstTxWarp>
                </a:bodyPr>
                <a:lstStyle/>
                <a:p>
                  <a:pPr defTabSz="1285737"/>
                  <a:endParaRPr lang="zh-CN" altLang="en-US" sz="2531" kern="0">
                    <a:solidFill>
                      <a:sysClr val="windowText" lastClr="000000"/>
                    </a:solidFill>
                  </a:endParaRPr>
                </a:p>
              </p:txBody>
            </p:sp>
            <p:sp>
              <p:nvSpPr>
                <p:cNvPr id="18" name="Freeform 54">
                  <a:extLst>
                    <a:ext uri="{FF2B5EF4-FFF2-40B4-BE49-F238E27FC236}">
                      <a16:creationId xmlns:a16="http://schemas.microsoft.com/office/drawing/2014/main" id="{7100CCB8-E643-48AC-A590-D2F3A6C3BA8D}"/>
                    </a:ext>
                  </a:extLst>
                </p:cNvPr>
                <p:cNvSpPr>
                  <a:spLocks/>
                </p:cNvSpPr>
                <p:nvPr/>
              </p:nvSpPr>
              <p:spPr bwMode="auto">
                <a:xfrm>
                  <a:off x="1861418" y="743787"/>
                  <a:ext cx="1646238" cy="1646238"/>
                </a:xfrm>
                <a:custGeom>
                  <a:avLst/>
                  <a:gdLst>
                    <a:gd name="T0" fmla="*/ 1037 w 1037"/>
                    <a:gd name="T1" fmla="*/ 519 h 1037"/>
                    <a:gd name="T2" fmla="*/ 519 w 1037"/>
                    <a:gd name="T3" fmla="*/ 1037 h 1037"/>
                    <a:gd name="T4" fmla="*/ 0 w 1037"/>
                    <a:gd name="T5" fmla="*/ 519 h 1037"/>
                    <a:gd name="T6" fmla="*/ 519 w 1037"/>
                    <a:gd name="T7" fmla="*/ 0 h 1037"/>
                    <a:gd name="T8" fmla="*/ 1037 w 1037"/>
                    <a:gd name="T9" fmla="*/ 519 h 1037"/>
                  </a:gdLst>
                  <a:ahLst/>
                  <a:cxnLst>
                    <a:cxn ang="0">
                      <a:pos x="T0" y="T1"/>
                    </a:cxn>
                    <a:cxn ang="0">
                      <a:pos x="T2" y="T3"/>
                    </a:cxn>
                    <a:cxn ang="0">
                      <a:pos x="T4" y="T5"/>
                    </a:cxn>
                    <a:cxn ang="0">
                      <a:pos x="T6" y="T7"/>
                    </a:cxn>
                    <a:cxn ang="0">
                      <a:pos x="T8" y="T9"/>
                    </a:cxn>
                  </a:cxnLst>
                  <a:rect l="0" t="0" r="r" b="b"/>
                  <a:pathLst>
                    <a:path w="1037" h="1037">
                      <a:moveTo>
                        <a:pt x="1037" y="519"/>
                      </a:moveTo>
                      <a:lnTo>
                        <a:pt x="519" y="1037"/>
                      </a:lnTo>
                      <a:lnTo>
                        <a:pt x="0" y="519"/>
                      </a:lnTo>
                      <a:lnTo>
                        <a:pt x="519" y="0"/>
                      </a:lnTo>
                      <a:lnTo>
                        <a:pt x="1037" y="519"/>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72" tIns="64286" rIns="128572" bIns="64286" numCol="1" anchor="t" anchorCtr="0" compatLnSpc="1">
                  <a:prstTxWarp prst="textNoShape">
                    <a:avLst/>
                  </a:prstTxWarp>
                </a:bodyPr>
                <a:lstStyle/>
                <a:p>
                  <a:pPr defTabSz="1285737"/>
                  <a:endParaRPr lang="zh-CN" altLang="en-US" sz="2531" kern="0">
                    <a:solidFill>
                      <a:sysClr val="windowText" lastClr="000000"/>
                    </a:solidFill>
                  </a:endParaRPr>
                </a:p>
              </p:txBody>
            </p:sp>
            <p:sp>
              <p:nvSpPr>
                <p:cNvPr id="19" name="Freeform 58">
                  <a:extLst>
                    <a:ext uri="{FF2B5EF4-FFF2-40B4-BE49-F238E27FC236}">
                      <a16:creationId xmlns:a16="http://schemas.microsoft.com/office/drawing/2014/main" id="{6F725922-1C40-4565-8C67-6F0B6D517D57}"/>
                    </a:ext>
                  </a:extLst>
                </p:cNvPr>
                <p:cNvSpPr>
                  <a:spLocks/>
                </p:cNvSpPr>
                <p:nvPr/>
              </p:nvSpPr>
              <p:spPr bwMode="auto">
                <a:xfrm>
                  <a:off x="1861418" y="2391612"/>
                  <a:ext cx="1646238" cy="1644650"/>
                </a:xfrm>
                <a:custGeom>
                  <a:avLst/>
                  <a:gdLst>
                    <a:gd name="T0" fmla="*/ 1037 w 1037"/>
                    <a:gd name="T1" fmla="*/ 518 h 1036"/>
                    <a:gd name="T2" fmla="*/ 519 w 1037"/>
                    <a:gd name="T3" fmla="*/ 1036 h 1036"/>
                    <a:gd name="T4" fmla="*/ 0 w 1037"/>
                    <a:gd name="T5" fmla="*/ 518 h 1036"/>
                    <a:gd name="T6" fmla="*/ 519 w 1037"/>
                    <a:gd name="T7" fmla="*/ 0 h 1036"/>
                    <a:gd name="T8" fmla="*/ 1037 w 1037"/>
                    <a:gd name="T9" fmla="*/ 518 h 1036"/>
                  </a:gdLst>
                  <a:ahLst/>
                  <a:cxnLst>
                    <a:cxn ang="0">
                      <a:pos x="T0" y="T1"/>
                    </a:cxn>
                    <a:cxn ang="0">
                      <a:pos x="T2" y="T3"/>
                    </a:cxn>
                    <a:cxn ang="0">
                      <a:pos x="T4" y="T5"/>
                    </a:cxn>
                    <a:cxn ang="0">
                      <a:pos x="T6" y="T7"/>
                    </a:cxn>
                    <a:cxn ang="0">
                      <a:pos x="T8" y="T9"/>
                    </a:cxn>
                  </a:cxnLst>
                  <a:rect l="0" t="0" r="r" b="b"/>
                  <a:pathLst>
                    <a:path w="1037" h="1036">
                      <a:moveTo>
                        <a:pt x="1037" y="518"/>
                      </a:moveTo>
                      <a:lnTo>
                        <a:pt x="519" y="1036"/>
                      </a:lnTo>
                      <a:lnTo>
                        <a:pt x="0" y="518"/>
                      </a:lnTo>
                      <a:lnTo>
                        <a:pt x="519" y="0"/>
                      </a:lnTo>
                      <a:lnTo>
                        <a:pt x="1037" y="518"/>
                      </a:lnTo>
                      <a:close/>
                    </a:path>
                  </a:pathLst>
                </a:custGeom>
                <a:solidFill>
                  <a:srgbClr val="0095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72" tIns="64286" rIns="128572" bIns="64286" numCol="1" anchor="t" anchorCtr="0" compatLnSpc="1">
                  <a:prstTxWarp prst="textNoShape">
                    <a:avLst/>
                  </a:prstTxWarp>
                </a:bodyPr>
                <a:lstStyle/>
                <a:p>
                  <a:pPr defTabSz="1285737"/>
                  <a:endParaRPr lang="zh-CN" altLang="en-US" sz="2531" kern="0">
                    <a:solidFill>
                      <a:sysClr val="windowText" lastClr="000000"/>
                    </a:solidFill>
                  </a:endParaRPr>
                </a:p>
              </p:txBody>
            </p:sp>
            <p:sp>
              <p:nvSpPr>
                <p:cNvPr id="20" name="Freeform 73">
                  <a:extLst>
                    <a:ext uri="{FF2B5EF4-FFF2-40B4-BE49-F238E27FC236}">
                      <a16:creationId xmlns:a16="http://schemas.microsoft.com/office/drawing/2014/main" id="{09E69AF2-8C8B-4E01-86A5-13C841D5089A}"/>
                    </a:ext>
                  </a:extLst>
                </p:cNvPr>
                <p:cNvSpPr>
                  <a:spLocks/>
                </p:cNvSpPr>
                <p:nvPr/>
              </p:nvSpPr>
              <p:spPr bwMode="auto">
                <a:xfrm>
                  <a:off x="1475656" y="1183524"/>
                  <a:ext cx="2413000" cy="2414588"/>
                </a:xfrm>
                <a:custGeom>
                  <a:avLst/>
                  <a:gdLst>
                    <a:gd name="T0" fmla="*/ 1520 w 1520"/>
                    <a:gd name="T1" fmla="*/ 761 h 1521"/>
                    <a:gd name="T2" fmla="*/ 760 w 1520"/>
                    <a:gd name="T3" fmla="*/ 1521 h 1521"/>
                    <a:gd name="T4" fmla="*/ 0 w 1520"/>
                    <a:gd name="T5" fmla="*/ 761 h 1521"/>
                    <a:gd name="T6" fmla="*/ 760 w 1520"/>
                    <a:gd name="T7" fmla="*/ 0 h 1521"/>
                    <a:gd name="T8" fmla="*/ 1520 w 1520"/>
                    <a:gd name="T9" fmla="*/ 761 h 1521"/>
                  </a:gdLst>
                  <a:ahLst/>
                  <a:cxnLst>
                    <a:cxn ang="0">
                      <a:pos x="T0" y="T1"/>
                    </a:cxn>
                    <a:cxn ang="0">
                      <a:pos x="T2" y="T3"/>
                    </a:cxn>
                    <a:cxn ang="0">
                      <a:pos x="T4" y="T5"/>
                    </a:cxn>
                    <a:cxn ang="0">
                      <a:pos x="T6" y="T7"/>
                    </a:cxn>
                    <a:cxn ang="0">
                      <a:pos x="T8" y="T9"/>
                    </a:cxn>
                  </a:cxnLst>
                  <a:rect l="0" t="0" r="r" b="b"/>
                  <a:pathLst>
                    <a:path w="1520" h="1521">
                      <a:moveTo>
                        <a:pt x="1520" y="761"/>
                      </a:moveTo>
                      <a:lnTo>
                        <a:pt x="760" y="1521"/>
                      </a:lnTo>
                      <a:lnTo>
                        <a:pt x="0" y="761"/>
                      </a:lnTo>
                      <a:lnTo>
                        <a:pt x="760" y="0"/>
                      </a:lnTo>
                      <a:lnTo>
                        <a:pt x="1520" y="761"/>
                      </a:ln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8572" tIns="64286" rIns="128572" bIns="64286" numCol="1" anchor="t" anchorCtr="0" compatLnSpc="1">
                  <a:prstTxWarp prst="textNoShape">
                    <a:avLst/>
                  </a:prstTxWarp>
                </a:bodyPr>
                <a:lstStyle/>
                <a:p>
                  <a:pPr defTabSz="1285737"/>
                  <a:endParaRPr lang="zh-CN" altLang="en-US" sz="2531" kern="0">
                    <a:solidFill>
                      <a:sysClr val="windowText" lastClr="000000"/>
                    </a:solidFill>
                  </a:endParaRPr>
                </a:p>
              </p:txBody>
            </p:sp>
            <p:sp>
              <p:nvSpPr>
                <p:cNvPr id="21" name="Freeform 74">
                  <a:extLst>
                    <a:ext uri="{FF2B5EF4-FFF2-40B4-BE49-F238E27FC236}">
                      <a16:creationId xmlns:a16="http://schemas.microsoft.com/office/drawing/2014/main" id="{F7FBA36E-0343-4A09-BF22-3F8D1D754960}"/>
                    </a:ext>
                  </a:extLst>
                </p:cNvPr>
                <p:cNvSpPr>
                  <a:spLocks/>
                </p:cNvSpPr>
                <p:nvPr/>
              </p:nvSpPr>
              <p:spPr bwMode="auto">
                <a:xfrm>
                  <a:off x="3461618" y="2472574"/>
                  <a:ext cx="1030288" cy="1028700"/>
                </a:xfrm>
                <a:custGeom>
                  <a:avLst/>
                  <a:gdLst>
                    <a:gd name="T0" fmla="*/ 649 w 649"/>
                    <a:gd name="T1" fmla="*/ 324 h 648"/>
                    <a:gd name="T2" fmla="*/ 325 w 649"/>
                    <a:gd name="T3" fmla="*/ 648 h 648"/>
                    <a:gd name="T4" fmla="*/ 0 w 649"/>
                    <a:gd name="T5" fmla="*/ 324 h 648"/>
                    <a:gd name="T6" fmla="*/ 325 w 649"/>
                    <a:gd name="T7" fmla="*/ 0 h 648"/>
                    <a:gd name="T8" fmla="*/ 649 w 649"/>
                    <a:gd name="T9" fmla="*/ 324 h 648"/>
                  </a:gdLst>
                  <a:ahLst/>
                  <a:cxnLst>
                    <a:cxn ang="0">
                      <a:pos x="T0" y="T1"/>
                    </a:cxn>
                    <a:cxn ang="0">
                      <a:pos x="T2" y="T3"/>
                    </a:cxn>
                    <a:cxn ang="0">
                      <a:pos x="T4" y="T5"/>
                    </a:cxn>
                    <a:cxn ang="0">
                      <a:pos x="T6" y="T7"/>
                    </a:cxn>
                    <a:cxn ang="0">
                      <a:pos x="T8" y="T9"/>
                    </a:cxn>
                  </a:cxnLst>
                  <a:rect l="0" t="0" r="r" b="b"/>
                  <a:pathLst>
                    <a:path w="649" h="648">
                      <a:moveTo>
                        <a:pt x="649" y="324"/>
                      </a:moveTo>
                      <a:lnTo>
                        <a:pt x="325" y="648"/>
                      </a:lnTo>
                      <a:lnTo>
                        <a:pt x="0" y="324"/>
                      </a:lnTo>
                      <a:lnTo>
                        <a:pt x="325" y="0"/>
                      </a:lnTo>
                      <a:lnTo>
                        <a:pt x="649" y="324"/>
                      </a:lnTo>
                      <a:close/>
                    </a:path>
                  </a:pathLst>
                </a:custGeom>
                <a:solidFill>
                  <a:srgbClr val="49BA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72" tIns="64286" rIns="128572" bIns="64286" numCol="1" anchor="t" anchorCtr="0" compatLnSpc="1">
                  <a:prstTxWarp prst="textNoShape">
                    <a:avLst/>
                  </a:prstTxWarp>
                </a:bodyPr>
                <a:lstStyle/>
                <a:p>
                  <a:pPr defTabSz="1285737"/>
                  <a:endParaRPr lang="zh-CN" altLang="en-US" sz="2531" kern="0">
                    <a:solidFill>
                      <a:sysClr val="windowText" lastClr="000000"/>
                    </a:solidFill>
                  </a:endParaRPr>
                </a:p>
              </p:txBody>
            </p:sp>
          </p:grpSp>
          <p:sp>
            <p:nvSpPr>
              <p:cNvPr id="16" name="Rectangle 9">
                <a:extLst>
                  <a:ext uri="{FF2B5EF4-FFF2-40B4-BE49-F238E27FC236}">
                    <a16:creationId xmlns:a16="http://schemas.microsoft.com/office/drawing/2014/main" id="{C231FF43-A215-43DC-8A7F-4BD0E9251E8C}"/>
                  </a:ext>
                </a:extLst>
              </p:cNvPr>
              <p:cNvSpPr/>
              <p:nvPr/>
            </p:nvSpPr>
            <p:spPr>
              <a:xfrm>
                <a:off x="2122265" y="2221113"/>
                <a:ext cx="3062612" cy="1570826"/>
              </a:xfrm>
              <a:prstGeom prst="rect">
                <a:avLst/>
              </a:prstGeom>
            </p:spPr>
            <p:txBody>
              <a:bodyPr wrap="square">
                <a:noAutofit/>
              </a:bodyPr>
              <a:lstStyle/>
              <a:p>
                <a:pPr algn="ctr" defTabSz="1285737"/>
                <a:endParaRPr lang="zh-CN" altLang="en-US" sz="2531"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4" name="矩形 13">
              <a:extLst>
                <a:ext uri="{FF2B5EF4-FFF2-40B4-BE49-F238E27FC236}">
                  <a16:creationId xmlns:a16="http://schemas.microsoft.com/office/drawing/2014/main" id="{E450E6C3-29A0-46C6-9E0B-7831B526E39C}"/>
                </a:ext>
              </a:extLst>
            </p:cNvPr>
            <p:cNvSpPr/>
            <p:nvPr/>
          </p:nvSpPr>
          <p:spPr>
            <a:xfrm>
              <a:off x="7327829" y="1786718"/>
              <a:ext cx="4734321" cy="580060"/>
            </a:xfrm>
            <a:prstGeom prst="rect">
              <a:avLst/>
            </a:prstGeom>
          </p:spPr>
          <p:txBody>
            <a:bodyPr wrap="square">
              <a:spAutoFit/>
            </a:bodyPr>
            <a:lstStyle/>
            <a:p>
              <a:pPr fontAlgn="auto">
                <a:spcBef>
                  <a:spcPts val="0"/>
                </a:spcBef>
                <a:spcAft>
                  <a:spcPts val="0"/>
                </a:spcAft>
                <a:defRPr/>
              </a:pPr>
              <a:r>
                <a:rPr lang="zh-CN" altLang="en-US" sz="3375" b="1" spc="316" dirty="0">
                  <a:solidFill>
                    <a:srgbClr val="333333"/>
                  </a:solidFill>
                  <a:latin typeface="微软雅黑" panose="020B0503020204020204" pitchFamily="34" charset="-122"/>
                  <a:ea typeface="微软雅黑" panose="020B0503020204020204" pitchFamily="34" charset="-122"/>
                  <a:cs typeface="+mn-ea"/>
                  <a:sym typeface="+mn-lt"/>
                </a:rPr>
                <a:t>网络特性</a:t>
              </a:r>
              <a:endParaRPr lang="zh-CN" altLang="en-US" sz="1160" b="1" spc="316" dirty="0">
                <a:solidFill>
                  <a:srgbClr val="333333"/>
                </a:solidFill>
                <a:latin typeface="微软雅黑" panose="020B0503020204020204" pitchFamily="34" charset="-122"/>
                <a:ea typeface="微软雅黑" panose="020B0503020204020204" pitchFamily="34" charset="-122"/>
                <a:cs typeface="+mn-ea"/>
                <a:sym typeface="+mn-lt"/>
              </a:endParaRPr>
            </a:p>
          </p:txBody>
        </p:sp>
      </p:grpSp>
      <p:sp>
        <p:nvSpPr>
          <p:cNvPr id="85" name="Freeform 19">
            <a:extLst>
              <a:ext uri="{FF2B5EF4-FFF2-40B4-BE49-F238E27FC236}">
                <a16:creationId xmlns:a16="http://schemas.microsoft.com/office/drawing/2014/main" id="{6C909AD7-6726-4172-9343-9BC8399264AE}"/>
              </a:ext>
            </a:extLst>
          </p:cNvPr>
          <p:cNvSpPr>
            <a:spLocks/>
          </p:cNvSpPr>
          <p:nvPr/>
        </p:nvSpPr>
        <p:spPr bwMode="auto">
          <a:xfrm>
            <a:off x="788556" y="847363"/>
            <a:ext cx="421354" cy="421354"/>
          </a:xfrm>
          <a:custGeom>
            <a:avLst/>
            <a:gdLst>
              <a:gd name="T0" fmla="*/ 194 w 240"/>
              <a:gd name="T1" fmla="*/ 157 h 240"/>
              <a:gd name="T2" fmla="*/ 163 w 240"/>
              <a:gd name="T3" fmla="*/ 167 h 240"/>
              <a:gd name="T4" fmla="*/ 92 w 240"/>
              <a:gd name="T5" fmla="*/ 127 h 240"/>
              <a:gd name="T6" fmla="*/ 92 w 240"/>
              <a:gd name="T7" fmla="*/ 120 h 240"/>
              <a:gd name="T8" fmla="*/ 165 w 240"/>
              <a:gd name="T9" fmla="*/ 78 h 240"/>
              <a:gd name="T10" fmla="*/ 189 w 240"/>
              <a:gd name="T11" fmla="*/ 84 h 240"/>
              <a:gd name="T12" fmla="*/ 235 w 240"/>
              <a:gd name="T13" fmla="*/ 42 h 240"/>
              <a:gd name="T14" fmla="*/ 189 w 240"/>
              <a:gd name="T15" fmla="*/ 0 h 240"/>
              <a:gd name="T16" fmla="*/ 143 w 240"/>
              <a:gd name="T17" fmla="*/ 42 h 240"/>
              <a:gd name="T18" fmla="*/ 145 w 240"/>
              <a:gd name="T19" fmla="*/ 55 h 240"/>
              <a:gd name="T20" fmla="*/ 75 w 240"/>
              <a:gd name="T21" fmla="*/ 95 h 240"/>
              <a:gd name="T22" fmla="*/ 46 w 240"/>
              <a:gd name="T23" fmla="*/ 85 h 240"/>
              <a:gd name="T24" fmla="*/ 0 w 240"/>
              <a:gd name="T25" fmla="*/ 127 h 240"/>
              <a:gd name="T26" fmla="*/ 46 w 240"/>
              <a:gd name="T27" fmla="*/ 169 h 240"/>
              <a:gd name="T28" fmla="*/ 81 w 240"/>
              <a:gd name="T29" fmla="*/ 155 h 240"/>
              <a:gd name="T30" fmla="*/ 148 w 240"/>
              <a:gd name="T31" fmla="*/ 193 h 240"/>
              <a:gd name="T32" fmla="*/ 148 w 240"/>
              <a:gd name="T33" fmla="*/ 198 h 240"/>
              <a:gd name="T34" fmla="*/ 194 w 240"/>
              <a:gd name="T35" fmla="*/ 240 h 240"/>
              <a:gd name="T36" fmla="*/ 240 w 240"/>
              <a:gd name="T37" fmla="*/ 198 h 240"/>
              <a:gd name="T38" fmla="*/ 194 w 240"/>
              <a:gd name="T39" fmla="*/ 157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0" h="240">
                <a:moveTo>
                  <a:pt x="194" y="157"/>
                </a:moveTo>
                <a:cubicBezTo>
                  <a:pt x="182" y="157"/>
                  <a:pt x="171" y="161"/>
                  <a:pt x="163" y="167"/>
                </a:cubicBezTo>
                <a:cubicBezTo>
                  <a:pt x="92" y="127"/>
                  <a:pt x="92" y="127"/>
                  <a:pt x="92" y="127"/>
                </a:cubicBezTo>
                <a:cubicBezTo>
                  <a:pt x="92" y="124"/>
                  <a:pt x="92" y="122"/>
                  <a:pt x="92" y="120"/>
                </a:cubicBezTo>
                <a:cubicBezTo>
                  <a:pt x="165" y="78"/>
                  <a:pt x="165" y="78"/>
                  <a:pt x="165" y="78"/>
                </a:cubicBezTo>
                <a:cubicBezTo>
                  <a:pt x="172" y="82"/>
                  <a:pt x="180" y="84"/>
                  <a:pt x="189" y="84"/>
                </a:cubicBezTo>
                <a:cubicBezTo>
                  <a:pt x="215" y="84"/>
                  <a:pt x="235" y="65"/>
                  <a:pt x="235" y="42"/>
                </a:cubicBezTo>
                <a:cubicBezTo>
                  <a:pt x="235" y="19"/>
                  <a:pt x="215" y="0"/>
                  <a:pt x="189" y="0"/>
                </a:cubicBezTo>
                <a:cubicBezTo>
                  <a:pt x="164" y="0"/>
                  <a:pt x="143" y="19"/>
                  <a:pt x="143" y="42"/>
                </a:cubicBezTo>
                <a:cubicBezTo>
                  <a:pt x="143" y="47"/>
                  <a:pt x="144" y="51"/>
                  <a:pt x="145" y="55"/>
                </a:cubicBezTo>
                <a:cubicBezTo>
                  <a:pt x="75" y="95"/>
                  <a:pt x="75" y="95"/>
                  <a:pt x="75" y="95"/>
                </a:cubicBezTo>
                <a:cubicBezTo>
                  <a:pt x="67" y="89"/>
                  <a:pt x="57" y="85"/>
                  <a:pt x="46" y="85"/>
                </a:cubicBezTo>
                <a:cubicBezTo>
                  <a:pt x="21" y="85"/>
                  <a:pt x="0" y="104"/>
                  <a:pt x="0" y="127"/>
                </a:cubicBezTo>
                <a:cubicBezTo>
                  <a:pt x="0" y="150"/>
                  <a:pt x="21" y="169"/>
                  <a:pt x="46" y="169"/>
                </a:cubicBezTo>
                <a:cubicBezTo>
                  <a:pt x="60" y="169"/>
                  <a:pt x="73" y="164"/>
                  <a:pt x="81" y="155"/>
                </a:cubicBezTo>
                <a:cubicBezTo>
                  <a:pt x="148" y="193"/>
                  <a:pt x="148" y="193"/>
                  <a:pt x="148" y="193"/>
                </a:cubicBezTo>
                <a:cubicBezTo>
                  <a:pt x="148" y="195"/>
                  <a:pt x="148" y="197"/>
                  <a:pt x="148" y="198"/>
                </a:cubicBezTo>
                <a:cubicBezTo>
                  <a:pt x="148" y="221"/>
                  <a:pt x="168" y="240"/>
                  <a:pt x="194" y="240"/>
                </a:cubicBezTo>
                <a:cubicBezTo>
                  <a:pt x="219" y="240"/>
                  <a:pt x="240" y="221"/>
                  <a:pt x="240" y="198"/>
                </a:cubicBezTo>
                <a:cubicBezTo>
                  <a:pt x="240" y="175"/>
                  <a:pt x="219" y="157"/>
                  <a:pt x="194" y="157"/>
                </a:cubicBezTo>
                <a:close/>
              </a:path>
            </a:pathLst>
          </a:custGeom>
          <a:solidFill>
            <a:srgbClr val="7030A0"/>
          </a:solidFill>
          <a:ln>
            <a:noFill/>
          </a:ln>
          <a:extLst/>
        </p:spPr>
        <p:txBody>
          <a:bodyPr vert="horz" wrap="square" lIns="91423" tIns="45711" rIns="91423" bIns="45711" numCol="1" anchor="t" anchorCtr="0" compatLnSpc="1">
            <a:prstTxWarp prst="textNoShape">
              <a:avLst/>
            </a:prstTxWarp>
          </a:bodyPr>
          <a:lstStyle/>
          <a:p>
            <a:pPr>
              <a:lnSpc>
                <a:spcPct val="130000"/>
              </a:lnSpc>
            </a:pPr>
            <a:endParaRPr lang="zh-CN" altLang="en-US"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 name="文本框 1">
            <a:extLst>
              <a:ext uri="{FF2B5EF4-FFF2-40B4-BE49-F238E27FC236}">
                <a16:creationId xmlns:a16="http://schemas.microsoft.com/office/drawing/2014/main" id="{6AB3E67D-7D66-4E95-945B-821F476F6ACE}"/>
              </a:ext>
            </a:extLst>
          </p:cNvPr>
          <p:cNvSpPr txBox="1"/>
          <p:nvPr/>
        </p:nvSpPr>
        <p:spPr>
          <a:xfrm>
            <a:off x="1610950" y="1695630"/>
            <a:ext cx="9858191" cy="3462486"/>
          </a:xfrm>
          <a:prstGeom prst="rect">
            <a:avLst/>
          </a:prstGeom>
          <a:noFill/>
        </p:spPr>
        <p:txBody>
          <a:bodyPr wrap="square" rtlCol="0">
            <a:spAutoFit/>
          </a:bodyPr>
          <a:lstStyle/>
          <a:p>
            <a:pPr>
              <a:lnSpc>
                <a:spcPct val="150000"/>
              </a:lnSpc>
            </a:pPr>
            <a:r>
              <a:rPr lang="zh-CN" altLang="en-US" sz="2800" dirty="0">
                <a:solidFill>
                  <a:srgbClr val="FF0000"/>
                </a:solidFill>
                <a:latin typeface="黑体" panose="02010609060101010101" pitchFamily="49" charset="-122"/>
                <a:ea typeface="黑体" panose="02010609060101010101" pitchFamily="49" charset="-122"/>
              </a:rPr>
              <a:t>小世界现象</a:t>
            </a:r>
            <a:r>
              <a:rPr lang="en-US" altLang="zh-CN" sz="2800" dirty="0">
                <a:solidFill>
                  <a:srgbClr val="FF0000"/>
                </a:solidFill>
                <a:latin typeface="黑体" panose="02010609060101010101" pitchFamily="49" charset="-122"/>
                <a:ea typeface="黑体" panose="02010609060101010101" pitchFamily="49" charset="-122"/>
              </a:rPr>
              <a:t>——</a:t>
            </a:r>
            <a:r>
              <a:rPr lang="zh-CN" altLang="en-US" sz="2800" dirty="0">
                <a:solidFill>
                  <a:srgbClr val="FF0000"/>
                </a:solidFill>
                <a:latin typeface="黑体" panose="02010609060101010101" pitchFamily="49" charset="-122"/>
                <a:ea typeface="黑体" panose="02010609060101010101" pitchFamily="49" charset="-122"/>
              </a:rPr>
              <a:t>六度分割理论</a:t>
            </a:r>
            <a:endParaRPr lang="en-US" altLang="zh-CN" sz="2800" dirty="0">
              <a:solidFill>
                <a:srgbClr val="FF0000"/>
              </a:solidFill>
              <a:latin typeface="黑体" panose="02010609060101010101" pitchFamily="49" charset="-122"/>
              <a:ea typeface="黑体" panose="02010609060101010101" pitchFamily="49" charset="-122"/>
            </a:endParaRPr>
          </a:p>
          <a:p>
            <a:pPr>
              <a:lnSpc>
                <a:spcPct val="150000"/>
              </a:lnSpc>
            </a:pPr>
            <a:r>
              <a:rPr lang="zh-CN" altLang="zh-CN" b="1" dirty="0">
                <a:solidFill>
                  <a:srgbClr val="0070C0"/>
                </a:solidFill>
              </a:rPr>
              <a:t>小世界现象</a:t>
            </a:r>
            <a:r>
              <a:rPr lang="en-US" altLang="zh-CN" dirty="0"/>
              <a:t> </a:t>
            </a:r>
            <a:r>
              <a:rPr lang="zh-CN" altLang="zh-CN" dirty="0"/>
              <a:t>地理位置相距遥远的人可能具有较短的社会关系间隔。</a:t>
            </a:r>
            <a:endParaRPr lang="en-US" altLang="zh-CN" dirty="0"/>
          </a:p>
          <a:p>
            <a:r>
              <a:rPr lang="zh-CN" altLang="en-US" b="1" dirty="0">
                <a:solidFill>
                  <a:srgbClr val="0070C0"/>
                </a:solidFill>
              </a:rPr>
              <a:t>六度分割理论</a:t>
            </a:r>
            <a:r>
              <a:rPr lang="zh-CN" altLang="en-US" dirty="0"/>
              <a:t> </a:t>
            </a:r>
            <a:r>
              <a:rPr lang="zh-CN" altLang="zh-CN" dirty="0"/>
              <a:t>任意两个都可通过平均</a:t>
            </a:r>
            <a:r>
              <a:rPr lang="en-US" altLang="zh-CN" dirty="0"/>
              <a:t>5</a:t>
            </a:r>
            <a:r>
              <a:rPr lang="zh-CN" altLang="zh-CN" dirty="0"/>
              <a:t>个人熟人相关联起来。</a:t>
            </a:r>
            <a:endParaRPr lang="en-US" altLang="zh-CN" dirty="0"/>
          </a:p>
          <a:p>
            <a:r>
              <a:rPr lang="zh-CN" altLang="zh-CN" dirty="0"/>
              <a:t>根据2011年 Facebook 数据分析小组的报告， Facebook 约7.2亿用户中任意两个用户间的平均路径长度仅为4.74，而这一指标在推特中为4.67。</a:t>
            </a:r>
            <a:endParaRPr lang="en-US" altLang="zh-CN" dirty="0"/>
          </a:p>
          <a:p>
            <a:pPr>
              <a:lnSpc>
                <a:spcPct val="150000"/>
              </a:lnSpc>
            </a:pPr>
            <a:r>
              <a:rPr lang="zh-CN" altLang="en-US" sz="2800" dirty="0">
                <a:solidFill>
                  <a:srgbClr val="FF0000"/>
                </a:solidFill>
                <a:latin typeface="黑体" panose="02010609060101010101" pitchFamily="49" charset="-122"/>
                <a:ea typeface="黑体" panose="02010609060101010101" pitchFamily="49" charset="-122"/>
              </a:rPr>
              <a:t>无标度特性</a:t>
            </a:r>
            <a:r>
              <a:rPr lang="en-US" altLang="zh-CN" sz="2800" dirty="0">
                <a:solidFill>
                  <a:srgbClr val="FF0000"/>
                </a:solidFill>
                <a:latin typeface="黑体" panose="02010609060101010101" pitchFamily="49" charset="-122"/>
                <a:ea typeface="黑体" panose="02010609060101010101" pitchFamily="49" charset="-122"/>
              </a:rPr>
              <a:t>——</a:t>
            </a:r>
            <a:r>
              <a:rPr lang="zh-CN" altLang="en-US" sz="2800" dirty="0">
                <a:solidFill>
                  <a:srgbClr val="FF0000"/>
                </a:solidFill>
                <a:latin typeface="黑体" panose="02010609060101010101" pitchFamily="49" charset="-122"/>
                <a:ea typeface="黑体" panose="02010609060101010101" pitchFamily="49" charset="-122"/>
              </a:rPr>
              <a:t>幂律分布</a:t>
            </a:r>
            <a:endParaRPr lang="en-US" altLang="zh-CN" sz="2800" dirty="0">
              <a:solidFill>
                <a:srgbClr val="FF0000"/>
              </a:solidFill>
              <a:latin typeface="黑体" panose="02010609060101010101" pitchFamily="49" charset="-122"/>
              <a:ea typeface="黑体" panose="02010609060101010101" pitchFamily="49" charset="-122"/>
            </a:endParaRPr>
          </a:p>
          <a:p>
            <a:r>
              <a:rPr lang="zh-CN" altLang="zh-CN" dirty="0"/>
              <a:t>大多数真实的大规模社交网络都存在着</a:t>
            </a:r>
            <a:r>
              <a:rPr lang="zh-CN" altLang="zh-CN" dirty="0">
                <a:solidFill>
                  <a:srgbClr val="0070C0"/>
                </a:solidFill>
              </a:rPr>
              <a:t>大多数节点有少量边，少数节点有大量边</a:t>
            </a:r>
            <a:r>
              <a:rPr lang="zh-CN" altLang="zh-CN" dirty="0"/>
              <a:t>的特点</a:t>
            </a:r>
            <a:r>
              <a:rPr lang="zh-CN" altLang="en-US" dirty="0"/>
              <a:t>。</a:t>
            </a:r>
            <a:r>
              <a:rPr lang="zh-CN" altLang="zh-CN" dirty="0"/>
              <a:t>将这种节点度分布不存在有限衡量分布范围的性质称为无标度。无标度网络表现出来的度分布特征为</a:t>
            </a:r>
            <a:r>
              <a:rPr lang="zh-CN" altLang="zh-CN" dirty="0">
                <a:solidFill>
                  <a:srgbClr val="0070C0"/>
                </a:solidFill>
              </a:rPr>
              <a:t>幂律分布</a:t>
            </a:r>
            <a:r>
              <a:rPr lang="zh-CN" altLang="zh-CN" dirty="0"/>
              <a:t>，这就是此类网络的无标度特性。</a:t>
            </a:r>
            <a:endParaRPr lang="zh-CN" altLang="en-US" dirty="0"/>
          </a:p>
        </p:txBody>
      </p:sp>
      <p:pic>
        <p:nvPicPr>
          <p:cNvPr id="3" name="图片 2">
            <a:extLst>
              <a:ext uri="{FF2B5EF4-FFF2-40B4-BE49-F238E27FC236}">
                <a16:creationId xmlns:a16="http://schemas.microsoft.com/office/drawing/2014/main" id="{7A54D11D-75B6-47CE-84EC-1929A168F853}"/>
              </a:ext>
            </a:extLst>
          </p:cNvPr>
          <p:cNvPicPr>
            <a:picLocks noChangeAspect="1"/>
          </p:cNvPicPr>
          <p:nvPr/>
        </p:nvPicPr>
        <p:blipFill>
          <a:blip r:embed="rId3"/>
          <a:stretch>
            <a:fillRect/>
          </a:stretch>
        </p:blipFill>
        <p:spPr>
          <a:xfrm>
            <a:off x="1674034" y="5185462"/>
            <a:ext cx="3926978" cy="2064946"/>
          </a:xfrm>
          <a:prstGeom prst="rect">
            <a:avLst/>
          </a:prstGeom>
        </p:spPr>
      </p:pic>
      <p:pic>
        <p:nvPicPr>
          <p:cNvPr id="124" name="图片 123">
            <a:extLst>
              <a:ext uri="{FF2B5EF4-FFF2-40B4-BE49-F238E27FC236}">
                <a16:creationId xmlns:a16="http://schemas.microsoft.com/office/drawing/2014/main" id="{3C65DE80-1577-44D2-819B-8D8759E19245}"/>
              </a:ext>
            </a:extLst>
          </p:cNvPr>
          <p:cNvPicPr>
            <a:picLocks noChangeAspect="1"/>
          </p:cNvPicPr>
          <p:nvPr/>
        </p:nvPicPr>
        <p:blipFill>
          <a:blip r:embed="rId4"/>
          <a:stretch>
            <a:fillRect/>
          </a:stretch>
        </p:blipFill>
        <p:spPr>
          <a:xfrm>
            <a:off x="6789738" y="2260351"/>
            <a:ext cx="6067425" cy="4972050"/>
          </a:xfrm>
          <a:prstGeom prst="rect">
            <a:avLst/>
          </a:prstGeom>
        </p:spPr>
      </p:pic>
    </p:spTree>
    <p:extLst>
      <p:ext uri="{BB962C8B-B14F-4D97-AF65-F5344CB8AC3E}">
        <p14:creationId xmlns:p14="http://schemas.microsoft.com/office/powerpoint/2010/main" val="2596892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wipe(left)">
                                      <p:cBhvr>
                                        <p:cTn id="11" dur="500"/>
                                        <p:tgtEl>
                                          <p:spTgt spid="84"/>
                                        </p:tgtEl>
                                      </p:cBhvr>
                                    </p:animEffect>
                                  </p:childTnLst>
                                </p:cTn>
                              </p:par>
                              <p:par>
                                <p:cTn id="12" presetID="49" presetClass="entr" presetSubtype="0" decel="100000" fill="hold" grpId="0" nodeType="withEffect">
                                  <p:stCondLst>
                                    <p:cond delay="0"/>
                                  </p:stCondLst>
                                  <p:childTnLst>
                                    <p:set>
                                      <p:cBhvr>
                                        <p:cTn id="13" dur="1" fill="hold">
                                          <p:stCondLst>
                                            <p:cond delay="0"/>
                                          </p:stCondLst>
                                        </p:cTn>
                                        <p:tgtEl>
                                          <p:spTgt spid="85"/>
                                        </p:tgtEl>
                                        <p:attrNameLst>
                                          <p:attrName>style.visibility</p:attrName>
                                        </p:attrNameLst>
                                      </p:cBhvr>
                                      <p:to>
                                        <p:strVal val="visible"/>
                                      </p:to>
                                    </p:set>
                                    <p:anim calcmode="lin" valueType="num">
                                      <p:cBhvr>
                                        <p:cTn id="14" dur="500" fill="hold"/>
                                        <p:tgtEl>
                                          <p:spTgt spid="85"/>
                                        </p:tgtEl>
                                        <p:attrNameLst>
                                          <p:attrName>ppt_w</p:attrName>
                                        </p:attrNameLst>
                                      </p:cBhvr>
                                      <p:tavLst>
                                        <p:tav tm="0">
                                          <p:val>
                                            <p:fltVal val="0"/>
                                          </p:val>
                                        </p:tav>
                                        <p:tav tm="100000">
                                          <p:val>
                                            <p:strVal val="#ppt_w"/>
                                          </p:val>
                                        </p:tav>
                                      </p:tavLst>
                                    </p:anim>
                                    <p:anim calcmode="lin" valueType="num">
                                      <p:cBhvr>
                                        <p:cTn id="15" dur="500" fill="hold"/>
                                        <p:tgtEl>
                                          <p:spTgt spid="85"/>
                                        </p:tgtEl>
                                        <p:attrNameLst>
                                          <p:attrName>ppt_h</p:attrName>
                                        </p:attrNameLst>
                                      </p:cBhvr>
                                      <p:tavLst>
                                        <p:tav tm="0">
                                          <p:val>
                                            <p:fltVal val="0"/>
                                          </p:val>
                                        </p:tav>
                                        <p:tav tm="100000">
                                          <p:val>
                                            <p:strVal val="#ppt_h"/>
                                          </p:val>
                                        </p:tav>
                                      </p:tavLst>
                                    </p:anim>
                                    <p:anim calcmode="lin" valueType="num">
                                      <p:cBhvr>
                                        <p:cTn id="16" dur="500" fill="hold"/>
                                        <p:tgtEl>
                                          <p:spTgt spid="85"/>
                                        </p:tgtEl>
                                        <p:attrNameLst>
                                          <p:attrName>style.rotation</p:attrName>
                                        </p:attrNameLst>
                                      </p:cBhvr>
                                      <p:tavLst>
                                        <p:tav tm="0">
                                          <p:val>
                                            <p:fltVal val="360"/>
                                          </p:val>
                                        </p:tav>
                                        <p:tav tm="100000">
                                          <p:val>
                                            <p:fltVal val="0"/>
                                          </p:val>
                                        </p:tav>
                                      </p:tavLst>
                                    </p:anim>
                                    <p:animEffect transition="in" filter="fade">
                                      <p:cBhvr>
                                        <p:cTn id="17" dur="500"/>
                                        <p:tgtEl>
                                          <p:spTgt spid="8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4"/>
                                        </p:tgtEl>
                                        <p:attrNameLst>
                                          <p:attrName>style.visibility</p:attrName>
                                        </p:attrNameLst>
                                      </p:cBhvr>
                                      <p:to>
                                        <p:strVal val="visible"/>
                                      </p:to>
                                    </p:set>
                                    <p:animEffect transition="in" filter="fade">
                                      <p:cBhvr>
                                        <p:cTn id="22"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Arc 3"/>
          <p:cNvSpPr/>
          <p:nvPr/>
        </p:nvSpPr>
        <p:spPr>
          <a:xfrm>
            <a:off x="8038597" y="3121094"/>
            <a:ext cx="8222615" cy="8222615"/>
          </a:xfrm>
          <a:prstGeom prst="arc">
            <a:avLst>
              <a:gd name="adj1" fmla="val 10815889"/>
              <a:gd name="adj2" fmla="val 16771066"/>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2" name="组合 11"/>
          <p:cNvGrpSpPr/>
          <p:nvPr/>
        </p:nvGrpSpPr>
        <p:grpSpPr>
          <a:xfrm>
            <a:off x="553043" y="549545"/>
            <a:ext cx="6113604" cy="1017922"/>
            <a:chOff x="6264832" y="1562464"/>
            <a:chExt cx="5797318" cy="965260"/>
          </a:xfrm>
        </p:grpSpPr>
        <p:grpSp>
          <p:nvGrpSpPr>
            <p:cNvPr id="13" name="组合 12"/>
            <p:cNvGrpSpPr/>
            <p:nvPr/>
          </p:nvGrpSpPr>
          <p:grpSpPr>
            <a:xfrm>
              <a:off x="6264832" y="1562464"/>
              <a:ext cx="1012268" cy="965260"/>
              <a:chOff x="1385458" y="991717"/>
              <a:chExt cx="4603751" cy="4389967"/>
            </a:xfrm>
          </p:grpSpPr>
          <p:grpSp>
            <p:nvGrpSpPr>
              <p:cNvPr id="15" name="组合 14">
                <a:extLst>
                  <a:ext uri="{FF2B5EF4-FFF2-40B4-BE49-F238E27FC236}">
                    <a16:creationId xmlns:a16="http://schemas.microsoft.com/office/drawing/2014/main" id="{4D3B9094-1BAC-43B0-819B-DB0E370D3645}"/>
                  </a:ext>
                </a:extLst>
              </p:cNvPr>
              <p:cNvGrpSpPr/>
              <p:nvPr/>
            </p:nvGrpSpPr>
            <p:grpSpPr>
              <a:xfrm>
                <a:off x="1385458" y="991717"/>
                <a:ext cx="4603751" cy="4389967"/>
                <a:chOff x="1039093" y="743787"/>
                <a:chExt cx="3452813" cy="3292475"/>
              </a:xfrm>
            </p:grpSpPr>
            <p:sp>
              <p:nvSpPr>
                <p:cNvPr id="17" name="Freeform 52">
                  <a:extLst>
                    <a:ext uri="{FF2B5EF4-FFF2-40B4-BE49-F238E27FC236}">
                      <a16:creationId xmlns:a16="http://schemas.microsoft.com/office/drawing/2014/main" id="{BBB432FE-3DD4-42FD-B57B-52177EB6E467}"/>
                    </a:ext>
                  </a:extLst>
                </p:cNvPr>
                <p:cNvSpPr>
                  <a:spLocks/>
                </p:cNvSpPr>
                <p:nvPr/>
              </p:nvSpPr>
              <p:spPr bwMode="auto">
                <a:xfrm>
                  <a:off x="1039093" y="1567699"/>
                  <a:ext cx="1646238" cy="1646238"/>
                </a:xfrm>
                <a:custGeom>
                  <a:avLst/>
                  <a:gdLst>
                    <a:gd name="T0" fmla="*/ 1037 w 1037"/>
                    <a:gd name="T1" fmla="*/ 519 h 1037"/>
                    <a:gd name="T2" fmla="*/ 518 w 1037"/>
                    <a:gd name="T3" fmla="*/ 1037 h 1037"/>
                    <a:gd name="T4" fmla="*/ 0 w 1037"/>
                    <a:gd name="T5" fmla="*/ 519 h 1037"/>
                    <a:gd name="T6" fmla="*/ 518 w 1037"/>
                    <a:gd name="T7" fmla="*/ 0 h 1037"/>
                    <a:gd name="T8" fmla="*/ 1037 w 1037"/>
                    <a:gd name="T9" fmla="*/ 519 h 1037"/>
                  </a:gdLst>
                  <a:ahLst/>
                  <a:cxnLst>
                    <a:cxn ang="0">
                      <a:pos x="T0" y="T1"/>
                    </a:cxn>
                    <a:cxn ang="0">
                      <a:pos x="T2" y="T3"/>
                    </a:cxn>
                    <a:cxn ang="0">
                      <a:pos x="T4" y="T5"/>
                    </a:cxn>
                    <a:cxn ang="0">
                      <a:pos x="T6" y="T7"/>
                    </a:cxn>
                    <a:cxn ang="0">
                      <a:pos x="T8" y="T9"/>
                    </a:cxn>
                  </a:cxnLst>
                  <a:rect l="0" t="0" r="r" b="b"/>
                  <a:pathLst>
                    <a:path w="1037" h="1037">
                      <a:moveTo>
                        <a:pt x="1037" y="519"/>
                      </a:moveTo>
                      <a:lnTo>
                        <a:pt x="518" y="1037"/>
                      </a:lnTo>
                      <a:lnTo>
                        <a:pt x="0" y="519"/>
                      </a:lnTo>
                      <a:lnTo>
                        <a:pt x="518" y="0"/>
                      </a:lnTo>
                      <a:lnTo>
                        <a:pt x="1037" y="519"/>
                      </a:lnTo>
                      <a:close/>
                    </a:path>
                  </a:pathLst>
                </a:custGeom>
                <a:solidFill>
                  <a:srgbClr val="0064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72" tIns="64286" rIns="128572" bIns="64286" numCol="1" anchor="t" anchorCtr="0" compatLnSpc="1">
                  <a:prstTxWarp prst="textNoShape">
                    <a:avLst/>
                  </a:prstTxWarp>
                </a:bodyPr>
                <a:lstStyle/>
                <a:p>
                  <a:pPr defTabSz="1285737"/>
                  <a:endParaRPr lang="zh-CN" altLang="en-US" sz="2531" kern="0">
                    <a:solidFill>
                      <a:sysClr val="windowText" lastClr="000000"/>
                    </a:solidFill>
                  </a:endParaRPr>
                </a:p>
              </p:txBody>
            </p:sp>
            <p:sp>
              <p:nvSpPr>
                <p:cNvPr id="18" name="Freeform 54">
                  <a:extLst>
                    <a:ext uri="{FF2B5EF4-FFF2-40B4-BE49-F238E27FC236}">
                      <a16:creationId xmlns:a16="http://schemas.microsoft.com/office/drawing/2014/main" id="{7100CCB8-E643-48AC-A590-D2F3A6C3BA8D}"/>
                    </a:ext>
                  </a:extLst>
                </p:cNvPr>
                <p:cNvSpPr>
                  <a:spLocks/>
                </p:cNvSpPr>
                <p:nvPr/>
              </p:nvSpPr>
              <p:spPr bwMode="auto">
                <a:xfrm>
                  <a:off x="1861418" y="743787"/>
                  <a:ext cx="1646238" cy="1646238"/>
                </a:xfrm>
                <a:custGeom>
                  <a:avLst/>
                  <a:gdLst>
                    <a:gd name="T0" fmla="*/ 1037 w 1037"/>
                    <a:gd name="T1" fmla="*/ 519 h 1037"/>
                    <a:gd name="T2" fmla="*/ 519 w 1037"/>
                    <a:gd name="T3" fmla="*/ 1037 h 1037"/>
                    <a:gd name="T4" fmla="*/ 0 w 1037"/>
                    <a:gd name="T5" fmla="*/ 519 h 1037"/>
                    <a:gd name="T6" fmla="*/ 519 w 1037"/>
                    <a:gd name="T7" fmla="*/ 0 h 1037"/>
                    <a:gd name="T8" fmla="*/ 1037 w 1037"/>
                    <a:gd name="T9" fmla="*/ 519 h 1037"/>
                  </a:gdLst>
                  <a:ahLst/>
                  <a:cxnLst>
                    <a:cxn ang="0">
                      <a:pos x="T0" y="T1"/>
                    </a:cxn>
                    <a:cxn ang="0">
                      <a:pos x="T2" y="T3"/>
                    </a:cxn>
                    <a:cxn ang="0">
                      <a:pos x="T4" y="T5"/>
                    </a:cxn>
                    <a:cxn ang="0">
                      <a:pos x="T6" y="T7"/>
                    </a:cxn>
                    <a:cxn ang="0">
                      <a:pos x="T8" y="T9"/>
                    </a:cxn>
                  </a:cxnLst>
                  <a:rect l="0" t="0" r="r" b="b"/>
                  <a:pathLst>
                    <a:path w="1037" h="1037">
                      <a:moveTo>
                        <a:pt x="1037" y="519"/>
                      </a:moveTo>
                      <a:lnTo>
                        <a:pt x="519" y="1037"/>
                      </a:lnTo>
                      <a:lnTo>
                        <a:pt x="0" y="519"/>
                      </a:lnTo>
                      <a:lnTo>
                        <a:pt x="519" y="0"/>
                      </a:lnTo>
                      <a:lnTo>
                        <a:pt x="1037" y="519"/>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72" tIns="64286" rIns="128572" bIns="64286" numCol="1" anchor="t" anchorCtr="0" compatLnSpc="1">
                  <a:prstTxWarp prst="textNoShape">
                    <a:avLst/>
                  </a:prstTxWarp>
                </a:bodyPr>
                <a:lstStyle/>
                <a:p>
                  <a:pPr defTabSz="1285737"/>
                  <a:endParaRPr lang="zh-CN" altLang="en-US" sz="2531" kern="0">
                    <a:solidFill>
                      <a:sysClr val="windowText" lastClr="000000"/>
                    </a:solidFill>
                  </a:endParaRPr>
                </a:p>
              </p:txBody>
            </p:sp>
            <p:sp>
              <p:nvSpPr>
                <p:cNvPr id="19" name="Freeform 58">
                  <a:extLst>
                    <a:ext uri="{FF2B5EF4-FFF2-40B4-BE49-F238E27FC236}">
                      <a16:creationId xmlns:a16="http://schemas.microsoft.com/office/drawing/2014/main" id="{6F725922-1C40-4565-8C67-6F0B6D517D57}"/>
                    </a:ext>
                  </a:extLst>
                </p:cNvPr>
                <p:cNvSpPr>
                  <a:spLocks/>
                </p:cNvSpPr>
                <p:nvPr/>
              </p:nvSpPr>
              <p:spPr bwMode="auto">
                <a:xfrm>
                  <a:off x="1861418" y="2391612"/>
                  <a:ext cx="1646238" cy="1644650"/>
                </a:xfrm>
                <a:custGeom>
                  <a:avLst/>
                  <a:gdLst>
                    <a:gd name="T0" fmla="*/ 1037 w 1037"/>
                    <a:gd name="T1" fmla="*/ 518 h 1036"/>
                    <a:gd name="T2" fmla="*/ 519 w 1037"/>
                    <a:gd name="T3" fmla="*/ 1036 h 1036"/>
                    <a:gd name="T4" fmla="*/ 0 w 1037"/>
                    <a:gd name="T5" fmla="*/ 518 h 1036"/>
                    <a:gd name="T6" fmla="*/ 519 w 1037"/>
                    <a:gd name="T7" fmla="*/ 0 h 1036"/>
                    <a:gd name="T8" fmla="*/ 1037 w 1037"/>
                    <a:gd name="T9" fmla="*/ 518 h 1036"/>
                  </a:gdLst>
                  <a:ahLst/>
                  <a:cxnLst>
                    <a:cxn ang="0">
                      <a:pos x="T0" y="T1"/>
                    </a:cxn>
                    <a:cxn ang="0">
                      <a:pos x="T2" y="T3"/>
                    </a:cxn>
                    <a:cxn ang="0">
                      <a:pos x="T4" y="T5"/>
                    </a:cxn>
                    <a:cxn ang="0">
                      <a:pos x="T6" y="T7"/>
                    </a:cxn>
                    <a:cxn ang="0">
                      <a:pos x="T8" y="T9"/>
                    </a:cxn>
                  </a:cxnLst>
                  <a:rect l="0" t="0" r="r" b="b"/>
                  <a:pathLst>
                    <a:path w="1037" h="1036">
                      <a:moveTo>
                        <a:pt x="1037" y="518"/>
                      </a:moveTo>
                      <a:lnTo>
                        <a:pt x="519" y="1036"/>
                      </a:lnTo>
                      <a:lnTo>
                        <a:pt x="0" y="518"/>
                      </a:lnTo>
                      <a:lnTo>
                        <a:pt x="519" y="0"/>
                      </a:lnTo>
                      <a:lnTo>
                        <a:pt x="1037" y="518"/>
                      </a:lnTo>
                      <a:close/>
                    </a:path>
                  </a:pathLst>
                </a:custGeom>
                <a:solidFill>
                  <a:srgbClr val="0095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72" tIns="64286" rIns="128572" bIns="64286" numCol="1" anchor="t" anchorCtr="0" compatLnSpc="1">
                  <a:prstTxWarp prst="textNoShape">
                    <a:avLst/>
                  </a:prstTxWarp>
                </a:bodyPr>
                <a:lstStyle/>
                <a:p>
                  <a:pPr defTabSz="1285737"/>
                  <a:endParaRPr lang="zh-CN" altLang="en-US" sz="2531" kern="0">
                    <a:solidFill>
                      <a:sysClr val="windowText" lastClr="000000"/>
                    </a:solidFill>
                  </a:endParaRPr>
                </a:p>
              </p:txBody>
            </p:sp>
            <p:sp>
              <p:nvSpPr>
                <p:cNvPr id="20" name="Freeform 73">
                  <a:extLst>
                    <a:ext uri="{FF2B5EF4-FFF2-40B4-BE49-F238E27FC236}">
                      <a16:creationId xmlns:a16="http://schemas.microsoft.com/office/drawing/2014/main" id="{09E69AF2-8C8B-4E01-86A5-13C841D5089A}"/>
                    </a:ext>
                  </a:extLst>
                </p:cNvPr>
                <p:cNvSpPr>
                  <a:spLocks/>
                </p:cNvSpPr>
                <p:nvPr/>
              </p:nvSpPr>
              <p:spPr bwMode="auto">
                <a:xfrm>
                  <a:off x="1475656" y="1183524"/>
                  <a:ext cx="2413000" cy="2414588"/>
                </a:xfrm>
                <a:custGeom>
                  <a:avLst/>
                  <a:gdLst>
                    <a:gd name="T0" fmla="*/ 1520 w 1520"/>
                    <a:gd name="T1" fmla="*/ 761 h 1521"/>
                    <a:gd name="T2" fmla="*/ 760 w 1520"/>
                    <a:gd name="T3" fmla="*/ 1521 h 1521"/>
                    <a:gd name="T4" fmla="*/ 0 w 1520"/>
                    <a:gd name="T5" fmla="*/ 761 h 1521"/>
                    <a:gd name="T6" fmla="*/ 760 w 1520"/>
                    <a:gd name="T7" fmla="*/ 0 h 1521"/>
                    <a:gd name="T8" fmla="*/ 1520 w 1520"/>
                    <a:gd name="T9" fmla="*/ 761 h 1521"/>
                  </a:gdLst>
                  <a:ahLst/>
                  <a:cxnLst>
                    <a:cxn ang="0">
                      <a:pos x="T0" y="T1"/>
                    </a:cxn>
                    <a:cxn ang="0">
                      <a:pos x="T2" y="T3"/>
                    </a:cxn>
                    <a:cxn ang="0">
                      <a:pos x="T4" y="T5"/>
                    </a:cxn>
                    <a:cxn ang="0">
                      <a:pos x="T6" y="T7"/>
                    </a:cxn>
                    <a:cxn ang="0">
                      <a:pos x="T8" y="T9"/>
                    </a:cxn>
                  </a:cxnLst>
                  <a:rect l="0" t="0" r="r" b="b"/>
                  <a:pathLst>
                    <a:path w="1520" h="1521">
                      <a:moveTo>
                        <a:pt x="1520" y="761"/>
                      </a:moveTo>
                      <a:lnTo>
                        <a:pt x="760" y="1521"/>
                      </a:lnTo>
                      <a:lnTo>
                        <a:pt x="0" y="761"/>
                      </a:lnTo>
                      <a:lnTo>
                        <a:pt x="760" y="0"/>
                      </a:lnTo>
                      <a:lnTo>
                        <a:pt x="1520" y="761"/>
                      </a:ln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8572" tIns="64286" rIns="128572" bIns="64286" numCol="1" anchor="t" anchorCtr="0" compatLnSpc="1">
                  <a:prstTxWarp prst="textNoShape">
                    <a:avLst/>
                  </a:prstTxWarp>
                </a:bodyPr>
                <a:lstStyle/>
                <a:p>
                  <a:pPr defTabSz="1285737"/>
                  <a:endParaRPr lang="zh-CN" altLang="en-US" sz="2531" kern="0">
                    <a:solidFill>
                      <a:sysClr val="windowText" lastClr="000000"/>
                    </a:solidFill>
                  </a:endParaRPr>
                </a:p>
              </p:txBody>
            </p:sp>
            <p:sp>
              <p:nvSpPr>
                <p:cNvPr id="21" name="Freeform 74">
                  <a:extLst>
                    <a:ext uri="{FF2B5EF4-FFF2-40B4-BE49-F238E27FC236}">
                      <a16:creationId xmlns:a16="http://schemas.microsoft.com/office/drawing/2014/main" id="{F7FBA36E-0343-4A09-BF22-3F8D1D754960}"/>
                    </a:ext>
                  </a:extLst>
                </p:cNvPr>
                <p:cNvSpPr>
                  <a:spLocks/>
                </p:cNvSpPr>
                <p:nvPr/>
              </p:nvSpPr>
              <p:spPr bwMode="auto">
                <a:xfrm>
                  <a:off x="3461618" y="2472574"/>
                  <a:ext cx="1030288" cy="1028700"/>
                </a:xfrm>
                <a:custGeom>
                  <a:avLst/>
                  <a:gdLst>
                    <a:gd name="T0" fmla="*/ 649 w 649"/>
                    <a:gd name="T1" fmla="*/ 324 h 648"/>
                    <a:gd name="T2" fmla="*/ 325 w 649"/>
                    <a:gd name="T3" fmla="*/ 648 h 648"/>
                    <a:gd name="T4" fmla="*/ 0 w 649"/>
                    <a:gd name="T5" fmla="*/ 324 h 648"/>
                    <a:gd name="T6" fmla="*/ 325 w 649"/>
                    <a:gd name="T7" fmla="*/ 0 h 648"/>
                    <a:gd name="T8" fmla="*/ 649 w 649"/>
                    <a:gd name="T9" fmla="*/ 324 h 648"/>
                  </a:gdLst>
                  <a:ahLst/>
                  <a:cxnLst>
                    <a:cxn ang="0">
                      <a:pos x="T0" y="T1"/>
                    </a:cxn>
                    <a:cxn ang="0">
                      <a:pos x="T2" y="T3"/>
                    </a:cxn>
                    <a:cxn ang="0">
                      <a:pos x="T4" y="T5"/>
                    </a:cxn>
                    <a:cxn ang="0">
                      <a:pos x="T6" y="T7"/>
                    </a:cxn>
                    <a:cxn ang="0">
                      <a:pos x="T8" y="T9"/>
                    </a:cxn>
                  </a:cxnLst>
                  <a:rect l="0" t="0" r="r" b="b"/>
                  <a:pathLst>
                    <a:path w="649" h="648">
                      <a:moveTo>
                        <a:pt x="649" y="324"/>
                      </a:moveTo>
                      <a:lnTo>
                        <a:pt x="325" y="648"/>
                      </a:lnTo>
                      <a:lnTo>
                        <a:pt x="0" y="324"/>
                      </a:lnTo>
                      <a:lnTo>
                        <a:pt x="325" y="0"/>
                      </a:lnTo>
                      <a:lnTo>
                        <a:pt x="649" y="324"/>
                      </a:lnTo>
                      <a:close/>
                    </a:path>
                  </a:pathLst>
                </a:custGeom>
                <a:solidFill>
                  <a:srgbClr val="49BA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72" tIns="64286" rIns="128572" bIns="64286" numCol="1" anchor="t" anchorCtr="0" compatLnSpc="1">
                  <a:prstTxWarp prst="textNoShape">
                    <a:avLst/>
                  </a:prstTxWarp>
                </a:bodyPr>
                <a:lstStyle/>
                <a:p>
                  <a:pPr defTabSz="1285737"/>
                  <a:endParaRPr lang="zh-CN" altLang="en-US" sz="2531" kern="0">
                    <a:solidFill>
                      <a:sysClr val="windowText" lastClr="000000"/>
                    </a:solidFill>
                  </a:endParaRPr>
                </a:p>
              </p:txBody>
            </p:sp>
          </p:grpSp>
          <p:sp>
            <p:nvSpPr>
              <p:cNvPr id="16" name="Rectangle 9">
                <a:extLst>
                  <a:ext uri="{FF2B5EF4-FFF2-40B4-BE49-F238E27FC236}">
                    <a16:creationId xmlns:a16="http://schemas.microsoft.com/office/drawing/2014/main" id="{C231FF43-A215-43DC-8A7F-4BD0E9251E8C}"/>
                  </a:ext>
                </a:extLst>
              </p:cNvPr>
              <p:cNvSpPr/>
              <p:nvPr/>
            </p:nvSpPr>
            <p:spPr>
              <a:xfrm>
                <a:off x="2122265" y="2221113"/>
                <a:ext cx="3062612" cy="1570826"/>
              </a:xfrm>
              <a:prstGeom prst="rect">
                <a:avLst/>
              </a:prstGeom>
            </p:spPr>
            <p:txBody>
              <a:bodyPr wrap="square">
                <a:noAutofit/>
              </a:bodyPr>
              <a:lstStyle/>
              <a:p>
                <a:pPr algn="ctr" defTabSz="1285737"/>
                <a:endParaRPr lang="zh-CN" altLang="en-US" sz="2531"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4" name="矩形 13">
              <a:extLst>
                <a:ext uri="{FF2B5EF4-FFF2-40B4-BE49-F238E27FC236}">
                  <a16:creationId xmlns:a16="http://schemas.microsoft.com/office/drawing/2014/main" id="{E450E6C3-29A0-46C6-9E0B-7831B526E39C}"/>
                </a:ext>
              </a:extLst>
            </p:cNvPr>
            <p:cNvSpPr/>
            <p:nvPr/>
          </p:nvSpPr>
          <p:spPr>
            <a:xfrm>
              <a:off x="7327829" y="1786718"/>
              <a:ext cx="4734321" cy="580060"/>
            </a:xfrm>
            <a:prstGeom prst="rect">
              <a:avLst/>
            </a:prstGeom>
          </p:spPr>
          <p:txBody>
            <a:bodyPr wrap="square">
              <a:spAutoFit/>
            </a:bodyPr>
            <a:lstStyle/>
            <a:p>
              <a:pPr fontAlgn="auto">
                <a:spcBef>
                  <a:spcPts val="0"/>
                </a:spcBef>
                <a:spcAft>
                  <a:spcPts val="0"/>
                </a:spcAft>
                <a:defRPr/>
              </a:pPr>
              <a:r>
                <a:rPr lang="zh-CN" altLang="en-US" sz="3375" b="1" spc="316" dirty="0">
                  <a:solidFill>
                    <a:srgbClr val="333333"/>
                  </a:solidFill>
                  <a:latin typeface="微软雅黑" panose="020B0503020204020204" pitchFamily="34" charset="-122"/>
                  <a:ea typeface="微软雅黑" panose="020B0503020204020204" pitchFamily="34" charset="-122"/>
                  <a:cs typeface="+mn-ea"/>
                  <a:sym typeface="+mn-lt"/>
                </a:rPr>
                <a:t>网络模型</a:t>
              </a:r>
              <a:endParaRPr lang="zh-CN" altLang="en-US" sz="1160" b="1" spc="316" dirty="0">
                <a:solidFill>
                  <a:srgbClr val="333333"/>
                </a:solidFill>
                <a:latin typeface="微软雅黑" panose="020B0503020204020204" pitchFamily="34" charset="-122"/>
                <a:ea typeface="微软雅黑" panose="020B0503020204020204" pitchFamily="34" charset="-122"/>
                <a:cs typeface="+mn-ea"/>
                <a:sym typeface="+mn-lt"/>
              </a:endParaRPr>
            </a:p>
          </p:txBody>
        </p:sp>
      </p:grpSp>
      <p:sp>
        <p:nvSpPr>
          <p:cNvPr id="32" name="Oval 4"/>
          <p:cNvSpPr/>
          <p:nvPr/>
        </p:nvSpPr>
        <p:spPr>
          <a:xfrm>
            <a:off x="8118954" y="5812778"/>
            <a:ext cx="233361" cy="23336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Oval 5"/>
          <p:cNvSpPr/>
          <p:nvPr/>
        </p:nvSpPr>
        <p:spPr>
          <a:xfrm>
            <a:off x="8767622" y="4649050"/>
            <a:ext cx="233361" cy="23336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Oval 6"/>
          <p:cNvSpPr/>
          <p:nvPr/>
        </p:nvSpPr>
        <p:spPr>
          <a:xfrm>
            <a:off x="9799680" y="3654830"/>
            <a:ext cx="233361" cy="23336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TextBox 23"/>
          <p:cNvSpPr txBox="1"/>
          <p:nvPr/>
        </p:nvSpPr>
        <p:spPr>
          <a:xfrm>
            <a:off x="8432672" y="5794848"/>
            <a:ext cx="1085255" cy="319446"/>
          </a:xfrm>
          <a:prstGeom prst="rect">
            <a:avLst/>
          </a:prstGeom>
          <a:noFill/>
        </p:spPr>
        <p:txBody>
          <a:bodyPr wrap="square" rtlCol="0">
            <a:spAutoFit/>
          </a:bodyPr>
          <a:lstStyle/>
          <a:p>
            <a:r>
              <a:rPr lang="en-US" sz="1476"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WS</a:t>
            </a:r>
            <a:r>
              <a:rPr lang="zh-CN" altLang="en-US" sz="1476"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模型</a:t>
            </a:r>
            <a:endParaRPr lang="id-ID" sz="1476"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TextBox 24"/>
          <p:cNvSpPr txBox="1"/>
          <p:nvPr/>
        </p:nvSpPr>
        <p:spPr>
          <a:xfrm>
            <a:off x="9113290" y="4603446"/>
            <a:ext cx="1129081" cy="319446"/>
          </a:xfrm>
          <a:prstGeom prst="rect">
            <a:avLst/>
          </a:prstGeom>
          <a:noFill/>
        </p:spPr>
        <p:txBody>
          <a:bodyPr wrap="square" rtlCol="0">
            <a:spAutoFit/>
          </a:bodyPr>
          <a:lstStyle/>
          <a:p>
            <a:r>
              <a:rPr lang="en-US" sz="1476"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BA</a:t>
            </a:r>
            <a:r>
              <a:rPr lang="zh-CN" altLang="en-US" sz="1476"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模型</a:t>
            </a:r>
            <a:endParaRPr lang="id-ID" sz="1476"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TextBox 25"/>
          <p:cNvSpPr txBox="1"/>
          <p:nvPr/>
        </p:nvSpPr>
        <p:spPr>
          <a:xfrm>
            <a:off x="10033041" y="3741048"/>
            <a:ext cx="1093089" cy="319446"/>
          </a:xfrm>
          <a:prstGeom prst="rect">
            <a:avLst/>
          </a:prstGeom>
          <a:noFill/>
        </p:spPr>
        <p:txBody>
          <a:bodyPr wrap="square" rtlCol="0">
            <a:spAutoFit/>
          </a:bodyPr>
          <a:lstStyle/>
          <a:p>
            <a:r>
              <a:rPr lang="zh-CN" altLang="en-US" sz="1476"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其他模型</a:t>
            </a:r>
            <a:endParaRPr lang="id-ID" sz="1476"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0" name="Group 27"/>
          <p:cNvGrpSpPr/>
          <p:nvPr/>
        </p:nvGrpSpPr>
        <p:grpSpPr>
          <a:xfrm flipH="1">
            <a:off x="5295898" y="5482673"/>
            <a:ext cx="2662342" cy="438255"/>
            <a:chOff x="2108477" y="2662215"/>
            <a:chExt cx="2600806" cy="395205"/>
          </a:xfrm>
        </p:grpSpPr>
        <p:grpSp>
          <p:nvGrpSpPr>
            <p:cNvPr id="41" name="Group 28"/>
            <p:cNvGrpSpPr/>
            <p:nvPr/>
          </p:nvGrpSpPr>
          <p:grpSpPr>
            <a:xfrm>
              <a:off x="2108477" y="2757465"/>
              <a:ext cx="2423386" cy="299955"/>
              <a:chOff x="2108477" y="2757465"/>
              <a:chExt cx="2423386" cy="299955"/>
            </a:xfrm>
          </p:grpSpPr>
          <p:cxnSp>
            <p:nvCxnSpPr>
              <p:cNvPr id="43" name="Straight Connector 30"/>
              <p:cNvCxnSpPr/>
              <p:nvPr/>
            </p:nvCxnSpPr>
            <p:spPr>
              <a:xfrm flipH="1">
                <a:off x="2108477" y="2757465"/>
                <a:ext cx="1864621" cy="299955"/>
              </a:xfrm>
              <a:prstGeom prst="line">
                <a:avLst/>
              </a:prstGeom>
              <a:ln w="12700">
                <a:solidFill>
                  <a:schemeClr val="bg1">
                    <a:lumMod val="65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44" name="Straight Connector 31"/>
              <p:cNvCxnSpPr/>
              <p:nvPr/>
            </p:nvCxnSpPr>
            <p:spPr>
              <a:xfrm flipH="1" flipV="1">
                <a:off x="3973098" y="2757465"/>
                <a:ext cx="558765" cy="907"/>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42" name="Oval 29"/>
            <p:cNvSpPr/>
            <p:nvPr/>
          </p:nvSpPr>
          <p:spPr>
            <a:xfrm>
              <a:off x="4518783" y="2662215"/>
              <a:ext cx="190500" cy="1905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5" name="Group 8"/>
          <p:cNvGrpSpPr/>
          <p:nvPr/>
        </p:nvGrpSpPr>
        <p:grpSpPr>
          <a:xfrm>
            <a:off x="4437187" y="5270151"/>
            <a:ext cx="776434" cy="776434"/>
            <a:chOff x="4207630" y="4997265"/>
            <a:chExt cx="736265" cy="736265"/>
          </a:xfrm>
        </p:grpSpPr>
        <p:sp>
          <p:nvSpPr>
            <p:cNvPr id="46" name="Oval 36"/>
            <p:cNvSpPr/>
            <p:nvPr/>
          </p:nvSpPr>
          <p:spPr>
            <a:xfrm>
              <a:off x="4207630" y="4997265"/>
              <a:ext cx="736265" cy="7362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7" name="Group 33"/>
            <p:cNvGrpSpPr/>
            <p:nvPr/>
          </p:nvGrpSpPr>
          <p:grpSpPr>
            <a:xfrm>
              <a:off x="4367216" y="5178917"/>
              <a:ext cx="372962" cy="372962"/>
              <a:chOff x="2005013" y="1077913"/>
              <a:chExt cx="688975" cy="688975"/>
            </a:xfrm>
            <a:solidFill>
              <a:schemeClr val="bg1"/>
            </a:solidFill>
          </p:grpSpPr>
          <p:sp>
            <p:nvSpPr>
              <p:cNvPr id="48" name="Freeform 5"/>
              <p:cNvSpPr>
                <a:spLocks noEditPoints="1"/>
              </p:cNvSpPr>
              <p:nvPr/>
            </p:nvSpPr>
            <p:spPr bwMode="auto">
              <a:xfrm>
                <a:off x="2005013" y="1077913"/>
                <a:ext cx="688975" cy="688975"/>
              </a:xfrm>
              <a:custGeom>
                <a:avLst/>
                <a:gdLst>
                  <a:gd name="T0" fmla="*/ 8083 w 16058"/>
                  <a:gd name="T1" fmla="*/ 10645 h 16058"/>
                  <a:gd name="T2" fmla="*/ 6322 w 16058"/>
                  <a:gd name="T3" fmla="*/ 9396 h 16058"/>
                  <a:gd name="T4" fmla="*/ 5244 w 16058"/>
                  <a:gd name="T5" fmla="*/ 7514 h 16058"/>
                  <a:gd name="T6" fmla="*/ 5076 w 16058"/>
                  <a:gd name="T7" fmla="*/ 5258 h 16058"/>
                  <a:gd name="T8" fmla="*/ 5875 w 16058"/>
                  <a:gd name="T9" fmla="*/ 3217 h 16058"/>
                  <a:gd name="T10" fmla="*/ 7435 w 16058"/>
                  <a:gd name="T11" fmla="*/ 1730 h 16058"/>
                  <a:gd name="T12" fmla="*/ 9523 w 16058"/>
                  <a:gd name="T13" fmla="*/ 1030 h 16058"/>
                  <a:gd name="T14" fmla="*/ 11761 w 16058"/>
                  <a:gd name="T15" fmla="*/ 1308 h 16058"/>
                  <a:gd name="T16" fmla="*/ 13584 w 16058"/>
                  <a:gd name="T17" fmla="*/ 2474 h 16058"/>
                  <a:gd name="T18" fmla="*/ 14750 w 16058"/>
                  <a:gd name="T19" fmla="*/ 4297 h 16058"/>
                  <a:gd name="T20" fmla="*/ 15028 w 16058"/>
                  <a:gd name="T21" fmla="*/ 6535 h 16058"/>
                  <a:gd name="T22" fmla="*/ 14328 w 16058"/>
                  <a:gd name="T23" fmla="*/ 8624 h 16058"/>
                  <a:gd name="T24" fmla="*/ 12841 w 16058"/>
                  <a:gd name="T25" fmla="*/ 10183 h 16058"/>
                  <a:gd name="T26" fmla="*/ 10800 w 16058"/>
                  <a:gd name="T27" fmla="*/ 10982 h 16058"/>
                  <a:gd name="T28" fmla="*/ 2326 w 16058"/>
                  <a:gd name="T29" fmla="*/ 14973 h 16058"/>
                  <a:gd name="T30" fmla="*/ 2162 w 16058"/>
                  <a:gd name="T31" fmla="*/ 15080 h 16058"/>
                  <a:gd name="T32" fmla="*/ 1975 w 16058"/>
                  <a:gd name="T33" fmla="*/ 15148 h 16058"/>
                  <a:gd name="T34" fmla="*/ 1771 w 16058"/>
                  <a:gd name="T35" fmla="*/ 15172 h 16058"/>
                  <a:gd name="T36" fmla="*/ 1387 w 16058"/>
                  <a:gd name="T37" fmla="*/ 15084 h 16058"/>
                  <a:gd name="T38" fmla="*/ 1088 w 16058"/>
                  <a:gd name="T39" fmla="*/ 14850 h 16058"/>
                  <a:gd name="T40" fmla="*/ 913 w 16058"/>
                  <a:gd name="T41" fmla="*/ 14508 h 16058"/>
                  <a:gd name="T42" fmla="*/ 890 w 16058"/>
                  <a:gd name="T43" fmla="*/ 14194 h 16058"/>
                  <a:gd name="T44" fmla="*/ 935 w 16058"/>
                  <a:gd name="T45" fmla="*/ 13998 h 16058"/>
                  <a:gd name="T46" fmla="*/ 1021 w 16058"/>
                  <a:gd name="T47" fmla="*/ 13820 h 16058"/>
                  <a:gd name="T48" fmla="*/ 1142 w 16058"/>
                  <a:gd name="T49" fmla="*/ 13667 h 16058"/>
                  <a:gd name="T50" fmla="*/ 5408 w 16058"/>
                  <a:gd name="T51" fmla="*/ 9863 h 16058"/>
                  <a:gd name="T52" fmla="*/ 5742 w 16058"/>
                  <a:gd name="T53" fmla="*/ 10234 h 16058"/>
                  <a:gd name="T54" fmla="*/ 6106 w 16058"/>
                  <a:gd name="T55" fmla="*/ 10575 h 16058"/>
                  <a:gd name="T56" fmla="*/ 2407 w 16058"/>
                  <a:gd name="T57" fmla="*/ 14900 h 16058"/>
                  <a:gd name="T58" fmla="*/ 7693 w 16058"/>
                  <a:gd name="T59" fmla="*/ 474 h 16058"/>
                  <a:gd name="T60" fmla="*/ 5579 w 16058"/>
                  <a:gd name="T61" fmla="*/ 1973 h 16058"/>
                  <a:gd name="T62" fmla="*/ 4285 w 16058"/>
                  <a:gd name="T63" fmla="*/ 4231 h 16058"/>
                  <a:gd name="T64" fmla="*/ 4022 w 16058"/>
                  <a:gd name="T65" fmla="*/ 6306 h 16058"/>
                  <a:gd name="T66" fmla="*/ 4119 w 16058"/>
                  <a:gd name="T67" fmla="*/ 7138 h 16058"/>
                  <a:gd name="T68" fmla="*/ 4326 w 16058"/>
                  <a:gd name="T69" fmla="*/ 7930 h 16058"/>
                  <a:gd name="T70" fmla="*/ 4634 w 16058"/>
                  <a:gd name="T71" fmla="*/ 8676 h 16058"/>
                  <a:gd name="T72" fmla="*/ 386 w 16058"/>
                  <a:gd name="T73" fmla="*/ 13185 h 16058"/>
                  <a:gd name="T74" fmla="*/ 179 w 16058"/>
                  <a:gd name="T75" fmla="*/ 13512 h 16058"/>
                  <a:gd name="T76" fmla="*/ 46 w 16058"/>
                  <a:gd name="T77" fmla="*/ 13883 h 16058"/>
                  <a:gd name="T78" fmla="*/ 0 w 16058"/>
                  <a:gd name="T79" fmla="*/ 14287 h 16058"/>
                  <a:gd name="T80" fmla="*/ 175 w 16058"/>
                  <a:gd name="T81" fmla="*/ 15054 h 16058"/>
                  <a:gd name="T82" fmla="*/ 644 w 16058"/>
                  <a:gd name="T83" fmla="*/ 15654 h 16058"/>
                  <a:gd name="T84" fmla="*/ 1329 w 16058"/>
                  <a:gd name="T85" fmla="*/ 16002 h 16058"/>
                  <a:gd name="T86" fmla="*/ 1954 w 16058"/>
                  <a:gd name="T87" fmla="*/ 16049 h 16058"/>
                  <a:gd name="T88" fmla="*/ 2344 w 16058"/>
                  <a:gd name="T89" fmla="*/ 15963 h 16058"/>
                  <a:gd name="T90" fmla="*/ 2698 w 16058"/>
                  <a:gd name="T91" fmla="*/ 15795 h 16058"/>
                  <a:gd name="T92" fmla="*/ 3003 w 16058"/>
                  <a:gd name="T93" fmla="*/ 15557 h 16058"/>
                  <a:gd name="T94" fmla="*/ 7703 w 16058"/>
                  <a:gd name="T95" fmla="*/ 11572 h 16058"/>
                  <a:gd name="T96" fmla="*/ 8472 w 16058"/>
                  <a:gd name="T97" fmla="*/ 11837 h 16058"/>
                  <a:gd name="T98" fmla="*/ 9285 w 16058"/>
                  <a:gd name="T99" fmla="*/ 11996 h 16058"/>
                  <a:gd name="T100" fmla="*/ 10346 w 16058"/>
                  <a:gd name="T101" fmla="*/ 12035 h 16058"/>
                  <a:gd name="T102" fmla="*/ 12907 w 16058"/>
                  <a:gd name="T103" fmla="*/ 11317 h 16058"/>
                  <a:gd name="T104" fmla="*/ 14862 w 16058"/>
                  <a:gd name="T105" fmla="*/ 9625 h 16058"/>
                  <a:gd name="T106" fmla="*/ 15936 w 16058"/>
                  <a:gd name="T107" fmla="*/ 7235 h 16058"/>
                  <a:gd name="T108" fmla="*/ 15868 w 16058"/>
                  <a:gd name="T109" fmla="*/ 4517 h 16058"/>
                  <a:gd name="T110" fmla="*/ 14683 w 16058"/>
                  <a:gd name="T111" fmla="*/ 2191 h 16058"/>
                  <a:gd name="T112" fmla="*/ 12647 w 16058"/>
                  <a:gd name="T113" fmla="*/ 594 h 16058"/>
                  <a:gd name="T114" fmla="*/ 10036 w 16058"/>
                  <a:gd name="T115" fmla="*/ 0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058" h="16058">
                    <a:moveTo>
                      <a:pt x="10036" y="11040"/>
                    </a:moveTo>
                    <a:lnTo>
                      <a:pt x="9778" y="11034"/>
                    </a:lnTo>
                    <a:lnTo>
                      <a:pt x="9523" y="11014"/>
                    </a:lnTo>
                    <a:lnTo>
                      <a:pt x="9272" y="10982"/>
                    </a:lnTo>
                    <a:lnTo>
                      <a:pt x="9025" y="10938"/>
                    </a:lnTo>
                    <a:lnTo>
                      <a:pt x="8783" y="10882"/>
                    </a:lnTo>
                    <a:lnTo>
                      <a:pt x="8544" y="10814"/>
                    </a:lnTo>
                    <a:lnTo>
                      <a:pt x="8311" y="10736"/>
                    </a:lnTo>
                    <a:lnTo>
                      <a:pt x="8083" y="10645"/>
                    </a:lnTo>
                    <a:lnTo>
                      <a:pt x="7860" y="10545"/>
                    </a:lnTo>
                    <a:lnTo>
                      <a:pt x="7645" y="10434"/>
                    </a:lnTo>
                    <a:lnTo>
                      <a:pt x="7435" y="10313"/>
                    </a:lnTo>
                    <a:lnTo>
                      <a:pt x="7231" y="10183"/>
                    </a:lnTo>
                    <a:lnTo>
                      <a:pt x="7034" y="10043"/>
                    </a:lnTo>
                    <a:lnTo>
                      <a:pt x="6845" y="9894"/>
                    </a:lnTo>
                    <a:lnTo>
                      <a:pt x="6662" y="9736"/>
                    </a:lnTo>
                    <a:lnTo>
                      <a:pt x="6488" y="9570"/>
                    </a:lnTo>
                    <a:lnTo>
                      <a:pt x="6322" y="9396"/>
                    </a:lnTo>
                    <a:lnTo>
                      <a:pt x="6164" y="9213"/>
                    </a:lnTo>
                    <a:lnTo>
                      <a:pt x="6015" y="9024"/>
                    </a:lnTo>
                    <a:lnTo>
                      <a:pt x="5875" y="8827"/>
                    </a:lnTo>
                    <a:lnTo>
                      <a:pt x="5745" y="8624"/>
                    </a:lnTo>
                    <a:lnTo>
                      <a:pt x="5624" y="8413"/>
                    </a:lnTo>
                    <a:lnTo>
                      <a:pt x="5513" y="8198"/>
                    </a:lnTo>
                    <a:lnTo>
                      <a:pt x="5413" y="7975"/>
                    </a:lnTo>
                    <a:lnTo>
                      <a:pt x="5322" y="7747"/>
                    </a:lnTo>
                    <a:lnTo>
                      <a:pt x="5244" y="7514"/>
                    </a:lnTo>
                    <a:lnTo>
                      <a:pt x="5176" y="7275"/>
                    </a:lnTo>
                    <a:lnTo>
                      <a:pt x="5120" y="7033"/>
                    </a:lnTo>
                    <a:lnTo>
                      <a:pt x="5076" y="6786"/>
                    </a:lnTo>
                    <a:lnTo>
                      <a:pt x="5044" y="6535"/>
                    </a:lnTo>
                    <a:lnTo>
                      <a:pt x="5025" y="6280"/>
                    </a:lnTo>
                    <a:lnTo>
                      <a:pt x="5018" y="6022"/>
                    </a:lnTo>
                    <a:lnTo>
                      <a:pt x="5025" y="5764"/>
                    </a:lnTo>
                    <a:lnTo>
                      <a:pt x="5044" y="5509"/>
                    </a:lnTo>
                    <a:lnTo>
                      <a:pt x="5076" y="5258"/>
                    </a:lnTo>
                    <a:lnTo>
                      <a:pt x="5120" y="5011"/>
                    </a:lnTo>
                    <a:lnTo>
                      <a:pt x="5176" y="4768"/>
                    </a:lnTo>
                    <a:lnTo>
                      <a:pt x="5244" y="4529"/>
                    </a:lnTo>
                    <a:lnTo>
                      <a:pt x="5322" y="4297"/>
                    </a:lnTo>
                    <a:lnTo>
                      <a:pt x="5413" y="4069"/>
                    </a:lnTo>
                    <a:lnTo>
                      <a:pt x="5513" y="3846"/>
                    </a:lnTo>
                    <a:lnTo>
                      <a:pt x="5624" y="3630"/>
                    </a:lnTo>
                    <a:lnTo>
                      <a:pt x="5745" y="3420"/>
                    </a:lnTo>
                    <a:lnTo>
                      <a:pt x="5875" y="3217"/>
                    </a:lnTo>
                    <a:lnTo>
                      <a:pt x="6015" y="3020"/>
                    </a:lnTo>
                    <a:lnTo>
                      <a:pt x="6164" y="2830"/>
                    </a:lnTo>
                    <a:lnTo>
                      <a:pt x="6322" y="2648"/>
                    </a:lnTo>
                    <a:lnTo>
                      <a:pt x="6488" y="2474"/>
                    </a:lnTo>
                    <a:lnTo>
                      <a:pt x="6662" y="2307"/>
                    </a:lnTo>
                    <a:lnTo>
                      <a:pt x="6845" y="2150"/>
                    </a:lnTo>
                    <a:lnTo>
                      <a:pt x="7034" y="2000"/>
                    </a:lnTo>
                    <a:lnTo>
                      <a:pt x="7231" y="1861"/>
                    </a:lnTo>
                    <a:lnTo>
                      <a:pt x="7435" y="1730"/>
                    </a:lnTo>
                    <a:lnTo>
                      <a:pt x="7645" y="1610"/>
                    </a:lnTo>
                    <a:lnTo>
                      <a:pt x="7860" y="1498"/>
                    </a:lnTo>
                    <a:lnTo>
                      <a:pt x="8083" y="1398"/>
                    </a:lnTo>
                    <a:lnTo>
                      <a:pt x="8311" y="1308"/>
                    </a:lnTo>
                    <a:lnTo>
                      <a:pt x="8544" y="1229"/>
                    </a:lnTo>
                    <a:lnTo>
                      <a:pt x="8783" y="1161"/>
                    </a:lnTo>
                    <a:lnTo>
                      <a:pt x="9025" y="1106"/>
                    </a:lnTo>
                    <a:lnTo>
                      <a:pt x="9272" y="1062"/>
                    </a:lnTo>
                    <a:lnTo>
                      <a:pt x="9523" y="1030"/>
                    </a:lnTo>
                    <a:lnTo>
                      <a:pt x="9778" y="1010"/>
                    </a:lnTo>
                    <a:lnTo>
                      <a:pt x="10036" y="1004"/>
                    </a:lnTo>
                    <a:lnTo>
                      <a:pt x="10294" y="1010"/>
                    </a:lnTo>
                    <a:lnTo>
                      <a:pt x="10549" y="1030"/>
                    </a:lnTo>
                    <a:lnTo>
                      <a:pt x="10800" y="1062"/>
                    </a:lnTo>
                    <a:lnTo>
                      <a:pt x="11048" y="1106"/>
                    </a:lnTo>
                    <a:lnTo>
                      <a:pt x="11291" y="1161"/>
                    </a:lnTo>
                    <a:lnTo>
                      <a:pt x="11529" y="1229"/>
                    </a:lnTo>
                    <a:lnTo>
                      <a:pt x="11761" y="1308"/>
                    </a:lnTo>
                    <a:lnTo>
                      <a:pt x="11989" y="1398"/>
                    </a:lnTo>
                    <a:lnTo>
                      <a:pt x="12212" y="1498"/>
                    </a:lnTo>
                    <a:lnTo>
                      <a:pt x="12428" y="1610"/>
                    </a:lnTo>
                    <a:lnTo>
                      <a:pt x="12639" y="1730"/>
                    </a:lnTo>
                    <a:lnTo>
                      <a:pt x="12841" y="1861"/>
                    </a:lnTo>
                    <a:lnTo>
                      <a:pt x="13038" y="2000"/>
                    </a:lnTo>
                    <a:lnTo>
                      <a:pt x="13228" y="2150"/>
                    </a:lnTo>
                    <a:lnTo>
                      <a:pt x="13410" y="2307"/>
                    </a:lnTo>
                    <a:lnTo>
                      <a:pt x="13584" y="2474"/>
                    </a:lnTo>
                    <a:lnTo>
                      <a:pt x="13751" y="2648"/>
                    </a:lnTo>
                    <a:lnTo>
                      <a:pt x="13908" y="2830"/>
                    </a:lnTo>
                    <a:lnTo>
                      <a:pt x="14058" y="3020"/>
                    </a:lnTo>
                    <a:lnTo>
                      <a:pt x="14197" y="3217"/>
                    </a:lnTo>
                    <a:lnTo>
                      <a:pt x="14328" y="3420"/>
                    </a:lnTo>
                    <a:lnTo>
                      <a:pt x="14448" y="3630"/>
                    </a:lnTo>
                    <a:lnTo>
                      <a:pt x="14560" y="3846"/>
                    </a:lnTo>
                    <a:lnTo>
                      <a:pt x="14660" y="4069"/>
                    </a:lnTo>
                    <a:lnTo>
                      <a:pt x="14750" y="4297"/>
                    </a:lnTo>
                    <a:lnTo>
                      <a:pt x="14829" y="4529"/>
                    </a:lnTo>
                    <a:lnTo>
                      <a:pt x="14897" y="4768"/>
                    </a:lnTo>
                    <a:lnTo>
                      <a:pt x="14952" y="5011"/>
                    </a:lnTo>
                    <a:lnTo>
                      <a:pt x="14996" y="5258"/>
                    </a:lnTo>
                    <a:lnTo>
                      <a:pt x="15028" y="5509"/>
                    </a:lnTo>
                    <a:lnTo>
                      <a:pt x="15048" y="5764"/>
                    </a:lnTo>
                    <a:lnTo>
                      <a:pt x="15054" y="6022"/>
                    </a:lnTo>
                    <a:lnTo>
                      <a:pt x="15048" y="6280"/>
                    </a:lnTo>
                    <a:lnTo>
                      <a:pt x="15028" y="6535"/>
                    </a:lnTo>
                    <a:lnTo>
                      <a:pt x="14996" y="6786"/>
                    </a:lnTo>
                    <a:lnTo>
                      <a:pt x="14952" y="7033"/>
                    </a:lnTo>
                    <a:lnTo>
                      <a:pt x="14897" y="7275"/>
                    </a:lnTo>
                    <a:lnTo>
                      <a:pt x="14829" y="7514"/>
                    </a:lnTo>
                    <a:lnTo>
                      <a:pt x="14750" y="7747"/>
                    </a:lnTo>
                    <a:lnTo>
                      <a:pt x="14660" y="7975"/>
                    </a:lnTo>
                    <a:lnTo>
                      <a:pt x="14560" y="8198"/>
                    </a:lnTo>
                    <a:lnTo>
                      <a:pt x="14448" y="8413"/>
                    </a:lnTo>
                    <a:lnTo>
                      <a:pt x="14328" y="8624"/>
                    </a:lnTo>
                    <a:lnTo>
                      <a:pt x="14197" y="8827"/>
                    </a:lnTo>
                    <a:lnTo>
                      <a:pt x="14058" y="9024"/>
                    </a:lnTo>
                    <a:lnTo>
                      <a:pt x="13908" y="9213"/>
                    </a:lnTo>
                    <a:lnTo>
                      <a:pt x="13751" y="9396"/>
                    </a:lnTo>
                    <a:lnTo>
                      <a:pt x="13584" y="9570"/>
                    </a:lnTo>
                    <a:lnTo>
                      <a:pt x="13410" y="9736"/>
                    </a:lnTo>
                    <a:lnTo>
                      <a:pt x="13228" y="9894"/>
                    </a:lnTo>
                    <a:lnTo>
                      <a:pt x="13038" y="10043"/>
                    </a:lnTo>
                    <a:lnTo>
                      <a:pt x="12841" y="10183"/>
                    </a:lnTo>
                    <a:lnTo>
                      <a:pt x="12639" y="10313"/>
                    </a:lnTo>
                    <a:lnTo>
                      <a:pt x="12428" y="10434"/>
                    </a:lnTo>
                    <a:lnTo>
                      <a:pt x="12212" y="10545"/>
                    </a:lnTo>
                    <a:lnTo>
                      <a:pt x="11989" y="10645"/>
                    </a:lnTo>
                    <a:lnTo>
                      <a:pt x="11761" y="10736"/>
                    </a:lnTo>
                    <a:lnTo>
                      <a:pt x="11529" y="10814"/>
                    </a:lnTo>
                    <a:lnTo>
                      <a:pt x="11291" y="10882"/>
                    </a:lnTo>
                    <a:lnTo>
                      <a:pt x="11048" y="10938"/>
                    </a:lnTo>
                    <a:lnTo>
                      <a:pt x="10800" y="10982"/>
                    </a:lnTo>
                    <a:lnTo>
                      <a:pt x="10549" y="11014"/>
                    </a:lnTo>
                    <a:lnTo>
                      <a:pt x="10294" y="11034"/>
                    </a:lnTo>
                    <a:lnTo>
                      <a:pt x="10036" y="11040"/>
                    </a:lnTo>
                    <a:close/>
                    <a:moveTo>
                      <a:pt x="2407" y="14900"/>
                    </a:moveTo>
                    <a:lnTo>
                      <a:pt x="2391" y="14915"/>
                    </a:lnTo>
                    <a:lnTo>
                      <a:pt x="2376" y="14930"/>
                    </a:lnTo>
                    <a:lnTo>
                      <a:pt x="2360" y="14945"/>
                    </a:lnTo>
                    <a:lnTo>
                      <a:pt x="2342" y="14959"/>
                    </a:lnTo>
                    <a:lnTo>
                      <a:pt x="2326" y="14973"/>
                    </a:lnTo>
                    <a:lnTo>
                      <a:pt x="2309" y="14987"/>
                    </a:lnTo>
                    <a:lnTo>
                      <a:pt x="2291" y="15000"/>
                    </a:lnTo>
                    <a:lnTo>
                      <a:pt x="2274" y="15013"/>
                    </a:lnTo>
                    <a:lnTo>
                      <a:pt x="2256" y="15025"/>
                    </a:lnTo>
                    <a:lnTo>
                      <a:pt x="2238" y="15037"/>
                    </a:lnTo>
                    <a:lnTo>
                      <a:pt x="2219" y="15048"/>
                    </a:lnTo>
                    <a:lnTo>
                      <a:pt x="2200" y="15059"/>
                    </a:lnTo>
                    <a:lnTo>
                      <a:pt x="2181" y="15069"/>
                    </a:lnTo>
                    <a:lnTo>
                      <a:pt x="2162" y="15080"/>
                    </a:lnTo>
                    <a:lnTo>
                      <a:pt x="2142" y="15090"/>
                    </a:lnTo>
                    <a:lnTo>
                      <a:pt x="2122" y="15099"/>
                    </a:lnTo>
                    <a:lnTo>
                      <a:pt x="2102" y="15108"/>
                    </a:lnTo>
                    <a:lnTo>
                      <a:pt x="2081" y="15116"/>
                    </a:lnTo>
                    <a:lnTo>
                      <a:pt x="2060" y="15123"/>
                    </a:lnTo>
                    <a:lnTo>
                      <a:pt x="2039" y="15130"/>
                    </a:lnTo>
                    <a:lnTo>
                      <a:pt x="2018" y="15137"/>
                    </a:lnTo>
                    <a:lnTo>
                      <a:pt x="1996" y="15143"/>
                    </a:lnTo>
                    <a:lnTo>
                      <a:pt x="1975" y="15148"/>
                    </a:lnTo>
                    <a:lnTo>
                      <a:pt x="1953" y="15153"/>
                    </a:lnTo>
                    <a:lnTo>
                      <a:pt x="1931" y="15158"/>
                    </a:lnTo>
                    <a:lnTo>
                      <a:pt x="1909" y="15162"/>
                    </a:lnTo>
                    <a:lnTo>
                      <a:pt x="1886" y="15165"/>
                    </a:lnTo>
                    <a:lnTo>
                      <a:pt x="1864" y="15168"/>
                    </a:lnTo>
                    <a:lnTo>
                      <a:pt x="1841" y="15170"/>
                    </a:lnTo>
                    <a:lnTo>
                      <a:pt x="1818" y="15171"/>
                    </a:lnTo>
                    <a:lnTo>
                      <a:pt x="1794" y="15172"/>
                    </a:lnTo>
                    <a:lnTo>
                      <a:pt x="1771" y="15172"/>
                    </a:lnTo>
                    <a:lnTo>
                      <a:pt x="1725" y="15171"/>
                    </a:lnTo>
                    <a:lnTo>
                      <a:pt x="1680" y="15168"/>
                    </a:lnTo>
                    <a:lnTo>
                      <a:pt x="1636" y="15162"/>
                    </a:lnTo>
                    <a:lnTo>
                      <a:pt x="1593" y="15154"/>
                    </a:lnTo>
                    <a:lnTo>
                      <a:pt x="1550" y="15145"/>
                    </a:lnTo>
                    <a:lnTo>
                      <a:pt x="1507" y="15133"/>
                    </a:lnTo>
                    <a:lnTo>
                      <a:pt x="1466" y="15119"/>
                    </a:lnTo>
                    <a:lnTo>
                      <a:pt x="1426" y="15103"/>
                    </a:lnTo>
                    <a:lnTo>
                      <a:pt x="1387" y="15084"/>
                    </a:lnTo>
                    <a:lnTo>
                      <a:pt x="1349" y="15065"/>
                    </a:lnTo>
                    <a:lnTo>
                      <a:pt x="1312" y="15044"/>
                    </a:lnTo>
                    <a:lnTo>
                      <a:pt x="1276" y="15021"/>
                    </a:lnTo>
                    <a:lnTo>
                      <a:pt x="1241" y="14996"/>
                    </a:lnTo>
                    <a:lnTo>
                      <a:pt x="1208" y="14970"/>
                    </a:lnTo>
                    <a:lnTo>
                      <a:pt x="1176" y="14942"/>
                    </a:lnTo>
                    <a:lnTo>
                      <a:pt x="1145" y="14913"/>
                    </a:lnTo>
                    <a:lnTo>
                      <a:pt x="1116" y="14882"/>
                    </a:lnTo>
                    <a:lnTo>
                      <a:pt x="1088" y="14850"/>
                    </a:lnTo>
                    <a:lnTo>
                      <a:pt x="1062" y="14817"/>
                    </a:lnTo>
                    <a:lnTo>
                      <a:pt x="1037" y="14782"/>
                    </a:lnTo>
                    <a:lnTo>
                      <a:pt x="1014" y="14746"/>
                    </a:lnTo>
                    <a:lnTo>
                      <a:pt x="993" y="14709"/>
                    </a:lnTo>
                    <a:lnTo>
                      <a:pt x="974" y="14671"/>
                    </a:lnTo>
                    <a:lnTo>
                      <a:pt x="955" y="14632"/>
                    </a:lnTo>
                    <a:lnTo>
                      <a:pt x="939" y="14592"/>
                    </a:lnTo>
                    <a:lnTo>
                      <a:pt x="925" y="14551"/>
                    </a:lnTo>
                    <a:lnTo>
                      <a:pt x="913" y="14508"/>
                    </a:lnTo>
                    <a:lnTo>
                      <a:pt x="903" y="14465"/>
                    </a:lnTo>
                    <a:lnTo>
                      <a:pt x="896" y="14422"/>
                    </a:lnTo>
                    <a:lnTo>
                      <a:pt x="890" y="14378"/>
                    </a:lnTo>
                    <a:lnTo>
                      <a:pt x="887" y="14333"/>
                    </a:lnTo>
                    <a:lnTo>
                      <a:pt x="886" y="14287"/>
                    </a:lnTo>
                    <a:lnTo>
                      <a:pt x="886" y="14264"/>
                    </a:lnTo>
                    <a:lnTo>
                      <a:pt x="887" y="14240"/>
                    </a:lnTo>
                    <a:lnTo>
                      <a:pt x="888" y="14217"/>
                    </a:lnTo>
                    <a:lnTo>
                      <a:pt x="890" y="14194"/>
                    </a:lnTo>
                    <a:lnTo>
                      <a:pt x="893" y="14172"/>
                    </a:lnTo>
                    <a:lnTo>
                      <a:pt x="896" y="14149"/>
                    </a:lnTo>
                    <a:lnTo>
                      <a:pt x="900" y="14127"/>
                    </a:lnTo>
                    <a:lnTo>
                      <a:pt x="905" y="14105"/>
                    </a:lnTo>
                    <a:lnTo>
                      <a:pt x="910" y="14083"/>
                    </a:lnTo>
                    <a:lnTo>
                      <a:pt x="915" y="14062"/>
                    </a:lnTo>
                    <a:lnTo>
                      <a:pt x="921" y="14040"/>
                    </a:lnTo>
                    <a:lnTo>
                      <a:pt x="928" y="14019"/>
                    </a:lnTo>
                    <a:lnTo>
                      <a:pt x="935" y="13998"/>
                    </a:lnTo>
                    <a:lnTo>
                      <a:pt x="942" y="13977"/>
                    </a:lnTo>
                    <a:lnTo>
                      <a:pt x="950" y="13956"/>
                    </a:lnTo>
                    <a:lnTo>
                      <a:pt x="959" y="13936"/>
                    </a:lnTo>
                    <a:lnTo>
                      <a:pt x="968" y="13916"/>
                    </a:lnTo>
                    <a:lnTo>
                      <a:pt x="978" y="13896"/>
                    </a:lnTo>
                    <a:lnTo>
                      <a:pt x="988" y="13877"/>
                    </a:lnTo>
                    <a:lnTo>
                      <a:pt x="999" y="13858"/>
                    </a:lnTo>
                    <a:lnTo>
                      <a:pt x="1010" y="13839"/>
                    </a:lnTo>
                    <a:lnTo>
                      <a:pt x="1021" y="13820"/>
                    </a:lnTo>
                    <a:lnTo>
                      <a:pt x="1033" y="13802"/>
                    </a:lnTo>
                    <a:lnTo>
                      <a:pt x="1045" y="13784"/>
                    </a:lnTo>
                    <a:lnTo>
                      <a:pt x="1058" y="13767"/>
                    </a:lnTo>
                    <a:lnTo>
                      <a:pt x="1071" y="13749"/>
                    </a:lnTo>
                    <a:lnTo>
                      <a:pt x="1085" y="13732"/>
                    </a:lnTo>
                    <a:lnTo>
                      <a:pt x="1099" y="13716"/>
                    </a:lnTo>
                    <a:lnTo>
                      <a:pt x="1113" y="13698"/>
                    </a:lnTo>
                    <a:lnTo>
                      <a:pt x="1127" y="13682"/>
                    </a:lnTo>
                    <a:lnTo>
                      <a:pt x="1142" y="13667"/>
                    </a:lnTo>
                    <a:lnTo>
                      <a:pt x="1158" y="13651"/>
                    </a:lnTo>
                    <a:lnTo>
                      <a:pt x="1154" y="13647"/>
                    </a:lnTo>
                    <a:lnTo>
                      <a:pt x="5202" y="9601"/>
                    </a:lnTo>
                    <a:lnTo>
                      <a:pt x="5235" y="9645"/>
                    </a:lnTo>
                    <a:lnTo>
                      <a:pt x="5268" y="9689"/>
                    </a:lnTo>
                    <a:lnTo>
                      <a:pt x="5302" y="9733"/>
                    </a:lnTo>
                    <a:lnTo>
                      <a:pt x="5337" y="9776"/>
                    </a:lnTo>
                    <a:lnTo>
                      <a:pt x="5372" y="9819"/>
                    </a:lnTo>
                    <a:lnTo>
                      <a:pt x="5408" y="9863"/>
                    </a:lnTo>
                    <a:lnTo>
                      <a:pt x="5443" y="9906"/>
                    </a:lnTo>
                    <a:lnTo>
                      <a:pt x="5479" y="9948"/>
                    </a:lnTo>
                    <a:lnTo>
                      <a:pt x="5516" y="9989"/>
                    </a:lnTo>
                    <a:lnTo>
                      <a:pt x="5552" y="10031"/>
                    </a:lnTo>
                    <a:lnTo>
                      <a:pt x="5589" y="10072"/>
                    </a:lnTo>
                    <a:lnTo>
                      <a:pt x="5627" y="10114"/>
                    </a:lnTo>
                    <a:lnTo>
                      <a:pt x="5665" y="10154"/>
                    </a:lnTo>
                    <a:lnTo>
                      <a:pt x="5704" y="10194"/>
                    </a:lnTo>
                    <a:lnTo>
                      <a:pt x="5742" y="10234"/>
                    </a:lnTo>
                    <a:lnTo>
                      <a:pt x="5781" y="10273"/>
                    </a:lnTo>
                    <a:lnTo>
                      <a:pt x="5820" y="10312"/>
                    </a:lnTo>
                    <a:lnTo>
                      <a:pt x="5860" y="10350"/>
                    </a:lnTo>
                    <a:lnTo>
                      <a:pt x="5900" y="10390"/>
                    </a:lnTo>
                    <a:lnTo>
                      <a:pt x="5940" y="10427"/>
                    </a:lnTo>
                    <a:lnTo>
                      <a:pt x="5982" y="10465"/>
                    </a:lnTo>
                    <a:lnTo>
                      <a:pt x="6023" y="10502"/>
                    </a:lnTo>
                    <a:lnTo>
                      <a:pt x="6064" y="10539"/>
                    </a:lnTo>
                    <a:lnTo>
                      <a:pt x="6106" y="10575"/>
                    </a:lnTo>
                    <a:lnTo>
                      <a:pt x="6148" y="10611"/>
                    </a:lnTo>
                    <a:lnTo>
                      <a:pt x="6190" y="10647"/>
                    </a:lnTo>
                    <a:lnTo>
                      <a:pt x="6234" y="10683"/>
                    </a:lnTo>
                    <a:lnTo>
                      <a:pt x="6277" y="10718"/>
                    </a:lnTo>
                    <a:lnTo>
                      <a:pt x="6320" y="10752"/>
                    </a:lnTo>
                    <a:lnTo>
                      <a:pt x="6364" y="10786"/>
                    </a:lnTo>
                    <a:lnTo>
                      <a:pt x="6408" y="10820"/>
                    </a:lnTo>
                    <a:lnTo>
                      <a:pt x="6453" y="10854"/>
                    </a:lnTo>
                    <a:lnTo>
                      <a:pt x="2407" y="14900"/>
                    </a:lnTo>
                    <a:close/>
                    <a:moveTo>
                      <a:pt x="10036" y="0"/>
                    </a:moveTo>
                    <a:lnTo>
                      <a:pt x="9726" y="8"/>
                    </a:lnTo>
                    <a:lnTo>
                      <a:pt x="9421" y="31"/>
                    </a:lnTo>
                    <a:lnTo>
                      <a:pt x="9119" y="69"/>
                    </a:lnTo>
                    <a:lnTo>
                      <a:pt x="8823" y="122"/>
                    </a:lnTo>
                    <a:lnTo>
                      <a:pt x="8532" y="190"/>
                    </a:lnTo>
                    <a:lnTo>
                      <a:pt x="8246" y="271"/>
                    </a:lnTo>
                    <a:lnTo>
                      <a:pt x="7966" y="365"/>
                    </a:lnTo>
                    <a:lnTo>
                      <a:pt x="7693" y="474"/>
                    </a:lnTo>
                    <a:lnTo>
                      <a:pt x="7426" y="594"/>
                    </a:lnTo>
                    <a:lnTo>
                      <a:pt x="7166" y="727"/>
                    </a:lnTo>
                    <a:lnTo>
                      <a:pt x="6914" y="872"/>
                    </a:lnTo>
                    <a:lnTo>
                      <a:pt x="6669" y="1029"/>
                    </a:lnTo>
                    <a:lnTo>
                      <a:pt x="6433" y="1196"/>
                    </a:lnTo>
                    <a:lnTo>
                      <a:pt x="6206" y="1375"/>
                    </a:lnTo>
                    <a:lnTo>
                      <a:pt x="5988" y="1565"/>
                    </a:lnTo>
                    <a:lnTo>
                      <a:pt x="5778" y="1763"/>
                    </a:lnTo>
                    <a:lnTo>
                      <a:pt x="5579" y="1973"/>
                    </a:lnTo>
                    <a:lnTo>
                      <a:pt x="5389" y="2191"/>
                    </a:lnTo>
                    <a:lnTo>
                      <a:pt x="5211" y="2419"/>
                    </a:lnTo>
                    <a:lnTo>
                      <a:pt x="5043" y="2655"/>
                    </a:lnTo>
                    <a:lnTo>
                      <a:pt x="4887" y="2899"/>
                    </a:lnTo>
                    <a:lnTo>
                      <a:pt x="4741" y="3151"/>
                    </a:lnTo>
                    <a:lnTo>
                      <a:pt x="4609" y="3411"/>
                    </a:lnTo>
                    <a:lnTo>
                      <a:pt x="4488" y="3678"/>
                    </a:lnTo>
                    <a:lnTo>
                      <a:pt x="4380" y="3951"/>
                    </a:lnTo>
                    <a:lnTo>
                      <a:pt x="4285" y="4231"/>
                    </a:lnTo>
                    <a:lnTo>
                      <a:pt x="4204" y="4517"/>
                    </a:lnTo>
                    <a:lnTo>
                      <a:pt x="4137" y="4808"/>
                    </a:lnTo>
                    <a:lnTo>
                      <a:pt x="4084" y="5104"/>
                    </a:lnTo>
                    <a:lnTo>
                      <a:pt x="4046" y="5407"/>
                    </a:lnTo>
                    <a:lnTo>
                      <a:pt x="4023" y="5712"/>
                    </a:lnTo>
                    <a:lnTo>
                      <a:pt x="4015" y="6022"/>
                    </a:lnTo>
                    <a:lnTo>
                      <a:pt x="4016" y="6117"/>
                    </a:lnTo>
                    <a:lnTo>
                      <a:pt x="4018" y="6211"/>
                    </a:lnTo>
                    <a:lnTo>
                      <a:pt x="4022" y="6306"/>
                    </a:lnTo>
                    <a:lnTo>
                      <a:pt x="4027" y="6400"/>
                    </a:lnTo>
                    <a:lnTo>
                      <a:pt x="4033" y="6493"/>
                    </a:lnTo>
                    <a:lnTo>
                      <a:pt x="4041" y="6587"/>
                    </a:lnTo>
                    <a:lnTo>
                      <a:pt x="4051" y="6680"/>
                    </a:lnTo>
                    <a:lnTo>
                      <a:pt x="4062" y="6772"/>
                    </a:lnTo>
                    <a:lnTo>
                      <a:pt x="4074" y="6864"/>
                    </a:lnTo>
                    <a:lnTo>
                      <a:pt x="4087" y="6956"/>
                    </a:lnTo>
                    <a:lnTo>
                      <a:pt x="4102" y="7046"/>
                    </a:lnTo>
                    <a:lnTo>
                      <a:pt x="4119" y="7138"/>
                    </a:lnTo>
                    <a:lnTo>
                      <a:pt x="4136" y="7227"/>
                    </a:lnTo>
                    <a:lnTo>
                      <a:pt x="4155" y="7317"/>
                    </a:lnTo>
                    <a:lnTo>
                      <a:pt x="4176" y="7406"/>
                    </a:lnTo>
                    <a:lnTo>
                      <a:pt x="4197" y="7495"/>
                    </a:lnTo>
                    <a:lnTo>
                      <a:pt x="4220" y="7583"/>
                    </a:lnTo>
                    <a:lnTo>
                      <a:pt x="4244" y="7671"/>
                    </a:lnTo>
                    <a:lnTo>
                      <a:pt x="4270" y="7758"/>
                    </a:lnTo>
                    <a:lnTo>
                      <a:pt x="4298" y="7844"/>
                    </a:lnTo>
                    <a:lnTo>
                      <a:pt x="4326" y="7930"/>
                    </a:lnTo>
                    <a:lnTo>
                      <a:pt x="4355" y="8015"/>
                    </a:lnTo>
                    <a:lnTo>
                      <a:pt x="4386" y="8100"/>
                    </a:lnTo>
                    <a:lnTo>
                      <a:pt x="4417" y="8185"/>
                    </a:lnTo>
                    <a:lnTo>
                      <a:pt x="4450" y="8268"/>
                    </a:lnTo>
                    <a:lnTo>
                      <a:pt x="4484" y="8351"/>
                    </a:lnTo>
                    <a:lnTo>
                      <a:pt x="4520" y="8433"/>
                    </a:lnTo>
                    <a:lnTo>
                      <a:pt x="4556" y="8515"/>
                    </a:lnTo>
                    <a:lnTo>
                      <a:pt x="4595" y="8596"/>
                    </a:lnTo>
                    <a:lnTo>
                      <a:pt x="4634" y="8676"/>
                    </a:lnTo>
                    <a:lnTo>
                      <a:pt x="4673" y="8757"/>
                    </a:lnTo>
                    <a:lnTo>
                      <a:pt x="4715" y="8835"/>
                    </a:lnTo>
                    <a:lnTo>
                      <a:pt x="528" y="13021"/>
                    </a:lnTo>
                    <a:lnTo>
                      <a:pt x="531" y="13025"/>
                    </a:lnTo>
                    <a:lnTo>
                      <a:pt x="501" y="13055"/>
                    </a:lnTo>
                    <a:lnTo>
                      <a:pt x="471" y="13086"/>
                    </a:lnTo>
                    <a:lnTo>
                      <a:pt x="443" y="13118"/>
                    </a:lnTo>
                    <a:lnTo>
                      <a:pt x="414" y="13152"/>
                    </a:lnTo>
                    <a:lnTo>
                      <a:pt x="386" y="13185"/>
                    </a:lnTo>
                    <a:lnTo>
                      <a:pt x="360" y="13219"/>
                    </a:lnTo>
                    <a:lnTo>
                      <a:pt x="335" y="13253"/>
                    </a:lnTo>
                    <a:lnTo>
                      <a:pt x="310" y="13288"/>
                    </a:lnTo>
                    <a:lnTo>
                      <a:pt x="286" y="13324"/>
                    </a:lnTo>
                    <a:lnTo>
                      <a:pt x="263" y="13360"/>
                    </a:lnTo>
                    <a:lnTo>
                      <a:pt x="241" y="13397"/>
                    </a:lnTo>
                    <a:lnTo>
                      <a:pt x="219" y="13436"/>
                    </a:lnTo>
                    <a:lnTo>
                      <a:pt x="199" y="13474"/>
                    </a:lnTo>
                    <a:lnTo>
                      <a:pt x="179" y="13512"/>
                    </a:lnTo>
                    <a:lnTo>
                      <a:pt x="161" y="13551"/>
                    </a:lnTo>
                    <a:lnTo>
                      <a:pt x="143" y="13591"/>
                    </a:lnTo>
                    <a:lnTo>
                      <a:pt x="126" y="13631"/>
                    </a:lnTo>
                    <a:lnTo>
                      <a:pt x="110" y="13672"/>
                    </a:lnTo>
                    <a:lnTo>
                      <a:pt x="95" y="13714"/>
                    </a:lnTo>
                    <a:lnTo>
                      <a:pt x="81" y="13755"/>
                    </a:lnTo>
                    <a:lnTo>
                      <a:pt x="69" y="13797"/>
                    </a:lnTo>
                    <a:lnTo>
                      <a:pt x="57" y="13840"/>
                    </a:lnTo>
                    <a:lnTo>
                      <a:pt x="46" y="13883"/>
                    </a:lnTo>
                    <a:lnTo>
                      <a:pt x="37" y="13926"/>
                    </a:lnTo>
                    <a:lnTo>
                      <a:pt x="28" y="13970"/>
                    </a:lnTo>
                    <a:lnTo>
                      <a:pt x="21" y="14015"/>
                    </a:lnTo>
                    <a:lnTo>
                      <a:pt x="15" y="14059"/>
                    </a:lnTo>
                    <a:lnTo>
                      <a:pt x="9" y="14104"/>
                    </a:lnTo>
                    <a:lnTo>
                      <a:pt x="5" y="14149"/>
                    </a:lnTo>
                    <a:lnTo>
                      <a:pt x="2" y="14195"/>
                    </a:lnTo>
                    <a:lnTo>
                      <a:pt x="1" y="14240"/>
                    </a:lnTo>
                    <a:lnTo>
                      <a:pt x="0" y="14287"/>
                    </a:lnTo>
                    <a:lnTo>
                      <a:pt x="2" y="14378"/>
                    </a:lnTo>
                    <a:lnTo>
                      <a:pt x="9" y="14468"/>
                    </a:lnTo>
                    <a:lnTo>
                      <a:pt x="20" y="14557"/>
                    </a:lnTo>
                    <a:lnTo>
                      <a:pt x="36" y="14644"/>
                    </a:lnTo>
                    <a:lnTo>
                      <a:pt x="56" y="14729"/>
                    </a:lnTo>
                    <a:lnTo>
                      <a:pt x="79" y="14814"/>
                    </a:lnTo>
                    <a:lnTo>
                      <a:pt x="107" y="14896"/>
                    </a:lnTo>
                    <a:lnTo>
                      <a:pt x="140" y="14976"/>
                    </a:lnTo>
                    <a:lnTo>
                      <a:pt x="175" y="15054"/>
                    </a:lnTo>
                    <a:lnTo>
                      <a:pt x="214" y="15132"/>
                    </a:lnTo>
                    <a:lnTo>
                      <a:pt x="256" y="15205"/>
                    </a:lnTo>
                    <a:lnTo>
                      <a:pt x="302" y="15277"/>
                    </a:lnTo>
                    <a:lnTo>
                      <a:pt x="352" y="15346"/>
                    </a:lnTo>
                    <a:lnTo>
                      <a:pt x="404" y="15414"/>
                    </a:lnTo>
                    <a:lnTo>
                      <a:pt x="460" y="15478"/>
                    </a:lnTo>
                    <a:lnTo>
                      <a:pt x="519" y="15539"/>
                    </a:lnTo>
                    <a:lnTo>
                      <a:pt x="580" y="15598"/>
                    </a:lnTo>
                    <a:lnTo>
                      <a:pt x="644" y="15654"/>
                    </a:lnTo>
                    <a:lnTo>
                      <a:pt x="712" y="15706"/>
                    </a:lnTo>
                    <a:lnTo>
                      <a:pt x="781" y="15756"/>
                    </a:lnTo>
                    <a:lnTo>
                      <a:pt x="853" y="15801"/>
                    </a:lnTo>
                    <a:lnTo>
                      <a:pt x="926" y="15844"/>
                    </a:lnTo>
                    <a:lnTo>
                      <a:pt x="1004" y="15883"/>
                    </a:lnTo>
                    <a:lnTo>
                      <a:pt x="1082" y="15918"/>
                    </a:lnTo>
                    <a:lnTo>
                      <a:pt x="1162" y="15951"/>
                    </a:lnTo>
                    <a:lnTo>
                      <a:pt x="1244" y="15979"/>
                    </a:lnTo>
                    <a:lnTo>
                      <a:pt x="1329" y="16002"/>
                    </a:lnTo>
                    <a:lnTo>
                      <a:pt x="1414" y="16022"/>
                    </a:lnTo>
                    <a:lnTo>
                      <a:pt x="1501" y="16038"/>
                    </a:lnTo>
                    <a:lnTo>
                      <a:pt x="1590" y="16049"/>
                    </a:lnTo>
                    <a:lnTo>
                      <a:pt x="1680" y="16056"/>
                    </a:lnTo>
                    <a:lnTo>
                      <a:pt x="1771" y="16058"/>
                    </a:lnTo>
                    <a:lnTo>
                      <a:pt x="1818" y="16057"/>
                    </a:lnTo>
                    <a:lnTo>
                      <a:pt x="1863" y="16056"/>
                    </a:lnTo>
                    <a:lnTo>
                      <a:pt x="1909" y="16053"/>
                    </a:lnTo>
                    <a:lnTo>
                      <a:pt x="1954" y="16049"/>
                    </a:lnTo>
                    <a:lnTo>
                      <a:pt x="1999" y="16043"/>
                    </a:lnTo>
                    <a:lnTo>
                      <a:pt x="2043" y="16037"/>
                    </a:lnTo>
                    <a:lnTo>
                      <a:pt x="2088" y="16030"/>
                    </a:lnTo>
                    <a:lnTo>
                      <a:pt x="2132" y="16021"/>
                    </a:lnTo>
                    <a:lnTo>
                      <a:pt x="2175" y="16012"/>
                    </a:lnTo>
                    <a:lnTo>
                      <a:pt x="2218" y="16001"/>
                    </a:lnTo>
                    <a:lnTo>
                      <a:pt x="2261" y="15989"/>
                    </a:lnTo>
                    <a:lnTo>
                      <a:pt x="2302" y="15977"/>
                    </a:lnTo>
                    <a:lnTo>
                      <a:pt x="2344" y="15963"/>
                    </a:lnTo>
                    <a:lnTo>
                      <a:pt x="2386" y="15948"/>
                    </a:lnTo>
                    <a:lnTo>
                      <a:pt x="2427" y="15932"/>
                    </a:lnTo>
                    <a:lnTo>
                      <a:pt x="2467" y="15915"/>
                    </a:lnTo>
                    <a:lnTo>
                      <a:pt x="2507" y="15897"/>
                    </a:lnTo>
                    <a:lnTo>
                      <a:pt x="2546" y="15878"/>
                    </a:lnTo>
                    <a:lnTo>
                      <a:pt x="2584" y="15859"/>
                    </a:lnTo>
                    <a:lnTo>
                      <a:pt x="2622" y="15839"/>
                    </a:lnTo>
                    <a:lnTo>
                      <a:pt x="2661" y="15817"/>
                    </a:lnTo>
                    <a:lnTo>
                      <a:pt x="2698" y="15795"/>
                    </a:lnTo>
                    <a:lnTo>
                      <a:pt x="2734" y="15772"/>
                    </a:lnTo>
                    <a:lnTo>
                      <a:pt x="2770" y="15748"/>
                    </a:lnTo>
                    <a:lnTo>
                      <a:pt x="2805" y="15723"/>
                    </a:lnTo>
                    <a:lnTo>
                      <a:pt x="2839" y="15698"/>
                    </a:lnTo>
                    <a:lnTo>
                      <a:pt x="2873" y="15671"/>
                    </a:lnTo>
                    <a:lnTo>
                      <a:pt x="2906" y="15644"/>
                    </a:lnTo>
                    <a:lnTo>
                      <a:pt x="2940" y="15615"/>
                    </a:lnTo>
                    <a:lnTo>
                      <a:pt x="2971" y="15587"/>
                    </a:lnTo>
                    <a:lnTo>
                      <a:pt x="3003" y="15557"/>
                    </a:lnTo>
                    <a:lnTo>
                      <a:pt x="3033" y="15527"/>
                    </a:lnTo>
                    <a:lnTo>
                      <a:pt x="3032" y="15526"/>
                    </a:lnTo>
                    <a:lnTo>
                      <a:pt x="7217" y="11342"/>
                    </a:lnTo>
                    <a:lnTo>
                      <a:pt x="7296" y="11383"/>
                    </a:lnTo>
                    <a:lnTo>
                      <a:pt x="7377" y="11423"/>
                    </a:lnTo>
                    <a:lnTo>
                      <a:pt x="7457" y="11462"/>
                    </a:lnTo>
                    <a:lnTo>
                      <a:pt x="7538" y="11500"/>
                    </a:lnTo>
                    <a:lnTo>
                      <a:pt x="7621" y="11537"/>
                    </a:lnTo>
                    <a:lnTo>
                      <a:pt x="7703" y="11572"/>
                    </a:lnTo>
                    <a:lnTo>
                      <a:pt x="7786" y="11606"/>
                    </a:lnTo>
                    <a:lnTo>
                      <a:pt x="7869" y="11640"/>
                    </a:lnTo>
                    <a:lnTo>
                      <a:pt x="7954" y="11671"/>
                    </a:lnTo>
                    <a:lnTo>
                      <a:pt x="8039" y="11702"/>
                    </a:lnTo>
                    <a:lnTo>
                      <a:pt x="8124" y="11731"/>
                    </a:lnTo>
                    <a:lnTo>
                      <a:pt x="8211" y="11759"/>
                    </a:lnTo>
                    <a:lnTo>
                      <a:pt x="8297" y="11787"/>
                    </a:lnTo>
                    <a:lnTo>
                      <a:pt x="8384" y="11813"/>
                    </a:lnTo>
                    <a:lnTo>
                      <a:pt x="8472" y="11837"/>
                    </a:lnTo>
                    <a:lnTo>
                      <a:pt x="8560" y="11860"/>
                    </a:lnTo>
                    <a:lnTo>
                      <a:pt x="8649" y="11882"/>
                    </a:lnTo>
                    <a:lnTo>
                      <a:pt x="8739" y="11902"/>
                    </a:lnTo>
                    <a:lnTo>
                      <a:pt x="8828" y="11921"/>
                    </a:lnTo>
                    <a:lnTo>
                      <a:pt x="8918" y="11939"/>
                    </a:lnTo>
                    <a:lnTo>
                      <a:pt x="9010" y="11955"/>
                    </a:lnTo>
                    <a:lnTo>
                      <a:pt x="9100" y="11970"/>
                    </a:lnTo>
                    <a:lnTo>
                      <a:pt x="9192" y="11984"/>
                    </a:lnTo>
                    <a:lnTo>
                      <a:pt x="9285" y="11996"/>
                    </a:lnTo>
                    <a:lnTo>
                      <a:pt x="9377" y="12007"/>
                    </a:lnTo>
                    <a:lnTo>
                      <a:pt x="9470" y="12016"/>
                    </a:lnTo>
                    <a:lnTo>
                      <a:pt x="9564" y="12024"/>
                    </a:lnTo>
                    <a:lnTo>
                      <a:pt x="9657" y="12031"/>
                    </a:lnTo>
                    <a:lnTo>
                      <a:pt x="9751" y="12036"/>
                    </a:lnTo>
                    <a:lnTo>
                      <a:pt x="9846" y="12040"/>
                    </a:lnTo>
                    <a:lnTo>
                      <a:pt x="9941" y="12042"/>
                    </a:lnTo>
                    <a:lnTo>
                      <a:pt x="10036" y="12044"/>
                    </a:lnTo>
                    <a:lnTo>
                      <a:pt x="10346" y="12035"/>
                    </a:lnTo>
                    <a:lnTo>
                      <a:pt x="10651" y="12012"/>
                    </a:lnTo>
                    <a:lnTo>
                      <a:pt x="10954" y="11974"/>
                    </a:lnTo>
                    <a:lnTo>
                      <a:pt x="11250" y="11921"/>
                    </a:lnTo>
                    <a:lnTo>
                      <a:pt x="11541" y="11854"/>
                    </a:lnTo>
                    <a:lnTo>
                      <a:pt x="11827" y="11773"/>
                    </a:lnTo>
                    <a:lnTo>
                      <a:pt x="12107" y="11678"/>
                    </a:lnTo>
                    <a:lnTo>
                      <a:pt x="12380" y="11570"/>
                    </a:lnTo>
                    <a:lnTo>
                      <a:pt x="12647" y="11449"/>
                    </a:lnTo>
                    <a:lnTo>
                      <a:pt x="12907" y="11317"/>
                    </a:lnTo>
                    <a:lnTo>
                      <a:pt x="13159" y="11171"/>
                    </a:lnTo>
                    <a:lnTo>
                      <a:pt x="13403" y="11015"/>
                    </a:lnTo>
                    <a:lnTo>
                      <a:pt x="13639" y="10847"/>
                    </a:lnTo>
                    <a:lnTo>
                      <a:pt x="13866" y="10669"/>
                    </a:lnTo>
                    <a:lnTo>
                      <a:pt x="14085" y="10479"/>
                    </a:lnTo>
                    <a:lnTo>
                      <a:pt x="14295" y="10280"/>
                    </a:lnTo>
                    <a:lnTo>
                      <a:pt x="14493" y="10070"/>
                    </a:lnTo>
                    <a:lnTo>
                      <a:pt x="14683" y="9852"/>
                    </a:lnTo>
                    <a:lnTo>
                      <a:pt x="14862" y="9625"/>
                    </a:lnTo>
                    <a:lnTo>
                      <a:pt x="15029" y="9389"/>
                    </a:lnTo>
                    <a:lnTo>
                      <a:pt x="15186" y="9144"/>
                    </a:lnTo>
                    <a:lnTo>
                      <a:pt x="15331" y="8892"/>
                    </a:lnTo>
                    <a:lnTo>
                      <a:pt x="15464" y="8632"/>
                    </a:lnTo>
                    <a:lnTo>
                      <a:pt x="15584" y="8365"/>
                    </a:lnTo>
                    <a:lnTo>
                      <a:pt x="15693" y="8092"/>
                    </a:lnTo>
                    <a:lnTo>
                      <a:pt x="15787" y="7812"/>
                    </a:lnTo>
                    <a:lnTo>
                      <a:pt x="15868" y="7526"/>
                    </a:lnTo>
                    <a:lnTo>
                      <a:pt x="15936" y="7235"/>
                    </a:lnTo>
                    <a:lnTo>
                      <a:pt x="15989" y="6939"/>
                    </a:lnTo>
                    <a:lnTo>
                      <a:pt x="16027" y="6638"/>
                    </a:lnTo>
                    <a:lnTo>
                      <a:pt x="16050" y="6332"/>
                    </a:lnTo>
                    <a:lnTo>
                      <a:pt x="16058" y="6022"/>
                    </a:lnTo>
                    <a:lnTo>
                      <a:pt x="16050" y="5712"/>
                    </a:lnTo>
                    <a:lnTo>
                      <a:pt x="16027" y="5407"/>
                    </a:lnTo>
                    <a:lnTo>
                      <a:pt x="15989" y="5104"/>
                    </a:lnTo>
                    <a:lnTo>
                      <a:pt x="15936" y="4808"/>
                    </a:lnTo>
                    <a:lnTo>
                      <a:pt x="15868" y="4517"/>
                    </a:lnTo>
                    <a:lnTo>
                      <a:pt x="15787" y="4231"/>
                    </a:lnTo>
                    <a:lnTo>
                      <a:pt x="15693" y="3951"/>
                    </a:lnTo>
                    <a:lnTo>
                      <a:pt x="15584" y="3678"/>
                    </a:lnTo>
                    <a:lnTo>
                      <a:pt x="15464" y="3411"/>
                    </a:lnTo>
                    <a:lnTo>
                      <a:pt x="15331" y="3151"/>
                    </a:lnTo>
                    <a:lnTo>
                      <a:pt x="15186" y="2899"/>
                    </a:lnTo>
                    <a:lnTo>
                      <a:pt x="15029" y="2655"/>
                    </a:lnTo>
                    <a:lnTo>
                      <a:pt x="14862" y="2419"/>
                    </a:lnTo>
                    <a:lnTo>
                      <a:pt x="14683" y="2191"/>
                    </a:lnTo>
                    <a:lnTo>
                      <a:pt x="14493" y="1973"/>
                    </a:lnTo>
                    <a:lnTo>
                      <a:pt x="14295" y="1763"/>
                    </a:lnTo>
                    <a:lnTo>
                      <a:pt x="14085" y="1565"/>
                    </a:lnTo>
                    <a:lnTo>
                      <a:pt x="13866" y="1375"/>
                    </a:lnTo>
                    <a:lnTo>
                      <a:pt x="13639" y="1196"/>
                    </a:lnTo>
                    <a:lnTo>
                      <a:pt x="13403" y="1029"/>
                    </a:lnTo>
                    <a:lnTo>
                      <a:pt x="13159" y="872"/>
                    </a:lnTo>
                    <a:lnTo>
                      <a:pt x="12907" y="727"/>
                    </a:lnTo>
                    <a:lnTo>
                      <a:pt x="12647" y="594"/>
                    </a:lnTo>
                    <a:lnTo>
                      <a:pt x="12380" y="474"/>
                    </a:lnTo>
                    <a:lnTo>
                      <a:pt x="12107" y="365"/>
                    </a:lnTo>
                    <a:lnTo>
                      <a:pt x="11827" y="271"/>
                    </a:lnTo>
                    <a:lnTo>
                      <a:pt x="11541" y="190"/>
                    </a:lnTo>
                    <a:lnTo>
                      <a:pt x="11250" y="122"/>
                    </a:lnTo>
                    <a:lnTo>
                      <a:pt x="10954" y="69"/>
                    </a:lnTo>
                    <a:lnTo>
                      <a:pt x="10651" y="31"/>
                    </a:lnTo>
                    <a:lnTo>
                      <a:pt x="10346" y="8"/>
                    </a:lnTo>
                    <a:lnTo>
                      <a:pt x="100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29" tIns="48214" rIns="96429" bIns="48214" numCol="1" anchor="t" anchorCtr="0" compatLnSpc="1">
                <a:prstTxWarp prst="textNoShape">
                  <a:avLst/>
                </a:prstTxWarp>
              </a:bodyPr>
              <a:lstStyle/>
              <a:p>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Freeform 6"/>
              <p:cNvSpPr>
                <a:spLocks/>
              </p:cNvSpPr>
              <p:nvPr/>
            </p:nvSpPr>
            <p:spPr bwMode="auto">
              <a:xfrm>
                <a:off x="2284413" y="1185863"/>
                <a:ext cx="161925" cy="161925"/>
              </a:xfrm>
              <a:custGeom>
                <a:avLst/>
                <a:gdLst>
                  <a:gd name="T0" fmla="*/ 2977 w 3763"/>
                  <a:gd name="T1" fmla="*/ 40 h 3764"/>
                  <a:gd name="T2" fmla="*/ 2305 w 3763"/>
                  <a:gd name="T3" fmla="*/ 213 h 3764"/>
                  <a:gd name="T4" fmla="*/ 1691 w 3763"/>
                  <a:gd name="T5" fmla="*/ 509 h 3764"/>
                  <a:gd name="T6" fmla="*/ 1151 w 3763"/>
                  <a:gd name="T7" fmla="*/ 912 h 3764"/>
                  <a:gd name="T8" fmla="*/ 697 w 3763"/>
                  <a:gd name="T9" fmla="*/ 1411 h 3764"/>
                  <a:gd name="T10" fmla="*/ 346 w 3763"/>
                  <a:gd name="T11" fmla="*/ 1990 h 3764"/>
                  <a:gd name="T12" fmla="*/ 110 w 3763"/>
                  <a:gd name="T13" fmla="*/ 2635 h 3764"/>
                  <a:gd name="T14" fmla="*/ 5 w 3763"/>
                  <a:gd name="T15" fmla="*/ 3332 h 3764"/>
                  <a:gd name="T16" fmla="*/ 3 w 3763"/>
                  <a:gd name="T17" fmla="*/ 3551 h 3764"/>
                  <a:gd name="T18" fmla="*/ 15 w 3763"/>
                  <a:gd name="T19" fmla="*/ 3599 h 3764"/>
                  <a:gd name="T20" fmla="*/ 36 w 3763"/>
                  <a:gd name="T21" fmla="*/ 3643 h 3764"/>
                  <a:gd name="T22" fmla="*/ 65 w 3763"/>
                  <a:gd name="T23" fmla="*/ 3681 h 3764"/>
                  <a:gd name="T24" fmla="*/ 100 w 3763"/>
                  <a:gd name="T25" fmla="*/ 3713 h 3764"/>
                  <a:gd name="T26" fmla="*/ 142 w 3763"/>
                  <a:gd name="T27" fmla="*/ 3739 h 3764"/>
                  <a:gd name="T28" fmla="*/ 188 w 3763"/>
                  <a:gd name="T29" fmla="*/ 3756 h 3764"/>
                  <a:gd name="T30" fmla="*/ 237 w 3763"/>
                  <a:gd name="T31" fmla="*/ 3764 h 3764"/>
                  <a:gd name="T32" fmla="*/ 289 w 3763"/>
                  <a:gd name="T33" fmla="*/ 3761 h 3764"/>
                  <a:gd name="T34" fmla="*/ 337 w 3763"/>
                  <a:gd name="T35" fmla="*/ 3749 h 3764"/>
                  <a:gd name="T36" fmla="*/ 381 w 3763"/>
                  <a:gd name="T37" fmla="*/ 3728 h 3764"/>
                  <a:gd name="T38" fmla="*/ 419 w 3763"/>
                  <a:gd name="T39" fmla="*/ 3698 h 3764"/>
                  <a:gd name="T40" fmla="*/ 451 w 3763"/>
                  <a:gd name="T41" fmla="*/ 3663 h 3764"/>
                  <a:gd name="T42" fmla="*/ 476 w 3763"/>
                  <a:gd name="T43" fmla="*/ 3621 h 3764"/>
                  <a:gd name="T44" fmla="*/ 493 w 3763"/>
                  <a:gd name="T45" fmla="*/ 3576 h 3764"/>
                  <a:gd name="T46" fmla="*/ 501 w 3763"/>
                  <a:gd name="T47" fmla="*/ 3526 h 3764"/>
                  <a:gd name="T48" fmla="*/ 537 w 3763"/>
                  <a:gd name="T49" fmla="*/ 3054 h 3764"/>
                  <a:gd name="T50" fmla="*/ 684 w 3763"/>
                  <a:gd name="T51" fmla="*/ 2478 h 3764"/>
                  <a:gd name="T52" fmla="*/ 937 w 3763"/>
                  <a:gd name="T53" fmla="*/ 1952 h 3764"/>
                  <a:gd name="T54" fmla="*/ 1283 w 3763"/>
                  <a:gd name="T55" fmla="*/ 1488 h 3764"/>
                  <a:gd name="T56" fmla="*/ 1711 w 3763"/>
                  <a:gd name="T57" fmla="*/ 1100 h 3764"/>
                  <a:gd name="T58" fmla="*/ 2208 w 3763"/>
                  <a:gd name="T59" fmla="*/ 799 h 3764"/>
                  <a:gd name="T60" fmla="*/ 2760 w 3763"/>
                  <a:gd name="T61" fmla="*/ 596 h 3764"/>
                  <a:gd name="T62" fmla="*/ 3358 w 3763"/>
                  <a:gd name="T63" fmla="*/ 506 h 3764"/>
                  <a:gd name="T64" fmla="*/ 3550 w 3763"/>
                  <a:gd name="T65" fmla="*/ 499 h 3764"/>
                  <a:gd name="T66" fmla="*/ 3599 w 3763"/>
                  <a:gd name="T67" fmla="*/ 487 h 3764"/>
                  <a:gd name="T68" fmla="*/ 3643 w 3763"/>
                  <a:gd name="T69" fmla="*/ 466 h 3764"/>
                  <a:gd name="T70" fmla="*/ 3681 w 3763"/>
                  <a:gd name="T71" fmla="*/ 437 h 3764"/>
                  <a:gd name="T72" fmla="*/ 3713 w 3763"/>
                  <a:gd name="T73" fmla="*/ 402 h 3764"/>
                  <a:gd name="T74" fmla="*/ 3738 w 3763"/>
                  <a:gd name="T75" fmla="*/ 359 h 3764"/>
                  <a:gd name="T76" fmla="*/ 3755 w 3763"/>
                  <a:gd name="T77" fmla="*/ 313 h 3764"/>
                  <a:gd name="T78" fmla="*/ 3763 w 3763"/>
                  <a:gd name="T79" fmla="*/ 264 h 3764"/>
                  <a:gd name="T80" fmla="*/ 3760 w 3763"/>
                  <a:gd name="T81" fmla="*/ 213 h 3764"/>
                  <a:gd name="T82" fmla="*/ 3748 w 3763"/>
                  <a:gd name="T83" fmla="*/ 165 h 3764"/>
                  <a:gd name="T84" fmla="*/ 3727 w 3763"/>
                  <a:gd name="T85" fmla="*/ 120 h 3764"/>
                  <a:gd name="T86" fmla="*/ 3698 w 3763"/>
                  <a:gd name="T87" fmla="*/ 82 h 3764"/>
                  <a:gd name="T88" fmla="*/ 3663 w 3763"/>
                  <a:gd name="T89" fmla="*/ 50 h 3764"/>
                  <a:gd name="T90" fmla="*/ 3621 w 3763"/>
                  <a:gd name="T91" fmla="*/ 25 h 3764"/>
                  <a:gd name="T92" fmla="*/ 3574 w 3763"/>
                  <a:gd name="T93" fmla="*/ 8 h 3764"/>
                  <a:gd name="T94" fmla="*/ 3525 w 3763"/>
                  <a:gd name="T95" fmla="*/ 0 h 3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63" h="3764">
                    <a:moveTo>
                      <a:pt x="3512" y="0"/>
                    </a:moveTo>
                    <a:lnTo>
                      <a:pt x="3332" y="5"/>
                    </a:lnTo>
                    <a:lnTo>
                      <a:pt x="3153" y="18"/>
                    </a:lnTo>
                    <a:lnTo>
                      <a:pt x="2977" y="40"/>
                    </a:lnTo>
                    <a:lnTo>
                      <a:pt x="2805" y="71"/>
                    </a:lnTo>
                    <a:lnTo>
                      <a:pt x="2634" y="110"/>
                    </a:lnTo>
                    <a:lnTo>
                      <a:pt x="2467" y="158"/>
                    </a:lnTo>
                    <a:lnTo>
                      <a:pt x="2305" y="213"/>
                    </a:lnTo>
                    <a:lnTo>
                      <a:pt x="2145" y="276"/>
                    </a:lnTo>
                    <a:lnTo>
                      <a:pt x="1990" y="346"/>
                    </a:lnTo>
                    <a:lnTo>
                      <a:pt x="1838" y="424"/>
                    </a:lnTo>
                    <a:lnTo>
                      <a:pt x="1691" y="509"/>
                    </a:lnTo>
                    <a:lnTo>
                      <a:pt x="1548" y="600"/>
                    </a:lnTo>
                    <a:lnTo>
                      <a:pt x="1411" y="698"/>
                    </a:lnTo>
                    <a:lnTo>
                      <a:pt x="1278" y="802"/>
                    </a:lnTo>
                    <a:lnTo>
                      <a:pt x="1151" y="912"/>
                    </a:lnTo>
                    <a:lnTo>
                      <a:pt x="1028" y="1029"/>
                    </a:lnTo>
                    <a:lnTo>
                      <a:pt x="912" y="1151"/>
                    </a:lnTo>
                    <a:lnTo>
                      <a:pt x="801" y="1279"/>
                    </a:lnTo>
                    <a:lnTo>
                      <a:pt x="697" y="1411"/>
                    </a:lnTo>
                    <a:lnTo>
                      <a:pt x="600" y="1549"/>
                    </a:lnTo>
                    <a:lnTo>
                      <a:pt x="508" y="1691"/>
                    </a:lnTo>
                    <a:lnTo>
                      <a:pt x="423" y="1839"/>
                    </a:lnTo>
                    <a:lnTo>
                      <a:pt x="346" y="1990"/>
                    </a:lnTo>
                    <a:lnTo>
                      <a:pt x="276" y="2146"/>
                    </a:lnTo>
                    <a:lnTo>
                      <a:pt x="212" y="2305"/>
                    </a:lnTo>
                    <a:lnTo>
                      <a:pt x="157" y="2468"/>
                    </a:lnTo>
                    <a:lnTo>
                      <a:pt x="110" y="2635"/>
                    </a:lnTo>
                    <a:lnTo>
                      <a:pt x="71" y="2805"/>
                    </a:lnTo>
                    <a:lnTo>
                      <a:pt x="40" y="2978"/>
                    </a:lnTo>
                    <a:lnTo>
                      <a:pt x="18" y="3153"/>
                    </a:lnTo>
                    <a:lnTo>
                      <a:pt x="5" y="3332"/>
                    </a:lnTo>
                    <a:lnTo>
                      <a:pt x="0" y="3513"/>
                    </a:lnTo>
                    <a:lnTo>
                      <a:pt x="0" y="3526"/>
                    </a:lnTo>
                    <a:lnTo>
                      <a:pt x="1" y="3539"/>
                    </a:lnTo>
                    <a:lnTo>
                      <a:pt x="3" y="3551"/>
                    </a:lnTo>
                    <a:lnTo>
                      <a:pt x="5" y="3563"/>
                    </a:lnTo>
                    <a:lnTo>
                      <a:pt x="8" y="3576"/>
                    </a:lnTo>
                    <a:lnTo>
                      <a:pt x="11" y="3587"/>
                    </a:lnTo>
                    <a:lnTo>
                      <a:pt x="15" y="3599"/>
                    </a:lnTo>
                    <a:lnTo>
                      <a:pt x="20" y="3610"/>
                    </a:lnTo>
                    <a:lnTo>
                      <a:pt x="25" y="3621"/>
                    </a:lnTo>
                    <a:lnTo>
                      <a:pt x="30" y="3632"/>
                    </a:lnTo>
                    <a:lnTo>
                      <a:pt x="36" y="3643"/>
                    </a:lnTo>
                    <a:lnTo>
                      <a:pt x="43" y="3653"/>
                    </a:lnTo>
                    <a:lnTo>
                      <a:pt x="50" y="3663"/>
                    </a:lnTo>
                    <a:lnTo>
                      <a:pt x="57" y="3672"/>
                    </a:lnTo>
                    <a:lnTo>
                      <a:pt x="65" y="3681"/>
                    </a:lnTo>
                    <a:lnTo>
                      <a:pt x="73" y="3690"/>
                    </a:lnTo>
                    <a:lnTo>
                      <a:pt x="82" y="3698"/>
                    </a:lnTo>
                    <a:lnTo>
                      <a:pt x="91" y="3706"/>
                    </a:lnTo>
                    <a:lnTo>
                      <a:pt x="100" y="3713"/>
                    </a:lnTo>
                    <a:lnTo>
                      <a:pt x="110" y="3721"/>
                    </a:lnTo>
                    <a:lnTo>
                      <a:pt x="120" y="3728"/>
                    </a:lnTo>
                    <a:lnTo>
                      <a:pt x="131" y="3734"/>
                    </a:lnTo>
                    <a:lnTo>
                      <a:pt x="142" y="3739"/>
                    </a:lnTo>
                    <a:lnTo>
                      <a:pt x="153" y="3744"/>
                    </a:lnTo>
                    <a:lnTo>
                      <a:pt x="164" y="3749"/>
                    </a:lnTo>
                    <a:lnTo>
                      <a:pt x="176" y="3753"/>
                    </a:lnTo>
                    <a:lnTo>
                      <a:pt x="188" y="3756"/>
                    </a:lnTo>
                    <a:lnTo>
                      <a:pt x="200" y="3759"/>
                    </a:lnTo>
                    <a:lnTo>
                      <a:pt x="212" y="3761"/>
                    </a:lnTo>
                    <a:lnTo>
                      <a:pt x="224" y="3763"/>
                    </a:lnTo>
                    <a:lnTo>
                      <a:pt x="237" y="3764"/>
                    </a:lnTo>
                    <a:lnTo>
                      <a:pt x="250" y="3764"/>
                    </a:lnTo>
                    <a:lnTo>
                      <a:pt x="264" y="3764"/>
                    </a:lnTo>
                    <a:lnTo>
                      <a:pt x="276" y="3763"/>
                    </a:lnTo>
                    <a:lnTo>
                      <a:pt x="289" y="3761"/>
                    </a:lnTo>
                    <a:lnTo>
                      <a:pt x="301" y="3759"/>
                    </a:lnTo>
                    <a:lnTo>
                      <a:pt x="313" y="3756"/>
                    </a:lnTo>
                    <a:lnTo>
                      <a:pt x="325" y="3753"/>
                    </a:lnTo>
                    <a:lnTo>
                      <a:pt x="337" y="3749"/>
                    </a:lnTo>
                    <a:lnTo>
                      <a:pt x="348" y="3744"/>
                    </a:lnTo>
                    <a:lnTo>
                      <a:pt x="359" y="3739"/>
                    </a:lnTo>
                    <a:lnTo>
                      <a:pt x="370" y="3734"/>
                    </a:lnTo>
                    <a:lnTo>
                      <a:pt x="381" y="3728"/>
                    </a:lnTo>
                    <a:lnTo>
                      <a:pt x="391" y="3721"/>
                    </a:lnTo>
                    <a:lnTo>
                      <a:pt x="401" y="3713"/>
                    </a:lnTo>
                    <a:lnTo>
                      <a:pt x="410" y="3706"/>
                    </a:lnTo>
                    <a:lnTo>
                      <a:pt x="419" y="3698"/>
                    </a:lnTo>
                    <a:lnTo>
                      <a:pt x="428" y="3690"/>
                    </a:lnTo>
                    <a:lnTo>
                      <a:pt x="436" y="3681"/>
                    </a:lnTo>
                    <a:lnTo>
                      <a:pt x="444" y="3672"/>
                    </a:lnTo>
                    <a:lnTo>
                      <a:pt x="451" y="3663"/>
                    </a:lnTo>
                    <a:lnTo>
                      <a:pt x="458" y="3653"/>
                    </a:lnTo>
                    <a:lnTo>
                      <a:pt x="465" y="3643"/>
                    </a:lnTo>
                    <a:lnTo>
                      <a:pt x="471" y="3632"/>
                    </a:lnTo>
                    <a:lnTo>
                      <a:pt x="476" y="3621"/>
                    </a:lnTo>
                    <a:lnTo>
                      <a:pt x="481" y="3610"/>
                    </a:lnTo>
                    <a:lnTo>
                      <a:pt x="486" y="3599"/>
                    </a:lnTo>
                    <a:lnTo>
                      <a:pt x="490" y="3587"/>
                    </a:lnTo>
                    <a:lnTo>
                      <a:pt x="493" y="3576"/>
                    </a:lnTo>
                    <a:lnTo>
                      <a:pt x="496" y="3563"/>
                    </a:lnTo>
                    <a:lnTo>
                      <a:pt x="498" y="3551"/>
                    </a:lnTo>
                    <a:lnTo>
                      <a:pt x="500" y="3539"/>
                    </a:lnTo>
                    <a:lnTo>
                      <a:pt x="501" y="3526"/>
                    </a:lnTo>
                    <a:lnTo>
                      <a:pt x="501" y="3513"/>
                    </a:lnTo>
                    <a:lnTo>
                      <a:pt x="505" y="3358"/>
                    </a:lnTo>
                    <a:lnTo>
                      <a:pt x="517" y="3205"/>
                    </a:lnTo>
                    <a:lnTo>
                      <a:pt x="537" y="3054"/>
                    </a:lnTo>
                    <a:lnTo>
                      <a:pt x="563" y="2907"/>
                    </a:lnTo>
                    <a:lnTo>
                      <a:pt x="596" y="2760"/>
                    </a:lnTo>
                    <a:lnTo>
                      <a:pt x="637" y="2618"/>
                    </a:lnTo>
                    <a:lnTo>
                      <a:pt x="684" y="2478"/>
                    </a:lnTo>
                    <a:lnTo>
                      <a:pt x="738" y="2341"/>
                    </a:lnTo>
                    <a:lnTo>
                      <a:pt x="798" y="2208"/>
                    </a:lnTo>
                    <a:lnTo>
                      <a:pt x="865" y="2078"/>
                    </a:lnTo>
                    <a:lnTo>
                      <a:pt x="937" y="1952"/>
                    </a:lnTo>
                    <a:lnTo>
                      <a:pt x="1015" y="1830"/>
                    </a:lnTo>
                    <a:lnTo>
                      <a:pt x="1100" y="1711"/>
                    </a:lnTo>
                    <a:lnTo>
                      <a:pt x="1189" y="1598"/>
                    </a:lnTo>
                    <a:lnTo>
                      <a:pt x="1283" y="1488"/>
                    </a:lnTo>
                    <a:lnTo>
                      <a:pt x="1384" y="1384"/>
                    </a:lnTo>
                    <a:lnTo>
                      <a:pt x="1488" y="1285"/>
                    </a:lnTo>
                    <a:lnTo>
                      <a:pt x="1597" y="1189"/>
                    </a:lnTo>
                    <a:lnTo>
                      <a:pt x="1711" y="1100"/>
                    </a:lnTo>
                    <a:lnTo>
                      <a:pt x="1829" y="1017"/>
                    </a:lnTo>
                    <a:lnTo>
                      <a:pt x="1952" y="937"/>
                    </a:lnTo>
                    <a:lnTo>
                      <a:pt x="2077" y="865"/>
                    </a:lnTo>
                    <a:lnTo>
                      <a:pt x="2208" y="799"/>
                    </a:lnTo>
                    <a:lnTo>
                      <a:pt x="2340" y="739"/>
                    </a:lnTo>
                    <a:lnTo>
                      <a:pt x="2478" y="685"/>
                    </a:lnTo>
                    <a:lnTo>
                      <a:pt x="2617" y="637"/>
                    </a:lnTo>
                    <a:lnTo>
                      <a:pt x="2760" y="596"/>
                    </a:lnTo>
                    <a:lnTo>
                      <a:pt x="2906" y="563"/>
                    </a:lnTo>
                    <a:lnTo>
                      <a:pt x="3054" y="537"/>
                    </a:lnTo>
                    <a:lnTo>
                      <a:pt x="3204" y="517"/>
                    </a:lnTo>
                    <a:lnTo>
                      <a:pt x="3358" y="506"/>
                    </a:lnTo>
                    <a:lnTo>
                      <a:pt x="3512" y="502"/>
                    </a:lnTo>
                    <a:lnTo>
                      <a:pt x="3525" y="502"/>
                    </a:lnTo>
                    <a:lnTo>
                      <a:pt x="3538" y="501"/>
                    </a:lnTo>
                    <a:lnTo>
                      <a:pt x="3550" y="499"/>
                    </a:lnTo>
                    <a:lnTo>
                      <a:pt x="3562" y="497"/>
                    </a:lnTo>
                    <a:lnTo>
                      <a:pt x="3574" y="494"/>
                    </a:lnTo>
                    <a:lnTo>
                      <a:pt x="3587" y="491"/>
                    </a:lnTo>
                    <a:lnTo>
                      <a:pt x="3599" y="487"/>
                    </a:lnTo>
                    <a:lnTo>
                      <a:pt x="3610" y="482"/>
                    </a:lnTo>
                    <a:lnTo>
                      <a:pt x="3621" y="477"/>
                    </a:lnTo>
                    <a:lnTo>
                      <a:pt x="3632" y="472"/>
                    </a:lnTo>
                    <a:lnTo>
                      <a:pt x="3643" y="466"/>
                    </a:lnTo>
                    <a:lnTo>
                      <a:pt x="3653" y="459"/>
                    </a:lnTo>
                    <a:lnTo>
                      <a:pt x="3663" y="452"/>
                    </a:lnTo>
                    <a:lnTo>
                      <a:pt x="3672" y="445"/>
                    </a:lnTo>
                    <a:lnTo>
                      <a:pt x="3681" y="437"/>
                    </a:lnTo>
                    <a:lnTo>
                      <a:pt x="3690" y="429"/>
                    </a:lnTo>
                    <a:lnTo>
                      <a:pt x="3698" y="420"/>
                    </a:lnTo>
                    <a:lnTo>
                      <a:pt x="3706" y="411"/>
                    </a:lnTo>
                    <a:lnTo>
                      <a:pt x="3713" y="402"/>
                    </a:lnTo>
                    <a:lnTo>
                      <a:pt x="3720" y="391"/>
                    </a:lnTo>
                    <a:lnTo>
                      <a:pt x="3727" y="381"/>
                    </a:lnTo>
                    <a:lnTo>
                      <a:pt x="3733" y="370"/>
                    </a:lnTo>
                    <a:lnTo>
                      <a:pt x="3738" y="359"/>
                    </a:lnTo>
                    <a:lnTo>
                      <a:pt x="3743" y="348"/>
                    </a:lnTo>
                    <a:lnTo>
                      <a:pt x="3748" y="337"/>
                    </a:lnTo>
                    <a:lnTo>
                      <a:pt x="3752" y="325"/>
                    </a:lnTo>
                    <a:lnTo>
                      <a:pt x="3755" y="313"/>
                    </a:lnTo>
                    <a:lnTo>
                      <a:pt x="3758" y="301"/>
                    </a:lnTo>
                    <a:lnTo>
                      <a:pt x="3760" y="289"/>
                    </a:lnTo>
                    <a:lnTo>
                      <a:pt x="3762" y="276"/>
                    </a:lnTo>
                    <a:lnTo>
                      <a:pt x="3763" y="264"/>
                    </a:lnTo>
                    <a:lnTo>
                      <a:pt x="3763" y="251"/>
                    </a:lnTo>
                    <a:lnTo>
                      <a:pt x="3763" y="238"/>
                    </a:lnTo>
                    <a:lnTo>
                      <a:pt x="3762" y="225"/>
                    </a:lnTo>
                    <a:lnTo>
                      <a:pt x="3760" y="213"/>
                    </a:lnTo>
                    <a:lnTo>
                      <a:pt x="3758" y="201"/>
                    </a:lnTo>
                    <a:lnTo>
                      <a:pt x="3755" y="188"/>
                    </a:lnTo>
                    <a:lnTo>
                      <a:pt x="3752" y="177"/>
                    </a:lnTo>
                    <a:lnTo>
                      <a:pt x="3748" y="165"/>
                    </a:lnTo>
                    <a:lnTo>
                      <a:pt x="3743" y="154"/>
                    </a:lnTo>
                    <a:lnTo>
                      <a:pt x="3738" y="143"/>
                    </a:lnTo>
                    <a:lnTo>
                      <a:pt x="3733" y="132"/>
                    </a:lnTo>
                    <a:lnTo>
                      <a:pt x="3727" y="120"/>
                    </a:lnTo>
                    <a:lnTo>
                      <a:pt x="3720" y="110"/>
                    </a:lnTo>
                    <a:lnTo>
                      <a:pt x="3713" y="100"/>
                    </a:lnTo>
                    <a:lnTo>
                      <a:pt x="3706" y="91"/>
                    </a:lnTo>
                    <a:lnTo>
                      <a:pt x="3698" y="82"/>
                    </a:lnTo>
                    <a:lnTo>
                      <a:pt x="3690" y="73"/>
                    </a:lnTo>
                    <a:lnTo>
                      <a:pt x="3681" y="65"/>
                    </a:lnTo>
                    <a:lnTo>
                      <a:pt x="3672" y="57"/>
                    </a:lnTo>
                    <a:lnTo>
                      <a:pt x="3663" y="50"/>
                    </a:lnTo>
                    <a:lnTo>
                      <a:pt x="3653" y="43"/>
                    </a:lnTo>
                    <a:lnTo>
                      <a:pt x="3643" y="36"/>
                    </a:lnTo>
                    <a:lnTo>
                      <a:pt x="3632" y="30"/>
                    </a:lnTo>
                    <a:lnTo>
                      <a:pt x="3621" y="25"/>
                    </a:lnTo>
                    <a:lnTo>
                      <a:pt x="3610" y="20"/>
                    </a:lnTo>
                    <a:lnTo>
                      <a:pt x="3599" y="15"/>
                    </a:lnTo>
                    <a:lnTo>
                      <a:pt x="3587" y="11"/>
                    </a:lnTo>
                    <a:lnTo>
                      <a:pt x="3574" y="8"/>
                    </a:lnTo>
                    <a:lnTo>
                      <a:pt x="3562" y="5"/>
                    </a:lnTo>
                    <a:lnTo>
                      <a:pt x="3550" y="3"/>
                    </a:lnTo>
                    <a:lnTo>
                      <a:pt x="3538" y="1"/>
                    </a:lnTo>
                    <a:lnTo>
                      <a:pt x="3525" y="0"/>
                    </a:lnTo>
                    <a:lnTo>
                      <a:pt x="35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29" tIns="48214" rIns="96429" bIns="48214" numCol="1" anchor="t" anchorCtr="0" compatLnSpc="1">
                <a:prstTxWarp prst="textNoShape">
                  <a:avLst/>
                </a:prstTxWarp>
              </a:bodyPr>
              <a:lstStyle/>
              <a:p>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50" name="Group 12"/>
          <p:cNvGrpSpPr/>
          <p:nvPr/>
        </p:nvGrpSpPr>
        <p:grpSpPr>
          <a:xfrm>
            <a:off x="553044" y="5161183"/>
            <a:ext cx="3803786" cy="931508"/>
            <a:chOff x="524433" y="4893933"/>
            <a:chExt cx="3606998" cy="883316"/>
          </a:xfrm>
        </p:grpSpPr>
        <p:sp>
          <p:nvSpPr>
            <p:cNvPr id="51" name="TextBox 37"/>
            <p:cNvSpPr txBox="1"/>
            <p:nvPr/>
          </p:nvSpPr>
          <p:spPr>
            <a:xfrm>
              <a:off x="524433" y="5320255"/>
              <a:ext cx="3606998" cy="456994"/>
            </a:xfrm>
            <a:prstGeom prst="rect">
              <a:avLst/>
            </a:prstGeom>
            <a:noFill/>
          </p:spPr>
          <p:txBody>
            <a:bodyPr wrap="square" rtlCol="0">
              <a:spAutoFit/>
            </a:bodyPr>
            <a:lstStyle/>
            <a:p>
              <a:r>
                <a:rPr lang="zh-CN" altLang="en-US" sz="1266"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属于小世界网络模型</a:t>
              </a:r>
              <a:r>
                <a:rPr lang="en-US" altLang="zh-CN" sz="1266"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266"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一类具有较短的平均路径长度又具有较高的聚类系数的网络的总称。</a:t>
              </a:r>
              <a:endParaRPr lang="id-ID" sz="1266"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 name="TextBox 38"/>
            <p:cNvSpPr txBox="1"/>
            <p:nvPr/>
          </p:nvSpPr>
          <p:spPr>
            <a:xfrm>
              <a:off x="624999" y="4893933"/>
              <a:ext cx="3462300" cy="395340"/>
            </a:xfrm>
            <a:prstGeom prst="rect">
              <a:avLst/>
            </a:prstGeom>
            <a:noFill/>
          </p:spPr>
          <p:txBody>
            <a:bodyPr wrap="square" rtlCol="0">
              <a:spAutoFit/>
            </a:bodyPr>
            <a:lstStyle/>
            <a:p>
              <a:pPr algn="r"/>
              <a:r>
                <a:rPr lang="en-US" altLang="zh-CN" sz="2109" b="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WS</a:t>
              </a:r>
              <a:r>
                <a:rPr lang="zh-CN" altLang="en-US" sz="2109" b="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模型</a:t>
              </a:r>
            </a:p>
          </p:txBody>
        </p:sp>
      </p:grpSp>
      <p:grpSp>
        <p:nvGrpSpPr>
          <p:cNvPr id="53" name="Group 13"/>
          <p:cNvGrpSpPr/>
          <p:nvPr/>
        </p:nvGrpSpPr>
        <p:grpSpPr>
          <a:xfrm>
            <a:off x="1959542" y="3682440"/>
            <a:ext cx="3697732" cy="1126303"/>
            <a:chOff x="1858165" y="3624861"/>
            <a:chExt cx="3506431" cy="1068034"/>
          </a:xfrm>
        </p:grpSpPr>
        <p:sp>
          <p:nvSpPr>
            <p:cNvPr id="54" name="TextBox 66"/>
            <p:cNvSpPr txBox="1"/>
            <p:nvPr/>
          </p:nvSpPr>
          <p:spPr>
            <a:xfrm>
              <a:off x="2006353" y="4051181"/>
              <a:ext cx="3358243" cy="641714"/>
            </a:xfrm>
            <a:prstGeom prst="rect">
              <a:avLst/>
            </a:prstGeom>
            <a:noFill/>
          </p:spPr>
          <p:txBody>
            <a:bodyPr wrap="square" rtlCol="0">
              <a:spAutoFit/>
            </a:bodyPr>
            <a:lstStyle/>
            <a:p>
              <a:r>
                <a:rPr lang="zh-CN" altLang="en-US" sz="1266"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为了解释幂律的产生机制，提出了无标度网络模型（</a:t>
              </a:r>
              <a:r>
                <a:rPr lang="en-US" altLang="zh-CN" sz="1266"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BA</a:t>
              </a:r>
              <a:r>
                <a:rPr lang="zh-CN" altLang="en-US" sz="1266"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模型），其有</a:t>
              </a:r>
              <a:r>
                <a:rPr lang="en-US" altLang="zh-CN" sz="1266"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1266"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个特性：增长性和优先连接机制。</a:t>
              </a:r>
              <a:endParaRPr lang="id-ID" sz="1266"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5" name="TextBox 67"/>
            <p:cNvSpPr txBox="1"/>
            <p:nvPr/>
          </p:nvSpPr>
          <p:spPr>
            <a:xfrm>
              <a:off x="1858165" y="3624861"/>
              <a:ext cx="3462300" cy="395340"/>
            </a:xfrm>
            <a:prstGeom prst="rect">
              <a:avLst/>
            </a:prstGeom>
            <a:noFill/>
          </p:spPr>
          <p:txBody>
            <a:bodyPr wrap="square" rtlCol="0">
              <a:spAutoFit/>
            </a:bodyPr>
            <a:lstStyle/>
            <a:p>
              <a:pPr algn="r"/>
              <a:r>
                <a:rPr lang="en-US" altLang="zh-CN" sz="2109" b="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BA</a:t>
              </a:r>
              <a:r>
                <a:rPr lang="zh-CN" altLang="en-US" sz="2109" b="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模型</a:t>
              </a:r>
            </a:p>
          </p:txBody>
        </p:sp>
      </p:grpSp>
      <p:grpSp>
        <p:nvGrpSpPr>
          <p:cNvPr id="56" name="Group 14"/>
          <p:cNvGrpSpPr/>
          <p:nvPr/>
        </p:nvGrpSpPr>
        <p:grpSpPr>
          <a:xfrm>
            <a:off x="3658291" y="2521986"/>
            <a:ext cx="3697732" cy="736710"/>
            <a:chOff x="3469030" y="2409031"/>
            <a:chExt cx="3506431" cy="698596"/>
          </a:xfrm>
        </p:grpSpPr>
        <p:sp>
          <p:nvSpPr>
            <p:cNvPr id="57" name="TextBox 72"/>
            <p:cNvSpPr txBox="1"/>
            <p:nvPr/>
          </p:nvSpPr>
          <p:spPr>
            <a:xfrm>
              <a:off x="3469030" y="2835352"/>
              <a:ext cx="3506431" cy="272275"/>
            </a:xfrm>
            <a:prstGeom prst="rect">
              <a:avLst/>
            </a:prstGeom>
            <a:noFill/>
          </p:spPr>
          <p:txBody>
            <a:bodyPr wrap="square" rtlCol="0">
              <a:spAutoFit/>
            </a:bodyPr>
            <a:lstStyle/>
            <a:p>
              <a:r>
                <a:rPr lang="zh-CN" altLang="en-US" sz="1266" dirty="0">
                  <a:solidFill>
                    <a:schemeClr val="tx1">
                      <a:lumMod val="50000"/>
                      <a:lumOff val="50000"/>
                    </a:schemeClr>
                  </a:solidFill>
                  <a:latin typeface="微软雅黑" panose="020B0503020204020204" pitchFamily="34" charset="-122"/>
                  <a:ea typeface="微软雅黑" panose="020B0503020204020204" pitchFamily="34" charset="-122"/>
                </a:rPr>
                <a:t>森立火灾模型、</a:t>
              </a:r>
              <a:r>
                <a:rPr lang="en-US" altLang="zh-CN" sz="1266" dirty="0">
                  <a:solidFill>
                    <a:schemeClr val="tx1">
                      <a:lumMod val="50000"/>
                      <a:lumOff val="50000"/>
                    </a:schemeClr>
                  </a:solidFill>
                  <a:latin typeface="微软雅黑" panose="020B0503020204020204" pitchFamily="34" charset="-122"/>
                  <a:ea typeface="微软雅黑" panose="020B0503020204020204" pitchFamily="34" charset="-122"/>
                </a:rPr>
                <a:t>Kronecker </a:t>
              </a:r>
              <a:r>
                <a:rPr lang="zh-CN" altLang="en-US" sz="1266" dirty="0">
                  <a:solidFill>
                    <a:schemeClr val="tx1">
                      <a:lumMod val="50000"/>
                      <a:lumOff val="50000"/>
                    </a:schemeClr>
                  </a:solidFill>
                  <a:latin typeface="微软雅黑" panose="020B0503020204020204" pitchFamily="34" charset="-122"/>
                  <a:ea typeface="微软雅黑" panose="020B0503020204020204" pitchFamily="34" charset="-122"/>
                </a:rPr>
                <a:t>模型、生产模型等。</a:t>
              </a:r>
            </a:p>
          </p:txBody>
        </p:sp>
        <p:sp>
          <p:nvSpPr>
            <p:cNvPr id="58" name="TextBox 73"/>
            <p:cNvSpPr txBox="1"/>
            <p:nvPr/>
          </p:nvSpPr>
          <p:spPr>
            <a:xfrm>
              <a:off x="3469030" y="2409031"/>
              <a:ext cx="3462300" cy="395340"/>
            </a:xfrm>
            <a:prstGeom prst="rect">
              <a:avLst/>
            </a:prstGeom>
            <a:noFill/>
          </p:spPr>
          <p:txBody>
            <a:bodyPr wrap="square" rtlCol="0">
              <a:spAutoFit/>
            </a:bodyPr>
            <a:lstStyle/>
            <a:p>
              <a:pPr algn="r"/>
              <a:r>
                <a:rPr lang="zh-CN" altLang="en-US" sz="2109" b="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其他模型</a:t>
              </a:r>
            </a:p>
          </p:txBody>
        </p:sp>
      </p:grpSp>
      <p:grpSp>
        <p:nvGrpSpPr>
          <p:cNvPr id="62" name="Group 80"/>
          <p:cNvGrpSpPr/>
          <p:nvPr/>
        </p:nvGrpSpPr>
        <p:grpSpPr>
          <a:xfrm flipH="1">
            <a:off x="6554679" y="4144294"/>
            <a:ext cx="2059374" cy="519752"/>
            <a:chOff x="2756450" y="2662215"/>
            <a:chExt cx="1952833" cy="492863"/>
          </a:xfrm>
        </p:grpSpPr>
        <p:grpSp>
          <p:nvGrpSpPr>
            <p:cNvPr id="63" name="Group 81"/>
            <p:cNvGrpSpPr/>
            <p:nvPr/>
          </p:nvGrpSpPr>
          <p:grpSpPr>
            <a:xfrm>
              <a:off x="2756450" y="2757465"/>
              <a:ext cx="1775413" cy="397613"/>
              <a:chOff x="2756450" y="2757465"/>
              <a:chExt cx="1775413" cy="397613"/>
            </a:xfrm>
          </p:grpSpPr>
          <p:cxnSp>
            <p:nvCxnSpPr>
              <p:cNvPr id="65" name="Straight Connector 83"/>
              <p:cNvCxnSpPr/>
              <p:nvPr/>
            </p:nvCxnSpPr>
            <p:spPr>
              <a:xfrm flipH="1">
                <a:off x="2756450" y="2757465"/>
                <a:ext cx="1216648" cy="397613"/>
              </a:xfrm>
              <a:prstGeom prst="line">
                <a:avLst/>
              </a:prstGeom>
              <a:ln w="12700">
                <a:solidFill>
                  <a:schemeClr val="bg1">
                    <a:lumMod val="65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66" name="Straight Connector 84"/>
              <p:cNvCxnSpPr/>
              <p:nvPr/>
            </p:nvCxnSpPr>
            <p:spPr>
              <a:xfrm flipH="1" flipV="1">
                <a:off x="3973098" y="2757465"/>
                <a:ext cx="558765" cy="907"/>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64" name="Oval 82"/>
            <p:cNvSpPr/>
            <p:nvPr/>
          </p:nvSpPr>
          <p:spPr>
            <a:xfrm>
              <a:off x="4518783" y="2662215"/>
              <a:ext cx="190500" cy="1905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7" name="Group 86"/>
          <p:cNvGrpSpPr/>
          <p:nvPr/>
        </p:nvGrpSpPr>
        <p:grpSpPr>
          <a:xfrm flipH="1">
            <a:off x="8283681" y="2918311"/>
            <a:ext cx="1483918" cy="698015"/>
            <a:chOff x="3302135" y="2662215"/>
            <a:chExt cx="1407148" cy="661903"/>
          </a:xfrm>
        </p:grpSpPr>
        <p:cxnSp>
          <p:nvCxnSpPr>
            <p:cNvPr id="68" name="Straight Connector 89"/>
            <p:cNvCxnSpPr>
              <a:stCxn id="69" idx="2"/>
            </p:cNvCxnSpPr>
            <p:nvPr/>
          </p:nvCxnSpPr>
          <p:spPr>
            <a:xfrm flipH="1">
              <a:off x="3302135" y="2757465"/>
              <a:ext cx="1216648" cy="566653"/>
            </a:xfrm>
            <a:prstGeom prst="line">
              <a:avLst/>
            </a:prstGeom>
            <a:ln w="12700">
              <a:solidFill>
                <a:schemeClr val="bg1">
                  <a:lumMod val="65000"/>
                </a:schemeClr>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69" name="Oval 88"/>
            <p:cNvSpPr/>
            <p:nvPr/>
          </p:nvSpPr>
          <p:spPr>
            <a:xfrm>
              <a:off x="4518783" y="2662215"/>
              <a:ext cx="190500" cy="1905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3" name="Group 10"/>
          <p:cNvGrpSpPr/>
          <p:nvPr/>
        </p:nvGrpSpPr>
        <p:grpSpPr>
          <a:xfrm>
            <a:off x="7436381" y="2649679"/>
            <a:ext cx="776434" cy="776434"/>
            <a:chOff x="7051661" y="2512363"/>
            <a:chExt cx="736265" cy="736265"/>
          </a:xfrm>
        </p:grpSpPr>
        <p:sp>
          <p:nvSpPr>
            <p:cNvPr id="74" name="Oval 68"/>
            <p:cNvSpPr/>
            <p:nvPr/>
          </p:nvSpPr>
          <p:spPr>
            <a:xfrm>
              <a:off x="7051661" y="2512363"/>
              <a:ext cx="736265" cy="7362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75" name="Group 104"/>
            <p:cNvGrpSpPr/>
            <p:nvPr/>
          </p:nvGrpSpPr>
          <p:grpSpPr>
            <a:xfrm>
              <a:off x="7231041" y="2719950"/>
              <a:ext cx="377503" cy="353205"/>
              <a:chOff x="6964363" y="2108200"/>
              <a:chExt cx="690562" cy="646113"/>
            </a:xfrm>
            <a:solidFill>
              <a:schemeClr val="bg1"/>
            </a:solidFill>
          </p:grpSpPr>
          <p:sp>
            <p:nvSpPr>
              <p:cNvPr id="76" name="Freeform 91"/>
              <p:cNvSpPr>
                <a:spLocks noEditPoints="1"/>
              </p:cNvSpPr>
              <p:nvPr/>
            </p:nvSpPr>
            <p:spPr bwMode="auto">
              <a:xfrm>
                <a:off x="7050088" y="2193925"/>
                <a:ext cx="519112" cy="344488"/>
              </a:xfrm>
              <a:custGeom>
                <a:avLst/>
                <a:gdLst>
                  <a:gd name="T0" fmla="*/ 503 w 12071"/>
                  <a:gd name="T1" fmla="*/ 502 h 8033"/>
                  <a:gd name="T2" fmla="*/ 11568 w 12071"/>
                  <a:gd name="T3" fmla="*/ 0 h 8033"/>
                  <a:gd name="T4" fmla="*/ 452 w 12071"/>
                  <a:gd name="T5" fmla="*/ 5 h 8033"/>
                  <a:gd name="T6" fmla="*/ 377 w 12071"/>
                  <a:gd name="T7" fmla="*/ 18 h 8033"/>
                  <a:gd name="T8" fmla="*/ 307 w 12071"/>
                  <a:gd name="T9" fmla="*/ 41 h 8033"/>
                  <a:gd name="T10" fmla="*/ 242 w 12071"/>
                  <a:gd name="T11" fmla="*/ 74 h 8033"/>
                  <a:gd name="T12" fmla="*/ 183 w 12071"/>
                  <a:gd name="T13" fmla="*/ 116 h 8033"/>
                  <a:gd name="T14" fmla="*/ 131 w 12071"/>
                  <a:gd name="T15" fmla="*/ 166 h 8033"/>
                  <a:gd name="T16" fmla="*/ 85 w 12071"/>
                  <a:gd name="T17" fmla="*/ 222 h 8033"/>
                  <a:gd name="T18" fmla="*/ 49 w 12071"/>
                  <a:gd name="T19" fmla="*/ 284 h 8033"/>
                  <a:gd name="T20" fmla="*/ 22 w 12071"/>
                  <a:gd name="T21" fmla="*/ 353 h 8033"/>
                  <a:gd name="T22" fmla="*/ 6 w 12071"/>
                  <a:gd name="T23" fmla="*/ 426 h 8033"/>
                  <a:gd name="T24" fmla="*/ 0 w 12071"/>
                  <a:gd name="T25" fmla="*/ 502 h 8033"/>
                  <a:gd name="T26" fmla="*/ 3 w 12071"/>
                  <a:gd name="T27" fmla="*/ 7582 h 8033"/>
                  <a:gd name="T28" fmla="*/ 16 w 12071"/>
                  <a:gd name="T29" fmla="*/ 7656 h 8033"/>
                  <a:gd name="T30" fmla="*/ 39 w 12071"/>
                  <a:gd name="T31" fmla="*/ 7726 h 8033"/>
                  <a:gd name="T32" fmla="*/ 72 w 12071"/>
                  <a:gd name="T33" fmla="*/ 7792 h 8033"/>
                  <a:gd name="T34" fmla="*/ 115 w 12071"/>
                  <a:gd name="T35" fmla="*/ 7850 h 8033"/>
                  <a:gd name="T36" fmla="*/ 165 w 12071"/>
                  <a:gd name="T37" fmla="*/ 7902 h 8033"/>
                  <a:gd name="T38" fmla="*/ 221 w 12071"/>
                  <a:gd name="T39" fmla="*/ 7947 h 8033"/>
                  <a:gd name="T40" fmla="*/ 285 w 12071"/>
                  <a:gd name="T41" fmla="*/ 7983 h 8033"/>
                  <a:gd name="T42" fmla="*/ 353 w 12071"/>
                  <a:gd name="T43" fmla="*/ 8011 h 8033"/>
                  <a:gd name="T44" fmla="*/ 426 w 12071"/>
                  <a:gd name="T45" fmla="*/ 8027 h 8033"/>
                  <a:gd name="T46" fmla="*/ 503 w 12071"/>
                  <a:gd name="T47" fmla="*/ 8033 h 8033"/>
                  <a:gd name="T48" fmla="*/ 11619 w 12071"/>
                  <a:gd name="T49" fmla="*/ 8030 h 8033"/>
                  <a:gd name="T50" fmla="*/ 11694 w 12071"/>
                  <a:gd name="T51" fmla="*/ 8017 h 8033"/>
                  <a:gd name="T52" fmla="*/ 11764 w 12071"/>
                  <a:gd name="T53" fmla="*/ 7994 h 8033"/>
                  <a:gd name="T54" fmla="*/ 11829 w 12071"/>
                  <a:gd name="T55" fmla="*/ 7960 h 8033"/>
                  <a:gd name="T56" fmla="*/ 11888 w 12071"/>
                  <a:gd name="T57" fmla="*/ 7918 h 8033"/>
                  <a:gd name="T58" fmla="*/ 11940 w 12071"/>
                  <a:gd name="T59" fmla="*/ 7868 h 8033"/>
                  <a:gd name="T60" fmla="*/ 11986 w 12071"/>
                  <a:gd name="T61" fmla="*/ 7812 h 8033"/>
                  <a:gd name="T62" fmla="*/ 12022 w 12071"/>
                  <a:gd name="T63" fmla="*/ 7749 h 8033"/>
                  <a:gd name="T64" fmla="*/ 12049 w 12071"/>
                  <a:gd name="T65" fmla="*/ 7680 h 8033"/>
                  <a:gd name="T66" fmla="*/ 12065 w 12071"/>
                  <a:gd name="T67" fmla="*/ 7607 h 8033"/>
                  <a:gd name="T68" fmla="*/ 12071 w 12071"/>
                  <a:gd name="T69" fmla="*/ 7531 h 8033"/>
                  <a:gd name="T70" fmla="*/ 12068 w 12071"/>
                  <a:gd name="T71" fmla="*/ 451 h 8033"/>
                  <a:gd name="T72" fmla="*/ 12055 w 12071"/>
                  <a:gd name="T73" fmla="*/ 377 h 8033"/>
                  <a:gd name="T74" fmla="*/ 12032 w 12071"/>
                  <a:gd name="T75" fmla="*/ 306 h 8033"/>
                  <a:gd name="T76" fmla="*/ 11999 w 12071"/>
                  <a:gd name="T77" fmla="*/ 242 h 8033"/>
                  <a:gd name="T78" fmla="*/ 11956 w 12071"/>
                  <a:gd name="T79" fmla="*/ 183 h 8033"/>
                  <a:gd name="T80" fmla="*/ 11906 w 12071"/>
                  <a:gd name="T81" fmla="*/ 131 h 8033"/>
                  <a:gd name="T82" fmla="*/ 11850 w 12071"/>
                  <a:gd name="T83" fmla="*/ 85 h 8033"/>
                  <a:gd name="T84" fmla="*/ 11786 w 12071"/>
                  <a:gd name="T85" fmla="*/ 49 h 8033"/>
                  <a:gd name="T86" fmla="*/ 11718 w 12071"/>
                  <a:gd name="T87" fmla="*/ 22 h 8033"/>
                  <a:gd name="T88" fmla="*/ 11645 w 12071"/>
                  <a:gd name="T89" fmla="*/ 6 h 8033"/>
                  <a:gd name="T90" fmla="*/ 11568 w 12071"/>
                  <a:gd name="T91" fmla="*/ 0 h 8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071" h="8033">
                    <a:moveTo>
                      <a:pt x="11568" y="7533"/>
                    </a:moveTo>
                    <a:lnTo>
                      <a:pt x="503" y="7533"/>
                    </a:lnTo>
                    <a:lnTo>
                      <a:pt x="503" y="502"/>
                    </a:lnTo>
                    <a:lnTo>
                      <a:pt x="11568" y="502"/>
                    </a:lnTo>
                    <a:lnTo>
                      <a:pt x="11568" y="7533"/>
                    </a:lnTo>
                    <a:close/>
                    <a:moveTo>
                      <a:pt x="11568" y="0"/>
                    </a:moveTo>
                    <a:lnTo>
                      <a:pt x="503" y="2"/>
                    </a:lnTo>
                    <a:lnTo>
                      <a:pt x="477" y="3"/>
                    </a:lnTo>
                    <a:lnTo>
                      <a:pt x="452" y="5"/>
                    </a:lnTo>
                    <a:lnTo>
                      <a:pt x="426" y="8"/>
                    </a:lnTo>
                    <a:lnTo>
                      <a:pt x="401" y="12"/>
                    </a:lnTo>
                    <a:lnTo>
                      <a:pt x="377" y="18"/>
                    </a:lnTo>
                    <a:lnTo>
                      <a:pt x="353" y="24"/>
                    </a:lnTo>
                    <a:lnTo>
                      <a:pt x="330" y="32"/>
                    </a:lnTo>
                    <a:lnTo>
                      <a:pt x="307" y="41"/>
                    </a:lnTo>
                    <a:lnTo>
                      <a:pt x="285" y="51"/>
                    </a:lnTo>
                    <a:lnTo>
                      <a:pt x="263" y="62"/>
                    </a:lnTo>
                    <a:lnTo>
                      <a:pt x="242" y="74"/>
                    </a:lnTo>
                    <a:lnTo>
                      <a:pt x="221" y="87"/>
                    </a:lnTo>
                    <a:lnTo>
                      <a:pt x="202" y="102"/>
                    </a:lnTo>
                    <a:lnTo>
                      <a:pt x="183" y="116"/>
                    </a:lnTo>
                    <a:lnTo>
                      <a:pt x="165" y="132"/>
                    </a:lnTo>
                    <a:lnTo>
                      <a:pt x="147" y="148"/>
                    </a:lnTo>
                    <a:lnTo>
                      <a:pt x="131" y="166"/>
                    </a:lnTo>
                    <a:lnTo>
                      <a:pt x="115" y="184"/>
                    </a:lnTo>
                    <a:lnTo>
                      <a:pt x="99" y="202"/>
                    </a:lnTo>
                    <a:lnTo>
                      <a:pt x="85" y="222"/>
                    </a:lnTo>
                    <a:lnTo>
                      <a:pt x="72" y="242"/>
                    </a:lnTo>
                    <a:lnTo>
                      <a:pt x="60" y="263"/>
                    </a:lnTo>
                    <a:lnTo>
                      <a:pt x="49" y="284"/>
                    </a:lnTo>
                    <a:lnTo>
                      <a:pt x="39" y="307"/>
                    </a:lnTo>
                    <a:lnTo>
                      <a:pt x="30" y="329"/>
                    </a:lnTo>
                    <a:lnTo>
                      <a:pt x="22" y="353"/>
                    </a:lnTo>
                    <a:lnTo>
                      <a:pt x="16" y="377"/>
                    </a:lnTo>
                    <a:lnTo>
                      <a:pt x="10" y="401"/>
                    </a:lnTo>
                    <a:lnTo>
                      <a:pt x="6" y="426"/>
                    </a:lnTo>
                    <a:lnTo>
                      <a:pt x="3" y="451"/>
                    </a:lnTo>
                    <a:lnTo>
                      <a:pt x="1" y="476"/>
                    </a:lnTo>
                    <a:lnTo>
                      <a:pt x="0" y="502"/>
                    </a:lnTo>
                    <a:lnTo>
                      <a:pt x="0" y="7531"/>
                    </a:lnTo>
                    <a:lnTo>
                      <a:pt x="1" y="7557"/>
                    </a:lnTo>
                    <a:lnTo>
                      <a:pt x="3" y="7582"/>
                    </a:lnTo>
                    <a:lnTo>
                      <a:pt x="6" y="7607"/>
                    </a:lnTo>
                    <a:lnTo>
                      <a:pt x="10" y="7632"/>
                    </a:lnTo>
                    <a:lnTo>
                      <a:pt x="16" y="7656"/>
                    </a:lnTo>
                    <a:lnTo>
                      <a:pt x="22" y="7680"/>
                    </a:lnTo>
                    <a:lnTo>
                      <a:pt x="30" y="7703"/>
                    </a:lnTo>
                    <a:lnTo>
                      <a:pt x="39" y="7726"/>
                    </a:lnTo>
                    <a:lnTo>
                      <a:pt x="49" y="7749"/>
                    </a:lnTo>
                    <a:lnTo>
                      <a:pt x="60" y="7771"/>
                    </a:lnTo>
                    <a:lnTo>
                      <a:pt x="72" y="7792"/>
                    </a:lnTo>
                    <a:lnTo>
                      <a:pt x="85" y="7812"/>
                    </a:lnTo>
                    <a:lnTo>
                      <a:pt x="99" y="7831"/>
                    </a:lnTo>
                    <a:lnTo>
                      <a:pt x="115" y="7850"/>
                    </a:lnTo>
                    <a:lnTo>
                      <a:pt x="131" y="7868"/>
                    </a:lnTo>
                    <a:lnTo>
                      <a:pt x="147" y="7886"/>
                    </a:lnTo>
                    <a:lnTo>
                      <a:pt x="165" y="7902"/>
                    </a:lnTo>
                    <a:lnTo>
                      <a:pt x="183" y="7918"/>
                    </a:lnTo>
                    <a:lnTo>
                      <a:pt x="202" y="7933"/>
                    </a:lnTo>
                    <a:lnTo>
                      <a:pt x="221" y="7947"/>
                    </a:lnTo>
                    <a:lnTo>
                      <a:pt x="242" y="7960"/>
                    </a:lnTo>
                    <a:lnTo>
                      <a:pt x="263" y="7972"/>
                    </a:lnTo>
                    <a:lnTo>
                      <a:pt x="285" y="7983"/>
                    </a:lnTo>
                    <a:lnTo>
                      <a:pt x="307" y="7994"/>
                    </a:lnTo>
                    <a:lnTo>
                      <a:pt x="330" y="8003"/>
                    </a:lnTo>
                    <a:lnTo>
                      <a:pt x="353" y="8011"/>
                    </a:lnTo>
                    <a:lnTo>
                      <a:pt x="377" y="8017"/>
                    </a:lnTo>
                    <a:lnTo>
                      <a:pt x="401" y="8023"/>
                    </a:lnTo>
                    <a:lnTo>
                      <a:pt x="426" y="8027"/>
                    </a:lnTo>
                    <a:lnTo>
                      <a:pt x="452" y="8030"/>
                    </a:lnTo>
                    <a:lnTo>
                      <a:pt x="477" y="8032"/>
                    </a:lnTo>
                    <a:lnTo>
                      <a:pt x="503" y="8033"/>
                    </a:lnTo>
                    <a:lnTo>
                      <a:pt x="11568" y="8033"/>
                    </a:lnTo>
                    <a:lnTo>
                      <a:pt x="11594" y="8032"/>
                    </a:lnTo>
                    <a:lnTo>
                      <a:pt x="11619" y="8030"/>
                    </a:lnTo>
                    <a:lnTo>
                      <a:pt x="11645" y="8027"/>
                    </a:lnTo>
                    <a:lnTo>
                      <a:pt x="11670" y="8023"/>
                    </a:lnTo>
                    <a:lnTo>
                      <a:pt x="11694" y="8017"/>
                    </a:lnTo>
                    <a:lnTo>
                      <a:pt x="11718" y="8011"/>
                    </a:lnTo>
                    <a:lnTo>
                      <a:pt x="11741" y="8003"/>
                    </a:lnTo>
                    <a:lnTo>
                      <a:pt x="11764" y="7994"/>
                    </a:lnTo>
                    <a:lnTo>
                      <a:pt x="11786" y="7983"/>
                    </a:lnTo>
                    <a:lnTo>
                      <a:pt x="11809" y="7972"/>
                    </a:lnTo>
                    <a:lnTo>
                      <a:pt x="11829" y="7960"/>
                    </a:lnTo>
                    <a:lnTo>
                      <a:pt x="11850" y="7947"/>
                    </a:lnTo>
                    <a:lnTo>
                      <a:pt x="11869" y="7933"/>
                    </a:lnTo>
                    <a:lnTo>
                      <a:pt x="11888" y="7918"/>
                    </a:lnTo>
                    <a:lnTo>
                      <a:pt x="11906" y="7902"/>
                    </a:lnTo>
                    <a:lnTo>
                      <a:pt x="11924" y="7886"/>
                    </a:lnTo>
                    <a:lnTo>
                      <a:pt x="11940" y="7868"/>
                    </a:lnTo>
                    <a:lnTo>
                      <a:pt x="11956" y="7850"/>
                    </a:lnTo>
                    <a:lnTo>
                      <a:pt x="11972" y="7831"/>
                    </a:lnTo>
                    <a:lnTo>
                      <a:pt x="11986" y="7812"/>
                    </a:lnTo>
                    <a:lnTo>
                      <a:pt x="11999" y="7792"/>
                    </a:lnTo>
                    <a:lnTo>
                      <a:pt x="12011" y="7771"/>
                    </a:lnTo>
                    <a:lnTo>
                      <a:pt x="12022" y="7749"/>
                    </a:lnTo>
                    <a:lnTo>
                      <a:pt x="12032" y="7726"/>
                    </a:lnTo>
                    <a:lnTo>
                      <a:pt x="12041" y="7703"/>
                    </a:lnTo>
                    <a:lnTo>
                      <a:pt x="12049" y="7680"/>
                    </a:lnTo>
                    <a:lnTo>
                      <a:pt x="12055" y="7656"/>
                    </a:lnTo>
                    <a:lnTo>
                      <a:pt x="12061" y="7632"/>
                    </a:lnTo>
                    <a:lnTo>
                      <a:pt x="12065" y="7607"/>
                    </a:lnTo>
                    <a:lnTo>
                      <a:pt x="12068" y="7582"/>
                    </a:lnTo>
                    <a:lnTo>
                      <a:pt x="12070" y="7557"/>
                    </a:lnTo>
                    <a:lnTo>
                      <a:pt x="12071" y="7531"/>
                    </a:lnTo>
                    <a:lnTo>
                      <a:pt x="12071" y="502"/>
                    </a:lnTo>
                    <a:lnTo>
                      <a:pt x="12070" y="476"/>
                    </a:lnTo>
                    <a:lnTo>
                      <a:pt x="12068" y="451"/>
                    </a:lnTo>
                    <a:lnTo>
                      <a:pt x="12065" y="426"/>
                    </a:lnTo>
                    <a:lnTo>
                      <a:pt x="12061" y="401"/>
                    </a:lnTo>
                    <a:lnTo>
                      <a:pt x="12055" y="377"/>
                    </a:lnTo>
                    <a:lnTo>
                      <a:pt x="12049" y="353"/>
                    </a:lnTo>
                    <a:lnTo>
                      <a:pt x="12041" y="329"/>
                    </a:lnTo>
                    <a:lnTo>
                      <a:pt x="12032" y="306"/>
                    </a:lnTo>
                    <a:lnTo>
                      <a:pt x="12022" y="284"/>
                    </a:lnTo>
                    <a:lnTo>
                      <a:pt x="12011" y="263"/>
                    </a:lnTo>
                    <a:lnTo>
                      <a:pt x="11999" y="242"/>
                    </a:lnTo>
                    <a:lnTo>
                      <a:pt x="11986" y="221"/>
                    </a:lnTo>
                    <a:lnTo>
                      <a:pt x="11972" y="202"/>
                    </a:lnTo>
                    <a:lnTo>
                      <a:pt x="11956" y="183"/>
                    </a:lnTo>
                    <a:lnTo>
                      <a:pt x="11940" y="165"/>
                    </a:lnTo>
                    <a:lnTo>
                      <a:pt x="11924" y="147"/>
                    </a:lnTo>
                    <a:lnTo>
                      <a:pt x="11906" y="131"/>
                    </a:lnTo>
                    <a:lnTo>
                      <a:pt x="11888" y="115"/>
                    </a:lnTo>
                    <a:lnTo>
                      <a:pt x="11869" y="100"/>
                    </a:lnTo>
                    <a:lnTo>
                      <a:pt x="11850" y="85"/>
                    </a:lnTo>
                    <a:lnTo>
                      <a:pt x="11829" y="72"/>
                    </a:lnTo>
                    <a:lnTo>
                      <a:pt x="11809" y="60"/>
                    </a:lnTo>
                    <a:lnTo>
                      <a:pt x="11786" y="49"/>
                    </a:lnTo>
                    <a:lnTo>
                      <a:pt x="11764" y="39"/>
                    </a:lnTo>
                    <a:lnTo>
                      <a:pt x="11741" y="30"/>
                    </a:lnTo>
                    <a:lnTo>
                      <a:pt x="11718" y="22"/>
                    </a:lnTo>
                    <a:lnTo>
                      <a:pt x="11694" y="16"/>
                    </a:lnTo>
                    <a:lnTo>
                      <a:pt x="11670" y="10"/>
                    </a:lnTo>
                    <a:lnTo>
                      <a:pt x="11645" y="6"/>
                    </a:lnTo>
                    <a:lnTo>
                      <a:pt x="11619" y="3"/>
                    </a:lnTo>
                    <a:lnTo>
                      <a:pt x="11594" y="1"/>
                    </a:lnTo>
                    <a:lnTo>
                      <a:pt x="1156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29" tIns="48214" rIns="96429" bIns="48214" numCol="1" anchor="t" anchorCtr="0" compatLnSpc="1">
                <a:prstTxWarp prst="textNoShape">
                  <a:avLst/>
                </a:prstTxWarp>
              </a:bodyPr>
              <a:lstStyle/>
              <a:p>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7" name="Freeform 92"/>
              <p:cNvSpPr>
                <a:spLocks noEditPoints="1"/>
              </p:cNvSpPr>
              <p:nvPr/>
            </p:nvSpPr>
            <p:spPr bwMode="auto">
              <a:xfrm>
                <a:off x="6964363" y="2108200"/>
                <a:ext cx="690562" cy="646113"/>
              </a:xfrm>
              <a:custGeom>
                <a:avLst/>
                <a:gdLst>
                  <a:gd name="T0" fmla="*/ 15066 w 16095"/>
                  <a:gd name="T1" fmla="*/ 11696 h 15059"/>
                  <a:gd name="T2" fmla="*/ 14988 w 16095"/>
                  <a:gd name="T3" fmla="*/ 11847 h 15059"/>
                  <a:gd name="T4" fmla="*/ 14867 w 16095"/>
                  <a:gd name="T5" fmla="*/ 11963 h 15059"/>
                  <a:gd name="T6" fmla="*/ 14712 w 16095"/>
                  <a:gd name="T7" fmla="*/ 12033 h 15059"/>
                  <a:gd name="T8" fmla="*/ 6036 w 16095"/>
                  <a:gd name="T9" fmla="*/ 12049 h 15059"/>
                  <a:gd name="T10" fmla="*/ 1359 w 16095"/>
                  <a:gd name="T11" fmla="*/ 12027 h 15059"/>
                  <a:gd name="T12" fmla="*/ 1208 w 16095"/>
                  <a:gd name="T13" fmla="*/ 11949 h 15059"/>
                  <a:gd name="T14" fmla="*/ 1091 w 16095"/>
                  <a:gd name="T15" fmla="*/ 11828 h 15059"/>
                  <a:gd name="T16" fmla="*/ 1022 w 16095"/>
                  <a:gd name="T17" fmla="*/ 11672 h 15059"/>
                  <a:gd name="T18" fmla="*/ 1007 w 16095"/>
                  <a:gd name="T19" fmla="*/ 1480 h 15059"/>
                  <a:gd name="T20" fmla="*/ 1045 w 16095"/>
                  <a:gd name="T21" fmla="*/ 1310 h 15059"/>
                  <a:gd name="T22" fmla="*/ 1137 w 16095"/>
                  <a:gd name="T23" fmla="*/ 1169 h 15059"/>
                  <a:gd name="T24" fmla="*/ 1268 w 16095"/>
                  <a:gd name="T25" fmla="*/ 1064 h 15059"/>
                  <a:gd name="T26" fmla="*/ 1432 w 16095"/>
                  <a:gd name="T27" fmla="*/ 1010 h 15059"/>
                  <a:gd name="T28" fmla="*/ 14663 w 16095"/>
                  <a:gd name="T29" fmla="*/ 1010 h 15059"/>
                  <a:gd name="T30" fmla="*/ 14826 w 16095"/>
                  <a:gd name="T31" fmla="*/ 1064 h 15059"/>
                  <a:gd name="T32" fmla="*/ 14958 w 16095"/>
                  <a:gd name="T33" fmla="*/ 1169 h 15059"/>
                  <a:gd name="T34" fmla="*/ 15050 w 16095"/>
                  <a:gd name="T35" fmla="*/ 1310 h 15059"/>
                  <a:gd name="T36" fmla="*/ 15088 w 16095"/>
                  <a:gd name="T37" fmla="*/ 1480 h 15059"/>
                  <a:gd name="T38" fmla="*/ 1279 w 16095"/>
                  <a:gd name="T39" fmla="*/ 17 h 15059"/>
                  <a:gd name="T40" fmla="*/ 790 w 16095"/>
                  <a:gd name="T41" fmla="*/ 182 h 15059"/>
                  <a:gd name="T42" fmla="*/ 391 w 16095"/>
                  <a:gd name="T43" fmla="*/ 493 h 15059"/>
                  <a:gd name="T44" fmla="*/ 119 w 16095"/>
                  <a:gd name="T45" fmla="*/ 920 h 15059"/>
                  <a:gd name="T46" fmla="*/ 2 w 16095"/>
                  <a:gd name="T47" fmla="*/ 1429 h 15059"/>
                  <a:gd name="T48" fmla="*/ 47 w 16095"/>
                  <a:gd name="T49" fmla="*/ 11922 h 15059"/>
                  <a:gd name="T50" fmla="*/ 257 w 16095"/>
                  <a:gd name="T51" fmla="*/ 12387 h 15059"/>
                  <a:gd name="T52" fmla="*/ 604 w 16095"/>
                  <a:gd name="T53" fmla="*/ 12752 h 15059"/>
                  <a:gd name="T54" fmla="*/ 1056 w 16095"/>
                  <a:gd name="T55" fmla="*/ 12984 h 15059"/>
                  <a:gd name="T56" fmla="*/ 6539 w 16095"/>
                  <a:gd name="T57" fmla="*/ 13053 h 15059"/>
                  <a:gd name="T58" fmla="*/ 3299 w 16095"/>
                  <a:gd name="T59" fmla="*/ 14106 h 15059"/>
                  <a:gd name="T60" fmla="*/ 3180 w 16095"/>
                  <a:gd name="T61" fmla="*/ 14188 h 15059"/>
                  <a:gd name="T62" fmla="*/ 3089 w 16095"/>
                  <a:gd name="T63" fmla="*/ 14299 h 15059"/>
                  <a:gd name="T64" fmla="*/ 3034 w 16095"/>
                  <a:gd name="T65" fmla="*/ 14431 h 15059"/>
                  <a:gd name="T66" fmla="*/ 3019 w 16095"/>
                  <a:gd name="T67" fmla="*/ 14583 h 15059"/>
                  <a:gd name="T68" fmla="*/ 3057 w 16095"/>
                  <a:gd name="T69" fmla="*/ 14753 h 15059"/>
                  <a:gd name="T70" fmla="*/ 3149 w 16095"/>
                  <a:gd name="T71" fmla="*/ 14894 h 15059"/>
                  <a:gd name="T72" fmla="*/ 3280 w 16095"/>
                  <a:gd name="T73" fmla="*/ 14999 h 15059"/>
                  <a:gd name="T74" fmla="*/ 3444 w 16095"/>
                  <a:gd name="T75" fmla="*/ 15053 h 15059"/>
                  <a:gd name="T76" fmla="*/ 12651 w 16095"/>
                  <a:gd name="T77" fmla="*/ 15053 h 15059"/>
                  <a:gd name="T78" fmla="*/ 12814 w 16095"/>
                  <a:gd name="T79" fmla="*/ 14999 h 15059"/>
                  <a:gd name="T80" fmla="*/ 12946 w 16095"/>
                  <a:gd name="T81" fmla="*/ 14894 h 15059"/>
                  <a:gd name="T82" fmla="*/ 13038 w 16095"/>
                  <a:gd name="T83" fmla="*/ 14753 h 15059"/>
                  <a:gd name="T84" fmla="*/ 13076 w 16095"/>
                  <a:gd name="T85" fmla="*/ 14583 h 15059"/>
                  <a:gd name="T86" fmla="*/ 13061 w 16095"/>
                  <a:gd name="T87" fmla="*/ 14431 h 15059"/>
                  <a:gd name="T88" fmla="*/ 13006 w 16095"/>
                  <a:gd name="T89" fmla="*/ 14299 h 15059"/>
                  <a:gd name="T90" fmla="*/ 12915 w 16095"/>
                  <a:gd name="T91" fmla="*/ 14188 h 15059"/>
                  <a:gd name="T92" fmla="*/ 12796 w 16095"/>
                  <a:gd name="T93" fmla="*/ 14106 h 15059"/>
                  <a:gd name="T94" fmla="*/ 9556 w 16095"/>
                  <a:gd name="T95" fmla="*/ 13053 h 15059"/>
                  <a:gd name="T96" fmla="*/ 15039 w 16095"/>
                  <a:gd name="T97" fmla="*/ 12984 h 15059"/>
                  <a:gd name="T98" fmla="*/ 15491 w 16095"/>
                  <a:gd name="T99" fmla="*/ 12752 h 15059"/>
                  <a:gd name="T100" fmla="*/ 15838 w 16095"/>
                  <a:gd name="T101" fmla="*/ 12387 h 15059"/>
                  <a:gd name="T102" fmla="*/ 16048 w 16095"/>
                  <a:gd name="T103" fmla="*/ 11922 h 15059"/>
                  <a:gd name="T104" fmla="*/ 16093 w 16095"/>
                  <a:gd name="T105" fmla="*/ 1429 h 15059"/>
                  <a:gd name="T106" fmla="*/ 15976 w 16095"/>
                  <a:gd name="T107" fmla="*/ 920 h 15059"/>
                  <a:gd name="T108" fmla="*/ 15703 w 16095"/>
                  <a:gd name="T109" fmla="*/ 493 h 15059"/>
                  <a:gd name="T110" fmla="*/ 15305 w 16095"/>
                  <a:gd name="T111" fmla="*/ 182 h 15059"/>
                  <a:gd name="T112" fmla="*/ 14815 w 16095"/>
                  <a:gd name="T113" fmla="*/ 17 h 15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095" h="15059">
                    <a:moveTo>
                      <a:pt x="15089" y="11547"/>
                    </a:moveTo>
                    <a:lnTo>
                      <a:pt x="15088" y="11573"/>
                    </a:lnTo>
                    <a:lnTo>
                      <a:pt x="15086" y="11598"/>
                    </a:lnTo>
                    <a:lnTo>
                      <a:pt x="15083" y="11623"/>
                    </a:lnTo>
                    <a:lnTo>
                      <a:pt x="15079" y="11648"/>
                    </a:lnTo>
                    <a:lnTo>
                      <a:pt x="15073" y="11672"/>
                    </a:lnTo>
                    <a:lnTo>
                      <a:pt x="15066" y="11696"/>
                    </a:lnTo>
                    <a:lnTo>
                      <a:pt x="15059" y="11719"/>
                    </a:lnTo>
                    <a:lnTo>
                      <a:pt x="15050" y="11743"/>
                    </a:lnTo>
                    <a:lnTo>
                      <a:pt x="15040" y="11765"/>
                    </a:lnTo>
                    <a:lnTo>
                      <a:pt x="15029" y="11786"/>
                    </a:lnTo>
                    <a:lnTo>
                      <a:pt x="15016" y="11807"/>
                    </a:lnTo>
                    <a:lnTo>
                      <a:pt x="15003" y="11828"/>
                    </a:lnTo>
                    <a:lnTo>
                      <a:pt x="14988" y="11847"/>
                    </a:lnTo>
                    <a:lnTo>
                      <a:pt x="14974" y="11866"/>
                    </a:lnTo>
                    <a:lnTo>
                      <a:pt x="14958" y="11884"/>
                    </a:lnTo>
                    <a:lnTo>
                      <a:pt x="14941" y="11902"/>
                    </a:lnTo>
                    <a:lnTo>
                      <a:pt x="14924" y="11918"/>
                    </a:lnTo>
                    <a:lnTo>
                      <a:pt x="14906" y="11934"/>
                    </a:lnTo>
                    <a:lnTo>
                      <a:pt x="14887" y="11949"/>
                    </a:lnTo>
                    <a:lnTo>
                      <a:pt x="14867" y="11963"/>
                    </a:lnTo>
                    <a:lnTo>
                      <a:pt x="14847" y="11977"/>
                    </a:lnTo>
                    <a:lnTo>
                      <a:pt x="14826" y="11989"/>
                    </a:lnTo>
                    <a:lnTo>
                      <a:pt x="14803" y="12000"/>
                    </a:lnTo>
                    <a:lnTo>
                      <a:pt x="14781" y="12010"/>
                    </a:lnTo>
                    <a:lnTo>
                      <a:pt x="14759" y="12019"/>
                    </a:lnTo>
                    <a:lnTo>
                      <a:pt x="14735" y="12027"/>
                    </a:lnTo>
                    <a:lnTo>
                      <a:pt x="14712" y="12033"/>
                    </a:lnTo>
                    <a:lnTo>
                      <a:pt x="14687" y="12039"/>
                    </a:lnTo>
                    <a:lnTo>
                      <a:pt x="14663" y="12043"/>
                    </a:lnTo>
                    <a:lnTo>
                      <a:pt x="14637" y="12047"/>
                    </a:lnTo>
                    <a:lnTo>
                      <a:pt x="14612" y="12048"/>
                    </a:lnTo>
                    <a:lnTo>
                      <a:pt x="14586" y="12049"/>
                    </a:lnTo>
                    <a:lnTo>
                      <a:pt x="10059" y="12049"/>
                    </a:lnTo>
                    <a:lnTo>
                      <a:pt x="6036" y="12049"/>
                    </a:lnTo>
                    <a:lnTo>
                      <a:pt x="1509" y="12049"/>
                    </a:lnTo>
                    <a:lnTo>
                      <a:pt x="1483" y="12048"/>
                    </a:lnTo>
                    <a:lnTo>
                      <a:pt x="1458" y="12047"/>
                    </a:lnTo>
                    <a:lnTo>
                      <a:pt x="1432" y="12043"/>
                    </a:lnTo>
                    <a:lnTo>
                      <a:pt x="1407" y="12039"/>
                    </a:lnTo>
                    <a:lnTo>
                      <a:pt x="1383" y="12033"/>
                    </a:lnTo>
                    <a:lnTo>
                      <a:pt x="1359" y="12027"/>
                    </a:lnTo>
                    <a:lnTo>
                      <a:pt x="1336" y="12019"/>
                    </a:lnTo>
                    <a:lnTo>
                      <a:pt x="1313" y="12010"/>
                    </a:lnTo>
                    <a:lnTo>
                      <a:pt x="1291" y="12000"/>
                    </a:lnTo>
                    <a:lnTo>
                      <a:pt x="1268" y="11989"/>
                    </a:lnTo>
                    <a:lnTo>
                      <a:pt x="1248" y="11977"/>
                    </a:lnTo>
                    <a:lnTo>
                      <a:pt x="1227" y="11963"/>
                    </a:lnTo>
                    <a:lnTo>
                      <a:pt x="1208" y="11949"/>
                    </a:lnTo>
                    <a:lnTo>
                      <a:pt x="1189" y="11934"/>
                    </a:lnTo>
                    <a:lnTo>
                      <a:pt x="1171" y="11918"/>
                    </a:lnTo>
                    <a:lnTo>
                      <a:pt x="1153" y="11902"/>
                    </a:lnTo>
                    <a:lnTo>
                      <a:pt x="1137" y="11884"/>
                    </a:lnTo>
                    <a:lnTo>
                      <a:pt x="1121" y="11866"/>
                    </a:lnTo>
                    <a:lnTo>
                      <a:pt x="1106" y="11847"/>
                    </a:lnTo>
                    <a:lnTo>
                      <a:pt x="1091" y="11828"/>
                    </a:lnTo>
                    <a:lnTo>
                      <a:pt x="1078" y="11807"/>
                    </a:lnTo>
                    <a:lnTo>
                      <a:pt x="1066" y="11786"/>
                    </a:lnTo>
                    <a:lnTo>
                      <a:pt x="1055" y="11765"/>
                    </a:lnTo>
                    <a:lnTo>
                      <a:pt x="1045" y="11743"/>
                    </a:lnTo>
                    <a:lnTo>
                      <a:pt x="1036" y="11719"/>
                    </a:lnTo>
                    <a:lnTo>
                      <a:pt x="1028" y="11696"/>
                    </a:lnTo>
                    <a:lnTo>
                      <a:pt x="1022" y="11672"/>
                    </a:lnTo>
                    <a:lnTo>
                      <a:pt x="1016" y="11648"/>
                    </a:lnTo>
                    <a:lnTo>
                      <a:pt x="1012" y="11623"/>
                    </a:lnTo>
                    <a:lnTo>
                      <a:pt x="1009" y="11598"/>
                    </a:lnTo>
                    <a:lnTo>
                      <a:pt x="1007" y="11573"/>
                    </a:lnTo>
                    <a:lnTo>
                      <a:pt x="1006" y="11547"/>
                    </a:lnTo>
                    <a:lnTo>
                      <a:pt x="1006" y="1506"/>
                    </a:lnTo>
                    <a:lnTo>
                      <a:pt x="1007" y="1480"/>
                    </a:lnTo>
                    <a:lnTo>
                      <a:pt x="1009" y="1455"/>
                    </a:lnTo>
                    <a:lnTo>
                      <a:pt x="1012" y="1430"/>
                    </a:lnTo>
                    <a:lnTo>
                      <a:pt x="1016" y="1405"/>
                    </a:lnTo>
                    <a:lnTo>
                      <a:pt x="1022" y="1381"/>
                    </a:lnTo>
                    <a:lnTo>
                      <a:pt x="1028" y="1356"/>
                    </a:lnTo>
                    <a:lnTo>
                      <a:pt x="1036" y="1333"/>
                    </a:lnTo>
                    <a:lnTo>
                      <a:pt x="1045" y="1310"/>
                    </a:lnTo>
                    <a:lnTo>
                      <a:pt x="1055" y="1288"/>
                    </a:lnTo>
                    <a:lnTo>
                      <a:pt x="1066" y="1267"/>
                    </a:lnTo>
                    <a:lnTo>
                      <a:pt x="1078" y="1246"/>
                    </a:lnTo>
                    <a:lnTo>
                      <a:pt x="1091" y="1225"/>
                    </a:lnTo>
                    <a:lnTo>
                      <a:pt x="1106" y="1206"/>
                    </a:lnTo>
                    <a:lnTo>
                      <a:pt x="1121" y="1187"/>
                    </a:lnTo>
                    <a:lnTo>
                      <a:pt x="1137" y="1169"/>
                    </a:lnTo>
                    <a:lnTo>
                      <a:pt x="1153" y="1151"/>
                    </a:lnTo>
                    <a:lnTo>
                      <a:pt x="1171" y="1135"/>
                    </a:lnTo>
                    <a:lnTo>
                      <a:pt x="1189" y="1119"/>
                    </a:lnTo>
                    <a:lnTo>
                      <a:pt x="1208" y="1103"/>
                    </a:lnTo>
                    <a:lnTo>
                      <a:pt x="1227" y="1090"/>
                    </a:lnTo>
                    <a:lnTo>
                      <a:pt x="1248" y="1077"/>
                    </a:lnTo>
                    <a:lnTo>
                      <a:pt x="1268" y="1064"/>
                    </a:lnTo>
                    <a:lnTo>
                      <a:pt x="1291" y="1053"/>
                    </a:lnTo>
                    <a:lnTo>
                      <a:pt x="1313" y="1043"/>
                    </a:lnTo>
                    <a:lnTo>
                      <a:pt x="1336" y="1034"/>
                    </a:lnTo>
                    <a:lnTo>
                      <a:pt x="1359" y="1027"/>
                    </a:lnTo>
                    <a:lnTo>
                      <a:pt x="1383" y="1020"/>
                    </a:lnTo>
                    <a:lnTo>
                      <a:pt x="1407" y="1014"/>
                    </a:lnTo>
                    <a:lnTo>
                      <a:pt x="1432" y="1010"/>
                    </a:lnTo>
                    <a:lnTo>
                      <a:pt x="1458" y="1007"/>
                    </a:lnTo>
                    <a:lnTo>
                      <a:pt x="1483" y="1005"/>
                    </a:lnTo>
                    <a:lnTo>
                      <a:pt x="1509" y="1004"/>
                    </a:lnTo>
                    <a:lnTo>
                      <a:pt x="14586" y="1004"/>
                    </a:lnTo>
                    <a:lnTo>
                      <a:pt x="14612" y="1005"/>
                    </a:lnTo>
                    <a:lnTo>
                      <a:pt x="14637" y="1007"/>
                    </a:lnTo>
                    <a:lnTo>
                      <a:pt x="14663" y="1010"/>
                    </a:lnTo>
                    <a:lnTo>
                      <a:pt x="14687" y="1014"/>
                    </a:lnTo>
                    <a:lnTo>
                      <a:pt x="14712" y="1020"/>
                    </a:lnTo>
                    <a:lnTo>
                      <a:pt x="14735" y="1027"/>
                    </a:lnTo>
                    <a:lnTo>
                      <a:pt x="14759" y="1034"/>
                    </a:lnTo>
                    <a:lnTo>
                      <a:pt x="14781" y="1043"/>
                    </a:lnTo>
                    <a:lnTo>
                      <a:pt x="14803" y="1053"/>
                    </a:lnTo>
                    <a:lnTo>
                      <a:pt x="14826" y="1064"/>
                    </a:lnTo>
                    <a:lnTo>
                      <a:pt x="14847" y="1077"/>
                    </a:lnTo>
                    <a:lnTo>
                      <a:pt x="14867" y="1090"/>
                    </a:lnTo>
                    <a:lnTo>
                      <a:pt x="14887" y="1103"/>
                    </a:lnTo>
                    <a:lnTo>
                      <a:pt x="14906" y="1119"/>
                    </a:lnTo>
                    <a:lnTo>
                      <a:pt x="14924" y="1135"/>
                    </a:lnTo>
                    <a:lnTo>
                      <a:pt x="14941" y="1151"/>
                    </a:lnTo>
                    <a:lnTo>
                      <a:pt x="14958" y="1169"/>
                    </a:lnTo>
                    <a:lnTo>
                      <a:pt x="14974" y="1187"/>
                    </a:lnTo>
                    <a:lnTo>
                      <a:pt x="14988" y="1206"/>
                    </a:lnTo>
                    <a:lnTo>
                      <a:pt x="15003" y="1225"/>
                    </a:lnTo>
                    <a:lnTo>
                      <a:pt x="15016" y="1246"/>
                    </a:lnTo>
                    <a:lnTo>
                      <a:pt x="15029" y="1267"/>
                    </a:lnTo>
                    <a:lnTo>
                      <a:pt x="15040" y="1288"/>
                    </a:lnTo>
                    <a:lnTo>
                      <a:pt x="15050" y="1310"/>
                    </a:lnTo>
                    <a:lnTo>
                      <a:pt x="15059" y="1333"/>
                    </a:lnTo>
                    <a:lnTo>
                      <a:pt x="15066" y="1356"/>
                    </a:lnTo>
                    <a:lnTo>
                      <a:pt x="15073" y="1381"/>
                    </a:lnTo>
                    <a:lnTo>
                      <a:pt x="15079" y="1405"/>
                    </a:lnTo>
                    <a:lnTo>
                      <a:pt x="15083" y="1430"/>
                    </a:lnTo>
                    <a:lnTo>
                      <a:pt x="15086" y="1455"/>
                    </a:lnTo>
                    <a:lnTo>
                      <a:pt x="15088" y="1480"/>
                    </a:lnTo>
                    <a:lnTo>
                      <a:pt x="15089" y="1506"/>
                    </a:lnTo>
                    <a:lnTo>
                      <a:pt x="15089" y="11547"/>
                    </a:lnTo>
                    <a:close/>
                    <a:moveTo>
                      <a:pt x="14586" y="0"/>
                    </a:moveTo>
                    <a:lnTo>
                      <a:pt x="1509" y="0"/>
                    </a:lnTo>
                    <a:lnTo>
                      <a:pt x="1431" y="2"/>
                    </a:lnTo>
                    <a:lnTo>
                      <a:pt x="1354" y="8"/>
                    </a:lnTo>
                    <a:lnTo>
                      <a:pt x="1279" y="17"/>
                    </a:lnTo>
                    <a:lnTo>
                      <a:pt x="1204" y="30"/>
                    </a:lnTo>
                    <a:lnTo>
                      <a:pt x="1132" y="47"/>
                    </a:lnTo>
                    <a:lnTo>
                      <a:pt x="1060" y="67"/>
                    </a:lnTo>
                    <a:lnTo>
                      <a:pt x="990" y="91"/>
                    </a:lnTo>
                    <a:lnTo>
                      <a:pt x="921" y="118"/>
                    </a:lnTo>
                    <a:lnTo>
                      <a:pt x="854" y="149"/>
                    </a:lnTo>
                    <a:lnTo>
                      <a:pt x="790" y="182"/>
                    </a:lnTo>
                    <a:lnTo>
                      <a:pt x="726" y="218"/>
                    </a:lnTo>
                    <a:lnTo>
                      <a:pt x="665" y="257"/>
                    </a:lnTo>
                    <a:lnTo>
                      <a:pt x="606" y="299"/>
                    </a:lnTo>
                    <a:lnTo>
                      <a:pt x="549" y="344"/>
                    </a:lnTo>
                    <a:lnTo>
                      <a:pt x="494" y="392"/>
                    </a:lnTo>
                    <a:lnTo>
                      <a:pt x="442" y="441"/>
                    </a:lnTo>
                    <a:lnTo>
                      <a:pt x="391" y="493"/>
                    </a:lnTo>
                    <a:lnTo>
                      <a:pt x="344" y="548"/>
                    </a:lnTo>
                    <a:lnTo>
                      <a:pt x="300" y="605"/>
                    </a:lnTo>
                    <a:lnTo>
                      <a:pt x="258" y="664"/>
                    </a:lnTo>
                    <a:lnTo>
                      <a:pt x="218" y="725"/>
                    </a:lnTo>
                    <a:lnTo>
                      <a:pt x="182" y="788"/>
                    </a:lnTo>
                    <a:lnTo>
                      <a:pt x="149" y="853"/>
                    </a:lnTo>
                    <a:lnTo>
                      <a:pt x="119" y="920"/>
                    </a:lnTo>
                    <a:lnTo>
                      <a:pt x="92" y="988"/>
                    </a:lnTo>
                    <a:lnTo>
                      <a:pt x="67" y="1058"/>
                    </a:lnTo>
                    <a:lnTo>
                      <a:pt x="47" y="1130"/>
                    </a:lnTo>
                    <a:lnTo>
                      <a:pt x="30" y="1203"/>
                    </a:lnTo>
                    <a:lnTo>
                      <a:pt x="17" y="1277"/>
                    </a:lnTo>
                    <a:lnTo>
                      <a:pt x="8" y="1352"/>
                    </a:lnTo>
                    <a:lnTo>
                      <a:pt x="2" y="1429"/>
                    </a:lnTo>
                    <a:lnTo>
                      <a:pt x="0" y="1506"/>
                    </a:lnTo>
                    <a:lnTo>
                      <a:pt x="0" y="11547"/>
                    </a:lnTo>
                    <a:lnTo>
                      <a:pt x="2" y="11624"/>
                    </a:lnTo>
                    <a:lnTo>
                      <a:pt x="8" y="11700"/>
                    </a:lnTo>
                    <a:lnTo>
                      <a:pt x="17" y="11776"/>
                    </a:lnTo>
                    <a:lnTo>
                      <a:pt x="30" y="11850"/>
                    </a:lnTo>
                    <a:lnTo>
                      <a:pt x="47" y="11922"/>
                    </a:lnTo>
                    <a:lnTo>
                      <a:pt x="67" y="11994"/>
                    </a:lnTo>
                    <a:lnTo>
                      <a:pt x="92" y="12064"/>
                    </a:lnTo>
                    <a:lnTo>
                      <a:pt x="118" y="12132"/>
                    </a:lnTo>
                    <a:lnTo>
                      <a:pt x="148" y="12198"/>
                    </a:lnTo>
                    <a:lnTo>
                      <a:pt x="181" y="12264"/>
                    </a:lnTo>
                    <a:lnTo>
                      <a:pt x="217" y="12326"/>
                    </a:lnTo>
                    <a:lnTo>
                      <a:pt x="257" y="12387"/>
                    </a:lnTo>
                    <a:lnTo>
                      <a:pt x="299" y="12446"/>
                    </a:lnTo>
                    <a:lnTo>
                      <a:pt x="343" y="12504"/>
                    </a:lnTo>
                    <a:lnTo>
                      <a:pt x="390" y="12558"/>
                    </a:lnTo>
                    <a:lnTo>
                      <a:pt x="441" y="12610"/>
                    </a:lnTo>
                    <a:lnTo>
                      <a:pt x="493" y="12660"/>
                    </a:lnTo>
                    <a:lnTo>
                      <a:pt x="547" y="12707"/>
                    </a:lnTo>
                    <a:lnTo>
                      <a:pt x="604" y="12752"/>
                    </a:lnTo>
                    <a:lnTo>
                      <a:pt x="663" y="12794"/>
                    </a:lnTo>
                    <a:lnTo>
                      <a:pt x="724" y="12833"/>
                    </a:lnTo>
                    <a:lnTo>
                      <a:pt x="787" y="12869"/>
                    </a:lnTo>
                    <a:lnTo>
                      <a:pt x="852" y="12902"/>
                    </a:lnTo>
                    <a:lnTo>
                      <a:pt x="918" y="12933"/>
                    </a:lnTo>
                    <a:lnTo>
                      <a:pt x="987" y="12959"/>
                    </a:lnTo>
                    <a:lnTo>
                      <a:pt x="1056" y="12984"/>
                    </a:lnTo>
                    <a:lnTo>
                      <a:pt x="1128" y="13004"/>
                    </a:lnTo>
                    <a:lnTo>
                      <a:pt x="1201" y="13021"/>
                    </a:lnTo>
                    <a:lnTo>
                      <a:pt x="1275" y="13035"/>
                    </a:lnTo>
                    <a:lnTo>
                      <a:pt x="1350" y="13044"/>
                    </a:lnTo>
                    <a:lnTo>
                      <a:pt x="1426" y="13050"/>
                    </a:lnTo>
                    <a:lnTo>
                      <a:pt x="1504" y="13053"/>
                    </a:lnTo>
                    <a:lnTo>
                      <a:pt x="6539" y="13053"/>
                    </a:lnTo>
                    <a:lnTo>
                      <a:pt x="6539" y="13663"/>
                    </a:lnTo>
                    <a:lnTo>
                      <a:pt x="3399" y="14070"/>
                    </a:lnTo>
                    <a:lnTo>
                      <a:pt x="3378" y="14076"/>
                    </a:lnTo>
                    <a:lnTo>
                      <a:pt x="3358" y="14082"/>
                    </a:lnTo>
                    <a:lnTo>
                      <a:pt x="3338" y="14090"/>
                    </a:lnTo>
                    <a:lnTo>
                      <a:pt x="3319" y="14098"/>
                    </a:lnTo>
                    <a:lnTo>
                      <a:pt x="3299" y="14106"/>
                    </a:lnTo>
                    <a:lnTo>
                      <a:pt x="3280" y="14116"/>
                    </a:lnTo>
                    <a:lnTo>
                      <a:pt x="3262" y="14126"/>
                    </a:lnTo>
                    <a:lnTo>
                      <a:pt x="3245" y="14137"/>
                    </a:lnTo>
                    <a:lnTo>
                      <a:pt x="3228" y="14149"/>
                    </a:lnTo>
                    <a:lnTo>
                      <a:pt x="3211" y="14161"/>
                    </a:lnTo>
                    <a:lnTo>
                      <a:pt x="3196" y="14174"/>
                    </a:lnTo>
                    <a:lnTo>
                      <a:pt x="3180" y="14188"/>
                    </a:lnTo>
                    <a:lnTo>
                      <a:pt x="3166" y="14203"/>
                    </a:lnTo>
                    <a:lnTo>
                      <a:pt x="3151" y="14217"/>
                    </a:lnTo>
                    <a:lnTo>
                      <a:pt x="3138" y="14233"/>
                    </a:lnTo>
                    <a:lnTo>
                      <a:pt x="3124" y="14249"/>
                    </a:lnTo>
                    <a:lnTo>
                      <a:pt x="3112" y="14265"/>
                    </a:lnTo>
                    <a:lnTo>
                      <a:pt x="3100" y="14282"/>
                    </a:lnTo>
                    <a:lnTo>
                      <a:pt x="3089" y="14299"/>
                    </a:lnTo>
                    <a:lnTo>
                      <a:pt x="3079" y="14316"/>
                    </a:lnTo>
                    <a:lnTo>
                      <a:pt x="3070" y="14335"/>
                    </a:lnTo>
                    <a:lnTo>
                      <a:pt x="3061" y="14353"/>
                    </a:lnTo>
                    <a:lnTo>
                      <a:pt x="3053" y="14372"/>
                    </a:lnTo>
                    <a:lnTo>
                      <a:pt x="3046" y="14391"/>
                    </a:lnTo>
                    <a:lnTo>
                      <a:pt x="3039" y="14411"/>
                    </a:lnTo>
                    <a:lnTo>
                      <a:pt x="3034" y="14431"/>
                    </a:lnTo>
                    <a:lnTo>
                      <a:pt x="3029" y="14452"/>
                    </a:lnTo>
                    <a:lnTo>
                      <a:pt x="3025" y="14473"/>
                    </a:lnTo>
                    <a:lnTo>
                      <a:pt x="3022" y="14493"/>
                    </a:lnTo>
                    <a:lnTo>
                      <a:pt x="3020" y="14514"/>
                    </a:lnTo>
                    <a:lnTo>
                      <a:pt x="3018" y="14536"/>
                    </a:lnTo>
                    <a:lnTo>
                      <a:pt x="3018" y="14557"/>
                    </a:lnTo>
                    <a:lnTo>
                      <a:pt x="3019" y="14583"/>
                    </a:lnTo>
                    <a:lnTo>
                      <a:pt x="3020" y="14608"/>
                    </a:lnTo>
                    <a:lnTo>
                      <a:pt x="3024" y="14633"/>
                    </a:lnTo>
                    <a:lnTo>
                      <a:pt x="3028" y="14658"/>
                    </a:lnTo>
                    <a:lnTo>
                      <a:pt x="3034" y="14682"/>
                    </a:lnTo>
                    <a:lnTo>
                      <a:pt x="3040" y="14707"/>
                    </a:lnTo>
                    <a:lnTo>
                      <a:pt x="3048" y="14730"/>
                    </a:lnTo>
                    <a:lnTo>
                      <a:pt x="3057" y="14753"/>
                    </a:lnTo>
                    <a:lnTo>
                      <a:pt x="3067" y="14775"/>
                    </a:lnTo>
                    <a:lnTo>
                      <a:pt x="3078" y="14797"/>
                    </a:lnTo>
                    <a:lnTo>
                      <a:pt x="3090" y="14818"/>
                    </a:lnTo>
                    <a:lnTo>
                      <a:pt x="3103" y="14838"/>
                    </a:lnTo>
                    <a:lnTo>
                      <a:pt x="3117" y="14857"/>
                    </a:lnTo>
                    <a:lnTo>
                      <a:pt x="3132" y="14876"/>
                    </a:lnTo>
                    <a:lnTo>
                      <a:pt x="3149" y="14894"/>
                    </a:lnTo>
                    <a:lnTo>
                      <a:pt x="3165" y="14912"/>
                    </a:lnTo>
                    <a:lnTo>
                      <a:pt x="3183" y="14928"/>
                    </a:lnTo>
                    <a:lnTo>
                      <a:pt x="3201" y="14945"/>
                    </a:lnTo>
                    <a:lnTo>
                      <a:pt x="3220" y="14960"/>
                    </a:lnTo>
                    <a:lnTo>
                      <a:pt x="3239" y="14974"/>
                    </a:lnTo>
                    <a:lnTo>
                      <a:pt x="3260" y="14987"/>
                    </a:lnTo>
                    <a:lnTo>
                      <a:pt x="3280" y="14999"/>
                    </a:lnTo>
                    <a:lnTo>
                      <a:pt x="3302" y="15010"/>
                    </a:lnTo>
                    <a:lnTo>
                      <a:pt x="3325" y="15020"/>
                    </a:lnTo>
                    <a:lnTo>
                      <a:pt x="3348" y="15029"/>
                    </a:lnTo>
                    <a:lnTo>
                      <a:pt x="3371" y="15037"/>
                    </a:lnTo>
                    <a:lnTo>
                      <a:pt x="3395" y="15043"/>
                    </a:lnTo>
                    <a:lnTo>
                      <a:pt x="3419" y="15049"/>
                    </a:lnTo>
                    <a:lnTo>
                      <a:pt x="3444" y="15053"/>
                    </a:lnTo>
                    <a:lnTo>
                      <a:pt x="3469" y="15056"/>
                    </a:lnTo>
                    <a:lnTo>
                      <a:pt x="3495" y="15058"/>
                    </a:lnTo>
                    <a:lnTo>
                      <a:pt x="3521" y="15059"/>
                    </a:lnTo>
                    <a:lnTo>
                      <a:pt x="12574" y="15059"/>
                    </a:lnTo>
                    <a:lnTo>
                      <a:pt x="12600" y="15058"/>
                    </a:lnTo>
                    <a:lnTo>
                      <a:pt x="12626" y="15056"/>
                    </a:lnTo>
                    <a:lnTo>
                      <a:pt x="12651" y="15053"/>
                    </a:lnTo>
                    <a:lnTo>
                      <a:pt x="12676" y="15049"/>
                    </a:lnTo>
                    <a:lnTo>
                      <a:pt x="12700" y="15043"/>
                    </a:lnTo>
                    <a:lnTo>
                      <a:pt x="12724" y="15037"/>
                    </a:lnTo>
                    <a:lnTo>
                      <a:pt x="12747" y="15029"/>
                    </a:lnTo>
                    <a:lnTo>
                      <a:pt x="12770" y="15020"/>
                    </a:lnTo>
                    <a:lnTo>
                      <a:pt x="12793" y="15010"/>
                    </a:lnTo>
                    <a:lnTo>
                      <a:pt x="12814" y="14999"/>
                    </a:lnTo>
                    <a:lnTo>
                      <a:pt x="12835" y="14987"/>
                    </a:lnTo>
                    <a:lnTo>
                      <a:pt x="12856" y="14974"/>
                    </a:lnTo>
                    <a:lnTo>
                      <a:pt x="12875" y="14960"/>
                    </a:lnTo>
                    <a:lnTo>
                      <a:pt x="12894" y="14945"/>
                    </a:lnTo>
                    <a:lnTo>
                      <a:pt x="12912" y="14928"/>
                    </a:lnTo>
                    <a:lnTo>
                      <a:pt x="12930" y="14912"/>
                    </a:lnTo>
                    <a:lnTo>
                      <a:pt x="12946" y="14894"/>
                    </a:lnTo>
                    <a:lnTo>
                      <a:pt x="12963" y="14876"/>
                    </a:lnTo>
                    <a:lnTo>
                      <a:pt x="12978" y="14857"/>
                    </a:lnTo>
                    <a:lnTo>
                      <a:pt x="12992" y="14838"/>
                    </a:lnTo>
                    <a:lnTo>
                      <a:pt x="13005" y="14818"/>
                    </a:lnTo>
                    <a:lnTo>
                      <a:pt x="13017" y="14797"/>
                    </a:lnTo>
                    <a:lnTo>
                      <a:pt x="13028" y="14775"/>
                    </a:lnTo>
                    <a:lnTo>
                      <a:pt x="13038" y="14753"/>
                    </a:lnTo>
                    <a:lnTo>
                      <a:pt x="13047" y="14730"/>
                    </a:lnTo>
                    <a:lnTo>
                      <a:pt x="13055" y="14707"/>
                    </a:lnTo>
                    <a:lnTo>
                      <a:pt x="13061" y="14682"/>
                    </a:lnTo>
                    <a:lnTo>
                      <a:pt x="13067" y="14658"/>
                    </a:lnTo>
                    <a:lnTo>
                      <a:pt x="13071" y="14633"/>
                    </a:lnTo>
                    <a:lnTo>
                      <a:pt x="13074" y="14608"/>
                    </a:lnTo>
                    <a:lnTo>
                      <a:pt x="13076" y="14583"/>
                    </a:lnTo>
                    <a:lnTo>
                      <a:pt x="13077" y="14557"/>
                    </a:lnTo>
                    <a:lnTo>
                      <a:pt x="13077" y="14536"/>
                    </a:lnTo>
                    <a:lnTo>
                      <a:pt x="13075" y="14514"/>
                    </a:lnTo>
                    <a:lnTo>
                      <a:pt x="13073" y="14493"/>
                    </a:lnTo>
                    <a:lnTo>
                      <a:pt x="13070" y="14473"/>
                    </a:lnTo>
                    <a:lnTo>
                      <a:pt x="13066" y="14452"/>
                    </a:lnTo>
                    <a:lnTo>
                      <a:pt x="13061" y="14431"/>
                    </a:lnTo>
                    <a:lnTo>
                      <a:pt x="13056" y="14411"/>
                    </a:lnTo>
                    <a:lnTo>
                      <a:pt x="13049" y="14391"/>
                    </a:lnTo>
                    <a:lnTo>
                      <a:pt x="13042" y="14372"/>
                    </a:lnTo>
                    <a:lnTo>
                      <a:pt x="13034" y="14353"/>
                    </a:lnTo>
                    <a:lnTo>
                      <a:pt x="13025" y="14335"/>
                    </a:lnTo>
                    <a:lnTo>
                      <a:pt x="13016" y="14316"/>
                    </a:lnTo>
                    <a:lnTo>
                      <a:pt x="13006" y="14299"/>
                    </a:lnTo>
                    <a:lnTo>
                      <a:pt x="12995" y="14282"/>
                    </a:lnTo>
                    <a:lnTo>
                      <a:pt x="12983" y="14265"/>
                    </a:lnTo>
                    <a:lnTo>
                      <a:pt x="12971" y="14249"/>
                    </a:lnTo>
                    <a:lnTo>
                      <a:pt x="12957" y="14233"/>
                    </a:lnTo>
                    <a:lnTo>
                      <a:pt x="12944" y="14217"/>
                    </a:lnTo>
                    <a:lnTo>
                      <a:pt x="12930" y="14203"/>
                    </a:lnTo>
                    <a:lnTo>
                      <a:pt x="12915" y="14188"/>
                    </a:lnTo>
                    <a:lnTo>
                      <a:pt x="12900" y="14174"/>
                    </a:lnTo>
                    <a:lnTo>
                      <a:pt x="12884" y="14161"/>
                    </a:lnTo>
                    <a:lnTo>
                      <a:pt x="12867" y="14149"/>
                    </a:lnTo>
                    <a:lnTo>
                      <a:pt x="12850" y="14137"/>
                    </a:lnTo>
                    <a:lnTo>
                      <a:pt x="12833" y="14126"/>
                    </a:lnTo>
                    <a:lnTo>
                      <a:pt x="12815" y="14116"/>
                    </a:lnTo>
                    <a:lnTo>
                      <a:pt x="12796" y="14106"/>
                    </a:lnTo>
                    <a:lnTo>
                      <a:pt x="12776" y="14098"/>
                    </a:lnTo>
                    <a:lnTo>
                      <a:pt x="12757" y="14090"/>
                    </a:lnTo>
                    <a:lnTo>
                      <a:pt x="12737" y="14082"/>
                    </a:lnTo>
                    <a:lnTo>
                      <a:pt x="12717" y="14076"/>
                    </a:lnTo>
                    <a:lnTo>
                      <a:pt x="12696" y="14070"/>
                    </a:lnTo>
                    <a:lnTo>
                      <a:pt x="9556" y="13663"/>
                    </a:lnTo>
                    <a:lnTo>
                      <a:pt x="9556" y="13053"/>
                    </a:lnTo>
                    <a:lnTo>
                      <a:pt x="14591" y="13053"/>
                    </a:lnTo>
                    <a:lnTo>
                      <a:pt x="14669" y="13050"/>
                    </a:lnTo>
                    <a:lnTo>
                      <a:pt x="14745" y="13044"/>
                    </a:lnTo>
                    <a:lnTo>
                      <a:pt x="14820" y="13035"/>
                    </a:lnTo>
                    <a:lnTo>
                      <a:pt x="14894" y="13021"/>
                    </a:lnTo>
                    <a:lnTo>
                      <a:pt x="14967" y="13004"/>
                    </a:lnTo>
                    <a:lnTo>
                      <a:pt x="15039" y="12984"/>
                    </a:lnTo>
                    <a:lnTo>
                      <a:pt x="15108" y="12959"/>
                    </a:lnTo>
                    <a:lnTo>
                      <a:pt x="15177" y="12933"/>
                    </a:lnTo>
                    <a:lnTo>
                      <a:pt x="15243" y="12902"/>
                    </a:lnTo>
                    <a:lnTo>
                      <a:pt x="15308" y="12869"/>
                    </a:lnTo>
                    <a:lnTo>
                      <a:pt x="15371" y="12833"/>
                    </a:lnTo>
                    <a:lnTo>
                      <a:pt x="15432" y="12794"/>
                    </a:lnTo>
                    <a:lnTo>
                      <a:pt x="15491" y="12752"/>
                    </a:lnTo>
                    <a:lnTo>
                      <a:pt x="15548" y="12707"/>
                    </a:lnTo>
                    <a:lnTo>
                      <a:pt x="15602" y="12660"/>
                    </a:lnTo>
                    <a:lnTo>
                      <a:pt x="15654" y="12610"/>
                    </a:lnTo>
                    <a:lnTo>
                      <a:pt x="15705" y="12558"/>
                    </a:lnTo>
                    <a:lnTo>
                      <a:pt x="15752" y="12504"/>
                    </a:lnTo>
                    <a:lnTo>
                      <a:pt x="15796" y="12446"/>
                    </a:lnTo>
                    <a:lnTo>
                      <a:pt x="15838" y="12387"/>
                    </a:lnTo>
                    <a:lnTo>
                      <a:pt x="15878" y="12326"/>
                    </a:lnTo>
                    <a:lnTo>
                      <a:pt x="15914" y="12264"/>
                    </a:lnTo>
                    <a:lnTo>
                      <a:pt x="15947" y="12198"/>
                    </a:lnTo>
                    <a:lnTo>
                      <a:pt x="15977" y="12132"/>
                    </a:lnTo>
                    <a:lnTo>
                      <a:pt x="16003" y="12064"/>
                    </a:lnTo>
                    <a:lnTo>
                      <a:pt x="16028" y="11994"/>
                    </a:lnTo>
                    <a:lnTo>
                      <a:pt x="16048" y="11922"/>
                    </a:lnTo>
                    <a:lnTo>
                      <a:pt x="16065" y="11850"/>
                    </a:lnTo>
                    <a:lnTo>
                      <a:pt x="16078" y="11776"/>
                    </a:lnTo>
                    <a:lnTo>
                      <a:pt x="16087" y="11700"/>
                    </a:lnTo>
                    <a:lnTo>
                      <a:pt x="16093" y="11624"/>
                    </a:lnTo>
                    <a:lnTo>
                      <a:pt x="16095" y="11547"/>
                    </a:lnTo>
                    <a:lnTo>
                      <a:pt x="16095" y="1506"/>
                    </a:lnTo>
                    <a:lnTo>
                      <a:pt x="16093" y="1429"/>
                    </a:lnTo>
                    <a:lnTo>
                      <a:pt x="16087" y="1352"/>
                    </a:lnTo>
                    <a:lnTo>
                      <a:pt x="16078" y="1277"/>
                    </a:lnTo>
                    <a:lnTo>
                      <a:pt x="16064" y="1203"/>
                    </a:lnTo>
                    <a:lnTo>
                      <a:pt x="16048" y="1130"/>
                    </a:lnTo>
                    <a:lnTo>
                      <a:pt x="16028" y="1058"/>
                    </a:lnTo>
                    <a:lnTo>
                      <a:pt x="16003" y="988"/>
                    </a:lnTo>
                    <a:lnTo>
                      <a:pt x="15976" y="920"/>
                    </a:lnTo>
                    <a:lnTo>
                      <a:pt x="15946" y="853"/>
                    </a:lnTo>
                    <a:lnTo>
                      <a:pt x="15913" y="788"/>
                    </a:lnTo>
                    <a:lnTo>
                      <a:pt x="15877" y="725"/>
                    </a:lnTo>
                    <a:lnTo>
                      <a:pt x="15837" y="664"/>
                    </a:lnTo>
                    <a:lnTo>
                      <a:pt x="15795" y="605"/>
                    </a:lnTo>
                    <a:lnTo>
                      <a:pt x="15750" y="548"/>
                    </a:lnTo>
                    <a:lnTo>
                      <a:pt x="15703" y="493"/>
                    </a:lnTo>
                    <a:lnTo>
                      <a:pt x="15652" y="441"/>
                    </a:lnTo>
                    <a:lnTo>
                      <a:pt x="15600" y="392"/>
                    </a:lnTo>
                    <a:lnTo>
                      <a:pt x="15546" y="344"/>
                    </a:lnTo>
                    <a:lnTo>
                      <a:pt x="15488" y="299"/>
                    </a:lnTo>
                    <a:lnTo>
                      <a:pt x="15429" y="257"/>
                    </a:lnTo>
                    <a:lnTo>
                      <a:pt x="15369" y="218"/>
                    </a:lnTo>
                    <a:lnTo>
                      <a:pt x="15305" y="182"/>
                    </a:lnTo>
                    <a:lnTo>
                      <a:pt x="15240" y="149"/>
                    </a:lnTo>
                    <a:lnTo>
                      <a:pt x="15174" y="118"/>
                    </a:lnTo>
                    <a:lnTo>
                      <a:pt x="15105" y="91"/>
                    </a:lnTo>
                    <a:lnTo>
                      <a:pt x="15035" y="67"/>
                    </a:lnTo>
                    <a:lnTo>
                      <a:pt x="14963" y="47"/>
                    </a:lnTo>
                    <a:lnTo>
                      <a:pt x="14890" y="30"/>
                    </a:lnTo>
                    <a:lnTo>
                      <a:pt x="14815" y="17"/>
                    </a:lnTo>
                    <a:lnTo>
                      <a:pt x="14740" y="8"/>
                    </a:lnTo>
                    <a:lnTo>
                      <a:pt x="14664" y="2"/>
                    </a:lnTo>
                    <a:lnTo>
                      <a:pt x="145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29" tIns="48214" rIns="96429" bIns="48214" numCol="1" anchor="t" anchorCtr="0" compatLnSpc="1">
                <a:prstTxWarp prst="textNoShape">
                  <a:avLst/>
                </a:prstTxWarp>
              </a:bodyPr>
              <a:lstStyle/>
              <a:p>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78" name="Group 9"/>
          <p:cNvGrpSpPr/>
          <p:nvPr/>
        </p:nvGrpSpPr>
        <p:grpSpPr>
          <a:xfrm>
            <a:off x="5737631" y="3931841"/>
            <a:ext cx="776434" cy="776434"/>
            <a:chOff x="5440796" y="3728193"/>
            <a:chExt cx="736265" cy="736265"/>
          </a:xfrm>
        </p:grpSpPr>
        <p:sp>
          <p:nvSpPr>
            <p:cNvPr id="79" name="Oval 62"/>
            <p:cNvSpPr/>
            <p:nvPr/>
          </p:nvSpPr>
          <p:spPr>
            <a:xfrm>
              <a:off x="5440796" y="3728193"/>
              <a:ext cx="736265" cy="7362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0" name="Freeform 96"/>
            <p:cNvSpPr>
              <a:spLocks noEditPoints="1"/>
            </p:cNvSpPr>
            <p:nvPr/>
          </p:nvSpPr>
          <p:spPr bwMode="auto">
            <a:xfrm>
              <a:off x="5622159" y="3929564"/>
              <a:ext cx="369270" cy="368421"/>
            </a:xfrm>
            <a:custGeom>
              <a:avLst/>
              <a:gdLst>
                <a:gd name="T0" fmla="*/ 13537 w 16094"/>
                <a:gd name="T1" fmla="*/ 6059 h 16058"/>
                <a:gd name="T2" fmla="*/ 13105 w 16094"/>
                <a:gd name="T3" fmla="*/ 4843 h 16058"/>
                <a:gd name="T4" fmla="*/ 12309 w 16094"/>
                <a:gd name="T5" fmla="*/ 3778 h 16058"/>
                <a:gd name="T6" fmla="*/ 11103 w 16094"/>
                <a:gd name="T7" fmla="*/ 2914 h 16058"/>
                <a:gd name="T8" fmla="*/ 9730 w 16094"/>
                <a:gd name="T9" fmla="*/ 2510 h 16058"/>
                <a:gd name="T10" fmla="*/ 10548 w 16094"/>
                <a:gd name="T11" fmla="*/ 1344 h 16058"/>
                <a:gd name="T12" fmla="*/ 11273 w 16094"/>
                <a:gd name="T13" fmla="*/ 1058 h 16058"/>
                <a:gd name="T14" fmla="*/ 12175 w 16094"/>
                <a:gd name="T15" fmla="*/ 1030 h 16058"/>
                <a:gd name="T16" fmla="*/ 13215 w 16094"/>
                <a:gd name="T17" fmla="*/ 1370 h 16058"/>
                <a:gd name="T18" fmla="*/ 14130 w 16094"/>
                <a:gd name="T19" fmla="*/ 2061 h 16058"/>
                <a:gd name="T20" fmla="*/ 14752 w 16094"/>
                <a:gd name="T21" fmla="*/ 2927 h 16058"/>
                <a:gd name="T22" fmla="*/ 15061 w 16094"/>
                <a:gd name="T23" fmla="*/ 3885 h 16058"/>
                <a:gd name="T24" fmla="*/ 15035 w 16094"/>
                <a:gd name="T25" fmla="*/ 4794 h 16058"/>
                <a:gd name="T26" fmla="*/ 14704 w 16094"/>
                <a:gd name="T27" fmla="*/ 5577 h 16058"/>
                <a:gd name="T28" fmla="*/ 4429 w 16094"/>
                <a:gd name="T29" fmla="*/ 13990 h 16058"/>
                <a:gd name="T30" fmla="*/ 4128 w 16094"/>
                <a:gd name="T31" fmla="*/ 13119 h 16058"/>
                <a:gd name="T32" fmla="*/ 3522 w 16094"/>
                <a:gd name="T33" fmla="*/ 12349 h 16058"/>
                <a:gd name="T34" fmla="*/ 2735 w 16094"/>
                <a:gd name="T35" fmla="*/ 11832 h 16058"/>
                <a:gd name="T36" fmla="*/ 1857 w 16094"/>
                <a:gd name="T37" fmla="*/ 11600 h 16058"/>
                <a:gd name="T38" fmla="*/ 2349 w 16094"/>
                <a:gd name="T39" fmla="*/ 9539 h 16058"/>
                <a:gd name="T40" fmla="*/ 3383 w 16094"/>
                <a:gd name="T41" fmla="*/ 9051 h 16058"/>
                <a:gd name="T42" fmla="*/ 5065 w 16094"/>
                <a:gd name="T43" fmla="*/ 9305 h 16058"/>
                <a:gd name="T44" fmla="*/ 6529 w 16094"/>
                <a:gd name="T45" fmla="*/ 10574 h 16058"/>
                <a:gd name="T46" fmla="*/ 7057 w 16094"/>
                <a:gd name="T47" fmla="*/ 12341 h 16058"/>
                <a:gd name="T48" fmla="*/ 6481 w 16094"/>
                <a:gd name="T49" fmla="*/ 13816 h 16058"/>
                <a:gd name="T50" fmla="*/ 1899 w 16094"/>
                <a:gd name="T51" fmla="*/ 15034 h 16058"/>
                <a:gd name="T52" fmla="*/ 1430 w 16094"/>
                <a:gd name="T53" fmla="*/ 14978 h 16058"/>
                <a:gd name="T54" fmla="*/ 1080 w 16094"/>
                <a:gd name="T55" fmla="*/ 14626 h 16058"/>
                <a:gd name="T56" fmla="*/ 1037 w 16094"/>
                <a:gd name="T57" fmla="*/ 14110 h 16058"/>
                <a:gd name="T58" fmla="*/ 2133 w 16094"/>
                <a:gd name="T59" fmla="*/ 12161 h 16058"/>
                <a:gd name="T60" fmla="*/ 2879 w 16094"/>
                <a:gd name="T61" fmla="*/ 12483 h 16058"/>
                <a:gd name="T62" fmla="*/ 3517 w 16094"/>
                <a:gd name="T63" fmla="*/ 13089 h 16058"/>
                <a:gd name="T64" fmla="*/ 3887 w 16094"/>
                <a:gd name="T65" fmla="*/ 13837 h 16058"/>
                <a:gd name="T66" fmla="*/ 5275 w 16094"/>
                <a:gd name="T67" fmla="*/ 8311 h 16058"/>
                <a:gd name="T68" fmla="*/ 4471 w 16094"/>
                <a:gd name="T69" fmla="*/ 8075 h 16058"/>
                <a:gd name="T70" fmla="*/ 3832 w 16094"/>
                <a:gd name="T71" fmla="*/ 8011 h 16058"/>
                <a:gd name="T72" fmla="*/ 8544 w 16094"/>
                <a:gd name="T73" fmla="*/ 3613 h 16058"/>
                <a:gd name="T74" fmla="*/ 9615 w 16094"/>
                <a:gd name="T75" fmla="*/ 3512 h 16058"/>
                <a:gd name="T76" fmla="*/ 7177 w 16094"/>
                <a:gd name="T77" fmla="*/ 9768 h 16058"/>
                <a:gd name="T78" fmla="*/ 6475 w 16094"/>
                <a:gd name="T79" fmla="*/ 9029 h 16058"/>
                <a:gd name="T80" fmla="*/ 10683 w 16094"/>
                <a:gd name="T81" fmla="*/ 3831 h 16058"/>
                <a:gd name="T82" fmla="*/ 11597 w 16094"/>
                <a:gd name="T83" fmla="*/ 4487 h 16058"/>
                <a:gd name="T84" fmla="*/ 12178 w 16094"/>
                <a:gd name="T85" fmla="*/ 5258 h 16058"/>
                <a:gd name="T86" fmla="*/ 7882 w 16094"/>
                <a:gd name="T87" fmla="*/ 11105 h 16058"/>
                <a:gd name="T88" fmla="*/ 12576 w 16094"/>
                <a:gd name="T89" fmla="*/ 6482 h 16058"/>
                <a:gd name="T90" fmla="*/ 12439 w 16094"/>
                <a:gd name="T91" fmla="*/ 7635 h 16058"/>
                <a:gd name="T92" fmla="*/ 11948 w 16094"/>
                <a:gd name="T93" fmla="*/ 8406 h 16058"/>
                <a:gd name="T94" fmla="*/ 14463 w 16094"/>
                <a:gd name="T95" fmla="*/ 1003 h 16058"/>
                <a:gd name="T96" fmla="*/ 13190 w 16094"/>
                <a:gd name="T97" fmla="*/ 260 h 16058"/>
                <a:gd name="T98" fmla="*/ 11795 w 16094"/>
                <a:gd name="T99" fmla="*/ 0 h 16058"/>
                <a:gd name="T100" fmla="*/ 10660 w 16094"/>
                <a:gd name="T101" fmla="*/ 187 h 16058"/>
                <a:gd name="T102" fmla="*/ 9684 w 16094"/>
                <a:gd name="T103" fmla="*/ 727 h 16058"/>
                <a:gd name="T104" fmla="*/ 1704 w 16094"/>
                <a:gd name="T105" fmla="*/ 8728 h 16058"/>
                <a:gd name="T106" fmla="*/ 1279 w 16094"/>
                <a:gd name="T107" fmla="*/ 9454 h 16058"/>
                <a:gd name="T108" fmla="*/ 0 w 16094"/>
                <a:gd name="T109" fmla="*/ 14302 h 16058"/>
                <a:gd name="T110" fmla="*/ 402 w 16094"/>
                <a:gd name="T111" fmla="*/ 15419 h 16058"/>
                <a:gd name="T112" fmla="*/ 1407 w 16094"/>
                <a:gd name="T113" fmla="*/ 16022 h 16058"/>
                <a:gd name="T114" fmla="*/ 2275 w 16094"/>
                <a:gd name="T115" fmla="*/ 15980 h 16058"/>
                <a:gd name="T116" fmla="*/ 7227 w 16094"/>
                <a:gd name="T117" fmla="*/ 14541 h 16058"/>
                <a:gd name="T118" fmla="*/ 15901 w 16094"/>
                <a:gd name="T119" fmla="*/ 5421 h 16058"/>
                <a:gd name="T120" fmla="*/ 15857 w 16094"/>
                <a:gd name="T121" fmla="*/ 2953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094" h="16058">
                  <a:moveTo>
                    <a:pt x="14431" y="5907"/>
                  </a:moveTo>
                  <a:lnTo>
                    <a:pt x="13584" y="6759"/>
                  </a:lnTo>
                  <a:lnTo>
                    <a:pt x="13585" y="6717"/>
                  </a:lnTo>
                  <a:lnTo>
                    <a:pt x="13586" y="6675"/>
                  </a:lnTo>
                  <a:lnTo>
                    <a:pt x="13588" y="6633"/>
                  </a:lnTo>
                  <a:lnTo>
                    <a:pt x="13590" y="6591"/>
                  </a:lnTo>
                  <a:lnTo>
                    <a:pt x="13591" y="6549"/>
                  </a:lnTo>
                  <a:lnTo>
                    <a:pt x="13591" y="6507"/>
                  </a:lnTo>
                  <a:lnTo>
                    <a:pt x="13590" y="6464"/>
                  </a:lnTo>
                  <a:lnTo>
                    <a:pt x="13587" y="6420"/>
                  </a:lnTo>
                  <a:lnTo>
                    <a:pt x="13578" y="6330"/>
                  </a:lnTo>
                  <a:lnTo>
                    <a:pt x="13566" y="6240"/>
                  </a:lnTo>
                  <a:lnTo>
                    <a:pt x="13553" y="6148"/>
                  </a:lnTo>
                  <a:lnTo>
                    <a:pt x="13537" y="6059"/>
                  </a:lnTo>
                  <a:lnTo>
                    <a:pt x="13520" y="5969"/>
                  </a:lnTo>
                  <a:lnTo>
                    <a:pt x="13500" y="5879"/>
                  </a:lnTo>
                  <a:lnTo>
                    <a:pt x="13478" y="5790"/>
                  </a:lnTo>
                  <a:lnTo>
                    <a:pt x="13453" y="5702"/>
                  </a:lnTo>
                  <a:lnTo>
                    <a:pt x="13427" y="5613"/>
                  </a:lnTo>
                  <a:lnTo>
                    <a:pt x="13400" y="5525"/>
                  </a:lnTo>
                  <a:lnTo>
                    <a:pt x="13370" y="5439"/>
                  </a:lnTo>
                  <a:lnTo>
                    <a:pt x="13338" y="5351"/>
                  </a:lnTo>
                  <a:lnTo>
                    <a:pt x="13305" y="5265"/>
                  </a:lnTo>
                  <a:lnTo>
                    <a:pt x="13268" y="5180"/>
                  </a:lnTo>
                  <a:lnTo>
                    <a:pt x="13230" y="5094"/>
                  </a:lnTo>
                  <a:lnTo>
                    <a:pt x="13191" y="5010"/>
                  </a:lnTo>
                  <a:lnTo>
                    <a:pt x="13150" y="4927"/>
                  </a:lnTo>
                  <a:lnTo>
                    <a:pt x="13105" y="4843"/>
                  </a:lnTo>
                  <a:lnTo>
                    <a:pt x="13060" y="4761"/>
                  </a:lnTo>
                  <a:lnTo>
                    <a:pt x="13014" y="4680"/>
                  </a:lnTo>
                  <a:lnTo>
                    <a:pt x="12965" y="4600"/>
                  </a:lnTo>
                  <a:lnTo>
                    <a:pt x="12913" y="4520"/>
                  </a:lnTo>
                  <a:lnTo>
                    <a:pt x="12861" y="4441"/>
                  </a:lnTo>
                  <a:lnTo>
                    <a:pt x="12807" y="4364"/>
                  </a:lnTo>
                  <a:lnTo>
                    <a:pt x="12750" y="4286"/>
                  </a:lnTo>
                  <a:lnTo>
                    <a:pt x="12692" y="4210"/>
                  </a:lnTo>
                  <a:lnTo>
                    <a:pt x="12633" y="4136"/>
                  </a:lnTo>
                  <a:lnTo>
                    <a:pt x="12571" y="4062"/>
                  </a:lnTo>
                  <a:lnTo>
                    <a:pt x="12508" y="3989"/>
                  </a:lnTo>
                  <a:lnTo>
                    <a:pt x="12443" y="3917"/>
                  </a:lnTo>
                  <a:lnTo>
                    <a:pt x="12376" y="3847"/>
                  </a:lnTo>
                  <a:lnTo>
                    <a:pt x="12309" y="3778"/>
                  </a:lnTo>
                  <a:lnTo>
                    <a:pt x="12230" y="3701"/>
                  </a:lnTo>
                  <a:lnTo>
                    <a:pt x="12152" y="3628"/>
                  </a:lnTo>
                  <a:lnTo>
                    <a:pt x="12071" y="3557"/>
                  </a:lnTo>
                  <a:lnTo>
                    <a:pt x="11989" y="3487"/>
                  </a:lnTo>
                  <a:lnTo>
                    <a:pt x="11905" y="3419"/>
                  </a:lnTo>
                  <a:lnTo>
                    <a:pt x="11821" y="3354"/>
                  </a:lnTo>
                  <a:lnTo>
                    <a:pt x="11735" y="3292"/>
                  </a:lnTo>
                  <a:lnTo>
                    <a:pt x="11648" y="3231"/>
                  </a:lnTo>
                  <a:lnTo>
                    <a:pt x="11560" y="3172"/>
                  </a:lnTo>
                  <a:lnTo>
                    <a:pt x="11471" y="3116"/>
                  </a:lnTo>
                  <a:lnTo>
                    <a:pt x="11380" y="3062"/>
                  </a:lnTo>
                  <a:lnTo>
                    <a:pt x="11289" y="3010"/>
                  </a:lnTo>
                  <a:lnTo>
                    <a:pt x="11196" y="2961"/>
                  </a:lnTo>
                  <a:lnTo>
                    <a:pt x="11103" y="2914"/>
                  </a:lnTo>
                  <a:lnTo>
                    <a:pt x="11009" y="2868"/>
                  </a:lnTo>
                  <a:lnTo>
                    <a:pt x="10913" y="2826"/>
                  </a:lnTo>
                  <a:lnTo>
                    <a:pt x="10818" y="2786"/>
                  </a:lnTo>
                  <a:lnTo>
                    <a:pt x="10721" y="2749"/>
                  </a:lnTo>
                  <a:lnTo>
                    <a:pt x="10625" y="2714"/>
                  </a:lnTo>
                  <a:lnTo>
                    <a:pt x="10527" y="2681"/>
                  </a:lnTo>
                  <a:lnTo>
                    <a:pt x="10429" y="2651"/>
                  </a:lnTo>
                  <a:lnTo>
                    <a:pt x="10330" y="2622"/>
                  </a:lnTo>
                  <a:lnTo>
                    <a:pt x="10231" y="2597"/>
                  </a:lnTo>
                  <a:lnTo>
                    <a:pt x="10132" y="2574"/>
                  </a:lnTo>
                  <a:lnTo>
                    <a:pt x="10031" y="2554"/>
                  </a:lnTo>
                  <a:lnTo>
                    <a:pt x="9932" y="2537"/>
                  </a:lnTo>
                  <a:lnTo>
                    <a:pt x="9831" y="2522"/>
                  </a:lnTo>
                  <a:lnTo>
                    <a:pt x="9730" y="2510"/>
                  </a:lnTo>
                  <a:lnTo>
                    <a:pt x="9630" y="2500"/>
                  </a:lnTo>
                  <a:lnTo>
                    <a:pt x="9529" y="2493"/>
                  </a:lnTo>
                  <a:lnTo>
                    <a:pt x="9428" y="2489"/>
                  </a:lnTo>
                  <a:lnTo>
                    <a:pt x="9327" y="2487"/>
                  </a:lnTo>
                  <a:lnTo>
                    <a:pt x="10160" y="1649"/>
                  </a:lnTo>
                  <a:lnTo>
                    <a:pt x="10199" y="1611"/>
                  </a:lnTo>
                  <a:lnTo>
                    <a:pt x="10240" y="1574"/>
                  </a:lnTo>
                  <a:lnTo>
                    <a:pt x="10282" y="1538"/>
                  </a:lnTo>
                  <a:lnTo>
                    <a:pt x="10324" y="1502"/>
                  </a:lnTo>
                  <a:lnTo>
                    <a:pt x="10367" y="1468"/>
                  </a:lnTo>
                  <a:lnTo>
                    <a:pt x="10411" y="1435"/>
                  </a:lnTo>
                  <a:lnTo>
                    <a:pt x="10456" y="1404"/>
                  </a:lnTo>
                  <a:lnTo>
                    <a:pt x="10502" y="1373"/>
                  </a:lnTo>
                  <a:lnTo>
                    <a:pt x="10548" y="1344"/>
                  </a:lnTo>
                  <a:lnTo>
                    <a:pt x="10596" y="1316"/>
                  </a:lnTo>
                  <a:lnTo>
                    <a:pt x="10644" y="1289"/>
                  </a:lnTo>
                  <a:lnTo>
                    <a:pt x="10692" y="1263"/>
                  </a:lnTo>
                  <a:lnTo>
                    <a:pt x="10742" y="1237"/>
                  </a:lnTo>
                  <a:lnTo>
                    <a:pt x="10793" y="1214"/>
                  </a:lnTo>
                  <a:lnTo>
                    <a:pt x="10843" y="1192"/>
                  </a:lnTo>
                  <a:lnTo>
                    <a:pt x="10894" y="1171"/>
                  </a:lnTo>
                  <a:lnTo>
                    <a:pt x="10947" y="1151"/>
                  </a:lnTo>
                  <a:lnTo>
                    <a:pt x="11000" y="1132"/>
                  </a:lnTo>
                  <a:lnTo>
                    <a:pt x="11053" y="1115"/>
                  </a:lnTo>
                  <a:lnTo>
                    <a:pt x="11108" y="1099"/>
                  </a:lnTo>
                  <a:lnTo>
                    <a:pt x="11162" y="1084"/>
                  </a:lnTo>
                  <a:lnTo>
                    <a:pt x="11217" y="1070"/>
                  </a:lnTo>
                  <a:lnTo>
                    <a:pt x="11273" y="1058"/>
                  </a:lnTo>
                  <a:lnTo>
                    <a:pt x="11329" y="1046"/>
                  </a:lnTo>
                  <a:lnTo>
                    <a:pt x="11386" y="1037"/>
                  </a:lnTo>
                  <a:lnTo>
                    <a:pt x="11444" y="1028"/>
                  </a:lnTo>
                  <a:lnTo>
                    <a:pt x="11501" y="1021"/>
                  </a:lnTo>
                  <a:lnTo>
                    <a:pt x="11559" y="1015"/>
                  </a:lnTo>
                  <a:lnTo>
                    <a:pt x="11618" y="1010"/>
                  </a:lnTo>
                  <a:lnTo>
                    <a:pt x="11676" y="1007"/>
                  </a:lnTo>
                  <a:lnTo>
                    <a:pt x="11735" y="1005"/>
                  </a:lnTo>
                  <a:lnTo>
                    <a:pt x="11795" y="1004"/>
                  </a:lnTo>
                  <a:lnTo>
                    <a:pt x="11871" y="1005"/>
                  </a:lnTo>
                  <a:lnTo>
                    <a:pt x="11947" y="1008"/>
                  </a:lnTo>
                  <a:lnTo>
                    <a:pt x="12023" y="1014"/>
                  </a:lnTo>
                  <a:lnTo>
                    <a:pt x="12098" y="1021"/>
                  </a:lnTo>
                  <a:lnTo>
                    <a:pt x="12175" y="1030"/>
                  </a:lnTo>
                  <a:lnTo>
                    <a:pt x="12251" y="1042"/>
                  </a:lnTo>
                  <a:lnTo>
                    <a:pt x="12327" y="1055"/>
                  </a:lnTo>
                  <a:lnTo>
                    <a:pt x="12402" y="1071"/>
                  </a:lnTo>
                  <a:lnTo>
                    <a:pt x="12478" y="1088"/>
                  </a:lnTo>
                  <a:lnTo>
                    <a:pt x="12553" y="1108"/>
                  </a:lnTo>
                  <a:lnTo>
                    <a:pt x="12629" y="1129"/>
                  </a:lnTo>
                  <a:lnTo>
                    <a:pt x="12703" y="1153"/>
                  </a:lnTo>
                  <a:lnTo>
                    <a:pt x="12777" y="1178"/>
                  </a:lnTo>
                  <a:lnTo>
                    <a:pt x="12852" y="1205"/>
                  </a:lnTo>
                  <a:lnTo>
                    <a:pt x="12925" y="1234"/>
                  </a:lnTo>
                  <a:lnTo>
                    <a:pt x="12999" y="1266"/>
                  </a:lnTo>
                  <a:lnTo>
                    <a:pt x="13071" y="1299"/>
                  </a:lnTo>
                  <a:lnTo>
                    <a:pt x="13144" y="1334"/>
                  </a:lnTo>
                  <a:lnTo>
                    <a:pt x="13215" y="1370"/>
                  </a:lnTo>
                  <a:lnTo>
                    <a:pt x="13285" y="1408"/>
                  </a:lnTo>
                  <a:lnTo>
                    <a:pt x="13356" y="1448"/>
                  </a:lnTo>
                  <a:lnTo>
                    <a:pt x="13425" y="1490"/>
                  </a:lnTo>
                  <a:lnTo>
                    <a:pt x="13495" y="1535"/>
                  </a:lnTo>
                  <a:lnTo>
                    <a:pt x="13562" y="1580"/>
                  </a:lnTo>
                  <a:lnTo>
                    <a:pt x="13629" y="1627"/>
                  </a:lnTo>
                  <a:lnTo>
                    <a:pt x="13696" y="1676"/>
                  </a:lnTo>
                  <a:lnTo>
                    <a:pt x="13761" y="1727"/>
                  </a:lnTo>
                  <a:lnTo>
                    <a:pt x="13827" y="1779"/>
                  </a:lnTo>
                  <a:lnTo>
                    <a:pt x="13890" y="1834"/>
                  </a:lnTo>
                  <a:lnTo>
                    <a:pt x="13952" y="1889"/>
                  </a:lnTo>
                  <a:lnTo>
                    <a:pt x="14014" y="1946"/>
                  </a:lnTo>
                  <a:lnTo>
                    <a:pt x="14075" y="2005"/>
                  </a:lnTo>
                  <a:lnTo>
                    <a:pt x="14130" y="2061"/>
                  </a:lnTo>
                  <a:lnTo>
                    <a:pt x="14185" y="2119"/>
                  </a:lnTo>
                  <a:lnTo>
                    <a:pt x="14237" y="2177"/>
                  </a:lnTo>
                  <a:lnTo>
                    <a:pt x="14288" y="2235"/>
                  </a:lnTo>
                  <a:lnTo>
                    <a:pt x="14338" y="2295"/>
                  </a:lnTo>
                  <a:lnTo>
                    <a:pt x="14386" y="2356"/>
                  </a:lnTo>
                  <a:lnTo>
                    <a:pt x="14433" y="2417"/>
                  </a:lnTo>
                  <a:lnTo>
                    <a:pt x="14478" y="2478"/>
                  </a:lnTo>
                  <a:lnTo>
                    <a:pt x="14522" y="2540"/>
                  </a:lnTo>
                  <a:lnTo>
                    <a:pt x="14564" y="2603"/>
                  </a:lnTo>
                  <a:lnTo>
                    <a:pt x="14605" y="2667"/>
                  </a:lnTo>
                  <a:lnTo>
                    <a:pt x="14644" y="2731"/>
                  </a:lnTo>
                  <a:lnTo>
                    <a:pt x="14682" y="2796"/>
                  </a:lnTo>
                  <a:lnTo>
                    <a:pt x="14718" y="2861"/>
                  </a:lnTo>
                  <a:lnTo>
                    <a:pt x="14752" y="2927"/>
                  </a:lnTo>
                  <a:lnTo>
                    <a:pt x="14785" y="2993"/>
                  </a:lnTo>
                  <a:lnTo>
                    <a:pt x="14816" y="3060"/>
                  </a:lnTo>
                  <a:lnTo>
                    <a:pt x="14846" y="3126"/>
                  </a:lnTo>
                  <a:lnTo>
                    <a:pt x="14874" y="3195"/>
                  </a:lnTo>
                  <a:lnTo>
                    <a:pt x="14900" y="3262"/>
                  </a:lnTo>
                  <a:lnTo>
                    <a:pt x="14925" y="3330"/>
                  </a:lnTo>
                  <a:lnTo>
                    <a:pt x="14948" y="3398"/>
                  </a:lnTo>
                  <a:lnTo>
                    <a:pt x="14969" y="3468"/>
                  </a:lnTo>
                  <a:lnTo>
                    <a:pt x="14988" y="3537"/>
                  </a:lnTo>
                  <a:lnTo>
                    <a:pt x="15007" y="3606"/>
                  </a:lnTo>
                  <a:lnTo>
                    <a:pt x="15023" y="3675"/>
                  </a:lnTo>
                  <a:lnTo>
                    <a:pt x="15038" y="3746"/>
                  </a:lnTo>
                  <a:lnTo>
                    <a:pt x="15050" y="3816"/>
                  </a:lnTo>
                  <a:lnTo>
                    <a:pt x="15061" y="3885"/>
                  </a:lnTo>
                  <a:lnTo>
                    <a:pt x="15070" y="3955"/>
                  </a:lnTo>
                  <a:lnTo>
                    <a:pt x="15078" y="4026"/>
                  </a:lnTo>
                  <a:lnTo>
                    <a:pt x="15084" y="4097"/>
                  </a:lnTo>
                  <a:lnTo>
                    <a:pt x="15087" y="4162"/>
                  </a:lnTo>
                  <a:lnTo>
                    <a:pt x="15089" y="4227"/>
                  </a:lnTo>
                  <a:lnTo>
                    <a:pt x="15089" y="4292"/>
                  </a:lnTo>
                  <a:lnTo>
                    <a:pt x="15088" y="4357"/>
                  </a:lnTo>
                  <a:lnTo>
                    <a:pt x="15085" y="4420"/>
                  </a:lnTo>
                  <a:lnTo>
                    <a:pt x="15081" y="4484"/>
                  </a:lnTo>
                  <a:lnTo>
                    <a:pt x="15075" y="4546"/>
                  </a:lnTo>
                  <a:lnTo>
                    <a:pt x="15067" y="4610"/>
                  </a:lnTo>
                  <a:lnTo>
                    <a:pt x="15058" y="4672"/>
                  </a:lnTo>
                  <a:lnTo>
                    <a:pt x="15048" y="4733"/>
                  </a:lnTo>
                  <a:lnTo>
                    <a:pt x="15035" y="4794"/>
                  </a:lnTo>
                  <a:lnTo>
                    <a:pt x="15022" y="4855"/>
                  </a:lnTo>
                  <a:lnTo>
                    <a:pt x="15006" y="4914"/>
                  </a:lnTo>
                  <a:lnTo>
                    <a:pt x="14989" y="4973"/>
                  </a:lnTo>
                  <a:lnTo>
                    <a:pt x="14970" y="5032"/>
                  </a:lnTo>
                  <a:lnTo>
                    <a:pt x="14950" y="5089"/>
                  </a:lnTo>
                  <a:lnTo>
                    <a:pt x="14929" y="5147"/>
                  </a:lnTo>
                  <a:lnTo>
                    <a:pt x="14906" y="5203"/>
                  </a:lnTo>
                  <a:lnTo>
                    <a:pt x="14882" y="5259"/>
                  </a:lnTo>
                  <a:lnTo>
                    <a:pt x="14856" y="5314"/>
                  </a:lnTo>
                  <a:lnTo>
                    <a:pt x="14829" y="5368"/>
                  </a:lnTo>
                  <a:lnTo>
                    <a:pt x="14799" y="5422"/>
                  </a:lnTo>
                  <a:lnTo>
                    <a:pt x="14769" y="5474"/>
                  </a:lnTo>
                  <a:lnTo>
                    <a:pt x="14737" y="5526"/>
                  </a:lnTo>
                  <a:lnTo>
                    <a:pt x="14704" y="5577"/>
                  </a:lnTo>
                  <a:lnTo>
                    <a:pt x="14670" y="5627"/>
                  </a:lnTo>
                  <a:lnTo>
                    <a:pt x="14633" y="5675"/>
                  </a:lnTo>
                  <a:lnTo>
                    <a:pt x="14595" y="5724"/>
                  </a:lnTo>
                  <a:lnTo>
                    <a:pt x="14557" y="5772"/>
                  </a:lnTo>
                  <a:lnTo>
                    <a:pt x="14516" y="5818"/>
                  </a:lnTo>
                  <a:lnTo>
                    <a:pt x="14474" y="5863"/>
                  </a:lnTo>
                  <a:lnTo>
                    <a:pt x="14431" y="5907"/>
                  </a:lnTo>
                  <a:close/>
                  <a:moveTo>
                    <a:pt x="4463" y="14370"/>
                  </a:moveTo>
                  <a:lnTo>
                    <a:pt x="4461" y="14307"/>
                  </a:lnTo>
                  <a:lnTo>
                    <a:pt x="4458" y="14243"/>
                  </a:lnTo>
                  <a:lnTo>
                    <a:pt x="4453" y="14180"/>
                  </a:lnTo>
                  <a:lnTo>
                    <a:pt x="4446" y="14117"/>
                  </a:lnTo>
                  <a:lnTo>
                    <a:pt x="4438" y="14053"/>
                  </a:lnTo>
                  <a:lnTo>
                    <a:pt x="4429" y="13990"/>
                  </a:lnTo>
                  <a:lnTo>
                    <a:pt x="4417" y="13926"/>
                  </a:lnTo>
                  <a:lnTo>
                    <a:pt x="4405" y="13863"/>
                  </a:lnTo>
                  <a:lnTo>
                    <a:pt x="4391" y="13800"/>
                  </a:lnTo>
                  <a:lnTo>
                    <a:pt x="4375" y="13737"/>
                  </a:lnTo>
                  <a:lnTo>
                    <a:pt x="4357" y="13673"/>
                  </a:lnTo>
                  <a:lnTo>
                    <a:pt x="4338" y="13610"/>
                  </a:lnTo>
                  <a:lnTo>
                    <a:pt x="4317" y="13548"/>
                  </a:lnTo>
                  <a:lnTo>
                    <a:pt x="4295" y="13486"/>
                  </a:lnTo>
                  <a:lnTo>
                    <a:pt x="4271" y="13423"/>
                  </a:lnTo>
                  <a:lnTo>
                    <a:pt x="4246" y="13362"/>
                  </a:lnTo>
                  <a:lnTo>
                    <a:pt x="4219" y="13300"/>
                  </a:lnTo>
                  <a:lnTo>
                    <a:pt x="4191" y="13240"/>
                  </a:lnTo>
                  <a:lnTo>
                    <a:pt x="4161" y="13179"/>
                  </a:lnTo>
                  <a:lnTo>
                    <a:pt x="4128" y="13119"/>
                  </a:lnTo>
                  <a:lnTo>
                    <a:pt x="4095" y="13059"/>
                  </a:lnTo>
                  <a:lnTo>
                    <a:pt x="4060" y="13000"/>
                  </a:lnTo>
                  <a:lnTo>
                    <a:pt x="4024" y="12942"/>
                  </a:lnTo>
                  <a:lnTo>
                    <a:pt x="3986" y="12884"/>
                  </a:lnTo>
                  <a:lnTo>
                    <a:pt x="3946" y="12826"/>
                  </a:lnTo>
                  <a:lnTo>
                    <a:pt x="3905" y="12769"/>
                  </a:lnTo>
                  <a:lnTo>
                    <a:pt x="3862" y="12714"/>
                  </a:lnTo>
                  <a:lnTo>
                    <a:pt x="3818" y="12658"/>
                  </a:lnTo>
                  <a:lnTo>
                    <a:pt x="3771" y="12604"/>
                  </a:lnTo>
                  <a:lnTo>
                    <a:pt x="3723" y="12549"/>
                  </a:lnTo>
                  <a:lnTo>
                    <a:pt x="3674" y="12497"/>
                  </a:lnTo>
                  <a:lnTo>
                    <a:pt x="3622" y="12445"/>
                  </a:lnTo>
                  <a:lnTo>
                    <a:pt x="3573" y="12396"/>
                  </a:lnTo>
                  <a:lnTo>
                    <a:pt x="3522" y="12349"/>
                  </a:lnTo>
                  <a:lnTo>
                    <a:pt x="3470" y="12303"/>
                  </a:lnTo>
                  <a:lnTo>
                    <a:pt x="3418" y="12258"/>
                  </a:lnTo>
                  <a:lnTo>
                    <a:pt x="3366" y="12215"/>
                  </a:lnTo>
                  <a:lnTo>
                    <a:pt x="3312" y="12174"/>
                  </a:lnTo>
                  <a:lnTo>
                    <a:pt x="3257" y="12133"/>
                  </a:lnTo>
                  <a:lnTo>
                    <a:pt x="3202" y="12094"/>
                  </a:lnTo>
                  <a:lnTo>
                    <a:pt x="3146" y="12057"/>
                  </a:lnTo>
                  <a:lnTo>
                    <a:pt x="3088" y="12020"/>
                  </a:lnTo>
                  <a:lnTo>
                    <a:pt x="3031" y="11985"/>
                  </a:lnTo>
                  <a:lnTo>
                    <a:pt x="2974" y="11952"/>
                  </a:lnTo>
                  <a:lnTo>
                    <a:pt x="2914" y="11920"/>
                  </a:lnTo>
                  <a:lnTo>
                    <a:pt x="2855" y="11889"/>
                  </a:lnTo>
                  <a:lnTo>
                    <a:pt x="2796" y="11860"/>
                  </a:lnTo>
                  <a:lnTo>
                    <a:pt x="2735" y="11832"/>
                  </a:lnTo>
                  <a:lnTo>
                    <a:pt x="2675" y="11806"/>
                  </a:lnTo>
                  <a:lnTo>
                    <a:pt x="2613" y="11781"/>
                  </a:lnTo>
                  <a:lnTo>
                    <a:pt x="2552" y="11757"/>
                  </a:lnTo>
                  <a:lnTo>
                    <a:pt x="2490" y="11735"/>
                  </a:lnTo>
                  <a:lnTo>
                    <a:pt x="2427" y="11715"/>
                  </a:lnTo>
                  <a:lnTo>
                    <a:pt x="2365" y="11696"/>
                  </a:lnTo>
                  <a:lnTo>
                    <a:pt x="2303" y="11679"/>
                  </a:lnTo>
                  <a:lnTo>
                    <a:pt x="2239" y="11663"/>
                  </a:lnTo>
                  <a:lnTo>
                    <a:pt x="2176" y="11648"/>
                  </a:lnTo>
                  <a:lnTo>
                    <a:pt x="2112" y="11636"/>
                  </a:lnTo>
                  <a:lnTo>
                    <a:pt x="2048" y="11625"/>
                  </a:lnTo>
                  <a:lnTo>
                    <a:pt x="1985" y="11615"/>
                  </a:lnTo>
                  <a:lnTo>
                    <a:pt x="1920" y="11607"/>
                  </a:lnTo>
                  <a:lnTo>
                    <a:pt x="1857" y="11600"/>
                  </a:lnTo>
                  <a:lnTo>
                    <a:pt x="1793" y="11595"/>
                  </a:lnTo>
                  <a:lnTo>
                    <a:pt x="1728" y="11592"/>
                  </a:lnTo>
                  <a:lnTo>
                    <a:pt x="2229" y="9781"/>
                  </a:lnTo>
                  <a:lnTo>
                    <a:pt x="2236" y="9759"/>
                  </a:lnTo>
                  <a:lnTo>
                    <a:pt x="2244" y="9736"/>
                  </a:lnTo>
                  <a:lnTo>
                    <a:pt x="2253" y="9714"/>
                  </a:lnTo>
                  <a:lnTo>
                    <a:pt x="2263" y="9692"/>
                  </a:lnTo>
                  <a:lnTo>
                    <a:pt x="2273" y="9670"/>
                  </a:lnTo>
                  <a:lnTo>
                    <a:pt x="2284" y="9648"/>
                  </a:lnTo>
                  <a:lnTo>
                    <a:pt x="2296" y="9626"/>
                  </a:lnTo>
                  <a:lnTo>
                    <a:pt x="2308" y="9604"/>
                  </a:lnTo>
                  <a:lnTo>
                    <a:pt x="2321" y="9583"/>
                  </a:lnTo>
                  <a:lnTo>
                    <a:pt x="2335" y="9561"/>
                  </a:lnTo>
                  <a:lnTo>
                    <a:pt x="2349" y="9539"/>
                  </a:lnTo>
                  <a:lnTo>
                    <a:pt x="2363" y="9518"/>
                  </a:lnTo>
                  <a:lnTo>
                    <a:pt x="2378" y="9498"/>
                  </a:lnTo>
                  <a:lnTo>
                    <a:pt x="2393" y="9478"/>
                  </a:lnTo>
                  <a:lnTo>
                    <a:pt x="2409" y="9458"/>
                  </a:lnTo>
                  <a:lnTo>
                    <a:pt x="2426" y="9438"/>
                  </a:lnTo>
                  <a:lnTo>
                    <a:pt x="2522" y="9374"/>
                  </a:lnTo>
                  <a:lnTo>
                    <a:pt x="2621" y="9314"/>
                  </a:lnTo>
                  <a:lnTo>
                    <a:pt x="2723" y="9260"/>
                  </a:lnTo>
                  <a:lnTo>
                    <a:pt x="2828" y="9211"/>
                  </a:lnTo>
                  <a:lnTo>
                    <a:pt x="2934" y="9169"/>
                  </a:lnTo>
                  <a:lnTo>
                    <a:pt x="3044" y="9131"/>
                  </a:lnTo>
                  <a:lnTo>
                    <a:pt x="3156" y="9099"/>
                  </a:lnTo>
                  <a:lnTo>
                    <a:pt x="3268" y="9072"/>
                  </a:lnTo>
                  <a:lnTo>
                    <a:pt x="3383" y="9051"/>
                  </a:lnTo>
                  <a:lnTo>
                    <a:pt x="3500" y="9034"/>
                  </a:lnTo>
                  <a:lnTo>
                    <a:pt x="3617" y="9024"/>
                  </a:lnTo>
                  <a:lnTo>
                    <a:pt x="3736" y="9018"/>
                  </a:lnTo>
                  <a:lnTo>
                    <a:pt x="3857" y="9018"/>
                  </a:lnTo>
                  <a:lnTo>
                    <a:pt x="3976" y="9023"/>
                  </a:lnTo>
                  <a:lnTo>
                    <a:pt x="4098" y="9033"/>
                  </a:lnTo>
                  <a:lnTo>
                    <a:pt x="4220" y="9049"/>
                  </a:lnTo>
                  <a:lnTo>
                    <a:pt x="4342" y="9070"/>
                  </a:lnTo>
                  <a:lnTo>
                    <a:pt x="4463" y="9096"/>
                  </a:lnTo>
                  <a:lnTo>
                    <a:pt x="4584" y="9127"/>
                  </a:lnTo>
                  <a:lnTo>
                    <a:pt x="4706" y="9164"/>
                  </a:lnTo>
                  <a:lnTo>
                    <a:pt x="4826" y="9206"/>
                  </a:lnTo>
                  <a:lnTo>
                    <a:pt x="4946" y="9252"/>
                  </a:lnTo>
                  <a:lnTo>
                    <a:pt x="5065" y="9305"/>
                  </a:lnTo>
                  <a:lnTo>
                    <a:pt x="5184" y="9363"/>
                  </a:lnTo>
                  <a:lnTo>
                    <a:pt x="5300" y="9425"/>
                  </a:lnTo>
                  <a:lnTo>
                    <a:pt x="5415" y="9493"/>
                  </a:lnTo>
                  <a:lnTo>
                    <a:pt x="5529" y="9566"/>
                  </a:lnTo>
                  <a:lnTo>
                    <a:pt x="5640" y="9644"/>
                  </a:lnTo>
                  <a:lnTo>
                    <a:pt x="5750" y="9727"/>
                  </a:lnTo>
                  <a:lnTo>
                    <a:pt x="5857" y="9815"/>
                  </a:lnTo>
                  <a:lnTo>
                    <a:pt x="5962" y="9909"/>
                  </a:lnTo>
                  <a:lnTo>
                    <a:pt x="6065" y="10007"/>
                  </a:lnTo>
                  <a:lnTo>
                    <a:pt x="6168" y="10115"/>
                  </a:lnTo>
                  <a:lnTo>
                    <a:pt x="6267" y="10226"/>
                  </a:lnTo>
                  <a:lnTo>
                    <a:pt x="6360" y="10339"/>
                  </a:lnTo>
                  <a:lnTo>
                    <a:pt x="6447" y="10456"/>
                  </a:lnTo>
                  <a:lnTo>
                    <a:pt x="6529" y="10574"/>
                  </a:lnTo>
                  <a:lnTo>
                    <a:pt x="6604" y="10695"/>
                  </a:lnTo>
                  <a:lnTo>
                    <a:pt x="6673" y="10816"/>
                  </a:lnTo>
                  <a:lnTo>
                    <a:pt x="6738" y="10941"/>
                  </a:lnTo>
                  <a:lnTo>
                    <a:pt x="6796" y="11065"/>
                  </a:lnTo>
                  <a:lnTo>
                    <a:pt x="6848" y="11191"/>
                  </a:lnTo>
                  <a:lnTo>
                    <a:pt x="6895" y="11318"/>
                  </a:lnTo>
                  <a:lnTo>
                    <a:pt x="6936" y="11446"/>
                  </a:lnTo>
                  <a:lnTo>
                    <a:pt x="6971" y="11574"/>
                  </a:lnTo>
                  <a:lnTo>
                    <a:pt x="7000" y="11702"/>
                  </a:lnTo>
                  <a:lnTo>
                    <a:pt x="7023" y="11831"/>
                  </a:lnTo>
                  <a:lnTo>
                    <a:pt x="7041" y="11959"/>
                  </a:lnTo>
                  <a:lnTo>
                    <a:pt x="7052" y="12087"/>
                  </a:lnTo>
                  <a:lnTo>
                    <a:pt x="7058" y="12214"/>
                  </a:lnTo>
                  <a:lnTo>
                    <a:pt x="7057" y="12341"/>
                  </a:lnTo>
                  <a:lnTo>
                    <a:pt x="7051" y="12466"/>
                  </a:lnTo>
                  <a:lnTo>
                    <a:pt x="7039" y="12589"/>
                  </a:lnTo>
                  <a:lnTo>
                    <a:pt x="7019" y="12712"/>
                  </a:lnTo>
                  <a:lnTo>
                    <a:pt x="6995" y="12832"/>
                  </a:lnTo>
                  <a:lnTo>
                    <a:pt x="6965" y="12952"/>
                  </a:lnTo>
                  <a:lnTo>
                    <a:pt x="6929" y="13068"/>
                  </a:lnTo>
                  <a:lnTo>
                    <a:pt x="6886" y="13183"/>
                  </a:lnTo>
                  <a:lnTo>
                    <a:pt x="6837" y="13294"/>
                  </a:lnTo>
                  <a:lnTo>
                    <a:pt x="6783" y="13402"/>
                  </a:lnTo>
                  <a:lnTo>
                    <a:pt x="6722" y="13508"/>
                  </a:lnTo>
                  <a:lnTo>
                    <a:pt x="6655" y="13610"/>
                  </a:lnTo>
                  <a:lnTo>
                    <a:pt x="6582" y="13710"/>
                  </a:lnTo>
                  <a:lnTo>
                    <a:pt x="6502" y="13805"/>
                  </a:lnTo>
                  <a:lnTo>
                    <a:pt x="6481" y="13816"/>
                  </a:lnTo>
                  <a:lnTo>
                    <a:pt x="6459" y="13827"/>
                  </a:lnTo>
                  <a:lnTo>
                    <a:pt x="6437" y="13838"/>
                  </a:lnTo>
                  <a:lnTo>
                    <a:pt x="6415" y="13848"/>
                  </a:lnTo>
                  <a:lnTo>
                    <a:pt x="6392" y="13858"/>
                  </a:lnTo>
                  <a:lnTo>
                    <a:pt x="6369" y="13867"/>
                  </a:lnTo>
                  <a:lnTo>
                    <a:pt x="6345" y="13876"/>
                  </a:lnTo>
                  <a:lnTo>
                    <a:pt x="6322" y="13884"/>
                  </a:lnTo>
                  <a:lnTo>
                    <a:pt x="4463" y="14370"/>
                  </a:lnTo>
                  <a:close/>
                  <a:moveTo>
                    <a:pt x="2096" y="14991"/>
                  </a:moveTo>
                  <a:lnTo>
                    <a:pt x="2070" y="14997"/>
                  </a:lnTo>
                  <a:lnTo>
                    <a:pt x="2036" y="15005"/>
                  </a:lnTo>
                  <a:lnTo>
                    <a:pt x="1995" y="15014"/>
                  </a:lnTo>
                  <a:lnTo>
                    <a:pt x="1949" y="15024"/>
                  </a:lnTo>
                  <a:lnTo>
                    <a:pt x="1899" y="15034"/>
                  </a:lnTo>
                  <a:lnTo>
                    <a:pt x="1849" y="15043"/>
                  </a:lnTo>
                  <a:lnTo>
                    <a:pt x="1825" y="15046"/>
                  </a:lnTo>
                  <a:lnTo>
                    <a:pt x="1801" y="15050"/>
                  </a:lnTo>
                  <a:lnTo>
                    <a:pt x="1777" y="15052"/>
                  </a:lnTo>
                  <a:lnTo>
                    <a:pt x="1755" y="15054"/>
                  </a:lnTo>
                  <a:lnTo>
                    <a:pt x="1716" y="15053"/>
                  </a:lnTo>
                  <a:lnTo>
                    <a:pt x="1679" y="15049"/>
                  </a:lnTo>
                  <a:lnTo>
                    <a:pt x="1641" y="15044"/>
                  </a:lnTo>
                  <a:lnTo>
                    <a:pt x="1604" y="15037"/>
                  </a:lnTo>
                  <a:lnTo>
                    <a:pt x="1568" y="15029"/>
                  </a:lnTo>
                  <a:lnTo>
                    <a:pt x="1532" y="15018"/>
                  </a:lnTo>
                  <a:lnTo>
                    <a:pt x="1498" y="15006"/>
                  </a:lnTo>
                  <a:lnTo>
                    <a:pt x="1464" y="14993"/>
                  </a:lnTo>
                  <a:lnTo>
                    <a:pt x="1430" y="14978"/>
                  </a:lnTo>
                  <a:lnTo>
                    <a:pt x="1398" y="14961"/>
                  </a:lnTo>
                  <a:lnTo>
                    <a:pt x="1367" y="14943"/>
                  </a:lnTo>
                  <a:lnTo>
                    <a:pt x="1336" y="14923"/>
                  </a:lnTo>
                  <a:lnTo>
                    <a:pt x="1307" y="14902"/>
                  </a:lnTo>
                  <a:lnTo>
                    <a:pt x="1279" y="14880"/>
                  </a:lnTo>
                  <a:lnTo>
                    <a:pt x="1251" y="14856"/>
                  </a:lnTo>
                  <a:lnTo>
                    <a:pt x="1225" y="14832"/>
                  </a:lnTo>
                  <a:lnTo>
                    <a:pt x="1201" y="14804"/>
                  </a:lnTo>
                  <a:lnTo>
                    <a:pt x="1177" y="14777"/>
                  </a:lnTo>
                  <a:lnTo>
                    <a:pt x="1155" y="14749"/>
                  </a:lnTo>
                  <a:lnTo>
                    <a:pt x="1134" y="14720"/>
                  </a:lnTo>
                  <a:lnTo>
                    <a:pt x="1115" y="14689"/>
                  </a:lnTo>
                  <a:lnTo>
                    <a:pt x="1096" y="14658"/>
                  </a:lnTo>
                  <a:lnTo>
                    <a:pt x="1080" y="14626"/>
                  </a:lnTo>
                  <a:lnTo>
                    <a:pt x="1065" y="14593"/>
                  </a:lnTo>
                  <a:lnTo>
                    <a:pt x="1051" y="14559"/>
                  </a:lnTo>
                  <a:lnTo>
                    <a:pt x="1040" y="14524"/>
                  </a:lnTo>
                  <a:lnTo>
                    <a:pt x="1030" y="14488"/>
                  </a:lnTo>
                  <a:lnTo>
                    <a:pt x="1021" y="14452"/>
                  </a:lnTo>
                  <a:lnTo>
                    <a:pt x="1015" y="14415"/>
                  </a:lnTo>
                  <a:lnTo>
                    <a:pt x="1010" y="14378"/>
                  </a:lnTo>
                  <a:lnTo>
                    <a:pt x="1007" y="14340"/>
                  </a:lnTo>
                  <a:lnTo>
                    <a:pt x="1006" y="14302"/>
                  </a:lnTo>
                  <a:lnTo>
                    <a:pt x="1009" y="14268"/>
                  </a:lnTo>
                  <a:lnTo>
                    <a:pt x="1015" y="14229"/>
                  </a:lnTo>
                  <a:lnTo>
                    <a:pt x="1022" y="14189"/>
                  </a:lnTo>
                  <a:lnTo>
                    <a:pt x="1029" y="14149"/>
                  </a:lnTo>
                  <a:lnTo>
                    <a:pt x="1037" y="14110"/>
                  </a:lnTo>
                  <a:lnTo>
                    <a:pt x="1045" y="14074"/>
                  </a:lnTo>
                  <a:lnTo>
                    <a:pt x="1051" y="14043"/>
                  </a:lnTo>
                  <a:lnTo>
                    <a:pt x="1056" y="14020"/>
                  </a:lnTo>
                  <a:lnTo>
                    <a:pt x="1586" y="12106"/>
                  </a:lnTo>
                  <a:lnTo>
                    <a:pt x="1641" y="12105"/>
                  </a:lnTo>
                  <a:lnTo>
                    <a:pt x="1695" y="12105"/>
                  </a:lnTo>
                  <a:lnTo>
                    <a:pt x="1749" y="12107"/>
                  </a:lnTo>
                  <a:lnTo>
                    <a:pt x="1804" y="12111"/>
                  </a:lnTo>
                  <a:lnTo>
                    <a:pt x="1858" y="12116"/>
                  </a:lnTo>
                  <a:lnTo>
                    <a:pt x="1913" y="12122"/>
                  </a:lnTo>
                  <a:lnTo>
                    <a:pt x="1968" y="12130"/>
                  </a:lnTo>
                  <a:lnTo>
                    <a:pt x="2023" y="12139"/>
                  </a:lnTo>
                  <a:lnTo>
                    <a:pt x="2077" y="12149"/>
                  </a:lnTo>
                  <a:lnTo>
                    <a:pt x="2133" y="12161"/>
                  </a:lnTo>
                  <a:lnTo>
                    <a:pt x="2187" y="12175"/>
                  </a:lnTo>
                  <a:lnTo>
                    <a:pt x="2242" y="12190"/>
                  </a:lnTo>
                  <a:lnTo>
                    <a:pt x="2297" y="12206"/>
                  </a:lnTo>
                  <a:lnTo>
                    <a:pt x="2351" y="12224"/>
                  </a:lnTo>
                  <a:lnTo>
                    <a:pt x="2405" y="12243"/>
                  </a:lnTo>
                  <a:lnTo>
                    <a:pt x="2460" y="12264"/>
                  </a:lnTo>
                  <a:lnTo>
                    <a:pt x="2513" y="12286"/>
                  </a:lnTo>
                  <a:lnTo>
                    <a:pt x="2566" y="12309"/>
                  </a:lnTo>
                  <a:lnTo>
                    <a:pt x="2619" y="12335"/>
                  </a:lnTo>
                  <a:lnTo>
                    <a:pt x="2673" y="12362"/>
                  </a:lnTo>
                  <a:lnTo>
                    <a:pt x="2725" y="12390"/>
                  </a:lnTo>
                  <a:lnTo>
                    <a:pt x="2776" y="12420"/>
                  </a:lnTo>
                  <a:lnTo>
                    <a:pt x="2829" y="12451"/>
                  </a:lnTo>
                  <a:lnTo>
                    <a:pt x="2879" y="12483"/>
                  </a:lnTo>
                  <a:lnTo>
                    <a:pt x="2930" y="12517"/>
                  </a:lnTo>
                  <a:lnTo>
                    <a:pt x="2980" y="12553"/>
                  </a:lnTo>
                  <a:lnTo>
                    <a:pt x="3029" y="12590"/>
                  </a:lnTo>
                  <a:lnTo>
                    <a:pt x="3078" y="12629"/>
                  </a:lnTo>
                  <a:lnTo>
                    <a:pt x="3126" y="12669"/>
                  </a:lnTo>
                  <a:lnTo>
                    <a:pt x="3174" y="12711"/>
                  </a:lnTo>
                  <a:lnTo>
                    <a:pt x="3220" y="12754"/>
                  </a:lnTo>
                  <a:lnTo>
                    <a:pt x="3266" y="12799"/>
                  </a:lnTo>
                  <a:lnTo>
                    <a:pt x="3312" y="12845"/>
                  </a:lnTo>
                  <a:lnTo>
                    <a:pt x="3356" y="12893"/>
                  </a:lnTo>
                  <a:lnTo>
                    <a:pt x="3398" y="12941"/>
                  </a:lnTo>
                  <a:lnTo>
                    <a:pt x="3439" y="12990"/>
                  </a:lnTo>
                  <a:lnTo>
                    <a:pt x="3479" y="13039"/>
                  </a:lnTo>
                  <a:lnTo>
                    <a:pt x="3517" y="13089"/>
                  </a:lnTo>
                  <a:lnTo>
                    <a:pt x="3553" y="13139"/>
                  </a:lnTo>
                  <a:lnTo>
                    <a:pt x="3588" y="13191"/>
                  </a:lnTo>
                  <a:lnTo>
                    <a:pt x="3621" y="13243"/>
                  </a:lnTo>
                  <a:lnTo>
                    <a:pt x="3653" y="13295"/>
                  </a:lnTo>
                  <a:lnTo>
                    <a:pt x="3683" y="13348"/>
                  </a:lnTo>
                  <a:lnTo>
                    <a:pt x="3712" y="13401"/>
                  </a:lnTo>
                  <a:lnTo>
                    <a:pt x="3739" y="13455"/>
                  </a:lnTo>
                  <a:lnTo>
                    <a:pt x="3765" y="13509"/>
                  </a:lnTo>
                  <a:lnTo>
                    <a:pt x="3788" y="13563"/>
                  </a:lnTo>
                  <a:lnTo>
                    <a:pt x="3811" y="13617"/>
                  </a:lnTo>
                  <a:lnTo>
                    <a:pt x="3833" y="13671"/>
                  </a:lnTo>
                  <a:lnTo>
                    <a:pt x="3852" y="13727"/>
                  </a:lnTo>
                  <a:lnTo>
                    <a:pt x="3870" y="13782"/>
                  </a:lnTo>
                  <a:lnTo>
                    <a:pt x="3887" y="13837"/>
                  </a:lnTo>
                  <a:lnTo>
                    <a:pt x="3902" y="13892"/>
                  </a:lnTo>
                  <a:lnTo>
                    <a:pt x="3915" y="13948"/>
                  </a:lnTo>
                  <a:lnTo>
                    <a:pt x="3927" y="14004"/>
                  </a:lnTo>
                  <a:lnTo>
                    <a:pt x="3938" y="14060"/>
                  </a:lnTo>
                  <a:lnTo>
                    <a:pt x="3946" y="14115"/>
                  </a:lnTo>
                  <a:lnTo>
                    <a:pt x="3954" y="14170"/>
                  </a:lnTo>
                  <a:lnTo>
                    <a:pt x="3960" y="14225"/>
                  </a:lnTo>
                  <a:lnTo>
                    <a:pt x="3964" y="14282"/>
                  </a:lnTo>
                  <a:lnTo>
                    <a:pt x="3967" y="14337"/>
                  </a:lnTo>
                  <a:lnTo>
                    <a:pt x="3968" y="14391"/>
                  </a:lnTo>
                  <a:lnTo>
                    <a:pt x="3968" y="14446"/>
                  </a:lnTo>
                  <a:lnTo>
                    <a:pt x="3967" y="14500"/>
                  </a:lnTo>
                  <a:lnTo>
                    <a:pt x="2096" y="14991"/>
                  </a:lnTo>
                  <a:close/>
                  <a:moveTo>
                    <a:pt x="5275" y="8311"/>
                  </a:moveTo>
                  <a:lnTo>
                    <a:pt x="5187" y="8277"/>
                  </a:lnTo>
                  <a:lnTo>
                    <a:pt x="5099" y="8245"/>
                  </a:lnTo>
                  <a:lnTo>
                    <a:pt x="5011" y="8215"/>
                  </a:lnTo>
                  <a:lnTo>
                    <a:pt x="4921" y="8186"/>
                  </a:lnTo>
                  <a:lnTo>
                    <a:pt x="4877" y="8173"/>
                  </a:lnTo>
                  <a:lnTo>
                    <a:pt x="4833" y="8159"/>
                  </a:lnTo>
                  <a:lnTo>
                    <a:pt x="4787" y="8147"/>
                  </a:lnTo>
                  <a:lnTo>
                    <a:pt x="4742" y="8135"/>
                  </a:lnTo>
                  <a:lnTo>
                    <a:pt x="4698" y="8124"/>
                  </a:lnTo>
                  <a:lnTo>
                    <a:pt x="4652" y="8113"/>
                  </a:lnTo>
                  <a:lnTo>
                    <a:pt x="4607" y="8103"/>
                  </a:lnTo>
                  <a:lnTo>
                    <a:pt x="4562" y="8093"/>
                  </a:lnTo>
                  <a:lnTo>
                    <a:pt x="4517" y="8084"/>
                  </a:lnTo>
                  <a:lnTo>
                    <a:pt x="4471" y="8075"/>
                  </a:lnTo>
                  <a:lnTo>
                    <a:pt x="4426" y="8067"/>
                  </a:lnTo>
                  <a:lnTo>
                    <a:pt x="4380" y="8059"/>
                  </a:lnTo>
                  <a:lnTo>
                    <a:pt x="4335" y="8052"/>
                  </a:lnTo>
                  <a:lnTo>
                    <a:pt x="4289" y="8045"/>
                  </a:lnTo>
                  <a:lnTo>
                    <a:pt x="4243" y="8039"/>
                  </a:lnTo>
                  <a:lnTo>
                    <a:pt x="4198" y="8034"/>
                  </a:lnTo>
                  <a:lnTo>
                    <a:pt x="4153" y="8029"/>
                  </a:lnTo>
                  <a:lnTo>
                    <a:pt x="4106" y="8025"/>
                  </a:lnTo>
                  <a:lnTo>
                    <a:pt x="4061" y="8021"/>
                  </a:lnTo>
                  <a:lnTo>
                    <a:pt x="4015" y="8018"/>
                  </a:lnTo>
                  <a:lnTo>
                    <a:pt x="3969" y="8015"/>
                  </a:lnTo>
                  <a:lnTo>
                    <a:pt x="3923" y="8013"/>
                  </a:lnTo>
                  <a:lnTo>
                    <a:pt x="3878" y="8011"/>
                  </a:lnTo>
                  <a:lnTo>
                    <a:pt x="3832" y="8011"/>
                  </a:lnTo>
                  <a:lnTo>
                    <a:pt x="7706" y="4116"/>
                  </a:lnTo>
                  <a:lnTo>
                    <a:pt x="7763" y="4063"/>
                  </a:lnTo>
                  <a:lnTo>
                    <a:pt x="7820" y="4012"/>
                  </a:lnTo>
                  <a:lnTo>
                    <a:pt x="7880" y="3964"/>
                  </a:lnTo>
                  <a:lnTo>
                    <a:pt x="7941" y="3918"/>
                  </a:lnTo>
                  <a:lnTo>
                    <a:pt x="8003" y="3875"/>
                  </a:lnTo>
                  <a:lnTo>
                    <a:pt x="8067" y="3834"/>
                  </a:lnTo>
                  <a:lnTo>
                    <a:pt x="8131" y="3796"/>
                  </a:lnTo>
                  <a:lnTo>
                    <a:pt x="8197" y="3760"/>
                  </a:lnTo>
                  <a:lnTo>
                    <a:pt x="8265" y="3725"/>
                  </a:lnTo>
                  <a:lnTo>
                    <a:pt x="8333" y="3694"/>
                  </a:lnTo>
                  <a:lnTo>
                    <a:pt x="8403" y="3665"/>
                  </a:lnTo>
                  <a:lnTo>
                    <a:pt x="8473" y="3638"/>
                  </a:lnTo>
                  <a:lnTo>
                    <a:pt x="8544" y="3613"/>
                  </a:lnTo>
                  <a:lnTo>
                    <a:pt x="8616" y="3591"/>
                  </a:lnTo>
                  <a:lnTo>
                    <a:pt x="8689" y="3571"/>
                  </a:lnTo>
                  <a:lnTo>
                    <a:pt x="8764" y="3554"/>
                  </a:lnTo>
                  <a:lnTo>
                    <a:pt x="8838" y="3539"/>
                  </a:lnTo>
                  <a:lnTo>
                    <a:pt x="8914" y="3526"/>
                  </a:lnTo>
                  <a:lnTo>
                    <a:pt x="8989" y="3515"/>
                  </a:lnTo>
                  <a:lnTo>
                    <a:pt x="9067" y="3507"/>
                  </a:lnTo>
                  <a:lnTo>
                    <a:pt x="9143" y="3501"/>
                  </a:lnTo>
                  <a:lnTo>
                    <a:pt x="9220" y="3497"/>
                  </a:lnTo>
                  <a:lnTo>
                    <a:pt x="9299" y="3496"/>
                  </a:lnTo>
                  <a:lnTo>
                    <a:pt x="9377" y="3497"/>
                  </a:lnTo>
                  <a:lnTo>
                    <a:pt x="9457" y="3500"/>
                  </a:lnTo>
                  <a:lnTo>
                    <a:pt x="9535" y="3505"/>
                  </a:lnTo>
                  <a:lnTo>
                    <a:pt x="9615" y="3512"/>
                  </a:lnTo>
                  <a:lnTo>
                    <a:pt x="9694" y="3522"/>
                  </a:lnTo>
                  <a:lnTo>
                    <a:pt x="9775" y="3534"/>
                  </a:lnTo>
                  <a:lnTo>
                    <a:pt x="9854" y="3548"/>
                  </a:lnTo>
                  <a:lnTo>
                    <a:pt x="9934" y="3565"/>
                  </a:lnTo>
                  <a:lnTo>
                    <a:pt x="10014" y="3583"/>
                  </a:lnTo>
                  <a:lnTo>
                    <a:pt x="5275" y="8311"/>
                  </a:lnTo>
                  <a:close/>
                  <a:moveTo>
                    <a:pt x="7441" y="10165"/>
                  </a:moveTo>
                  <a:lnTo>
                    <a:pt x="7406" y="10107"/>
                  </a:lnTo>
                  <a:lnTo>
                    <a:pt x="7369" y="10049"/>
                  </a:lnTo>
                  <a:lnTo>
                    <a:pt x="7332" y="9992"/>
                  </a:lnTo>
                  <a:lnTo>
                    <a:pt x="7295" y="9936"/>
                  </a:lnTo>
                  <a:lnTo>
                    <a:pt x="7257" y="9880"/>
                  </a:lnTo>
                  <a:lnTo>
                    <a:pt x="7218" y="9824"/>
                  </a:lnTo>
                  <a:lnTo>
                    <a:pt x="7177" y="9768"/>
                  </a:lnTo>
                  <a:lnTo>
                    <a:pt x="7137" y="9714"/>
                  </a:lnTo>
                  <a:lnTo>
                    <a:pt x="7096" y="9660"/>
                  </a:lnTo>
                  <a:lnTo>
                    <a:pt x="7053" y="9606"/>
                  </a:lnTo>
                  <a:lnTo>
                    <a:pt x="7009" y="9553"/>
                  </a:lnTo>
                  <a:lnTo>
                    <a:pt x="6965" y="9500"/>
                  </a:lnTo>
                  <a:lnTo>
                    <a:pt x="6919" y="9448"/>
                  </a:lnTo>
                  <a:lnTo>
                    <a:pt x="6873" y="9397"/>
                  </a:lnTo>
                  <a:lnTo>
                    <a:pt x="6824" y="9347"/>
                  </a:lnTo>
                  <a:lnTo>
                    <a:pt x="6776" y="9297"/>
                  </a:lnTo>
                  <a:lnTo>
                    <a:pt x="6718" y="9240"/>
                  </a:lnTo>
                  <a:lnTo>
                    <a:pt x="6658" y="9185"/>
                  </a:lnTo>
                  <a:lnTo>
                    <a:pt x="6598" y="9131"/>
                  </a:lnTo>
                  <a:lnTo>
                    <a:pt x="6538" y="9079"/>
                  </a:lnTo>
                  <a:lnTo>
                    <a:pt x="6475" y="9029"/>
                  </a:lnTo>
                  <a:lnTo>
                    <a:pt x="6412" y="8978"/>
                  </a:lnTo>
                  <a:lnTo>
                    <a:pt x="6348" y="8930"/>
                  </a:lnTo>
                  <a:lnTo>
                    <a:pt x="6284" y="8884"/>
                  </a:lnTo>
                  <a:lnTo>
                    <a:pt x="6220" y="8838"/>
                  </a:lnTo>
                  <a:lnTo>
                    <a:pt x="6153" y="8794"/>
                  </a:lnTo>
                  <a:lnTo>
                    <a:pt x="6087" y="8750"/>
                  </a:lnTo>
                  <a:lnTo>
                    <a:pt x="6021" y="8707"/>
                  </a:lnTo>
                  <a:lnTo>
                    <a:pt x="5953" y="8666"/>
                  </a:lnTo>
                  <a:lnTo>
                    <a:pt x="5885" y="8626"/>
                  </a:lnTo>
                  <a:lnTo>
                    <a:pt x="5816" y="8587"/>
                  </a:lnTo>
                  <a:lnTo>
                    <a:pt x="5748" y="8549"/>
                  </a:lnTo>
                  <a:lnTo>
                    <a:pt x="10542" y="3766"/>
                  </a:lnTo>
                  <a:lnTo>
                    <a:pt x="10613" y="3798"/>
                  </a:lnTo>
                  <a:lnTo>
                    <a:pt x="10683" y="3831"/>
                  </a:lnTo>
                  <a:lnTo>
                    <a:pt x="10752" y="3866"/>
                  </a:lnTo>
                  <a:lnTo>
                    <a:pt x="10821" y="3903"/>
                  </a:lnTo>
                  <a:lnTo>
                    <a:pt x="10889" y="3942"/>
                  </a:lnTo>
                  <a:lnTo>
                    <a:pt x="10958" y="3983"/>
                  </a:lnTo>
                  <a:lnTo>
                    <a:pt x="11025" y="4026"/>
                  </a:lnTo>
                  <a:lnTo>
                    <a:pt x="11091" y="4070"/>
                  </a:lnTo>
                  <a:lnTo>
                    <a:pt x="11157" y="4115"/>
                  </a:lnTo>
                  <a:lnTo>
                    <a:pt x="11222" y="4163"/>
                  </a:lnTo>
                  <a:lnTo>
                    <a:pt x="11287" y="4212"/>
                  </a:lnTo>
                  <a:lnTo>
                    <a:pt x="11351" y="4263"/>
                  </a:lnTo>
                  <a:lnTo>
                    <a:pt x="11413" y="4317"/>
                  </a:lnTo>
                  <a:lnTo>
                    <a:pt x="11476" y="4372"/>
                  </a:lnTo>
                  <a:lnTo>
                    <a:pt x="11537" y="4428"/>
                  </a:lnTo>
                  <a:lnTo>
                    <a:pt x="11597" y="4487"/>
                  </a:lnTo>
                  <a:lnTo>
                    <a:pt x="11648" y="4537"/>
                  </a:lnTo>
                  <a:lnTo>
                    <a:pt x="11696" y="4590"/>
                  </a:lnTo>
                  <a:lnTo>
                    <a:pt x="11743" y="4642"/>
                  </a:lnTo>
                  <a:lnTo>
                    <a:pt x="11790" y="4696"/>
                  </a:lnTo>
                  <a:lnTo>
                    <a:pt x="11835" y="4749"/>
                  </a:lnTo>
                  <a:lnTo>
                    <a:pt x="11878" y="4803"/>
                  </a:lnTo>
                  <a:lnTo>
                    <a:pt x="11919" y="4859"/>
                  </a:lnTo>
                  <a:lnTo>
                    <a:pt x="11961" y="4915"/>
                  </a:lnTo>
                  <a:lnTo>
                    <a:pt x="12000" y="4970"/>
                  </a:lnTo>
                  <a:lnTo>
                    <a:pt x="12038" y="5027"/>
                  </a:lnTo>
                  <a:lnTo>
                    <a:pt x="12075" y="5084"/>
                  </a:lnTo>
                  <a:lnTo>
                    <a:pt x="12110" y="5142"/>
                  </a:lnTo>
                  <a:lnTo>
                    <a:pt x="12145" y="5200"/>
                  </a:lnTo>
                  <a:lnTo>
                    <a:pt x="12178" y="5258"/>
                  </a:lnTo>
                  <a:lnTo>
                    <a:pt x="12210" y="5316"/>
                  </a:lnTo>
                  <a:lnTo>
                    <a:pt x="12241" y="5375"/>
                  </a:lnTo>
                  <a:lnTo>
                    <a:pt x="7441" y="10165"/>
                  </a:lnTo>
                  <a:close/>
                  <a:moveTo>
                    <a:pt x="8055" y="11941"/>
                  </a:moveTo>
                  <a:lnTo>
                    <a:pt x="8045" y="11856"/>
                  </a:lnTo>
                  <a:lnTo>
                    <a:pt x="8035" y="11772"/>
                  </a:lnTo>
                  <a:lnTo>
                    <a:pt x="8022" y="11687"/>
                  </a:lnTo>
                  <a:lnTo>
                    <a:pt x="8008" y="11603"/>
                  </a:lnTo>
                  <a:lnTo>
                    <a:pt x="7991" y="11519"/>
                  </a:lnTo>
                  <a:lnTo>
                    <a:pt x="7973" y="11435"/>
                  </a:lnTo>
                  <a:lnTo>
                    <a:pt x="7953" y="11352"/>
                  </a:lnTo>
                  <a:lnTo>
                    <a:pt x="7931" y="11270"/>
                  </a:lnTo>
                  <a:lnTo>
                    <a:pt x="7907" y="11187"/>
                  </a:lnTo>
                  <a:lnTo>
                    <a:pt x="7882" y="11105"/>
                  </a:lnTo>
                  <a:lnTo>
                    <a:pt x="7854" y="11024"/>
                  </a:lnTo>
                  <a:lnTo>
                    <a:pt x="7825" y="10943"/>
                  </a:lnTo>
                  <a:lnTo>
                    <a:pt x="7795" y="10861"/>
                  </a:lnTo>
                  <a:lnTo>
                    <a:pt x="7763" y="10781"/>
                  </a:lnTo>
                  <a:lnTo>
                    <a:pt x="7729" y="10702"/>
                  </a:lnTo>
                  <a:lnTo>
                    <a:pt x="7693" y="10622"/>
                  </a:lnTo>
                  <a:lnTo>
                    <a:pt x="12448" y="5878"/>
                  </a:lnTo>
                  <a:lnTo>
                    <a:pt x="12475" y="5965"/>
                  </a:lnTo>
                  <a:lnTo>
                    <a:pt x="12499" y="6051"/>
                  </a:lnTo>
                  <a:lnTo>
                    <a:pt x="12519" y="6137"/>
                  </a:lnTo>
                  <a:lnTo>
                    <a:pt x="12537" y="6223"/>
                  </a:lnTo>
                  <a:lnTo>
                    <a:pt x="12553" y="6310"/>
                  </a:lnTo>
                  <a:lnTo>
                    <a:pt x="12566" y="6396"/>
                  </a:lnTo>
                  <a:lnTo>
                    <a:pt x="12576" y="6482"/>
                  </a:lnTo>
                  <a:lnTo>
                    <a:pt x="12583" y="6568"/>
                  </a:lnTo>
                  <a:lnTo>
                    <a:pt x="12588" y="6654"/>
                  </a:lnTo>
                  <a:lnTo>
                    <a:pt x="12591" y="6739"/>
                  </a:lnTo>
                  <a:lnTo>
                    <a:pt x="12591" y="6824"/>
                  </a:lnTo>
                  <a:lnTo>
                    <a:pt x="12588" y="6908"/>
                  </a:lnTo>
                  <a:lnTo>
                    <a:pt x="12582" y="6992"/>
                  </a:lnTo>
                  <a:lnTo>
                    <a:pt x="12574" y="7075"/>
                  </a:lnTo>
                  <a:lnTo>
                    <a:pt x="12563" y="7158"/>
                  </a:lnTo>
                  <a:lnTo>
                    <a:pt x="12549" y="7239"/>
                  </a:lnTo>
                  <a:lnTo>
                    <a:pt x="12533" y="7320"/>
                  </a:lnTo>
                  <a:lnTo>
                    <a:pt x="12513" y="7400"/>
                  </a:lnTo>
                  <a:lnTo>
                    <a:pt x="12492" y="7479"/>
                  </a:lnTo>
                  <a:lnTo>
                    <a:pt x="12467" y="7557"/>
                  </a:lnTo>
                  <a:lnTo>
                    <a:pt x="12439" y="7635"/>
                  </a:lnTo>
                  <a:lnTo>
                    <a:pt x="12409" y="7710"/>
                  </a:lnTo>
                  <a:lnTo>
                    <a:pt x="12376" y="7784"/>
                  </a:lnTo>
                  <a:lnTo>
                    <a:pt x="12340" y="7857"/>
                  </a:lnTo>
                  <a:lnTo>
                    <a:pt x="12302" y="7930"/>
                  </a:lnTo>
                  <a:lnTo>
                    <a:pt x="12260" y="8000"/>
                  </a:lnTo>
                  <a:lnTo>
                    <a:pt x="12216" y="8069"/>
                  </a:lnTo>
                  <a:lnTo>
                    <a:pt x="12169" y="8136"/>
                  </a:lnTo>
                  <a:lnTo>
                    <a:pt x="12120" y="8203"/>
                  </a:lnTo>
                  <a:lnTo>
                    <a:pt x="12066" y="8267"/>
                  </a:lnTo>
                  <a:lnTo>
                    <a:pt x="12011" y="8329"/>
                  </a:lnTo>
                  <a:lnTo>
                    <a:pt x="11953" y="8389"/>
                  </a:lnTo>
                  <a:lnTo>
                    <a:pt x="11947" y="8394"/>
                  </a:lnTo>
                  <a:lnTo>
                    <a:pt x="11940" y="8400"/>
                  </a:lnTo>
                  <a:lnTo>
                    <a:pt x="11948" y="8406"/>
                  </a:lnTo>
                  <a:lnTo>
                    <a:pt x="8060" y="12314"/>
                  </a:lnTo>
                  <a:lnTo>
                    <a:pt x="8061" y="12268"/>
                  </a:lnTo>
                  <a:lnTo>
                    <a:pt x="8061" y="12222"/>
                  </a:lnTo>
                  <a:lnTo>
                    <a:pt x="8062" y="12175"/>
                  </a:lnTo>
                  <a:lnTo>
                    <a:pt x="8062" y="12129"/>
                  </a:lnTo>
                  <a:lnTo>
                    <a:pt x="8062" y="12082"/>
                  </a:lnTo>
                  <a:lnTo>
                    <a:pt x="8061" y="12035"/>
                  </a:lnTo>
                  <a:lnTo>
                    <a:pt x="8059" y="11988"/>
                  </a:lnTo>
                  <a:lnTo>
                    <a:pt x="8055" y="11941"/>
                  </a:lnTo>
                  <a:close/>
                  <a:moveTo>
                    <a:pt x="14785" y="1295"/>
                  </a:moveTo>
                  <a:lnTo>
                    <a:pt x="14707" y="1218"/>
                  </a:lnTo>
                  <a:lnTo>
                    <a:pt x="14626" y="1144"/>
                  </a:lnTo>
                  <a:lnTo>
                    <a:pt x="14546" y="1072"/>
                  </a:lnTo>
                  <a:lnTo>
                    <a:pt x="14463" y="1003"/>
                  </a:lnTo>
                  <a:lnTo>
                    <a:pt x="14379" y="934"/>
                  </a:lnTo>
                  <a:lnTo>
                    <a:pt x="14294" y="869"/>
                  </a:lnTo>
                  <a:lnTo>
                    <a:pt x="14208" y="806"/>
                  </a:lnTo>
                  <a:lnTo>
                    <a:pt x="14119" y="745"/>
                  </a:lnTo>
                  <a:lnTo>
                    <a:pt x="14031" y="685"/>
                  </a:lnTo>
                  <a:lnTo>
                    <a:pt x="13941" y="629"/>
                  </a:lnTo>
                  <a:lnTo>
                    <a:pt x="13851" y="575"/>
                  </a:lnTo>
                  <a:lnTo>
                    <a:pt x="13758" y="523"/>
                  </a:lnTo>
                  <a:lnTo>
                    <a:pt x="13666" y="473"/>
                  </a:lnTo>
                  <a:lnTo>
                    <a:pt x="13572" y="426"/>
                  </a:lnTo>
                  <a:lnTo>
                    <a:pt x="13478" y="380"/>
                  </a:lnTo>
                  <a:lnTo>
                    <a:pt x="13382" y="338"/>
                  </a:lnTo>
                  <a:lnTo>
                    <a:pt x="13286" y="298"/>
                  </a:lnTo>
                  <a:lnTo>
                    <a:pt x="13190" y="260"/>
                  </a:lnTo>
                  <a:lnTo>
                    <a:pt x="13092" y="225"/>
                  </a:lnTo>
                  <a:lnTo>
                    <a:pt x="12995" y="193"/>
                  </a:lnTo>
                  <a:lnTo>
                    <a:pt x="12896" y="162"/>
                  </a:lnTo>
                  <a:lnTo>
                    <a:pt x="12798" y="134"/>
                  </a:lnTo>
                  <a:lnTo>
                    <a:pt x="12698" y="109"/>
                  </a:lnTo>
                  <a:lnTo>
                    <a:pt x="12598" y="86"/>
                  </a:lnTo>
                  <a:lnTo>
                    <a:pt x="12499" y="66"/>
                  </a:lnTo>
                  <a:lnTo>
                    <a:pt x="12398" y="49"/>
                  </a:lnTo>
                  <a:lnTo>
                    <a:pt x="12299" y="34"/>
                  </a:lnTo>
                  <a:lnTo>
                    <a:pt x="12198" y="22"/>
                  </a:lnTo>
                  <a:lnTo>
                    <a:pt x="12097" y="12"/>
                  </a:lnTo>
                  <a:lnTo>
                    <a:pt x="11996" y="5"/>
                  </a:lnTo>
                  <a:lnTo>
                    <a:pt x="11895" y="1"/>
                  </a:lnTo>
                  <a:lnTo>
                    <a:pt x="11795" y="0"/>
                  </a:lnTo>
                  <a:lnTo>
                    <a:pt x="11710" y="1"/>
                  </a:lnTo>
                  <a:lnTo>
                    <a:pt x="11626" y="4"/>
                  </a:lnTo>
                  <a:lnTo>
                    <a:pt x="11542" y="9"/>
                  </a:lnTo>
                  <a:lnTo>
                    <a:pt x="11459" y="16"/>
                  </a:lnTo>
                  <a:lnTo>
                    <a:pt x="11376" y="24"/>
                  </a:lnTo>
                  <a:lnTo>
                    <a:pt x="11294" y="35"/>
                  </a:lnTo>
                  <a:lnTo>
                    <a:pt x="11212" y="47"/>
                  </a:lnTo>
                  <a:lnTo>
                    <a:pt x="11131" y="62"/>
                  </a:lnTo>
                  <a:lnTo>
                    <a:pt x="11051" y="78"/>
                  </a:lnTo>
                  <a:lnTo>
                    <a:pt x="10971" y="96"/>
                  </a:lnTo>
                  <a:lnTo>
                    <a:pt x="10892" y="116"/>
                  </a:lnTo>
                  <a:lnTo>
                    <a:pt x="10814" y="139"/>
                  </a:lnTo>
                  <a:lnTo>
                    <a:pt x="10736" y="162"/>
                  </a:lnTo>
                  <a:lnTo>
                    <a:pt x="10660" y="187"/>
                  </a:lnTo>
                  <a:lnTo>
                    <a:pt x="10584" y="215"/>
                  </a:lnTo>
                  <a:lnTo>
                    <a:pt x="10509" y="243"/>
                  </a:lnTo>
                  <a:lnTo>
                    <a:pt x="10435" y="274"/>
                  </a:lnTo>
                  <a:lnTo>
                    <a:pt x="10361" y="307"/>
                  </a:lnTo>
                  <a:lnTo>
                    <a:pt x="10289" y="341"/>
                  </a:lnTo>
                  <a:lnTo>
                    <a:pt x="10217" y="377"/>
                  </a:lnTo>
                  <a:lnTo>
                    <a:pt x="10147" y="416"/>
                  </a:lnTo>
                  <a:lnTo>
                    <a:pt x="10078" y="455"/>
                  </a:lnTo>
                  <a:lnTo>
                    <a:pt x="10010" y="496"/>
                  </a:lnTo>
                  <a:lnTo>
                    <a:pt x="9943" y="539"/>
                  </a:lnTo>
                  <a:lnTo>
                    <a:pt x="9876" y="583"/>
                  </a:lnTo>
                  <a:lnTo>
                    <a:pt x="9811" y="629"/>
                  </a:lnTo>
                  <a:lnTo>
                    <a:pt x="9748" y="677"/>
                  </a:lnTo>
                  <a:lnTo>
                    <a:pt x="9684" y="727"/>
                  </a:lnTo>
                  <a:lnTo>
                    <a:pt x="9623" y="778"/>
                  </a:lnTo>
                  <a:lnTo>
                    <a:pt x="9562" y="831"/>
                  </a:lnTo>
                  <a:lnTo>
                    <a:pt x="9503" y="885"/>
                  </a:lnTo>
                  <a:lnTo>
                    <a:pt x="9446" y="941"/>
                  </a:lnTo>
                  <a:lnTo>
                    <a:pt x="6997" y="3403"/>
                  </a:lnTo>
                  <a:lnTo>
                    <a:pt x="6986" y="3412"/>
                  </a:lnTo>
                  <a:lnTo>
                    <a:pt x="6974" y="3422"/>
                  </a:lnTo>
                  <a:lnTo>
                    <a:pt x="6969" y="3428"/>
                  </a:lnTo>
                  <a:lnTo>
                    <a:pt x="6964" y="3435"/>
                  </a:lnTo>
                  <a:lnTo>
                    <a:pt x="6965" y="3436"/>
                  </a:lnTo>
                  <a:lnTo>
                    <a:pt x="1769" y="8659"/>
                  </a:lnTo>
                  <a:lnTo>
                    <a:pt x="1747" y="8681"/>
                  </a:lnTo>
                  <a:lnTo>
                    <a:pt x="1725" y="8704"/>
                  </a:lnTo>
                  <a:lnTo>
                    <a:pt x="1704" y="8728"/>
                  </a:lnTo>
                  <a:lnTo>
                    <a:pt x="1683" y="8751"/>
                  </a:lnTo>
                  <a:lnTo>
                    <a:pt x="1642" y="8799"/>
                  </a:lnTo>
                  <a:lnTo>
                    <a:pt x="1602" y="8847"/>
                  </a:lnTo>
                  <a:lnTo>
                    <a:pt x="1564" y="8897"/>
                  </a:lnTo>
                  <a:lnTo>
                    <a:pt x="1528" y="8949"/>
                  </a:lnTo>
                  <a:lnTo>
                    <a:pt x="1494" y="9002"/>
                  </a:lnTo>
                  <a:lnTo>
                    <a:pt x="1461" y="9055"/>
                  </a:lnTo>
                  <a:lnTo>
                    <a:pt x="1429" y="9109"/>
                  </a:lnTo>
                  <a:lnTo>
                    <a:pt x="1400" y="9165"/>
                  </a:lnTo>
                  <a:lnTo>
                    <a:pt x="1372" y="9221"/>
                  </a:lnTo>
                  <a:lnTo>
                    <a:pt x="1347" y="9279"/>
                  </a:lnTo>
                  <a:lnTo>
                    <a:pt x="1322" y="9336"/>
                  </a:lnTo>
                  <a:lnTo>
                    <a:pt x="1300" y="9395"/>
                  </a:lnTo>
                  <a:lnTo>
                    <a:pt x="1279" y="9454"/>
                  </a:lnTo>
                  <a:lnTo>
                    <a:pt x="1260" y="9514"/>
                  </a:lnTo>
                  <a:lnTo>
                    <a:pt x="78" y="13784"/>
                  </a:lnTo>
                  <a:lnTo>
                    <a:pt x="74" y="13803"/>
                  </a:lnTo>
                  <a:lnTo>
                    <a:pt x="65" y="13846"/>
                  </a:lnTo>
                  <a:lnTo>
                    <a:pt x="53" y="13908"/>
                  </a:lnTo>
                  <a:lnTo>
                    <a:pt x="38" y="13984"/>
                  </a:lnTo>
                  <a:lnTo>
                    <a:pt x="31" y="14025"/>
                  </a:lnTo>
                  <a:lnTo>
                    <a:pt x="24" y="14066"/>
                  </a:lnTo>
                  <a:lnTo>
                    <a:pt x="18" y="14109"/>
                  </a:lnTo>
                  <a:lnTo>
                    <a:pt x="12" y="14151"/>
                  </a:lnTo>
                  <a:lnTo>
                    <a:pt x="7" y="14192"/>
                  </a:lnTo>
                  <a:lnTo>
                    <a:pt x="3" y="14231"/>
                  </a:lnTo>
                  <a:lnTo>
                    <a:pt x="1" y="14268"/>
                  </a:lnTo>
                  <a:lnTo>
                    <a:pt x="0" y="14302"/>
                  </a:lnTo>
                  <a:lnTo>
                    <a:pt x="2" y="14392"/>
                  </a:lnTo>
                  <a:lnTo>
                    <a:pt x="9" y="14481"/>
                  </a:lnTo>
                  <a:lnTo>
                    <a:pt x="20" y="14569"/>
                  </a:lnTo>
                  <a:lnTo>
                    <a:pt x="36" y="14656"/>
                  </a:lnTo>
                  <a:lnTo>
                    <a:pt x="55" y="14740"/>
                  </a:lnTo>
                  <a:lnTo>
                    <a:pt x="79" y="14824"/>
                  </a:lnTo>
                  <a:lnTo>
                    <a:pt x="107" y="14906"/>
                  </a:lnTo>
                  <a:lnTo>
                    <a:pt x="139" y="14985"/>
                  </a:lnTo>
                  <a:lnTo>
                    <a:pt x="174" y="15063"/>
                  </a:lnTo>
                  <a:lnTo>
                    <a:pt x="212" y="15139"/>
                  </a:lnTo>
                  <a:lnTo>
                    <a:pt x="256" y="15212"/>
                  </a:lnTo>
                  <a:lnTo>
                    <a:pt x="301" y="15283"/>
                  </a:lnTo>
                  <a:lnTo>
                    <a:pt x="350" y="15352"/>
                  </a:lnTo>
                  <a:lnTo>
                    <a:pt x="402" y="15419"/>
                  </a:lnTo>
                  <a:lnTo>
                    <a:pt x="458" y="15483"/>
                  </a:lnTo>
                  <a:lnTo>
                    <a:pt x="516" y="15543"/>
                  </a:lnTo>
                  <a:lnTo>
                    <a:pt x="577" y="15601"/>
                  </a:lnTo>
                  <a:lnTo>
                    <a:pt x="642" y="15657"/>
                  </a:lnTo>
                  <a:lnTo>
                    <a:pt x="708" y="15709"/>
                  </a:lnTo>
                  <a:lnTo>
                    <a:pt x="778" y="15758"/>
                  </a:lnTo>
                  <a:lnTo>
                    <a:pt x="849" y="15804"/>
                  </a:lnTo>
                  <a:lnTo>
                    <a:pt x="922" y="15846"/>
                  </a:lnTo>
                  <a:lnTo>
                    <a:pt x="999" y="15884"/>
                  </a:lnTo>
                  <a:lnTo>
                    <a:pt x="1076" y="15919"/>
                  </a:lnTo>
                  <a:lnTo>
                    <a:pt x="1157" y="15952"/>
                  </a:lnTo>
                  <a:lnTo>
                    <a:pt x="1238" y="15979"/>
                  </a:lnTo>
                  <a:lnTo>
                    <a:pt x="1323" y="16003"/>
                  </a:lnTo>
                  <a:lnTo>
                    <a:pt x="1407" y="16022"/>
                  </a:lnTo>
                  <a:lnTo>
                    <a:pt x="1495" y="16038"/>
                  </a:lnTo>
                  <a:lnTo>
                    <a:pt x="1582" y="16049"/>
                  </a:lnTo>
                  <a:lnTo>
                    <a:pt x="1672" y="16056"/>
                  </a:lnTo>
                  <a:lnTo>
                    <a:pt x="1763" y="16058"/>
                  </a:lnTo>
                  <a:lnTo>
                    <a:pt x="1801" y="16057"/>
                  </a:lnTo>
                  <a:lnTo>
                    <a:pt x="1843" y="16054"/>
                  </a:lnTo>
                  <a:lnTo>
                    <a:pt x="1887" y="16049"/>
                  </a:lnTo>
                  <a:lnTo>
                    <a:pt x="1933" y="16044"/>
                  </a:lnTo>
                  <a:lnTo>
                    <a:pt x="1981" y="16037"/>
                  </a:lnTo>
                  <a:lnTo>
                    <a:pt x="2028" y="16029"/>
                  </a:lnTo>
                  <a:lnTo>
                    <a:pt x="2075" y="16020"/>
                  </a:lnTo>
                  <a:lnTo>
                    <a:pt x="2122" y="16012"/>
                  </a:lnTo>
                  <a:lnTo>
                    <a:pt x="2205" y="15995"/>
                  </a:lnTo>
                  <a:lnTo>
                    <a:pt x="2275" y="15980"/>
                  </a:lnTo>
                  <a:lnTo>
                    <a:pt x="2324" y="15969"/>
                  </a:lnTo>
                  <a:lnTo>
                    <a:pt x="2345" y="15964"/>
                  </a:lnTo>
                  <a:lnTo>
                    <a:pt x="6609" y="14846"/>
                  </a:lnTo>
                  <a:lnTo>
                    <a:pt x="6669" y="14827"/>
                  </a:lnTo>
                  <a:lnTo>
                    <a:pt x="6729" y="14805"/>
                  </a:lnTo>
                  <a:lnTo>
                    <a:pt x="6788" y="14783"/>
                  </a:lnTo>
                  <a:lnTo>
                    <a:pt x="6845" y="14759"/>
                  </a:lnTo>
                  <a:lnTo>
                    <a:pt x="6903" y="14733"/>
                  </a:lnTo>
                  <a:lnTo>
                    <a:pt x="6960" y="14705"/>
                  </a:lnTo>
                  <a:lnTo>
                    <a:pt x="7015" y="14675"/>
                  </a:lnTo>
                  <a:lnTo>
                    <a:pt x="7070" y="14644"/>
                  </a:lnTo>
                  <a:lnTo>
                    <a:pt x="7123" y="14612"/>
                  </a:lnTo>
                  <a:lnTo>
                    <a:pt x="7175" y="14577"/>
                  </a:lnTo>
                  <a:lnTo>
                    <a:pt x="7227" y="14541"/>
                  </a:lnTo>
                  <a:lnTo>
                    <a:pt x="7277" y="14502"/>
                  </a:lnTo>
                  <a:lnTo>
                    <a:pt x="7326" y="14463"/>
                  </a:lnTo>
                  <a:lnTo>
                    <a:pt x="7375" y="14422"/>
                  </a:lnTo>
                  <a:lnTo>
                    <a:pt x="7421" y="14380"/>
                  </a:lnTo>
                  <a:lnTo>
                    <a:pt x="7466" y="14336"/>
                  </a:lnTo>
                  <a:lnTo>
                    <a:pt x="15143" y="6617"/>
                  </a:lnTo>
                  <a:lnTo>
                    <a:pt x="15270" y="6483"/>
                  </a:lnTo>
                  <a:lnTo>
                    <a:pt x="15387" y="6344"/>
                  </a:lnTo>
                  <a:lnTo>
                    <a:pt x="15495" y="6200"/>
                  </a:lnTo>
                  <a:lnTo>
                    <a:pt x="15594" y="6053"/>
                  </a:lnTo>
                  <a:lnTo>
                    <a:pt x="15685" y="5900"/>
                  </a:lnTo>
                  <a:lnTo>
                    <a:pt x="15766" y="5744"/>
                  </a:lnTo>
                  <a:lnTo>
                    <a:pt x="15837" y="5584"/>
                  </a:lnTo>
                  <a:lnTo>
                    <a:pt x="15901" y="5421"/>
                  </a:lnTo>
                  <a:lnTo>
                    <a:pt x="15955" y="5254"/>
                  </a:lnTo>
                  <a:lnTo>
                    <a:pt x="16000" y="5084"/>
                  </a:lnTo>
                  <a:lnTo>
                    <a:pt x="16037" y="4913"/>
                  </a:lnTo>
                  <a:lnTo>
                    <a:pt x="16065" y="4739"/>
                  </a:lnTo>
                  <a:lnTo>
                    <a:pt x="16083" y="4563"/>
                  </a:lnTo>
                  <a:lnTo>
                    <a:pt x="16093" y="4387"/>
                  </a:lnTo>
                  <a:lnTo>
                    <a:pt x="16094" y="4208"/>
                  </a:lnTo>
                  <a:lnTo>
                    <a:pt x="16087" y="4030"/>
                  </a:lnTo>
                  <a:lnTo>
                    <a:pt x="16070" y="3850"/>
                  </a:lnTo>
                  <a:lnTo>
                    <a:pt x="16045" y="3669"/>
                  </a:lnTo>
                  <a:lnTo>
                    <a:pt x="16011" y="3490"/>
                  </a:lnTo>
                  <a:lnTo>
                    <a:pt x="15968" y="3310"/>
                  </a:lnTo>
                  <a:lnTo>
                    <a:pt x="15917" y="3131"/>
                  </a:lnTo>
                  <a:lnTo>
                    <a:pt x="15857" y="2953"/>
                  </a:lnTo>
                  <a:lnTo>
                    <a:pt x="15788" y="2776"/>
                  </a:lnTo>
                  <a:lnTo>
                    <a:pt x="15711" y="2601"/>
                  </a:lnTo>
                  <a:lnTo>
                    <a:pt x="15625" y="2428"/>
                  </a:lnTo>
                  <a:lnTo>
                    <a:pt x="15531" y="2257"/>
                  </a:lnTo>
                  <a:lnTo>
                    <a:pt x="15428" y="2089"/>
                  </a:lnTo>
                  <a:lnTo>
                    <a:pt x="15316" y="1923"/>
                  </a:lnTo>
                  <a:lnTo>
                    <a:pt x="15196" y="1760"/>
                  </a:lnTo>
                  <a:lnTo>
                    <a:pt x="15067" y="1602"/>
                  </a:lnTo>
                  <a:lnTo>
                    <a:pt x="14930" y="1446"/>
                  </a:lnTo>
                  <a:lnTo>
                    <a:pt x="14785" y="1295"/>
                  </a:lnTo>
                  <a:close/>
                </a:path>
              </a:pathLst>
            </a:custGeom>
            <a:solidFill>
              <a:schemeClr val="bg1"/>
            </a:solidFill>
            <a:ln>
              <a:noFill/>
            </a:ln>
          </p:spPr>
          <p:txBody>
            <a:bodyPr vert="horz" wrap="square" lIns="96429" tIns="48214" rIns="96429" bIns="48214" numCol="1" anchor="t" anchorCtr="0" compatLnSpc="1">
              <a:prstTxWarp prst="textNoShape">
                <a:avLst/>
              </a:prstTxWarp>
            </a:bodyPr>
            <a:lstStyle/>
            <a:p>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85" name="Freeform 19">
            <a:extLst>
              <a:ext uri="{FF2B5EF4-FFF2-40B4-BE49-F238E27FC236}">
                <a16:creationId xmlns:a16="http://schemas.microsoft.com/office/drawing/2014/main" id="{6C909AD7-6726-4172-9343-9BC8399264AE}"/>
              </a:ext>
            </a:extLst>
          </p:cNvPr>
          <p:cNvSpPr>
            <a:spLocks/>
          </p:cNvSpPr>
          <p:nvPr/>
        </p:nvSpPr>
        <p:spPr bwMode="auto">
          <a:xfrm>
            <a:off x="788556" y="847363"/>
            <a:ext cx="421354" cy="421354"/>
          </a:xfrm>
          <a:custGeom>
            <a:avLst/>
            <a:gdLst>
              <a:gd name="T0" fmla="*/ 194 w 240"/>
              <a:gd name="T1" fmla="*/ 157 h 240"/>
              <a:gd name="T2" fmla="*/ 163 w 240"/>
              <a:gd name="T3" fmla="*/ 167 h 240"/>
              <a:gd name="T4" fmla="*/ 92 w 240"/>
              <a:gd name="T5" fmla="*/ 127 h 240"/>
              <a:gd name="T6" fmla="*/ 92 w 240"/>
              <a:gd name="T7" fmla="*/ 120 h 240"/>
              <a:gd name="T8" fmla="*/ 165 w 240"/>
              <a:gd name="T9" fmla="*/ 78 h 240"/>
              <a:gd name="T10" fmla="*/ 189 w 240"/>
              <a:gd name="T11" fmla="*/ 84 h 240"/>
              <a:gd name="T12" fmla="*/ 235 w 240"/>
              <a:gd name="T13" fmla="*/ 42 h 240"/>
              <a:gd name="T14" fmla="*/ 189 w 240"/>
              <a:gd name="T15" fmla="*/ 0 h 240"/>
              <a:gd name="T16" fmla="*/ 143 w 240"/>
              <a:gd name="T17" fmla="*/ 42 h 240"/>
              <a:gd name="T18" fmla="*/ 145 w 240"/>
              <a:gd name="T19" fmla="*/ 55 h 240"/>
              <a:gd name="T20" fmla="*/ 75 w 240"/>
              <a:gd name="T21" fmla="*/ 95 h 240"/>
              <a:gd name="T22" fmla="*/ 46 w 240"/>
              <a:gd name="T23" fmla="*/ 85 h 240"/>
              <a:gd name="T24" fmla="*/ 0 w 240"/>
              <a:gd name="T25" fmla="*/ 127 h 240"/>
              <a:gd name="T26" fmla="*/ 46 w 240"/>
              <a:gd name="T27" fmla="*/ 169 h 240"/>
              <a:gd name="T28" fmla="*/ 81 w 240"/>
              <a:gd name="T29" fmla="*/ 155 h 240"/>
              <a:gd name="T30" fmla="*/ 148 w 240"/>
              <a:gd name="T31" fmla="*/ 193 h 240"/>
              <a:gd name="T32" fmla="*/ 148 w 240"/>
              <a:gd name="T33" fmla="*/ 198 h 240"/>
              <a:gd name="T34" fmla="*/ 194 w 240"/>
              <a:gd name="T35" fmla="*/ 240 h 240"/>
              <a:gd name="T36" fmla="*/ 240 w 240"/>
              <a:gd name="T37" fmla="*/ 198 h 240"/>
              <a:gd name="T38" fmla="*/ 194 w 240"/>
              <a:gd name="T39" fmla="*/ 157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0" h="240">
                <a:moveTo>
                  <a:pt x="194" y="157"/>
                </a:moveTo>
                <a:cubicBezTo>
                  <a:pt x="182" y="157"/>
                  <a:pt x="171" y="161"/>
                  <a:pt x="163" y="167"/>
                </a:cubicBezTo>
                <a:cubicBezTo>
                  <a:pt x="92" y="127"/>
                  <a:pt x="92" y="127"/>
                  <a:pt x="92" y="127"/>
                </a:cubicBezTo>
                <a:cubicBezTo>
                  <a:pt x="92" y="124"/>
                  <a:pt x="92" y="122"/>
                  <a:pt x="92" y="120"/>
                </a:cubicBezTo>
                <a:cubicBezTo>
                  <a:pt x="165" y="78"/>
                  <a:pt x="165" y="78"/>
                  <a:pt x="165" y="78"/>
                </a:cubicBezTo>
                <a:cubicBezTo>
                  <a:pt x="172" y="82"/>
                  <a:pt x="180" y="84"/>
                  <a:pt x="189" y="84"/>
                </a:cubicBezTo>
                <a:cubicBezTo>
                  <a:pt x="215" y="84"/>
                  <a:pt x="235" y="65"/>
                  <a:pt x="235" y="42"/>
                </a:cubicBezTo>
                <a:cubicBezTo>
                  <a:pt x="235" y="19"/>
                  <a:pt x="215" y="0"/>
                  <a:pt x="189" y="0"/>
                </a:cubicBezTo>
                <a:cubicBezTo>
                  <a:pt x="164" y="0"/>
                  <a:pt x="143" y="19"/>
                  <a:pt x="143" y="42"/>
                </a:cubicBezTo>
                <a:cubicBezTo>
                  <a:pt x="143" y="47"/>
                  <a:pt x="144" y="51"/>
                  <a:pt x="145" y="55"/>
                </a:cubicBezTo>
                <a:cubicBezTo>
                  <a:pt x="75" y="95"/>
                  <a:pt x="75" y="95"/>
                  <a:pt x="75" y="95"/>
                </a:cubicBezTo>
                <a:cubicBezTo>
                  <a:pt x="67" y="89"/>
                  <a:pt x="57" y="85"/>
                  <a:pt x="46" y="85"/>
                </a:cubicBezTo>
                <a:cubicBezTo>
                  <a:pt x="21" y="85"/>
                  <a:pt x="0" y="104"/>
                  <a:pt x="0" y="127"/>
                </a:cubicBezTo>
                <a:cubicBezTo>
                  <a:pt x="0" y="150"/>
                  <a:pt x="21" y="169"/>
                  <a:pt x="46" y="169"/>
                </a:cubicBezTo>
                <a:cubicBezTo>
                  <a:pt x="60" y="169"/>
                  <a:pt x="73" y="164"/>
                  <a:pt x="81" y="155"/>
                </a:cubicBezTo>
                <a:cubicBezTo>
                  <a:pt x="148" y="193"/>
                  <a:pt x="148" y="193"/>
                  <a:pt x="148" y="193"/>
                </a:cubicBezTo>
                <a:cubicBezTo>
                  <a:pt x="148" y="195"/>
                  <a:pt x="148" y="197"/>
                  <a:pt x="148" y="198"/>
                </a:cubicBezTo>
                <a:cubicBezTo>
                  <a:pt x="148" y="221"/>
                  <a:pt x="168" y="240"/>
                  <a:pt x="194" y="240"/>
                </a:cubicBezTo>
                <a:cubicBezTo>
                  <a:pt x="219" y="240"/>
                  <a:pt x="240" y="221"/>
                  <a:pt x="240" y="198"/>
                </a:cubicBezTo>
                <a:cubicBezTo>
                  <a:pt x="240" y="175"/>
                  <a:pt x="219" y="157"/>
                  <a:pt x="194" y="157"/>
                </a:cubicBezTo>
                <a:close/>
              </a:path>
            </a:pathLst>
          </a:custGeom>
          <a:solidFill>
            <a:srgbClr val="7030A0"/>
          </a:solidFill>
          <a:ln>
            <a:noFill/>
          </a:ln>
          <a:extLst/>
        </p:spPr>
        <p:txBody>
          <a:bodyPr vert="horz" wrap="square" lIns="91423" tIns="45711" rIns="91423" bIns="45711" numCol="1" anchor="t" anchorCtr="0" compatLnSpc="1">
            <a:prstTxWarp prst="textNoShape">
              <a:avLst/>
            </a:prstTxWarp>
          </a:bodyPr>
          <a:lstStyle/>
          <a:p>
            <a:pPr>
              <a:lnSpc>
                <a:spcPct val="130000"/>
              </a:lnSpc>
            </a:pPr>
            <a:endParaRPr lang="zh-CN" altLang="en-US"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Tree>
    <p:extLst>
      <p:ext uri="{BB962C8B-B14F-4D97-AF65-F5344CB8AC3E}">
        <p14:creationId xmlns:p14="http://schemas.microsoft.com/office/powerpoint/2010/main" val="238419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wipe(left)">
                                      <p:cBhvr>
                                        <p:cTn id="11" dur="500"/>
                                        <p:tgtEl>
                                          <p:spTgt spid="8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p:cTn id="15" dur="500" fill="hold"/>
                                        <p:tgtEl>
                                          <p:spTgt spid="32"/>
                                        </p:tgtEl>
                                        <p:attrNameLst>
                                          <p:attrName>ppt_w</p:attrName>
                                        </p:attrNameLst>
                                      </p:cBhvr>
                                      <p:tavLst>
                                        <p:tav tm="0">
                                          <p:val>
                                            <p:fltVal val="0"/>
                                          </p:val>
                                        </p:tav>
                                        <p:tav tm="100000">
                                          <p:val>
                                            <p:strVal val="#ppt_w"/>
                                          </p:val>
                                        </p:tav>
                                      </p:tavLst>
                                    </p:anim>
                                    <p:anim calcmode="lin" valueType="num">
                                      <p:cBhvr>
                                        <p:cTn id="16" dur="500" fill="hold"/>
                                        <p:tgtEl>
                                          <p:spTgt spid="32"/>
                                        </p:tgtEl>
                                        <p:attrNameLst>
                                          <p:attrName>ppt_h</p:attrName>
                                        </p:attrNameLst>
                                      </p:cBhvr>
                                      <p:tavLst>
                                        <p:tav tm="0">
                                          <p:val>
                                            <p:fltVal val="0"/>
                                          </p:val>
                                        </p:tav>
                                        <p:tav tm="100000">
                                          <p:val>
                                            <p:strVal val="#ppt_h"/>
                                          </p:val>
                                        </p:tav>
                                      </p:tavLst>
                                    </p:anim>
                                    <p:animEffect transition="in" filter="fade">
                                      <p:cBhvr>
                                        <p:cTn id="17" dur="500"/>
                                        <p:tgtEl>
                                          <p:spTgt spid="3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500"/>
                                        <p:tgtEl>
                                          <p:spTgt spid="36"/>
                                        </p:tgtEl>
                                      </p:cBhvr>
                                    </p:animEffect>
                                  </p:childTnLst>
                                </p:cTn>
                              </p:par>
                              <p:par>
                                <p:cTn id="21" presetID="22" presetClass="entr" presetSubtype="2" fill="hold"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right)">
                                      <p:cBhvr>
                                        <p:cTn id="23" dur="500"/>
                                        <p:tgtEl>
                                          <p:spTgt spid="40"/>
                                        </p:tgtEl>
                                      </p:cBhvr>
                                    </p:animEffect>
                                  </p:childTnLst>
                                </p:cTn>
                              </p:par>
                              <p:par>
                                <p:cTn id="24" presetID="53" presetClass="entr" presetSubtype="16"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 calcmode="lin" valueType="num">
                                      <p:cBhvr>
                                        <p:cTn id="26" dur="500" fill="hold"/>
                                        <p:tgtEl>
                                          <p:spTgt spid="45"/>
                                        </p:tgtEl>
                                        <p:attrNameLst>
                                          <p:attrName>ppt_w</p:attrName>
                                        </p:attrNameLst>
                                      </p:cBhvr>
                                      <p:tavLst>
                                        <p:tav tm="0">
                                          <p:val>
                                            <p:fltVal val="0"/>
                                          </p:val>
                                        </p:tav>
                                        <p:tav tm="100000">
                                          <p:val>
                                            <p:strVal val="#ppt_w"/>
                                          </p:val>
                                        </p:tav>
                                      </p:tavLst>
                                    </p:anim>
                                    <p:anim calcmode="lin" valueType="num">
                                      <p:cBhvr>
                                        <p:cTn id="27" dur="500" fill="hold"/>
                                        <p:tgtEl>
                                          <p:spTgt spid="45"/>
                                        </p:tgtEl>
                                        <p:attrNameLst>
                                          <p:attrName>ppt_h</p:attrName>
                                        </p:attrNameLst>
                                      </p:cBhvr>
                                      <p:tavLst>
                                        <p:tav tm="0">
                                          <p:val>
                                            <p:fltVal val="0"/>
                                          </p:val>
                                        </p:tav>
                                        <p:tav tm="100000">
                                          <p:val>
                                            <p:strVal val="#ppt_h"/>
                                          </p:val>
                                        </p:tav>
                                      </p:tavLst>
                                    </p:anim>
                                    <p:animEffect transition="in" filter="fade">
                                      <p:cBhvr>
                                        <p:cTn id="28" dur="500"/>
                                        <p:tgtEl>
                                          <p:spTgt spid="45"/>
                                        </p:tgtEl>
                                      </p:cBhvr>
                                    </p:animEffect>
                                  </p:childTnLst>
                                </p:cTn>
                              </p:par>
                              <p:par>
                                <p:cTn id="29" presetID="10" presetClass="entr" presetSubtype="0" fill="hold" nodeType="with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500"/>
                                        <p:tgtEl>
                                          <p:spTgt spid="50"/>
                                        </p:tgtEl>
                                      </p:cBhvr>
                                    </p:animEffect>
                                  </p:childTnLst>
                                </p:cTn>
                              </p:par>
                            </p:childTnLst>
                          </p:cTn>
                        </p:par>
                        <p:par>
                          <p:cTn id="32" fill="hold">
                            <p:stCondLst>
                              <p:cond delay="150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500"/>
                                        <p:tgtEl>
                                          <p:spTgt spid="37"/>
                                        </p:tgtEl>
                                      </p:cBhvr>
                                    </p:animEffect>
                                  </p:childTnLst>
                                </p:cTn>
                              </p:par>
                              <p:par>
                                <p:cTn id="41" presetID="22" presetClass="entr" presetSubtype="2" fill="hold"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wipe(right)">
                                      <p:cBhvr>
                                        <p:cTn id="43" dur="500"/>
                                        <p:tgtEl>
                                          <p:spTgt spid="62"/>
                                        </p:tgtEl>
                                      </p:cBhvr>
                                    </p:animEffect>
                                  </p:childTnLst>
                                </p:cTn>
                              </p:par>
                              <p:par>
                                <p:cTn id="44" presetID="53" presetClass="entr" presetSubtype="16" fill="hold" nodeType="withEffect">
                                  <p:stCondLst>
                                    <p:cond delay="0"/>
                                  </p:stCondLst>
                                  <p:childTnLst>
                                    <p:set>
                                      <p:cBhvr>
                                        <p:cTn id="45" dur="1" fill="hold">
                                          <p:stCondLst>
                                            <p:cond delay="0"/>
                                          </p:stCondLst>
                                        </p:cTn>
                                        <p:tgtEl>
                                          <p:spTgt spid="78"/>
                                        </p:tgtEl>
                                        <p:attrNameLst>
                                          <p:attrName>style.visibility</p:attrName>
                                        </p:attrNameLst>
                                      </p:cBhvr>
                                      <p:to>
                                        <p:strVal val="visible"/>
                                      </p:to>
                                    </p:set>
                                    <p:anim calcmode="lin" valueType="num">
                                      <p:cBhvr>
                                        <p:cTn id="46" dur="500" fill="hold"/>
                                        <p:tgtEl>
                                          <p:spTgt spid="78"/>
                                        </p:tgtEl>
                                        <p:attrNameLst>
                                          <p:attrName>ppt_w</p:attrName>
                                        </p:attrNameLst>
                                      </p:cBhvr>
                                      <p:tavLst>
                                        <p:tav tm="0">
                                          <p:val>
                                            <p:fltVal val="0"/>
                                          </p:val>
                                        </p:tav>
                                        <p:tav tm="100000">
                                          <p:val>
                                            <p:strVal val="#ppt_w"/>
                                          </p:val>
                                        </p:tav>
                                      </p:tavLst>
                                    </p:anim>
                                    <p:anim calcmode="lin" valueType="num">
                                      <p:cBhvr>
                                        <p:cTn id="47" dur="500" fill="hold"/>
                                        <p:tgtEl>
                                          <p:spTgt spid="78"/>
                                        </p:tgtEl>
                                        <p:attrNameLst>
                                          <p:attrName>ppt_h</p:attrName>
                                        </p:attrNameLst>
                                      </p:cBhvr>
                                      <p:tavLst>
                                        <p:tav tm="0">
                                          <p:val>
                                            <p:fltVal val="0"/>
                                          </p:val>
                                        </p:tav>
                                        <p:tav tm="100000">
                                          <p:val>
                                            <p:strVal val="#ppt_h"/>
                                          </p:val>
                                        </p:tav>
                                      </p:tavLst>
                                    </p:anim>
                                    <p:animEffect transition="in" filter="fade">
                                      <p:cBhvr>
                                        <p:cTn id="48" dur="500"/>
                                        <p:tgtEl>
                                          <p:spTgt spid="78"/>
                                        </p:tgtEl>
                                      </p:cBhvr>
                                    </p:animEffect>
                                  </p:childTnLst>
                                </p:cTn>
                              </p:par>
                              <p:par>
                                <p:cTn id="49" presetID="10" presetClass="entr" presetSubtype="0" fill="hold" nodeType="with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fade">
                                      <p:cBhvr>
                                        <p:cTn id="51" dur="500"/>
                                        <p:tgtEl>
                                          <p:spTgt spid="53"/>
                                        </p:tgtEl>
                                      </p:cBhvr>
                                    </p:animEffect>
                                  </p:childTnLst>
                                </p:cTn>
                              </p:par>
                            </p:childTnLst>
                          </p:cTn>
                        </p:par>
                        <p:par>
                          <p:cTn id="52" fill="hold">
                            <p:stCondLst>
                              <p:cond delay="2000"/>
                            </p:stCondLst>
                            <p:childTnLst>
                              <p:par>
                                <p:cTn id="53" presetID="53" presetClass="entr" presetSubtype="16"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p:cTn id="55" dur="500" fill="hold"/>
                                        <p:tgtEl>
                                          <p:spTgt spid="34"/>
                                        </p:tgtEl>
                                        <p:attrNameLst>
                                          <p:attrName>ppt_w</p:attrName>
                                        </p:attrNameLst>
                                      </p:cBhvr>
                                      <p:tavLst>
                                        <p:tav tm="0">
                                          <p:val>
                                            <p:fltVal val="0"/>
                                          </p:val>
                                        </p:tav>
                                        <p:tav tm="100000">
                                          <p:val>
                                            <p:strVal val="#ppt_w"/>
                                          </p:val>
                                        </p:tav>
                                      </p:tavLst>
                                    </p:anim>
                                    <p:anim calcmode="lin" valueType="num">
                                      <p:cBhvr>
                                        <p:cTn id="56" dur="500" fill="hold"/>
                                        <p:tgtEl>
                                          <p:spTgt spid="34"/>
                                        </p:tgtEl>
                                        <p:attrNameLst>
                                          <p:attrName>ppt_h</p:attrName>
                                        </p:attrNameLst>
                                      </p:cBhvr>
                                      <p:tavLst>
                                        <p:tav tm="0">
                                          <p:val>
                                            <p:fltVal val="0"/>
                                          </p:val>
                                        </p:tav>
                                        <p:tav tm="100000">
                                          <p:val>
                                            <p:strVal val="#ppt_h"/>
                                          </p:val>
                                        </p:tav>
                                      </p:tavLst>
                                    </p:anim>
                                    <p:animEffect transition="in" filter="fade">
                                      <p:cBhvr>
                                        <p:cTn id="57" dur="500"/>
                                        <p:tgtEl>
                                          <p:spTgt spid="3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fade">
                                      <p:cBhvr>
                                        <p:cTn id="60" dur="500"/>
                                        <p:tgtEl>
                                          <p:spTgt spid="38"/>
                                        </p:tgtEl>
                                      </p:cBhvr>
                                    </p:animEffect>
                                  </p:childTnLst>
                                </p:cTn>
                              </p:par>
                              <p:par>
                                <p:cTn id="61" presetID="22" presetClass="entr" presetSubtype="2" fill="hold" nodeType="with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par>
                                <p:cTn id="64" presetID="53" presetClass="entr" presetSubtype="16"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p:cTn id="66" dur="500" fill="hold"/>
                                        <p:tgtEl>
                                          <p:spTgt spid="73"/>
                                        </p:tgtEl>
                                        <p:attrNameLst>
                                          <p:attrName>ppt_w</p:attrName>
                                        </p:attrNameLst>
                                      </p:cBhvr>
                                      <p:tavLst>
                                        <p:tav tm="0">
                                          <p:val>
                                            <p:fltVal val="0"/>
                                          </p:val>
                                        </p:tav>
                                        <p:tav tm="100000">
                                          <p:val>
                                            <p:strVal val="#ppt_w"/>
                                          </p:val>
                                        </p:tav>
                                      </p:tavLst>
                                    </p:anim>
                                    <p:anim calcmode="lin" valueType="num">
                                      <p:cBhvr>
                                        <p:cTn id="67" dur="500" fill="hold"/>
                                        <p:tgtEl>
                                          <p:spTgt spid="73"/>
                                        </p:tgtEl>
                                        <p:attrNameLst>
                                          <p:attrName>ppt_h</p:attrName>
                                        </p:attrNameLst>
                                      </p:cBhvr>
                                      <p:tavLst>
                                        <p:tav tm="0">
                                          <p:val>
                                            <p:fltVal val="0"/>
                                          </p:val>
                                        </p:tav>
                                        <p:tav tm="100000">
                                          <p:val>
                                            <p:strVal val="#ppt_h"/>
                                          </p:val>
                                        </p:tav>
                                      </p:tavLst>
                                    </p:anim>
                                    <p:animEffect transition="in" filter="fade">
                                      <p:cBhvr>
                                        <p:cTn id="68" dur="500"/>
                                        <p:tgtEl>
                                          <p:spTgt spid="73"/>
                                        </p:tgtEl>
                                      </p:cBhvr>
                                    </p:animEffect>
                                  </p:childTnLst>
                                </p:cTn>
                              </p:par>
                              <p:par>
                                <p:cTn id="69" presetID="10" presetClass="entr" presetSubtype="0" fill="hold" nodeType="withEffect">
                                  <p:stCondLst>
                                    <p:cond delay="0"/>
                                  </p:stCondLst>
                                  <p:childTnLst>
                                    <p:set>
                                      <p:cBhvr>
                                        <p:cTn id="70" dur="1" fill="hold">
                                          <p:stCondLst>
                                            <p:cond delay="0"/>
                                          </p:stCondLst>
                                        </p:cTn>
                                        <p:tgtEl>
                                          <p:spTgt spid="56"/>
                                        </p:tgtEl>
                                        <p:attrNameLst>
                                          <p:attrName>style.visibility</p:attrName>
                                        </p:attrNameLst>
                                      </p:cBhvr>
                                      <p:to>
                                        <p:strVal val="visible"/>
                                      </p:to>
                                    </p:set>
                                    <p:animEffect transition="in" filter="fade">
                                      <p:cBhvr>
                                        <p:cTn id="71" dur="500"/>
                                        <p:tgtEl>
                                          <p:spTgt spid="56"/>
                                        </p:tgtEl>
                                      </p:cBhvr>
                                    </p:animEffect>
                                  </p:childTnLst>
                                </p:cTn>
                              </p:par>
                              <p:par>
                                <p:cTn id="72" presetID="49" presetClass="entr" presetSubtype="0" decel="100000" fill="hold" grpId="0"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 calcmode="lin" valueType="num">
                                      <p:cBhvr>
                                        <p:cTn id="76" dur="500" fill="hold"/>
                                        <p:tgtEl>
                                          <p:spTgt spid="85"/>
                                        </p:tgtEl>
                                        <p:attrNameLst>
                                          <p:attrName>style.rotation</p:attrName>
                                        </p:attrNameLst>
                                      </p:cBhvr>
                                      <p:tavLst>
                                        <p:tav tm="0">
                                          <p:val>
                                            <p:fltVal val="360"/>
                                          </p:val>
                                        </p:tav>
                                        <p:tav tm="100000">
                                          <p:val>
                                            <p:fltVal val="0"/>
                                          </p:val>
                                        </p:tav>
                                      </p:tavLst>
                                    </p:anim>
                                    <p:animEffect transition="in" filter="fade">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32" grpId="0" animBg="1"/>
      <p:bldP spid="33" grpId="0" animBg="1"/>
      <p:bldP spid="34" grpId="0" animBg="1"/>
      <p:bldP spid="36" grpId="0"/>
      <p:bldP spid="37" grpId="0"/>
      <p:bldP spid="38" grpId="0"/>
      <p:bldP spid="8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p:cNvGrpSpPr/>
          <p:nvPr/>
        </p:nvGrpSpPr>
        <p:grpSpPr>
          <a:xfrm>
            <a:off x="-23476" y="-94997"/>
            <a:ext cx="12892377" cy="7340492"/>
            <a:chOff x="-23476" y="-94997"/>
            <a:chExt cx="12892377" cy="7340492"/>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60" name="组合 59"/>
            <p:cNvGrpSpPr/>
            <p:nvPr/>
          </p:nvGrpSpPr>
          <p:grpSpPr>
            <a:xfrm>
              <a:off x="-23476" y="-94997"/>
              <a:ext cx="12892377" cy="635833"/>
              <a:chOff x="-23476" y="-94997"/>
              <a:chExt cx="12892377" cy="635833"/>
            </a:xfrm>
          </p:grpSpPr>
          <p:sp>
            <p:nvSpPr>
              <p:cNvPr id="61" name="矩形 60"/>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8061762" y="0"/>
                <a:ext cx="2490004"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10502767" y="-78949"/>
                <a:ext cx="2366134"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t>虚拟社区演化分析</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8004109" y="-74142"/>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olidFill>
                      <a:srgbClr val="1075B6"/>
                    </a:solidFill>
                    <a:latin typeface="SF Orson Casual Heavy" panose="00000400000000000000" pitchFamily="2" charset="0"/>
                    <a:ea typeface="幼圆" panose="02010509060101010101" pitchFamily="49" charset="-122"/>
                  </a:rPr>
                  <a:t>虚拟社区及发现技术</a:t>
                </a:r>
                <a:endParaRPr lang="en-US" altLang="zh-CN" dirty="0">
                  <a:solidFill>
                    <a:srgbClr val="1075B6"/>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结构特性与演化机理</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7" name="Rectangle 4"/>
              <p:cNvSpPr txBox="1">
                <a:spLocks noChangeArrowheads="1"/>
              </p:cNvSpPr>
              <p:nvPr/>
            </p:nvSpPr>
            <p:spPr bwMode="auto">
              <a:xfrm>
                <a:off x="5939058" y="-31207"/>
                <a:ext cx="2171702" cy="5099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ym typeface="SF Orson Casual Heavy" panose="00000400000000000000" pitchFamily="2" charset="0"/>
                  </a:rPr>
                  <a:t>结构分析与建模</a:t>
                </a:r>
                <a:endParaRPr lang="en-US" altLang="zh-CN" dirty="0">
                  <a:sym typeface="SF Orson Casual Heavy" panose="00000400000000000000" pitchFamily="2" charset="0"/>
                </a:endParaRPr>
              </a:p>
            </p:txBody>
          </p:sp>
        </p:grpSp>
      </p:grpSp>
      <p:sp>
        <p:nvSpPr>
          <p:cNvPr id="10" name="文本框 9">
            <a:extLst>
              <a:ext uri="{FF2B5EF4-FFF2-40B4-BE49-F238E27FC236}">
                <a16:creationId xmlns:a16="http://schemas.microsoft.com/office/drawing/2014/main" id="{4AE0588D-009E-481D-87F6-66D023580818}"/>
              </a:ext>
            </a:extLst>
          </p:cNvPr>
          <p:cNvSpPr txBox="1"/>
          <p:nvPr/>
        </p:nvSpPr>
        <p:spPr>
          <a:xfrm>
            <a:off x="1388021" y="1096045"/>
            <a:ext cx="10081120" cy="1292662"/>
          </a:xfrm>
          <a:prstGeom prst="rect">
            <a:avLst/>
          </a:prstGeom>
          <a:noFill/>
        </p:spPr>
        <p:txBody>
          <a:bodyPr wrap="square" rtlCol="0">
            <a:spAutoFit/>
          </a:bodyPr>
          <a:lstStyle/>
          <a:p>
            <a:pPr lvl="0">
              <a:lnSpc>
                <a:spcPct val="150000"/>
              </a:lnSpc>
            </a:pPr>
            <a:r>
              <a:rPr lang="zh-CN" altLang="en-US" sz="2800" dirty="0">
                <a:solidFill>
                  <a:srgbClr val="FF0000"/>
                </a:solidFill>
                <a:latin typeface="黑体" panose="02010609060101010101" pitchFamily="49" charset="-122"/>
                <a:ea typeface="黑体" panose="02010609060101010101" pitchFamily="49" charset="-122"/>
              </a:rPr>
              <a:t>虚拟社区</a:t>
            </a:r>
            <a:endParaRPr lang="en-US" altLang="zh-CN" sz="2800" dirty="0">
              <a:solidFill>
                <a:srgbClr val="FF0000"/>
              </a:solidFill>
              <a:latin typeface="黑体" panose="02010609060101010101" pitchFamily="49" charset="-122"/>
              <a:ea typeface="黑体" panose="02010609060101010101" pitchFamily="49" charset="-122"/>
            </a:endParaRPr>
          </a:p>
          <a:p>
            <a:pPr lvl="0"/>
            <a:r>
              <a:rPr lang="zh-CN" altLang="en-US" dirty="0">
                <a:solidFill>
                  <a:prstClr val="black"/>
                </a:solidFill>
              </a:rPr>
              <a:t>虚拟社区基于子图局部性的定义：社区结构是复杂网络节点集合的若干子集，每个子集内部的节点之间的连接相对非常紧密，而不同子集节点之间的连边相对稀疏。</a:t>
            </a:r>
            <a:endParaRPr lang="zh-CN" altLang="en-US" dirty="0"/>
          </a:p>
        </p:txBody>
      </p:sp>
      <p:pic>
        <p:nvPicPr>
          <p:cNvPr id="15" name="图片 14">
            <a:extLst>
              <a:ext uri="{FF2B5EF4-FFF2-40B4-BE49-F238E27FC236}">
                <a16:creationId xmlns:a16="http://schemas.microsoft.com/office/drawing/2014/main" id="{778565C9-F25F-47D6-A041-FC3D09ED66FE}"/>
              </a:ext>
            </a:extLst>
          </p:cNvPr>
          <p:cNvPicPr>
            <a:picLocks noChangeAspect="1"/>
          </p:cNvPicPr>
          <p:nvPr/>
        </p:nvPicPr>
        <p:blipFill>
          <a:blip r:embed="rId3"/>
          <a:stretch>
            <a:fillRect/>
          </a:stretch>
        </p:blipFill>
        <p:spPr>
          <a:xfrm>
            <a:off x="2888543" y="2348647"/>
            <a:ext cx="6408712" cy="4768773"/>
          </a:xfrm>
          <a:prstGeom prst="rect">
            <a:avLst/>
          </a:prstGeom>
        </p:spPr>
      </p:pic>
    </p:spTree>
    <p:extLst>
      <p:ext uri="{BB962C8B-B14F-4D97-AF65-F5344CB8AC3E}">
        <p14:creationId xmlns:p14="http://schemas.microsoft.com/office/powerpoint/2010/main" val="17908227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Arc 3"/>
          <p:cNvSpPr/>
          <p:nvPr/>
        </p:nvSpPr>
        <p:spPr>
          <a:xfrm>
            <a:off x="8038597" y="3121094"/>
            <a:ext cx="8222615" cy="8222615"/>
          </a:xfrm>
          <a:prstGeom prst="arc">
            <a:avLst>
              <a:gd name="adj1" fmla="val 10815889"/>
              <a:gd name="adj2" fmla="val 16771066"/>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2" name="组合 11"/>
          <p:cNvGrpSpPr/>
          <p:nvPr/>
        </p:nvGrpSpPr>
        <p:grpSpPr>
          <a:xfrm>
            <a:off x="553043" y="549545"/>
            <a:ext cx="6113604" cy="1017922"/>
            <a:chOff x="6264832" y="1562464"/>
            <a:chExt cx="5797318" cy="965260"/>
          </a:xfrm>
        </p:grpSpPr>
        <p:grpSp>
          <p:nvGrpSpPr>
            <p:cNvPr id="13" name="组合 12"/>
            <p:cNvGrpSpPr/>
            <p:nvPr/>
          </p:nvGrpSpPr>
          <p:grpSpPr>
            <a:xfrm>
              <a:off x="6264832" y="1562464"/>
              <a:ext cx="1012268" cy="965260"/>
              <a:chOff x="1385458" y="991717"/>
              <a:chExt cx="4603751" cy="4389967"/>
            </a:xfrm>
          </p:grpSpPr>
          <p:grpSp>
            <p:nvGrpSpPr>
              <p:cNvPr id="15" name="组合 14">
                <a:extLst>
                  <a:ext uri="{FF2B5EF4-FFF2-40B4-BE49-F238E27FC236}">
                    <a16:creationId xmlns:a16="http://schemas.microsoft.com/office/drawing/2014/main" id="{4D3B9094-1BAC-43B0-819B-DB0E370D3645}"/>
                  </a:ext>
                </a:extLst>
              </p:cNvPr>
              <p:cNvGrpSpPr/>
              <p:nvPr/>
            </p:nvGrpSpPr>
            <p:grpSpPr>
              <a:xfrm>
                <a:off x="1385458" y="991717"/>
                <a:ext cx="4603751" cy="4389967"/>
                <a:chOff x="1039093" y="743787"/>
                <a:chExt cx="3452813" cy="3292475"/>
              </a:xfrm>
            </p:grpSpPr>
            <p:sp>
              <p:nvSpPr>
                <p:cNvPr id="17" name="Freeform 52">
                  <a:extLst>
                    <a:ext uri="{FF2B5EF4-FFF2-40B4-BE49-F238E27FC236}">
                      <a16:creationId xmlns:a16="http://schemas.microsoft.com/office/drawing/2014/main" id="{BBB432FE-3DD4-42FD-B57B-52177EB6E467}"/>
                    </a:ext>
                  </a:extLst>
                </p:cNvPr>
                <p:cNvSpPr>
                  <a:spLocks/>
                </p:cNvSpPr>
                <p:nvPr/>
              </p:nvSpPr>
              <p:spPr bwMode="auto">
                <a:xfrm>
                  <a:off x="1039093" y="1567699"/>
                  <a:ext cx="1646238" cy="1646238"/>
                </a:xfrm>
                <a:custGeom>
                  <a:avLst/>
                  <a:gdLst>
                    <a:gd name="T0" fmla="*/ 1037 w 1037"/>
                    <a:gd name="T1" fmla="*/ 519 h 1037"/>
                    <a:gd name="T2" fmla="*/ 518 w 1037"/>
                    <a:gd name="T3" fmla="*/ 1037 h 1037"/>
                    <a:gd name="T4" fmla="*/ 0 w 1037"/>
                    <a:gd name="T5" fmla="*/ 519 h 1037"/>
                    <a:gd name="T6" fmla="*/ 518 w 1037"/>
                    <a:gd name="T7" fmla="*/ 0 h 1037"/>
                    <a:gd name="T8" fmla="*/ 1037 w 1037"/>
                    <a:gd name="T9" fmla="*/ 519 h 1037"/>
                  </a:gdLst>
                  <a:ahLst/>
                  <a:cxnLst>
                    <a:cxn ang="0">
                      <a:pos x="T0" y="T1"/>
                    </a:cxn>
                    <a:cxn ang="0">
                      <a:pos x="T2" y="T3"/>
                    </a:cxn>
                    <a:cxn ang="0">
                      <a:pos x="T4" y="T5"/>
                    </a:cxn>
                    <a:cxn ang="0">
                      <a:pos x="T6" y="T7"/>
                    </a:cxn>
                    <a:cxn ang="0">
                      <a:pos x="T8" y="T9"/>
                    </a:cxn>
                  </a:cxnLst>
                  <a:rect l="0" t="0" r="r" b="b"/>
                  <a:pathLst>
                    <a:path w="1037" h="1037">
                      <a:moveTo>
                        <a:pt x="1037" y="519"/>
                      </a:moveTo>
                      <a:lnTo>
                        <a:pt x="518" y="1037"/>
                      </a:lnTo>
                      <a:lnTo>
                        <a:pt x="0" y="519"/>
                      </a:lnTo>
                      <a:lnTo>
                        <a:pt x="518" y="0"/>
                      </a:lnTo>
                      <a:lnTo>
                        <a:pt x="1037" y="519"/>
                      </a:lnTo>
                      <a:close/>
                    </a:path>
                  </a:pathLst>
                </a:custGeom>
                <a:solidFill>
                  <a:srgbClr val="0064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72" tIns="64286" rIns="128572" bIns="64286" numCol="1" anchor="t" anchorCtr="0" compatLnSpc="1">
                  <a:prstTxWarp prst="textNoShape">
                    <a:avLst/>
                  </a:prstTxWarp>
                </a:bodyPr>
                <a:lstStyle/>
                <a:p>
                  <a:pPr defTabSz="1285737"/>
                  <a:endParaRPr lang="zh-CN" altLang="en-US" sz="2531" kern="0">
                    <a:solidFill>
                      <a:sysClr val="windowText" lastClr="000000"/>
                    </a:solidFill>
                  </a:endParaRPr>
                </a:p>
              </p:txBody>
            </p:sp>
            <p:sp>
              <p:nvSpPr>
                <p:cNvPr id="18" name="Freeform 54">
                  <a:extLst>
                    <a:ext uri="{FF2B5EF4-FFF2-40B4-BE49-F238E27FC236}">
                      <a16:creationId xmlns:a16="http://schemas.microsoft.com/office/drawing/2014/main" id="{7100CCB8-E643-48AC-A590-D2F3A6C3BA8D}"/>
                    </a:ext>
                  </a:extLst>
                </p:cNvPr>
                <p:cNvSpPr>
                  <a:spLocks/>
                </p:cNvSpPr>
                <p:nvPr/>
              </p:nvSpPr>
              <p:spPr bwMode="auto">
                <a:xfrm>
                  <a:off x="1861418" y="743787"/>
                  <a:ext cx="1646238" cy="1646238"/>
                </a:xfrm>
                <a:custGeom>
                  <a:avLst/>
                  <a:gdLst>
                    <a:gd name="T0" fmla="*/ 1037 w 1037"/>
                    <a:gd name="T1" fmla="*/ 519 h 1037"/>
                    <a:gd name="T2" fmla="*/ 519 w 1037"/>
                    <a:gd name="T3" fmla="*/ 1037 h 1037"/>
                    <a:gd name="T4" fmla="*/ 0 w 1037"/>
                    <a:gd name="T5" fmla="*/ 519 h 1037"/>
                    <a:gd name="T6" fmla="*/ 519 w 1037"/>
                    <a:gd name="T7" fmla="*/ 0 h 1037"/>
                    <a:gd name="T8" fmla="*/ 1037 w 1037"/>
                    <a:gd name="T9" fmla="*/ 519 h 1037"/>
                  </a:gdLst>
                  <a:ahLst/>
                  <a:cxnLst>
                    <a:cxn ang="0">
                      <a:pos x="T0" y="T1"/>
                    </a:cxn>
                    <a:cxn ang="0">
                      <a:pos x="T2" y="T3"/>
                    </a:cxn>
                    <a:cxn ang="0">
                      <a:pos x="T4" y="T5"/>
                    </a:cxn>
                    <a:cxn ang="0">
                      <a:pos x="T6" y="T7"/>
                    </a:cxn>
                    <a:cxn ang="0">
                      <a:pos x="T8" y="T9"/>
                    </a:cxn>
                  </a:cxnLst>
                  <a:rect l="0" t="0" r="r" b="b"/>
                  <a:pathLst>
                    <a:path w="1037" h="1037">
                      <a:moveTo>
                        <a:pt x="1037" y="519"/>
                      </a:moveTo>
                      <a:lnTo>
                        <a:pt x="519" y="1037"/>
                      </a:lnTo>
                      <a:lnTo>
                        <a:pt x="0" y="519"/>
                      </a:lnTo>
                      <a:lnTo>
                        <a:pt x="519" y="0"/>
                      </a:lnTo>
                      <a:lnTo>
                        <a:pt x="1037" y="519"/>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72" tIns="64286" rIns="128572" bIns="64286" numCol="1" anchor="t" anchorCtr="0" compatLnSpc="1">
                  <a:prstTxWarp prst="textNoShape">
                    <a:avLst/>
                  </a:prstTxWarp>
                </a:bodyPr>
                <a:lstStyle/>
                <a:p>
                  <a:pPr defTabSz="1285737"/>
                  <a:endParaRPr lang="zh-CN" altLang="en-US" sz="2531" kern="0">
                    <a:solidFill>
                      <a:sysClr val="windowText" lastClr="000000"/>
                    </a:solidFill>
                  </a:endParaRPr>
                </a:p>
              </p:txBody>
            </p:sp>
            <p:sp>
              <p:nvSpPr>
                <p:cNvPr id="19" name="Freeform 58">
                  <a:extLst>
                    <a:ext uri="{FF2B5EF4-FFF2-40B4-BE49-F238E27FC236}">
                      <a16:creationId xmlns:a16="http://schemas.microsoft.com/office/drawing/2014/main" id="{6F725922-1C40-4565-8C67-6F0B6D517D57}"/>
                    </a:ext>
                  </a:extLst>
                </p:cNvPr>
                <p:cNvSpPr>
                  <a:spLocks/>
                </p:cNvSpPr>
                <p:nvPr/>
              </p:nvSpPr>
              <p:spPr bwMode="auto">
                <a:xfrm>
                  <a:off x="1861418" y="2391612"/>
                  <a:ext cx="1646238" cy="1644650"/>
                </a:xfrm>
                <a:custGeom>
                  <a:avLst/>
                  <a:gdLst>
                    <a:gd name="T0" fmla="*/ 1037 w 1037"/>
                    <a:gd name="T1" fmla="*/ 518 h 1036"/>
                    <a:gd name="T2" fmla="*/ 519 w 1037"/>
                    <a:gd name="T3" fmla="*/ 1036 h 1036"/>
                    <a:gd name="T4" fmla="*/ 0 w 1037"/>
                    <a:gd name="T5" fmla="*/ 518 h 1036"/>
                    <a:gd name="T6" fmla="*/ 519 w 1037"/>
                    <a:gd name="T7" fmla="*/ 0 h 1036"/>
                    <a:gd name="T8" fmla="*/ 1037 w 1037"/>
                    <a:gd name="T9" fmla="*/ 518 h 1036"/>
                  </a:gdLst>
                  <a:ahLst/>
                  <a:cxnLst>
                    <a:cxn ang="0">
                      <a:pos x="T0" y="T1"/>
                    </a:cxn>
                    <a:cxn ang="0">
                      <a:pos x="T2" y="T3"/>
                    </a:cxn>
                    <a:cxn ang="0">
                      <a:pos x="T4" y="T5"/>
                    </a:cxn>
                    <a:cxn ang="0">
                      <a:pos x="T6" y="T7"/>
                    </a:cxn>
                    <a:cxn ang="0">
                      <a:pos x="T8" y="T9"/>
                    </a:cxn>
                  </a:cxnLst>
                  <a:rect l="0" t="0" r="r" b="b"/>
                  <a:pathLst>
                    <a:path w="1037" h="1036">
                      <a:moveTo>
                        <a:pt x="1037" y="518"/>
                      </a:moveTo>
                      <a:lnTo>
                        <a:pt x="519" y="1036"/>
                      </a:lnTo>
                      <a:lnTo>
                        <a:pt x="0" y="518"/>
                      </a:lnTo>
                      <a:lnTo>
                        <a:pt x="519" y="0"/>
                      </a:lnTo>
                      <a:lnTo>
                        <a:pt x="1037" y="518"/>
                      </a:lnTo>
                      <a:close/>
                    </a:path>
                  </a:pathLst>
                </a:custGeom>
                <a:solidFill>
                  <a:srgbClr val="0095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72" tIns="64286" rIns="128572" bIns="64286" numCol="1" anchor="t" anchorCtr="0" compatLnSpc="1">
                  <a:prstTxWarp prst="textNoShape">
                    <a:avLst/>
                  </a:prstTxWarp>
                </a:bodyPr>
                <a:lstStyle/>
                <a:p>
                  <a:pPr defTabSz="1285737"/>
                  <a:endParaRPr lang="zh-CN" altLang="en-US" sz="2531" kern="0">
                    <a:solidFill>
                      <a:sysClr val="windowText" lastClr="000000"/>
                    </a:solidFill>
                  </a:endParaRPr>
                </a:p>
              </p:txBody>
            </p:sp>
            <p:sp>
              <p:nvSpPr>
                <p:cNvPr id="20" name="Freeform 73">
                  <a:extLst>
                    <a:ext uri="{FF2B5EF4-FFF2-40B4-BE49-F238E27FC236}">
                      <a16:creationId xmlns:a16="http://schemas.microsoft.com/office/drawing/2014/main" id="{09E69AF2-8C8B-4E01-86A5-13C841D5089A}"/>
                    </a:ext>
                  </a:extLst>
                </p:cNvPr>
                <p:cNvSpPr>
                  <a:spLocks/>
                </p:cNvSpPr>
                <p:nvPr/>
              </p:nvSpPr>
              <p:spPr bwMode="auto">
                <a:xfrm>
                  <a:off x="1475656" y="1183524"/>
                  <a:ext cx="2413000" cy="2414588"/>
                </a:xfrm>
                <a:custGeom>
                  <a:avLst/>
                  <a:gdLst>
                    <a:gd name="T0" fmla="*/ 1520 w 1520"/>
                    <a:gd name="T1" fmla="*/ 761 h 1521"/>
                    <a:gd name="T2" fmla="*/ 760 w 1520"/>
                    <a:gd name="T3" fmla="*/ 1521 h 1521"/>
                    <a:gd name="T4" fmla="*/ 0 w 1520"/>
                    <a:gd name="T5" fmla="*/ 761 h 1521"/>
                    <a:gd name="T6" fmla="*/ 760 w 1520"/>
                    <a:gd name="T7" fmla="*/ 0 h 1521"/>
                    <a:gd name="T8" fmla="*/ 1520 w 1520"/>
                    <a:gd name="T9" fmla="*/ 761 h 1521"/>
                  </a:gdLst>
                  <a:ahLst/>
                  <a:cxnLst>
                    <a:cxn ang="0">
                      <a:pos x="T0" y="T1"/>
                    </a:cxn>
                    <a:cxn ang="0">
                      <a:pos x="T2" y="T3"/>
                    </a:cxn>
                    <a:cxn ang="0">
                      <a:pos x="T4" y="T5"/>
                    </a:cxn>
                    <a:cxn ang="0">
                      <a:pos x="T6" y="T7"/>
                    </a:cxn>
                    <a:cxn ang="0">
                      <a:pos x="T8" y="T9"/>
                    </a:cxn>
                  </a:cxnLst>
                  <a:rect l="0" t="0" r="r" b="b"/>
                  <a:pathLst>
                    <a:path w="1520" h="1521">
                      <a:moveTo>
                        <a:pt x="1520" y="761"/>
                      </a:moveTo>
                      <a:lnTo>
                        <a:pt x="760" y="1521"/>
                      </a:lnTo>
                      <a:lnTo>
                        <a:pt x="0" y="761"/>
                      </a:lnTo>
                      <a:lnTo>
                        <a:pt x="760" y="0"/>
                      </a:lnTo>
                      <a:lnTo>
                        <a:pt x="1520" y="761"/>
                      </a:ln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8572" tIns="64286" rIns="128572" bIns="64286" numCol="1" anchor="t" anchorCtr="0" compatLnSpc="1">
                  <a:prstTxWarp prst="textNoShape">
                    <a:avLst/>
                  </a:prstTxWarp>
                </a:bodyPr>
                <a:lstStyle/>
                <a:p>
                  <a:pPr defTabSz="1285737"/>
                  <a:endParaRPr lang="zh-CN" altLang="en-US" sz="2531" kern="0">
                    <a:solidFill>
                      <a:sysClr val="windowText" lastClr="000000"/>
                    </a:solidFill>
                  </a:endParaRPr>
                </a:p>
              </p:txBody>
            </p:sp>
            <p:sp>
              <p:nvSpPr>
                <p:cNvPr id="21" name="Freeform 74">
                  <a:extLst>
                    <a:ext uri="{FF2B5EF4-FFF2-40B4-BE49-F238E27FC236}">
                      <a16:creationId xmlns:a16="http://schemas.microsoft.com/office/drawing/2014/main" id="{F7FBA36E-0343-4A09-BF22-3F8D1D754960}"/>
                    </a:ext>
                  </a:extLst>
                </p:cNvPr>
                <p:cNvSpPr>
                  <a:spLocks/>
                </p:cNvSpPr>
                <p:nvPr/>
              </p:nvSpPr>
              <p:spPr bwMode="auto">
                <a:xfrm>
                  <a:off x="3461618" y="2472574"/>
                  <a:ext cx="1030288" cy="1028700"/>
                </a:xfrm>
                <a:custGeom>
                  <a:avLst/>
                  <a:gdLst>
                    <a:gd name="T0" fmla="*/ 649 w 649"/>
                    <a:gd name="T1" fmla="*/ 324 h 648"/>
                    <a:gd name="T2" fmla="*/ 325 w 649"/>
                    <a:gd name="T3" fmla="*/ 648 h 648"/>
                    <a:gd name="T4" fmla="*/ 0 w 649"/>
                    <a:gd name="T5" fmla="*/ 324 h 648"/>
                    <a:gd name="T6" fmla="*/ 325 w 649"/>
                    <a:gd name="T7" fmla="*/ 0 h 648"/>
                    <a:gd name="T8" fmla="*/ 649 w 649"/>
                    <a:gd name="T9" fmla="*/ 324 h 648"/>
                  </a:gdLst>
                  <a:ahLst/>
                  <a:cxnLst>
                    <a:cxn ang="0">
                      <a:pos x="T0" y="T1"/>
                    </a:cxn>
                    <a:cxn ang="0">
                      <a:pos x="T2" y="T3"/>
                    </a:cxn>
                    <a:cxn ang="0">
                      <a:pos x="T4" y="T5"/>
                    </a:cxn>
                    <a:cxn ang="0">
                      <a:pos x="T6" y="T7"/>
                    </a:cxn>
                    <a:cxn ang="0">
                      <a:pos x="T8" y="T9"/>
                    </a:cxn>
                  </a:cxnLst>
                  <a:rect l="0" t="0" r="r" b="b"/>
                  <a:pathLst>
                    <a:path w="649" h="648">
                      <a:moveTo>
                        <a:pt x="649" y="324"/>
                      </a:moveTo>
                      <a:lnTo>
                        <a:pt x="325" y="648"/>
                      </a:lnTo>
                      <a:lnTo>
                        <a:pt x="0" y="324"/>
                      </a:lnTo>
                      <a:lnTo>
                        <a:pt x="325" y="0"/>
                      </a:lnTo>
                      <a:lnTo>
                        <a:pt x="649" y="324"/>
                      </a:lnTo>
                      <a:close/>
                    </a:path>
                  </a:pathLst>
                </a:custGeom>
                <a:solidFill>
                  <a:srgbClr val="49BA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72" tIns="64286" rIns="128572" bIns="64286" numCol="1" anchor="t" anchorCtr="0" compatLnSpc="1">
                  <a:prstTxWarp prst="textNoShape">
                    <a:avLst/>
                  </a:prstTxWarp>
                </a:bodyPr>
                <a:lstStyle/>
                <a:p>
                  <a:pPr defTabSz="1285737"/>
                  <a:endParaRPr lang="zh-CN" altLang="en-US" sz="2531" kern="0">
                    <a:solidFill>
                      <a:sysClr val="windowText" lastClr="000000"/>
                    </a:solidFill>
                  </a:endParaRPr>
                </a:p>
              </p:txBody>
            </p:sp>
          </p:grpSp>
          <p:sp>
            <p:nvSpPr>
              <p:cNvPr id="16" name="Rectangle 9">
                <a:extLst>
                  <a:ext uri="{FF2B5EF4-FFF2-40B4-BE49-F238E27FC236}">
                    <a16:creationId xmlns:a16="http://schemas.microsoft.com/office/drawing/2014/main" id="{C231FF43-A215-43DC-8A7F-4BD0E9251E8C}"/>
                  </a:ext>
                </a:extLst>
              </p:cNvPr>
              <p:cNvSpPr/>
              <p:nvPr/>
            </p:nvSpPr>
            <p:spPr>
              <a:xfrm>
                <a:off x="2122265" y="2221113"/>
                <a:ext cx="3062612" cy="1570826"/>
              </a:xfrm>
              <a:prstGeom prst="rect">
                <a:avLst/>
              </a:prstGeom>
            </p:spPr>
            <p:txBody>
              <a:bodyPr wrap="square">
                <a:noAutofit/>
              </a:bodyPr>
              <a:lstStyle/>
              <a:p>
                <a:pPr algn="ctr" defTabSz="1285737"/>
                <a:endParaRPr lang="zh-CN" altLang="en-US" sz="2531"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4" name="矩形 13">
              <a:extLst>
                <a:ext uri="{FF2B5EF4-FFF2-40B4-BE49-F238E27FC236}">
                  <a16:creationId xmlns:a16="http://schemas.microsoft.com/office/drawing/2014/main" id="{E450E6C3-29A0-46C6-9E0B-7831B526E39C}"/>
                </a:ext>
              </a:extLst>
            </p:cNvPr>
            <p:cNvSpPr/>
            <p:nvPr/>
          </p:nvSpPr>
          <p:spPr>
            <a:xfrm>
              <a:off x="7327829" y="1786718"/>
              <a:ext cx="4734321" cy="580060"/>
            </a:xfrm>
            <a:prstGeom prst="rect">
              <a:avLst/>
            </a:prstGeom>
          </p:spPr>
          <p:txBody>
            <a:bodyPr wrap="square">
              <a:spAutoFit/>
            </a:bodyPr>
            <a:lstStyle/>
            <a:p>
              <a:pPr fontAlgn="auto">
                <a:spcBef>
                  <a:spcPts val="0"/>
                </a:spcBef>
                <a:spcAft>
                  <a:spcPts val="0"/>
                </a:spcAft>
                <a:defRPr/>
              </a:pPr>
              <a:r>
                <a:rPr lang="zh-CN" altLang="en-US" sz="3375" b="1" spc="316" dirty="0">
                  <a:solidFill>
                    <a:srgbClr val="333333"/>
                  </a:solidFill>
                  <a:latin typeface="微软雅黑" panose="020B0503020204020204" pitchFamily="34" charset="-122"/>
                  <a:ea typeface="微软雅黑" panose="020B0503020204020204" pitchFamily="34" charset="-122"/>
                  <a:cs typeface="+mn-ea"/>
                  <a:sym typeface="+mn-lt"/>
                </a:rPr>
                <a:t>评价指标</a:t>
              </a:r>
              <a:endParaRPr lang="zh-CN" altLang="en-US" sz="1160" b="1" spc="316" dirty="0">
                <a:solidFill>
                  <a:srgbClr val="333333"/>
                </a:solidFill>
                <a:latin typeface="微软雅黑" panose="020B0503020204020204" pitchFamily="34" charset="-122"/>
                <a:ea typeface="微软雅黑" panose="020B0503020204020204" pitchFamily="34" charset="-122"/>
                <a:cs typeface="+mn-ea"/>
                <a:sym typeface="+mn-lt"/>
              </a:endParaRPr>
            </a:p>
          </p:txBody>
        </p:sp>
      </p:grpSp>
      <p:sp>
        <p:nvSpPr>
          <p:cNvPr id="32" name="Oval 4"/>
          <p:cNvSpPr/>
          <p:nvPr/>
        </p:nvSpPr>
        <p:spPr>
          <a:xfrm>
            <a:off x="8118954" y="5812778"/>
            <a:ext cx="233361" cy="23336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Oval 5"/>
          <p:cNvSpPr/>
          <p:nvPr/>
        </p:nvSpPr>
        <p:spPr>
          <a:xfrm>
            <a:off x="8767622" y="4649050"/>
            <a:ext cx="233361" cy="23336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Oval 6"/>
          <p:cNvSpPr/>
          <p:nvPr/>
        </p:nvSpPr>
        <p:spPr>
          <a:xfrm>
            <a:off x="9799680" y="3654830"/>
            <a:ext cx="233361" cy="23336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Oval 7"/>
          <p:cNvSpPr/>
          <p:nvPr/>
        </p:nvSpPr>
        <p:spPr>
          <a:xfrm>
            <a:off x="11308073" y="3082181"/>
            <a:ext cx="233361" cy="23336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TextBox 23"/>
          <p:cNvSpPr txBox="1"/>
          <p:nvPr/>
        </p:nvSpPr>
        <p:spPr>
          <a:xfrm>
            <a:off x="8432672" y="5794848"/>
            <a:ext cx="1085255" cy="319446"/>
          </a:xfrm>
          <a:prstGeom prst="rect">
            <a:avLst/>
          </a:prstGeom>
          <a:noFill/>
        </p:spPr>
        <p:txBody>
          <a:bodyPr wrap="square" rtlCol="0">
            <a:spAutoFit/>
          </a:bodyPr>
          <a:lstStyle/>
          <a:p>
            <a:r>
              <a:rPr lang="zh-CN" altLang="en-US" sz="1476"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模块度</a:t>
            </a:r>
            <a:endParaRPr lang="id-ID" sz="1476"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TextBox 24"/>
          <p:cNvSpPr txBox="1"/>
          <p:nvPr/>
        </p:nvSpPr>
        <p:spPr>
          <a:xfrm>
            <a:off x="9113290" y="4603446"/>
            <a:ext cx="1129081" cy="319446"/>
          </a:xfrm>
          <a:prstGeom prst="rect">
            <a:avLst/>
          </a:prstGeom>
          <a:noFill/>
        </p:spPr>
        <p:txBody>
          <a:bodyPr wrap="square" rtlCol="0">
            <a:spAutoFit/>
          </a:bodyPr>
          <a:lstStyle/>
          <a:p>
            <a:r>
              <a:rPr lang="en-US" sz="1476"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NMI</a:t>
            </a:r>
            <a:endParaRPr lang="id-ID" sz="1476"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TextBox 25"/>
          <p:cNvSpPr txBox="1"/>
          <p:nvPr/>
        </p:nvSpPr>
        <p:spPr>
          <a:xfrm>
            <a:off x="10033041" y="3741048"/>
            <a:ext cx="1283025" cy="319446"/>
          </a:xfrm>
          <a:prstGeom prst="rect">
            <a:avLst/>
          </a:prstGeom>
          <a:noFill/>
        </p:spPr>
        <p:txBody>
          <a:bodyPr wrap="square" rtlCol="0">
            <a:spAutoFit/>
          </a:bodyPr>
          <a:lstStyle/>
          <a:p>
            <a:r>
              <a:rPr lang="en-US" sz="1476"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R</a:t>
            </a:r>
            <a:r>
              <a:rPr lang="en-US" altLang="zh-CN" sz="1476"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and Index</a:t>
            </a:r>
            <a:endParaRPr lang="id-ID" sz="1476"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TextBox 26"/>
          <p:cNvSpPr txBox="1"/>
          <p:nvPr/>
        </p:nvSpPr>
        <p:spPr>
          <a:xfrm>
            <a:off x="11126130" y="3377119"/>
            <a:ext cx="1472961" cy="319446"/>
          </a:xfrm>
          <a:prstGeom prst="rect">
            <a:avLst/>
          </a:prstGeom>
          <a:noFill/>
        </p:spPr>
        <p:txBody>
          <a:bodyPr wrap="square" rtlCol="0">
            <a:spAutoFit/>
          </a:bodyPr>
          <a:lstStyle/>
          <a:p>
            <a:r>
              <a:rPr lang="en-US" sz="1476"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Jaccard Index</a:t>
            </a:r>
            <a:endParaRPr lang="id-ID" sz="1476"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0" name="Group 27"/>
          <p:cNvGrpSpPr/>
          <p:nvPr/>
        </p:nvGrpSpPr>
        <p:grpSpPr>
          <a:xfrm flipH="1">
            <a:off x="5295898" y="5482673"/>
            <a:ext cx="2662342" cy="438255"/>
            <a:chOff x="2108477" y="2662215"/>
            <a:chExt cx="2600806" cy="395205"/>
          </a:xfrm>
        </p:grpSpPr>
        <p:grpSp>
          <p:nvGrpSpPr>
            <p:cNvPr id="41" name="Group 28"/>
            <p:cNvGrpSpPr/>
            <p:nvPr/>
          </p:nvGrpSpPr>
          <p:grpSpPr>
            <a:xfrm>
              <a:off x="2108477" y="2757465"/>
              <a:ext cx="2423386" cy="299955"/>
              <a:chOff x="2108477" y="2757465"/>
              <a:chExt cx="2423386" cy="299955"/>
            </a:xfrm>
          </p:grpSpPr>
          <p:cxnSp>
            <p:nvCxnSpPr>
              <p:cNvPr id="43" name="Straight Connector 30"/>
              <p:cNvCxnSpPr/>
              <p:nvPr/>
            </p:nvCxnSpPr>
            <p:spPr>
              <a:xfrm flipH="1">
                <a:off x="2108477" y="2757465"/>
                <a:ext cx="1864621" cy="299955"/>
              </a:xfrm>
              <a:prstGeom prst="line">
                <a:avLst/>
              </a:prstGeom>
              <a:ln w="12700">
                <a:solidFill>
                  <a:schemeClr val="bg1">
                    <a:lumMod val="65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44" name="Straight Connector 31"/>
              <p:cNvCxnSpPr/>
              <p:nvPr/>
            </p:nvCxnSpPr>
            <p:spPr>
              <a:xfrm flipH="1" flipV="1">
                <a:off x="3973098" y="2757465"/>
                <a:ext cx="558765" cy="907"/>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42" name="Oval 29"/>
            <p:cNvSpPr/>
            <p:nvPr/>
          </p:nvSpPr>
          <p:spPr>
            <a:xfrm>
              <a:off x="4518783" y="2662215"/>
              <a:ext cx="190500" cy="1905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5" name="Group 8"/>
          <p:cNvGrpSpPr/>
          <p:nvPr/>
        </p:nvGrpSpPr>
        <p:grpSpPr>
          <a:xfrm>
            <a:off x="4437187" y="5270151"/>
            <a:ext cx="776434" cy="776434"/>
            <a:chOff x="4207630" y="4997265"/>
            <a:chExt cx="736265" cy="736265"/>
          </a:xfrm>
        </p:grpSpPr>
        <p:sp>
          <p:nvSpPr>
            <p:cNvPr id="46" name="Oval 36"/>
            <p:cNvSpPr/>
            <p:nvPr/>
          </p:nvSpPr>
          <p:spPr>
            <a:xfrm>
              <a:off x="4207630" y="4997265"/>
              <a:ext cx="736265" cy="7362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7" name="Group 33"/>
            <p:cNvGrpSpPr/>
            <p:nvPr/>
          </p:nvGrpSpPr>
          <p:grpSpPr>
            <a:xfrm>
              <a:off x="4367216" y="5178917"/>
              <a:ext cx="372962" cy="372962"/>
              <a:chOff x="2005013" y="1077913"/>
              <a:chExt cx="688975" cy="688975"/>
            </a:xfrm>
            <a:solidFill>
              <a:schemeClr val="bg1"/>
            </a:solidFill>
          </p:grpSpPr>
          <p:sp>
            <p:nvSpPr>
              <p:cNvPr id="48" name="Freeform 5"/>
              <p:cNvSpPr>
                <a:spLocks noEditPoints="1"/>
              </p:cNvSpPr>
              <p:nvPr/>
            </p:nvSpPr>
            <p:spPr bwMode="auto">
              <a:xfrm>
                <a:off x="2005013" y="1077913"/>
                <a:ext cx="688975" cy="688975"/>
              </a:xfrm>
              <a:custGeom>
                <a:avLst/>
                <a:gdLst>
                  <a:gd name="T0" fmla="*/ 8083 w 16058"/>
                  <a:gd name="T1" fmla="*/ 10645 h 16058"/>
                  <a:gd name="T2" fmla="*/ 6322 w 16058"/>
                  <a:gd name="T3" fmla="*/ 9396 h 16058"/>
                  <a:gd name="T4" fmla="*/ 5244 w 16058"/>
                  <a:gd name="T5" fmla="*/ 7514 h 16058"/>
                  <a:gd name="T6" fmla="*/ 5076 w 16058"/>
                  <a:gd name="T7" fmla="*/ 5258 h 16058"/>
                  <a:gd name="T8" fmla="*/ 5875 w 16058"/>
                  <a:gd name="T9" fmla="*/ 3217 h 16058"/>
                  <a:gd name="T10" fmla="*/ 7435 w 16058"/>
                  <a:gd name="T11" fmla="*/ 1730 h 16058"/>
                  <a:gd name="T12" fmla="*/ 9523 w 16058"/>
                  <a:gd name="T13" fmla="*/ 1030 h 16058"/>
                  <a:gd name="T14" fmla="*/ 11761 w 16058"/>
                  <a:gd name="T15" fmla="*/ 1308 h 16058"/>
                  <a:gd name="T16" fmla="*/ 13584 w 16058"/>
                  <a:gd name="T17" fmla="*/ 2474 h 16058"/>
                  <a:gd name="T18" fmla="*/ 14750 w 16058"/>
                  <a:gd name="T19" fmla="*/ 4297 h 16058"/>
                  <a:gd name="T20" fmla="*/ 15028 w 16058"/>
                  <a:gd name="T21" fmla="*/ 6535 h 16058"/>
                  <a:gd name="T22" fmla="*/ 14328 w 16058"/>
                  <a:gd name="T23" fmla="*/ 8624 h 16058"/>
                  <a:gd name="T24" fmla="*/ 12841 w 16058"/>
                  <a:gd name="T25" fmla="*/ 10183 h 16058"/>
                  <a:gd name="T26" fmla="*/ 10800 w 16058"/>
                  <a:gd name="T27" fmla="*/ 10982 h 16058"/>
                  <a:gd name="T28" fmla="*/ 2326 w 16058"/>
                  <a:gd name="T29" fmla="*/ 14973 h 16058"/>
                  <a:gd name="T30" fmla="*/ 2162 w 16058"/>
                  <a:gd name="T31" fmla="*/ 15080 h 16058"/>
                  <a:gd name="T32" fmla="*/ 1975 w 16058"/>
                  <a:gd name="T33" fmla="*/ 15148 h 16058"/>
                  <a:gd name="T34" fmla="*/ 1771 w 16058"/>
                  <a:gd name="T35" fmla="*/ 15172 h 16058"/>
                  <a:gd name="T36" fmla="*/ 1387 w 16058"/>
                  <a:gd name="T37" fmla="*/ 15084 h 16058"/>
                  <a:gd name="T38" fmla="*/ 1088 w 16058"/>
                  <a:gd name="T39" fmla="*/ 14850 h 16058"/>
                  <a:gd name="T40" fmla="*/ 913 w 16058"/>
                  <a:gd name="T41" fmla="*/ 14508 h 16058"/>
                  <a:gd name="T42" fmla="*/ 890 w 16058"/>
                  <a:gd name="T43" fmla="*/ 14194 h 16058"/>
                  <a:gd name="T44" fmla="*/ 935 w 16058"/>
                  <a:gd name="T45" fmla="*/ 13998 h 16058"/>
                  <a:gd name="T46" fmla="*/ 1021 w 16058"/>
                  <a:gd name="T47" fmla="*/ 13820 h 16058"/>
                  <a:gd name="T48" fmla="*/ 1142 w 16058"/>
                  <a:gd name="T49" fmla="*/ 13667 h 16058"/>
                  <a:gd name="T50" fmla="*/ 5408 w 16058"/>
                  <a:gd name="T51" fmla="*/ 9863 h 16058"/>
                  <a:gd name="T52" fmla="*/ 5742 w 16058"/>
                  <a:gd name="T53" fmla="*/ 10234 h 16058"/>
                  <a:gd name="T54" fmla="*/ 6106 w 16058"/>
                  <a:gd name="T55" fmla="*/ 10575 h 16058"/>
                  <a:gd name="T56" fmla="*/ 2407 w 16058"/>
                  <a:gd name="T57" fmla="*/ 14900 h 16058"/>
                  <a:gd name="T58" fmla="*/ 7693 w 16058"/>
                  <a:gd name="T59" fmla="*/ 474 h 16058"/>
                  <a:gd name="T60" fmla="*/ 5579 w 16058"/>
                  <a:gd name="T61" fmla="*/ 1973 h 16058"/>
                  <a:gd name="T62" fmla="*/ 4285 w 16058"/>
                  <a:gd name="T63" fmla="*/ 4231 h 16058"/>
                  <a:gd name="T64" fmla="*/ 4022 w 16058"/>
                  <a:gd name="T65" fmla="*/ 6306 h 16058"/>
                  <a:gd name="T66" fmla="*/ 4119 w 16058"/>
                  <a:gd name="T67" fmla="*/ 7138 h 16058"/>
                  <a:gd name="T68" fmla="*/ 4326 w 16058"/>
                  <a:gd name="T69" fmla="*/ 7930 h 16058"/>
                  <a:gd name="T70" fmla="*/ 4634 w 16058"/>
                  <a:gd name="T71" fmla="*/ 8676 h 16058"/>
                  <a:gd name="T72" fmla="*/ 386 w 16058"/>
                  <a:gd name="T73" fmla="*/ 13185 h 16058"/>
                  <a:gd name="T74" fmla="*/ 179 w 16058"/>
                  <a:gd name="T75" fmla="*/ 13512 h 16058"/>
                  <a:gd name="T76" fmla="*/ 46 w 16058"/>
                  <a:gd name="T77" fmla="*/ 13883 h 16058"/>
                  <a:gd name="T78" fmla="*/ 0 w 16058"/>
                  <a:gd name="T79" fmla="*/ 14287 h 16058"/>
                  <a:gd name="T80" fmla="*/ 175 w 16058"/>
                  <a:gd name="T81" fmla="*/ 15054 h 16058"/>
                  <a:gd name="T82" fmla="*/ 644 w 16058"/>
                  <a:gd name="T83" fmla="*/ 15654 h 16058"/>
                  <a:gd name="T84" fmla="*/ 1329 w 16058"/>
                  <a:gd name="T85" fmla="*/ 16002 h 16058"/>
                  <a:gd name="T86" fmla="*/ 1954 w 16058"/>
                  <a:gd name="T87" fmla="*/ 16049 h 16058"/>
                  <a:gd name="T88" fmla="*/ 2344 w 16058"/>
                  <a:gd name="T89" fmla="*/ 15963 h 16058"/>
                  <a:gd name="T90" fmla="*/ 2698 w 16058"/>
                  <a:gd name="T91" fmla="*/ 15795 h 16058"/>
                  <a:gd name="T92" fmla="*/ 3003 w 16058"/>
                  <a:gd name="T93" fmla="*/ 15557 h 16058"/>
                  <a:gd name="T94" fmla="*/ 7703 w 16058"/>
                  <a:gd name="T95" fmla="*/ 11572 h 16058"/>
                  <a:gd name="T96" fmla="*/ 8472 w 16058"/>
                  <a:gd name="T97" fmla="*/ 11837 h 16058"/>
                  <a:gd name="T98" fmla="*/ 9285 w 16058"/>
                  <a:gd name="T99" fmla="*/ 11996 h 16058"/>
                  <a:gd name="T100" fmla="*/ 10346 w 16058"/>
                  <a:gd name="T101" fmla="*/ 12035 h 16058"/>
                  <a:gd name="T102" fmla="*/ 12907 w 16058"/>
                  <a:gd name="T103" fmla="*/ 11317 h 16058"/>
                  <a:gd name="T104" fmla="*/ 14862 w 16058"/>
                  <a:gd name="T105" fmla="*/ 9625 h 16058"/>
                  <a:gd name="T106" fmla="*/ 15936 w 16058"/>
                  <a:gd name="T107" fmla="*/ 7235 h 16058"/>
                  <a:gd name="T108" fmla="*/ 15868 w 16058"/>
                  <a:gd name="T109" fmla="*/ 4517 h 16058"/>
                  <a:gd name="T110" fmla="*/ 14683 w 16058"/>
                  <a:gd name="T111" fmla="*/ 2191 h 16058"/>
                  <a:gd name="T112" fmla="*/ 12647 w 16058"/>
                  <a:gd name="T113" fmla="*/ 594 h 16058"/>
                  <a:gd name="T114" fmla="*/ 10036 w 16058"/>
                  <a:gd name="T115" fmla="*/ 0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058" h="16058">
                    <a:moveTo>
                      <a:pt x="10036" y="11040"/>
                    </a:moveTo>
                    <a:lnTo>
                      <a:pt x="9778" y="11034"/>
                    </a:lnTo>
                    <a:lnTo>
                      <a:pt x="9523" y="11014"/>
                    </a:lnTo>
                    <a:lnTo>
                      <a:pt x="9272" y="10982"/>
                    </a:lnTo>
                    <a:lnTo>
                      <a:pt x="9025" y="10938"/>
                    </a:lnTo>
                    <a:lnTo>
                      <a:pt x="8783" y="10882"/>
                    </a:lnTo>
                    <a:lnTo>
                      <a:pt x="8544" y="10814"/>
                    </a:lnTo>
                    <a:lnTo>
                      <a:pt x="8311" y="10736"/>
                    </a:lnTo>
                    <a:lnTo>
                      <a:pt x="8083" y="10645"/>
                    </a:lnTo>
                    <a:lnTo>
                      <a:pt x="7860" y="10545"/>
                    </a:lnTo>
                    <a:lnTo>
                      <a:pt x="7645" y="10434"/>
                    </a:lnTo>
                    <a:lnTo>
                      <a:pt x="7435" y="10313"/>
                    </a:lnTo>
                    <a:lnTo>
                      <a:pt x="7231" y="10183"/>
                    </a:lnTo>
                    <a:lnTo>
                      <a:pt x="7034" y="10043"/>
                    </a:lnTo>
                    <a:lnTo>
                      <a:pt x="6845" y="9894"/>
                    </a:lnTo>
                    <a:lnTo>
                      <a:pt x="6662" y="9736"/>
                    </a:lnTo>
                    <a:lnTo>
                      <a:pt x="6488" y="9570"/>
                    </a:lnTo>
                    <a:lnTo>
                      <a:pt x="6322" y="9396"/>
                    </a:lnTo>
                    <a:lnTo>
                      <a:pt x="6164" y="9213"/>
                    </a:lnTo>
                    <a:lnTo>
                      <a:pt x="6015" y="9024"/>
                    </a:lnTo>
                    <a:lnTo>
                      <a:pt x="5875" y="8827"/>
                    </a:lnTo>
                    <a:lnTo>
                      <a:pt x="5745" y="8624"/>
                    </a:lnTo>
                    <a:lnTo>
                      <a:pt x="5624" y="8413"/>
                    </a:lnTo>
                    <a:lnTo>
                      <a:pt x="5513" y="8198"/>
                    </a:lnTo>
                    <a:lnTo>
                      <a:pt x="5413" y="7975"/>
                    </a:lnTo>
                    <a:lnTo>
                      <a:pt x="5322" y="7747"/>
                    </a:lnTo>
                    <a:lnTo>
                      <a:pt x="5244" y="7514"/>
                    </a:lnTo>
                    <a:lnTo>
                      <a:pt x="5176" y="7275"/>
                    </a:lnTo>
                    <a:lnTo>
                      <a:pt x="5120" y="7033"/>
                    </a:lnTo>
                    <a:lnTo>
                      <a:pt x="5076" y="6786"/>
                    </a:lnTo>
                    <a:lnTo>
                      <a:pt x="5044" y="6535"/>
                    </a:lnTo>
                    <a:lnTo>
                      <a:pt x="5025" y="6280"/>
                    </a:lnTo>
                    <a:lnTo>
                      <a:pt x="5018" y="6022"/>
                    </a:lnTo>
                    <a:lnTo>
                      <a:pt x="5025" y="5764"/>
                    </a:lnTo>
                    <a:lnTo>
                      <a:pt x="5044" y="5509"/>
                    </a:lnTo>
                    <a:lnTo>
                      <a:pt x="5076" y="5258"/>
                    </a:lnTo>
                    <a:lnTo>
                      <a:pt x="5120" y="5011"/>
                    </a:lnTo>
                    <a:lnTo>
                      <a:pt x="5176" y="4768"/>
                    </a:lnTo>
                    <a:lnTo>
                      <a:pt x="5244" y="4529"/>
                    </a:lnTo>
                    <a:lnTo>
                      <a:pt x="5322" y="4297"/>
                    </a:lnTo>
                    <a:lnTo>
                      <a:pt x="5413" y="4069"/>
                    </a:lnTo>
                    <a:lnTo>
                      <a:pt x="5513" y="3846"/>
                    </a:lnTo>
                    <a:lnTo>
                      <a:pt x="5624" y="3630"/>
                    </a:lnTo>
                    <a:lnTo>
                      <a:pt x="5745" y="3420"/>
                    </a:lnTo>
                    <a:lnTo>
                      <a:pt x="5875" y="3217"/>
                    </a:lnTo>
                    <a:lnTo>
                      <a:pt x="6015" y="3020"/>
                    </a:lnTo>
                    <a:lnTo>
                      <a:pt x="6164" y="2830"/>
                    </a:lnTo>
                    <a:lnTo>
                      <a:pt x="6322" y="2648"/>
                    </a:lnTo>
                    <a:lnTo>
                      <a:pt x="6488" y="2474"/>
                    </a:lnTo>
                    <a:lnTo>
                      <a:pt x="6662" y="2307"/>
                    </a:lnTo>
                    <a:lnTo>
                      <a:pt x="6845" y="2150"/>
                    </a:lnTo>
                    <a:lnTo>
                      <a:pt x="7034" y="2000"/>
                    </a:lnTo>
                    <a:lnTo>
                      <a:pt x="7231" y="1861"/>
                    </a:lnTo>
                    <a:lnTo>
                      <a:pt x="7435" y="1730"/>
                    </a:lnTo>
                    <a:lnTo>
                      <a:pt x="7645" y="1610"/>
                    </a:lnTo>
                    <a:lnTo>
                      <a:pt x="7860" y="1498"/>
                    </a:lnTo>
                    <a:lnTo>
                      <a:pt x="8083" y="1398"/>
                    </a:lnTo>
                    <a:lnTo>
                      <a:pt x="8311" y="1308"/>
                    </a:lnTo>
                    <a:lnTo>
                      <a:pt x="8544" y="1229"/>
                    </a:lnTo>
                    <a:lnTo>
                      <a:pt x="8783" y="1161"/>
                    </a:lnTo>
                    <a:lnTo>
                      <a:pt x="9025" y="1106"/>
                    </a:lnTo>
                    <a:lnTo>
                      <a:pt x="9272" y="1062"/>
                    </a:lnTo>
                    <a:lnTo>
                      <a:pt x="9523" y="1030"/>
                    </a:lnTo>
                    <a:lnTo>
                      <a:pt x="9778" y="1010"/>
                    </a:lnTo>
                    <a:lnTo>
                      <a:pt x="10036" y="1004"/>
                    </a:lnTo>
                    <a:lnTo>
                      <a:pt x="10294" y="1010"/>
                    </a:lnTo>
                    <a:lnTo>
                      <a:pt x="10549" y="1030"/>
                    </a:lnTo>
                    <a:lnTo>
                      <a:pt x="10800" y="1062"/>
                    </a:lnTo>
                    <a:lnTo>
                      <a:pt x="11048" y="1106"/>
                    </a:lnTo>
                    <a:lnTo>
                      <a:pt x="11291" y="1161"/>
                    </a:lnTo>
                    <a:lnTo>
                      <a:pt x="11529" y="1229"/>
                    </a:lnTo>
                    <a:lnTo>
                      <a:pt x="11761" y="1308"/>
                    </a:lnTo>
                    <a:lnTo>
                      <a:pt x="11989" y="1398"/>
                    </a:lnTo>
                    <a:lnTo>
                      <a:pt x="12212" y="1498"/>
                    </a:lnTo>
                    <a:lnTo>
                      <a:pt x="12428" y="1610"/>
                    </a:lnTo>
                    <a:lnTo>
                      <a:pt x="12639" y="1730"/>
                    </a:lnTo>
                    <a:lnTo>
                      <a:pt x="12841" y="1861"/>
                    </a:lnTo>
                    <a:lnTo>
                      <a:pt x="13038" y="2000"/>
                    </a:lnTo>
                    <a:lnTo>
                      <a:pt x="13228" y="2150"/>
                    </a:lnTo>
                    <a:lnTo>
                      <a:pt x="13410" y="2307"/>
                    </a:lnTo>
                    <a:lnTo>
                      <a:pt x="13584" y="2474"/>
                    </a:lnTo>
                    <a:lnTo>
                      <a:pt x="13751" y="2648"/>
                    </a:lnTo>
                    <a:lnTo>
                      <a:pt x="13908" y="2830"/>
                    </a:lnTo>
                    <a:lnTo>
                      <a:pt x="14058" y="3020"/>
                    </a:lnTo>
                    <a:lnTo>
                      <a:pt x="14197" y="3217"/>
                    </a:lnTo>
                    <a:lnTo>
                      <a:pt x="14328" y="3420"/>
                    </a:lnTo>
                    <a:lnTo>
                      <a:pt x="14448" y="3630"/>
                    </a:lnTo>
                    <a:lnTo>
                      <a:pt x="14560" y="3846"/>
                    </a:lnTo>
                    <a:lnTo>
                      <a:pt x="14660" y="4069"/>
                    </a:lnTo>
                    <a:lnTo>
                      <a:pt x="14750" y="4297"/>
                    </a:lnTo>
                    <a:lnTo>
                      <a:pt x="14829" y="4529"/>
                    </a:lnTo>
                    <a:lnTo>
                      <a:pt x="14897" y="4768"/>
                    </a:lnTo>
                    <a:lnTo>
                      <a:pt x="14952" y="5011"/>
                    </a:lnTo>
                    <a:lnTo>
                      <a:pt x="14996" y="5258"/>
                    </a:lnTo>
                    <a:lnTo>
                      <a:pt x="15028" y="5509"/>
                    </a:lnTo>
                    <a:lnTo>
                      <a:pt x="15048" y="5764"/>
                    </a:lnTo>
                    <a:lnTo>
                      <a:pt x="15054" y="6022"/>
                    </a:lnTo>
                    <a:lnTo>
                      <a:pt x="15048" y="6280"/>
                    </a:lnTo>
                    <a:lnTo>
                      <a:pt x="15028" y="6535"/>
                    </a:lnTo>
                    <a:lnTo>
                      <a:pt x="14996" y="6786"/>
                    </a:lnTo>
                    <a:lnTo>
                      <a:pt x="14952" y="7033"/>
                    </a:lnTo>
                    <a:lnTo>
                      <a:pt x="14897" y="7275"/>
                    </a:lnTo>
                    <a:lnTo>
                      <a:pt x="14829" y="7514"/>
                    </a:lnTo>
                    <a:lnTo>
                      <a:pt x="14750" y="7747"/>
                    </a:lnTo>
                    <a:lnTo>
                      <a:pt x="14660" y="7975"/>
                    </a:lnTo>
                    <a:lnTo>
                      <a:pt x="14560" y="8198"/>
                    </a:lnTo>
                    <a:lnTo>
                      <a:pt x="14448" y="8413"/>
                    </a:lnTo>
                    <a:lnTo>
                      <a:pt x="14328" y="8624"/>
                    </a:lnTo>
                    <a:lnTo>
                      <a:pt x="14197" y="8827"/>
                    </a:lnTo>
                    <a:lnTo>
                      <a:pt x="14058" y="9024"/>
                    </a:lnTo>
                    <a:lnTo>
                      <a:pt x="13908" y="9213"/>
                    </a:lnTo>
                    <a:lnTo>
                      <a:pt x="13751" y="9396"/>
                    </a:lnTo>
                    <a:lnTo>
                      <a:pt x="13584" y="9570"/>
                    </a:lnTo>
                    <a:lnTo>
                      <a:pt x="13410" y="9736"/>
                    </a:lnTo>
                    <a:lnTo>
                      <a:pt x="13228" y="9894"/>
                    </a:lnTo>
                    <a:lnTo>
                      <a:pt x="13038" y="10043"/>
                    </a:lnTo>
                    <a:lnTo>
                      <a:pt x="12841" y="10183"/>
                    </a:lnTo>
                    <a:lnTo>
                      <a:pt x="12639" y="10313"/>
                    </a:lnTo>
                    <a:lnTo>
                      <a:pt x="12428" y="10434"/>
                    </a:lnTo>
                    <a:lnTo>
                      <a:pt x="12212" y="10545"/>
                    </a:lnTo>
                    <a:lnTo>
                      <a:pt x="11989" y="10645"/>
                    </a:lnTo>
                    <a:lnTo>
                      <a:pt x="11761" y="10736"/>
                    </a:lnTo>
                    <a:lnTo>
                      <a:pt x="11529" y="10814"/>
                    </a:lnTo>
                    <a:lnTo>
                      <a:pt x="11291" y="10882"/>
                    </a:lnTo>
                    <a:lnTo>
                      <a:pt x="11048" y="10938"/>
                    </a:lnTo>
                    <a:lnTo>
                      <a:pt x="10800" y="10982"/>
                    </a:lnTo>
                    <a:lnTo>
                      <a:pt x="10549" y="11014"/>
                    </a:lnTo>
                    <a:lnTo>
                      <a:pt x="10294" y="11034"/>
                    </a:lnTo>
                    <a:lnTo>
                      <a:pt x="10036" y="11040"/>
                    </a:lnTo>
                    <a:close/>
                    <a:moveTo>
                      <a:pt x="2407" y="14900"/>
                    </a:moveTo>
                    <a:lnTo>
                      <a:pt x="2391" y="14915"/>
                    </a:lnTo>
                    <a:lnTo>
                      <a:pt x="2376" y="14930"/>
                    </a:lnTo>
                    <a:lnTo>
                      <a:pt x="2360" y="14945"/>
                    </a:lnTo>
                    <a:lnTo>
                      <a:pt x="2342" y="14959"/>
                    </a:lnTo>
                    <a:lnTo>
                      <a:pt x="2326" y="14973"/>
                    </a:lnTo>
                    <a:lnTo>
                      <a:pt x="2309" y="14987"/>
                    </a:lnTo>
                    <a:lnTo>
                      <a:pt x="2291" y="15000"/>
                    </a:lnTo>
                    <a:lnTo>
                      <a:pt x="2274" y="15013"/>
                    </a:lnTo>
                    <a:lnTo>
                      <a:pt x="2256" y="15025"/>
                    </a:lnTo>
                    <a:lnTo>
                      <a:pt x="2238" y="15037"/>
                    </a:lnTo>
                    <a:lnTo>
                      <a:pt x="2219" y="15048"/>
                    </a:lnTo>
                    <a:lnTo>
                      <a:pt x="2200" y="15059"/>
                    </a:lnTo>
                    <a:lnTo>
                      <a:pt x="2181" y="15069"/>
                    </a:lnTo>
                    <a:lnTo>
                      <a:pt x="2162" y="15080"/>
                    </a:lnTo>
                    <a:lnTo>
                      <a:pt x="2142" y="15090"/>
                    </a:lnTo>
                    <a:lnTo>
                      <a:pt x="2122" y="15099"/>
                    </a:lnTo>
                    <a:lnTo>
                      <a:pt x="2102" y="15108"/>
                    </a:lnTo>
                    <a:lnTo>
                      <a:pt x="2081" y="15116"/>
                    </a:lnTo>
                    <a:lnTo>
                      <a:pt x="2060" y="15123"/>
                    </a:lnTo>
                    <a:lnTo>
                      <a:pt x="2039" y="15130"/>
                    </a:lnTo>
                    <a:lnTo>
                      <a:pt x="2018" y="15137"/>
                    </a:lnTo>
                    <a:lnTo>
                      <a:pt x="1996" y="15143"/>
                    </a:lnTo>
                    <a:lnTo>
                      <a:pt x="1975" y="15148"/>
                    </a:lnTo>
                    <a:lnTo>
                      <a:pt x="1953" y="15153"/>
                    </a:lnTo>
                    <a:lnTo>
                      <a:pt x="1931" y="15158"/>
                    </a:lnTo>
                    <a:lnTo>
                      <a:pt x="1909" y="15162"/>
                    </a:lnTo>
                    <a:lnTo>
                      <a:pt x="1886" y="15165"/>
                    </a:lnTo>
                    <a:lnTo>
                      <a:pt x="1864" y="15168"/>
                    </a:lnTo>
                    <a:lnTo>
                      <a:pt x="1841" y="15170"/>
                    </a:lnTo>
                    <a:lnTo>
                      <a:pt x="1818" y="15171"/>
                    </a:lnTo>
                    <a:lnTo>
                      <a:pt x="1794" y="15172"/>
                    </a:lnTo>
                    <a:lnTo>
                      <a:pt x="1771" y="15172"/>
                    </a:lnTo>
                    <a:lnTo>
                      <a:pt x="1725" y="15171"/>
                    </a:lnTo>
                    <a:lnTo>
                      <a:pt x="1680" y="15168"/>
                    </a:lnTo>
                    <a:lnTo>
                      <a:pt x="1636" y="15162"/>
                    </a:lnTo>
                    <a:lnTo>
                      <a:pt x="1593" y="15154"/>
                    </a:lnTo>
                    <a:lnTo>
                      <a:pt x="1550" y="15145"/>
                    </a:lnTo>
                    <a:lnTo>
                      <a:pt x="1507" y="15133"/>
                    </a:lnTo>
                    <a:lnTo>
                      <a:pt x="1466" y="15119"/>
                    </a:lnTo>
                    <a:lnTo>
                      <a:pt x="1426" y="15103"/>
                    </a:lnTo>
                    <a:lnTo>
                      <a:pt x="1387" y="15084"/>
                    </a:lnTo>
                    <a:lnTo>
                      <a:pt x="1349" y="15065"/>
                    </a:lnTo>
                    <a:lnTo>
                      <a:pt x="1312" y="15044"/>
                    </a:lnTo>
                    <a:lnTo>
                      <a:pt x="1276" y="15021"/>
                    </a:lnTo>
                    <a:lnTo>
                      <a:pt x="1241" y="14996"/>
                    </a:lnTo>
                    <a:lnTo>
                      <a:pt x="1208" y="14970"/>
                    </a:lnTo>
                    <a:lnTo>
                      <a:pt x="1176" y="14942"/>
                    </a:lnTo>
                    <a:lnTo>
                      <a:pt x="1145" y="14913"/>
                    </a:lnTo>
                    <a:lnTo>
                      <a:pt x="1116" y="14882"/>
                    </a:lnTo>
                    <a:lnTo>
                      <a:pt x="1088" y="14850"/>
                    </a:lnTo>
                    <a:lnTo>
                      <a:pt x="1062" y="14817"/>
                    </a:lnTo>
                    <a:lnTo>
                      <a:pt x="1037" y="14782"/>
                    </a:lnTo>
                    <a:lnTo>
                      <a:pt x="1014" y="14746"/>
                    </a:lnTo>
                    <a:lnTo>
                      <a:pt x="993" y="14709"/>
                    </a:lnTo>
                    <a:lnTo>
                      <a:pt x="974" y="14671"/>
                    </a:lnTo>
                    <a:lnTo>
                      <a:pt x="955" y="14632"/>
                    </a:lnTo>
                    <a:lnTo>
                      <a:pt x="939" y="14592"/>
                    </a:lnTo>
                    <a:lnTo>
                      <a:pt x="925" y="14551"/>
                    </a:lnTo>
                    <a:lnTo>
                      <a:pt x="913" y="14508"/>
                    </a:lnTo>
                    <a:lnTo>
                      <a:pt x="903" y="14465"/>
                    </a:lnTo>
                    <a:lnTo>
                      <a:pt x="896" y="14422"/>
                    </a:lnTo>
                    <a:lnTo>
                      <a:pt x="890" y="14378"/>
                    </a:lnTo>
                    <a:lnTo>
                      <a:pt x="887" y="14333"/>
                    </a:lnTo>
                    <a:lnTo>
                      <a:pt x="886" y="14287"/>
                    </a:lnTo>
                    <a:lnTo>
                      <a:pt x="886" y="14264"/>
                    </a:lnTo>
                    <a:lnTo>
                      <a:pt x="887" y="14240"/>
                    </a:lnTo>
                    <a:lnTo>
                      <a:pt x="888" y="14217"/>
                    </a:lnTo>
                    <a:lnTo>
                      <a:pt x="890" y="14194"/>
                    </a:lnTo>
                    <a:lnTo>
                      <a:pt x="893" y="14172"/>
                    </a:lnTo>
                    <a:lnTo>
                      <a:pt x="896" y="14149"/>
                    </a:lnTo>
                    <a:lnTo>
                      <a:pt x="900" y="14127"/>
                    </a:lnTo>
                    <a:lnTo>
                      <a:pt x="905" y="14105"/>
                    </a:lnTo>
                    <a:lnTo>
                      <a:pt x="910" y="14083"/>
                    </a:lnTo>
                    <a:lnTo>
                      <a:pt x="915" y="14062"/>
                    </a:lnTo>
                    <a:lnTo>
                      <a:pt x="921" y="14040"/>
                    </a:lnTo>
                    <a:lnTo>
                      <a:pt x="928" y="14019"/>
                    </a:lnTo>
                    <a:lnTo>
                      <a:pt x="935" y="13998"/>
                    </a:lnTo>
                    <a:lnTo>
                      <a:pt x="942" y="13977"/>
                    </a:lnTo>
                    <a:lnTo>
                      <a:pt x="950" y="13956"/>
                    </a:lnTo>
                    <a:lnTo>
                      <a:pt x="959" y="13936"/>
                    </a:lnTo>
                    <a:lnTo>
                      <a:pt x="968" y="13916"/>
                    </a:lnTo>
                    <a:lnTo>
                      <a:pt x="978" y="13896"/>
                    </a:lnTo>
                    <a:lnTo>
                      <a:pt x="988" y="13877"/>
                    </a:lnTo>
                    <a:lnTo>
                      <a:pt x="999" y="13858"/>
                    </a:lnTo>
                    <a:lnTo>
                      <a:pt x="1010" y="13839"/>
                    </a:lnTo>
                    <a:lnTo>
                      <a:pt x="1021" y="13820"/>
                    </a:lnTo>
                    <a:lnTo>
                      <a:pt x="1033" y="13802"/>
                    </a:lnTo>
                    <a:lnTo>
                      <a:pt x="1045" y="13784"/>
                    </a:lnTo>
                    <a:lnTo>
                      <a:pt x="1058" y="13767"/>
                    </a:lnTo>
                    <a:lnTo>
                      <a:pt x="1071" y="13749"/>
                    </a:lnTo>
                    <a:lnTo>
                      <a:pt x="1085" y="13732"/>
                    </a:lnTo>
                    <a:lnTo>
                      <a:pt x="1099" y="13716"/>
                    </a:lnTo>
                    <a:lnTo>
                      <a:pt x="1113" y="13698"/>
                    </a:lnTo>
                    <a:lnTo>
                      <a:pt x="1127" y="13682"/>
                    </a:lnTo>
                    <a:lnTo>
                      <a:pt x="1142" y="13667"/>
                    </a:lnTo>
                    <a:lnTo>
                      <a:pt x="1158" y="13651"/>
                    </a:lnTo>
                    <a:lnTo>
                      <a:pt x="1154" y="13647"/>
                    </a:lnTo>
                    <a:lnTo>
                      <a:pt x="5202" y="9601"/>
                    </a:lnTo>
                    <a:lnTo>
                      <a:pt x="5235" y="9645"/>
                    </a:lnTo>
                    <a:lnTo>
                      <a:pt x="5268" y="9689"/>
                    </a:lnTo>
                    <a:lnTo>
                      <a:pt x="5302" y="9733"/>
                    </a:lnTo>
                    <a:lnTo>
                      <a:pt x="5337" y="9776"/>
                    </a:lnTo>
                    <a:lnTo>
                      <a:pt x="5372" y="9819"/>
                    </a:lnTo>
                    <a:lnTo>
                      <a:pt x="5408" y="9863"/>
                    </a:lnTo>
                    <a:lnTo>
                      <a:pt x="5443" y="9906"/>
                    </a:lnTo>
                    <a:lnTo>
                      <a:pt x="5479" y="9948"/>
                    </a:lnTo>
                    <a:lnTo>
                      <a:pt x="5516" y="9989"/>
                    </a:lnTo>
                    <a:lnTo>
                      <a:pt x="5552" y="10031"/>
                    </a:lnTo>
                    <a:lnTo>
                      <a:pt x="5589" y="10072"/>
                    </a:lnTo>
                    <a:lnTo>
                      <a:pt x="5627" y="10114"/>
                    </a:lnTo>
                    <a:lnTo>
                      <a:pt x="5665" y="10154"/>
                    </a:lnTo>
                    <a:lnTo>
                      <a:pt x="5704" y="10194"/>
                    </a:lnTo>
                    <a:lnTo>
                      <a:pt x="5742" y="10234"/>
                    </a:lnTo>
                    <a:lnTo>
                      <a:pt x="5781" y="10273"/>
                    </a:lnTo>
                    <a:lnTo>
                      <a:pt x="5820" y="10312"/>
                    </a:lnTo>
                    <a:lnTo>
                      <a:pt x="5860" y="10350"/>
                    </a:lnTo>
                    <a:lnTo>
                      <a:pt x="5900" y="10390"/>
                    </a:lnTo>
                    <a:lnTo>
                      <a:pt x="5940" y="10427"/>
                    </a:lnTo>
                    <a:lnTo>
                      <a:pt x="5982" y="10465"/>
                    </a:lnTo>
                    <a:lnTo>
                      <a:pt x="6023" y="10502"/>
                    </a:lnTo>
                    <a:lnTo>
                      <a:pt x="6064" y="10539"/>
                    </a:lnTo>
                    <a:lnTo>
                      <a:pt x="6106" y="10575"/>
                    </a:lnTo>
                    <a:lnTo>
                      <a:pt x="6148" y="10611"/>
                    </a:lnTo>
                    <a:lnTo>
                      <a:pt x="6190" y="10647"/>
                    </a:lnTo>
                    <a:lnTo>
                      <a:pt x="6234" y="10683"/>
                    </a:lnTo>
                    <a:lnTo>
                      <a:pt x="6277" y="10718"/>
                    </a:lnTo>
                    <a:lnTo>
                      <a:pt x="6320" y="10752"/>
                    </a:lnTo>
                    <a:lnTo>
                      <a:pt x="6364" y="10786"/>
                    </a:lnTo>
                    <a:lnTo>
                      <a:pt x="6408" y="10820"/>
                    </a:lnTo>
                    <a:lnTo>
                      <a:pt x="6453" y="10854"/>
                    </a:lnTo>
                    <a:lnTo>
                      <a:pt x="2407" y="14900"/>
                    </a:lnTo>
                    <a:close/>
                    <a:moveTo>
                      <a:pt x="10036" y="0"/>
                    </a:moveTo>
                    <a:lnTo>
                      <a:pt x="9726" y="8"/>
                    </a:lnTo>
                    <a:lnTo>
                      <a:pt x="9421" y="31"/>
                    </a:lnTo>
                    <a:lnTo>
                      <a:pt x="9119" y="69"/>
                    </a:lnTo>
                    <a:lnTo>
                      <a:pt x="8823" y="122"/>
                    </a:lnTo>
                    <a:lnTo>
                      <a:pt x="8532" y="190"/>
                    </a:lnTo>
                    <a:lnTo>
                      <a:pt x="8246" y="271"/>
                    </a:lnTo>
                    <a:lnTo>
                      <a:pt x="7966" y="365"/>
                    </a:lnTo>
                    <a:lnTo>
                      <a:pt x="7693" y="474"/>
                    </a:lnTo>
                    <a:lnTo>
                      <a:pt x="7426" y="594"/>
                    </a:lnTo>
                    <a:lnTo>
                      <a:pt x="7166" y="727"/>
                    </a:lnTo>
                    <a:lnTo>
                      <a:pt x="6914" y="872"/>
                    </a:lnTo>
                    <a:lnTo>
                      <a:pt x="6669" y="1029"/>
                    </a:lnTo>
                    <a:lnTo>
                      <a:pt x="6433" y="1196"/>
                    </a:lnTo>
                    <a:lnTo>
                      <a:pt x="6206" y="1375"/>
                    </a:lnTo>
                    <a:lnTo>
                      <a:pt x="5988" y="1565"/>
                    </a:lnTo>
                    <a:lnTo>
                      <a:pt x="5778" y="1763"/>
                    </a:lnTo>
                    <a:lnTo>
                      <a:pt x="5579" y="1973"/>
                    </a:lnTo>
                    <a:lnTo>
                      <a:pt x="5389" y="2191"/>
                    </a:lnTo>
                    <a:lnTo>
                      <a:pt x="5211" y="2419"/>
                    </a:lnTo>
                    <a:lnTo>
                      <a:pt x="5043" y="2655"/>
                    </a:lnTo>
                    <a:lnTo>
                      <a:pt x="4887" y="2899"/>
                    </a:lnTo>
                    <a:lnTo>
                      <a:pt x="4741" y="3151"/>
                    </a:lnTo>
                    <a:lnTo>
                      <a:pt x="4609" y="3411"/>
                    </a:lnTo>
                    <a:lnTo>
                      <a:pt x="4488" y="3678"/>
                    </a:lnTo>
                    <a:lnTo>
                      <a:pt x="4380" y="3951"/>
                    </a:lnTo>
                    <a:lnTo>
                      <a:pt x="4285" y="4231"/>
                    </a:lnTo>
                    <a:lnTo>
                      <a:pt x="4204" y="4517"/>
                    </a:lnTo>
                    <a:lnTo>
                      <a:pt x="4137" y="4808"/>
                    </a:lnTo>
                    <a:lnTo>
                      <a:pt x="4084" y="5104"/>
                    </a:lnTo>
                    <a:lnTo>
                      <a:pt x="4046" y="5407"/>
                    </a:lnTo>
                    <a:lnTo>
                      <a:pt x="4023" y="5712"/>
                    </a:lnTo>
                    <a:lnTo>
                      <a:pt x="4015" y="6022"/>
                    </a:lnTo>
                    <a:lnTo>
                      <a:pt x="4016" y="6117"/>
                    </a:lnTo>
                    <a:lnTo>
                      <a:pt x="4018" y="6211"/>
                    </a:lnTo>
                    <a:lnTo>
                      <a:pt x="4022" y="6306"/>
                    </a:lnTo>
                    <a:lnTo>
                      <a:pt x="4027" y="6400"/>
                    </a:lnTo>
                    <a:lnTo>
                      <a:pt x="4033" y="6493"/>
                    </a:lnTo>
                    <a:lnTo>
                      <a:pt x="4041" y="6587"/>
                    </a:lnTo>
                    <a:lnTo>
                      <a:pt x="4051" y="6680"/>
                    </a:lnTo>
                    <a:lnTo>
                      <a:pt x="4062" y="6772"/>
                    </a:lnTo>
                    <a:lnTo>
                      <a:pt x="4074" y="6864"/>
                    </a:lnTo>
                    <a:lnTo>
                      <a:pt x="4087" y="6956"/>
                    </a:lnTo>
                    <a:lnTo>
                      <a:pt x="4102" y="7046"/>
                    </a:lnTo>
                    <a:lnTo>
                      <a:pt x="4119" y="7138"/>
                    </a:lnTo>
                    <a:lnTo>
                      <a:pt x="4136" y="7227"/>
                    </a:lnTo>
                    <a:lnTo>
                      <a:pt x="4155" y="7317"/>
                    </a:lnTo>
                    <a:lnTo>
                      <a:pt x="4176" y="7406"/>
                    </a:lnTo>
                    <a:lnTo>
                      <a:pt x="4197" y="7495"/>
                    </a:lnTo>
                    <a:lnTo>
                      <a:pt x="4220" y="7583"/>
                    </a:lnTo>
                    <a:lnTo>
                      <a:pt x="4244" y="7671"/>
                    </a:lnTo>
                    <a:lnTo>
                      <a:pt x="4270" y="7758"/>
                    </a:lnTo>
                    <a:lnTo>
                      <a:pt x="4298" y="7844"/>
                    </a:lnTo>
                    <a:lnTo>
                      <a:pt x="4326" y="7930"/>
                    </a:lnTo>
                    <a:lnTo>
                      <a:pt x="4355" y="8015"/>
                    </a:lnTo>
                    <a:lnTo>
                      <a:pt x="4386" y="8100"/>
                    </a:lnTo>
                    <a:lnTo>
                      <a:pt x="4417" y="8185"/>
                    </a:lnTo>
                    <a:lnTo>
                      <a:pt x="4450" y="8268"/>
                    </a:lnTo>
                    <a:lnTo>
                      <a:pt x="4484" y="8351"/>
                    </a:lnTo>
                    <a:lnTo>
                      <a:pt x="4520" y="8433"/>
                    </a:lnTo>
                    <a:lnTo>
                      <a:pt x="4556" y="8515"/>
                    </a:lnTo>
                    <a:lnTo>
                      <a:pt x="4595" y="8596"/>
                    </a:lnTo>
                    <a:lnTo>
                      <a:pt x="4634" y="8676"/>
                    </a:lnTo>
                    <a:lnTo>
                      <a:pt x="4673" y="8757"/>
                    </a:lnTo>
                    <a:lnTo>
                      <a:pt x="4715" y="8835"/>
                    </a:lnTo>
                    <a:lnTo>
                      <a:pt x="528" y="13021"/>
                    </a:lnTo>
                    <a:lnTo>
                      <a:pt x="531" y="13025"/>
                    </a:lnTo>
                    <a:lnTo>
                      <a:pt x="501" y="13055"/>
                    </a:lnTo>
                    <a:lnTo>
                      <a:pt x="471" y="13086"/>
                    </a:lnTo>
                    <a:lnTo>
                      <a:pt x="443" y="13118"/>
                    </a:lnTo>
                    <a:lnTo>
                      <a:pt x="414" y="13152"/>
                    </a:lnTo>
                    <a:lnTo>
                      <a:pt x="386" y="13185"/>
                    </a:lnTo>
                    <a:lnTo>
                      <a:pt x="360" y="13219"/>
                    </a:lnTo>
                    <a:lnTo>
                      <a:pt x="335" y="13253"/>
                    </a:lnTo>
                    <a:lnTo>
                      <a:pt x="310" y="13288"/>
                    </a:lnTo>
                    <a:lnTo>
                      <a:pt x="286" y="13324"/>
                    </a:lnTo>
                    <a:lnTo>
                      <a:pt x="263" y="13360"/>
                    </a:lnTo>
                    <a:lnTo>
                      <a:pt x="241" y="13397"/>
                    </a:lnTo>
                    <a:lnTo>
                      <a:pt x="219" y="13436"/>
                    </a:lnTo>
                    <a:lnTo>
                      <a:pt x="199" y="13474"/>
                    </a:lnTo>
                    <a:lnTo>
                      <a:pt x="179" y="13512"/>
                    </a:lnTo>
                    <a:lnTo>
                      <a:pt x="161" y="13551"/>
                    </a:lnTo>
                    <a:lnTo>
                      <a:pt x="143" y="13591"/>
                    </a:lnTo>
                    <a:lnTo>
                      <a:pt x="126" y="13631"/>
                    </a:lnTo>
                    <a:lnTo>
                      <a:pt x="110" y="13672"/>
                    </a:lnTo>
                    <a:lnTo>
                      <a:pt x="95" y="13714"/>
                    </a:lnTo>
                    <a:lnTo>
                      <a:pt x="81" y="13755"/>
                    </a:lnTo>
                    <a:lnTo>
                      <a:pt x="69" y="13797"/>
                    </a:lnTo>
                    <a:lnTo>
                      <a:pt x="57" y="13840"/>
                    </a:lnTo>
                    <a:lnTo>
                      <a:pt x="46" y="13883"/>
                    </a:lnTo>
                    <a:lnTo>
                      <a:pt x="37" y="13926"/>
                    </a:lnTo>
                    <a:lnTo>
                      <a:pt x="28" y="13970"/>
                    </a:lnTo>
                    <a:lnTo>
                      <a:pt x="21" y="14015"/>
                    </a:lnTo>
                    <a:lnTo>
                      <a:pt x="15" y="14059"/>
                    </a:lnTo>
                    <a:lnTo>
                      <a:pt x="9" y="14104"/>
                    </a:lnTo>
                    <a:lnTo>
                      <a:pt x="5" y="14149"/>
                    </a:lnTo>
                    <a:lnTo>
                      <a:pt x="2" y="14195"/>
                    </a:lnTo>
                    <a:lnTo>
                      <a:pt x="1" y="14240"/>
                    </a:lnTo>
                    <a:lnTo>
                      <a:pt x="0" y="14287"/>
                    </a:lnTo>
                    <a:lnTo>
                      <a:pt x="2" y="14378"/>
                    </a:lnTo>
                    <a:lnTo>
                      <a:pt x="9" y="14468"/>
                    </a:lnTo>
                    <a:lnTo>
                      <a:pt x="20" y="14557"/>
                    </a:lnTo>
                    <a:lnTo>
                      <a:pt x="36" y="14644"/>
                    </a:lnTo>
                    <a:lnTo>
                      <a:pt x="56" y="14729"/>
                    </a:lnTo>
                    <a:lnTo>
                      <a:pt x="79" y="14814"/>
                    </a:lnTo>
                    <a:lnTo>
                      <a:pt x="107" y="14896"/>
                    </a:lnTo>
                    <a:lnTo>
                      <a:pt x="140" y="14976"/>
                    </a:lnTo>
                    <a:lnTo>
                      <a:pt x="175" y="15054"/>
                    </a:lnTo>
                    <a:lnTo>
                      <a:pt x="214" y="15132"/>
                    </a:lnTo>
                    <a:lnTo>
                      <a:pt x="256" y="15205"/>
                    </a:lnTo>
                    <a:lnTo>
                      <a:pt x="302" y="15277"/>
                    </a:lnTo>
                    <a:lnTo>
                      <a:pt x="352" y="15346"/>
                    </a:lnTo>
                    <a:lnTo>
                      <a:pt x="404" y="15414"/>
                    </a:lnTo>
                    <a:lnTo>
                      <a:pt x="460" y="15478"/>
                    </a:lnTo>
                    <a:lnTo>
                      <a:pt x="519" y="15539"/>
                    </a:lnTo>
                    <a:lnTo>
                      <a:pt x="580" y="15598"/>
                    </a:lnTo>
                    <a:lnTo>
                      <a:pt x="644" y="15654"/>
                    </a:lnTo>
                    <a:lnTo>
                      <a:pt x="712" y="15706"/>
                    </a:lnTo>
                    <a:lnTo>
                      <a:pt x="781" y="15756"/>
                    </a:lnTo>
                    <a:lnTo>
                      <a:pt x="853" y="15801"/>
                    </a:lnTo>
                    <a:lnTo>
                      <a:pt x="926" y="15844"/>
                    </a:lnTo>
                    <a:lnTo>
                      <a:pt x="1004" y="15883"/>
                    </a:lnTo>
                    <a:lnTo>
                      <a:pt x="1082" y="15918"/>
                    </a:lnTo>
                    <a:lnTo>
                      <a:pt x="1162" y="15951"/>
                    </a:lnTo>
                    <a:lnTo>
                      <a:pt x="1244" y="15979"/>
                    </a:lnTo>
                    <a:lnTo>
                      <a:pt x="1329" y="16002"/>
                    </a:lnTo>
                    <a:lnTo>
                      <a:pt x="1414" y="16022"/>
                    </a:lnTo>
                    <a:lnTo>
                      <a:pt x="1501" y="16038"/>
                    </a:lnTo>
                    <a:lnTo>
                      <a:pt x="1590" y="16049"/>
                    </a:lnTo>
                    <a:lnTo>
                      <a:pt x="1680" y="16056"/>
                    </a:lnTo>
                    <a:lnTo>
                      <a:pt x="1771" y="16058"/>
                    </a:lnTo>
                    <a:lnTo>
                      <a:pt x="1818" y="16057"/>
                    </a:lnTo>
                    <a:lnTo>
                      <a:pt x="1863" y="16056"/>
                    </a:lnTo>
                    <a:lnTo>
                      <a:pt x="1909" y="16053"/>
                    </a:lnTo>
                    <a:lnTo>
                      <a:pt x="1954" y="16049"/>
                    </a:lnTo>
                    <a:lnTo>
                      <a:pt x="1999" y="16043"/>
                    </a:lnTo>
                    <a:lnTo>
                      <a:pt x="2043" y="16037"/>
                    </a:lnTo>
                    <a:lnTo>
                      <a:pt x="2088" y="16030"/>
                    </a:lnTo>
                    <a:lnTo>
                      <a:pt x="2132" y="16021"/>
                    </a:lnTo>
                    <a:lnTo>
                      <a:pt x="2175" y="16012"/>
                    </a:lnTo>
                    <a:lnTo>
                      <a:pt x="2218" y="16001"/>
                    </a:lnTo>
                    <a:lnTo>
                      <a:pt x="2261" y="15989"/>
                    </a:lnTo>
                    <a:lnTo>
                      <a:pt x="2302" y="15977"/>
                    </a:lnTo>
                    <a:lnTo>
                      <a:pt x="2344" y="15963"/>
                    </a:lnTo>
                    <a:lnTo>
                      <a:pt x="2386" y="15948"/>
                    </a:lnTo>
                    <a:lnTo>
                      <a:pt x="2427" y="15932"/>
                    </a:lnTo>
                    <a:lnTo>
                      <a:pt x="2467" y="15915"/>
                    </a:lnTo>
                    <a:lnTo>
                      <a:pt x="2507" y="15897"/>
                    </a:lnTo>
                    <a:lnTo>
                      <a:pt x="2546" y="15878"/>
                    </a:lnTo>
                    <a:lnTo>
                      <a:pt x="2584" y="15859"/>
                    </a:lnTo>
                    <a:lnTo>
                      <a:pt x="2622" y="15839"/>
                    </a:lnTo>
                    <a:lnTo>
                      <a:pt x="2661" y="15817"/>
                    </a:lnTo>
                    <a:lnTo>
                      <a:pt x="2698" y="15795"/>
                    </a:lnTo>
                    <a:lnTo>
                      <a:pt x="2734" y="15772"/>
                    </a:lnTo>
                    <a:lnTo>
                      <a:pt x="2770" y="15748"/>
                    </a:lnTo>
                    <a:lnTo>
                      <a:pt x="2805" y="15723"/>
                    </a:lnTo>
                    <a:lnTo>
                      <a:pt x="2839" y="15698"/>
                    </a:lnTo>
                    <a:lnTo>
                      <a:pt x="2873" y="15671"/>
                    </a:lnTo>
                    <a:lnTo>
                      <a:pt x="2906" y="15644"/>
                    </a:lnTo>
                    <a:lnTo>
                      <a:pt x="2940" y="15615"/>
                    </a:lnTo>
                    <a:lnTo>
                      <a:pt x="2971" y="15587"/>
                    </a:lnTo>
                    <a:lnTo>
                      <a:pt x="3003" y="15557"/>
                    </a:lnTo>
                    <a:lnTo>
                      <a:pt x="3033" y="15527"/>
                    </a:lnTo>
                    <a:lnTo>
                      <a:pt x="3032" y="15526"/>
                    </a:lnTo>
                    <a:lnTo>
                      <a:pt x="7217" y="11342"/>
                    </a:lnTo>
                    <a:lnTo>
                      <a:pt x="7296" y="11383"/>
                    </a:lnTo>
                    <a:lnTo>
                      <a:pt x="7377" y="11423"/>
                    </a:lnTo>
                    <a:lnTo>
                      <a:pt x="7457" y="11462"/>
                    </a:lnTo>
                    <a:lnTo>
                      <a:pt x="7538" y="11500"/>
                    </a:lnTo>
                    <a:lnTo>
                      <a:pt x="7621" y="11537"/>
                    </a:lnTo>
                    <a:lnTo>
                      <a:pt x="7703" y="11572"/>
                    </a:lnTo>
                    <a:lnTo>
                      <a:pt x="7786" y="11606"/>
                    </a:lnTo>
                    <a:lnTo>
                      <a:pt x="7869" y="11640"/>
                    </a:lnTo>
                    <a:lnTo>
                      <a:pt x="7954" y="11671"/>
                    </a:lnTo>
                    <a:lnTo>
                      <a:pt x="8039" y="11702"/>
                    </a:lnTo>
                    <a:lnTo>
                      <a:pt x="8124" y="11731"/>
                    </a:lnTo>
                    <a:lnTo>
                      <a:pt x="8211" y="11759"/>
                    </a:lnTo>
                    <a:lnTo>
                      <a:pt x="8297" y="11787"/>
                    </a:lnTo>
                    <a:lnTo>
                      <a:pt x="8384" y="11813"/>
                    </a:lnTo>
                    <a:lnTo>
                      <a:pt x="8472" y="11837"/>
                    </a:lnTo>
                    <a:lnTo>
                      <a:pt x="8560" y="11860"/>
                    </a:lnTo>
                    <a:lnTo>
                      <a:pt x="8649" y="11882"/>
                    </a:lnTo>
                    <a:lnTo>
                      <a:pt x="8739" y="11902"/>
                    </a:lnTo>
                    <a:lnTo>
                      <a:pt x="8828" y="11921"/>
                    </a:lnTo>
                    <a:lnTo>
                      <a:pt x="8918" y="11939"/>
                    </a:lnTo>
                    <a:lnTo>
                      <a:pt x="9010" y="11955"/>
                    </a:lnTo>
                    <a:lnTo>
                      <a:pt x="9100" y="11970"/>
                    </a:lnTo>
                    <a:lnTo>
                      <a:pt x="9192" y="11984"/>
                    </a:lnTo>
                    <a:lnTo>
                      <a:pt x="9285" y="11996"/>
                    </a:lnTo>
                    <a:lnTo>
                      <a:pt x="9377" y="12007"/>
                    </a:lnTo>
                    <a:lnTo>
                      <a:pt x="9470" y="12016"/>
                    </a:lnTo>
                    <a:lnTo>
                      <a:pt x="9564" y="12024"/>
                    </a:lnTo>
                    <a:lnTo>
                      <a:pt x="9657" y="12031"/>
                    </a:lnTo>
                    <a:lnTo>
                      <a:pt x="9751" y="12036"/>
                    </a:lnTo>
                    <a:lnTo>
                      <a:pt x="9846" y="12040"/>
                    </a:lnTo>
                    <a:lnTo>
                      <a:pt x="9941" y="12042"/>
                    </a:lnTo>
                    <a:lnTo>
                      <a:pt x="10036" y="12044"/>
                    </a:lnTo>
                    <a:lnTo>
                      <a:pt x="10346" y="12035"/>
                    </a:lnTo>
                    <a:lnTo>
                      <a:pt x="10651" y="12012"/>
                    </a:lnTo>
                    <a:lnTo>
                      <a:pt x="10954" y="11974"/>
                    </a:lnTo>
                    <a:lnTo>
                      <a:pt x="11250" y="11921"/>
                    </a:lnTo>
                    <a:lnTo>
                      <a:pt x="11541" y="11854"/>
                    </a:lnTo>
                    <a:lnTo>
                      <a:pt x="11827" y="11773"/>
                    </a:lnTo>
                    <a:lnTo>
                      <a:pt x="12107" y="11678"/>
                    </a:lnTo>
                    <a:lnTo>
                      <a:pt x="12380" y="11570"/>
                    </a:lnTo>
                    <a:lnTo>
                      <a:pt x="12647" y="11449"/>
                    </a:lnTo>
                    <a:lnTo>
                      <a:pt x="12907" y="11317"/>
                    </a:lnTo>
                    <a:lnTo>
                      <a:pt x="13159" y="11171"/>
                    </a:lnTo>
                    <a:lnTo>
                      <a:pt x="13403" y="11015"/>
                    </a:lnTo>
                    <a:lnTo>
                      <a:pt x="13639" y="10847"/>
                    </a:lnTo>
                    <a:lnTo>
                      <a:pt x="13866" y="10669"/>
                    </a:lnTo>
                    <a:lnTo>
                      <a:pt x="14085" y="10479"/>
                    </a:lnTo>
                    <a:lnTo>
                      <a:pt x="14295" y="10280"/>
                    </a:lnTo>
                    <a:lnTo>
                      <a:pt x="14493" y="10070"/>
                    </a:lnTo>
                    <a:lnTo>
                      <a:pt x="14683" y="9852"/>
                    </a:lnTo>
                    <a:lnTo>
                      <a:pt x="14862" y="9625"/>
                    </a:lnTo>
                    <a:lnTo>
                      <a:pt x="15029" y="9389"/>
                    </a:lnTo>
                    <a:lnTo>
                      <a:pt x="15186" y="9144"/>
                    </a:lnTo>
                    <a:lnTo>
                      <a:pt x="15331" y="8892"/>
                    </a:lnTo>
                    <a:lnTo>
                      <a:pt x="15464" y="8632"/>
                    </a:lnTo>
                    <a:lnTo>
                      <a:pt x="15584" y="8365"/>
                    </a:lnTo>
                    <a:lnTo>
                      <a:pt x="15693" y="8092"/>
                    </a:lnTo>
                    <a:lnTo>
                      <a:pt x="15787" y="7812"/>
                    </a:lnTo>
                    <a:lnTo>
                      <a:pt x="15868" y="7526"/>
                    </a:lnTo>
                    <a:lnTo>
                      <a:pt x="15936" y="7235"/>
                    </a:lnTo>
                    <a:lnTo>
                      <a:pt x="15989" y="6939"/>
                    </a:lnTo>
                    <a:lnTo>
                      <a:pt x="16027" y="6638"/>
                    </a:lnTo>
                    <a:lnTo>
                      <a:pt x="16050" y="6332"/>
                    </a:lnTo>
                    <a:lnTo>
                      <a:pt x="16058" y="6022"/>
                    </a:lnTo>
                    <a:lnTo>
                      <a:pt x="16050" y="5712"/>
                    </a:lnTo>
                    <a:lnTo>
                      <a:pt x="16027" y="5407"/>
                    </a:lnTo>
                    <a:lnTo>
                      <a:pt x="15989" y="5104"/>
                    </a:lnTo>
                    <a:lnTo>
                      <a:pt x="15936" y="4808"/>
                    </a:lnTo>
                    <a:lnTo>
                      <a:pt x="15868" y="4517"/>
                    </a:lnTo>
                    <a:lnTo>
                      <a:pt x="15787" y="4231"/>
                    </a:lnTo>
                    <a:lnTo>
                      <a:pt x="15693" y="3951"/>
                    </a:lnTo>
                    <a:lnTo>
                      <a:pt x="15584" y="3678"/>
                    </a:lnTo>
                    <a:lnTo>
                      <a:pt x="15464" y="3411"/>
                    </a:lnTo>
                    <a:lnTo>
                      <a:pt x="15331" y="3151"/>
                    </a:lnTo>
                    <a:lnTo>
                      <a:pt x="15186" y="2899"/>
                    </a:lnTo>
                    <a:lnTo>
                      <a:pt x="15029" y="2655"/>
                    </a:lnTo>
                    <a:lnTo>
                      <a:pt x="14862" y="2419"/>
                    </a:lnTo>
                    <a:lnTo>
                      <a:pt x="14683" y="2191"/>
                    </a:lnTo>
                    <a:lnTo>
                      <a:pt x="14493" y="1973"/>
                    </a:lnTo>
                    <a:lnTo>
                      <a:pt x="14295" y="1763"/>
                    </a:lnTo>
                    <a:lnTo>
                      <a:pt x="14085" y="1565"/>
                    </a:lnTo>
                    <a:lnTo>
                      <a:pt x="13866" y="1375"/>
                    </a:lnTo>
                    <a:lnTo>
                      <a:pt x="13639" y="1196"/>
                    </a:lnTo>
                    <a:lnTo>
                      <a:pt x="13403" y="1029"/>
                    </a:lnTo>
                    <a:lnTo>
                      <a:pt x="13159" y="872"/>
                    </a:lnTo>
                    <a:lnTo>
                      <a:pt x="12907" y="727"/>
                    </a:lnTo>
                    <a:lnTo>
                      <a:pt x="12647" y="594"/>
                    </a:lnTo>
                    <a:lnTo>
                      <a:pt x="12380" y="474"/>
                    </a:lnTo>
                    <a:lnTo>
                      <a:pt x="12107" y="365"/>
                    </a:lnTo>
                    <a:lnTo>
                      <a:pt x="11827" y="271"/>
                    </a:lnTo>
                    <a:lnTo>
                      <a:pt x="11541" y="190"/>
                    </a:lnTo>
                    <a:lnTo>
                      <a:pt x="11250" y="122"/>
                    </a:lnTo>
                    <a:lnTo>
                      <a:pt x="10954" y="69"/>
                    </a:lnTo>
                    <a:lnTo>
                      <a:pt x="10651" y="31"/>
                    </a:lnTo>
                    <a:lnTo>
                      <a:pt x="10346" y="8"/>
                    </a:lnTo>
                    <a:lnTo>
                      <a:pt x="100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29" tIns="48214" rIns="96429" bIns="48214" numCol="1" anchor="t" anchorCtr="0" compatLnSpc="1">
                <a:prstTxWarp prst="textNoShape">
                  <a:avLst/>
                </a:prstTxWarp>
              </a:bodyPr>
              <a:lstStyle/>
              <a:p>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Freeform 6"/>
              <p:cNvSpPr>
                <a:spLocks/>
              </p:cNvSpPr>
              <p:nvPr/>
            </p:nvSpPr>
            <p:spPr bwMode="auto">
              <a:xfrm>
                <a:off x="2284413" y="1185863"/>
                <a:ext cx="161925" cy="161925"/>
              </a:xfrm>
              <a:custGeom>
                <a:avLst/>
                <a:gdLst>
                  <a:gd name="T0" fmla="*/ 2977 w 3763"/>
                  <a:gd name="T1" fmla="*/ 40 h 3764"/>
                  <a:gd name="T2" fmla="*/ 2305 w 3763"/>
                  <a:gd name="T3" fmla="*/ 213 h 3764"/>
                  <a:gd name="T4" fmla="*/ 1691 w 3763"/>
                  <a:gd name="T5" fmla="*/ 509 h 3764"/>
                  <a:gd name="T6" fmla="*/ 1151 w 3763"/>
                  <a:gd name="T7" fmla="*/ 912 h 3764"/>
                  <a:gd name="T8" fmla="*/ 697 w 3763"/>
                  <a:gd name="T9" fmla="*/ 1411 h 3764"/>
                  <a:gd name="T10" fmla="*/ 346 w 3763"/>
                  <a:gd name="T11" fmla="*/ 1990 h 3764"/>
                  <a:gd name="T12" fmla="*/ 110 w 3763"/>
                  <a:gd name="T13" fmla="*/ 2635 h 3764"/>
                  <a:gd name="T14" fmla="*/ 5 w 3763"/>
                  <a:gd name="T15" fmla="*/ 3332 h 3764"/>
                  <a:gd name="T16" fmla="*/ 3 w 3763"/>
                  <a:gd name="T17" fmla="*/ 3551 h 3764"/>
                  <a:gd name="T18" fmla="*/ 15 w 3763"/>
                  <a:gd name="T19" fmla="*/ 3599 h 3764"/>
                  <a:gd name="T20" fmla="*/ 36 w 3763"/>
                  <a:gd name="T21" fmla="*/ 3643 h 3764"/>
                  <a:gd name="T22" fmla="*/ 65 w 3763"/>
                  <a:gd name="T23" fmla="*/ 3681 h 3764"/>
                  <a:gd name="T24" fmla="*/ 100 w 3763"/>
                  <a:gd name="T25" fmla="*/ 3713 h 3764"/>
                  <a:gd name="T26" fmla="*/ 142 w 3763"/>
                  <a:gd name="T27" fmla="*/ 3739 h 3764"/>
                  <a:gd name="T28" fmla="*/ 188 w 3763"/>
                  <a:gd name="T29" fmla="*/ 3756 h 3764"/>
                  <a:gd name="T30" fmla="*/ 237 w 3763"/>
                  <a:gd name="T31" fmla="*/ 3764 h 3764"/>
                  <a:gd name="T32" fmla="*/ 289 w 3763"/>
                  <a:gd name="T33" fmla="*/ 3761 h 3764"/>
                  <a:gd name="T34" fmla="*/ 337 w 3763"/>
                  <a:gd name="T35" fmla="*/ 3749 h 3764"/>
                  <a:gd name="T36" fmla="*/ 381 w 3763"/>
                  <a:gd name="T37" fmla="*/ 3728 h 3764"/>
                  <a:gd name="T38" fmla="*/ 419 w 3763"/>
                  <a:gd name="T39" fmla="*/ 3698 h 3764"/>
                  <a:gd name="T40" fmla="*/ 451 w 3763"/>
                  <a:gd name="T41" fmla="*/ 3663 h 3764"/>
                  <a:gd name="T42" fmla="*/ 476 w 3763"/>
                  <a:gd name="T43" fmla="*/ 3621 h 3764"/>
                  <a:gd name="T44" fmla="*/ 493 w 3763"/>
                  <a:gd name="T45" fmla="*/ 3576 h 3764"/>
                  <a:gd name="T46" fmla="*/ 501 w 3763"/>
                  <a:gd name="T47" fmla="*/ 3526 h 3764"/>
                  <a:gd name="T48" fmla="*/ 537 w 3763"/>
                  <a:gd name="T49" fmla="*/ 3054 h 3764"/>
                  <a:gd name="T50" fmla="*/ 684 w 3763"/>
                  <a:gd name="T51" fmla="*/ 2478 h 3764"/>
                  <a:gd name="T52" fmla="*/ 937 w 3763"/>
                  <a:gd name="T53" fmla="*/ 1952 h 3764"/>
                  <a:gd name="T54" fmla="*/ 1283 w 3763"/>
                  <a:gd name="T55" fmla="*/ 1488 h 3764"/>
                  <a:gd name="T56" fmla="*/ 1711 w 3763"/>
                  <a:gd name="T57" fmla="*/ 1100 h 3764"/>
                  <a:gd name="T58" fmla="*/ 2208 w 3763"/>
                  <a:gd name="T59" fmla="*/ 799 h 3764"/>
                  <a:gd name="T60" fmla="*/ 2760 w 3763"/>
                  <a:gd name="T61" fmla="*/ 596 h 3764"/>
                  <a:gd name="T62" fmla="*/ 3358 w 3763"/>
                  <a:gd name="T63" fmla="*/ 506 h 3764"/>
                  <a:gd name="T64" fmla="*/ 3550 w 3763"/>
                  <a:gd name="T65" fmla="*/ 499 h 3764"/>
                  <a:gd name="T66" fmla="*/ 3599 w 3763"/>
                  <a:gd name="T67" fmla="*/ 487 h 3764"/>
                  <a:gd name="T68" fmla="*/ 3643 w 3763"/>
                  <a:gd name="T69" fmla="*/ 466 h 3764"/>
                  <a:gd name="T70" fmla="*/ 3681 w 3763"/>
                  <a:gd name="T71" fmla="*/ 437 h 3764"/>
                  <a:gd name="T72" fmla="*/ 3713 w 3763"/>
                  <a:gd name="T73" fmla="*/ 402 h 3764"/>
                  <a:gd name="T74" fmla="*/ 3738 w 3763"/>
                  <a:gd name="T75" fmla="*/ 359 h 3764"/>
                  <a:gd name="T76" fmla="*/ 3755 w 3763"/>
                  <a:gd name="T77" fmla="*/ 313 h 3764"/>
                  <a:gd name="T78" fmla="*/ 3763 w 3763"/>
                  <a:gd name="T79" fmla="*/ 264 h 3764"/>
                  <a:gd name="T80" fmla="*/ 3760 w 3763"/>
                  <a:gd name="T81" fmla="*/ 213 h 3764"/>
                  <a:gd name="T82" fmla="*/ 3748 w 3763"/>
                  <a:gd name="T83" fmla="*/ 165 h 3764"/>
                  <a:gd name="T84" fmla="*/ 3727 w 3763"/>
                  <a:gd name="T85" fmla="*/ 120 h 3764"/>
                  <a:gd name="T86" fmla="*/ 3698 w 3763"/>
                  <a:gd name="T87" fmla="*/ 82 h 3764"/>
                  <a:gd name="T88" fmla="*/ 3663 w 3763"/>
                  <a:gd name="T89" fmla="*/ 50 h 3764"/>
                  <a:gd name="T90" fmla="*/ 3621 w 3763"/>
                  <a:gd name="T91" fmla="*/ 25 h 3764"/>
                  <a:gd name="T92" fmla="*/ 3574 w 3763"/>
                  <a:gd name="T93" fmla="*/ 8 h 3764"/>
                  <a:gd name="T94" fmla="*/ 3525 w 3763"/>
                  <a:gd name="T95" fmla="*/ 0 h 3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63" h="3764">
                    <a:moveTo>
                      <a:pt x="3512" y="0"/>
                    </a:moveTo>
                    <a:lnTo>
                      <a:pt x="3332" y="5"/>
                    </a:lnTo>
                    <a:lnTo>
                      <a:pt x="3153" y="18"/>
                    </a:lnTo>
                    <a:lnTo>
                      <a:pt x="2977" y="40"/>
                    </a:lnTo>
                    <a:lnTo>
                      <a:pt x="2805" y="71"/>
                    </a:lnTo>
                    <a:lnTo>
                      <a:pt x="2634" y="110"/>
                    </a:lnTo>
                    <a:lnTo>
                      <a:pt x="2467" y="158"/>
                    </a:lnTo>
                    <a:lnTo>
                      <a:pt x="2305" y="213"/>
                    </a:lnTo>
                    <a:lnTo>
                      <a:pt x="2145" y="276"/>
                    </a:lnTo>
                    <a:lnTo>
                      <a:pt x="1990" y="346"/>
                    </a:lnTo>
                    <a:lnTo>
                      <a:pt x="1838" y="424"/>
                    </a:lnTo>
                    <a:lnTo>
                      <a:pt x="1691" y="509"/>
                    </a:lnTo>
                    <a:lnTo>
                      <a:pt x="1548" y="600"/>
                    </a:lnTo>
                    <a:lnTo>
                      <a:pt x="1411" y="698"/>
                    </a:lnTo>
                    <a:lnTo>
                      <a:pt x="1278" y="802"/>
                    </a:lnTo>
                    <a:lnTo>
                      <a:pt x="1151" y="912"/>
                    </a:lnTo>
                    <a:lnTo>
                      <a:pt x="1028" y="1029"/>
                    </a:lnTo>
                    <a:lnTo>
                      <a:pt x="912" y="1151"/>
                    </a:lnTo>
                    <a:lnTo>
                      <a:pt x="801" y="1279"/>
                    </a:lnTo>
                    <a:lnTo>
                      <a:pt x="697" y="1411"/>
                    </a:lnTo>
                    <a:lnTo>
                      <a:pt x="600" y="1549"/>
                    </a:lnTo>
                    <a:lnTo>
                      <a:pt x="508" y="1691"/>
                    </a:lnTo>
                    <a:lnTo>
                      <a:pt x="423" y="1839"/>
                    </a:lnTo>
                    <a:lnTo>
                      <a:pt x="346" y="1990"/>
                    </a:lnTo>
                    <a:lnTo>
                      <a:pt x="276" y="2146"/>
                    </a:lnTo>
                    <a:lnTo>
                      <a:pt x="212" y="2305"/>
                    </a:lnTo>
                    <a:lnTo>
                      <a:pt x="157" y="2468"/>
                    </a:lnTo>
                    <a:lnTo>
                      <a:pt x="110" y="2635"/>
                    </a:lnTo>
                    <a:lnTo>
                      <a:pt x="71" y="2805"/>
                    </a:lnTo>
                    <a:lnTo>
                      <a:pt x="40" y="2978"/>
                    </a:lnTo>
                    <a:lnTo>
                      <a:pt x="18" y="3153"/>
                    </a:lnTo>
                    <a:lnTo>
                      <a:pt x="5" y="3332"/>
                    </a:lnTo>
                    <a:lnTo>
                      <a:pt x="0" y="3513"/>
                    </a:lnTo>
                    <a:lnTo>
                      <a:pt x="0" y="3526"/>
                    </a:lnTo>
                    <a:lnTo>
                      <a:pt x="1" y="3539"/>
                    </a:lnTo>
                    <a:lnTo>
                      <a:pt x="3" y="3551"/>
                    </a:lnTo>
                    <a:lnTo>
                      <a:pt x="5" y="3563"/>
                    </a:lnTo>
                    <a:lnTo>
                      <a:pt x="8" y="3576"/>
                    </a:lnTo>
                    <a:lnTo>
                      <a:pt x="11" y="3587"/>
                    </a:lnTo>
                    <a:lnTo>
                      <a:pt x="15" y="3599"/>
                    </a:lnTo>
                    <a:lnTo>
                      <a:pt x="20" y="3610"/>
                    </a:lnTo>
                    <a:lnTo>
                      <a:pt x="25" y="3621"/>
                    </a:lnTo>
                    <a:lnTo>
                      <a:pt x="30" y="3632"/>
                    </a:lnTo>
                    <a:lnTo>
                      <a:pt x="36" y="3643"/>
                    </a:lnTo>
                    <a:lnTo>
                      <a:pt x="43" y="3653"/>
                    </a:lnTo>
                    <a:lnTo>
                      <a:pt x="50" y="3663"/>
                    </a:lnTo>
                    <a:lnTo>
                      <a:pt x="57" y="3672"/>
                    </a:lnTo>
                    <a:lnTo>
                      <a:pt x="65" y="3681"/>
                    </a:lnTo>
                    <a:lnTo>
                      <a:pt x="73" y="3690"/>
                    </a:lnTo>
                    <a:lnTo>
                      <a:pt x="82" y="3698"/>
                    </a:lnTo>
                    <a:lnTo>
                      <a:pt x="91" y="3706"/>
                    </a:lnTo>
                    <a:lnTo>
                      <a:pt x="100" y="3713"/>
                    </a:lnTo>
                    <a:lnTo>
                      <a:pt x="110" y="3721"/>
                    </a:lnTo>
                    <a:lnTo>
                      <a:pt x="120" y="3728"/>
                    </a:lnTo>
                    <a:lnTo>
                      <a:pt x="131" y="3734"/>
                    </a:lnTo>
                    <a:lnTo>
                      <a:pt x="142" y="3739"/>
                    </a:lnTo>
                    <a:lnTo>
                      <a:pt x="153" y="3744"/>
                    </a:lnTo>
                    <a:lnTo>
                      <a:pt x="164" y="3749"/>
                    </a:lnTo>
                    <a:lnTo>
                      <a:pt x="176" y="3753"/>
                    </a:lnTo>
                    <a:lnTo>
                      <a:pt x="188" y="3756"/>
                    </a:lnTo>
                    <a:lnTo>
                      <a:pt x="200" y="3759"/>
                    </a:lnTo>
                    <a:lnTo>
                      <a:pt x="212" y="3761"/>
                    </a:lnTo>
                    <a:lnTo>
                      <a:pt x="224" y="3763"/>
                    </a:lnTo>
                    <a:lnTo>
                      <a:pt x="237" y="3764"/>
                    </a:lnTo>
                    <a:lnTo>
                      <a:pt x="250" y="3764"/>
                    </a:lnTo>
                    <a:lnTo>
                      <a:pt x="264" y="3764"/>
                    </a:lnTo>
                    <a:lnTo>
                      <a:pt x="276" y="3763"/>
                    </a:lnTo>
                    <a:lnTo>
                      <a:pt x="289" y="3761"/>
                    </a:lnTo>
                    <a:lnTo>
                      <a:pt x="301" y="3759"/>
                    </a:lnTo>
                    <a:lnTo>
                      <a:pt x="313" y="3756"/>
                    </a:lnTo>
                    <a:lnTo>
                      <a:pt x="325" y="3753"/>
                    </a:lnTo>
                    <a:lnTo>
                      <a:pt x="337" y="3749"/>
                    </a:lnTo>
                    <a:lnTo>
                      <a:pt x="348" y="3744"/>
                    </a:lnTo>
                    <a:lnTo>
                      <a:pt x="359" y="3739"/>
                    </a:lnTo>
                    <a:lnTo>
                      <a:pt x="370" y="3734"/>
                    </a:lnTo>
                    <a:lnTo>
                      <a:pt x="381" y="3728"/>
                    </a:lnTo>
                    <a:lnTo>
                      <a:pt x="391" y="3721"/>
                    </a:lnTo>
                    <a:lnTo>
                      <a:pt x="401" y="3713"/>
                    </a:lnTo>
                    <a:lnTo>
                      <a:pt x="410" y="3706"/>
                    </a:lnTo>
                    <a:lnTo>
                      <a:pt x="419" y="3698"/>
                    </a:lnTo>
                    <a:lnTo>
                      <a:pt x="428" y="3690"/>
                    </a:lnTo>
                    <a:lnTo>
                      <a:pt x="436" y="3681"/>
                    </a:lnTo>
                    <a:lnTo>
                      <a:pt x="444" y="3672"/>
                    </a:lnTo>
                    <a:lnTo>
                      <a:pt x="451" y="3663"/>
                    </a:lnTo>
                    <a:lnTo>
                      <a:pt x="458" y="3653"/>
                    </a:lnTo>
                    <a:lnTo>
                      <a:pt x="465" y="3643"/>
                    </a:lnTo>
                    <a:lnTo>
                      <a:pt x="471" y="3632"/>
                    </a:lnTo>
                    <a:lnTo>
                      <a:pt x="476" y="3621"/>
                    </a:lnTo>
                    <a:lnTo>
                      <a:pt x="481" y="3610"/>
                    </a:lnTo>
                    <a:lnTo>
                      <a:pt x="486" y="3599"/>
                    </a:lnTo>
                    <a:lnTo>
                      <a:pt x="490" y="3587"/>
                    </a:lnTo>
                    <a:lnTo>
                      <a:pt x="493" y="3576"/>
                    </a:lnTo>
                    <a:lnTo>
                      <a:pt x="496" y="3563"/>
                    </a:lnTo>
                    <a:lnTo>
                      <a:pt x="498" y="3551"/>
                    </a:lnTo>
                    <a:lnTo>
                      <a:pt x="500" y="3539"/>
                    </a:lnTo>
                    <a:lnTo>
                      <a:pt x="501" y="3526"/>
                    </a:lnTo>
                    <a:lnTo>
                      <a:pt x="501" y="3513"/>
                    </a:lnTo>
                    <a:lnTo>
                      <a:pt x="505" y="3358"/>
                    </a:lnTo>
                    <a:lnTo>
                      <a:pt x="517" y="3205"/>
                    </a:lnTo>
                    <a:lnTo>
                      <a:pt x="537" y="3054"/>
                    </a:lnTo>
                    <a:lnTo>
                      <a:pt x="563" y="2907"/>
                    </a:lnTo>
                    <a:lnTo>
                      <a:pt x="596" y="2760"/>
                    </a:lnTo>
                    <a:lnTo>
                      <a:pt x="637" y="2618"/>
                    </a:lnTo>
                    <a:lnTo>
                      <a:pt x="684" y="2478"/>
                    </a:lnTo>
                    <a:lnTo>
                      <a:pt x="738" y="2341"/>
                    </a:lnTo>
                    <a:lnTo>
                      <a:pt x="798" y="2208"/>
                    </a:lnTo>
                    <a:lnTo>
                      <a:pt x="865" y="2078"/>
                    </a:lnTo>
                    <a:lnTo>
                      <a:pt x="937" y="1952"/>
                    </a:lnTo>
                    <a:lnTo>
                      <a:pt x="1015" y="1830"/>
                    </a:lnTo>
                    <a:lnTo>
                      <a:pt x="1100" y="1711"/>
                    </a:lnTo>
                    <a:lnTo>
                      <a:pt x="1189" y="1598"/>
                    </a:lnTo>
                    <a:lnTo>
                      <a:pt x="1283" y="1488"/>
                    </a:lnTo>
                    <a:lnTo>
                      <a:pt x="1384" y="1384"/>
                    </a:lnTo>
                    <a:lnTo>
                      <a:pt x="1488" y="1285"/>
                    </a:lnTo>
                    <a:lnTo>
                      <a:pt x="1597" y="1189"/>
                    </a:lnTo>
                    <a:lnTo>
                      <a:pt x="1711" y="1100"/>
                    </a:lnTo>
                    <a:lnTo>
                      <a:pt x="1829" y="1017"/>
                    </a:lnTo>
                    <a:lnTo>
                      <a:pt x="1952" y="937"/>
                    </a:lnTo>
                    <a:lnTo>
                      <a:pt x="2077" y="865"/>
                    </a:lnTo>
                    <a:lnTo>
                      <a:pt x="2208" y="799"/>
                    </a:lnTo>
                    <a:lnTo>
                      <a:pt x="2340" y="739"/>
                    </a:lnTo>
                    <a:lnTo>
                      <a:pt x="2478" y="685"/>
                    </a:lnTo>
                    <a:lnTo>
                      <a:pt x="2617" y="637"/>
                    </a:lnTo>
                    <a:lnTo>
                      <a:pt x="2760" y="596"/>
                    </a:lnTo>
                    <a:lnTo>
                      <a:pt x="2906" y="563"/>
                    </a:lnTo>
                    <a:lnTo>
                      <a:pt x="3054" y="537"/>
                    </a:lnTo>
                    <a:lnTo>
                      <a:pt x="3204" y="517"/>
                    </a:lnTo>
                    <a:lnTo>
                      <a:pt x="3358" y="506"/>
                    </a:lnTo>
                    <a:lnTo>
                      <a:pt x="3512" y="502"/>
                    </a:lnTo>
                    <a:lnTo>
                      <a:pt x="3525" y="502"/>
                    </a:lnTo>
                    <a:lnTo>
                      <a:pt x="3538" y="501"/>
                    </a:lnTo>
                    <a:lnTo>
                      <a:pt x="3550" y="499"/>
                    </a:lnTo>
                    <a:lnTo>
                      <a:pt x="3562" y="497"/>
                    </a:lnTo>
                    <a:lnTo>
                      <a:pt x="3574" y="494"/>
                    </a:lnTo>
                    <a:lnTo>
                      <a:pt x="3587" y="491"/>
                    </a:lnTo>
                    <a:lnTo>
                      <a:pt x="3599" y="487"/>
                    </a:lnTo>
                    <a:lnTo>
                      <a:pt x="3610" y="482"/>
                    </a:lnTo>
                    <a:lnTo>
                      <a:pt x="3621" y="477"/>
                    </a:lnTo>
                    <a:lnTo>
                      <a:pt x="3632" y="472"/>
                    </a:lnTo>
                    <a:lnTo>
                      <a:pt x="3643" y="466"/>
                    </a:lnTo>
                    <a:lnTo>
                      <a:pt x="3653" y="459"/>
                    </a:lnTo>
                    <a:lnTo>
                      <a:pt x="3663" y="452"/>
                    </a:lnTo>
                    <a:lnTo>
                      <a:pt x="3672" y="445"/>
                    </a:lnTo>
                    <a:lnTo>
                      <a:pt x="3681" y="437"/>
                    </a:lnTo>
                    <a:lnTo>
                      <a:pt x="3690" y="429"/>
                    </a:lnTo>
                    <a:lnTo>
                      <a:pt x="3698" y="420"/>
                    </a:lnTo>
                    <a:lnTo>
                      <a:pt x="3706" y="411"/>
                    </a:lnTo>
                    <a:lnTo>
                      <a:pt x="3713" y="402"/>
                    </a:lnTo>
                    <a:lnTo>
                      <a:pt x="3720" y="391"/>
                    </a:lnTo>
                    <a:lnTo>
                      <a:pt x="3727" y="381"/>
                    </a:lnTo>
                    <a:lnTo>
                      <a:pt x="3733" y="370"/>
                    </a:lnTo>
                    <a:lnTo>
                      <a:pt x="3738" y="359"/>
                    </a:lnTo>
                    <a:lnTo>
                      <a:pt x="3743" y="348"/>
                    </a:lnTo>
                    <a:lnTo>
                      <a:pt x="3748" y="337"/>
                    </a:lnTo>
                    <a:lnTo>
                      <a:pt x="3752" y="325"/>
                    </a:lnTo>
                    <a:lnTo>
                      <a:pt x="3755" y="313"/>
                    </a:lnTo>
                    <a:lnTo>
                      <a:pt x="3758" y="301"/>
                    </a:lnTo>
                    <a:lnTo>
                      <a:pt x="3760" y="289"/>
                    </a:lnTo>
                    <a:lnTo>
                      <a:pt x="3762" y="276"/>
                    </a:lnTo>
                    <a:lnTo>
                      <a:pt x="3763" y="264"/>
                    </a:lnTo>
                    <a:lnTo>
                      <a:pt x="3763" y="251"/>
                    </a:lnTo>
                    <a:lnTo>
                      <a:pt x="3763" y="238"/>
                    </a:lnTo>
                    <a:lnTo>
                      <a:pt x="3762" y="225"/>
                    </a:lnTo>
                    <a:lnTo>
                      <a:pt x="3760" y="213"/>
                    </a:lnTo>
                    <a:lnTo>
                      <a:pt x="3758" y="201"/>
                    </a:lnTo>
                    <a:lnTo>
                      <a:pt x="3755" y="188"/>
                    </a:lnTo>
                    <a:lnTo>
                      <a:pt x="3752" y="177"/>
                    </a:lnTo>
                    <a:lnTo>
                      <a:pt x="3748" y="165"/>
                    </a:lnTo>
                    <a:lnTo>
                      <a:pt x="3743" y="154"/>
                    </a:lnTo>
                    <a:lnTo>
                      <a:pt x="3738" y="143"/>
                    </a:lnTo>
                    <a:lnTo>
                      <a:pt x="3733" y="132"/>
                    </a:lnTo>
                    <a:lnTo>
                      <a:pt x="3727" y="120"/>
                    </a:lnTo>
                    <a:lnTo>
                      <a:pt x="3720" y="110"/>
                    </a:lnTo>
                    <a:lnTo>
                      <a:pt x="3713" y="100"/>
                    </a:lnTo>
                    <a:lnTo>
                      <a:pt x="3706" y="91"/>
                    </a:lnTo>
                    <a:lnTo>
                      <a:pt x="3698" y="82"/>
                    </a:lnTo>
                    <a:lnTo>
                      <a:pt x="3690" y="73"/>
                    </a:lnTo>
                    <a:lnTo>
                      <a:pt x="3681" y="65"/>
                    </a:lnTo>
                    <a:lnTo>
                      <a:pt x="3672" y="57"/>
                    </a:lnTo>
                    <a:lnTo>
                      <a:pt x="3663" y="50"/>
                    </a:lnTo>
                    <a:lnTo>
                      <a:pt x="3653" y="43"/>
                    </a:lnTo>
                    <a:lnTo>
                      <a:pt x="3643" y="36"/>
                    </a:lnTo>
                    <a:lnTo>
                      <a:pt x="3632" y="30"/>
                    </a:lnTo>
                    <a:lnTo>
                      <a:pt x="3621" y="25"/>
                    </a:lnTo>
                    <a:lnTo>
                      <a:pt x="3610" y="20"/>
                    </a:lnTo>
                    <a:lnTo>
                      <a:pt x="3599" y="15"/>
                    </a:lnTo>
                    <a:lnTo>
                      <a:pt x="3587" y="11"/>
                    </a:lnTo>
                    <a:lnTo>
                      <a:pt x="3574" y="8"/>
                    </a:lnTo>
                    <a:lnTo>
                      <a:pt x="3562" y="5"/>
                    </a:lnTo>
                    <a:lnTo>
                      <a:pt x="3550" y="3"/>
                    </a:lnTo>
                    <a:lnTo>
                      <a:pt x="3538" y="1"/>
                    </a:lnTo>
                    <a:lnTo>
                      <a:pt x="3525" y="0"/>
                    </a:lnTo>
                    <a:lnTo>
                      <a:pt x="35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29" tIns="48214" rIns="96429" bIns="48214" numCol="1" anchor="t" anchorCtr="0" compatLnSpc="1">
                <a:prstTxWarp prst="textNoShape">
                  <a:avLst/>
                </a:prstTxWarp>
              </a:bodyPr>
              <a:lstStyle/>
              <a:p>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50" name="Group 12"/>
          <p:cNvGrpSpPr/>
          <p:nvPr/>
        </p:nvGrpSpPr>
        <p:grpSpPr>
          <a:xfrm>
            <a:off x="553044" y="5161184"/>
            <a:ext cx="3803786" cy="931507"/>
            <a:chOff x="524433" y="4893933"/>
            <a:chExt cx="3606998" cy="883315"/>
          </a:xfrm>
        </p:grpSpPr>
        <p:sp>
          <p:nvSpPr>
            <p:cNvPr id="51" name="TextBox 37"/>
            <p:cNvSpPr txBox="1"/>
            <p:nvPr/>
          </p:nvSpPr>
          <p:spPr>
            <a:xfrm>
              <a:off x="524433" y="5320254"/>
              <a:ext cx="3606998" cy="456994"/>
            </a:xfrm>
            <a:prstGeom prst="rect">
              <a:avLst/>
            </a:prstGeom>
            <a:noFill/>
          </p:spPr>
          <p:txBody>
            <a:bodyPr wrap="square" rtlCol="0">
              <a:spAutoFit/>
            </a:bodyPr>
            <a:lstStyle/>
            <a:p>
              <a:r>
                <a:rPr lang="zh-CN" altLang="en-US" sz="1266"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通过比较现有网络与基准网络在相同社区划分下的连接密度差来衡量网络社区的优劣。</a:t>
              </a:r>
              <a:endParaRPr lang="id-ID" sz="1266"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 name="TextBox 38"/>
            <p:cNvSpPr txBox="1"/>
            <p:nvPr/>
          </p:nvSpPr>
          <p:spPr>
            <a:xfrm>
              <a:off x="624999" y="4893933"/>
              <a:ext cx="3462300" cy="395340"/>
            </a:xfrm>
            <a:prstGeom prst="rect">
              <a:avLst/>
            </a:prstGeom>
            <a:noFill/>
          </p:spPr>
          <p:txBody>
            <a:bodyPr wrap="square" rtlCol="0">
              <a:spAutoFit/>
            </a:bodyPr>
            <a:lstStyle/>
            <a:p>
              <a:pPr algn="r"/>
              <a:r>
                <a:rPr lang="zh-CN" altLang="en-US" sz="2109" b="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模块度</a:t>
              </a:r>
            </a:p>
          </p:txBody>
        </p:sp>
      </p:grpSp>
      <p:grpSp>
        <p:nvGrpSpPr>
          <p:cNvPr id="53" name="Group 13"/>
          <p:cNvGrpSpPr/>
          <p:nvPr/>
        </p:nvGrpSpPr>
        <p:grpSpPr>
          <a:xfrm>
            <a:off x="1959542" y="3682438"/>
            <a:ext cx="3697732" cy="931507"/>
            <a:chOff x="1858165" y="3624861"/>
            <a:chExt cx="3506431" cy="883316"/>
          </a:xfrm>
        </p:grpSpPr>
        <p:sp>
          <p:nvSpPr>
            <p:cNvPr id="54" name="TextBox 66"/>
            <p:cNvSpPr txBox="1"/>
            <p:nvPr/>
          </p:nvSpPr>
          <p:spPr>
            <a:xfrm>
              <a:off x="2006353" y="4051182"/>
              <a:ext cx="3358243" cy="456995"/>
            </a:xfrm>
            <a:prstGeom prst="rect">
              <a:avLst/>
            </a:prstGeom>
            <a:noFill/>
          </p:spPr>
          <p:txBody>
            <a:bodyPr wrap="square" rtlCol="0">
              <a:spAutoFit/>
            </a:bodyPr>
            <a:lstStyle/>
            <a:p>
              <a:r>
                <a:rPr lang="zh-CN" altLang="en-US" sz="1266"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利用信息熵来衡量预测社区结构一直社区结构的差异，该值越大，则说明社区结构划分越好。</a:t>
              </a:r>
              <a:endParaRPr lang="id-ID" sz="1266"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5" name="TextBox 67"/>
            <p:cNvSpPr txBox="1"/>
            <p:nvPr/>
          </p:nvSpPr>
          <p:spPr>
            <a:xfrm>
              <a:off x="1858165" y="3624861"/>
              <a:ext cx="3462300" cy="395340"/>
            </a:xfrm>
            <a:prstGeom prst="rect">
              <a:avLst/>
            </a:prstGeom>
            <a:noFill/>
          </p:spPr>
          <p:txBody>
            <a:bodyPr wrap="square" rtlCol="0">
              <a:spAutoFit/>
            </a:bodyPr>
            <a:lstStyle/>
            <a:p>
              <a:pPr algn="r"/>
              <a:r>
                <a:rPr lang="en-US" altLang="zh-CN" sz="2109" b="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NMI</a:t>
              </a:r>
              <a:endParaRPr lang="zh-CN" altLang="en-US" sz="2109" b="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6" name="Group 14"/>
          <p:cNvGrpSpPr/>
          <p:nvPr/>
        </p:nvGrpSpPr>
        <p:grpSpPr>
          <a:xfrm>
            <a:off x="3658291" y="2521988"/>
            <a:ext cx="3697732" cy="1126304"/>
            <a:chOff x="3469030" y="2409031"/>
            <a:chExt cx="3506431" cy="1068033"/>
          </a:xfrm>
        </p:grpSpPr>
        <p:sp>
          <p:nvSpPr>
            <p:cNvPr id="57" name="TextBox 72"/>
            <p:cNvSpPr txBox="1"/>
            <p:nvPr/>
          </p:nvSpPr>
          <p:spPr>
            <a:xfrm>
              <a:off x="3469030" y="2835351"/>
              <a:ext cx="3506431" cy="641713"/>
            </a:xfrm>
            <a:prstGeom prst="rect">
              <a:avLst/>
            </a:prstGeom>
            <a:noFill/>
          </p:spPr>
          <p:txBody>
            <a:bodyPr wrap="square" rtlCol="0">
              <a:spAutoFit/>
            </a:bodyPr>
            <a:lstStyle/>
            <a:p>
              <a:r>
                <a:rPr lang="zh-CN" altLang="en-US" sz="1266" dirty="0">
                  <a:solidFill>
                    <a:schemeClr val="tx1">
                      <a:lumMod val="50000"/>
                      <a:lumOff val="50000"/>
                    </a:schemeClr>
                  </a:solidFill>
                  <a:latin typeface="微软雅黑" panose="020B0503020204020204" pitchFamily="34" charset="-122"/>
                  <a:ea typeface="微软雅黑" panose="020B0503020204020204" pitchFamily="34" charset="-122"/>
                </a:rPr>
                <a:t>表示在两个划分中都属于同一社区或者都属于不同社区的节点对的数量的比值。</a:t>
              </a:r>
            </a:p>
            <a:p>
              <a:endParaRPr lang="zh-CN" altLang="en-US" sz="1266"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8" name="TextBox 73"/>
            <p:cNvSpPr txBox="1"/>
            <p:nvPr/>
          </p:nvSpPr>
          <p:spPr>
            <a:xfrm>
              <a:off x="3469030" y="2409031"/>
              <a:ext cx="3462300" cy="395340"/>
            </a:xfrm>
            <a:prstGeom prst="rect">
              <a:avLst/>
            </a:prstGeom>
            <a:noFill/>
          </p:spPr>
          <p:txBody>
            <a:bodyPr wrap="square" rtlCol="0">
              <a:spAutoFit/>
            </a:bodyPr>
            <a:lstStyle/>
            <a:p>
              <a:pPr algn="r"/>
              <a:r>
                <a:rPr lang="en-US" altLang="zh-CN" sz="2109" b="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Rand Index</a:t>
              </a:r>
              <a:endParaRPr lang="zh-CN" altLang="en-US" sz="2109" b="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9" name="Group 15"/>
          <p:cNvGrpSpPr/>
          <p:nvPr/>
        </p:nvGrpSpPr>
        <p:grpSpPr>
          <a:xfrm>
            <a:off x="5866735" y="1475517"/>
            <a:ext cx="3697732" cy="1126306"/>
            <a:chOff x="5563220" y="1372319"/>
            <a:chExt cx="3506431" cy="1068036"/>
          </a:xfrm>
        </p:grpSpPr>
        <p:sp>
          <p:nvSpPr>
            <p:cNvPr id="60" name="TextBox 78"/>
            <p:cNvSpPr txBox="1"/>
            <p:nvPr/>
          </p:nvSpPr>
          <p:spPr>
            <a:xfrm>
              <a:off x="5563220" y="1798642"/>
              <a:ext cx="3506431" cy="641713"/>
            </a:xfrm>
            <a:prstGeom prst="rect">
              <a:avLst/>
            </a:prstGeom>
            <a:noFill/>
          </p:spPr>
          <p:txBody>
            <a:bodyPr wrap="square" rtlCol="0">
              <a:spAutoFit/>
            </a:bodyPr>
            <a:lstStyle/>
            <a:p>
              <a:r>
                <a:rPr lang="en-US" altLang="zh-CN" sz="1266"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Jaccard </a:t>
              </a:r>
              <a:r>
                <a:rPr lang="zh-CN" altLang="en-US" sz="1266"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系数用来衡量样本之间的差异性，是经典的衡量指标。</a:t>
              </a:r>
            </a:p>
            <a:p>
              <a:endParaRPr lang="id-ID" sz="1266"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 name="TextBox 79"/>
            <p:cNvSpPr txBox="1"/>
            <p:nvPr/>
          </p:nvSpPr>
          <p:spPr>
            <a:xfrm>
              <a:off x="5563220" y="1372319"/>
              <a:ext cx="3462300" cy="395340"/>
            </a:xfrm>
            <a:prstGeom prst="rect">
              <a:avLst/>
            </a:prstGeom>
            <a:noFill/>
          </p:spPr>
          <p:txBody>
            <a:bodyPr wrap="square" rtlCol="0">
              <a:spAutoFit/>
            </a:bodyPr>
            <a:lstStyle/>
            <a:p>
              <a:pPr algn="r"/>
              <a:r>
                <a:rPr lang="en-US" altLang="zh-CN" sz="2109" b="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Jaccard Index</a:t>
              </a:r>
              <a:endParaRPr lang="zh-CN" altLang="en-US" sz="2109" b="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2" name="Group 80"/>
          <p:cNvGrpSpPr/>
          <p:nvPr/>
        </p:nvGrpSpPr>
        <p:grpSpPr>
          <a:xfrm flipH="1">
            <a:off x="6554679" y="4144294"/>
            <a:ext cx="2059374" cy="519752"/>
            <a:chOff x="2756450" y="2662215"/>
            <a:chExt cx="1952833" cy="492863"/>
          </a:xfrm>
        </p:grpSpPr>
        <p:grpSp>
          <p:nvGrpSpPr>
            <p:cNvPr id="63" name="Group 81"/>
            <p:cNvGrpSpPr/>
            <p:nvPr/>
          </p:nvGrpSpPr>
          <p:grpSpPr>
            <a:xfrm>
              <a:off x="2756450" y="2757465"/>
              <a:ext cx="1775413" cy="397613"/>
              <a:chOff x="2756450" y="2757465"/>
              <a:chExt cx="1775413" cy="397613"/>
            </a:xfrm>
          </p:grpSpPr>
          <p:cxnSp>
            <p:nvCxnSpPr>
              <p:cNvPr id="65" name="Straight Connector 83"/>
              <p:cNvCxnSpPr/>
              <p:nvPr/>
            </p:nvCxnSpPr>
            <p:spPr>
              <a:xfrm flipH="1">
                <a:off x="2756450" y="2757465"/>
                <a:ext cx="1216648" cy="397613"/>
              </a:xfrm>
              <a:prstGeom prst="line">
                <a:avLst/>
              </a:prstGeom>
              <a:ln w="12700">
                <a:solidFill>
                  <a:schemeClr val="bg1">
                    <a:lumMod val="65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66" name="Straight Connector 84"/>
              <p:cNvCxnSpPr/>
              <p:nvPr/>
            </p:nvCxnSpPr>
            <p:spPr>
              <a:xfrm flipH="1" flipV="1">
                <a:off x="3973098" y="2757465"/>
                <a:ext cx="558765" cy="907"/>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64" name="Oval 82"/>
            <p:cNvSpPr/>
            <p:nvPr/>
          </p:nvSpPr>
          <p:spPr>
            <a:xfrm>
              <a:off x="4518783" y="2662215"/>
              <a:ext cx="190500" cy="1905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7" name="Group 86"/>
          <p:cNvGrpSpPr/>
          <p:nvPr/>
        </p:nvGrpSpPr>
        <p:grpSpPr>
          <a:xfrm flipH="1">
            <a:off x="8283681" y="2918311"/>
            <a:ext cx="1483918" cy="698015"/>
            <a:chOff x="3302135" y="2662215"/>
            <a:chExt cx="1407148" cy="661903"/>
          </a:xfrm>
        </p:grpSpPr>
        <p:cxnSp>
          <p:nvCxnSpPr>
            <p:cNvPr id="68" name="Straight Connector 89"/>
            <p:cNvCxnSpPr>
              <a:stCxn id="69" idx="2"/>
            </p:cNvCxnSpPr>
            <p:nvPr/>
          </p:nvCxnSpPr>
          <p:spPr>
            <a:xfrm flipH="1">
              <a:off x="3302135" y="2757465"/>
              <a:ext cx="1216648" cy="566653"/>
            </a:xfrm>
            <a:prstGeom prst="line">
              <a:avLst/>
            </a:prstGeom>
            <a:ln w="12700">
              <a:solidFill>
                <a:schemeClr val="bg1">
                  <a:lumMod val="65000"/>
                </a:schemeClr>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69" name="Oval 88"/>
            <p:cNvSpPr/>
            <p:nvPr/>
          </p:nvSpPr>
          <p:spPr>
            <a:xfrm>
              <a:off x="4518783" y="2662215"/>
              <a:ext cx="190500" cy="1905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0" name="Group 92"/>
          <p:cNvGrpSpPr/>
          <p:nvPr/>
        </p:nvGrpSpPr>
        <p:grpSpPr>
          <a:xfrm flipH="1">
            <a:off x="10303854" y="2226069"/>
            <a:ext cx="940280" cy="792688"/>
            <a:chOff x="4005178" y="3066762"/>
            <a:chExt cx="891635" cy="751678"/>
          </a:xfrm>
        </p:grpSpPr>
        <p:cxnSp>
          <p:nvCxnSpPr>
            <p:cNvPr id="71" name="Straight Connector 95"/>
            <p:cNvCxnSpPr>
              <a:stCxn id="72" idx="3"/>
            </p:cNvCxnSpPr>
            <p:nvPr/>
          </p:nvCxnSpPr>
          <p:spPr>
            <a:xfrm flipH="1">
              <a:off x="4005178" y="3229364"/>
              <a:ext cx="729033" cy="589076"/>
            </a:xfrm>
            <a:prstGeom prst="line">
              <a:avLst/>
            </a:prstGeom>
            <a:ln w="12700">
              <a:solidFill>
                <a:schemeClr val="bg1">
                  <a:lumMod val="65000"/>
                </a:schemeClr>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72" name="Oval 94"/>
            <p:cNvSpPr/>
            <p:nvPr/>
          </p:nvSpPr>
          <p:spPr>
            <a:xfrm>
              <a:off x="4706313" y="3066762"/>
              <a:ext cx="190500" cy="1905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3" name="Group 10"/>
          <p:cNvGrpSpPr/>
          <p:nvPr/>
        </p:nvGrpSpPr>
        <p:grpSpPr>
          <a:xfrm>
            <a:off x="7436381" y="2649679"/>
            <a:ext cx="776434" cy="776434"/>
            <a:chOff x="7051661" y="2512363"/>
            <a:chExt cx="736265" cy="736265"/>
          </a:xfrm>
        </p:grpSpPr>
        <p:sp>
          <p:nvSpPr>
            <p:cNvPr id="74" name="Oval 68"/>
            <p:cNvSpPr/>
            <p:nvPr/>
          </p:nvSpPr>
          <p:spPr>
            <a:xfrm>
              <a:off x="7051661" y="2512363"/>
              <a:ext cx="736265" cy="7362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75" name="Group 104"/>
            <p:cNvGrpSpPr/>
            <p:nvPr/>
          </p:nvGrpSpPr>
          <p:grpSpPr>
            <a:xfrm>
              <a:off x="7231041" y="2719950"/>
              <a:ext cx="377503" cy="353205"/>
              <a:chOff x="6964363" y="2108200"/>
              <a:chExt cx="690562" cy="646113"/>
            </a:xfrm>
            <a:solidFill>
              <a:schemeClr val="bg1"/>
            </a:solidFill>
          </p:grpSpPr>
          <p:sp>
            <p:nvSpPr>
              <p:cNvPr id="76" name="Freeform 91"/>
              <p:cNvSpPr>
                <a:spLocks noEditPoints="1"/>
              </p:cNvSpPr>
              <p:nvPr/>
            </p:nvSpPr>
            <p:spPr bwMode="auto">
              <a:xfrm>
                <a:off x="7050088" y="2193925"/>
                <a:ext cx="519112" cy="344488"/>
              </a:xfrm>
              <a:custGeom>
                <a:avLst/>
                <a:gdLst>
                  <a:gd name="T0" fmla="*/ 503 w 12071"/>
                  <a:gd name="T1" fmla="*/ 502 h 8033"/>
                  <a:gd name="T2" fmla="*/ 11568 w 12071"/>
                  <a:gd name="T3" fmla="*/ 0 h 8033"/>
                  <a:gd name="T4" fmla="*/ 452 w 12071"/>
                  <a:gd name="T5" fmla="*/ 5 h 8033"/>
                  <a:gd name="T6" fmla="*/ 377 w 12071"/>
                  <a:gd name="T7" fmla="*/ 18 h 8033"/>
                  <a:gd name="T8" fmla="*/ 307 w 12071"/>
                  <a:gd name="T9" fmla="*/ 41 h 8033"/>
                  <a:gd name="T10" fmla="*/ 242 w 12071"/>
                  <a:gd name="T11" fmla="*/ 74 h 8033"/>
                  <a:gd name="T12" fmla="*/ 183 w 12071"/>
                  <a:gd name="T13" fmla="*/ 116 h 8033"/>
                  <a:gd name="T14" fmla="*/ 131 w 12071"/>
                  <a:gd name="T15" fmla="*/ 166 h 8033"/>
                  <a:gd name="T16" fmla="*/ 85 w 12071"/>
                  <a:gd name="T17" fmla="*/ 222 h 8033"/>
                  <a:gd name="T18" fmla="*/ 49 w 12071"/>
                  <a:gd name="T19" fmla="*/ 284 h 8033"/>
                  <a:gd name="T20" fmla="*/ 22 w 12071"/>
                  <a:gd name="T21" fmla="*/ 353 h 8033"/>
                  <a:gd name="T22" fmla="*/ 6 w 12071"/>
                  <a:gd name="T23" fmla="*/ 426 h 8033"/>
                  <a:gd name="T24" fmla="*/ 0 w 12071"/>
                  <a:gd name="T25" fmla="*/ 502 h 8033"/>
                  <a:gd name="T26" fmla="*/ 3 w 12071"/>
                  <a:gd name="T27" fmla="*/ 7582 h 8033"/>
                  <a:gd name="T28" fmla="*/ 16 w 12071"/>
                  <a:gd name="T29" fmla="*/ 7656 h 8033"/>
                  <a:gd name="T30" fmla="*/ 39 w 12071"/>
                  <a:gd name="T31" fmla="*/ 7726 h 8033"/>
                  <a:gd name="T32" fmla="*/ 72 w 12071"/>
                  <a:gd name="T33" fmla="*/ 7792 h 8033"/>
                  <a:gd name="T34" fmla="*/ 115 w 12071"/>
                  <a:gd name="T35" fmla="*/ 7850 h 8033"/>
                  <a:gd name="T36" fmla="*/ 165 w 12071"/>
                  <a:gd name="T37" fmla="*/ 7902 h 8033"/>
                  <a:gd name="T38" fmla="*/ 221 w 12071"/>
                  <a:gd name="T39" fmla="*/ 7947 h 8033"/>
                  <a:gd name="T40" fmla="*/ 285 w 12071"/>
                  <a:gd name="T41" fmla="*/ 7983 h 8033"/>
                  <a:gd name="T42" fmla="*/ 353 w 12071"/>
                  <a:gd name="T43" fmla="*/ 8011 h 8033"/>
                  <a:gd name="T44" fmla="*/ 426 w 12071"/>
                  <a:gd name="T45" fmla="*/ 8027 h 8033"/>
                  <a:gd name="T46" fmla="*/ 503 w 12071"/>
                  <a:gd name="T47" fmla="*/ 8033 h 8033"/>
                  <a:gd name="T48" fmla="*/ 11619 w 12071"/>
                  <a:gd name="T49" fmla="*/ 8030 h 8033"/>
                  <a:gd name="T50" fmla="*/ 11694 w 12071"/>
                  <a:gd name="T51" fmla="*/ 8017 h 8033"/>
                  <a:gd name="T52" fmla="*/ 11764 w 12071"/>
                  <a:gd name="T53" fmla="*/ 7994 h 8033"/>
                  <a:gd name="T54" fmla="*/ 11829 w 12071"/>
                  <a:gd name="T55" fmla="*/ 7960 h 8033"/>
                  <a:gd name="T56" fmla="*/ 11888 w 12071"/>
                  <a:gd name="T57" fmla="*/ 7918 h 8033"/>
                  <a:gd name="T58" fmla="*/ 11940 w 12071"/>
                  <a:gd name="T59" fmla="*/ 7868 h 8033"/>
                  <a:gd name="T60" fmla="*/ 11986 w 12071"/>
                  <a:gd name="T61" fmla="*/ 7812 h 8033"/>
                  <a:gd name="T62" fmla="*/ 12022 w 12071"/>
                  <a:gd name="T63" fmla="*/ 7749 h 8033"/>
                  <a:gd name="T64" fmla="*/ 12049 w 12071"/>
                  <a:gd name="T65" fmla="*/ 7680 h 8033"/>
                  <a:gd name="T66" fmla="*/ 12065 w 12071"/>
                  <a:gd name="T67" fmla="*/ 7607 h 8033"/>
                  <a:gd name="T68" fmla="*/ 12071 w 12071"/>
                  <a:gd name="T69" fmla="*/ 7531 h 8033"/>
                  <a:gd name="T70" fmla="*/ 12068 w 12071"/>
                  <a:gd name="T71" fmla="*/ 451 h 8033"/>
                  <a:gd name="T72" fmla="*/ 12055 w 12071"/>
                  <a:gd name="T73" fmla="*/ 377 h 8033"/>
                  <a:gd name="T74" fmla="*/ 12032 w 12071"/>
                  <a:gd name="T75" fmla="*/ 306 h 8033"/>
                  <a:gd name="T76" fmla="*/ 11999 w 12071"/>
                  <a:gd name="T77" fmla="*/ 242 h 8033"/>
                  <a:gd name="T78" fmla="*/ 11956 w 12071"/>
                  <a:gd name="T79" fmla="*/ 183 h 8033"/>
                  <a:gd name="T80" fmla="*/ 11906 w 12071"/>
                  <a:gd name="T81" fmla="*/ 131 h 8033"/>
                  <a:gd name="T82" fmla="*/ 11850 w 12071"/>
                  <a:gd name="T83" fmla="*/ 85 h 8033"/>
                  <a:gd name="T84" fmla="*/ 11786 w 12071"/>
                  <a:gd name="T85" fmla="*/ 49 h 8033"/>
                  <a:gd name="T86" fmla="*/ 11718 w 12071"/>
                  <a:gd name="T87" fmla="*/ 22 h 8033"/>
                  <a:gd name="T88" fmla="*/ 11645 w 12071"/>
                  <a:gd name="T89" fmla="*/ 6 h 8033"/>
                  <a:gd name="T90" fmla="*/ 11568 w 12071"/>
                  <a:gd name="T91" fmla="*/ 0 h 8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071" h="8033">
                    <a:moveTo>
                      <a:pt x="11568" y="7533"/>
                    </a:moveTo>
                    <a:lnTo>
                      <a:pt x="503" y="7533"/>
                    </a:lnTo>
                    <a:lnTo>
                      <a:pt x="503" y="502"/>
                    </a:lnTo>
                    <a:lnTo>
                      <a:pt x="11568" y="502"/>
                    </a:lnTo>
                    <a:lnTo>
                      <a:pt x="11568" y="7533"/>
                    </a:lnTo>
                    <a:close/>
                    <a:moveTo>
                      <a:pt x="11568" y="0"/>
                    </a:moveTo>
                    <a:lnTo>
                      <a:pt x="503" y="2"/>
                    </a:lnTo>
                    <a:lnTo>
                      <a:pt x="477" y="3"/>
                    </a:lnTo>
                    <a:lnTo>
                      <a:pt x="452" y="5"/>
                    </a:lnTo>
                    <a:lnTo>
                      <a:pt x="426" y="8"/>
                    </a:lnTo>
                    <a:lnTo>
                      <a:pt x="401" y="12"/>
                    </a:lnTo>
                    <a:lnTo>
                      <a:pt x="377" y="18"/>
                    </a:lnTo>
                    <a:lnTo>
                      <a:pt x="353" y="24"/>
                    </a:lnTo>
                    <a:lnTo>
                      <a:pt x="330" y="32"/>
                    </a:lnTo>
                    <a:lnTo>
                      <a:pt x="307" y="41"/>
                    </a:lnTo>
                    <a:lnTo>
                      <a:pt x="285" y="51"/>
                    </a:lnTo>
                    <a:lnTo>
                      <a:pt x="263" y="62"/>
                    </a:lnTo>
                    <a:lnTo>
                      <a:pt x="242" y="74"/>
                    </a:lnTo>
                    <a:lnTo>
                      <a:pt x="221" y="87"/>
                    </a:lnTo>
                    <a:lnTo>
                      <a:pt x="202" y="102"/>
                    </a:lnTo>
                    <a:lnTo>
                      <a:pt x="183" y="116"/>
                    </a:lnTo>
                    <a:lnTo>
                      <a:pt x="165" y="132"/>
                    </a:lnTo>
                    <a:lnTo>
                      <a:pt x="147" y="148"/>
                    </a:lnTo>
                    <a:lnTo>
                      <a:pt x="131" y="166"/>
                    </a:lnTo>
                    <a:lnTo>
                      <a:pt x="115" y="184"/>
                    </a:lnTo>
                    <a:lnTo>
                      <a:pt x="99" y="202"/>
                    </a:lnTo>
                    <a:lnTo>
                      <a:pt x="85" y="222"/>
                    </a:lnTo>
                    <a:lnTo>
                      <a:pt x="72" y="242"/>
                    </a:lnTo>
                    <a:lnTo>
                      <a:pt x="60" y="263"/>
                    </a:lnTo>
                    <a:lnTo>
                      <a:pt x="49" y="284"/>
                    </a:lnTo>
                    <a:lnTo>
                      <a:pt x="39" y="307"/>
                    </a:lnTo>
                    <a:lnTo>
                      <a:pt x="30" y="329"/>
                    </a:lnTo>
                    <a:lnTo>
                      <a:pt x="22" y="353"/>
                    </a:lnTo>
                    <a:lnTo>
                      <a:pt x="16" y="377"/>
                    </a:lnTo>
                    <a:lnTo>
                      <a:pt x="10" y="401"/>
                    </a:lnTo>
                    <a:lnTo>
                      <a:pt x="6" y="426"/>
                    </a:lnTo>
                    <a:lnTo>
                      <a:pt x="3" y="451"/>
                    </a:lnTo>
                    <a:lnTo>
                      <a:pt x="1" y="476"/>
                    </a:lnTo>
                    <a:lnTo>
                      <a:pt x="0" y="502"/>
                    </a:lnTo>
                    <a:lnTo>
                      <a:pt x="0" y="7531"/>
                    </a:lnTo>
                    <a:lnTo>
                      <a:pt x="1" y="7557"/>
                    </a:lnTo>
                    <a:lnTo>
                      <a:pt x="3" y="7582"/>
                    </a:lnTo>
                    <a:lnTo>
                      <a:pt x="6" y="7607"/>
                    </a:lnTo>
                    <a:lnTo>
                      <a:pt x="10" y="7632"/>
                    </a:lnTo>
                    <a:lnTo>
                      <a:pt x="16" y="7656"/>
                    </a:lnTo>
                    <a:lnTo>
                      <a:pt x="22" y="7680"/>
                    </a:lnTo>
                    <a:lnTo>
                      <a:pt x="30" y="7703"/>
                    </a:lnTo>
                    <a:lnTo>
                      <a:pt x="39" y="7726"/>
                    </a:lnTo>
                    <a:lnTo>
                      <a:pt x="49" y="7749"/>
                    </a:lnTo>
                    <a:lnTo>
                      <a:pt x="60" y="7771"/>
                    </a:lnTo>
                    <a:lnTo>
                      <a:pt x="72" y="7792"/>
                    </a:lnTo>
                    <a:lnTo>
                      <a:pt x="85" y="7812"/>
                    </a:lnTo>
                    <a:lnTo>
                      <a:pt x="99" y="7831"/>
                    </a:lnTo>
                    <a:lnTo>
                      <a:pt x="115" y="7850"/>
                    </a:lnTo>
                    <a:lnTo>
                      <a:pt x="131" y="7868"/>
                    </a:lnTo>
                    <a:lnTo>
                      <a:pt x="147" y="7886"/>
                    </a:lnTo>
                    <a:lnTo>
                      <a:pt x="165" y="7902"/>
                    </a:lnTo>
                    <a:lnTo>
                      <a:pt x="183" y="7918"/>
                    </a:lnTo>
                    <a:lnTo>
                      <a:pt x="202" y="7933"/>
                    </a:lnTo>
                    <a:lnTo>
                      <a:pt x="221" y="7947"/>
                    </a:lnTo>
                    <a:lnTo>
                      <a:pt x="242" y="7960"/>
                    </a:lnTo>
                    <a:lnTo>
                      <a:pt x="263" y="7972"/>
                    </a:lnTo>
                    <a:lnTo>
                      <a:pt x="285" y="7983"/>
                    </a:lnTo>
                    <a:lnTo>
                      <a:pt x="307" y="7994"/>
                    </a:lnTo>
                    <a:lnTo>
                      <a:pt x="330" y="8003"/>
                    </a:lnTo>
                    <a:lnTo>
                      <a:pt x="353" y="8011"/>
                    </a:lnTo>
                    <a:lnTo>
                      <a:pt x="377" y="8017"/>
                    </a:lnTo>
                    <a:lnTo>
                      <a:pt x="401" y="8023"/>
                    </a:lnTo>
                    <a:lnTo>
                      <a:pt x="426" y="8027"/>
                    </a:lnTo>
                    <a:lnTo>
                      <a:pt x="452" y="8030"/>
                    </a:lnTo>
                    <a:lnTo>
                      <a:pt x="477" y="8032"/>
                    </a:lnTo>
                    <a:lnTo>
                      <a:pt x="503" y="8033"/>
                    </a:lnTo>
                    <a:lnTo>
                      <a:pt x="11568" y="8033"/>
                    </a:lnTo>
                    <a:lnTo>
                      <a:pt x="11594" y="8032"/>
                    </a:lnTo>
                    <a:lnTo>
                      <a:pt x="11619" y="8030"/>
                    </a:lnTo>
                    <a:lnTo>
                      <a:pt x="11645" y="8027"/>
                    </a:lnTo>
                    <a:lnTo>
                      <a:pt x="11670" y="8023"/>
                    </a:lnTo>
                    <a:lnTo>
                      <a:pt x="11694" y="8017"/>
                    </a:lnTo>
                    <a:lnTo>
                      <a:pt x="11718" y="8011"/>
                    </a:lnTo>
                    <a:lnTo>
                      <a:pt x="11741" y="8003"/>
                    </a:lnTo>
                    <a:lnTo>
                      <a:pt x="11764" y="7994"/>
                    </a:lnTo>
                    <a:lnTo>
                      <a:pt x="11786" y="7983"/>
                    </a:lnTo>
                    <a:lnTo>
                      <a:pt x="11809" y="7972"/>
                    </a:lnTo>
                    <a:lnTo>
                      <a:pt x="11829" y="7960"/>
                    </a:lnTo>
                    <a:lnTo>
                      <a:pt x="11850" y="7947"/>
                    </a:lnTo>
                    <a:lnTo>
                      <a:pt x="11869" y="7933"/>
                    </a:lnTo>
                    <a:lnTo>
                      <a:pt x="11888" y="7918"/>
                    </a:lnTo>
                    <a:lnTo>
                      <a:pt x="11906" y="7902"/>
                    </a:lnTo>
                    <a:lnTo>
                      <a:pt x="11924" y="7886"/>
                    </a:lnTo>
                    <a:lnTo>
                      <a:pt x="11940" y="7868"/>
                    </a:lnTo>
                    <a:lnTo>
                      <a:pt x="11956" y="7850"/>
                    </a:lnTo>
                    <a:lnTo>
                      <a:pt x="11972" y="7831"/>
                    </a:lnTo>
                    <a:lnTo>
                      <a:pt x="11986" y="7812"/>
                    </a:lnTo>
                    <a:lnTo>
                      <a:pt x="11999" y="7792"/>
                    </a:lnTo>
                    <a:lnTo>
                      <a:pt x="12011" y="7771"/>
                    </a:lnTo>
                    <a:lnTo>
                      <a:pt x="12022" y="7749"/>
                    </a:lnTo>
                    <a:lnTo>
                      <a:pt x="12032" y="7726"/>
                    </a:lnTo>
                    <a:lnTo>
                      <a:pt x="12041" y="7703"/>
                    </a:lnTo>
                    <a:lnTo>
                      <a:pt x="12049" y="7680"/>
                    </a:lnTo>
                    <a:lnTo>
                      <a:pt x="12055" y="7656"/>
                    </a:lnTo>
                    <a:lnTo>
                      <a:pt x="12061" y="7632"/>
                    </a:lnTo>
                    <a:lnTo>
                      <a:pt x="12065" y="7607"/>
                    </a:lnTo>
                    <a:lnTo>
                      <a:pt x="12068" y="7582"/>
                    </a:lnTo>
                    <a:lnTo>
                      <a:pt x="12070" y="7557"/>
                    </a:lnTo>
                    <a:lnTo>
                      <a:pt x="12071" y="7531"/>
                    </a:lnTo>
                    <a:lnTo>
                      <a:pt x="12071" y="502"/>
                    </a:lnTo>
                    <a:lnTo>
                      <a:pt x="12070" y="476"/>
                    </a:lnTo>
                    <a:lnTo>
                      <a:pt x="12068" y="451"/>
                    </a:lnTo>
                    <a:lnTo>
                      <a:pt x="12065" y="426"/>
                    </a:lnTo>
                    <a:lnTo>
                      <a:pt x="12061" y="401"/>
                    </a:lnTo>
                    <a:lnTo>
                      <a:pt x="12055" y="377"/>
                    </a:lnTo>
                    <a:lnTo>
                      <a:pt x="12049" y="353"/>
                    </a:lnTo>
                    <a:lnTo>
                      <a:pt x="12041" y="329"/>
                    </a:lnTo>
                    <a:lnTo>
                      <a:pt x="12032" y="306"/>
                    </a:lnTo>
                    <a:lnTo>
                      <a:pt x="12022" y="284"/>
                    </a:lnTo>
                    <a:lnTo>
                      <a:pt x="12011" y="263"/>
                    </a:lnTo>
                    <a:lnTo>
                      <a:pt x="11999" y="242"/>
                    </a:lnTo>
                    <a:lnTo>
                      <a:pt x="11986" y="221"/>
                    </a:lnTo>
                    <a:lnTo>
                      <a:pt x="11972" y="202"/>
                    </a:lnTo>
                    <a:lnTo>
                      <a:pt x="11956" y="183"/>
                    </a:lnTo>
                    <a:lnTo>
                      <a:pt x="11940" y="165"/>
                    </a:lnTo>
                    <a:lnTo>
                      <a:pt x="11924" y="147"/>
                    </a:lnTo>
                    <a:lnTo>
                      <a:pt x="11906" y="131"/>
                    </a:lnTo>
                    <a:lnTo>
                      <a:pt x="11888" y="115"/>
                    </a:lnTo>
                    <a:lnTo>
                      <a:pt x="11869" y="100"/>
                    </a:lnTo>
                    <a:lnTo>
                      <a:pt x="11850" y="85"/>
                    </a:lnTo>
                    <a:lnTo>
                      <a:pt x="11829" y="72"/>
                    </a:lnTo>
                    <a:lnTo>
                      <a:pt x="11809" y="60"/>
                    </a:lnTo>
                    <a:lnTo>
                      <a:pt x="11786" y="49"/>
                    </a:lnTo>
                    <a:lnTo>
                      <a:pt x="11764" y="39"/>
                    </a:lnTo>
                    <a:lnTo>
                      <a:pt x="11741" y="30"/>
                    </a:lnTo>
                    <a:lnTo>
                      <a:pt x="11718" y="22"/>
                    </a:lnTo>
                    <a:lnTo>
                      <a:pt x="11694" y="16"/>
                    </a:lnTo>
                    <a:lnTo>
                      <a:pt x="11670" y="10"/>
                    </a:lnTo>
                    <a:lnTo>
                      <a:pt x="11645" y="6"/>
                    </a:lnTo>
                    <a:lnTo>
                      <a:pt x="11619" y="3"/>
                    </a:lnTo>
                    <a:lnTo>
                      <a:pt x="11594" y="1"/>
                    </a:lnTo>
                    <a:lnTo>
                      <a:pt x="1156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29" tIns="48214" rIns="96429" bIns="48214" numCol="1" anchor="t" anchorCtr="0" compatLnSpc="1">
                <a:prstTxWarp prst="textNoShape">
                  <a:avLst/>
                </a:prstTxWarp>
              </a:bodyPr>
              <a:lstStyle/>
              <a:p>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7" name="Freeform 92"/>
              <p:cNvSpPr>
                <a:spLocks noEditPoints="1"/>
              </p:cNvSpPr>
              <p:nvPr/>
            </p:nvSpPr>
            <p:spPr bwMode="auto">
              <a:xfrm>
                <a:off x="6964363" y="2108200"/>
                <a:ext cx="690562" cy="646113"/>
              </a:xfrm>
              <a:custGeom>
                <a:avLst/>
                <a:gdLst>
                  <a:gd name="T0" fmla="*/ 15066 w 16095"/>
                  <a:gd name="T1" fmla="*/ 11696 h 15059"/>
                  <a:gd name="T2" fmla="*/ 14988 w 16095"/>
                  <a:gd name="T3" fmla="*/ 11847 h 15059"/>
                  <a:gd name="T4" fmla="*/ 14867 w 16095"/>
                  <a:gd name="T5" fmla="*/ 11963 h 15059"/>
                  <a:gd name="T6" fmla="*/ 14712 w 16095"/>
                  <a:gd name="T7" fmla="*/ 12033 h 15059"/>
                  <a:gd name="T8" fmla="*/ 6036 w 16095"/>
                  <a:gd name="T9" fmla="*/ 12049 h 15059"/>
                  <a:gd name="T10" fmla="*/ 1359 w 16095"/>
                  <a:gd name="T11" fmla="*/ 12027 h 15059"/>
                  <a:gd name="T12" fmla="*/ 1208 w 16095"/>
                  <a:gd name="T13" fmla="*/ 11949 h 15059"/>
                  <a:gd name="T14" fmla="*/ 1091 w 16095"/>
                  <a:gd name="T15" fmla="*/ 11828 h 15059"/>
                  <a:gd name="T16" fmla="*/ 1022 w 16095"/>
                  <a:gd name="T17" fmla="*/ 11672 h 15059"/>
                  <a:gd name="T18" fmla="*/ 1007 w 16095"/>
                  <a:gd name="T19" fmla="*/ 1480 h 15059"/>
                  <a:gd name="T20" fmla="*/ 1045 w 16095"/>
                  <a:gd name="T21" fmla="*/ 1310 h 15059"/>
                  <a:gd name="T22" fmla="*/ 1137 w 16095"/>
                  <a:gd name="T23" fmla="*/ 1169 h 15059"/>
                  <a:gd name="T24" fmla="*/ 1268 w 16095"/>
                  <a:gd name="T25" fmla="*/ 1064 h 15059"/>
                  <a:gd name="T26" fmla="*/ 1432 w 16095"/>
                  <a:gd name="T27" fmla="*/ 1010 h 15059"/>
                  <a:gd name="T28" fmla="*/ 14663 w 16095"/>
                  <a:gd name="T29" fmla="*/ 1010 h 15059"/>
                  <a:gd name="T30" fmla="*/ 14826 w 16095"/>
                  <a:gd name="T31" fmla="*/ 1064 h 15059"/>
                  <a:gd name="T32" fmla="*/ 14958 w 16095"/>
                  <a:gd name="T33" fmla="*/ 1169 h 15059"/>
                  <a:gd name="T34" fmla="*/ 15050 w 16095"/>
                  <a:gd name="T35" fmla="*/ 1310 h 15059"/>
                  <a:gd name="T36" fmla="*/ 15088 w 16095"/>
                  <a:gd name="T37" fmla="*/ 1480 h 15059"/>
                  <a:gd name="T38" fmla="*/ 1279 w 16095"/>
                  <a:gd name="T39" fmla="*/ 17 h 15059"/>
                  <a:gd name="T40" fmla="*/ 790 w 16095"/>
                  <a:gd name="T41" fmla="*/ 182 h 15059"/>
                  <a:gd name="T42" fmla="*/ 391 w 16095"/>
                  <a:gd name="T43" fmla="*/ 493 h 15059"/>
                  <a:gd name="T44" fmla="*/ 119 w 16095"/>
                  <a:gd name="T45" fmla="*/ 920 h 15059"/>
                  <a:gd name="T46" fmla="*/ 2 w 16095"/>
                  <a:gd name="T47" fmla="*/ 1429 h 15059"/>
                  <a:gd name="T48" fmla="*/ 47 w 16095"/>
                  <a:gd name="T49" fmla="*/ 11922 h 15059"/>
                  <a:gd name="T50" fmla="*/ 257 w 16095"/>
                  <a:gd name="T51" fmla="*/ 12387 h 15059"/>
                  <a:gd name="T52" fmla="*/ 604 w 16095"/>
                  <a:gd name="T53" fmla="*/ 12752 h 15059"/>
                  <a:gd name="T54" fmla="*/ 1056 w 16095"/>
                  <a:gd name="T55" fmla="*/ 12984 h 15059"/>
                  <a:gd name="T56" fmla="*/ 6539 w 16095"/>
                  <a:gd name="T57" fmla="*/ 13053 h 15059"/>
                  <a:gd name="T58" fmla="*/ 3299 w 16095"/>
                  <a:gd name="T59" fmla="*/ 14106 h 15059"/>
                  <a:gd name="T60" fmla="*/ 3180 w 16095"/>
                  <a:gd name="T61" fmla="*/ 14188 h 15059"/>
                  <a:gd name="T62" fmla="*/ 3089 w 16095"/>
                  <a:gd name="T63" fmla="*/ 14299 h 15059"/>
                  <a:gd name="T64" fmla="*/ 3034 w 16095"/>
                  <a:gd name="T65" fmla="*/ 14431 h 15059"/>
                  <a:gd name="T66" fmla="*/ 3019 w 16095"/>
                  <a:gd name="T67" fmla="*/ 14583 h 15059"/>
                  <a:gd name="T68" fmla="*/ 3057 w 16095"/>
                  <a:gd name="T69" fmla="*/ 14753 h 15059"/>
                  <a:gd name="T70" fmla="*/ 3149 w 16095"/>
                  <a:gd name="T71" fmla="*/ 14894 h 15059"/>
                  <a:gd name="T72" fmla="*/ 3280 w 16095"/>
                  <a:gd name="T73" fmla="*/ 14999 h 15059"/>
                  <a:gd name="T74" fmla="*/ 3444 w 16095"/>
                  <a:gd name="T75" fmla="*/ 15053 h 15059"/>
                  <a:gd name="T76" fmla="*/ 12651 w 16095"/>
                  <a:gd name="T77" fmla="*/ 15053 h 15059"/>
                  <a:gd name="T78" fmla="*/ 12814 w 16095"/>
                  <a:gd name="T79" fmla="*/ 14999 h 15059"/>
                  <a:gd name="T80" fmla="*/ 12946 w 16095"/>
                  <a:gd name="T81" fmla="*/ 14894 h 15059"/>
                  <a:gd name="T82" fmla="*/ 13038 w 16095"/>
                  <a:gd name="T83" fmla="*/ 14753 h 15059"/>
                  <a:gd name="T84" fmla="*/ 13076 w 16095"/>
                  <a:gd name="T85" fmla="*/ 14583 h 15059"/>
                  <a:gd name="T86" fmla="*/ 13061 w 16095"/>
                  <a:gd name="T87" fmla="*/ 14431 h 15059"/>
                  <a:gd name="T88" fmla="*/ 13006 w 16095"/>
                  <a:gd name="T89" fmla="*/ 14299 h 15059"/>
                  <a:gd name="T90" fmla="*/ 12915 w 16095"/>
                  <a:gd name="T91" fmla="*/ 14188 h 15059"/>
                  <a:gd name="T92" fmla="*/ 12796 w 16095"/>
                  <a:gd name="T93" fmla="*/ 14106 h 15059"/>
                  <a:gd name="T94" fmla="*/ 9556 w 16095"/>
                  <a:gd name="T95" fmla="*/ 13053 h 15059"/>
                  <a:gd name="T96" fmla="*/ 15039 w 16095"/>
                  <a:gd name="T97" fmla="*/ 12984 h 15059"/>
                  <a:gd name="T98" fmla="*/ 15491 w 16095"/>
                  <a:gd name="T99" fmla="*/ 12752 h 15059"/>
                  <a:gd name="T100" fmla="*/ 15838 w 16095"/>
                  <a:gd name="T101" fmla="*/ 12387 h 15059"/>
                  <a:gd name="T102" fmla="*/ 16048 w 16095"/>
                  <a:gd name="T103" fmla="*/ 11922 h 15059"/>
                  <a:gd name="T104" fmla="*/ 16093 w 16095"/>
                  <a:gd name="T105" fmla="*/ 1429 h 15059"/>
                  <a:gd name="T106" fmla="*/ 15976 w 16095"/>
                  <a:gd name="T107" fmla="*/ 920 h 15059"/>
                  <a:gd name="T108" fmla="*/ 15703 w 16095"/>
                  <a:gd name="T109" fmla="*/ 493 h 15059"/>
                  <a:gd name="T110" fmla="*/ 15305 w 16095"/>
                  <a:gd name="T111" fmla="*/ 182 h 15059"/>
                  <a:gd name="T112" fmla="*/ 14815 w 16095"/>
                  <a:gd name="T113" fmla="*/ 17 h 15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095" h="15059">
                    <a:moveTo>
                      <a:pt x="15089" y="11547"/>
                    </a:moveTo>
                    <a:lnTo>
                      <a:pt x="15088" y="11573"/>
                    </a:lnTo>
                    <a:lnTo>
                      <a:pt x="15086" y="11598"/>
                    </a:lnTo>
                    <a:lnTo>
                      <a:pt x="15083" y="11623"/>
                    </a:lnTo>
                    <a:lnTo>
                      <a:pt x="15079" y="11648"/>
                    </a:lnTo>
                    <a:lnTo>
                      <a:pt x="15073" y="11672"/>
                    </a:lnTo>
                    <a:lnTo>
                      <a:pt x="15066" y="11696"/>
                    </a:lnTo>
                    <a:lnTo>
                      <a:pt x="15059" y="11719"/>
                    </a:lnTo>
                    <a:lnTo>
                      <a:pt x="15050" y="11743"/>
                    </a:lnTo>
                    <a:lnTo>
                      <a:pt x="15040" y="11765"/>
                    </a:lnTo>
                    <a:lnTo>
                      <a:pt x="15029" y="11786"/>
                    </a:lnTo>
                    <a:lnTo>
                      <a:pt x="15016" y="11807"/>
                    </a:lnTo>
                    <a:lnTo>
                      <a:pt x="15003" y="11828"/>
                    </a:lnTo>
                    <a:lnTo>
                      <a:pt x="14988" y="11847"/>
                    </a:lnTo>
                    <a:lnTo>
                      <a:pt x="14974" y="11866"/>
                    </a:lnTo>
                    <a:lnTo>
                      <a:pt x="14958" y="11884"/>
                    </a:lnTo>
                    <a:lnTo>
                      <a:pt x="14941" y="11902"/>
                    </a:lnTo>
                    <a:lnTo>
                      <a:pt x="14924" y="11918"/>
                    </a:lnTo>
                    <a:lnTo>
                      <a:pt x="14906" y="11934"/>
                    </a:lnTo>
                    <a:lnTo>
                      <a:pt x="14887" y="11949"/>
                    </a:lnTo>
                    <a:lnTo>
                      <a:pt x="14867" y="11963"/>
                    </a:lnTo>
                    <a:lnTo>
                      <a:pt x="14847" y="11977"/>
                    </a:lnTo>
                    <a:lnTo>
                      <a:pt x="14826" y="11989"/>
                    </a:lnTo>
                    <a:lnTo>
                      <a:pt x="14803" y="12000"/>
                    </a:lnTo>
                    <a:lnTo>
                      <a:pt x="14781" y="12010"/>
                    </a:lnTo>
                    <a:lnTo>
                      <a:pt x="14759" y="12019"/>
                    </a:lnTo>
                    <a:lnTo>
                      <a:pt x="14735" y="12027"/>
                    </a:lnTo>
                    <a:lnTo>
                      <a:pt x="14712" y="12033"/>
                    </a:lnTo>
                    <a:lnTo>
                      <a:pt x="14687" y="12039"/>
                    </a:lnTo>
                    <a:lnTo>
                      <a:pt x="14663" y="12043"/>
                    </a:lnTo>
                    <a:lnTo>
                      <a:pt x="14637" y="12047"/>
                    </a:lnTo>
                    <a:lnTo>
                      <a:pt x="14612" y="12048"/>
                    </a:lnTo>
                    <a:lnTo>
                      <a:pt x="14586" y="12049"/>
                    </a:lnTo>
                    <a:lnTo>
                      <a:pt x="10059" y="12049"/>
                    </a:lnTo>
                    <a:lnTo>
                      <a:pt x="6036" y="12049"/>
                    </a:lnTo>
                    <a:lnTo>
                      <a:pt x="1509" y="12049"/>
                    </a:lnTo>
                    <a:lnTo>
                      <a:pt x="1483" y="12048"/>
                    </a:lnTo>
                    <a:lnTo>
                      <a:pt x="1458" y="12047"/>
                    </a:lnTo>
                    <a:lnTo>
                      <a:pt x="1432" y="12043"/>
                    </a:lnTo>
                    <a:lnTo>
                      <a:pt x="1407" y="12039"/>
                    </a:lnTo>
                    <a:lnTo>
                      <a:pt x="1383" y="12033"/>
                    </a:lnTo>
                    <a:lnTo>
                      <a:pt x="1359" y="12027"/>
                    </a:lnTo>
                    <a:lnTo>
                      <a:pt x="1336" y="12019"/>
                    </a:lnTo>
                    <a:lnTo>
                      <a:pt x="1313" y="12010"/>
                    </a:lnTo>
                    <a:lnTo>
                      <a:pt x="1291" y="12000"/>
                    </a:lnTo>
                    <a:lnTo>
                      <a:pt x="1268" y="11989"/>
                    </a:lnTo>
                    <a:lnTo>
                      <a:pt x="1248" y="11977"/>
                    </a:lnTo>
                    <a:lnTo>
                      <a:pt x="1227" y="11963"/>
                    </a:lnTo>
                    <a:lnTo>
                      <a:pt x="1208" y="11949"/>
                    </a:lnTo>
                    <a:lnTo>
                      <a:pt x="1189" y="11934"/>
                    </a:lnTo>
                    <a:lnTo>
                      <a:pt x="1171" y="11918"/>
                    </a:lnTo>
                    <a:lnTo>
                      <a:pt x="1153" y="11902"/>
                    </a:lnTo>
                    <a:lnTo>
                      <a:pt x="1137" y="11884"/>
                    </a:lnTo>
                    <a:lnTo>
                      <a:pt x="1121" y="11866"/>
                    </a:lnTo>
                    <a:lnTo>
                      <a:pt x="1106" y="11847"/>
                    </a:lnTo>
                    <a:lnTo>
                      <a:pt x="1091" y="11828"/>
                    </a:lnTo>
                    <a:lnTo>
                      <a:pt x="1078" y="11807"/>
                    </a:lnTo>
                    <a:lnTo>
                      <a:pt x="1066" y="11786"/>
                    </a:lnTo>
                    <a:lnTo>
                      <a:pt x="1055" y="11765"/>
                    </a:lnTo>
                    <a:lnTo>
                      <a:pt x="1045" y="11743"/>
                    </a:lnTo>
                    <a:lnTo>
                      <a:pt x="1036" y="11719"/>
                    </a:lnTo>
                    <a:lnTo>
                      <a:pt x="1028" y="11696"/>
                    </a:lnTo>
                    <a:lnTo>
                      <a:pt x="1022" y="11672"/>
                    </a:lnTo>
                    <a:lnTo>
                      <a:pt x="1016" y="11648"/>
                    </a:lnTo>
                    <a:lnTo>
                      <a:pt x="1012" y="11623"/>
                    </a:lnTo>
                    <a:lnTo>
                      <a:pt x="1009" y="11598"/>
                    </a:lnTo>
                    <a:lnTo>
                      <a:pt x="1007" y="11573"/>
                    </a:lnTo>
                    <a:lnTo>
                      <a:pt x="1006" y="11547"/>
                    </a:lnTo>
                    <a:lnTo>
                      <a:pt x="1006" y="1506"/>
                    </a:lnTo>
                    <a:lnTo>
                      <a:pt x="1007" y="1480"/>
                    </a:lnTo>
                    <a:lnTo>
                      <a:pt x="1009" y="1455"/>
                    </a:lnTo>
                    <a:lnTo>
                      <a:pt x="1012" y="1430"/>
                    </a:lnTo>
                    <a:lnTo>
                      <a:pt x="1016" y="1405"/>
                    </a:lnTo>
                    <a:lnTo>
                      <a:pt x="1022" y="1381"/>
                    </a:lnTo>
                    <a:lnTo>
                      <a:pt x="1028" y="1356"/>
                    </a:lnTo>
                    <a:lnTo>
                      <a:pt x="1036" y="1333"/>
                    </a:lnTo>
                    <a:lnTo>
                      <a:pt x="1045" y="1310"/>
                    </a:lnTo>
                    <a:lnTo>
                      <a:pt x="1055" y="1288"/>
                    </a:lnTo>
                    <a:lnTo>
                      <a:pt x="1066" y="1267"/>
                    </a:lnTo>
                    <a:lnTo>
                      <a:pt x="1078" y="1246"/>
                    </a:lnTo>
                    <a:lnTo>
                      <a:pt x="1091" y="1225"/>
                    </a:lnTo>
                    <a:lnTo>
                      <a:pt x="1106" y="1206"/>
                    </a:lnTo>
                    <a:lnTo>
                      <a:pt x="1121" y="1187"/>
                    </a:lnTo>
                    <a:lnTo>
                      <a:pt x="1137" y="1169"/>
                    </a:lnTo>
                    <a:lnTo>
                      <a:pt x="1153" y="1151"/>
                    </a:lnTo>
                    <a:lnTo>
                      <a:pt x="1171" y="1135"/>
                    </a:lnTo>
                    <a:lnTo>
                      <a:pt x="1189" y="1119"/>
                    </a:lnTo>
                    <a:lnTo>
                      <a:pt x="1208" y="1103"/>
                    </a:lnTo>
                    <a:lnTo>
                      <a:pt x="1227" y="1090"/>
                    </a:lnTo>
                    <a:lnTo>
                      <a:pt x="1248" y="1077"/>
                    </a:lnTo>
                    <a:lnTo>
                      <a:pt x="1268" y="1064"/>
                    </a:lnTo>
                    <a:lnTo>
                      <a:pt x="1291" y="1053"/>
                    </a:lnTo>
                    <a:lnTo>
                      <a:pt x="1313" y="1043"/>
                    </a:lnTo>
                    <a:lnTo>
                      <a:pt x="1336" y="1034"/>
                    </a:lnTo>
                    <a:lnTo>
                      <a:pt x="1359" y="1027"/>
                    </a:lnTo>
                    <a:lnTo>
                      <a:pt x="1383" y="1020"/>
                    </a:lnTo>
                    <a:lnTo>
                      <a:pt x="1407" y="1014"/>
                    </a:lnTo>
                    <a:lnTo>
                      <a:pt x="1432" y="1010"/>
                    </a:lnTo>
                    <a:lnTo>
                      <a:pt x="1458" y="1007"/>
                    </a:lnTo>
                    <a:lnTo>
                      <a:pt x="1483" y="1005"/>
                    </a:lnTo>
                    <a:lnTo>
                      <a:pt x="1509" y="1004"/>
                    </a:lnTo>
                    <a:lnTo>
                      <a:pt x="14586" y="1004"/>
                    </a:lnTo>
                    <a:lnTo>
                      <a:pt x="14612" y="1005"/>
                    </a:lnTo>
                    <a:lnTo>
                      <a:pt x="14637" y="1007"/>
                    </a:lnTo>
                    <a:lnTo>
                      <a:pt x="14663" y="1010"/>
                    </a:lnTo>
                    <a:lnTo>
                      <a:pt x="14687" y="1014"/>
                    </a:lnTo>
                    <a:lnTo>
                      <a:pt x="14712" y="1020"/>
                    </a:lnTo>
                    <a:lnTo>
                      <a:pt x="14735" y="1027"/>
                    </a:lnTo>
                    <a:lnTo>
                      <a:pt x="14759" y="1034"/>
                    </a:lnTo>
                    <a:lnTo>
                      <a:pt x="14781" y="1043"/>
                    </a:lnTo>
                    <a:lnTo>
                      <a:pt x="14803" y="1053"/>
                    </a:lnTo>
                    <a:lnTo>
                      <a:pt x="14826" y="1064"/>
                    </a:lnTo>
                    <a:lnTo>
                      <a:pt x="14847" y="1077"/>
                    </a:lnTo>
                    <a:lnTo>
                      <a:pt x="14867" y="1090"/>
                    </a:lnTo>
                    <a:lnTo>
                      <a:pt x="14887" y="1103"/>
                    </a:lnTo>
                    <a:lnTo>
                      <a:pt x="14906" y="1119"/>
                    </a:lnTo>
                    <a:lnTo>
                      <a:pt x="14924" y="1135"/>
                    </a:lnTo>
                    <a:lnTo>
                      <a:pt x="14941" y="1151"/>
                    </a:lnTo>
                    <a:lnTo>
                      <a:pt x="14958" y="1169"/>
                    </a:lnTo>
                    <a:lnTo>
                      <a:pt x="14974" y="1187"/>
                    </a:lnTo>
                    <a:lnTo>
                      <a:pt x="14988" y="1206"/>
                    </a:lnTo>
                    <a:lnTo>
                      <a:pt x="15003" y="1225"/>
                    </a:lnTo>
                    <a:lnTo>
                      <a:pt x="15016" y="1246"/>
                    </a:lnTo>
                    <a:lnTo>
                      <a:pt x="15029" y="1267"/>
                    </a:lnTo>
                    <a:lnTo>
                      <a:pt x="15040" y="1288"/>
                    </a:lnTo>
                    <a:lnTo>
                      <a:pt x="15050" y="1310"/>
                    </a:lnTo>
                    <a:lnTo>
                      <a:pt x="15059" y="1333"/>
                    </a:lnTo>
                    <a:lnTo>
                      <a:pt x="15066" y="1356"/>
                    </a:lnTo>
                    <a:lnTo>
                      <a:pt x="15073" y="1381"/>
                    </a:lnTo>
                    <a:lnTo>
                      <a:pt x="15079" y="1405"/>
                    </a:lnTo>
                    <a:lnTo>
                      <a:pt x="15083" y="1430"/>
                    </a:lnTo>
                    <a:lnTo>
                      <a:pt x="15086" y="1455"/>
                    </a:lnTo>
                    <a:lnTo>
                      <a:pt x="15088" y="1480"/>
                    </a:lnTo>
                    <a:lnTo>
                      <a:pt x="15089" y="1506"/>
                    </a:lnTo>
                    <a:lnTo>
                      <a:pt x="15089" y="11547"/>
                    </a:lnTo>
                    <a:close/>
                    <a:moveTo>
                      <a:pt x="14586" y="0"/>
                    </a:moveTo>
                    <a:lnTo>
                      <a:pt x="1509" y="0"/>
                    </a:lnTo>
                    <a:lnTo>
                      <a:pt x="1431" y="2"/>
                    </a:lnTo>
                    <a:lnTo>
                      <a:pt x="1354" y="8"/>
                    </a:lnTo>
                    <a:lnTo>
                      <a:pt x="1279" y="17"/>
                    </a:lnTo>
                    <a:lnTo>
                      <a:pt x="1204" y="30"/>
                    </a:lnTo>
                    <a:lnTo>
                      <a:pt x="1132" y="47"/>
                    </a:lnTo>
                    <a:lnTo>
                      <a:pt x="1060" y="67"/>
                    </a:lnTo>
                    <a:lnTo>
                      <a:pt x="990" y="91"/>
                    </a:lnTo>
                    <a:lnTo>
                      <a:pt x="921" y="118"/>
                    </a:lnTo>
                    <a:lnTo>
                      <a:pt x="854" y="149"/>
                    </a:lnTo>
                    <a:lnTo>
                      <a:pt x="790" y="182"/>
                    </a:lnTo>
                    <a:lnTo>
                      <a:pt x="726" y="218"/>
                    </a:lnTo>
                    <a:lnTo>
                      <a:pt x="665" y="257"/>
                    </a:lnTo>
                    <a:lnTo>
                      <a:pt x="606" y="299"/>
                    </a:lnTo>
                    <a:lnTo>
                      <a:pt x="549" y="344"/>
                    </a:lnTo>
                    <a:lnTo>
                      <a:pt x="494" y="392"/>
                    </a:lnTo>
                    <a:lnTo>
                      <a:pt x="442" y="441"/>
                    </a:lnTo>
                    <a:lnTo>
                      <a:pt x="391" y="493"/>
                    </a:lnTo>
                    <a:lnTo>
                      <a:pt x="344" y="548"/>
                    </a:lnTo>
                    <a:lnTo>
                      <a:pt x="300" y="605"/>
                    </a:lnTo>
                    <a:lnTo>
                      <a:pt x="258" y="664"/>
                    </a:lnTo>
                    <a:lnTo>
                      <a:pt x="218" y="725"/>
                    </a:lnTo>
                    <a:lnTo>
                      <a:pt x="182" y="788"/>
                    </a:lnTo>
                    <a:lnTo>
                      <a:pt x="149" y="853"/>
                    </a:lnTo>
                    <a:lnTo>
                      <a:pt x="119" y="920"/>
                    </a:lnTo>
                    <a:lnTo>
                      <a:pt x="92" y="988"/>
                    </a:lnTo>
                    <a:lnTo>
                      <a:pt x="67" y="1058"/>
                    </a:lnTo>
                    <a:lnTo>
                      <a:pt x="47" y="1130"/>
                    </a:lnTo>
                    <a:lnTo>
                      <a:pt x="30" y="1203"/>
                    </a:lnTo>
                    <a:lnTo>
                      <a:pt x="17" y="1277"/>
                    </a:lnTo>
                    <a:lnTo>
                      <a:pt x="8" y="1352"/>
                    </a:lnTo>
                    <a:lnTo>
                      <a:pt x="2" y="1429"/>
                    </a:lnTo>
                    <a:lnTo>
                      <a:pt x="0" y="1506"/>
                    </a:lnTo>
                    <a:lnTo>
                      <a:pt x="0" y="11547"/>
                    </a:lnTo>
                    <a:lnTo>
                      <a:pt x="2" y="11624"/>
                    </a:lnTo>
                    <a:lnTo>
                      <a:pt x="8" y="11700"/>
                    </a:lnTo>
                    <a:lnTo>
                      <a:pt x="17" y="11776"/>
                    </a:lnTo>
                    <a:lnTo>
                      <a:pt x="30" y="11850"/>
                    </a:lnTo>
                    <a:lnTo>
                      <a:pt x="47" y="11922"/>
                    </a:lnTo>
                    <a:lnTo>
                      <a:pt x="67" y="11994"/>
                    </a:lnTo>
                    <a:lnTo>
                      <a:pt x="92" y="12064"/>
                    </a:lnTo>
                    <a:lnTo>
                      <a:pt x="118" y="12132"/>
                    </a:lnTo>
                    <a:lnTo>
                      <a:pt x="148" y="12198"/>
                    </a:lnTo>
                    <a:lnTo>
                      <a:pt x="181" y="12264"/>
                    </a:lnTo>
                    <a:lnTo>
                      <a:pt x="217" y="12326"/>
                    </a:lnTo>
                    <a:lnTo>
                      <a:pt x="257" y="12387"/>
                    </a:lnTo>
                    <a:lnTo>
                      <a:pt x="299" y="12446"/>
                    </a:lnTo>
                    <a:lnTo>
                      <a:pt x="343" y="12504"/>
                    </a:lnTo>
                    <a:lnTo>
                      <a:pt x="390" y="12558"/>
                    </a:lnTo>
                    <a:lnTo>
                      <a:pt x="441" y="12610"/>
                    </a:lnTo>
                    <a:lnTo>
                      <a:pt x="493" y="12660"/>
                    </a:lnTo>
                    <a:lnTo>
                      <a:pt x="547" y="12707"/>
                    </a:lnTo>
                    <a:lnTo>
                      <a:pt x="604" y="12752"/>
                    </a:lnTo>
                    <a:lnTo>
                      <a:pt x="663" y="12794"/>
                    </a:lnTo>
                    <a:lnTo>
                      <a:pt x="724" y="12833"/>
                    </a:lnTo>
                    <a:lnTo>
                      <a:pt x="787" y="12869"/>
                    </a:lnTo>
                    <a:lnTo>
                      <a:pt x="852" y="12902"/>
                    </a:lnTo>
                    <a:lnTo>
                      <a:pt x="918" y="12933"/>
                    </a:lnTo>
                    <a:lnTo>
                      <a:pt x="987" y="12959"/>
                    </a:lnTo>
                    <a:lnTo>
                      <a:pt x="1056" y="12984"/>
                    </a:lnTo>
                    <a:lnTo>
                      <a:pt x="1128" y="13004"/>
                    </a:lnTo>
                    <a:lnTo>
                      <a:pt x="1201" y="13021"/>
                    </a:lnTo>
                    <a:lnTo>
                      <a:pt x="1275" y="13035"/>
                    </a:lnTo>
                    <a:lnTo>
                      <a:pt x="1350" y="13044"/>
                    </a:lnTo>
                    <a:lnTo>
                      <a:pt x="1426" y="13050"/>
                    </a:lnTo>
                    <a:lnTo>
                      <a:pt x="1504" y="13053"/>
                    </a:lnTo>
                    <a:lnTo>
                      <a:pt x="6539" y="13053"/>
                    </a:lnTo>
                    <a:lnTo>
                      <a:pt x="6539" y="13663"/>
                    </a:lnTo>
                    <a:lnTo>
                      <a:pt x="3399" y="14070"/>
                    </a:lnTo>
                    <a:lnTo>
                      <a:pt x="3378" y="14076"/>
                    </a:lnTo>
                    <a:lnTo>
                      <a:pt x="3358" y="14082"/>
                    </a:lnTo>
                    <a:lnTo>
                      <a:pt x="3338" y="14090"/>
                    </a:lnTo>
                    <a:lnTo>
                      <a:pt x="3319" y="14098"/>
                    </a:lnTo>
                    <a:lnTo>
                      <a:pt x="3299" y="14106"/>
                    </a:lnTo>
                    <a:lnTo>
                      <a:pt x="3280" y="14116"/>
                    </a:lnTo>
                    <a:lnTo>
                      <a:pt x="3262" y="14126"/>
                    </a:lnTo>
                    <a:lnTo>
                      <a:pt x="3245" y="14137"/>
                    </a:lnTo>
                    <a:lnTo>
                      <a:pt x="3228" y="14149"/>
                    </a:lnTo>
                    <a:lnTo>
                      <a:pt x="3211" y="14161"/>
                    </a:lnTo>
                    <a:lnTo>
                      <a:pt x="3196" y="14174"/>
                    </a:lnTo>
                    <a:lnTo>
                      <a:pt x="3180" y="14188"/>
                    </a:lnTo>
                    <a:lnTo>
                      <a:pt x="3166" y="14203"/>
                    </a:lnTo>
                    <a:lnTo>
                      <a:pt x="3151" y="14217"/>
                    </a:lnTo>
                    <a:lnTo>
                      <a:pt x="3138" y="14233"/>
                    </a:lnTo>
                    <a:lnTo>
                      <a:pt x="3124" y="14249"/>
                    </a:lnTo>
                    <a:lnTo>
                      <a:pt x="3112" y="14265"/>
                    </a:lnTo>
                    <a:lnTo>
                      <a:pt x="3100" y="14282"/>
                    </a:lnTo>
                    <a:lnTo>
                      <a:pt x="3089" y="14299"/>
                    </a:lnTo>
                    <a:lnTo>
                      <a:pt x="3079" y="14316"/>
                    </a:lnTo>
                    <a:lnTo>
                      <a:pt x="3070" y="14335"/>
                    </a:lnTo>
                    <a:lnTo>
                      <a:pt x="3061" y="14353"/>
                    </a:lnTo>
                    <a:lnTo>
                      <a:pt x="3053" y="14372"/>
                    </a:lnTo>
                    <a:lnTo>
                      <a:pt x="3046" y="14391"/>
                    </a:lnTo>
                    <a:lnTo>
                      <a:pt x="3039" y="14411"/>
                    </a:lnTo>
                    <a:lnTo>
                      <a:pt x="3034" y="14431"/>
                    </a:lnTo>
                    <a:lnTo>
                      <a:pt x="3029" y="14452"/>
                    </a:lnTo>
                    <a:lnTo>
                      <a:pt x="3025" y="14473"/>
                    </a:lnTo>
                    <a:lnTo>
                      <a:pt x="3022" y="14493"/>
                    </a:lnTo>
                    <a:lnTo>
                      <a:pt x="3020" y="14514"/>
                    </a:lnTo>
                    <a:lnTo>
                      <a:pt x="3018" y="14536"/>
                    </a:lnTo>
                    <a:lnTo>
                      <a:pt x="3018" y="14557"/>
                    </a:lnTo>
                    <a:lnTo>
                      <a:pt x="3019" y="14583"/>
                    </a:lnTo>
                    <a:lnTo>
                      <a:pt x="3020" y="14608"/>
                    </a:lnTo>
                    <a:lnTo>
                      <a:pt x="3024" y="14633"/>
                    </a:lnTo>
                    <a:lnTo>
                      <a:pt x="3028" y="14658"/>
                    </a:lnTo>
                    <a:lnTo>
                      <a:pt x="3034" y="14682"/>
                    </a:lnTo>
                    <a:lnTo>
                      <a:pt x="3040" y="14707"/>
                    </a:lnTo>
                    <a:lnTo>
                      <a:pt x="3048" y="14730"/>
                    </a:lnTo>
                    <a:lnTo>
                      <a:pt x="3057" y="14753"/>
                    </a:lnTo>
                    <a:lnTo>
                      <a:pt x="3067" y="14775"/>
                    </a:lnTo>
                    <a:lnTo>
                      <a:pt x="3078" y="14797"/>
                    </a:lnTo>
                    <a:lnTo>
                      <a:pt x="3090" y="14818"/>
                    </a:lnTo>
                    <a:lnTo>
                      <a:pt x="3103" y="14838"/>
                    </a:lnTo>
                    <a:lnTo>
                      <a:pt x="3117" y="14857"/>
                    </a:lnTo>
                    <a:lnTo>
                      <a:pt x="3132" y="14876"/>
                    </a:lnTo>
                    <a:lnTo>
                      <a:pt x="3149" y="14894"/>
                    </a:lnTo>
                    <a:lnTo>
                      <a:pt x="3165" y="14912"/>
                    </a:lnTo>
                    <a:lnTo>
                      <a:pt x="3183" y="14928"/>
                    </a:lnTo>
                    <a:lnTo>
                      <a:pt x="3201" y="14945"/>
                    </a:lnTo>
                    <a:lnTo>
                      <a:pt x="3220" y="14960"/>
                    </a:lnTo>
                    <a:lnTo>
                      <a:pt x="3239" y="14974"/>
                    </a:lnTo>
                    <a:lnTo>
                      <a:pt x="3260" y="14987"/>
                    </a:lnTo>
                    <a:lnTo>
                      <a:pt x="3280" y="14999"/>
                    </a:lnTo>
                    <a:lnTo>
                      <a:pt x="3302" y="15010"/>
                    </a:lnTo>
                    <a:lnTo>
                      <a:pt x="3325" y="15020"/>
                    </a:lnTo>
                    <a:lnTo>
                      <a:pt x="3348" y="15029"/>
                    </a:lnTo>
                    <a:lnTo>
                      <a:pt x="3371" y="15037"/>
                    </a:lnTo>
                    <a:lnTo>
                      <a:pt x="3395" y="15043"/>
                    </a:lnTo>
                    <a:lnTo>
                      <a:pt x="3419" y="15049"/>
                    </a:lnTo>
                    <a:lnTo>
                      <a:pt x="3444" y="15053"/>
                    </a:lnTo>
                    <a:lnTo>
                      <a:pt x="3469" y="15056"/>
                    </a:lnTo>
                    <a:lnTo>
                      <a:pt x="3495" y="15058"/>
                    </a:lnTo>
                    <a:lnTo>
                      <a:pt x="3521" y="15059"/>
                    </a:lnTo>
                    <a:lnTo>
                      <a:pt x="12574" y="15059"/>
                    </a:lnTo>
                    <a:lnTo>
                      <a:pt x="12600" y="15058"/>
                    </a:lnTo>
                    <a:lnTo>
                      <a:pt x="12626" y="15056"/>
                    </a:lnTo>
                    <a:lnTo>
                      <a:pt x="12651" y="15053"/>
                    </a:lnTo>
                    <a:lnTo>
                      <a:pt x="12676" y="15049"/>
                    </a:lnTo>
                    <a:lnTo>
                      <a:pt x="12700" y="15043"/>
                    </a:lnTo>
                    <a:lnTo>
                      <a:pt x="12724" y="15037"/>
                    </a:lnTo>
                    <a:lnTo>
                      <a:pt x="12747" y="15029"/>
                    </a:lnTo>
                    <a:lnTo>
                      <a:pt x="12770" y="15020"/>
                    </a:lnTo>
                    <a:lnTo>
                      <a:pt x="12793" y="15010"/>
                    </a:lnTo>
                    <a:lnTo>
                      <a:pt x="12814" y="14999"/>
                    </a:lnTo>
                    <a:lnTo>
                      <a:pt x="12835" y="14987"/>
                    </a:lnTo>
                    <a:lnTo>
                      <a:pt x="12856" y="14974"/>
                    </a:lnTo>
                    <a:lnTo>
                      <a:pt x="12875" y="14960"/>
                    </a:lnTo>
                    <a:lnTo>
                      <a:pt x="12894" y="14945"/>
                    </a:lnTo>
                    <a:lnTo>
                      <a:pt x="12912" y="14928"/>
                    </a:lnTo>
                    <a:lnTo>
                      <a:pt x="12930" y="14912"/>
                    </a:lnTo>
                    <a:lnTo>
                      <a:pt x="12946" y="14894"/>
                    </a:lnTo>
                    <a:lnTo>
                      <a:pt x="12963" y="14876"/>
                    </a:lnTo>
                    <a:lnTo>
                      <a:pt x="12978" y="14857"/>
                    </a:lnTo>
                    <a:lnTo>
                      <a:pt x="12992" y="14838"/>
                    </a:lnTo>
                    <a:lnTo>
                      <a:pt x="13005" y="14818"/>
                    </a:lnTo>
                    <a:lnTo>
                      <a:pt x="13017" y="14797"/>
                    </a:lnTo>
                    <a:lnTo>
                      <a:pt x="13028" y="14775"/>
                    </a:lnTo>
                    <a:lnTo>
                      <a:pt x="13038" y="14753"/>
                    </a:lnTo>
                    <a:lnTo>
                      <a:pt x="13047" y="14730"/>
                    </a:lnTo>
                    <a:lnTo>
                      <a:pt x="13055" y="14707"/>
                    </a:lnTo>
                    <a:lnTo>
                      <a:pt x="13061" y="14682"/>
                    </a:lnTo>
                    <a:lnTo>
                      <a:pt x="13067" y="14658"/>
                    </a:lnTo>
                    <a:lnTo>
                      <a:pt x="13071" y="14633"/>
                    </a:lnTo>
                    <a:lnTo>
                      <a:pt x="13074" y="14608"/>
                    </a:lnTo>
                    <a:lnTo>
                      <a:pt x="13076" y="14583"/>
                    </a:lnTo>
                    <a:lnTo>
                      <a:pt x="13077" y="14557"/>
                    </a:lnTo>
                    <a:lnTo>
                      <a:pt x="13077" y="14536"/>
                    </a:lnTo>
                    <a:lnTo>
                      <a:pt x="13075" y="14514"/>
                    </a:lnTo>
                    <a:lnTo>
                      <a:pt x="13073" y="14493"/>
                    </a:lnTo>
                    <a:lnTo>
                      <a:pt x="13070" y="14473"/>
                    </a:lnTo>
                    <a:lnTo>
                      <a:pt x="13066" y="14452"/>
                    </a:lnTo>
                    <a:lnTo>
                      <a:pt x="13061" y="14431"/>
                    </a:lnTo>
                    <a:lnTo>
                      <a:pt x="13056" y="14411"/>
                    </a:lnTo>
                    <a:lnTo>
                      <a:pt x="13049" y="14391"/>
                    </a:lnTo>
                    <a:lnTo>
                      <a:pt x="13042" y="14372"/>
                    </a:lnTo>
                    <a:lnTo>
                      <a:pt x="13034" y="14353"/>
                    </a:lnTo>
                    <a:lnTo>
                      <a:pt x="13025" y="14335"/>
                    </a:lnTo>
                    <a:lnTo>
                      <a:pt x="13016" y="14316"/>
                    </a:lnTo>
                    <a:lnTo>
                      <a:pt x="13006" y="14299"/>
                    </a:lnTo>
                    <a:lnTo>
                      <a:pt x="12995" y="14282"/>
                    </a:lnTo>
                    <a:lnTo>
                      <a:pt x="12983" y="14265"/>
                    </a:lnTo>
                    <a:lnTo>
                      <a:pt x="12971" y="14249"/>
                    </a:lnTo>
                    <a:lnTo>
                      <a:pt x="12957" y="14233"/>
                    </a:lnTo>
                    <a:lnTo>
                      <a:pt x="12944" y="14217"/>
                    </a:lnTo>
                    <a:lnTo>
                      <a:pt x="12930" y="14203"/>
                    </a:lnTo>
                    <a:lnTo>
                      <a:pt x="12915" y="14188"/>
                    </a:lnTo>
                    <a:lnTo>
                      <a:pt x="12900" y="14174"/>
                    </a:lnTo>
                    <a:lnTo>
                      <a:pt x="12884" y="14161"/>
                    </a:lnTo>
                    <a:lnTo>
                      <a:pt x="12867" y="14149"/>
                    </a:lnTo>
                    <a:lnTo>
                      <a:pt x="12850" y="14137"/>
                    </a:lnTo>
                    <a:lnTo>
                      <a:pt x="12833" y="14126"/>
                    </a:lnTo>
                    <a:lnTo>
                      <a:pt x="12815" y="14116"/>
                    </a:lnTo>
                    <a:lnTo>
                      <a:pt x="12796" y="14106"/>
                    </a:lnTo>
                    <a:lnTo>
                      <a:pt x="12776" y="14098"/>
                    </a:lnTo>
                    <a:lnTo>
                      <a:pt x="12757" y="14090"/>
                    </a:lnTo>
                    <a:lnTo>
                      <a:pt x="12737" y="14082"/>
                    </a:lnTo>
                    <a:lnTo>
                      <a:pt x="12717" y="14076"/>
                    </a:lnTo>
                    <a:lnTo>
                      <a:pt x="12696" y="14070"/>
                    </a:lnTo>
                    <a:lnTo>
                      <a:pt x="9556" y="13663"/>
                    </a:lnTo>
                    <a:lnTo>
                      <a:pt x="9556" y="13053"/>
                    </a:lnTo>
                    <a:lnTo>
                      <a:pt x="14591" y="13053"/>
                    </a:lnTo>
                    <a:lnTo>
                      <a:pt x="14669" y="13050"/>
                    </a:lnTo>
                    <a:lnTo>
                      <a:pt x="14745" y="13044"/>
                    </a:lnTo>
                    <a:lnTo>
                      <a:pt x="14820" y="13035"/>
                    </a:lnTo>
                    <a:lnTo>
                      <a:pt x="14894" y="13021"/>
                    </a:lnTo>
                    <a:lnTo>
                      <a:pt x="14967" y="13004"/>
                    </a:lnTo>
                    <a:lnTo>
                      <a:pt x="15039" y="12984"/>
                    </a:lnTo>
                    <a:lnTo>
                      <a:pt x="15108" y="12959"/>
                    </a:lnTo>
                    <a:lnTo>
                      <a:pt x="15177" y="12933"/>
                    </a:lnTo>
                    <a:lnTo>
                      <a:pt x="15243" y="12902"/>
                    </a:lnTo>
                    <a:lnTo>
                      <a:pt x="15308" y="12869"/>
                    </a:lnTo>
                    <a:lnTo>
                      <a:pt x="15371" y="12833"/>
                    </a:lnTo>
                    <a:lnTo>
                      <a:pt x="15432" y="12794"/>
                    </a:lnTo>
                    <a:lnTo>
                      <a:pt x="15491" y="12752"/>
                    </a:lnTo>
                    <a:lnTo>
                      <a:pt x="15548" y="12707"/>
                    </a:lnTo>
                    <a:lnTo>
                      <a:pt x="15602" y="12660"/>
                    </a:lnTo>
                    <a:lnTo>
                      <a:pt x="15654" y="12610"/>
                    </a:lnTo>
                    <a:lnTo>
                      <a:pt x="15705" y="12558"/>
                    </a:lnTo>
                    <a:lnTo>
                      <a:pt x="15752" y="12504"/>
                    </a:lnTo>
                    <a:lnTo>
                      <a:pt x="15796" y="12446"/>
                    </a:lnTo>
                    <a:lnTo>
                      <a:pt x="15838" y="12387"/>
                    </a:lnTo>
                    <a:lnTo>
                      <a:pt x="15878" y="12326"/>
                    </a:lnTo>
                    <a:lnTo>
                      <a:pt x="15914" y="12264"/>
                    </a:lnTo>
                    <a:lnTo>
                      <a:pt x="15947" y="12198"/>
                    </a:lnTo>
                    <a:lnTo>
                      <a:pt x="15977" y="12132"/>
                    </a:lnTo>
                    <a:lnTo>
                      <a:pt x="16003" y="12064"/>
                    </a:lnTo>
                    <a:lnTo>
                      <a:pt x="16028" y="11994"/>
                    </a:lnTo>
                    <a:lnTo>
                      <a:pt x="16048" y="11922"/>
                    </a:lnTo>
                    <a:lnTo>
                      <a:pt x="16065" y="11850"/>
                    </a:lnTo>
                    <a:lnTo>
                      <a:pt x="16078" y="11776"/>
                    </a:lnTo>
                    <a:lnTo>
                      <a:pt x="16087" y="11700"/>
                    </a:lnTo>
                    <a:lnTo>
                      <a:pt x="16093" y="11624"/>
                    </a:lnTo>
                    <a:lnTo>
                      <a:pt x="16095" y="11547"/>
                    </a:lnTo>
                    <a:lnTo>
                      <a:pt x="16095" y="1506"/>
                    </a:lnTo>
                    <a:lnTo>
                      <a:pt x="16093" y="1429"/>
                    </a:lnTo>
                    <a:lnTo>
                      <a:pt x="16087" y="1352"/>
                    </a:lnTo>
                    <a:lnTo>
                      <a:pt x="16078" y="1277"/>
                    </a:lnTo>
                    <a:lnTo>
                      <a:pt x="16064" y="1203"/>
                    </a:lnTo>
                    <a:lnTo>
                      <a:pt x="16048" y="1130"/>
                    </a:lnTo>
                    <a:lnTo>
                      <a:pt x="16028" y="1058"/>
                    </a:lnTo>
                    <a:lnTo>
                      <a:pt x="16003" y="988"/>
                    </a:lnTo>
                    <a:lnTo>
                      <a:pt x="15976" y="920"/>
                    </a:lnTo>
                    <a:lnTo>
                      <a:pt x="15946" y="853"/>
                    </a:lnTo>
                    <a:lnTo>
                      <a:pt x="15913" y="788"/>
                    </a:lnTo>
                    <a:lnTo>
                      <a:pt x="15877" y="725"/>
                    </a:lnTo>
                    <a:lnTo>
                      <a:pt x="15837" y="664"/>
                    </a:lnTo>
                    <a:lnTo>
                      <a:pt x="15795" y="605"/>
                    </a:lnTo>
                    <a:lnTo>
                      <a:pt x="15750" y="548"/>
                    </a:lnTo>
                    <a:lnTo>
                      <a:pt x="15703" y="493"/>
                    </a:lnTo>
                    <a:lnTo>
                      <a:pt x="15652" y="441"/>
                    </a:lnTo>
                    <a:lnTo>
                      <a:pt x="15600" y="392"/>
                    </a:lnTo>
                    <a:lnTo>
                      <a:pt x="15546" y="344"/>
                    </a:lnTo>
                    <a:lnTo>
                      <a:pt x="15488" y="299"/>
                    </a:lnTo>
                    <a:lnTo>
                      <a:pt x="15429" y="257"/>
                    </a:lnTo>
                    <a:lnTo>
                      <a:pt x="15369" y="218"/>
                    </a:lnTo>
                    <a:lnTo>
                      <a:pt x="15305" y="182"/>
                    </a:lnTo>
                    <a:lnTo>
                      <a:pt x="15240" y="149"/>
                    </a:lnTo>
                    <a:lnTo>
                      <a:pt x="15174" y="118"/>
                    </a:lnTo>
                    <a:lnTo>
                      <a:pt x="15105" y="91"/>
                    </a:lnTo>
                    <a:lnTo>
                      <a:pt x="15035" y="67"/>
                    </a:lnTo>
                    <a:lnTo>
                      <a:pt x="14963" y="47"/>
                    </a:lnTo>
                    <a:lnTo>
                      <a:pt x="14890" y="30"/>
                    </a:lnTo>
                    <a:lnTo>
                      <a:pt x="14815" y="17"/>
                    </a:lnTo>
                    <a:lnTo>
                      <a:pt x="14740" y="8"/>
                    </a:lnTo>
                    <a:lnTo>
                      <a:pt x="14664" y="2"/>
                    </a:lnTo>
                    <a:lnTo>
                      <a:pt x="145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29" tIns="48214" rIns="96429" bIns="48214" numCol="1" anchor="t" anchorCtr="0" compatLnSpc="1">
                <a:prstTxWarp prst="textNoShape">
                  <a:avLst/>
                </a:prstTxWarp>
              </a:bodyPr>
              <a:lstStyle/>
              <a:p>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78" name="Group 9"/>
          <p:cNvGrpSpPr/>
          <p:nvPr/>
        </p:nvGrpSpPr>
        <p:grpSpPr>
          <a:xfrm>
            <a:off x="5737631" y="3931841"/>
            <a:ext cx="776434" cy="776434"/>
            <a:chOff x="5440796" y="3728193"/>
            <a:chExt cx="736265" cy="736265"/>
          </a:xfrm>
        </p:grpSpPr>
        <p:sp>
          <p:nvSpPr>
            <p:cNvPr id="79" name="Oval 62"/>
            <p:cNvSpPr/>
            <p:nvPr/>
          </p:nvSpPr>
          <p:spPr>
            <a:xfrm>
              <a:off x="5440796" y="3728193"/>
              <a:ext cx="736265" cy="7362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0" name="Freeform 96"/>
            <p:cNvSpPr>
              <a:spLocks noEditPoints="1"/>
            </p:cNvSpPr>
            <p:nvPr/>
          </p:nvSpPr>
          <p:spPr bwMode="auto">
            <a:xfrm>
              <a:off x="5622159" y="3929564"/>
              <a:ext cx="369270" cy="368421"/>
            </a:xfrm>
            <a:custGeom>
              <a:avLst/>
              <a:gdLst>
                <a:gd name="T0" fmla="*/ 13537 w 16094"/>
                <a:gd name="T1" fmla="*/ 6059 h 16058"/>
                <a:gd name="T2" fmla="*/ 13105 w 16094"/>
                <a:gd name="T3" fmla="*/ 4843 h 16058"/>
                <a:gd name="T4" fmla="*/ 12309 w 16094"/>
                <a:gd name="T5" fmla="*/ 3778 h 16058"/>
                <a:gd name="T6" fmla="*/ 11103 w 16094"/>
                <a:gd name="T7" fmla="*/ 2914 h 16058"/>
                <a:gd name="T8" fmla="*/ 9730 w 16094"/>
                <a:gd name="T9" fmla="*/ 2510 h 16058"/>
                <a:gd name="T10" fmla="*/ 10548 w 16094"/>
                <a:gd name="T11" fmla="*/ 1344 h 16058"/>
                <a:gd name="T12" fmla="*/ 11273 w 16094"/>
                <a:gd name="T13" fmla="*/ 1058 h 16058"/>
                <a:gd name="T14" fmla="*/ 12175 w 16094"/>
                <a:gd name="T15" fmla="*/ 1030 h 16058"/>
                <a:gd name="T16" fmla="*/ 13215 w 16094"/>
                <a:gd name="T17" fmla="*/ 1370 h 16058"/>
                <a:gd name="T18" fmla="*/ 14130 w 16094"/>
                <a:gd name="T19" fmla="*/ 2061 h 16058"/>
                <a:gd name="T20" fmla="*/ 14752 w 16094"/>
                <a:gd name="T21" fmla="*/ 2927 h 16058"/>
                <a:gd name="T22" fmla="*/ 15061 w 16094"/>
                <a:gd name="T23" fmla="*/ 3885 h 16058"/>
                <a:gd name="T24" fmla="*/ 15035 w 16094"/>
                <a:gd name="T25" fmla="*/ 4794 h 16058"/>
                <a:gd name="T26" fmla="*/ 14704 w 16094"/>
                <a:gd name="T27" fmla="*/ 5577 h 16058"/>
                <a:gd name="T28" fmla="*/ 4429 w 16094"/>
                <a:gd name="T29" fmla="*/ 13990 h 16058"/>
                <a:gd name="T30" fmla="*/ 4128 w 16094"/>
                <a:gd name="T31" fmla="*/ 13119 h 16058"/>
                <a:gd name="T32" fmla="*/ 3522 w 16094"/>
                <a:gd name="T33" fmla="*/ 12349 h 16058"/>
                <a:gd name="T34" fmla="*/ 2735 w 16094"/>
                <a:gd name="T35" fmla="*/ 11832 h 16058"/>
                <a:gd name="T36" fmla="*/ 1857 w 16094"/>
                <a:gd name="T37" fmla="*/ 11600 h 16058"/>
                <a:gd name="T38" fmla="*/ 2349 w 16094"/>
                <a:gd name="T39" fmla="*/ 9539 h 16058"/>
                <a:gd name="T40" fmla="*/ 3383 w 16094"/>
                <a:gd name="T41" fmla="*/ 9051 h 16058"/>
                <a:gd name="T42" fmla="*/ 5065 w 16094"/>
                <a:gd name="T43" fmla="*/ 9305 h 16058"/>
                <a:gd name="T44" fmla="*/ 6529 w 16094"/>
                <a:gd name="T45" fmla="*/ 10574 h 16058"/>
                <a:gd name="T46" fmla="*/ 7057 w 16094"/>
                <a:gd name="T47" fmla="*/ 12341 h 16058"/>
                <a:gd name="T48" fmla="*/ 6481 w 16094"/>
                <a:gd name="T49" fmla="*/ 13816 h 16058"/>
                <a:gd name="T50" fmla="*/ 1899 w 16094"/>
                <a:gd name="T51" fmla="*/ 15034 h 16058"/>
                <a:gd name="T52" fmla="*/ 1430 w 16094"/>
                <a:gd name="T53" fmla="*/ 14978 h 16058"/>
                <a:gd name="T54" fmla="*/ 1080 w 16094"/>
                <a:gd name="T55" fmla="*/ 14626 h 16058"/>
                <a:gd name="T56" fmla="*/ 1037 w 16094"/>
                <a:gd name="T57" fmla="*/ 14110 h 16058"/>
                <a:gd name="T58" fmla="*/ 2133 w 16094"/>
                <a:gd name="T59" fmla="*/ 12161 h 16058"/>
                <a:gd name="T60" fmla="*/ 2879 w 16094"/>
                <a:gd name="T61" fmla="*/ 12483 h 16058"/>
                <a:gd name="T62" fmla="*/ 3517 w 16094"/>
                <a:gd name="T63" fmla="*/ 13089 h 16058"/>
                <a:gd name="T64" fmla="*/ 3887 w 16094"/>
                <a:gd name="T65" fmla="*/ 13837 h 16058"/>
                <a:gd name="T66" fmla="*/ 5275 w 16094"/>
                <a:gd name="T67" fmla="*/ 8311 h 16058"/>
                <a:gd name="T68" fmla="*/ 4471 w 16094"/>
                <a:gd name="T69" fmla="*/ 8075 h 16058"/>
                <a:gd name="T70" fmla="*/ 3832 w 16094"/>
                <a:gd name="T71" fmla="*/ 8011 h 16058"/>
                <a:gd name="T72" fmla="*/ 8544 w 16094"/>
                <a:gd name="T73" fmla="*/ 3613 h 16058"/>
                <a:gd name="T74" fmla="*/ 9615 w 16094"/>
                <a:gd name="T75" fmla="*/ 3512 h 16058"/>
                <a:gd name="T76" fmla="*/ 7177 w 16094"/>
                <a:gd name="T77" fmla="*/ 9768 h 16058"/>
                <a:gd name="T78" fmla="*/ 6475 w 16094"/>
                <a:gd name="T79" fmla="*/ 9029 h 16058"/>
                <a:gd name="T80" fmla="*/ 10683 w 16094"/>
                <a:gd name="T81" fmla="*/ 3831 h 16058"/>
                <a:gd name="T82" fmla="*/ 11597 w 16094"/>
                <a:gd name="T83" fmla="*/ 4487 h 16058"/>
                <a:gd name="T84" fmla="*/ 12178 w 16094"/>
                <a:gd name="T85" fmla="*/ 5258 h 16058"/>
                <a:gd name="T86" fmla="*/ 7882 w 16094"/>
                <a:gd name="T87" fmla="*/ 11105 h 16058"/>
                <a:gd name="T88" fmla="*/ 12576 w 16094"/>
                <a:gd name="T89" fmla="*/ 6482 h 16058"/>
                <a:gd name="T90" fmla="*/ 12439 w 16094"/>
                <a:gd name="T91" fmla="*/ 7635 h 16058"/>
                <a:gd name="T92" fmla="*/ 11948 w 16094"/>
                <a:gd name="T93" fmla="*/ 8406 h 16058"/>
                <a:gd name="T94" fmla="*/ 14463 w 16094"/>
                <a:gd name="T95" fmla="*/ 1003 h 16058"/>
                <a:gd name="T96" fmla="*/ 13190 w 16094"/>
                <a:gd name="T97" fmla="*/ 260 h 16058"/>
                <a:gd name="T98" fmla="*/ 11795 w 16094"/>
                <a:gd name="T99" fmla="*/ 0 h 16058"/>
                <a:gd name="T100" fmla="*/ 10660 w 16094"/>
                <a:gd name="T101" fmla="*/ 187 h 16058"/>
                <a:gd name="T102" fmla="*/ 9684 w 16094"/>
                <a:gd name="T103" fmla="*/ 727 h 16058"/>
                <a:gd name="T104" fmla="*/ 1704 w 16094"/>
                <a:gd name="T105" fmla="*/ 8728 h 16058"/>
                <a:gd name="T106" fmla="*/ 1279 w 16094"/>
                <a:gd name="T107" fmla="*/ 9454 h 16058"/>
                <a:gd name="T108" fmla="*/ 0 w 16094"/>
                <a:gd name="T109" fmla="*/ 14302 h 16058"/>
                <a:gd name="T110" fmla="*/ 402 w 16094"/>
                <a:gd name="T111" fmla="*/ 15419 h 16058"/>
                <a:gd name="T112" fmla="*/ 1407 w 16094"/>
                <a:gd name="T113" fmla="*/ 16022 h 16058"/>
                <a:gd name="T114" fmla="*/ 2275 w 16094"/>
                <a:gd name="T115" fmla="*/ 15980 h 16058"/>
                <a:gd name="T116" fmla="*/ 7227 w 16094"/>
                <a:gd name="T117" fmla="*/ 14541 h 16058"/>
                <a:gd name="T118" fmla="*/ 15901 w 16094"/>
                <a:gd name="T119" fmla="*/ 5421 h 16058"/>
                <a:gd name="T120" fmla="*/ 15857 w 16094"/>
                <a:gd name="T121" fmla="*/ 2953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094" h="16058">
                  <a:moveTo>
                    <a:pt x="14431" y="5907"/>
                  </a:moveTo>
                  <a:lnTo>
                    <a:pt x="13584" y="6759"/>
                  </a:lnTo>
                  <a:lnTo>
                    <a:pt x="13585" y="6717"/>
                  </a:lnTo>
                  <a:lnTo>
                    <a:pt x="13586" y="6675"/>
                  </a:lnTo>
                  <a:lnTo>
                    <a:pt x="13588" y="6633"/>
                  </a:lnTo>
                  <a:lnTo>
                    <a:pt x="13590" y="6591"/>
                  </a:lnTo>
                  <a:lnTo>
                    <a:pt x="13591" y="6549"/>
                  </a:lnTo>
                  <a:lnTo>
                    <a:pt x="13591" y="6507"/>
                  </a:lnTo>
                  <a:lnTo>
                    <a:pt x="13590" y="6464"/>
                  </a:lnTo>
                  <a:lnTo>
                    <a:pt x="13587" y="6420"/>
                  </a:lnTo>
                  <a:lnTo>
                    <a:pt x="13578" y="6330"/>
                  </a:lnTo>
                  <a:lnTo>
                    <a:pt x="13566" y="6240"/>
                  </a:lnTo>
                  <a:lnTo>
                    <a:pt x="13553" y="6148"/>
                  </a:lnTo>
                  <a:lnTo>
                    <a:pt x="13537" y="6059"/>
                  </a:lnTo>
                  <a:lnTo>
                    <a:pt x="13520" y="5969"/>
                  </a:lnTo>
                  <a:lnTo>
                    <a:pt x="13500" y="5879"/>
                  </a:lnTo>
                  <a:lnTo>
                    <a:pt x="13478" y="5790"/>
                  </a:lnTo>
                  <a:lnTo>
                    <a:pt x="13453" y="5702"/>
                  </a:lnTo>
                  <a:lnTo>
                    <a:pt x="13427" y="5613"/>
                  </a:lnTo>
                  <a:lnTo>
                    <a:pt x="13400" y="5525"/>
                  </a:lnTo>
                  <a:lnTo>
                    <a:pt x="13370" y="5439"/>
                  </a:lnTo>
                  <a:lnTo>
                    <a:pt x="13338" y="5351"/>
                  </a:lnTo>
                  <a:lnTo>
                    <a:pt x="13305" y="5265"/>
                  </a:lnTo>
                  <a:lnTo>
                    <a:pt x="13268" y="5180"/>
                  </a:lnTo>
                  <a:lnTo>
                    <a:pt x="13230" y="5094"/>
                  </a:lnTo>
                  <a:lnTo>
                    <a:pt x="13191" y="5010"/>
                  </a:lnTo>
                  <a:lnTo>
                    <a:pt x="13150" y="4927"/>
                  </a:lnTo>
                  <a:lnTo>
                    <a:pt x="13105" y="4843"/>
                  </a:lnTo>
                  <a:lnTo>
                    <a:pt x="13060" y="4761"/>
                  </a:lnTo>
                  <a:lnTo>
                    <a:pt x="13014" y="4680"/>
                  </a:lnTo>
                  <a:lnTo>
                    <a:pt x="12965" y="4600"/>
                  </a:lnTo>
                  <a:lnTo>
                    <a:pt x="12913" y="4520"/>
                  </a:lnTo>
                  <a:lnTo>
                    <a:pt x="12861" y="4441"/>
                  </a:lnTo>
                  <a:lnTo>
                    <a:pt x="12807" y="4364"/>
                  </a:lnTo>
                  <a:lnTo>
                    <a:pt x="12750" y="4286"/>
                  </a:lnTo>
                  <a:lnTo>
                    <a:pt x="12692" y="4210"/>
                  </a:lnTo>
                  <a:lnTo>
                    <a:pt x="12633" y="4136"/>
                  </a:lnTo>
                  <a:lnTo>
                    <a:pt x="12571" y="4062"/>
                  </a:lnTo>
                  <a:lnTo>
                    <a:pt x="12508" y="3989"/>
                  </a:lnTo>
                  <a:lnTo>
                    <a:pt x="12443" y="3917"/>
                  </a:lnTo>
                  <a:lnTo>
                    <a:pt x="12376" y="3847"/>
                  </a:lnTo>
                  <a:lnTo>
                    <a:pt x="12309" y="3778"/>
                  </a:lnTo>
                  <a:lnTo>
                    <a:pt x="12230" y="3701"/>
                  </a:lnTo>
                  <a:lnTo>
                    <a:pt x="12152" y="3628"/>
                  </a:lnTo>
                  <a:lnTo>
                    <a:pt x="12071" y="3557"/>
                  </a:lnTo>
                  <a:lnTo>
                    <a:pt x="11989" y="3487"/>
                  </a:lnTo>
                  <a:lnTo>
                    <a:pt x="11905" y="3419"/>
                  </a:lnTo>
                  <a:lnTo>
                    <a:pt x="11821" y="3354"/>
                  </a:lnTo>
                  <a:lnTo>
                    <a:pt x="11735" y="3292"/>
                  </a:lnTo>
                  <a:lnTo>
                    <a:pt x="11648" y="3231"/>
                  </a:lnTo>
                  <a:lnTo>
                    <a:pt x="11560" y="3172"/>
                  </a:lnTo>
                  <a:lnTo>
                    <a:pt x="11471" y="3116"/>
                  </a:lnTo>
                  <a:lnTo>
                    <a:pt x="11380" y="3062"/>
                  </a:lnTo>
                  <a:lnTo>
                    <a:pt x="11289" y="3010"/>
                  </a:lnTo>
                  <a:lnTo>
                    <a:pt x="11196" y="2961"/>
                  </a:lnTo>
                  <a:lnTo>
                    <a:pt x="11103" y="2914"/>
                  </a:lnTo>
                  <a:lnTo>
                    <a:pt x="11009" y="2868"/>
                  </a:lnTo>
                  <a:lnTo>
                    <a:pt x="10913" y="2826"/>
                  </a:lnTo>
                  <a:lnTo>
                    <a:pt x="10818" y="2786"/>
                  </a:lnTo>
                  <a:lnTo>
                    <a:pt x="10721" y="2749"/>
                  </a:lnTo>
                  <a:lnTo>
                    <a:pt x="10625" y="2714"/>
                  </a:lnTo>
                  <a:lnTo>
                    <a:pt x="10527" y="2681"/>
                  </a:lnTo>
                  <a:lnTo>
                    <a:pt x="10429" y="2651"/>
                  </a:lnTo>
                  <a:lnTo>
                    <a:pt x="10330" y="2622"/>
                  </a:lnTo>
                  <a:lnTo>
                    <a:pt x="10231" y="2597"/>
                  </a:lnTo>
                  <a:lnTo>
                    <a:pt x="10132" y="2574"/>
                  </a:lnTo>
                  <a:lnTo>
                    <a:pt x="10031" y="2554"/>
                  </a:lnTo>
                  <a:lnTo>
                    <a:pt x="9932" y="2537"/>
                  </a:lnTo>
                  <a:lnTo>
                    <a:pt x="9831" y="2522"/>
                  </a:lnTo>
                  <a:lnTo>
                    <a:pt x="9730" y="2510"/>
                  </a:lnTo>
                  <a:lnTo>
                    <a:pt x="9630" y="2500"/>
                  </a:lnTo>
                  <a:lnTo>
                    <a:pt x="9529" y="2493"/>
                  </a:lnTo>
                  <a:lnTo>
                    <a:pt x="9428" y="2489"/>
                  </a:lnTo>
                  <a:lnTo>
                    <a:pt x="9327" y="2487"/>
                  </a:lnTo>
                  <a:lnTo>
                    <a:pt x="10160" y="1649"/>
                  </a:lnTo>
                  <a:lnTo>
                    <a:pt x="10199" y="1611"/>
                  </a:lnTo>
                  <a:lnTo>
                    <a:pt x="10240" y="1574"/>
                  </a:lnTo>
                  <a:lnTo>
                    <a:pt x="10282" y="1538"/>
                  </a:lnTo>
                  <a:lnTo>
                    <a:pt x="10324" y="1502"/>
                  </a:lnTo>
                  <a:lnTo>
                    <a:pt x="10367" y="1468"/>
                  </a:lnTo>
                  <a:lnTo>
                    <a:pt x="10411" y="1435"/>
                  </a:lnTo>
                  <a:lnTo>
                    <a:pt x="10456" y="1404"/>
                  </a:lnTo>
                  <a:lnTo>
                    <a:pt x="10502" y="1373"/>
                  </a:lnTo>
                  <a:lnTo>
                    <a:pt x="10548" y="1344"/>
                  </a:lnTo>
                  <a:lnTo>
                    <a:pt x="10596" y="1316"/>
                  </a:lnTo>
                  <a:lnTo>
                    <a:pt x="10644" y="1289"/>
                  </a:lnTo>
                  <a:lnTo>
                    <a:pt x="10692" y="1263"/>
                  </a:lnTo>
                  <a:lnTo>
                    <a:pt x="10742" y="1237"/>
                  </a:lnTo>
                  <a:lnTo>
                    <a:pt x="10793" y="1214"/>
                  </a:lnTo>
                  <a:lnTo>
                    <a:pt x="10843" y="1192"/>
                  </a:lnTo>
                  <a:lnTo>
                    <a:pt x="10894" y="1171"/>
                  </a:lnTo>
                  <a:lnTo>
                    <a:pt x="10947" y="1151"/>
                  </a:lnTo>
                  <a:lnTo>
                    <a:pt x="11000" y="1132"/>
                  </a:lnTo>
                  <a:lnTo>
                    <a:pt x="11053" y="1115"/>
                  </a:lnTo>
                  <a:lnTo>
                    <a:pt x="11108" y="1099"/>
                  </a:lnTo>
                  <a:lnTo>
                    <a:pt x="11162" y="1084"/>
                  </a:lnTo>
                  <a:lnTo>
                    <a:pt x="11217" y="1070"/>
                  </a:lnTo>
                  <a:lnTo>
                    <a:pt x="11273" y="1058"/>
                  </a:lnTo>
                  <a:lnTo>
                    <a:pt x="11329" y="1046"/>
                  </a:lnTo>
                  <a:lnTo>
                    <a:pt x="11386" y="1037"/>
                  </a:lnTo>
                  <a:lnTo>
                    <a:pt x="11444" y="1028"/>
                  </a:lnTo>
                  <a:lnTo>
                    <a:pt x="11501" y="1021"/>
                  </a:lnTo>
                  <a:lnTo>
                    <a:pt x="11559" y="1015"/>
                  </a:lnTo>
                  <a:lnTo>
                    <a:pt x="11618" y="1010"/>
                  </a:lnTo>
                  <a:lnTo>
                    <a:pt x="11676" y="1007"/>
                  </a:lnTo>
                  <a:lnTo>
                    <a:pt x="11735" y="1005"/>
                  </a:lnTo>
                  <a:lnTo>
                    <a:pt x="11795" y="1004"/>
                  </a:lnTo>
                  <a:lnTo>
                    <a:pt x="11871" y="1005"/>
                  </a:lnTo>
                  <a:lnTo>
                    <a:pt x="11947" y="1008"/>
                  </a:lnTo>
                  <a:lnTo>
                    <a:pt x="12023" y="1014"/>
                  </a:lnTo>
                  <a:lnTo>
                    <a:pt x="12098" y="1021"/>
                  </a:lnTo>
                  <a:lnTo>
                    <a:pt x="12175" y="1030"/>
                  </a:lnTo>
                  <a:lnTo>
                    <a:pt x="12251" y="1042"/>
                  </a:lnTo>
                  <a:lnTo>
                    <a:pt x="12327" y="1055"/>
                  </a:lnTo>
                  <a:lnTo>
                    <a:pt x="12402" y="1071"/>
                  </a:lnTo>
                  <a:lnTo>
                    <a:pt x="12478" y="1088"/>
                  </a:lnTo>
                  <a:lnTo>
                    <a:pt x="12553" y="1108"/>
                  </a:lnTo>
                  <a:lnTo>
                    <a:pt x="12629" y="1129"/>
                  </a:lnTo>
                  <a:lnTo>
                    <a:pt x="12703" y="1153"/>
                  </a:lnTo>
                  <a:lnTo>
                    <a:pt x="12777" y="1178"/>
                  </a:lnTo>
                  <a:lnTo>
                    <a:pt x="12852" y="1205"/>
                  </a:lnTo>
                  <a:lnTo>
                    <a:pt x="12925" y="1234"/>
                  </a:lnTo>
                  <a:lnTo>
                    <a:pt x="12999" y="1266"/>
                  </a:lnTo>
                  <a:lnTo>
                    <a:pt x="13071" y="1299"/>
                  </a:lnTo>
                  <a:lnTo>
                    <a:pt x="13144" y="1334"/>
                  </a:lnTo>
                  <a:lnTo>
                    <a:pt x="13215" y="1370"/>
                  </a:lnTo>
                  <a:lnTo>
                    <a:pt x="13285" y="1408"/>
                  </a:lnTo>
                  <a:lnTo>
                    <a:pt x="13356" y="1448"/>
                  </a:lnTo>
                  <a:lnTo>
                    <a:pt x="13425" y="1490"/>
                  </a:lnTo>
                  <a:lnTo>
                    <a:pt x="13495" y="1535"/>
                  </a:lnTo>
                  <a:lnTo>
                    <a:pt x="13562" y="1580"/>
                  </a:lnTo>
                  <a:lnTo>
                    <a:pt x="13629" y="1627"/>
                  </a:lnTo>
                  <a:lnTo>
                    <a:pt x="13696" y="1676"/>
                  </a:lnTo>
                  <a:lnTo>
                    <a:pt x="13761" y="1727"/>
                  </a:lnTo>
                  <a:lnTo>
                    <a:pt x="13827" y="1779"/>
                  </a:lnTo>
                  <a:lnTo>
                    <a:pt x="13890" y="1834"/>
                  </a:lnTo>
                  <a:lnTo>
                    <a:pt x="13952" y="1889"/>
                  </a:lnTo>
                  <a:lnTo>
                    <a:pt x="14014" y="1946"/>
                  </a:lnTo>
                  <a:lnTo>
                    <a:pt x="14075" y="2005"/>
                  </a:lnTo>
                  <a:lnTo>
                    <a:pt x="14130" y="2061"/>
                  </a:lnTo>
                  <a:lnTo>
                    <a:pt x="14185" y="2119"/>
                  </a:lnTo>
                  <a:lnTo>
                    <a:pt x="14237" y="2177"/>
                  </a:lnTo>
                  <a:lnTo>
                    <a:pt x="14288" y="2235"/>
                  </a:lnTo>
                  <a:lnTo>
                    <a:pt x="14338" y="2295"/>
                  </a:lnTo>
                  <a:lnTo>
                    <a:pt x="14386" y="2356"/>
                  </a:lnTo>
                  <a:lnTo>
                    <a:pt x="14433" y="2417"/>
                  </a:lnTo>
                  <a:lnTo>
                    <a:pt x="14478" y="2478"/>
                  </a:lnTo>
                  <a:lnTo>
                    <a:pt x="14522" y="2540"/>
                  </a:lnTo>
                  <a:lnTo>
                    <a:pt x="14564" y="2603"/>
                  </a:lnTo>
                  <a:lnTo>
                    <a:pt x="14605" y="2667"/>
                  </a:lnTo>
                  <a:lnTo>
                    <a:pt x="14644" y="2731"/>
                  </a:lnTo>
                  <a:lnTo>
                    <a:pt x="14682" y="2796"/>
                  </a:lnTo>
                  <a:lnTo>
                    <a:pt x="14718" y="2861"/>
                  </a:lnTo>
                  <a:lnTo>
                    <a:pt x="14752" y="2927"/>
                  </a:lnTo>
                  <a:lnTo>
                    <a:pt x="14785" y="2993"/>
                  </a:lnTo>
                  <a:lnTo>
                    <a:pt x="14816" y="3060"/>
                  </a:lnTo>
                  <a:lnTo>
                    <a:pt x="14846" y="3126"/>
                  </a:lnTo>
                  <a:lnTo>
                    <a:pt x="14874" y="3195"/>
                  </a:lnTo>
                  <a:lnTo>
                    <a:pt x="14900" y="3262"/>
                  </a:lnTo>
                  <a:lnTo>
                    <a:pt x="14925" y="3330"/>
                  </a:lnTo>
                  <a:lnTo>
                    <a:pt x="14948" y="3398"/>
                  </a:lnTo>
                  <a:lnTo>
                    <a:pt x="14969" y="3468"/>
                  </a:lnTo>
                  <a:lnTo>
                    <a:pt x="14988" y="3537"/>
                  </a:lnTo>
                  <a:lnTo>
                    <a:pt x="15007" y="3606"/>
                  </a:lnTo>
                  <a:lnTo>
                    <a:pt x="15023" y="3675"/>
                  </a:lnTo>
                  <a:lnTo>
                    <a:pt x="15038" y="3746"/>
                  </a:lnTo>
                  <a:lnTo>
                    <a:pt x="15050" y="3816"/>
                  </a:lnTo>
                  <a:lnTo>
                    <a:pt x="15061" y="3885"/>
                  </a:lnTo>
                  <a:lnTo>
                    <a:pt x="15070" y="3955"/>
                  </a:lnTo>
                  <a:lnTo>
                    <a:pt x="15078" y="4026"/>
                  </a:lnTo>
                  <a:lnTo>
                    <a:pt x="15084" y="4097"/>
                  </a:lnTo>
                  <a:lnTo>
                    <a:pt x="15087" y="4162"/>
                  </a:lnTo>
                  <a:lnTo>
                    <a:pt x="15089" y="4227"/>
                  </a:lnTo>
                  <a:lnTo>
                    <a:pt x="15089" y="4292"/>
                  </a:lnTo>
                  <a:lnTo>
                    <a:pt x="15088" y="4357"/>
                  </a:lnTo>
                  <a:lnTo>
                    <a:pt x="15085" y="4420"/>
                  </a:lnTo>
                  <a:lnTo>
                    <a:pt x="15081" y="4484"/>
                  </a:lnTo>
                  <a:lnTo>
                    <a:pt x="15075" y="4546"/>
                  </a:lnTo>
                  <a:lnTo>
                    <a:pt x="15067" y="4610"/>
                  </a:lnTo>
                  <a:lnTo>
                    <a:pt x="15058" y="4672"/>
                  </a:lnTo>
                  <a:lnTo>
                    <a:pt x="15048" y="4733"/>
                  </a:lnTo>
                  <a:lnTo>
                    <a:pt x="15035" y="4794"/>
                  </a:lnTo>
                  <a:lnTo>
                    <a:pt x="15022" y="4855"/>
                  </a:lnTo>
                  <a:lnTo>
                    <a:pt x="15006" y="4914"/>
                  </a:lnTo>
                  <a:lnTo>
                    <a:pt x="14989" y="4973"/>
                  </a:lnTo>
                  <a:lnTo>
                    <a:pt x="14970" y="5032"/>
                  </a:lnTo>
                  <a:lnTo>
                    <a:pt x="14950" y="5089"/>
                  </a:lnTo>
                  <a:lnTo>
                    <a:pt x="14929" y="5147"/>
                  </a:lnTo>
                  <a:lnTo>
                    <a:pt x="14906" y="5203"/>
                  </a:lnTo>
                  <a:lnTo>
                    <a:pt x="14882" y="5259"/>
                  </a:lnTo>
                  <a:lnTo>
                    <a:pt x="14856" y="5314"/>
                  </a:lnTo>
                  <a:lnTo>
                    <a:pt x="14829" y="5368"/>
                  </a:lnTo>
                  <a:lnTo>
                    <a:pt x="14799" y="5422"/>
                  </a:lnTo>
                  <a:lnTo>
                    <a:pt x="14769" y="5474"/>
                  </a:lnTo>
                  <a:lnTo>
                    <a:pt x="14737" y="5526"/>
                  </a:lnTo>
                  <a:lnTo>
                    <a:pt x="14704" y="5577"/>
                  </a:lnTo>
                  <a:lnTo>
                    <a:pt x="14670" y="5627"/>
                  </a:lnTo>
                  <a:lnTo>
                    <a:pt x="14633" y="5675"/>
                  </a:lnTo>
                  <a:lnTo>
                    <a:pt x="14595" y="5724"/>
                  </a:lnTo>
                  <a:lnTo>
                    <a:pt x="14557" y="5772"/>
                  </a:lnTo>
                  <a:lnTo>
                    <a:pt x="14516" y="5818"/>
                  </a:lnTo>
                  <a:lnTo>
                    <a:pt x="14474" y="5863"/>
                  </a:lnTo>
                  <a:lnTo>
                    <a:pt x="14431" y="5907"/>
                  </a:lnTo>
                  <a:close/>
                  <a:moveTo>
                    <a:pt x="4463" y="14370"/>
                  </a:moveTo>
                  <a:lnTo>
                    <a:pt x="4461" y="14307"/>
                  </a:lnTo>
                  <a:lnTo>
                    <a:pt x="4458" y="14243"/>
                  </a:lnTo>
                  <a:lnTo>
                    <a:pt x="4453" y="14180"/>
                  </a:lnTo>
                  <a:lnTo>
                    <a:pt x="4446" y="14117"/>
                  </a:lnTo>
                  <a:lnTo>
                    <a:pt x="4438" y="14053"/>
                  </a:lnTo>
                  <a:lnTo>
                    <a:pt x="4429" y="13990"/>
                  </a:lnTo>
                  <a:lnTo>
                    <a:pt x="4417" y="13926"/>
                  </a:lnTo>
                  <a:lnTo>
                    <a:pt x="4405" y="13863"/>
                  </a:lnTo>
                  <a:lnTo>
                    <a:pt x="4391" y="13800"/>
                  </a:lnTo>
                  <a:lnTo>
                    <a:pt x="4375" y="13737"/>
                  </a:lnTo>
                  <a:lnTo>
                    <a:pt x="4357" y="13673"/>
                  </a:lnTo>
                  <a:lnTo>
                    <a:pt x="4338" y="13610"/>
                  </a:lnTo>
                  <a:lnTo>
                    <a:pt x="4317" y="13548"/>
                  </a:lnTo>
                  <a:lnTo>
                    <a:pt x="4295" y="13486"/>
                  </a:lnTo>
                  <a:lnTo>
                    <a:pt x="4271" y="13423"/>
                  </a:lnTo>
                  <a:lnTo>
                    <a:pt x="4246" y="13362"/>
                  </a:lnTo>
                  <a:lnTo>
                    <a:pt x="4219" y="13300"/>
                  </a:lnTo>
                  <a:lnTo>
                    <a:pt x="4191" y="13240"/>
                  </a:lnTo>
                  <a:lnTo>
                    <a:pt x="4161" y="13179"/>
                  </a:lnTo>
                  <a:lnTo>
                    <a:pt x="4128" y="13119"/>
                  </a:lnTo>
                  <a:lnTo>
                    <a:pt x="4095" y="13059"/>
                  </a:lnTo>
                  <a:lnTo>
                    <a:pt x="4060" y="13000"/>
                  </a:lnTo>
                  <a:lnTo>
                    <a:pt x="4024" y="12942"/>
                  </a:lnTo>
                  <a:lnTo>
                    <a:pt x="3986" y="12884"/>
                  </a:lnTo>
                  <a:lnTo>
                    <a:pt x="3946" y="12826"/>
                  </a:lnTo>
                  <a:lnTo>
                    <a:pt x="3905" y="12769"/>
                  </a:lnTo>
                  <a:lnTo>
                    <a:pt x="3862" y="12714"/>
                  </a:lnTo>
                  <a:lnTo>
                    <a:pt x="3818" y="12658"/>
                  </a:lnTo>
                  <a:lnTo>
                    <a:pt x="3771" y="12604"/>
                  </a:lnTo>
                  <a:lnTo>
                    <a:pt x="3723" y="12549"/>
                  </a:lnTo>
                  <a:lnTo>
                    <a:pt x="3674" y="12497"/>
                  </a:lnTo>
                  <a:lnTo>
                    <a:pt x="3622" y="12445"/>
                  </a:lnTo>
                  <a:lnTo>
                    <a:pt x="3573" y="12396"/>
                  </a:lnTo>
                  <a:lnTo>
                    <a:pt x="3522" y="12349"/>
                  </a:lnTo>
                  <a:lnTo>
                    <a:pt x="3470" y="12303"/>
                  </a:lnTo>
                  <a:lnTo>
                    <a:pt x="3418" y="12258"/>
                  </a:lnTo>
                  <a:lnTo>
                    <a:pt x="3366" y="12215"/>
                  </a:lnTo>
                  <a:lnTo>
                    <a:pt x="3312" y="12174"/>
                  </a:lnTo>
                  <a:lnTo>
                    <a:pt x="3257" y="12133"/>
                  </a:lnTo>
                  <a:lnTo>
                    <a:pt x="3202" y="12094"/>
                  </a:lnTo>
                  <a:lnTo>
                    <a:pt x="3146" y="12057"/>
                  </a:lnTo>
                  <a:lnTo>
                    <a:pt x="3088" y="12020"/>
                  </a:lnTo>
                  <a:lnTo>
                    <a:pt x="3031" y="11985"/>
                  </a:lnTo>
                  <a:lnTo>
                    <a:pt x="2974" y="11952"/>
                  </a:lnTo>
                  <a:lnTo>
                    <a:pt x="2914" y="11920"/>
                  </a:lnTo>
                  <a:lnTo>
                    <a:pt x="2855" y="11889"/>
                  </a:lnTo>
                  <a:lnTo>
                    <a:pt x="2796" y="11860"/>
                  </a:lnTo>
                  <a:lnTo>
                    <a:pt x="2735" y="11832"/>
                  </a:lnTo>
                  <a:lnTo>
                    <a:pt x="2675" y="11806"/>
                  </a:lnTo>
                  <a:lnTo>
                    <a:pt x="2613" y="11781"/>
                  </a:lnTo>
                  <a:lnTo>
                    <a:pt x="2552" y="11757"/>
                  </a:lnTo>
                  <a:lnTo>
                    <a:pt x="2490" y="11735"/>
                  </a:lnTo>
                  <a:lnTo>
                    <a:pt x="2427" y="11715"/>
                  </a:lnTo>
                  <a:lnTo>
                    <a:pt x="2365" y="11696"/>
                  </a:lnTo>
                  <a:lnTo>
                    <a:pt x="2303" y="11679"/>
                  </a:lnTo>
                  <a:lnTo>
                    <a:pt x="2239" y="11663"/>
                  </a:lnTo>
                  <a:lnTo>
                    <a:pt x="2176" y="11648"/>
                  </a:lnTo>
                  <a:lnTo>
                    <a:pt x="2112" y="11636"/>
                  </a:lnTo>
                  <a:lnTo>
                    <a:pt x="2048" y="11625"/>
                  </a:lnTo>
                  <a:lnTo>
                    <a:pt x="1985" y="11615"/>
                  </a:lnTo>
                  <a:lnTo>
                    <a:pt x="1920" y="11607"/>
                  </a:lnTo>
                  <a:lnTo>
                    <a:pt x="1857" y="11600"/>
                  </a:lnTo>
                  <a:lnTo>
                    <a:pt x="1793" y="11595"/>
                  </a:lnTo>
                  <a:lnTo>
                    <a:pt x="1728" y="11592"/>
                  </a:lnTo>
                  <a:lnTo>
                    <a:pt x="2229" y="9781"/>
                  </a:lnTo>
                  <a:lnTo>
                    <a:pt x="2236" y="9759"/>
                  </a:lnTo>
                  <a:lnTo>
                    <a:pt x="2244" y="9736"/>
                  </a:lnTo>
                  <a:lnTo>
                    <a:pt x="2253" y="9714"/>
                  </a:lnTo>
                  <a:lnTo>
                    <a:pt x="2263" y="9692"/>
                  </a:lnTo>
                  <a:lnTo>
                    <a:pt x="2273" y="9670"/>
                  </a:lnTo>
                  <a:lnTo>
                    <a:pt x="2284" y="9648"/>
                  </a:lnTo>
                  <a:lnTo>
                    <a:pt x="2296" y="9626"/>
                  </a:lnTo>
                  <a:lnTo>
                    <a:pt x="2308" y="9604"/>
                  </a:lnTo>
                  <a:lnTo>
                    <a:pt x="2321" y="9583"/>
                  </a:lnTo>
                  <a:lnTo>
                    <a:pt x="2335" y="9561"/>
                  </a:lnTo>
                  <a:lnTo>
                    <a:pt x="2349" y="9539"/>
                  </a:lnTo>
                  <a:lnTo>
                    <a:pt x="2363" y="9518"/>
                  </a:lnTo>
                  <a:lnTo>
                    <a:pt x="2378" y="9498"/>
                  </a:lnTo>
                  <a:lnTo>
                    <a:pt x="2393" y="9478"/>
                  </a:lnTo>
                  <a:lnTo>
                    <a:pt x="2409" y="9458"/>
                  </a:lnTo>
                  <a:lnTo>
                    <a:pt x="2426" y="9438"/>
                  </a:lnTo>
                  <a:lnTo>
                    <a:pt x="2522" y="9374"/>
                  </a:lnTo>
                  <a:lnTo>
                    <a:pt x="2621" y="9314"/>
                  </a:lnTo>
                  <a:lnTo>
                    <a:pt x="2723" y="9260"/>
                  </a:lnTo>
                  <a:lnTo>
                    <a:pt x="2828" y="9211"/>
                  </a:lnTo>
                  <a:lnTo>
                    <a:pt x="2934" y="9169"/>
                  </a:lnTo>
                  <a:lnTo>
                    <a:pt x="3044" y="9131"/>
                  </a:lnTo>
                  <a:lnTo>
                    <a:pt x="3156" y="9099"/>
                  </a:lnTo>
                  <a:lnTo>
                    <a:pt x="3268" y="9072"/>
                  </a:lnTo>
                  <a:lnTo>
                    <a:pt x="3383" y="9051"/>
                  </a:lnTo>
                  <a:lnTo>
                    <a:pt x="3500" y="9034"/>
                  </a:lnTo>
                  <a:lnTo>
                    <a:pt x="3617" y="9024"/>
                  </a:lnTo>
                  <a:lnTo>
                    <a:pt x="3736" y="9018"/>
                  </a:lnTo>
                  <a:lnTo>
                    <a:pt x="3857" y="9018"/>
                  </a:lnTo>
                  <a:lnTo>
                    <a:pt x="3976" y="9023"/>
                  </a:lnTo>
                  <a:lnTo>
                    <a:pt x="4098" y="9033"/>
                  </a:lnTo>
                  <a:lnTo>
                    <a:pt x="4220" y="9049"/>
                  </a:lnTo>
                  <a:lnTo>
                    <a:pt x="4342" y="9070"/>
                  </a:lnTo>
                  <a:lnTo>
                    <a:pt x="4463" y="9096"/>
                  </a:lnTo>
                  <a:lnTo>
                    <a:pt x="4584" y="9127"/>
                  </a:lnTo>
                  <a:lnTo>
                    <a:pt x="4706" y="9164"/>
                  </a:lnTo>
                  <a:lnTo>
                    <a:pt x="4826" y="9206"/>
                  </a:lnTo>
                  <a:lnTo>
                    <a:pt x="4946" y="9252"/>
                  </a:lnTo>
                  <a:lnTo>
                    <a:pt x="5065" y="9305"/>
                  </a:lnTo>
                  <a:lnTo>
                    <a:pt x="5184" y="9363"/>
                  </a:lnTo>
                  <a:lnTo>
                    <a:pt x="5300" y="9425"/>
                  </a:lnTo>
                  <a:lnTo>
                    <a:pt x="5415" y="9493"/>
                  </a:lnTo>
                  <a:lnTo>
                    <a:pt x="5529" y="9566"/>
                  </a:lnTo>
                  <a:lnTo>
                    <a:pt x="5640" y="9644"/>
                  </a:lnTo>
                  <a:lnTo>
                    <a:pt x="5750" y="9727"/>
                  </a:lnTo>
                  <a:lnTo>
                    <a:pt x="5857" y="9815"/>
                  </a:lnTo>
                  <a:lnTo>
                    <a:pt x="5962" y="9909"/>
                  </a:lnTo>
                  <a:lnTo>
                    <a:pt x="6065" y="10007"/>
                  </a:lnTo>
                  <a:lnTo>
                    <a:pt x="6168" y="10115"/>
                  </a:lnTo>
                  <a:lnTo>
                    <a:pt x="6267" y="10226"/>
                  </a:lnTo>
                  <a:lnTo>
                    <a:pt x="6360" y="10339"/>
                  </a:lnTo>
                  <a:lnTo>
                    <a:pt x="6447" y="10456"/>
                  </a:lnTo>
                  <a:lnTo>
                    <a:pt x="6529" y="10574"/>
                  </a:lnTo>
                  <a:lnTo>
                    <a:pt x="6604" y="10695"/>
                  </a:lnTo>
                  <a:lnTo>
                    <a:pt x="6673" y="10816"/>
                  </a:lnTo>
                  <a:lnTo>
                    <a:pt x="6738" y="10941"/>
                  </a:lnTo>
                  <a:lnTo>
                    <a:pt x="6796" y="11065"/>
                  </a:lnTo>
                  <a:lnTo>
                    <a:pt x="6848" y="11191"/>
                  </a:lnTo>
                  <a:lnTo>
                    <a:pt x="6895" y="11318"/>
                  </a:lnTo>
                  <a:lnTo>
                    <a:pt x="6936" y="11446"/>
                  </a:lnTo>
                  <a:lnTo>
                    <a:pt x="6971" y="11574"/>
                  </a:lnTo>
                  <a:lnTo>
                    <a:pt x="7000" y="11702"/>
                  </a:lnTo>
                  <a:lnTo>
                    <a:pt x="7023" y="11831"/>
                  </a:lnTo>
                  <a:lnTo>
                    <a:pt x="7041" y="11959"/>
                  </a:lnTo>
                  <a:lnTo>
                    <a:pt x="7052" y="12087"/>
                  </a:lnTo>
                  <a:lnTo>
                    <a:pt x="7058" y="12214"/>
                  </a:lnTo>
                  <a:lnTo>
                    <a:pt x="7057" y="12341"/>
                  </a:lnTo>
                  <a:lnTo>
                    <a:pt x="7051" y="12466"/>
                  </a:lnTo>
                  <a:lnTo>
                    <a:pt x="7039" y="12589"/>
                  </a:lnTo>
                  <a:lnTo>
                    <a:pt x="7019" y="12712"/>
                  </a:lnTo>
                  <a:lnTo>
                    <a:pt x="6995" y="12832"/>
                  </a:lnTo>
                  <a:lnTo>
                    <a:pt x="6965" y="12952"/>
                  </a:lnTo>
                  <a:lnTo>
                    <a:pt x="6929" y="13068"/>
                  </a:lnTo>
                  <a:lnTo>
                    <a:pt x="6886" y="13183"/>
                  </a:lnTo>
                  <a:lnTo>
                    <a:pt x="6837" y="13294"/>
                  </a:lnTo>
                  <a:lnTo>
                    <a:pt x="6783" y="13402"/>
                  </a:lnTo>
                  <a:lnTo>
                    <a:pt x="6722" y="13508"/>
                  </a:lnTo>
                  <a:lnTo>
                    <a:pt x="6655" y="13610"/>
                  </a:lnTo>
                  <a:lnTo>
                    <a:pt x="6582" y="13710"/>
                  </a:lnTo>
                  <a:lnTo>
                    <a:pt x="6502" y="13805"/>
                  </a:lnTo>
                  <a:lnTo>
                    <a:pt x="6481" y="13816"/>
                  </a:lnTo>
                  <a:lnTo>
                    <a:pt x="6459" y="13827"/>
                  </a:lnTo>
                  <a:lnTo>
                    <a:pt x="6437" y="13838"/>
                  </a:lnTo>
                  <a:lnTo>
                    <a:pt x="6415" y="13848"/>
                  </a:lnTo>
                  <a:lnTo>
                    <a:pt x="6392" y="13858"/>
                  </a:lnTo>
                  <a:lnTo>
                    <a:pt x="6369" y="13867"/>
                  </a:lnTo>
                  <a:lnTo>
                    <a:pt x="6345" y="13876"/>
                  </a:lnTo>
                  <a:lnTo>
                    <a:pt x="6322" y="13884"/>
                  </a:lnTo>
                  <a:lnTo>
                    <a:pt x="4463" y="14370"/>
                  </a:lnTo>
                  <a:close/>
                  <a:moveTo>
                    <a:pt x="2096" y="14991"/>
                  </a:moveTo>
                  <a:lnTo>
                    <a:pt x="2070" y="14997"/>
                  </a:lnTo>
                  <a:lnTo>
                    <a:pt x="2036" y="15005"/>
                  </a:lnTo>
                  <a:lnTo>
                    <a:pt x="1995" y="15014"/>
                  </a:lnTo>
                  <a:lnTo>
                    <a:pt x="1949" y="15024"/>
                  </a:lnTo>
                  <a:lnTo>
                    <a:pt x="1899" y="15034"/>
                  </a:lnTo>
                  <a:lnTo>
                    <a:pt x="1849" y="15043"/>
                  </a:lnTo>
                  <a:lnTo>
                    <a:pt x="1825" y="15046"/>
                  </a:lnTo>
                  <a:lnTo>
                    <a:pt x="1801" y="15050"/>
                  </a:lnTo>
                  <a:lnTo>
                    <a:pt x="1777" y="15052"/>
                  </a:lnTo>
                  <a:lnTo>
                    <a:pt x="1755" y="15054"/>
                  </a:lnTo>
                  <a:lnTo>
                    <a:pt x="1716" y="15053"/>
                  </a:lnTo>
                  <a:lnTo>
                    <a:pt x="1679" y="15049"/>
                  </a:lnTo>
                  <a:lnTo>
                    <a:pt x="1641" y="15044"/>
                  </a:lnTo>
                  <a:lnTo>
                    <a:pt x="1604" y="15037"/>
                  </a:lnTo>
                  <a:lnTo>
                    <a:pt x="1568" y="15029"/>
                  </a:lnTo>
                  <a:lnTo>
                    <a:pt x="1532" y="15018"/>
                  </a:lnTo>
                  <a:lnTo>
                    <a:pt x="1498" y="15006"/>
                  </a:lnTo>
                  <a:lnTo>
                    <a:pt x="1464" y="14993"/>
                  </a:lnTo>
                  <a:lnTo>
                    <a:pt x="1430" y="14978"/>
                  </a:lnTo>
                  <a:lnTo>
                    <a:pt x="1398" y="14961"/>
                  </a:lnTo>
                  <a:lnTo>
                    <a:pt x="1367" y="14943"/>
                  </a:lnTo>
                  <a:lnTo>
                    <a:pt x="1336" y="14923"/>
                  </a:lnTo>
                  <a:lnTo>
                    <a:pt x="1307" y="14902"/>
                  </a:lnTo>
                  <a:lnTo>
                    <a:pt x="1279" y="14880"/>
                  </a:lnTo>
                  <a:lnTo>
                    <a:pt x="1251" y="14856"/>
                  </a:lnTo>
                  <a:lnTo>
                    <a:pt x="1225" y="14832"/>
                  </a:lnTo>
                  <a:lnTo>
                    <a:pt x="1201" y="14804"/>
                  </a:lnTo>
                  <a:lnTo>
                    <a:pt x="1177" y="14777"/>
                  </a:lnTo>
                  <a:lnTo>
                    <a:pt x="1155" y="14749"/>
                  </a:lnTo>
                  <a:lnTo>
                    <a:pt x="1134" y="14720"/>
                  </a:lnTo>
                  <a:lnTo>
                    <a:pt x="1115" y="14689"/>
                  </a:lnTo>
                  <a:lnTo>
                    <a:pt x="1096" y="14658"/>
                  </a:lnTo>
                  <a:lnTo>
                    <a:pt x="1080" y="14626"/>
                  </a:lnTo>
                  <a:lnTo>
                    <a:pt x="1065" y="14593"/>
                  </a:lnTo>
                  <a:lnTo>
                    <a:pt x="1051" y="14559"/>
                  </a:lnTo>
                  <a:lnTo>
                    <a:pt x="1040" y="14524"/>
                  </a:lnTo>
                  <a:lnTo>
                    <a:pt x="1030" y="14488"/>
                  </a:lnTo>
                  <a:lnTo>
                    <a:pt x="1021" y="14452"/>
                  </a:lnTo>
                  <a:lnTo>
                    <a:pt x="1015" y="14415"/>
                  </a:lnTo>
                  <a:lnTo>
                    <a:pt x="1010" y="14378"/>
                  </a:lnTo>
                  <a:lnTo>
                    <a:pt x="1007" y="14340"/>
                  </a:lnTo>
                  <a:lnTo>
                    <a:pt x="1006" y="14302"/>
                  </a:lnTo>
                  <a:lnTo>
                    <a:pt x="1009" y="14268"/>
                  </a:lnTo>
                  <a:lnTo>
                    <a:pt x="1015" y="14229"/>
                  </a:lnTo>
                  <a:lnTo>
                    <a:pt x="1022" y="14189"/>
                  </a:lnTo>
                  <a:lnTo>
                    <a:pt x="1029" y="14149"/>
                  </a:lnTo>
                  <a:lnTo>
                    <a:pt x="1037" y="14110"/>
                  </a:lnTo>
                  <a:lnTo>
                    <a:pt x="1045" y="14074"/>
                  </a:lnTo>
                  <a:lnTo>
                    <a:pt x="1051" y="14043"/>
                  </a:lnTo>
                  <a:lnTo>
                    <a:pt x="1056" y="14020"/>
                  </a:lnTo>
                  <a:lnTo>
                    <a:pt x="1586" y="12106"/>
                  </a:lnTo>
                  <a:lnTo>
                    <a:pt x="1641" y="12105"/>
                  </a:lnTo>
                  <a:lnTo>
                    <a:pt x="1695" y="12105"/>
                  </a:lnTo>
                  <a:lnTo>
                    <a:pt x="1749" y="12107"/>
                  </a:lnTo>
                  <a:lnTo>
                    <a:pt x="1804" y="12111"/>
                  </a:lnTo>
                  <a:lnTo>
                    <a:pt x="1858" y="12116"/>
                  </a:lnTo>
                  <a:lnTo>
                    <a:pt x="1913" y="12122"/>
                  </a:lnTo>
                  <a:lnTo>
                    <a:pt x="1968" y="12130"/>
                  </a:lnTo>
                  <a:lnTo>
                    <a:pt x="2023" y="12139"/>
                  </a:lnTo>
                  <a:lnTo>
                    <a:pt x="2077" y="12149"/>
                  </a:lnTo>
                  <a:lnTo>
                    <a:pt x="2133" y="12161"/>
                  </a:lnTo>
                  <a:lnTo>
                    <a:pt x="2187" y="12175"/>
                  </a:lnTo>
                  <a:lnTo>
                    <a:pt x="2242" y="12190"/>
                  </a:lnTo>
                  <a:lnTo>
                    <a:pt x="2297" y="12206"/>
                  </a:lnTo>
                  <a:lnTo>
                    <a:pt x="2351" y="12224"/>
                  </a:lnTo>
                  <a:lnTo>
                    <a:pt x="2405" y="12243"/>
                  </a:lnTo>
                  <a:lnTo>
                    <a:pt x="2460" y="12264"/>
                  </a:lnTo>
                  <a:lnTo>
                    <a:pt x="2513" y="12286"/>
                  </a:lnTo>
                  <a:lnTo>
                    <a:pt x="2566" y="12309"/>
                  </a:lnTo>
                  <a:lnTo>
                    <a:pt x="2619" y="12335"/>
                  </a:lnTo>
                  <a:lnTo>
                    <a:pt x="2673" y="12362"/>
                  </a:lnTo>
                  <a:lnTo>
                    <a:pt x="2725" y="12390"/>
                  </a:lnTo>
                  <a:lnTo>
                    <a:pt x="2776" y="12420"/>
                  </a:lnTo>
                  <a:lnTo>
                    <a:pt x="2829" y="12451"/>
                  </a:lnTo>
                  <a:lnTo>
                    <a:pt x="2879" y="12483"/>
                  </a:lnTo>
                  <a:lnTo>
                    <a:pt x="2930" y="12517"/>
                  </a:lnTo>
                  <a:lnTo>
                    <a:pt x="2980" y="12553"/>
                  </a:lnTo>
                  <a:lnTo>
                    <a:pt x="3029" y="12590"/>
                  </a:lnTo>
                  <a:lnTo>
                    <a:pt x="3078" y="12629"/>
                  </a:lnTo>
                  <a:lnTo>
                    <a:pt x="3126" y="12669"/>
                  </a:lnTo>
                  <a:lnTo>
                    <a:pt x="3174" y="12711"/>
                  </a:lnTo>
                  <a:lnTo>
                    <a:pt x="3220" y="12754"/>
                  </a:lnTo>
                  <a:lnTo>
                    <a:pt x="3266" y="12799"/>
                  </a:lnTo>
                  <a:lnTo>
                    <a:pt x="3312" y="12845"/>
                  </a:lnTo>
                  <a:lnTo>
                    <a:pt x="3356" y="12893"/>
                  </a:lnTo>
                  <a:lnTo>
                    <a:pt x="3398" y="12941"/>
                  </a:lnTo>
                  <a:lnTo>
                    <a:pt x="3439" y="12990"/>
                  </a:lnTo>
                  <a:lnTo>
                    <a:pt x="3479" y="13039"/>
                  </a:lnTo>
                  <a:lnTo>
                    <a:pt x="3517" y="13089"/>
                  </a:lnTo>
                  <a:lnTo>
                    <a:pt x="3553" y="13139"/>
                  </a:lnTo>
                  <a:lnTo>
                    <a:pt x="3588" y="13191"/>
                  </a:lnTo>
                  <a:lnTo>
                    <a:pt x="3621" y="13243"/>
                  </a:lnTo>
                  <a:lnTo>
                    <a:pt x="3653" y="13295"/>
                  </a:lnTo>
                  <a:lnTo>
                    <a:pt x="3683" y="13348"/>
                  </a:lnTo>
                  <a:lnTo>
                    <a:pt x="3712" y="13401"/>
                  </a:lnTo>
                  <a:lnTo>
                    <a:pt x="3739" y="13455"/>
                  </a:lnTo>
                  <a:lnTo>
                    <a:pt x="3765" y="13509"/>
                  </a:lnTo>
                  <a:lnTo>
                    <a:pt x="3788" y="13563"/>
                  </a:lnTo>
                  <a:lnTo>
                    <a:pt x="3811" y="13617"/>
                  </a:lnTo>
                  <a:lnTo>
                    <a:pt x="3833" y="13671"/>
                  </a:lnTo>
                  <a:lnTo>
                    <a:pt x="3852" y="13727"/>
                  </a:lnTo>
                  <a:lnTo>
                    <a:pt x="3870" y="13782"/>
                  </a:lnTo>
                  <a:lnTo>
                    <a:pt x="3887" y="13837"/>
                  </a:lnTo>
                  <a:lnTo>
                    <a:pt x="3902" y="13892"/>
                  </a:lnTo>
                  <a:lnTo>
                    <a:pt x="3915" y="13948"/>
                  </a:lnTo>
                  <a:lnTo>
                    <a:pt x="3927" y="14004"/>
                  </a:lnTo>
                  <a:lnTo>
                    <a:pt x="3938" y="14060"/>
                  </a:lnTo>
                  <a:lnTo>
                    <a:pt x="3946" y="14115"/>
                  </a:lnTo>
                  <a:lnTo>
                    <a:pt x="3954" y="14170"/>
                  </a:lnTo>
                  <a:lnTo>
                    <a:pt x="3960" y="14225"/>
                  </a:lnTo>
                  <a:lnTo>
                    <a:pt x="3964" y="14282"/>
                  </a:lnTo>
                  <a:lnTo>
                    <a:pt x="3967" y="14337"/>
                  </a:lnTo>
                  <a:lnTo>
                    <a:pt x="3968" y="14391"/>
                  </a:lnTo>
                  <a:lnTo>
                    <a:pt x="3968" y="14446"/>
                  </a:lnTo>
                  <a:lnTo>
                    <a:pt x="3967" y="14500"/>
                  </a:lnTo>
                  <a:lnTo>
                    <a:pt x="2096" y="14991"/>
                  </a:lnTo>
                  <a:close/>
                  <a:moveTo>
                    <a:pt x="5275" y="8311"/>
                  </a:moveTo>
                  <a:lnTo>
                    <a:pt x="5187" y="8277"/>
                  </a:lnTo>
                  <a:lnTo>
                    <a:pt x="5099" y="8245"/>
                  </a:lnTo>
                  <a:lnTo>
                    <a:pt x="5011" y="8215"/>
                  </a:lnTo>
                  <a:lnTo>
                    <a:pt x="4921" y="8186"/>
                  </a:lnTo>
                  <a:lnTo>
                    <a:pt x="4877" y="8173"/>
                  </a:lnTo>
                  <a:lnTo>
                    <a:pt x="4833" y="8159"/>
                  </a:lnTo>
                  <a:lnTo>
                    <a:pt x="4787" y="8147"/>
                  </a:lnTo>
                  <a:lnTo>
                    <a:pt x="4742" y="8135"/>
                  </a:lnTo>
                  <a:lnTo>
                    <a:pt x="4698" y="8124"/>
                  </a:lnTo>
                  <a:lnTo>
                    <a:pt x="4652" y="8113"/>
                  </a:lnTo>
                  <a:lnTo>
                    <a:pt x="4607" y="8103"/>
                  </a:lnTo>
                  <a:lnTo>
                    <a:pt x="4562" y="8093"/>
                  </a:lnTo>
                  <a:lnTo>
                    <a:pt x="4517" y="8084"/>
                  </a:lnTo>
                  <a:lnTo>
                    <a:pt x="4471" y="8075"/>
                  </a:lnTo>
                  <a:lnTo>
                    <a:pt x="4426" y="8067"/>
                  </a:lnTo>
                  <a:lnTo>
                    <a:pt x="4380" y="8059"/>
                  </a:lnTo>
                  <a:lnTo>
                    <a:pt x="4335" y="8052"/>
                  </a:lnTo>
                  <a:lnTo>
                    <a:pt x="4289" y="8045"/>
                  </a:lnTo>
                  <a:lnTo>
                    <a:pt x="4243" y="8039"/>
                  </a:lnTo>
                  <a:lnTo>
                    <a:pt x="4198" y="8034"/>
                  </a:lnTo>
                  <a:lnTo>
                    <a:pt x="4153" y="8029"/>
                  </a:lnTo>
                  <a:lnTo>
                    <a:pt x="4106" y="8025"/>
                  </a:lnTo>
                  <a:lnTo>
                    <a:pt x="4061" y="8021"/>
                  </a:lnTo>
                  <a:lnTo>
                    <a:pt x="4015" y="8018"/>
                  </a:lnTo>
                  <a:lnTo>
                    <a:pt x="3969" y="8015"/>
                  </a:lnTo>
                  <a:lnTo>
                    <a:pt x="3923" y="8013"/>
                  </a:lnTo>
                  <a:lnTo>
                    <a:pt x="3878" y="8011"/>
                  </a:lnTo>
                  <a:lnTo>
                    <a:pt x="3832" y="8011"/>
                  </a:lnTo>
                  <a:lnTo>
                    <a:pt x="7706" y="4116"/>
                  </a:lnTo>
                  <a:lnTo>
                    <a:pt x="7763" y="4063"/>
                  </a:lnTo>
                  <a:lnTo>
                    <a:pt x="7820" y="4012"/>
                  </a:lnTo>
                  <a:lnTo>
                    <a:pt x="7880" y="3964"/>
                  </a:lnTo>
                  <a:lnTo>
                    <a:pt x="7941" y="3918"/>
                  </a:lnTo>
                  <a:lnTo>
                    <a:pt x="8003" y="3875"/>
                  </a:lnTo>
                  <a:lnTo>
                    <a:pt x="8067" y="3834"/>
                  </a:lnTo>
                  <a:lnTo>
                    <a:pt x="8131" y="3796"/>
                  </a:lnTo>
                  <a:lnTo>
                    <a:pt x="8197" y="3760"/>
                  </a:lnTo>
                  <a:lnTo>
                    <a:pt x="8265" y="3725"/>
                  </a:lnTo>
                  <a:lnTo>
                    <a:pt x="8333" y="3694"/>
                  </a:lnTo>
                  <a:lnTo>
                    <a:pt x="8403" y="3665"/>
                  </a:lnTo>
                  <a:lnTo>
                    <a:pt x="8473" y="3638"/>
                  </a:lnTo>
                  <a:lnTo>
                    <a:pt x="8544" y="3613"/>
                  </a:lnTo>
                  <a:lnTo>
                    <a:pt x="8616" y="3591"/>
                  </a:lnTo>
                  <a:lnTo>
                    <a:pt x="8689" y="3571"/>
                  </a:lnTo>
                  <a:lnTo>
                    <a:pt x="8764" y="3554"/>
                  </a:lnTo>
                  <a:lnTo>
                    <a:pt x="8838" y="3539"/>
                  </a:lnTo>
                  <a:lnTo>
                    <a:pt x="8914" y="3526"/>
                  </a:lnTo>
                  <a:lnTo>
                    <a:pt x="8989" y="3515"/>
                  </a:lnTo>
                  <a:lnTo>
                    <a:pt x="9067" y="3507"/>
                  </a:lnTo>
                  <a:lnTo>
                    <a:pt x="9143" y="3501"/>
                  </a:lnTo>
                  <a:lnTo>
                    <a:pt x="9220" y="3497"/>
                  </a:lnTo>
                  <a:lnTo>
                    <a:pt x="9299" y="3496"/>
                  </a:lnTo>
                  <a:lnTo>
                    <a:pt x="9377" y="3497"/>
                  </a:lnTo>
                  <a:lnTo>
                    <a:pt x="9457" y="3500"/>
                  </a:lnTo>
                  <a:lnTo>
                    <a:pt x="9535" y="3505"/>
                  </a:lnTo>
                  <a:lnTo>
                    <a:pt x="9615" y="3512"/>
                  </a:lnTo>
                  <a:lnTo>
                    <a:pt x="9694" y="3522"/>
                  </a:lnTo>
                  <a:lnTo>
                    <a:pt x="9775" y="3534"/>
                  </a:lnTo>
                  <a:lnTo>
                    <a:pt x="9854" y="3548"/>
                  </a:lnTo>
                  <a:lnTo>
                    <a:pt x="9934" y="3565"/>
                  </a:lnTo>
                  <a:lnTo>
                    <a:pt x="10014" y="3583"/>
                  </a:lnTo>
                  <a:lnTo>
                    <a:pt x="5275" y="8311"/>
                  </a:lnTo>
                  <a:close/>
                  <a:moveTo>
                    <a:pt x="7441" y="10165"/>
                  </a:moveTo>
                  <a:lnTo>
                    <a:pt x="7406" y="10107"/>
                  </a:lnTo>
                  <a:lnTo>
                    <a:pt x="7369" y="10049"/>
                  </a:lnTo>
                  <a:lnTo>
                    <a:pt x="7332" y="9992"/>
                  </a:lnTo>
                  <a:lnTo>
                    <a:pt x="7295" y="9936"/>
                  </a:lnTo>
                  <a:lnTo>
                    <a:pt x="7257" y="9880"/>
                  </a:lnTo>
                  <a:lnTo>
                    <a:pt x="7218" y="9824"/>
                  </a:lnTo>
                  <a:lnTo>
                    <a:pt x="7177" y="9768"/>
                  </a:lnTo>
                  <a:lnTo>
                    <a:pt x="7137" y="9714"/>
                  </a:lnTo>
                  <a:lnTo>
                    <a:pt x="7096" y="9660"/>
                  </a:lnTo>
                  <a:lnTo>
                    <a:pt x="7053" y="9606"/>
                  </a:lnTo>
                  <a:lnTo>
                    <a:pt x="7009" y="9553"/>
                  </a:lnTo>
                  <a:lnTo>
                    <a:pt x="6965" y="9500"/>
                  </a:lnTo>
                  <a:lnTo>
                    <a:pt x="6919" y="9448"/>
                  </a:lnTo>
                  <a:lnTo>
                    <a:pt x="6873" y="9397"/>
                  </a:lnTo>
                  <a:lnTo>
                    <a:pt x="6824" y="9347"/>
                  </a:lnTo>
                  <a:lnTo>
                    <a:pt x="6776" y="9297"/>
                  </a:lnTo>
                  <a:lnTo>
                    <a:pt x="6718" y="9240"/>
                  </a:lnTo>
                  <a:lnTo>
                    <a:pt x="6658" y="9185"/>
                  </a:lnTo>
                  <a:lnTo>
                    <a:pt x="6598" y="9131"/>
                  </a:lnTo>
                  <a:lnTo>
                    <a:pt x="6538" y="9079"/>
                  </a:lnTo>
                  <a:lnTo>
                    <a:pt x="6475" y="9029"/>
                  </a:lnTo>
                  <a:lnTo>
                    <a:pt x="6412" y="8978"/>
                  </a:lnTo>
                  <a:lnTo>
                    <a:pt x="6348" y="8930"/>
                  </a:lnTo>
                  <a:lnTo>
                    <a:pt x="6284" y="8884"/>
                  </a:lnTo>
                  <a:lnTo>
                    <a:pt x="6220" y="8838"/>
                  </a:lnTo>
                  <a:lnTo>
                    <a:pt x="6153" y="8794"/>
                  </a:lnTo>
                  <a:lnTo>
                    <a:pt x="6087" y="8750"/>
                  </a:lnTo>
                  <a:lnTo>
                    <a:pt x="6021" y="8707"/>
                  </a:lnTo>
                  <a:lnTo>
                    <a:pt x="5953" y="8666"/>
                  </a:lnTo>
                  <a:lnTo>
                    <a:pt x="5885" y="8626"/>
                  </a:lnTo>
                  <a:lnTo>
                    <a:pt x="5816" y="8587"/>
                  </a:lnTo>
                  <a:lnTo>
                    <a:pt x="5748" y="8549"/>
                  </a:lnTo>
                  <a:lnTo>
                    <a:pt x="10542" y="3766"/>
                  </a:lnTo>
                  <a:lnTo>
                    <a:pt x="10613" y="3798"/>
                  </a:lnTo>
                  <a:lnTo>
                    <a:pt x="10683" y="3831"/>
                  </a:lnTo>
                  <a:lnTo>
                    <a:pt x="10752" y="3866"/>
                  </a:lnTo>
                  <a:lnTo>
                    <a:pt x="10821" y="3903"/>
                  </a:lnTo>
                  <a:lnTo>
                    <a:pt x="10889" y="3942"/>
                  </a:lnTo>
                  <a:lnTo>
                    <a:pt x="10958" y="3983"/>
                  </a:lnTo>
                  <a:lnTo>
                    <a:pt x="11025" y="4026"/>
                  </a:lnTo>
                  <a:lnTo>
                    <a:pt x="11091" y="4070"/>
                  </a:lnTo>
                  <a:lnTo>
                    <a:pt x="11157" y="4115"/>
                  </a:lnTo>
                  <a:lnTo>
                    <a:pt x="11222" y="4163"/>
                  </a:lnTo>
                  <a:lnTo>
                    <a:pt x="11287" y="4212"/>
                  </a:lnTo>
                  <a:lnTo>
                    <a:pt x="11351" y="4263"/>
                  </a:lnTo>
                  <a:lnTo>
                    <a:pt x="11413" y="4317"/>
                  </a:lnTo>
                  <a:lnTo>
                    <a:pt x="11476" y="4372"/>
                  </a:lnTo>
                  <a:lnTo>
                    <a:pt x="11537" y="4428"/>
                  </a:lnTo>
                  <a:lnTo>
                    <a:pt x="11597" y="4487"/>
                  </a:lnTo>
                  <a:lnTo>
                    <a:pt x="11648" y="4537"/>
                  </a:lnTo>
                  <a:lnTo>
                    <a:pt x="11696" y="4590"/>
                  </a:lnTo>
                  <a:lnTo>
                    <a:pt x="11743" y="4642"/>
                  </a:lnTo>
                  <a:lnTo>
                    <a:pt x="11790" y="4696"/>
                  </a:lnTo>
                  <a:lnTo>
                    <a:pt x="11835" y="4749"/>
                  </a:lnTo>
                  <a:lnTo>
                    <a:pt x="11878" y="4803"/>
                  </a:lnTo>
                  <a:lnTo>
                    <a:pt x="11919" y="4859"/>
                  </a:lnTo>
                  <a:lnTo>
                    <a:pt x="11961" y="4915"/>
                  </a:lnTo>
                  <a:lnTo>
                    <a:pt x="12000" y="4970"/>
                  </a:lnTo>
                  <a:lnTo>
                    <a:pt x="12038" y="5027"/>
                  </a:lnTo>
                  <a:lnTo>
                    <a:pt x="12075" y="5084"/>
                  </a:lnTo>
                  <a:lnTo>
                    <a:pt x="12110" y="5142"/>
                  </a:lnTo>
                  <a:lnTo>
                    <a:pt x="12145" y="5200"/>
                  </a:lnTo>
                  <a:lnTo>
                    <a:pt x="12178" y="5258"/>
                  </a:lnTo>
                  <a:lnTo>
                    <a:pt x="12210" y="5316"/>
                  </a:lnTo>
                  <a:lnTo>
                    <a:pt x="12241" y="5375"/>
                  </a:lnTo>
                  <a:lnTo>
                    <a:pt x="7441" y="10165"/>
                  </a:lnTo>
                  <a:close/>
                  <a:moveTo>
                    <a:pt x="8055" y="11941"/>
                  </a:moveTo>
                  <a:lnTo>
                    <a:pt x="8045" y="11856"/>
                  </a:lnTo>
                  <a:lnTo>
                    <a:pt x="8035" y="11772"/>
                  </a:lnTo>
                  <a:lnTo>
                    <a:pt x="8022" y="11687"/>
                  </a:lnTo>
                  <a:lnTo>
                    <a:pt x="8008" y="11603"/>
                  </a:lnTo>
                  <a:lnTo>
                    <a:pt x="7991" y="11519"/>
                  </a:lnTo>
                  <a:lnTo>
                    <a:pt x="7973" y="11435"/>
                  </a:lnTo>
                  <a:lnTo>
                    <a:pt x="7953" y="11352"/>
                  </a:lnTo>
                  <a:lnTo>
                    <a:pt x="7931" y="11270"/>
                  </a:lnTo>
                  <a:lnTo>
                    <a:pt x="7907" y="11187"/>
                  </a:lnTo>
                  <a:lnTo>
                    <a:pt x="7882" y="11105"/>
                  </a:lnTo>
                  <a:lnTo>
                    <a:pt x="7854" y="11024"/>
                  </a:lnTo>
                  <a:lnTo>
                    <a:pt x="7825" y="10943"/>
                  </a:lnTo>
                  <a:lnTo>
                    <a:pt x="7795" y="10861"/>
                  </a:lnTo>
                  <a:lnTo>
                    <a:pt x="7763" y="10781"/>
                  </a:lnTo>
                  <a:lnTo>
                    <a:pt x="7729" y="10702"/>
                  </a:lnTo>
                  <a:lnTo>
                    <a:pt x="7693" y="10622"/>
                  </a:lnTo>
                  <a:lnTo>
                    <a:pt x="12448" y="5878"/>
                  </a:lnTo>
                  <a:lnTo>
                    <a:pt x="12475" y="5965"/>
                  </a:lnTo>
                  <a:lnTo>
                    <a:pt x="12499" y="6051"/>
                  </a:lnTo>
                  <a:lnTo>
                    <a:pt x="12519" y="6137"/>
                  </a:lnTo>
                  <a:lnTo>
                    <a:pt x="12537" y="6223"/>
                  </a:lnTo>
                  <a:lnTo>
                    <a:pt x="12553" y="6310"/>
                  </a:lnTo>
                  <a:lnTo>
                    <a:pt x="12566" y="6396"/>
                  </a:lnTo>
                  <a:lnTo>
                    <a:pt x="12576" y="6482"/>
                  </a:lnTo>
                  <a:lnTo>
                    <a:pt x="12583" y="6568"/>
                  </a:lnTo>
                  <a:lnTo>
                    <a:pt x="12588" y="6654"/>
                  </a:lnTo>
                  <a:lnTo>
                    <a:pt x="12591" y="6739"/>
                  </a:lnTo>
                  <a:lnTo>
                    <a:pt x="12591" y="6824"/>
                  </a:lnTo>
                  <a:lnTo>
                    <a:pt x="12588" y="6908"/>
                  </a:lnTo>
                  <a:lnTo>
                    <a:pt x="12582" y="6992"/>
                  </a:lnTo>
                  <a:lnTo>
                    <a:pt x="12574" y="7075"/>
                  </a:lnTo>
                  <a:lnTo>
                    <a:pt x="12563" y="7158"/>
                  </a:lnTo>
                  <a:lnTo>
                    <a:pt x="12549" y="7239"/>
                  </a:lnTo>
                  <a:lnTo>
                    <a:pt x="12533" y="7320"/>
                  </a:lnTo>
                  <a:lnTo>
                    <a:pt x="12513" y="7400"/>
                  </a:lnTo>
                  <a:lnTo>
                    <a:pt x="12492" y="7479"/>
                  </a:lnTo>
                  <a:lnTo>
                    <a:pt x="12467" y="7557"/>
                  </a:lnTo>
                  <a:lnTo>
                    <a:pt x="12439" y="7635"/>
                  </a:lnTo>
                  <a:lnTo>
                    <a:pt x="12409" y="7710"/>
                  </a:lnTo>
                  <a:lnTo>
                    <a:pt x="12376" y="7784"/>
                  </a:lnTo>
                  <a:lnTo>
                    <a:pt x="12340" y="7857"/>
                  </a:lnTo>
                  <a:lnTo>
                    <a:pt x="12302" y="7930"/>
                  </a:lnTo>
                  <a:lnTo>
                    <a:pt x="12260" y="8000"/>
                  </a:lnTo>
                  <a:lnTo>
                    <a:pt x="12216" y="8069"/>
                  </a:lnTo>
                  <a:lnTo>
                    <a:pt x="12169" y="8136"/>
                  </a:lnTo>
                  <a:lnTo>
                    <a:pt x="12120" y="8203"/>
                  </a:lnTo>
                  <a:lnTo>
                    <a:pt x="12066" y="8267"/>
                  </a:lnTo>
                  <a:lnTo>
                    <a:pt x="12011" y="8329"/>
                  </a:lnTo>
                  <a:lnTo>
                    <a:pt x="11953" y="8389"/>
                  </a:lnTo>
                  <a:lnTo>
                    <a:pt x="11947" y="8394"/>
                  </a:lnTo>
                  <a:lnTo>
                    <a:pt x="11940" y="8400"/>
                  </a:lnTo>
                  <a:lnTo>
                    <a:pt x="11948" y="8406"/>
                  </a:lnTo>
                  <a:lnTo>
                    <a:pt x="8060" y="12314"/>
                  </a:lnTo>
                  <a:lnTo>
                    <a:pt x="8061" y="12268"/>
                  </a:lnTo>
                  <a:lnTo>
                    <a:pt x="8061" y="12222"/>
                  </a:lnTo>
                  <a:lnTo>
                    <a:pt x="8062" y="12175"/>
                  </a:lnTo>
                  <a:lnTo>
                    <a:pt x="8062" y="12129"/>
                  </a:lnTo>
                  <a:lnTo>
                    <a:pt x="8062" y="12082"/>
                  </a:lnTo>
                  <a:lnTo>
                    <a:pt x="8061" y="12035"/>
                  </a:lnTo>
                  <a:lnTo>
                    <a:pt x="8059" y="11988"/>
                  </a:lnTo>
                  <a:lnTo>
                    <a:pt x="8055" y="11941"/>
                  </a:lnTo>
                  <a:close/>
                  <a:moveTo>
                    <a:pt x="14785" y="1295"/>
                  </a:moveTo>
                  <a:lnTo>
                    <a:pt x="14707" y="1218"/>
                  </a:lnTo>
                  <a:lnTo>
                    <a:pt x="14626" y="1144"/>
                  </a:lnTo>
                  <a:lnTo>
                    <a:pt x="14546" y="1072"/>
                  </a:lnTo>
                  <a:lnTo>
                    <a:pt x="14463" y="1003"/>
                  </a:lnTo>
                  <a:lnTo>
                    <a:pt x="14379" y="934"/>
                  </a:lnTo>
                  <a:lnTo>
                    <a:pt x="14294" y="869"/>
                  </a:lnTo>
                  <a:lnTo>
                    <a:pt x="14208" y="806"/>
                  </a:lnTo>
                  <a:lnTo>
                    <a:pt x="14119" y="745"/>
                  </a:lnTo>
                  <a:lnTo>
                    <a:pt x="14031" y="685"/>
                  </a:lnTo>
                  <a:lnTo>
                    <a:pt x="13941" y="629"/>
                  </a:lnTo>
                  <a:lnTo>
                    <a:pt x="13851" y="575"/>
                  </a:lnTo>
                  <a:lnTo>
                    <a:pt x="13758" y="523"/>
                  </a:lnTo>
                  <a:lnTo>
                    <a:pt x="13666" y="473"/>
                  </a:lnTo>
                  <a:lnTo>
                    <a:pt x="13572" y="426"/>
                  </a:lnTo>
                  <a:lnTo>
                    <a:pt x="13478" y="380"/>
                  </a:lnTo>
                  <a:lnTo>
                    <a:pt x="13382" y="338"/>
                  </a:lnTo>
                  <a:lnTo>
                    <a:pt x="13286" y="298"/>
                  </a:lnTo>
                  <a:lnTo>
                    <a:pt x="13190" y="260"/>
                  </a:lnTo>
                  <a:lnTo>
                    <a:pt x="13092" y="225"/>
                  </a:lnTo>
                  <a:lnTo>
                    <a:pt x="12995" y="193"/>
                  </a:lnTo>
                  <a:lnTo>
                    <a:pt x="12896" y="162"/>
                  </a:lnTo>
                  <a:lnTo>
                    <a:pt x="12798" y="134"/>
                  </a:lnTo>
                  <a:lnTo>
                    <a:pt x="12698" y="109"/>
                  </a:lnTo>
                  <a:lnTo>
                    <a:pt x="12598" y="86"/>
                  </a:lnTo>
                  <a:lnTo>
                    <a:pt x="12499" y="66"/>
                  </a:lnTo>
                  <a:lnTo>
                    <a:pt x="12398" y="49"/>
                  </a:lnTo>
                  <a:lnTo>
                    <a:pt x="12299" y="34"/>
                  </a:lnTo>
                  <a:lnTo>
                    <a:pt x="12198" y="22"/>
                  </a:lnTo>
                  <a:lnTo>
                    <a:pt x="12097" y="12"/>
                  </a:lnTo>
                  <a:lnTo>
                    <a:pt x="11996" y="5"/>
                  </a:lnTo>
                  <a:lnTo>
                    <a:pt x="11895" y="1"/>
                  </a:lnTo>
                  <a:lnTo>
                    <a:pt x="11795" y="0"/>
                  </a:lnTo>
                  <a:lnTo>
                    <a:pt x="11710" y="1"/>
                  </a:lnTo>
                  <a:lnTo>
                    <a:pt x="11626" y="4"/>
                  </a:lnTo>
                  <a:lnTo>
                    <a:pt x="11542" y="9"/>
                  </a:lnTo>
                  <a:lnTo>
                    <a:pt x="11459" y="16"/>
                  </a:lnTo>
                  <a:lnTo>
                    <a:pt x="11376" y="24"/>
                  </a:lnTo>
                  <a:lnTo>
                    <a:pt x="11294" y="35"/>
                  </a:lnTo>
                  <a:lnTo>
                    <a:pt x="11212" y="47"/>
                  </a:lnTo>
                  <a:lnTo>
                    <a:pt x="11131" y="62"/>
                  </a:lnTo>
                  <a:lnTo>
                    <a:pt x="11051" y="78"/>
                  </a:lnTo>
                  <a:lnTo>
                    <a:pt x="10971" y="96"/>
                  </a:lnTo>
                  <a:lnTo>
                    <a:pt x="10892" y="116"/>
                  </a:lnTo>
                  <a:lnTo>
                    <a:pt x="10814" y="139"/>
                  </a:lnTo>
                  <a:lnTo>
                    <a:pt x="10736" y="162"/>
                  </a:lnTo>
                  <a:lnTo>
                    <a:pt x="10660" y="187"/>
                  </a:lnTo>
                  <a:lnTo>
                    <a:pt x="10584" y="215"/>
                  </a:lnTo>
                  <a:lnTo>
                    <a:pt x="10509" y="243"/>
                  </a:lnTo>
                  <a:lnTo>
                    <a:pt x="10435" y="274"/>
                  </a:lnTo>
                  <a:lnTo>
                    <a:pt x="10361" y="307"/>
                  </a:lnTo>
                  <a:lnTo>
                    <a:pt x="10289" y="341"/>
                  </a:lnTo>
                  <a:lnTo>
                    <a:pt x="10217" y="377"/>
                  </a:lnTo>
                  <a:lnTo>
                    <a:pt x="10147" y="416"/>
                  </a:lnTo>
                  <a:lnTo>
                    <a:pt x="10078" y="455"/>
                  </a:lnTo>
                  <a:lnTo>
                    <a:pt x="10010" y="496"/>
                  </a:lnTo>
                  <a:lnTo>
                    <a:pt x="9943" y="539"/>
                  </a:lnTo>
                  <a:lnTo>
                    <a:pt x="9876" y="583"/>
                  </a:lnTo>
                  <a:lnTo>
                    <a:pt x="9811" y="629"/>
                  </a:lnTo>
                  <a:lnTo>
                    <a:pt x="9748" y="677"/>
                  </a:lnTo>
                  <a:lnTo>
                    <a:pt x="9684" y="727"/>
                  </a:lnTo>
                  <a:lnTo>
                    <a:pt x="9623" y="778"/>
                  </a:lnTo>
                  <a:lnTo>
                    <a:pt x="9562" y="831"/>
                  </a:lnTo>
                  <a:lnTo>
                    <a:pt x="9503" y="885"/>
                  </a:lnTo>
                  <a:lnTo>
                    <a:pt x="9446" y="941"/>
                  </a:lnTo>
                  <a:lnTo>
                    <a:pt x="6997" y="3403"/>
                  </a:lnTo>
                  <a:lnTo>
                    <a:pt x="6986" y="3412"/>
                  </a:lnTo>
                  <a:lnTo>
                    <a:pt x="6974" y="3422"/>
                  </a:lnTo>
                  <a:lnTo>
                    <a:pt x="6969" y="3428"/>
                  </a:lnTo>
                  <a:lnTo>
                    <a:pt x="6964" y="3435"/>
                  </a:lnTo>
                  <a:lnTo>
                    <a:pt x="6965" y="3436"/>
                  </a:lnTo>
                  <a:lnTo>
                    <a:pt x="1769" y="8659"/>
                  </a:lnTo>
                  <a:lnTo>
                    <a:pt x="1747" y="8681"/>
                  </a:lnTo>
                  <a:lnTo>
                    <a:pt x="1725" y="8704"/>
                  </a:lnTo>
                  <a:lnTo>
                    <a:pt x="1704" y="8728"/>
                  </a:lnTo>
                  <a:lnTo>
                    <a:pt x="1683" y="8751"/>
                  </a:lnTo>
                  <a:lnTo>
                    <a:pt x="1642" y="8799"/>
                  </a:lnTo>
                  <a:lnTo>
                    <a:pt x="1602" y="8847"/>
                  </a:lnTo>
                  <a:lnTo>
                    <a:pt x="1564" y="8897"/>
                  </a:lnTo>
                  <a:lnTo>
                    <a:pt x="1528" y="8949"/>
                  </a:lnTo>
                  <a:lnTo>
                    <a:pt x="1494" y="9002"/>
                  </a:lnTo>
                  <a:lnTo>
                    <a:pt x="1461" y="9055"/>
                  </a:lnTo>
                  <a:lnTo>
                    <a:pt x="1429" y="9109"/>
                  </a:lnTo>
                  <a:lnTo>
                    <a:pt x="1400" y="9165"/>
                  </a:lnTo>
                  <a:lnTo>
                    <a:pt x="1372" y="9221"/>
                  </a:lnTo>
                  <a:lnTo>
                    <a:pt x="1347" y="9279"/>
                  </a:lnTo>
                  <a:lnTo>
                    <a:pt x="1322" y="9336"/>
                  </a:lnTo>
                  <a:lnTo>
                    <a:pt x="1300" y="9395"/>
                  </a:lnTo>
                  <a:lnTo>
                    <a:pt x="1279" y="9454"/>
                  </a:lnTo>
                  <a:lnTo>
                    <a:pt x="1260" y="9514"/>
                  </a:lnTo>
                  <a:lnTo>
                    <a:pt x="78" y="13784"/>
                  </a:lnTo>
                  <a:lnTo>
                    <a:pt x="74" y="13803"/>
                  </a:lnTo>
                  <a:lnTo>
                    <a:pt x="65" y="13846"/>
                  </a:lnTo>
                  <a:lnTo>
                    <a:pt x="53" y="13908"/>
                  </a:lnTo>
                  <a:lnTo>
                    <a:pt x="38" y="13984"/>
                  </a:lnTo>
                  <a:lnTo>
                    <a:pt x="31" y="14025"/>
                  </a:lnTo>
                  <a:lnTo>
                    <a:pt x="24" y="14066"/>
                  </a:lnTo>
                  <a:lnTo>
                    <a:pt x="18" y="14109"/>
                  </a:lnTo>
                  <a:lnTo>
                    <a:pt x="12" y="14151"/>
                  </a:lnTo>
                  <a:lnTo>
                    <a:pt x="7" y="14192"/>
                  </a:lnTo>
                  <a:lnTo>
                    <a:pt x="3" y="14231"/>
                  </a:lnTo>
                  <a:lnTo>
                    <a:pt x="1" y="14268"/>
                  </a:lnTo>
                  <a:lnTo>
                    <a:pt x="0" y="14302"/>
                  </a:lnTo>
                  <a:lnTo>
                    <a:pt x="2" y="14392"/>
                  </a:lnTo>
                  <a:lnTo>
                    <a:pt x="9" y="14481"/>
                  </a:lnTo>
                  <a:lnTo>
                    <a:pt x="20" y="14569"/>
                  </a:lnTo>
                  <a:lnTo>
                    <a:pt x="36" y="14656"/>
                  </a:lnTo>
                  <a:lnTo>
                    <a:pt x="55" y="14740"/>
                  </a:lnTo>
                  <a:lnTo>
                    <a:pt x="79" y="14824"/>
                  </a:lnTo>
                  <a:lnTo>
                    <a:pt x="107" y="14906"/>
                  </a:lnTo>
                  <a:lnTo>
                    <a:pt x="139" y="14985"/>
                  </a:lnTo>
                  <a:lnTo>
                    <a:pt x="174" y="15063"/>
                  </a:lnTo>
                  <a:lnTo>
                    <a:pt x="212" y="15139"/>
                  </a:lnTo>
                  <a:lnTo>
                    <a:pt x="256" y="15212"/>
                  </a:lnTo>
                  <a:lnTo>
                    <a:pt x="301" y="15283"/>
                  </a:lnTo>
                  <a:lnTo>
                    <a:pt x="350" y="15352"/>
                  </a:lnTo>
                  <a:lnTo>
                    <a:pt x="402" y="15419"/>
                  </a:lnTo>
                  <a:lnTo>
                    <a:pt x="458" y="15483"/>
                  </a:lnTo>
                  <a:lnTo>
                    <a:pt x="516" y="15543"/>
                  </a:lnTo>
                  <a:lnTo>
                    <a:pt x="577" y="15601"/>
                  </a:lnTo>
                  <a:lnTo>
                    <a:pt x="642" y="15657"/>
                  </a:lnTo>
                  <a:lnTo>
                    <a:pt x="708" y="15709"/>
                  </a:lnTo>
                  <a:lnTo>
                    <a:pt x="778" y="15758"/>
                  </a:lnTo>
                  <a:lnTo>
                    <a:pt x="849" y="15804"/>
                  </a:lnTo>
                  <a:lnTo>
                    <a:pt x="922" y="15846"/>
                  </a:lnTo>
                  <a:lnTo>
                    <a:pt x="999" y="15884"/>
                  </a:lnTo>
                  <a:lnTo>
                    <a:pt x="1076" y="15919"/>
                  </a:lnTo>
                  <a:lnTo>
                    <a:pt x="1157" y="15952"/>
                  </a:lnTo>
                  <a:lnTo>
                    <a:pt x="1238" y="15979"/>
                  </a:lnTo>
                  <a:lnTo>
                    <a:pt x="1323" y="16003"/>
                  </a:lnTo>
                  <a:lnTo>
                    <a:pt x="1407" y="16022"/>
                  </a:lnTo>
                  <a:lnTo>
                    <a:pt x="1495" y="16038"/>
                  </a:lnTo>
                  <a:lnTo>
                    <a:pt x="1582" y="16049"/>
                  </a:lnTo>
                  <a:lnTo>
                    <a:pt x="1672" y="16056"/>
                  </a:lnTo>
                  <a:lnTo>
                    <a:pt x="1763" y="16058"/>
                  </a:lnTo>
                  <a:lnTo>
                    <a:pt x="1801" y="16057"/>
                  </a:lnTo>
                  <a:lnTo>
                    <a:pt x="1843" y="16054"/>
                  </a:lnTo>
                  <a:lnTo>
                    <a:pt x="1887" y="16049"/>
                  </a:lnTo>
                  <a:lnTo>
                    <a:pt x="1933" y="16044"/>
                  </a:lnTo>
                  <a:lnTo>
                    <a:pt x="1981" y="16037"/>
                  </a:lnTo>
                  <a:lnTo>
                    <a:pt x="2028" y="16029"/>
                  </a:lnTo>
                  <a:lnTo>
                    <a:pt x="2075" y="16020"/>
                  </a:lnTo>
                  <a:lnTo>
                    <a:pt x="2122" y="16012"/>
                  </a:lnTo>
                  <a:lnTo>
                    <a:pt x="2205" y="15995"/>
                  </a:lnTo>
                  <a:lnTo>
                    <a:pt x="2275" y="15980"/>
                  </a:lnTo>
                  <a:lnTo>
                    <a:pt x="2324" y="15969"/>
                  </a:lnTo>
                  <a:lnTo>
                    <a:pt x="2345" y="15964"/>
                  </a:lnTo>
                  <a:lnTo>
                    <a:pt x="6609" y="14846"/>
                  </a:lnTo>
                  <a:lnTo>
                    <a:pt x="6669" y="14827"/>
                  </a:lnTo>
                  <a:lnTo>
                    <a:pt x="6729" y="14805"/>
                  </a:lnTo>
                  <a:lnTo>
                    <a:pt x="6788" y="14783"/>
                  </a:lnTo>
                  <a:lnTo>
                    <a:pt x="6845" y="14759"/>
                  </a:lnTo>
                  <a:lnTo>
                    <a:pt x="6903" y="14733"/>
                  </a:lnTo>
                  <a:lnTo>
                    <a:pt x="6960" y="14705"/>
                  </a:lnTo>
                  <a:lnTo>
                    <a:pt x="7015" y="14675"/>
                  </a:lnTo>
                  <a:lnTo>
                    <a:pt x="7070" y="14644"/>
                  </a:lnTo>
                  <a:lnTo>
                    <a:pt x="7123" y="14612"/>
                  </a:lnTo>
                  <a:lnTo>
                    <a:pt x="7175" y="14577"/>
                  </a:lnTo>
                  <a:lnTo>
                    <a:pt x="7227" y="14541"/>
                  </a:lnTo>
                  <a:lnTo>
                    <a:pt x="7277" y="14502"/>
                  </a:lnTo>
                  <a:lnTo>
                    <a:pt x="7326" y="14463"/>
                  </a:lnTo>
                  <a:lnTo>
                    <a:pt x="7375" y="14422"/>
                  </a:lnTo>
                  <a:lnTo>
                    <a:pt x="7421" y="14380"/>
                  </a:lnTo>
                  <a:lnTo>
                    <a:pt x="7466" y="14336"/>
                  </a:lnTo>
                  <a:lnTo>
                    <a:pt x="15143" y="6617"/>
                  </a:lnTo>
                  <a:lnTo>
                    <a:pt x="15270" y="6483"/>
                  </a:lnTo>
                  <a:lnTo>
                    <a:pt x="15387" y="6344"/>
                  </a:lnTo>
                  <a:lnTo>
                    <a:pt x="15495" y="6200"/>
                  </a:lnTo>
                  <a:lnTo>
                    <a:pt x="15594" y="6053"/>
                  </a:lnTo>
                  <a:lnTo>
                    <a:pt x="15685" y="5900"/>
                  </a:lnTo>
                  <a:lnTo>
                    <a:pt x="15766" y="5744"/>
                  </a:lnTo>
                  <a:lnTo>
                    <a:pt x="15837" y="5584"/>
                  </a:lnTo>
                  <a:lnTo>
                    <a:pt x="15901" y="5421"/>
                  </a:lnTo>
                  <a:lnTo>
                    <a:pt x="15955" y="5254"/>
                  </a:lnTo>
                  <a:lnTo>
                    <a:pt x="16000" y="5084"/>
                  </a:lnTo>
                  <a:lnTo>
                    <a:pt x="16037" y="4913"/>
                  </a:lnTo>
                  <a:lnTo>
                    <a:pt x="16065" y="4739"/>
                  </a:lnTo>
                  <a:lnTo>
                    <a:pt x="16083" y="4563"/>
                  </a:lnTo>
                  <a:lnTo>
                    <a:pt x="16093" y="4387"/>
                  </a:lnTo>
                  <a:lnTo>
                    <a:pt x="16094" y="4208"/>
                  </a:lnTo>
                  <a:lnTo>
                    <a:pt x="16087" y="4030"/>
                  </a:lnTo>
                  <a:lnTo>
                    <a:pt x="16070" y="3850"/>
                  </a:lnTo>
                  <a:lnTo>
                    <a:pt x="16045" y="3669"/>
                  </a:lnTo>
                  <a:lnTo>
                    <a:pt x="16011" y="3490"/>
                  </a:lnTo>
                  <a:lnTo>
                    <a:pt x="15968" y="3310"/>
                  </a:lnTo>
                  <a:lnTo>
                    <a:pt x="15917" y="3131"/>
                  </a:lnTo>
                  <a:lnTo>
                    <a:pt x="15857" y="2953"/>
                  </a:lnTo>
                  <a:lnTo>
                    <a:pt x="15788" y="2776"/>
                  </a:lnTo>
                  <a:lnTo>
                    <a:pt x="15711" y="2601"/>
                  </a:lnTo>
                  <a:lnTo>
                    <a:pt x="15625" y="2428"/>
                  </a:lnTo>
                  <a:lnTo>
                    <a:pt x="15531" y="2257"/>
                  </a:lnTo>
                  <a:lnTo>
                    <a:pt x="15428" y="2089"/>
                  </a:lnTo>
                  <a:lnTo>
                    <a:pt x="15316" y="1923"/>
                  </a:lnTo>
                  <a:lnTo>
                    <a:pt x="15196" y="1760"/>
                  </a:lnTo>
                  <a:lnTo>
                    <a:pt x="15067" y="1602"/>
                  </a:lnTo>
                  <a:lnTo>
                    <a:pt x="14930" y="1446"/>
                  </a:lnTo>
                  <a:lnTo>
                    <a:pt x="14785" y="1295"/>
                  </a:lnTo>
                  <a:close/>
                </a:path>
              </a:pathLst>
            </a:custGeom>
            <a:solidFill>
              <a:schemeClr val="bg1"/>
            </a:solidFill>
            <a:ln>
              <a:noFill/>
            </a:ln>
          </p:spPr>
          <p:txBody>
            <a:bodyPr vert="horz" wrap="square" lIns="96429" tIns="48214" rIns="96429" bIns="48214" numCol="1" anchor="t" anchorCtr="0" compatLnSpc="1">
              <a:prstTxWarp prst="textNoShape">
                <a:avLst/>
              </a:prstTxWarp>
            </a:bodyPr>
            <a:lstStyle/>
            <a:p>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81" name="Group 11"/>
          <p:cNvGrpSpPr/>
          <p:nvPr/>
        </p:nvGrpSpPr>
        <p:grpSpPr>
          <a:xfrm>
            <a:off x="9644824" y="1556407"/>
            <a:ext cx="776434" cy="776434"/>
            <a:chOff x="9145851" y="1475651"/>
            <a:chExt cx="736265" cy="736265"/>
          </a:xfrm>
        </p:grpSpPr>
        <p:sp>
          <p:nvSpPr>
            <p:cNvPr id="82" name="Oval 74"/>
            <p:cNvSpPr/>
            <p:nvPr/>
          </p:nvSpPr>
          <p:spPr>
            <a:xfrm>
              <a:off x="9145851" y="1475651"/>
              <a:ext cx="736265" cy="7362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3" name="Freeform 213"/>
            <p:cNvSpPr>
              <a:spLocks noEditPoints="1"/>
            </p:cNvSpPr>
            <p:nvPr/>
          </p:nvSpPr>
          <p:spPr bwMode="auto">
            <a:xfrm>
              <a:off x="9292696" y="1662033"/>
              <a:ext cx="367439" cy="367440"/>
            </a:xfrm>
            <a:custGeom>
              <a:avLst/>
              <a:gdLst>
                <a:gd name="T0" fmla="*/ 8330 w 16095"/>
                <a:gd name="T1" fmla="*/ 13155 h 16095"/>
                <a:gd name="T2" fmla="*/ 8153 w 16095"/>
                <a:gd name="T3" fmla="*/ 13120 h 16095"/>
                <a:gd name="T4" fmla="*/ 5125 w 16095"/>
                <a:gd name="T5" fmla="*/ 12104 h 16095"/>
                <a:gd name="T6" fmla="*/ 5125 w 16095"/>
                <a:gd name="T7" fmla="*/ 12104 h 16095"/>
                <a:gd name="T8" fmla="*/ 4694 w 16095"/>
                <a:gd name="T9" fmla="*/ 11707 h 16095"/>
                <a:gd name="T10" fmla="*/ 1577 w 16095"/>
                <a:gd name="T11" fmla="*/ 10451 h 16095"/>
                <a:gd name="T12" fmla="*/ 15800 w 16095"/>
                <a:gd name="T13" fmla="*/ 45 h 16095"/>
                <a:gd name="T14" fmla="*/ 15716 w 16095"/>
                <a:gd name="T15" fmla="*/ 15 h 16095"/>
                <a:gd name="T16" fmla="*/ 15627 w 16095"/>
                <a:gd name="T17" fmla="*/ 1 h 16095"/>
                <a:gd name="T18" fmla="*/ 15537 w 16095"/>
                <a:gd name="T19" fmla="*/ 3 h 16095"/>
                <a:gd name="T20" fmla="*/ 15448 w 16095"/>
                <a:gd name="T21" fmla="*/ 21 h 16095"/>
                <a:gd name="T22" fmla="*/ 15362 w 16095"/>
                <a:gd name="T23" fmla="*/ 55 h 16095"/>
                <a:gd name="T24" fmla="*/ 210 w 16095"/>
                <a:gd name="T25" fmla="*/ 10154 h 16095"/>
                <a:gd name="T26" fmla="*/ 145 w 16095"/>
                <a:gd name="T27" fmla="*/ 10209 h 16095"/>
                <a:gd name="T28" fmla="*/ 91 w 16095"/>
                <a:gd name="T29" fmla="*/ 10275 h 16095"/>
                <a:gd name="T30" fmla="*/ 48 w 16095"/>
                <a:gd name="T31" fmla="*/ 10348 h 16095"/>
                <a:gd name="T32" fmla="*/ 18 w 16095"/>
                <a:gd name="T33" fmla="*/ 10428 h 16095"/>
                <a:gd name="T34" fmla="*/ 3 w 16095"/>
                <a:gd name="T35" fmla="*/ 10511 h 16095"/>
                <a:gd name="T36" fmla="*/ 1 w 16095"/>
                <a:gd name="T37" fmla="*/ 10597 h 16095"/>
                <a:gd name="T38" fmla="*/ 15 w 16095"/>
                <a:gd name="T39" fmla="*/ 10682 h 16095"/>
                <a:gd name="T40" fmla="*/ 42 w 16095"/>
                <a:gd name="T41" fmla="*/ 10764 h 16095"/>
                <a:gd name="T42" fmla="*/ 82 w 16095"/>
                <a:gd name="T43" fmla="*/ 10838 h 16095"/>
                <a:gd name="T44" fmla="*/ 134 w 16095"/>
                <a:gd name="T45" fmla="*/ 10904 h 16095"/>
                <a:gd name="T46" fmla="*/ 197 w 16095"/>
                <a:gd name="T47" fmla="*/ 10961 h 16095"/>
                <a:gd name="T48" fmla="*/ 269 w 16095"/>
                <a:gd name="T49" fmla="*/ 11007 h 16095"/>
                <a:gd name="T50" fmla="*/ 6102 w 16095"/>
                <a:gd name="T51" fmla="*/ 15842 h 16095"/>
                <a:gd name="T52" fmla="*/ 6148 w 16095"/>
                <a:gd name="T53" fmla="*/ 15910 h 16095"/>
                <a:gd name="T54" fmla="*/ 6206 w 16095"/>
                <a:gd name="T55" fmla="*/ 15968 h 16095"/>
                <a:gd name="T56" fmla="*/ 6270 w 16095"/>
                <a:gd name="T57" fmla="*/ 16018 h 16095"/>
                <a:gd name="T58" fmla="*/ 6341 w 16095"/>
                <a:gd name="T59" fmla="*/ 16055 h 16095"/>
                <a:gd name="T60" fmla="*/ 6419 w 16095"/>
                <a:gd name="T61" fmla="*/ 16081 h 16095"/>
                <a:gd name="T62" fmla="*/ 6499 w 16095"/>
                <a:gd name="T63" fmla="*/ 16093 h 16095"/>
                <a:gd name="T64" fmla="*/ 6572 w 16095"/>
                <a:gd name="T65" fmla="*/ 16094 h 16095"/>
                <a:gd name="T66" fmla="*/ 6652 w 16095"/>
                <a:gd name="T67" fmla="*/ 16082 h 16095"/>
                <a:gd name="T68" fmla="*/ 6729 w 16095"/>
                <a:gd name="T69" fmla="*/ 16058 h 16095"/>
                <a:gd name="T70" fmla="*/ 6800 w 16095"/>
                <a:gd name="T71" fmla="*/ 16022 h 16095"/>
                <a:gd name="T72" fmla="*/ 6866 w 16095"/>
                <a:gd name="T73" fmla="*/ 15974 h 16095"/>
                <a:gd name="T74" fmla="*/ 6922 w 16095"/>
                <a:gd name="T75" fmla="*/ 15917 h 16095"/>
                <a:gd name="T76" fmla="*/ 6970 w 16095"/>
                <a:gd name="T77" fmla="*/ 15851 h 16095"/>
                <a:gd name="T78" fmla="*/ 12958 w 16095"/>
                <a:gd name="T79" fmla="*/ 16081 h 16095"/>
                <a:gd name="T80" fmla="*/ 13077 w 16095"/>
                <a:gd name="T81" fmla="*/ 16095 h 16095"/>
                <a:gd name="T82" fmla="*/ 13157 w 16095"/>
                <a:gd name="T83" fmla="*/ 16089 h 16095"/>
                <a:gd name="T84" fmla="*/ 13234 w 16095"/>
                <a:gd name="T85" fmla="*/ 16070 h 16095"/>
                <a:gd name="T86" fmla="*/ 13309 w 16095"/>
                <a:gd name="T87" fmla="*/ 16038 h 16095"/>
                <a:gd name="T88" fmla="*/ 13415 w 16095"/>
                <a:gd name="T89" fmla="*/ 15964 h 16095"/>
                <a:gd name="T90" fmla="*/ 13504 w 16095"/>
                <a:gd name="T91" fmla="*/ 15858 h 16095"/>
                <a:gd name="T92" fmla="*/ 13561 w 16095"/>
                <a:gd name="T93" fmla="*/ 15730 h 16095"/>
                <a:gd name="T94" fmla="*/ 16093 w 16095"/>
                <a:gd name="T95" fmla="*/ 548 h 16095"/>
                <a:gd name="T96" fmla="*/ 16093 w 16095"/>
                <a:gd name="T97" fmla="*/ 457 h 16095"/>
                <a:gd name="T98" fmla="*/ 16076 w 16095"/>
                <a:gd name="T99" fmla="*/ 367 h 16095"/>
                <a:gd name="T100" fmla="*/ 16045 w 16095"/>
                <a:gd name="T101" fmla="*/ 284 h 16095"/>
                <a:gd name="T102" fmla="*/ 15997 w 16095"/>
                <a:gd name="T103" fmla="*/ 206 h 16095"/>
                <a:gd name="T104" fmla="*/ 15938 w 16095"/>
                <a:gd name="T105" fmla="*/ 138 h 16095"/>
                <a:gd name="T106" fmla="*/ 15865 w 16095"/>
                <a:gd name="T107" fmla="*/ 80 h 16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095" h="16095">
                  <a:moveTo>
                    <a:pt x="12684" y="14892"/>
                  </a:moveTo>
                  <a:lnTo>
                    <a:pt x="8388" y="13174"/>
                  </a:lnTo>
                  <a:lnTo>
                    <a:pt x="8368" y="13167"/>
                  </a:lnTo>
                  <a:lnTo>
                    <a:pt x="8349" y="13161"/>
                  </a:lnTo>
                  <a:lnTo>
                    <a:pt x="8330" y="13155"/>
                  </a:lnTo>
                  <a:lnTo>
                    <a:pt x="8310" y="13149"/>
                  </a:lnTo>
                  <a:lnTo>
                    <a:pt x="8271" y="13140"/>
                  </a:lnTo>
                  <a:lnTo>
                    <a:pt x="8232" y="13132"/>
                  </a:lnTo>
                  <a:lnTo>
                    <a:pt x="8192" y="13125"/>
                  </a:lnTo>
                  <a:lnTo>
                    <a:pt x="8153" y="13120"/>
                  </a:lnTo>
                  <a:lnTo>
                    <a:pt x="8114" y="13117"/>
                  </a:lnTo>
                  <a:lnTo>
                    <a:pt x="8074" y="13114"/>
                  </a:lnTo>
                  <a:lnTo>
                    <a:pt x="14689" y="2860"/>
                  </a:lnTo>
                  <a:lnTo>
                    <a:pt x="12684" y="14892"/>
                  </a:lnTo>
                  <a:close/>
                  <a:moveTo>
                    <a:pt x="5125" y="12104"/>
                  </a:moveTo>
                  <a:lnTo>
                    <a:pt x="5123" y="12102"/>
                  </a:lnTo>
                  <a:lnTo>
                    <a:pt x="5121" y="12099"/>
                  </a:lnTo>
                  <a:lnTo>
                    <a:pt x="14648" y="1902"/>
                  </a:lnTo>
                  <a:lnTo>
                    <a:pt x="6527" y="14558"/>
                  </a:lnTo>
                  <a:lnTo>
                    <a:pt x="5125" y="12104"/>
                  </a:lnTo>
                  <a:close/>
                  <a:moveTo>
                    <a:pt x="1577" y="10451"/>
                  </a:moveTo>
                  <a:lnTo>
                    <a:pt x="13234" y="2679"/>
                  </a:lnTo>
                  <a:lnTo>
                    <a:pt x="4759" y="11751"/>
                  </a:lnTo>
                  <a:lnTo>
                    <a:pt x="4726" y="11729"/>
                  </a:lnTo>
                  <a:lnTo>
                    <a:pt x="4694" y="11707"/>
                  </a:lnTo>
                  <a:lnTo>
                    <a:pt x="4678" y="11697"/>
                  </a:lnTo>
                  <a:lnTo>
                    <a:pt x="4661" y="11687"/>
                  </a:lnTo>
                  <a:lnTo>
                    <a:pt x="4643" y="11677"/>
                  </a:lnTo>
                  <a:lnTo>
                    <a:pt x="4625" y="11669"/>
                  </a:lnTo>
                  <a:lnTo>
                    <a:pt x="1577" y="10451"/>
                  </a:lnTo>
                  <a:close/>
                  <a:moveTo>
                    <a:pt x="15865" y="80"/>
                  </a:moveTo>
                  <a:lnTo>
                    <a:pt x="15850" y="70"/>
                  </a:lnTo>
                  <a:lnTo>
                    <a:pt x="15833" y="61"/>
                  </a:lnTo>
                  <a:lnTo>
                    <a:pt x="15817" y="53"/>
                  </a:lnTo>
                  <a:lnTo>
                    <a:pt x="15800" y="45"/>
                  </a:lnTo>
                  <a:lnTo>
                    <a:pt x="15784" y="38"/>
                  </a:lnTo>
                  <a:lnTo>
                    <a:pt x="15767" y="31"/>
                  </a:lnTo>
                  <a:lnTo>
                    <a:pt x="15750" y="25"/>
                  </a:lnTo>
                  <a:lnTo>
                    <a:pt x="15733" y="20"/>
                  </a:lnTo>
                  <a:lnTo>
                    <a:pt x="15716" y="15"/>
                  </a:lnTo>
                  <a:lnTo>
                    <a:pt x="15698" y="11"/>
                  </a:lnTo>
                  <a:lnTo>
                    <a:pt x="15681" y="8"/>
                  </a:lnTo>
                  <a:lnTo>
                    <a:pt x="15662" y="5"/>
                  </a:lnTo>
                  <a:lnTo>
                    <a:pt x="15645" y="3"/>
                  </a:lnTo>
                  <a:lnTo>
                    <a:pt x="15627" y="1"/>
                  </a:lnTo>
                  <a:lnTo>
                    <a:pt x="15609" y="0"/>
                  </a:lnTo>
                  <a:lnTo>
                    <a:pt x="15592" y="0"/>
                  </a:lnTo>
                  <a:lnTo>
                    <a:pt x="15574" y="0"/>
                  </a:lnTo>
                  <a:lnTo>
                    <a:pt x="15556" y="1"/>
                  </a:lnTo>
                  <a:lnTo>
                    <a:pt x="15537" y="3"/>
                  </a:lnTo>
                  <a:lnTo>
                    <a:pt x="15520" y="5"/>
                  </a:lnTo>
                  <a:lnTo>
                    <a:pt x="15501" y="8"/>
                  </a:lnTo>
                  <a:lnTo>
                    <a:pt x="15483" y="12"/>
                  </a:lnTo>
                  <a:lnTo>
                    <a:pt x="15465" y="16"/>
                  </a:lnTo>
                  <a:lnTo>
                    <a:pt x="15448" y="21"/>
                  </a:lnTo>
                  <a:lnTo>
                    <a:pt x="15430" y="26"/>
                  </a:lnTo>
                  <a:lnTo>
                    <a:pt x="15413" y="32"/>
                  </a:lnTo>
                  <a:lnTo>
                    <a:pt x="15396" y="39"/>
                  </a:lnTo>
                  <a:lnTo>
                    <a:pt x="15379" y="47"/>
                  </a:lnTo>
                  <a:lnTo>
                    <a:pt x="15362" y="55"/>
                  </a:lnTo>
                  <a:lnTo>
                    <a:pt x="15346" y="64"/>
                  </a:lnTo>
                  <a:lnTo>
                    <a:pt x="15329" y="74"/>
                  </a:lnTo>
                  <a:lnTo>
                    <a:pt x="15313" y="84"/>
                  </a:lnTo>
                  <a:lnTo>
                    <a:pt x="224" y="10144"/>
                  </a:lnTo>
                  <a:lnTo>
                    <a:pt x="210" y="10154"/>
                  </a:lnTo>
                  <a:lnTo>
                    <a:pt x="196" y="10164"/>
                  </a:lnTo>
                  <a:lnTo>
                    <a:pt x="182" y="10175"/>
                  </a:lnTo>
                  <a:lnTo>
                    <a:pt x="169" y="10186"/>
                  </a:lnTo>
                  <a:lnTo>
                    <a:pt x="157" y="10197"/>
                  </a:lnTo>
                  <a:lnTo>
                    <a:pt x="145" y="10209"/>
                  </a:lnTo>
                  <a:lnTo>
                    <a:pt x="133" y="10222"/>
                  </a:lnTo>
                  <a:lnTo>
                    <a:pt x="122" y="10234"/>
                  </a:lnTo>
                  <a:lnTo>
                    <a:pt x="111" y="10247"/>
                  </a:lnTo>
                  <a:lnTo>
                    <a:pt x="100" y="10262"/>
                  </a:lnTo>
                  <a:lnTo>
                    <a:pt x="91" y="10275"/>
                  </a:lnTo>
                  <a:lnTo>
                    <a:pt x="80" y="10289"/>
                  </a:lnTo>
                  <a:lnTo>
                    <a:pt x="71" y="10304"/>
                  </a:lnTo>
                  <a:lnTo>
                    <a:pt x="63" y="10318"/>
                  </a:lnTo>
                  <a:lnTo>
                    <a:pt x="55" y="10333"/>
                  </a:lnTo>
                  <a:lnTo>
                    <a:pt x="48" y="10348"/>
                  </a:lnTo>
                  <a:lnTo>
                    <a:pt x="41" y="10363"/>
                  </a:lnTo>
                  <a:lnTo>
                    <a:pt x="34" y="10379"/>
                  </a:lnTo>
                  <a:lnTo>
                    <a:pt x="29" y="10395"/>
                  </a:lnTo>
                  <a:lnTo>
                    <a:pt x="23" y="10411"/>
                  </a:lnTo>
                  <a:lnTo>
                    <a:pt x="18" y="10428"/>
                  </a:lnTo>
                  <a:lnTo>
                    <a:pt x="14" y="10444"/>
                  </a:lnTo>
                  <a:lnTo>
                    <a:pt x="10" y="10460"/>
                  </a:lnTo>
                  <a:lnTo>
                    <a:pt x="7" y="10477"/>
                  </a:lnTo>
                  <a:lnTo>
                    <a:pt x="5" y="10494"/>
                  </a:lnTo>
                  <a:lnTo>
                    <a:pt x="3" y="10511"/>
                  </a:lnTo>
                  <a:lnTo>
                    <a:pt x="1" y="10528"/>
                  </a:lnTo>
                  <a:lnTo>
                    <a:pt x="0" y="10545"/>
                  </a:lnTo>
                  <a:lnTo>
                    <a:pt x="0" y="10562"/>
                  </a:lnTo>
                  <a:lnTo>
                    <a:pt x="0" y="10579"/>
                  </a:lnTo>
                  <a:lnTo>
                    <a:pt x="1" y="10597"/>
                  </a:lnTo>
                  <a:lnTo>
                    <a:pt x="3" y="10614"/>
                  </a:lnTo>
                  <a:lnTo>
                    <a:pt x="5" y="10632"/>
                  </a:lnTo>
                  <a:lnTo>
                    <a:pt x="8" y="10649"/>
                  </a:lnTo>
                  <a:lnTo>
                    <a:pt x="11" y="10666"/>
                  </a:lnTo>
                  <a:lnTo>
                    <a:pt x="15" y="10682"/>
                  </a:lnTo>
                  <a:lnTo>
                    <a:pt x="19" y="10699"/>
                  </a:lnTo>
                  <a:lnTo>
                    <a:pt x="24" y="10715"/>
                  </a:lnTo>
                  <a:lnTo>
                    <a:pt x="29" y="10731"/>
                  </a:lnTo>
                  <a:lnTo>
                    <a:pt x="35" y="10747"/>
                  </a:lnTo>
                  <a:lnTo>
                    <a:pt x="42" y="10764"/>
                  </a:lnTo>
                  <a:lnTo>
                    <a:pt x="49" y="10779"/>
                  </a:lnTo>
                  <a:lnTo>
                    <a:pt x="56" y="10794"/>
                  </a:lnTo>
                  <a:lnTo>
                    <a:pt x="64" y="10809"/>
                  </a:lnTo>
                  <a:lnTo>
                    <a:pt x="73" y="10824"/>
                  </a:lnTo>
                  <a:lnTo>
                    <a:pt x="82" y="10838"/>
                  </a:lnTo>
                  <a:lnTo>
                    <a:pt x="92" y="10852"/>
                  </a:lnTo>
                  <a:lnTo>
                    <a:pt x="102" y="10865"/>
                  </a:lnTo>
                  <a:lnTo>
                    <a:pt x="112" y="10878"/>
                  </a:lnTo>
                  <a:lnTo>
                    <a:pt x="123" y="10891"/>
                  </a:lnTo>
                  <a:lnTo>
                    <a:pt x="134" y="10904"/>
                  </a:lnTo>
                  <a:lnTo>
                    <a:pt x="146" y="10916"/>
                  </a:lnTo>
                  <a:lnTo>
                    <a:pt x="158" y="10929"/>
                  </a:lnTo>
                  <a:lnTo>
                    <a:pt x="171" y="10940"/>
                  </a:lnTo>
                  <a:lnTo>
                    <a:pt x="183" y="10951"/>
                  </a:lnTo>
                  <a:lnTo>
                    <a:pt x="197" y="10961"/>
                  </a:lnTo>
                  <a:lnTo>
                    <a:pt x="210" y="10972"/>
                  </a:lnTo>
                  <a:lnTo>
                    <a:pt x="224" y="10981"/>
                  </a:lnTo>
                  <a:lnTo>
                    <a:pt x="239" y="10990"/>
                  </a:lnTo>
                  <a:lnTo>
                    <a:pt x="253" y="10999"/>
                  </a:lnTo>
                  <a:lnTo>
                    <a:pt x="269" y="11007"/>
                  </a:lnTo>
                  <a:lnTo>
                    <a:pt x="285" y="11015"/>
                  </a:lnTo>
                  <a:lnTo>
                    <a:pt x="300" y="11022"/>
                  </a:lnTo>
                  <a:lnTo>
                    <a:pt x="316" y="11029"/>
                  </a:lnTo>
                  <a:lnTo>
                    <a:pt x="4251" y="12603"/>
                  </a:lnTo>
                  <a:lnTo>
                    <a:pt x="6102" y="15842"/>
                  </a:lnTo>
                  <a:lnTo>
                    <a:pt x="6110" y="15856"/>
                  </a:lnTo>
                  <a:lnTo>
                    <a:pt x="6119" y="15870"/>
                  </a:lnTo>
                  <a:lnTo>
                    <a:pt x="6128" y="15884"/>
                  </a:lnTo>
                  <a:lnTo>
                    <a:pt x="6138" y="15897"/>
                  </a:lnTo>
                  <a:lnTo>
                    <a:pt x="6148" y="15910"/>
                  </a:lnTo>
                  <a:lnTo>
                    <a:pt x="6159" y="15922"/>
                  </a:lnTo>
                  <a:lnTo>
                    <a:pt x="6170" y="15934"/>
                  </a:lnTo>
                  <a:lnTo>
                    <a:pt x="6181" y="15946"/>
                  </a:lnTo>
                  <a:lnTo>
                    <a:pt x="6194" y="15957"/>
                  </a:lnTo>
                  <a:lnTo>
                    <a:pt x="6206" y="15968"/>
                  </a:lnTo>
                  <a:lnTo>
                    <a:pt x="6218" y="15979"/>
                  </a:lnTo>
                  <a:lnTo>
                    <a:pt x="6230" y="15989"/>
                  </a:lnTo>
                  <a:lnTo>
                    <a:pt x="6243" y="15999"/>
                  </a:lnTo>
                  <a:lnTo>
                    <a:pt x="6257" y="16008"/>
                  </a:lnTo>
                  <a:lnTo>
                    <a:pt x="6270" y="16018"/>
                  </a:lnTo>
                  <a:lnTo>
                    <a:pt x="6284" y="16026"/>
                  </a:lnTo>
                  <a:lnTo>
                    <a:pt x="6298" y="16034"/>
                  </a:lnTo>
                  <a:lnTo>
                    <a:pt x="6312" y="16041"/>
                  </a:lnTo>
                  <a:lnTo>
                    <a:pt x="6326" y="16048"/>
                  </a:lnTo>
                  <a:lnTo>
                    <a:pt x="6341" y="16055"/>
                  </a:lnTo>
                  <a:lnTo>
                    <a:pt x="6357" y="16061"/>
                  </a:lnTo>
                  <a:lnTo>
                    <a:pt x="6372" y="16067"/>
                  </a:lnTo>
                  <a:lnTo>
                    <a:pt x="6388" y="16072"/>
                  </a:lnTo>
                  <a:lnTo>
                    <a:pt x="6403" y="16076"/>
                  </a:lnTo>
                  <a:lnTo>
                    <a:pt x="6419" y="16081"/>
                  </a:lnTo>
                  <a:lnTo>
                    <a:pt x="6435" y="16084"/>
                  </a:lnTo>
                  <a:lnTo>
                    <a:pt x="6451" y="16087"/>
                  </a:lnTo>
                  <a:lnTo>
                    <a:pt x="6467" y="16090"/>
                  </a:lnTo>
                  <a:lnTo>
                    <a:pt x="6483" y="16092"/>
                  </a:lnTo>
                  <a:lnTo>
                    <a:pt x="6499" y="16093"/>
                  </a:lnTo>
                  <a:lnTo>
                    <a:pt x="6516" y="16094"/>
                  </a:lnTo>
                  <a:lnTo>
                    <a:pt x="6533" y="16095"/>
                  </a:lnTo>
                  <a:lnTo>
                    <a:pt x="6539" y="16095"/>
                  </a:lnTo>
                  <a:lnTo>
                    <a:pt x="6555" y="16095"/>
                  </a:lnTo>
                  <a:lnTo>
                    <a:pt x="6572" y="16094"/>
                  </a:lnTo>
                  <a:lnTo>
                    <a:pt x="6588" y="16093"/>
                  </a:lnTo>
                  <a:lnTo>
                    <a:pt x="6604" y="16091"/>
                  </a:lnTo>
                  <a:lnTo>
                    <a:pt x="6620" y="16088"/>
                  </a:lnTo>
                  <a:lnTo>
                    <a:pt x="6636" y="16085"/>
                  </a:lnTo>
                  <a:lnTo>
                    <a:pt x="6652" y="16082"/>
                  </a:lnTo>
                  <a:lnTo>
                    <a:pt x="6667" y="16078"/>
                  </a:lnTo>
                  <a:lnTo>
                    <a:pt x="6683" y="16074"/>
                  </a:lnTo>
                  <a:lnTo>
                    <a:pt x="6699" y="16069"/>
                  </a:lnTo>
                  <a:lnTo>
                    <a:pt x="6714" y="16063"/>
                  </a:lnTo>
                  <a:lnTo>
                    <a:pt x="6729" y="16058"/>
                  </a:lnTo>
                  <a:lnTo>
                    <a:pt x="6743" y="16051"/>
                  </a:lnTo>
                  <a:lnTo>
                    <a:pt x="6758" y="16045"/>
                  </a:lnTo>
                  <a:lnTo>
                    <a:pt x="6772" y="16037"/>
                  </a:lnTo>
                  <a:lnTo>
                    <a:pt x="6786" y="16030"/>
                  </a:lnTo>
                  <a:lnTo>
                    <a:pt x="6800" y="16022"/>
                  </a:lnTo>
                  <a:lnTo>
                    <a:pt x="6813" y="16013"/>
                  </a:lnTo>
                  <a:lnTo>
                    <a:pt x="6827" y="16003"/>
                  </a:lnTo>
                  <a:lnTo>
                    <a:pt x="6840" y="15994"/>
                  </a:lnTo>
                  <a:lnTo>
                    <a:pt x="6852" y="15984"/>
                  </a:lnTo>
                  <a:lnTo>
                    <a:pt x="6866" y="15974"/>
                  </a:lnTo>
                  <a:lnTo>
                    <a:pt x="6878" y="15963"/>
                  </a:lnTo>
                  <a:lnTo>
                    <a:pt x="6889" y="15952"/>
                  </a:lnTo>
                  <a:lnTo>
                    <a:pt x="6901" y="15941"/>
                  </a:lnTo>
                  <a:lnTo>
                    <a:pt x="6912" y="15929"/>
                  </a:lnTo>
                  <a:lnTo>
                    <a:pt x="6922" y="15917"/>
                  </a:lnTo>
                  <a:lnTo>
                    <a:pt x="6933" y="15904"/>
                  </a:lnTo>
                  <a:lnTo>
                    <a:pt x="6943" y="15891"/>
                  </a:lnTo>
                  <a:lnTo>
                    <a:pt x="6952" y="15878"/>
                  </a:lnTo>
                  <a:lnTo>
                    <a:pt x="6961" y="15864"/>
                  </a:lnTo>
                  <a:lnTo>
                    <a:pt x="6970" y="15851"/>
                  </a:lnTo>
                  <a:lnTo>
                    <a:pt x="8014" y="14108"/>
                  </a:lnTo>
                  <a:lnTo>
                    <a:pt x="12890" y="16059"/>
                  </a:lnTo>
                  <a:lnTo>
                    <a:pt x="12913" y="16067"/>
                  </a:lnTo>
                  <a:lnTo>
                    <a:pt x="12936" y="16074"/>
                  </a:lnTo>
                  <a:lnTo>
                    <a:pt x="12958" y="16081"/>
                  </a:lnTo>
                  <a:lnTo>
                    <a:pt x="12983" y="16086"/>
                  </a:lnTo>
                  <a:lnTo>
                    <a:pt x="13006" y="16090"/>
                  </a:lnTo>
                  <a:lnTo>
                    <a:pt x="13030" y="16093"/>
                  </a:lnTo>
                  <a:lnTo>
                    <a:pt x="13053" y="16094"/>
                  </a:lnTo>
                  <a:lnTo>
                    <a:pt x="13077" y="16095"/>
                  </a:lnTo>
                  <a:lnTo>
                    <a:pt x="13093" y="16095"/>
                  </a:lnTo>
                  <a:lnTo>
                    <a:pt x="13109" y="16094"/>
                  </a:lnTo>
                  <a:lnTo>
                    <a:pt x="13124" y="16093"/>
                  </a:lnTo>
                  <a:lnTo>
                    <a:pt x="13141" y="16091"/>
                  </a:lnTo>
                  <a:lnTo>
                    <a:pt x="13157" y="16089"/>
                  </a:lnTo>
                  <a:lnTo>
                    <a:pt x="13173" y="16086"/>
                  </a:lnTo>
                  <a:lnTo>
                    <a:pt x="13188" y="16083"/>
                  </a:lnTo>
                  <a:lnTo>
                    <a:pt x="13204" y="16079"/>
                  </a:lnTo>
                  <a:lnTo>
                    <a:pt x="13219" y="16075"/>
                  </a:lnTo>
                  <a:lnTo>
                    <a:pt x="13234" y="16070"/>
                  </a:lnTo>
                  <a:lnTo>
                    <a:pt x="13250" y="16064"/>
                  </a:lnTo>
                  <a:lnTo>
                    <a:pt x="13265" y="16059"/>
                  </a:lnTo>
                  <a:lnTo>
                    <a:pt x="13279" y="16052"/>
                  </a:lnTo>
                  <a:lnTo>
                    <a:pt x="13294" y="16046"/>
                  </a:lnTo>
                  <a:lnTo>
                    <a:pt x="13309" y="16038"/>
                  </a:lnTo>
                  <a:lnTo>
                    <a:pt x="13324" y="16031"/>
                  </a:lnTo>
                  <a:lnTo>
                    <a:pt x="13348" y="16016"/>
                  </a:lnTo>
                  <a:lnTo>
                    <a:pt x="13371" y="15999"/>
                  </a:lnTo>
                  <a:lnTo>
                    <a:pt x="13394" y="15982"/>
                  </a:lnTo>
                  <a:lnTo>
                    <a:pt x="13415" y="15964"/>
                  </a:lnTo>
                  <a:lnTo>
                    <a:pt x="13435" y="15945"/>
                  </a:lnTo>
                  <a:lnTo>
                    <a:pt x="13454" y="15924"/>
                  </a:lnTo>
                  <a:lnTo>
                    <a:pt x="13473" y="15903"/>
                  </a:lnTo>
                  <a:lnTo>
                    <a:pt x="13489" y="15881"/>
                  </a:lnTo>
                  <a:lnTo>
                    <a:pt x="13504" y="15858"/>
                  </a:lnTo>
                  <a:lnTo>
                    <a:pt x="13518" y="15833"/>
                  </a:lnTo>
                  <a:lnTo>
                    <a:pt x="13531" y="15808"/>
                  </a:lnTo>
                  <a:lnTo>
                    <a:pt x="13542" y="15783"/>
                  </a:lnTo>
                  <a:lnTo>
                    <a:pt x="13552" y="15757"/>
                  </a:lnTo>
                  <a:lnTo>
                    <a:pt x="13561" y="15730"/>
                  </a:lnTo>
                  <a:lnTo>
                    <a:pt x="13568" y="15703"/>
                  </a:lnTo>
                  <a:lnTo>
                    <a:pt x="13573" y="15675"/>
                  </a:lnTo>
                  <a:lnTo>
                    <a:pt x="16088" y="585"/>
                  </a:lnTo>
                  <a:lnTo>
                    <a:pt x="16091" y="567"/>
                  </a:lnTo>
                  <a:lnTo>
                    <a:pt x="16093" y="548"/>
                  </a:lnTo>
                  <a:lnTo>
                    <a:pt x="16094" y="530"/>
                  </a:lnTo>
                  <a:lnTo>
                    <a:pt x="16095" y="512"/>
                  </a:lnTo>
                  <a:lnTo>
                    <a:pt x="16095" y="493"/>
                  </a:lnTo>
                  <a:lnTo>
                    <a:pt x="16094" y="475"/>
                  </a:lnTo>
                  <a:lnTo>
                    <a:pt x="16093" y="457"/>
                  </a:lnTo>
                  <a:lnTo>
                    <a:pt x="16091" y="439"/>
                  </a:lnTo>
                  <a:lnTo>
                    <a:pt x="16088" y="420"/>
                  </a:lnTo>
                  <a:lnTo>
                    <a:pt x="16085" y="402"/>
                  </a:lnTo>
                  <a:lnTo>
                    <a:pt x="16081" y="385"/>
                  </a:lnTo>
                  <a:lnTo>
                    <a:pt x="16076" y="367"/>
                  </a:lnTo>
                  <a:lnTo>
                    <a:pt x="16071" y="350"/>
                  </a:lnTo>
                  <a:lnTo>
                    <a:pt x="16066" y="333"/>
                  </a:lnTo>
                  <a:lnTo>
                    <a:pt x="16059" y="317"/>
                  </a:lnTo>
                  <a:lnTo>
                    <a:pt x="16052" y="300"/>
                  </a:lnTo>
                  <a:lnTo>
                    <a:pt x="16045" y="284"/>
                  </a:lnTo>
                  <a:lnTo>
                    <a:pt x="16037" y="268"/>
                  </a:lnTo>
                  <a:lnTo>
                    <a:pt x="16028" y="251"/>
                  </a:lnTo>
                  <a:lnTo>
                    <a:pt x="16019" y="236"/>
                  </a:lnTo>
                  <a:lnTo>
                    <a:pt x="16008" y="221"/>
                  </a:lnTo>
                  <a:lnTo>
                    <a:pt x="15997" y="206"/>
                  </a:lnTo>
                  <a:lnTo>
                    <a:pt x="15987" y="192"/>
                  </a:lnTo>
                  <a:lnTo>
                    <a:pt x="15975" y="178"/>
                  </a:lnTo>
                  <a:lnTo>
                    <a:pt x="15963" y="164"/>
                  </a:lnTo>
                  <a:lnTo>
                    <a:pt x="15951" y="151"/>
                  </a:lnTo>
                  <a:lnTo>
                    <a:pt x="15938" y="138"/>
                  </a:lnTo>
                  <a:lnTo>
                    <a:pt x="15924" y="126"/>
                  </a:lnTo>
                  <a:lnTo>
                    <a:pt x="15910" y="114"/>
                  </a:lnTo>
                  <a:lnTo>
                    <a:pt x="15896" y="102"/>
                  </a:lnTo>
                  <a:lnTo>
                    <a:pt x="15881" y="92"/>
                  </a:lnTo>
                  <a:lnTo>
                    <a:pt x="15865" y="80"/>
                  </a:lnTo>
                  <a:close/>
                </a:path>
              </a:pathLst>
            </a:custGeom>
            <a:solidFill>
              <a:schemeClr val="bg1"/>
            </a:solidFill>
            <a:ln>
              <a:noFill/>
            </a:ln>
          </p:spPr>
          <p:txBody>
            <a:bodyPr vert="horz" wrap="square" lIns="96429" tIns="48214" rIns="96429" bIns="48214" numCol="1" anchor="t" anchorCtr="0" compatLnSpc="1">
              <a:prstTxWarp prst="textNoShape">
                <a:avLst/>
              </a:prstTxWarp>
            </a:bodyPr>
            <a:lstStyle/>
            <a:p>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85" name="Freeform 19">
            <a:extLst>
              <a:ext uri="{FF2B5EF4-FFF2-40B4-BE49-F238E27FC236}">
                <a16:creationId xmlns:a16="http://schemas.microsoft.com/office/drawing/2014/main" id="{6C909AD7-6726-4172-9343-9BC8399264AE}"/>
              </a:ext>
            </a:extLst>
          </p:cNvPr>
          <p:cNvSpPr>
            <a:spLocks/>
          </p:cNvSpPr>
          <p:nvPr/>
        </p:nvSpPr>
        <p:spPr bwMode="auto">
          <a:xfrm>
            <a:off x="788556" y="847363"/>
            <a:ext cx="421354" cy="421354"/>
          </a:xfrm>
          <a:custGeom>
            <a:avLst/>
            <a:gdLst>
              <a:gd name="T0" fmla="*/ 194 w 240"/>
              <a:gd name="T1" fmla="*/ 157 h 240"/>
              <a:gd name="T2" fmla="*/ 163 w 240"/>
              <a:gd name="T3" fmla="*/ 167 h 240"/>
              <a:gd name="T4" fmla="*/ 92 w 240"/>
              <a:gd name="T5" fmla="*/ 127 h 240"/>
              <a:gd name="T6" fmla="*/ 92 w 240"/>
              <a:gd name="T7" fmla="*/ 120 h 240"/>
              <a:gd name="T8" fmla="*/ 165 w 240"/>
              <a:gd name="T9" fmla="*/ 78 h 240"/>
              <a:gd name="T10" fmla="*/ 189 w 240"/>
              <a:gd name="T11" fmla="*/ 84 h 240"/>
              <a:gd name="T12" fmla="*/ 235 w 240"/>
              <a:gd name="T13" fmla="*/ 42 h 240"/>
              <a:gd name="T14" fmla="*/ 189 w 240"/>
              <a:gd name="T15" fmla="*/ 0 h 240"/>
              <a:gd name="T16" fmla="*/ 143 w 240"/>
              <a:gd name="T17" fmla="*/ 42 h 240"/>
              <a:gd name="T18" fmla="*/ 145 w 240"/>
              <a:gd name="T19" fmla="*/ 55 h 240"/>
              <a:gd name="T20" fmla="*/ 75 w 240"/>
              <a:gd name="T21" fmla="*/ 95 h 240"/>
              <a:gd name="T22" fmla="*/ 46 w 240"/>
              <a:gd name="T23" fmla="*/ 85 h 240"/>
              <a:gd name="T24" fmla="*/ 0 w 240"/>
              <a:gd name="T25" fmla="*/ 127 h 240"/>
              <a:gd name="T26" fmla="*/ 46 w 240"/>
              <a:gd name="T27" fmla="*/ 169 h 240"/>
              <a:gd name="T28" fmla="*/ 81 w 240"/>
              <a:gd name="T29" fmla="*/ 155 h 240"/>
              <a:gd name="T30" fmla="*/ 148 w 240"/>
              <a:gd name="T31" fmla="*/ 193 h 240"/>
              <a:gd name="T32" fmla="*/ 148 w 240"/>
              <a:gd name="T33" fmla="*/ 198 h 240"/>
              <a:gd name="T34" fmla="*/ 194 w 240"/>
              <a:gd name="T35" fmla="*/ 240 h 240"/>
              <a:gd name="T36" fmla="*/ 240 w 240"/>
              <a:gd name="T37" fmla="*/ 198 h 240"/>
              <a:gd name="T38" fmla="*/ 194 w 240"/>
              <a:gd name="T39" fmla="*/ 157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0" h="240">
                <a:moveTo>
                  <a:pt x="194" y="157"/>
                </a:moveTo>
                <a:cubicBezTo>
                  <a:pt x="182" y="157"/>
                  <a:pt x="171" y="161"/>
                  <a:pt x="163" y="167"/>
                </a:cubicBezTo>
                <a:cubicBezTo>
                  <a:pt x="92" y="127"/>
                  <a:pt x="92" y="127"/>
                  <a:pt x="92" y="127"/>
                </a:cubicBezTo>
                <a:cubicBezTo>
                  <a:pt x="92" y="124"/>
                  <a:pt x="92" y="122"/>
                  <a:pt x="92" y="120"/>
                </a:cubicBezTo>
                <a:cubicBezTo>
                  <a:pt x="165" y="78"/>
                  <a:pt x="165" y="78"/>
                  <a:pt x="165" y="78"/>
                </a:cubicBezTo>
                <a:cubicBezTo>
                  <a:pt x="172" y="82"/>
                  <a:pt x="180" y="84"/>
                  <a:pt x="189" y="84"/>
                </a:cubicBezTo>
                <a:cubicBezTo>
                  <a:pt x="215" y="84"/>
                  <a:pt x="235" y="65"/>
                  <a:pt x="235" y="42"/>
                </a:cubicBezTo>
                <a:cubicBezTo>
                  <a:pt x="235" y="19"/>
                  <a:pt x="215" y="0"/>
                  <a:pt x="189" y="0"/>
                </a:cubicBezTo>
                <a:cubicBezTo>
                  <a:pt x="164" y="0"/>
                  <a:pt x="143" y="19"/>
                  <a:pt x="143" y="42"/>
                </a:cubicBezTo>
                <a:cubicBezTo>
                  <a:pt x="143" y="47"/>
                  <a:pt x="144" y="51"/>
                  <a:pt x="145" y="55"/>
                </a:cubicBezTo>
                <a:cubicBezTo>
                  <a:pt x="75" y="95"/>
                  <a:pt x="75" y="95"/>
                  <a:pt x="75" y="95"/>
                </a:cubicBezTo>
                <a:cubicBezTo>
                  <a:pt x="67" y="89"/>
                  <a:pt x="57" y="85"/>
                  <a:pt x="46" y="85"/>
                </a:cubicBezTo>
                <a:cubicBezTo>
                  <a:pt x="21" y="85"/>
                  <a:pt x="0" y="104"/>
                  <a:pt x="0" y="127"/>
                </a:cubicBezTo>
                <a:cubicBezTo>
                  <a:pt x="0" y="150"/>
                  <a:pt x="21" y="169"/>
                  <a:pt x="46" y="169"/>
                </a:cubicBezTo>
                <a:cubicBezTo>
                  <a:pt x="60" y="169"/>
                  <a:pt x="73" y="164"/>
                  <a:pt x="81" y="155"/>
                </a:cubicBezTo>
                <a:cubicBezTo>
                  <a:pt x="148" y="193"/>
                  <a:pt x="148" y="193"/>
                  <a:pt x="148" y="193"/>
                </a:cubicBezTo>
                <a:cubicBezTo>
                  <a:pt x="148" y="195"/>
                  <a:pt x="148" y="197"/>
                  <a:pt x="148" y="198"/>
                </a:cubicBezTo>
                <a:cubicBezTo>
                  <a:pt x="148" y="221"/>
                  <a:pt x="168" y="240"/>
                  <a:pt x="194" y="240"/>
                </a:cubicBezTo>
                <a:cubicBezTo>
                  <a:pt x="219" y="240"/>
                  <a:pt x="240" y="221"/>
                  <a:pt x="240" y="198"/>
                </a:cubicBezTo>
                <a:cubicBezTo>
                  <a:pt x="240" y="175"/>
                  <a:pt x="219" y="157"/>
                  <a:pt x="194" y="157"/>
                </a:cubicBezTo>
                <a:close/>
              </a:path>
            </a:pathLst>
          </a:custGeom>
          <a:solidFill>
            <a:srgbClr val="7030A0"/>
          </a:solidFill>
          <a:ln>
            <a:noFill/>
          </a:ln>
          <a:extLst/>
        </p:spPr>
        <p:txBody>
          <a:bodyPr vert="horz" wrap="square" lIns="91423" tIns="45711" rIns="91423" bIns="45711" numCol="1" anchor="t" anchorCtr="0" compatLnSpc="1">
            <a:prstTxWarp prst="textNoShape">
              <a:avLst/>
            </a:prstTxWarp>
          </a:bodyPr>
          <a:lstStyle/>
          <a:p>
            <a:pPr>
              <a:lnSpc>
                <a:spcPct val="130000"/>
              </a:lnSpc>
            </a:pPr>
            <a:endParaRPr lang="zh-CN" altLang="en-US"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Tree>
    <p:extLst>
      <p:ext uri="{BB962C8B-B14F-4D97-AF65-F5344CB8AC3E}">
        <p14:creationId xmlns:p14="http://schemas.microsoft.com/office/powerpoint/2010/main" val="3058962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wipe(left)">
                                      <p:cBhvr>
                                        <p:cTn id="11" dur="500"/>
                                        <p:tgtEl>
                                          <p:spTgt spid="8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p:cTn id="15" dur="500" fill="hold"/>
                                        <p:tgtEl>
                                          <p:spTgt spid="32"/>
                                        </p:tgtEl>
                                        <p:attrNameLst>
                                          <p:attrName>ppt_w</p:attrName>
                                        </p:attrNameLst>
                                      </p:cBhvr>
                                      <p:tavLst>
                                        <p:tav tm="0">
                                          <p:val>
                                            <p:fltVal val="0"/>
                                          </p:val>
                                        </p:tav>
                                        <p:tav tm="100000">
                                          <p:val>
                                            <p:strVal val="#ppt_w"/>
                                          </p:val>
                                        </p:tav>
                                      </p:tavLst>
                                    </p:anim>
                                    <p:anim calcmode="lin" valueType="num">
                                      <p:cBhvr>
                                        <p:cTn id="16" dur="500" fill="hold"/>
                                        <p:tgtEl>
                                          <p:spTgt spid="32"/>
                                        </p:tgtEl>
                                        <p:attrNameLst>
                                          <p:attrName>ppt_h</p:attrName>
                                        </p:attrNameLst>
                                      </p:cBhvr>
                                      <p:tavLst>
                                        <p:tav tm="0">
                                          <p:val>
                                            <p:fltVal val="0"/>
                                          </p:val>
                                        </p:tav>
                                        <p:tav tm="100000">
                                          <p:val>
                                            <p:strVal val="#ppt_h"/>
                                          </p:val>
                                        </p:tav>
                                      </p:tavLst>
                                    </p:anim>
                                    <p:animEffect transition="in" filter="fade">
                                      <p:cBhvr>
                                        <p:cTn id="17" dur="500"/>
                                        <p:tgtEl>
                                          <p:spTgt spid="3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500"/>
                                        <p:tgtEl>
                                          <p:spTgt spid="36"/>
                                        </p:tgtEl>
                                      </p:cBhvr>
                                    </p:animEffect>
                                  </p:childTnLst>
                                </p:cTn>
                              </p:par>
                              <p:par>
                                <p:cTn id="21" presetID="22" presetClass="entr" presetSubtype="2" fill="hold"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right)">
                                      <p:cBhvr>
                                        <p:cTn id="23" dur="500"/>
                                        <p:tgtEl>
                                          <p:spTgt spid="40"/>
                                        </p:tgtEl>
                                      </p:cBhvr>
                                    </p:animEffect>
                                  </p:childTnLst>
                                </p:cTn>
                              </p:par>
                              <p:par>
                                <p:cTn id="24" presetID="53" presetClass="entr" presetSubtype="16"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 calcmode="lin" valueType="num">
                                      <p:cBhvr>
                                        <p:cTn id="26" dur="500" fill="hold"/>
                                        <p:tgtEl>
                                          <p:spTgt spid="45"/>
                                        </p:tgtEl>
                                        <p:attrNameLst>
                                          <p:attrName>ppt_w</p:attrName>
                                        </p:attrNameLst>
                                      </p:cBhvr>
                                      <p:tavLst>
                                        <p:tav tm="0">
                                          <p:val>
                                            <p:fltVal val="0"/>
                                          </p:val>
                                        </p:tav>
                                        <p:tav tm="100000">
                                          <p:val>
                                            <p:strVal val="#ppt_w"/>
                                          </p:val>
                                        </p:tav>
                                      </p:tavLst>
                                    </p:anim>
                                    <p:anim calcmode="lin" valueType="num">
                                      <p:cBhvr>
                                        <p:cTn id="27" dur="500" fill="hold"/>
                                        <p:tgtEl>
                                          <p:spTgt spid="45"/>
                                        </p:tgtEl>
                                        <p:attrNameLst>
                                          <p:attrName>ppt_h</p:attrName>
                                        </p:attrNameLst>
                                      </p:cBhvr>
                                      <p:tavLst>
                                        <p:tav tm="0">
                                          <p:val>
                                            <p:fltVal val="0"/>
                                          </p:val>
                                        </p:tav>
                                        <p:tav tm="100000">
                                          <p:val>
                                            <p:strVal val="#ppt_h"/>
                                          </p:val>
                                        </p:tav>
                                      </p:tavLst>
                                    </p:anim>
                                    <p:animEffect transition="in" filter="fade">
                                      <p:cBhvr>
                                        <p:cTn id="28" dur="500"/>
                                        <p:tgtEl>
                                          <p:spTgt spid="45"/>
                                        </p:tgtEl>
                                      </p:cBhvr>
                                    </p:animEffect>
                                  </p:childTnLst>
                                </p:cTn>
                              </p:par>
                              <p:par>
                                <p:cTn id="29" presetID="10" presetClass="entr" presetSubtype="0" fill="hold" nodeType="with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500"/>
                                        <p:tgtEl>
                                          <p:spTgt spid="50"/>
                                        </p:tgtEl>
                                      </p:cBhvr>
                                    </p:animEffect>
                                  </p:childTnLst>
                                </p:cTn>
                              </p:par>
                            </p:childTnLst>
                          </p:cTn>
                        </p:par>
                        <p:par>
                          <p:cTn id="32" fill="hold">
                            <p:stCondLst>
                              <p:cond delay="150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500"/>
                                        <p:tgtEl>
                                          <p:spTgt spid="37"/>
                                        </p:tgtEl>
                                      </p:cBhvr>
                                    </p:animEffect>
                                  </p:childTnLst>
                                </p:cTn>
                              </p:par>
                              <p:par>
                                <p:cTn id="41" presetID="22" presetClass="entr" presetSubtype="2" fill="hold"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wipe(right)">
                                      <p:cBhvr>
                                        <p:cTn id="43" dur="500"/>
                                        <p:tgtEl>
                                          <p:spTgt spid="62"/>
                                        </p:tgtEl>
                                      </p:cBhvr>
                                    </p:animEffect>
                                  </p:childTnLst>
                                </p:cTn>
                              </p:par>
                              <p:par>
                                <p:cTn id="44" presetID="53" presetClass="entr" presetSubtype="16" fill="hold" nodeType="withEffect">
                                  <p:stCondLst>
                                    <p:cond delay="0"/>
                                  </p:stCondLst>
                                  <p:childTnLst>
                                    <p:set>
                                      <p:cBhvr>
                                        <p:cTn id="45" dur="1" fill="hold">
                                          <p:stCondLst>
                                            <p:cond delay="0"/>
                                          </p:stCondLst>
                                        </p:cTn>
                                        <p:tgtEl>
                                          <p:spTgt spid="78"/>
                                        </p:tgtEl>
                                        <p:attrNameLst>
                                          <p:attrName>style.visibility</p:attrName>
                                        </p:attrNameLst>
                                      </p:cBhvr>
                                      <p:to>
                                        <p:strVal val="visible"/>
                                      </p:to>
                                    </p:set>
                                    <p:anim calcmode="lin" valueType="num">
                                      <p:cBhvr>
                                        <p:cTn id="46" dur="500" fill="hold"/>
                                        <p:tgtEl>
                                          <p:spTgt spid="78"/>
                                        </p:tgtEl>
                                        <p:attrNameLst>
                                          <p:attrName>ppt_w</p:attrName>
                                        </p:attrNameLst>
                                      </p:cBhvr>
                                      <p:tavLst>
                                        <p:tav tm="0">
                                          <p:val>
                                            <p:fltVal val="0"/>
                                          </p:val>
                                        </p:tav>
                                        <p:tav tm="100000">
                                          <p:val>
                                            <p:strVal val="#ppt_w"/>
                                          </p:val>
                                        </p:tav>
                                      </p:tavLst>
                                    </p:anim>
                                    <p:anim calcmode="lin" valueType="num">
                                      <p:cBhvr>
                                        <p:cTn id="47" dur="500" fill="hold"/>
                                        <p:tgtEl>
                                          <p:spTgt spid="78"/>
                                        </p:tgtEl>
                                        <p:attrNameLst>
                                          <p:attrName>ppt_h</p:attrName>
                                        </p:attrNameLst>
                                      </p:cBhvr>
                                      <p:tavLst>
                                        <p:tav tm="0">
                                          <p:val>
                                            <p:fltVal val="0"/>
                                          </p:val>
                                        </p:tav>
                                        <p:tav tm="100000">
                                          <p:val>
                                            <p:strVal val="#ppt_h"/>
                                          </p:val>
                                        </p:tav>
                                      </p:tavLst>
                                    </p:anim>
                                    <p:animEffect transition="in" filter="fade">
                                      <p:cBhvr>
                                        <p:cTn id="48" dur="500"/>
                                        <p:tgtEl>
                                          <p:spTgt spid="78"/>
                                        </p:tgtEl>
                                      </p:cBhvr>
                                    </p:animEffect>
                                  </p:childTnLst>
                                </p:cTn>
                              </p:par>
                              <p:par>
                                <p:cTn id="49" presetID="10" presetClass="entr" presetSubtype="0" fill="hold" nodeType="with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fade">
                                      <p:cBhvr>
                                        <p:cTn id="51" dur="500"/>
                                        <p:tgtEl>
                                          <p:spTgt spid="53"/>
                                        </p:tgtEl>
                                      </p:cBhvr>
                                    </p:animEffect>
                                  </p:childTnLst>
                                </p:cTn>
                              </p:par>
                            </p:childTnLst>
                          </p:cTn>
                        </p:par>
                        <p:par>
                          <p:cTn id="52" fill="hold">
                            <p:stCondLst>
                              <p:cond delay="2000"/>
                            </p:stCondLst>
                            <p:childTnLst>
                              <p:par>
                                <p:cTn id="53" presetID="53" presetClass="entr" presetSubtype="16"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p:cTn id="55" dur="500" fill="hold"/>
                                        <p:tgtEl>
                                          <p:spTgt spid="34"/>
                                        </p:tgtEl>
                                        <p:attrNameLst>
                                          <p:attrName>ppt_w</p:attrName>
                                        </p:attrNameLst>
                                      </p:cBhvr>
                                      <p:tavLst>
                                        <p:tav tm="0">
                                          <p:val>
                                            <p:fltVal val="0"/>
                                          </p:val>
                                        </p:tav>
                                        <p:tav tm="100000">
                                          <p:val>
                                            <p:strVal val="#ppt_w"/>
                                          </p:val>
                                        </p:tav>
                                      </p:tavLst>
                                    </p:anim>
                                    <p:anim calcmode="lin" valueType="num">
                                      <p:cBhvr>
                                        <p:cTn id="56" dur="500" fill="hold"/>
                                        <p:tgtEl>
                                          <p:spTgt spid="34"/>
                                        </p:tgtEl>
                                        <p:attrNameLst>
                                          <p:attrName>ppt_h</p:attrName>
                                        </p:attrNameLst>
                                      </p:cBhvr>
                                      <p:tavLst>
                                        <p:tav tm="0">
                                          <p:val>
                                            <p:fltVal val="0"/>
                                          </p:val>
                                        </p:tav>
                                        <p:tav tm="100000">
                                          <p:val>
                                            <p:strVal val="#ppt_h"/>
                                          </p:val>
                                        </p:tav>
                                      </p:tavLst>
                                    </p:anim>
                                    <p:animEffect transition="in" filter="fade">
                                      <p:cBhvr>
                                        <p:cTn id="57" dur="500"/>
                                        <p:tgtEl>
                                          <p:spTgt spid="3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fade">
                                      <p:cBhvr>
                                        <p:cTn id="60" dur="500"/>
                                        <p:tgtEl>
                                          <p:spTgt spid="38"/>
                                        </p:tgtEl>
                                      </p:cBhvr>
                                    </p:animEffect>
                                  </p:childTnLst>
                                </p:cTn>
                              </p:par>
                              <p:par>
                                <p:cTn id="61" presetID="22" presetClass="entr" presetSubtype="2" fill="hold" nodeType="with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par>
                                <p:cTn id="64" presetID="53" presetClass="entr" presetSubtype="16"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p:cTn id="66" dur="500" fill="hold"/>
                                        <p:tgtEl>
                                          <p:spTgt spid="73"/>
                                        </p:tgtEl>
                                        <p:attrNameLst>
                                          <p:attrName>ppt_w</p:attrName>
                                        </p:attrNameLst>
                                      </p:cBhvr>
                                      <p:tavLst>
                                        <p:tav tm="0">
                                          <p:val>
                                            <p:fltVal val="0"/>
                                          </p:val>
                                        </p:tav>
                                        <p:tav tm="100000">
                                          <p:val>
                                            <p:strVal val="#ppt_w"/>
                                          </p:val>
                                        </p:tav>
                                      </p:tavLst>
                                    </p:anim>
                                    <p:anim calcmode="lin" valueType="num">
                                      <p:cBhvr>
                                        <p:cTn id="67" dur="500" fill="hold"/>
                                        <p:tgtEl>
                                          <p:spTgt spid="73"/>
                                        </p:tgtEl>
                                        <p:attrNameLst>
                                          <p:attrName>ppt_h</p:attrName>
                                        </p:attrNameLst>
                                      </p:cBhvr>
                                      <p:tavLst>
                                        <p:tav tm="0">
                                          <p:val>
                                            <p:fltVal val="0"/>
                                          </p:val>
                                        </p:tav>
                                        <p:tav tm="100000">
                                          <p:val>
                                            <p:strVal val="#ppt_h"/>
                                          </p:val>
                                        </p:tav>
                                      </p:tavLst>
                                    </p:anim>
                                    <p:animEffect transition="in" filter="fade">
                                      <p:cBhvr>
                                        <p:cTn id="68" dur="500"/>
                                        <p:tgtEl>
                                          <p:spTgt spid="73"/>
                                        </p:tgtEl>
                                      </p:cBhvr>
                                    </p:animEffect>
                                  </p:childTnLst>
                                </p:cTn>
                              </p:par>
                              <p:par>
                                <p:cTn id="69" presetID="10" presetClass="entr" presetSubtype="0" fill="hold" nodeType="withEffect">
                                  <p:stCondLst>
                                    <p:cond delay="0"/>
                                  </p:stCondLst>
                                  <p:childTnLst>
                                    <p:set>
                                      <p:cBhvr>
                                        <p:cTn id="70" dur="1" fill="hold">
                                          <p:stCondLst>
                                            <p:cond delay="0"/>
                                          </p:stCondLst>
                                        </p:cTn>
                                        <p:tgtEl>
                                          <p:spTgt spid="56"/>
                                        </p:tgtEl>
                                        <p:attrNameLst>
                                          <p:attrName>style.visibility</p:attrName>
                                        </p:attrNameLst>
                                      </p:cBhvr>
                                      <p:to>
                                        <p:strVal val="visible"/>
                                      </p:to>
                                    </p:set>
                                    <p:animEffect transition="in" filter="fade">
                                      <p:cBhvr>
                                        <p:cTn id="71" dur="500"/>
                                        <p:tgtEl>
                                          <p:spTgt spid="56"/>
                                        </p:tgtEl>
                                      </p:cBhvr>
                                    </p:animEffect>
                                  </p:childTnLst>
                                </p:cTn>
                              </p:par>
                            </p:childTnLst>
                          </p:cTn>
                        </p:par>
                        <p:par>
                          <p:cTn id="72" fill="hold">
                            <p:stCondLst>
                              <p:cond delay="2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9"/>
                                        </p:tgtEl>
                                        <p:attrNameLst>
                                          <p:attrName>style.visibility</p:attrName>
                                        </p:attrNameLst>
                                      </p:cBhvr>
                                      <p:to>
                                        <p:strVal val="visible"/>
                                      </p:to>
                                    </p:set>
                                    <p:animEffect transition="in" filter="fade">
                                      <p:cBhvr>
                                        <p:cTn id="80" dur="500"/>
                                        <p:tgtEl>
                                          <p:spTgt spid="39"/>
                                        </p:tgtEl>
                                      </p:cBhvr>
                                    </p:animEffect>
                                  </p:childTnLst>
                                </p:cTn>
                              </p:par>
                              <p:par>
                                <p:cTn id="81" presetID="22" presetClass="entr" presetSubtype="2" fill="hold" nodeType="withEffect">
                                  <p:stCondLst>
                                    <p:cond delay="0"/>
                                  </p:stCondLst>
                                  <p:childTnLst>
                                    <p:set>
                                      <p:cBhvr>
                                        <p:cTn id="82" dur="1" fill="hold">
                                          <p:stCondLst>
                                            <p:cond delay="0"/>
                                          </p:stCondLst>
                                        </p:cTn>
                                        <p:tgtEl>
                                          <p:spTgt spid="70"/>
                                        </p:tgtEl>
                                        <p:attrNameLst>
                                          <p:attrName>style.visibility</p:attrName>
                                        </p:attrNameLst>
                                      </p:cBhvr>
                                      <p:to>
                                        <p:strVal val="visible"/>
                                      </p:to>
                                    </p:set>
                                    <p:animEffect transition="in" filter="wipe(right)">
                                      <p:cBhvr>
                                        <p:cTn id="83" dur="500"/>
                                        <p:tgtEl>
                                          <p:spTgt spid="70"/>
                                        </p:tgtEl>
                                      </p:cBhvr>
                                    </p:animEffect>
                                  </p:childTnLst>
                                </p:cTn>
                              </p:par>
                              <p:par>
                                <p:cTn id="84" presetID="53" presetClass="entr" presetSubtype="16" fill="hold" nodeType="withEffect">
                                  <p:stCondLst>
                                    <p:cond delay="0"/>
                                  </p:stCondLst>
                                  <p:childTnLst>
                                    <p:set>
                                      <p:cBhvr>
                                        <p:cTn id="85" dur="1" fill="hold">
                                          <p:stCondLst>
                                            <p:cond delay="0"/>
                                          </p:stCondLst>
                                        </p:cTn>
                                        <p:tgtEl>
                                          <p:spTgt spid="81"/>
                                        </p:tgtEl>
                                        <p:attrNameLst>
                                          <p:attrName>style.visibility</p:attrName>
                                        </p:attrNameLst>
                                      </p:cBhvr>
                                      <p:to>
                                        <p:strVal val="visible"/>
                                      </p:to>
                                    </p:set>
                                    <p:anim calcmode="lin" valueType="num">
                                      <p:cBhvr>
                                        <p:cTn id="86" dur="500" fill="hold"/>
                                        <p:tgtEl>
                                          <p:spTgt spid="81"/>
                                        </p:tgtEl>
                                        <p:attrNameLst>
                                          <p:attrName>ppt_w</p:attrName>
                                        </p:attrNameLst>
                                      </p:cBhvr>
                                      <p:tavLst>
                                        <p:tav tm="0">
                                          <p:val>
                                            <p:fltVal val="0"/>
                                          </p:val>
                                        </p:tav>
                                        <p:tav tm="100000">
                                          <p:val>
                                            <p:strVal val="#ppt_w"/>
                                          </p:val>
                                        </p:tav>
                                      </p:tavLst>
                                    </p:anim>
                                    <p:anim calcmode="lin" valueType="num">
                                      <p:cBhvr>
                                        <p:cTn id="87" dur="500" fill="hold"/>
                                        <p:tgtEl>
                                          <p:spTgt spid="81"/>
                                        </p:tgtEl>
                                        <p:attrNameLst>
                                          <p:attrName>ppt_h</p:attrName>
                                        </p:attrNameLst>
                                      </p:cBhvr>
                                      <p:tavLst>
                                        <p:tav tm="0">
                                          <p:val>
                                            <p:fltVal val="0"/>
                                          </p:val>
                                        </p:tav>
                                        <p:tav tm="100000">
                                          <p:val>
                                            <p:strVal val="#ppt_h"/>
                                          </p:val>
                                        </p:tav>
                                      </p:tavLst>
                                    </p:anim>
                                    <p:animEffect transition="in" filter="fade">
                                      <p:cBhvr>
                                        <p:cTn id="88" dur="500"/>
                                        <p:tgtEl>
                                          <p:spTgt spid="81"/>
                                        </p:tgtEl>
                                      </p:cBhvr>
                                    </p:animEffect>
                                  </p:childTnLst>
                                </p:cTn>
                              </p:par>
                              <p:par>
                                <p:cTn id="89" presetID="10" presetClass="entr" presetSubtype="0" fill="hold" nodeType="with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500"/>
                                        <p:tgtEl>
                                          <p:spTgt spid="59"/>
                                        </p:tgtEl>
                                      </p:cBhvr>
                                    </p:animEffect>
                                  </p:childTnLst>
                                </p:cTn>
                              </p:par>
                              <p:par>
                                <p:cTn id="92" presetID="49" presetClass="entr" presetSubtype="0" decel="100000" fill="hold" grpId="0" nodeType="withEffect">
                                  <p:stCondLst>
                                    <p:cond delay="0"/>
                                  </p:stCondLst>
                                  <p:childTnLst>
                                    <p:set>
                                      <p:cBhvr>
                                        <p:cTn id="93" dur="1" fill="hold">
                                          <p:stCondLst>
                                            <p:cond delay="0"/>
                                          </p:stCondLst>
                                        </p:cTn>
                                        <p:tgtEl>
                                          <p:spTgt spid="85"/>
                                        </p:tgtEl>
                                        <p:attrNameLst>
                                          <p:attrName>style.visibility</p:attrName>
                                        </p:attrNameLst>
                                      </p:cBhvr>
                                      <p:to>
                                        <p:strVal val="visible"/>
                                      </p:to>
                                    </p:set>
                                    <p:anim calcmode="lin" valueType="num">
                                      <p:cBhvr>
                                        <p:cTn id="94" dur="500" fill="hold"/>
                                        <p:tgtEl>
                                          <p:spTgt spid="85"/>
                                        </p:tgtEl>
                                        <p:attrNameLst>
                                          <p:attrName>ppt_w</p:attrName>
                                        </p:attrNameLst>
                                      </p:cBhvr>
                                      <p:tavLst>
                                        <p:tav tm="0">
                                          <p:val>
                                            <p:fltVal val="0"/>
                                          </p:val>
                                        </p:tav>
                                        <p:tav tm="100000">
                                          <p:val>
                                            <p:strVal val="#ppt_w"/>
                                          </p:val>
                                        </p:tav>
                                      </p:tavLst>
                                    </p:anim>
                                    <p:anim calcmode="lin" valueType="num">
                                      <p:cBhvr>
                                        <p:cTn id="95" dur="500" fill="hold"/>
                                        <p:tgtEl>
                                          <p:spTgt spid="85"/>
                                        </p:tgtEl>
                                        <p:attrNameLst>
                                          <p:attrName>ppt_h</p:attrName>
                                        </p:attrNameLst>
                                      </p:cBhvr>
                                      <p:tavLst>
                                        <p:tav tm="0">
                                          <p:val>
                                            <p:fltVal val="0"/>
                                          </p:val>
                                        </p:tav>
                                        <p:tav tm="100000">
                                          <p:val>
                                            <p:strVal val="#ppt_h"/>
                                          </p:val>
                                        </p:tav>
                                      </p:tavLst>
                                    </p:anim>
                                    <p:anim calcmode="lin" valueType="num">
                                      <p:cBhvr>
                                        <p:cTn id="96" dur="500" fill="hold"/>
                                        <p:tgtEl>
                                          <p:spTgt spid="85"/>
                                        </p:tgtEl>
                                        <p:attrNameLst>
                                          <p:attrName>style.rotation</p:attrName>
                                        </p:attrNameLst>
                                      </p:cBhvr>
                                      <p:tavLst>
                                        <p:tav tm="0">
                                          <p:val>
                                            <p:fltVal val="360"/>
                                          </p:val>
                                        </p:tav>
                                        <p:tav tm="100000">
                                          <p:val>
                                            <p:fltVal val="0"/>
                                          </p:val>
                                        </p:tav>
                                      </p:tavLst>
                                    </p:anim>
                                    <p:animEffect transition="in" filter="fade">
                                      <p:cBhvr>
                                        <p:cTn id="9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32" grpId="0" animBg="1"/>
      <p:bldP spid="33" grpId="0" animBg="1"/>
      <p:bldP spid="34" grpId="0" animBg="1"/>
      <p:bldP spid="35" grpId="0" animBg="1"/>
      <p:bldP spid="36" grpId="0"/>
      <p:bldP spid="37" grpId="0"/>
      <p:bldP spid="38" grpId="0"/>
      <p:bldP spid="39" grpId="0"/>
      <p:bldP spid="8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bsl001"/>
</p:tagLst>
</file>

<file path=ppt/theme/theme1.xml><?xml version="1.0" encoding="utf-8"?>
<a:theme xmlns:a="http://schemas.openxmlformats.org/drawingml/2006/main" name="第一PPT，www.1ppt.com">
  <a:themeElements>
    <a:clrScheme name="自定义 14">
      <a:dk1>
        <a:sysClr val="windowText" lastClr="000000"/>
      </a:dk1>
      <a:lt1>
        <a:sysClr val="window" lastClr="FFFFFF"/>
      </a:lt1>
      <a:dk2>
        <a:srgbClr val="212745"/>
      </a:dk2>
      <a:lt2>
        <a:srgbClr val="B4DCFA"/>
      </a:lt2>
      <a:accent1>
        <a:srgbClr val="0070C0"/>
      </a:accent1>
      <a:accent2>
        <a:srgbClr val="0070C0"/>
      </a:accent2>
      <a:accent3>
        <a:srgbClr val="0070C0"/>
      </a:accent3>
      <a:accent4>
        <a:srgbClr val="0070C0"/>
      </a:accent4>
      <a:accent5>
        <a:srgbClr val="0070C0"/>
      </a:accent5>
      <a:accent6>
        <a:srgbClr val="0070C0"/>
      </a:accent6>
      <a:hlink>
        <a:srgbClr val="0070C0"/>
      </a:hlink>
      <a:folHlink>
        <a:srgbClr val="0D78C9"/>
      </a:folHlink>
    </a:clrScheme>
    <a:fontScheme name="Temp">
      <a:majorFont>
        <a:latin typeface="SF Orson Casual Heavy"/>
        <a:ea typeface="幼圆"/>
        <a:cs typeface=""/>
      </a:majorFont>
      <a:minorFont>
        <a:latin typeface="SF Orson Casual Heavy"/>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第一PPT，www.1ppt.com ">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0</TotalTime>
  <Words>3286</Words>
  <Application>Microsoft Office PowerPoint</Application>
  <PresentationFormat>自定义</PresentationFormat>
  <Paragraphs>375</Paragraphs>
  <Slides>46</Slides>
  <Notes>45</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46</vt:i4>
      </vt:variant>
    </vt:vector>
  </HeadingPairs>
  <TitlesOfParts>
    <vt:vector size="62" baseType="lpstr">
      <vt:lpstr>SF Orson Casual Heavy</vt:lpstr>
      <vt:lpstr>方正正中黑简体</vt:lpstr>
      <vt:lpstr>黑体</vt:lpstr>
      <vt:lpstr>时尚中黑简体</vt:lpstr>
      <vt:lpstr>宋体</vt:lpstr>
      <vt:lpstr>微软雅黑</vt:lpstr>
      <vt:lpstr>幼圆</vt:lpstr>
      <vt:lpstr>Arial</vt:lpstr>
      <vt:lpstr>Calibri</vt:lpstr>
      <vt:lpstr>Calibri Light</vt:lpstr>
      <vt:lpstr>Franklin Gothic Book</vt:lpstr>
      <vt:lpstr>Franklin Gothic Medium</vt:lpstr>
      <vt:lpstr>Impact</vt:lpstr>
      <vt:lpstr>Times New Roman</vt:lpstr>
      <vt:lpstr>第一PPT，www.1ppt.com</vt:lpstr>
      <vt:lpstr>第一PPT，www.1ppt.com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微立体</dc:title>
  <dc:creator/>
  <cp:keywords>www.1ppt.com</cp:keywords>
  <cp:lastModifiedBy/>
  <cp:revision>1</cp:revision>
  <dcterms:created xsi:type="dcterms:W3CDTF">2016-09-27T14:45:35Z</dcterms:created>
  <dcterms:modified xsi:type="dcterms:W3CDTF">2019-01-03T14:36:13Z</dcterms:modified>
</cp:coreProperties>
</file>