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309" r:id="rId1"/>
  </p:sldMasterIdLst>
  <p:notesMasterIdLst>
    <p:notesMasterId r:id="rId23"/>
  </p:notesMasterIdLst>
  <p:handoutMasterIdLst>
    <p:handoutMasterId r:id="rId24"/>
  </p:handoutMasterIdLst>
  <p:sldIdLst>
    <p:sldId id="256" r:id="rId2"/>
    <p:sldId id="456" r:id="rId3"/>
    <p:sldId id="461" r:id="rId4"/>
    <p:sldId id="455" r:id="rId5"/>
    <p:sldId id="474" r:id="rId6"/>
    <p:sldId id="475" r:id="rId7"/>
    <p:sldId id="457" r:id="rId8"/>
    <p:sldId id="463" r:id="rId9"/>
    <p:sldId id="464" r:id="rId10"/>
    <p:sldId id="458" r:id="rId11"/>
    <p:sldId id="470" r:id="rId12"/>
    <p:sldId id="465" r:id="rId13"/>
    <p:sldId id="466" r:id="rId14"/>
    <p:sldId id="459" r:id="rId15"/>
    <p:sldId id="467" r:id="rId16"/>
    <p:sldId id="468" r:id="rId17"/>
    <p:sldId id="471" r:id="rId18"/>
    <p:sldId id="472" r:id="rId19"/>
    <p:sldId id="460" r:id="rId20"/>
    <p:sldId id="473" r:id="rId21"/>
    <p:sldId id="469" r:id="rId22"/>
  </p:sldIdLst>
  <p:sldSz cx="12192000" cy="6858000"/>
  <p:notesSz cx="6858000" cy="9144000"/>
  <p:embeddedFontLst>
    <p:embeddedFont>
      <p:font typeface="等线" panose="02010600030101010101" pitchFamily="2" charset="-122"/>
      <p:regular r:id="rId25"/>
      <p:bold r:id="rId26"/>
    </p:embeddedFont>
    <p:embeddedFont>
      <p:font typeface="等线" panose="02010600030101010101" pitchFamily="2" charset="-122"/>
      <p:regular r:id="rId25"/>
      <p:bold r:id="rId26"/>
    </p:embeddedFont>
    <p:embeddedFont>
      <p:font typeface="Calibri" panose="020F0502020204030204" pitchFamily="34" charset="0"/>
      <p:regular r:id="rId27"/>
      <p:bold r:id="rId28"/>
      <p:italic r:id="rId29"/>
      <p:boldItalic r:id="rId30"/>
    </p:embeddedFont>
    <p:embeddedFont>
      <p:font typeface="KaiTi" panose="02010609060101010101" pitchFamily="49" charset="-122"/>
      <p:regular r:id="rId3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A2CD"/>
    <a:srgbClr val="1D86A6"/>
    <a:srgbClr val="F4731F"/>
    <a:srgbClr val="00784F"/>
    <a:srgbClr val="87A157"/>
    <a:srgbClr val="AAD06B"/>
    <a:srgbClr val="C3D600"/>
    <a:srgbClr val="009241"/>
    <a:srgbClr val="00823B"/>
    <a:srgbClr val="005D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6" autoAdjust="0"/>
    <p:restoredTop sz="82577" autoAdjust="0"/>
  </p:normalViewPr>
  <p:slideViewPr>
    <p:cSldViewPr>
      <p:cViewPr varScale="1">
        <p:scale>
          <a:sx n="61" d="100"/>
          <a:sy n="61" d="100"/>
        </p:scale>
        <p:origin x="1134"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80" d="100"/>
          <a:sy n="80" d="100"/>
        </p:scale>
        <p:origin x="1160" y="68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EBA5C-030A-2A4A-B407-06AF09E16D16}" type="datetimeFigureOut">
              <a:rPr kumimoji="1" lang="zh-CN" altLang="en-US" smtClean="0"/>
              <a:t>2018/12/12</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5D165C-2AD0-BD47-AC44-B7DFAE762C47}" type="slidenum">
              <a:rPr kumimoji="1" lang="zh-CN" altLang="en-US" smtClean="0"/>
              <a:t>‹#›</a:t>
            </a:fld>
            <a:endParaRPr kumimoji="1" lang="zh-CN" altLang="en-US"/>
          </a:p>
        </p:txBody>
      </p:sp>
    </p:spTree>
    <p:extLst>
      <p:ext uri="{BB962C8B-B14F-4D97-AF65-F5344CB8AC3E}">
        <p14:creationId xmlns:p14="http://schemas.microsoft.com/office/powerpoint/2010/main" val="582563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39ED42-46EB-46C2-9BD8-8A824382A074}" type="datetimeFigureOut">
              <a:rPr lang="zh-CN" altLang="en-US" smtClean="0"/>
              <a:pPr/>
              <a:t>2018/12/12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452E69-F075-4D6C-BC3A-2D172D2C543D}" type="slidenum">
              <a:rPr lang="zh-CN" altLang="en-US" smtClean="0"/>
              <a:pPr/>
              <a:t>‹#›</a:t>
            </a:fld>
            <a:endParaRPr lang="zh-CN" altLang="en-US"/>
          </a:p>
        </p:txBody>
      </p:sp>
    </p:spTree>
    <p:extLst>
      <p:ext uri="{BB962C8B-B14F-4D97-AF65-F5344CB8AC3E}">
        <p14:creationId xmlns:p14="http://schemas.microsoft.com/office/powerpoint/2010/main" val="1688419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452E69-F075-4D6C-BC3A-2D172D2C543D}" type="slidenum">
              <a:rPr lang="zh-CN" altLang="en-US" smtClean="0"/>
              <a:pPr/>
              <a:t>1</a:t>
            </a:fld>
            <a:endParaRPr lang="zh-CN" altLang="en-US"/>
          </a:p>
        </p:txBody>
      </p:sp>
    </p:spTree>
    <p:extLst>
      <p:ext uri="{BB962C8B-B14F-4D97-AF65-F5344CB8AC3E}">
        <p14:creationId xmlns:p14="http://schemas.microsoft.com/office/powerpoint/2010/main" val="3184085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452E69-F075-4D6C-BC3A-2D172D2C543D}" type="slidenum">
              <a:rPr lang="zh-CN" altLang="en-US" smtClean="0"/>
              <a:pPr/>
              <a:t>10</a:t>
            </a:fld>
            <a:endParaRPr lang="zh-CN" altLang="en-US"/>
          </a:p>
        </p:txBody>
      </p:sp>
    </p:spTree>
    <p:extLst>
      <p:ext uri="{BB962C8B-B14F-4D97-AF65-F5344CB8AC3E}">
        <p14:creationId xmlns:p14="http://schemas.microsoft.com/office/powerpoint/2010/main" val="3202016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Plus </a:t>
            </a:r>
            <a:r>
              <a:rPr lang="zh-CN" altLang="en-US" dirty="0"/>
              <a:t>加</a:t>
            </a:r>
          </a:p>
        </p:txBody>
      </p:sp>
      <p:sp>
        <p:nvSpPr>
          <p:cNvPr id="4" name="灯片编号占位符 3"/>
          <p:cNvSpPr>
            <a:spLocks noGrp="1"/>
          </p:cNvSpPr>
          <p:nvPr>
            <p:ph type="sldNum" sz="quarter" idx="10"/>
          </p:nvPr>
        </p:nvSpPr>
        <p:spPr/>
        <p:txBody>
          <a:bodyPr/>
          <a:lstStyle/>
          <a:p>
            <a:fld id="{36452E69-F075-4D6C-BC3A-2D172D2C543D}" type="slidenum">
              <a:rPr lang="zh-CN" altLang="en-US" smtClean="0"/>
              <a:pPr/>
              <a:t>11</a:t>
            </a:fld>
            <a:endParaRPr lang="zh-CN" altLang="en-US"/>
          </a:p>
        </p:txBody>
      </p:sp>
    </p:spTree>
    <p:extLst>
      <p:ext uri="{BB962C8B-B14F-4D97-AF65-F5344CB8AC3E}">
        <p14:creationId xmlns:p14="http://schemas.microsoft.com/office/powerpoint/2010/main" val="1001649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452E69-F075-4D6C-BC3A-2D172D2C543D}" type="slidenum">
              <a:rPr lang="zh-CN" altLang="en-US" smtClean="0"/>
              <a:pPr/>
              <a:t>12</a:t>
            </a:fld>
            <a:endParaRPr lang="zh-CN" altLang="en-US"/>
          </a:p>
        </p:txBody>
      </p:sp>
    </p:spTree>
    <p:extLst>
      <p:ext uri="{BB962C8B-B14F-4D97-AF65-F5344CB8AC3E}">
        <p14:creationId xmlns:p14="http://schemas.microsoft.com/office/powerpoint/2010/main" val="3833157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给定预先训练的</a:t>
            </a:r>
            <a:r>
              <a:rPr lang="en-US" altLang="zh-CN" sz="1200" kern="1200" dirty="0" err="1">
                <a:solidFill>
                  <a:schemeClr val="tx1"/>
                </a:solidFill>
                <a:effectLst/>
                <a:latin typeface="+mn-lt"/>
                <a:ea typeface="+mn-ea"/>
                <a:cs typeface="+mn-cs"/>
              </a:rPr>
              <a:t>biLM</a:t>
            </a:r>
            <a:r>
              <a:rPr lang="zh-CN" altLang="zh-CN" sz="1200" kern="1200" dirty="0">
                <a:solidFill>
                  <a:schemeClr val="tx1"/>
                </a:solidFill>
                <a:effectLst/>
                <a:latin typeface="+mn-lt"/>
                <a:ea typeface="+mn-ea"/>
                <a:cs typeface="+mn-cs"/>
              </a:rPr>
              <a:t>和目标</a:t>
            </a:r>
            <a:r>
              <a:rPr lang="en-US" altLang="zh-CN" sz="1200" kern="1200" dirty="0">
                <a:solidFill>
                  <a:schemeClr val="tx1"/>
                </a:solidFill>
                <a:effectLst/>
                <a:latin typeface="+mn-lt"/>
                <a:ea typeface="+mn-ea"/>
                <a:cs typeface="+mn-cs"/>
              </a:rPr>
              <a:t>NLP</a:t>
            </a:r>
            <a:r>
              <a:rPr lang="zh-CN" altLang="zh-CN" sz="1200" kern="1200" dirty="0">
                <a:solidFill>
                  <a:schemeClr val="tx1"/>
                </a:solidFill>
                <a:effectLst/>
                <a:latin typeface="+mn-lt"/>
                <a:ea typeface="+mn-ea"/>
                <a:cs typeface="+mn-cs"/>
              </a:rPr>
              <a:t>任务的监督架构，使用</a:t>
            </a:r>
            <a:r>
              <a:rPr lang="en-US" altLang="zh-CN" sz="1200" kern="1200" dirty="0" err="1">
                <a:solidFill>
                  <a:schemeClr val="tx1"/>
                </a:solidFill>
                <a:effectLst/>
                <a:latin typeface="+mn-lt"/>
                <a:ea typeface="+mn-ea"/>
                <a:cs typeface="+mn-cs"/>
              </a:rPr>
              <a:t>biLM</a:t>
            </a:r>
            <a:r>
              <a:rPr lang="zh-CN" altLang="zh-CN" sz="1200" kern="1200" dirty="0">
                <a:solidFill>
                  <a:schemeClr val="tx1"/>
                </a:solidFill>
                <a:effectLst/>
                <a:latin typeface="+mn-lt"/>
                <a:ea typeface="+mn-ea"/>
                <a:cs typeface="+mn-cs"/>
              </a:rPr>
              <a:t>来改进任务模型是一个简单的过程。 </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我们只需运行</a:t>
            </a:r>
            <a:r>
              <a:rPr lang="en-US" altLang="zh-CN" sz="1200" kern="1200" dirty="0" err="1">
                <a:solidFill>
                  <a:schemeClr val="tx1"/>
                </a:solidFill>
                <a:effectLst/>
                <a:latin typeface="+mn-lt"/>
                <a:ea typeface="+mn-ea"/>
                <a:cs typeface="+mn-cs"/>
              </a:rPr>
              <a:t>biLM</a:t>
            </a:r>
            <a:r>
              <a:rPr lang="zh-CN" altLang="zh-CN" sz="1200" kern="1200" dirty="0">
                <a:solidFill>
                  <a:schemeClr val="tx1"/>
                </a:solidFill>
                <a:effectLst/>
                <a:latin typeface="+mn-lt"/>
                <a:ea typeface="+mn-ea"/>
                <a:cs typeface="+mn-cs"/>
              </a:rPr>
              <a:t>并记录每个单词的所有图层表示。 然后，我们让结束任务模型学习这些表示的线性组合，</a:t>
            </a:r>
            <a:endParaRPr lang="zh-CN" altLang="en-US" dirty="0"/>
          </a:p>
        </p:txBody>
      </p:sp>
      <p:sp>
        <p:nvSpPr>
          <p:cNvPr id="4" name="灯片编号占位符 3"/>
          <p:cNvSpPr>
            <a:spLocks noGrp="1"/>
          </p:cNvSpPr>
          <p:nvPr>
            <p:ph type="sldNum" sz="quarter" idx="10"/>
          </p:nvPr>
        </p:nvSpPr>
        <p:spPr/>
        <p:txBody>
          <a:bodyPr/>
          <a:lstStyle/>
          <a:p>
            <a:fld id="{36452E69-F075-4D6C-BC3A-2D172D2C543D}" type="slidenum">
              <a:rPr lang="zh-CN" altLang="en-US" smtClean="0"/>
              <a:pPr/>
              <a:t>13</a:t>
            </a:fld>
            <a:endParaRPr lang="zh-CN" altLang="en-US"/>
          </a:p>
        </p:txBody>
      </p:sp>
    </p:spTree>
    <p:extLst>
      <p:ext uri="{BB962C8B-B14F-4D97-AF65-F5344CB8AC3E}">
        <p14:creationId xmlns:p14="http://schemas.microsoft.com/office/powerpoint/2010/main" val="3598674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452E69-F075-4D6C-BC3A-2D172D2C543D}" type="slidenum">
              <a:rPr lang="zh-CN" altLang="en-US" smtClean="0"/>
              <a:pPr/>
              <a:t>14</a:t>
            </a:fld>
            <a:endParaRPr lang="zh-CN" altLang="en-US"/>
          </a:p>
        </p:txBody>
      </p:sp>
    </p:spTree>
    <p:extLst>
      <p:ext uri="{BB962C8B-B14F-4D97-AF65-F5344CB8AC3E}">
        <p14:creationId xmlns:p14="http://schemas.microsoft.com/office/powerpoint/2010/main" val="1923694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首先 </a:t>
            </a:r>
            <a:r>
              <a:rPr lang="en-US" altLang="zh-CN" sz="1200" b="0" i="0" kern="1200" dirty="0">
                <a:solidFill>
                  <a:schemeClr val="tx1"/>
                </a:solidFill>
                <a:effectLst/>
                <a:latin typeface="+mn-lt"/>
                <a:ea typeface="+mn-ea"/>
                <a:cs typeface="+mn-cs"/>
              </a:rPr>
              <a:t>(each task build a model as a baseline)</a:t>
            </a:r>
            <a:r>
              <a:rPr lang="zh-CN" altLang="en-US" sz="1200" b="0" i="0" kern="1200" dirty="0">
                <a:solidFill>
                  <a:schemeClr val="tx1"/>
                </a:solidFill>
                <a:effectLst/>
                <a:latin typeface="+mn-lt"/>
                <a:ea typeface="+mn-ea"/>
                <a:cs typeface="+mn-cs"/>
              </a:rPr>
              <a:t> ，然后加入</a:t>
            </a:r>
            <a:r>
              <a:rPr lang="en-US" altLang="zh-CN" sz="1200" b="0" i="0" kern="1200" dirty="0" err="1">
                <a:solidFill>
                  <a:schemeClr val="tx1"/>
                </a:solidFill>
                <a:effectLst/>
                <a:latin typeface="+mn-lt"/>
                <a:ea typeface="+mn-ea"/>
                <a:cs typeface="+mn-cs"/>
              </a:rPr>
              <a:t>ELMo</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 six tasks have been improved</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performance increased about 2 </a:t>
            </a:r>
            <a:r>
              <a:rPr lang="zh-CN" altLang="en-US" sz="1200" b="0" i="0" kern="1200" dirty="0">
                <a:solidFill>
                  <a:schemeClr val="tx1"/>
                </a:solidFill>
                <a:effectLst/>
                <a:latin typeface="+mn-lt"/>
                <a:ea typeface="+mn-ea"/>
                <a:cs typeface="+mn-cs"/>
              </a:rPr>
              <a:t>，</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并且最后的结果都超过了之前的先进结果（</a:t>
            </a:r>
            <a:r>
              <a:rPr lang="en-US" altLang="zh-CN" sz="1200" b="0" i="0" kern="1200" dirty="0">
                <a:solidFill>
                  <a:schemeClr val="tx1"/>
                </a:solidFill>
                <a:effectLst/>
                <a:latin typeface="+mn-lt"/>
                <a:ea typeface="+mn-ea"/>
                <a:cs typeface="+mn-cs"/>
              </a:rPr>
              <a:t>SOTA</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state of the art</a:t>
            </a:r>
            <a:r>
              <a:rPr lang="zh-CN" altLang="en-US" sz="1200" b="0" i="0" kern="1200" dirty="0">
                <a:solidFill>
                  <a:schemeClr val="tx1"/>
                </a:solidFill>
                <a:effectLst/>
                <a:latin typeface="+mn-lt"/>
                <a:ea typeface="+mn-ea"/>
                <a:cs typeface="+mn-cs"/>
              </a:rPr>
              <a:t>。</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不同任务的性能指标不同：对于 </a:t>
            </a:r>
            <a:r>
              <a:rPr lang="en-US" altLang="zh-CN" sz="1200" b="0" i="0" kern="1200" dirty="0">
                <a:solidFill>
                  <a:schemeClr val="tx1"/>
                </a:solidFill>
                <a:effectLst/>
                <a:latin typeface="+mn-lt"/>
                <a:ea typeface="+mn-ea"/>
                <a:cs typeface="+mn-cs"/>
              </a:rPr>
              <a:t>SNLI </a:t>
            </a:r>
            <a:r>
              <a:rPr lang="zh-CN" altLang="en-US" sz="1200" b="0" i="0" kern="1200" dirty="0">
                <a:solidFill>
                  <a:schemeClr val="tx1"/>
                </a:solidFill>
                <a:effectLst/>
                <a:latin typeface="+mn-lt"/>
                <a:ea typeface="+mn-ea"/>
                <a:cs typeface="+mn-cs"/>
              </a:rPr>
              <a:t>和 </a:t>
            </a:r>
            <a:r>
              <a:rPr lang="en-US" altLang="zh-CN" sz="1200" b="0" i="0" kern="1200" dirty="0">
                <a:solidFill>
                  <a:schemeClr val="tx1"/>
                </a:solidFill>
                <a:effectLst/>
                <a:latin typeface="+mn-lt"/>
                <a:ea typeface="+mn-ea"/>
                <a:cs typeface="+mn-cs"/>
              </a:rPr>
              <a:t>SST-5 </a:t>
            </a:r>
            <a:r>
              <a:rPr lang="zh-CN" altLang="en-US" sz="1200" b="0" i="0" kern="1200" dirty="0">
                <a:solidFill>
                  <a:schemeClr val="tx1"/>
                </a:solidFill>
                <a:effectLst/>
                <a:latin typeface="+mn-lt"/>
                <a:ea typeface="+mn-ea"/>
                <a:cs typeface="+mn-cs"/>
              </a:rPr>
              <a:t>是准确率，对于 </a:t>
            </a:r>
            <a:r>
              <a:rPr lang="en-US" altLang="zh-CN" sz="1200" b="0" i="0" kern="1200" dirty="0" err="1">
                <a:solidFill>
                  <a:schemeClr val="tx1"/>
                </a:solidFill>
                <a:effectLst/>
                <a:latin typeface="+mn-lt"/>
                <a:ea typeface="+mn-ea"/>
                <a:cs typeface="+mn-cs"/>
              </a:rPr>
              <a:t>SQuAD</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SRL </a:t>
            </a:r>
            <a:r>
              <a:rPr lang="zh-CN" altLang="en-US" sz="1200" b="0" i="0" kern="1200" dirty="0">
                <a:solidFill>
                  <a:schemeClr val="tx1"/>
                </a:solidFill>
                <a:effectLst/>
                <a:latin typeface="+mn-lt"/>
                <a:ea typeface="+mn-ea"/>
                <a:cs typeface="+mn-cs"/>
              </a:rPr>
              <a:t>和 </a:t>
            </a:r>
            <a:r>
              <a:rPr lang="en-US" altLang="zh-CN" sz="1200" b="0" i="0" kern="1200" dirty="0">
                <a:solidFill>
                  <a:schemeClr val="tx1"/>
                </a:solidFill>
                <a:effectLst/>
                <a:latin typeface="+mn-lt"/>
                <a:ea typeface="+mn-ea"/>
                <a:cs typeface="+mn-cs"/>
              </a:rPr>
              <a:t>NER </a:t>
            </a:r>
            <a:r>
              <a:rPr lang="zh-CN" altLang="en-US" sz="1200" b="0" i="0" kern="1200" dirty="0">
                <a:solidFill>
                  <a:schemeClr val="tx1"/>
                </a:solidFill>
                <a:effectLst/>
                <a:latin typeface="+mn-lt"/>
                <a:ea typeface="+mn-ea"/>
                <a:cs typeface="+mn-cs"/>
              </a:rPr>
              <a:t>是 </a:t>
            </a:r>
            <a:r>
              <a:rPr lang="en-US" altLang="zh-CN" sz="1200" b="0" i="0" kern="1200" dirty="0">
                <a:solidFill>
                  <a:schemeClr val="tx1"/>
                </a:solidFill>
                <a:effectLst/>
                <a:latin typeface="+mn-lt"/>
                <a:ea typeface="+mn-ea"/>
                <a:cs typeface="+mn-cs"/>
              </a:rPr>
              <a:t>F1</a:t>
            </a:r>
            <a:r>
              <a:rPr lang="zh-CN" altLang="en-US" sz="1200" b="0" i="0" kern="1200" dirty="0">
                <a:solidFill>
                  <a:schemeClr val="tx1"/>
                </a:solidFill>
                <a:effectLst/>
                <a:latin typeface="+mn-lt"/>
                <a:ea typeface="+mn-ea"/>
                <a:cs typeface="+mn-cs"/>
              </a:rPr>
              <a:t>，对于 </a:t>
            </a:r>
            <a:r>
              <a:rPr lang="en-US" altLang="zh-CN" sz="1200" b="0" i="0" kern="1200" dirty="0" err="1">
                <a:solidFill>
                  <a:schemeClr val="tx1"/>
                </a:solidFill>
                <a:effectLst/>
                <a:latin typeface="+mn-lt"/>
                <a:ea typeface="+mn-ea"/>
                <a:cs typeface="+mn-cs"/>
              </a:rPr>
              <a:t>Coref</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是平均 </a:t>
            </a:r>
            <a:r>
              <a:rPr lang="en-US" altLang="zh-CN" sz="1200" b="0" i="0" kern="1200" dirty="0">
                <a:solidFill>
                  <a:schemeClr val="tx1"/>
                </a:solidFill>
                <a:effectLst/>
                <a:latin typeface="+mn-lt"/>
                <a:ea typeface="+mn-ea"/>
                <a:cs typeface="+mn-cs"/>
              </a:rPr>
              <a:t>F1</a:t>
            </a:r>
            <a:r>
              <a:rPr lang="zh-CN" altLang="en-US" sz="1200" b="0" i="0" kern="1200" dirty="0">
                <a:solidFill>
                  <a:schemeClr val="tx1"/>
                </a:solidFill>
                <a:effectLst/>
                <a:latin typeface="+mn-lt"/>
                <a:ea typeface="+mn-ea"/>
                <a:cs typeface="+mn-cs"/>
              </a:rPr>
              <a:t>。由于 </a:t>
            </a:r>
            <a:r>
              <a:rPr lang="en-US" altLang="zh-CN" sz="1200" b="0" i="0" kern="1200" dirty="0">
                <a:solidFill>
                  <a:schemeClr val="tx1"/>
                </a:solidFill>
                <a:effectLst/>
                <a:latin typeface="+mn-lt"/>
                <a:ea typeface="+mn-ea"/>
                <a:cs typeface="+mn-cs"/>
              </a:rPr>
              <a:t>NER </a:t>
            </a:r>
            <a:r>
              <a:rPr lang="zh-CN" altLang="en-US" sz="1200" b="0" i="0" kern="1200" dirty="0">
                <a:solidFill>
                  <a:schemeClr val="tx1"/>
                </a:solidFill>
                <a:effectLst/>
                <a:latin typeface="+mn-lt"/>
                <a:ea typeface="+mn-ea"/>
                <a:cs typeface="+mn-cs"/>
              </a:rPr>
              <a:t>和 </a:t>
            </a:r>
            <a:r>
              <a:rPr lang="en-US" altLang="zh-CN" sz="1200" b="0" i="0" kern="1200" dirty="0">
                <a:solidFill>
                  <a:schemeClr val="tx1"/>
                </a:solidFill>
                <a:effectLst/>
                <a:latin typeface="+mn-lt"/>
                <a:ea typeface="+mn-ea"/>
                <a:cs typeface="+mn-cs"/>
              </a:rPr>
              <a:t>SST-5 </a:t>
            </a:r>
            <a:r>
              <a:rPr lang="zh-CN" altLang="en-US" sz="1200" b="0" i="0" kern="1200" dirty="0">
                <a:solidFill>
                  <a:schemeClr val="tx1"/>
                </a:solidFill>
                <a:effectLst/>
                <a:latin typeface="+mn-lt"/>
                <a:ea typeface="+mn-ea"/>
                <a:cs typeface="+mn-cs"/>
              </a:rPr>
              <a:t>的测试集较小，研究者的报告结果是使用不同的随机种子进行的五次运行的均值和标准差。</a:t>
            </a:r>
            <a:endParaRPr lang="zh-CN" altLang="en-US" dirty="0"/>
          </a:p>
        </p:txBody>
      </p:sp>
      <p:sp>
        <p:nvSpPr>
          <p:cNvPr id="4" name="灯片编号占位符 3"/>
          <p:cNvSpPr>
            <a:spLocks noGrp="1"/>
          </p:cNvSpPr>
          <p:nvPr>
            <p:ph type="sldNum" sz="quarter" idx="10"/>
          </p:nvPr>
        </p:nvSpPr>
        <p:spPr/>
        <p:txBody>
          <a:bodyPr/>
          <a:lstStyle/>
          <a:p>
            <a:fld id="{36452E69-F075-4D6C-BC3A-2D172D2C543D}" type="slidenum">
              <a:rPr lang="zh-CN" altLang="en-US" smtClean="0"/>
              <a:pPr/>
              <a:t>15</a:t>
            </a:fld>
            <a:endParaRPr lang="zh-CN" altLang="en-US"/>
          </a:p>
        </p:txBody>
      </p:sp>
    </p:spTree>
    <p:extLst>
      <p:ext uri="{BB962C8B-B14F-4D97-AF65-F5344CB8AC3E}">
        <p14:creationId xmlns:p14="http://schemas.microsoft.com/office/powerpoint/2010/main" val="281489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performance is highest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One possible explanation for this result is that both the SNLI and </a:t>
            </a:r>
            <a:r>
              <a:rPr lang="en-US" altLang="zh-CN" sz="1200" dirty="0" err="1">
                <a:solidFill>
                  <a:srgbClr val="000000"/>
                </a:solidFill>
                <a:latin typeface="Times New Roman" panose="02020603050405020304" pitchFamily="18" charset="0"/>
                <a:ea typeface="等线" panose="02010600030101010101" pitchFamily="2" charset="-122"/>
                <a:cs typeface="Times New Roman" panose="02020603050405020304" pitchFamily="18" charset="0"/>
              </a:rPr>
              <a:t>SQuAD</a:t>
            </a:r>
            <a:r>
              <a:rPr lang="en-US" altLang="zh-CN" sz="12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architectures use attention layers after the </a:t>
            </a:r>
            <a:r>
              <a:rPr lang="en-US" altLang="zh-CN" sz="1200" dirty="0" err="1">
                <a:solidFill>
                  <a:srgbClr val="000000"/>
                </a:solidFill>
                <a:latin typeface="Times New Roman" panose="02020603050405020304" pitchFamily="18" charset="0"/>
                <a:ea typeface="等线" panose="02010600030101010101" pitchFamily="2" charset="-122"/>
                <a:cs typeface="Times New Roman" panose="02020603050405020304" pitchFamily="18" charset="0"/>
              </a:rPr>
              <a:t>biRNN</a:t>
            </a:r>
            <a:r>
              <a:rPr lang="en-US" altLang="zh-CN" sz="12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so introducing </a:t>
            </a:r>
            <a:r>
              <a:rPr lang="en-US" altLang="zh-CN" sz="1200" dirty="0" err="1">
                <a:solidFill>
                  <a:srgbClr val="000000"/>
                </a:solidFill>
                <a:latin typeface="Times New Roman" panose="02020603050405020304" pitchFamily="18" charset="0"/>
                <a:ea typeface="等线" panose="02010600030101010101" pitchFamily="2" charset="-122"/>
                <a:cs typeface="Times New Roman" panose="02020603050405020304" pitchFamily="18" charset="0"/>
              </a:rPr>
              <a:t>ELMo</a:t>
            </a:r>
            <a:r>
              <a:rPr lang="en-US" altLang="zh-CN" sz="12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at this layer allows the model to attend directly to the </a:t>
            </a:r>
            <a:r>
              <a:rPr lang="en-US" altLang="zh-CN" sz="1200" dirty="0" err="1">
                <a:solidFill>
                  <a:srgbClr val="000000"/>
                </a:solidFill>
                <a:latin typeface="Times New Roman" panose="02020603050405020304" pitchFamily="18" charset="0"/>
                <a:ea typeface="等线" panose="02010600030101010101" pitchFamily="2" charset="-122"/>
                <a:cs typeface="Times New Roman" panose="02020603050405020304" pitchFamily="18" charset="0"/>
              </a:rPr>
              <a:t>biLM’s</a:t>
            </a:r>
            <a:r>
              <a:rPr lang="en-US" altLang="zh-CN" sz="12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internal representations. In the SRL case, the task-specific context representations are likely more important than those from the </a:t>
            </a:r>
            <a:r>
              <a:rPr lang="en-US" altLang="zh-CN" sz="1200" dirty="0" err="1">
                <a:solidFill>
                  <a:srgbClr val="000000"/>
                </a:solidFill>
                <a:latin typeface="Times New Roman" panose="02020603050405020304" pitchFamily="18" charset="0"/>
                <a:ea typeface="等线" panose="02010600030101010101" pitchFamily="2" charset="-122"/>
                <a:cs typeface="Times New Roman" panose="02020603050405020304" pitchFamily="18" charset="0"/>
              </a:rPr>
              <a:t>biLM</a:t>
            </a:r>
            <a:r>
              <a:rPr lang="en-US" altLang="zh-CN" sz="12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a:t>
            </a:r>
            <a:endParaRPr lang="zh-CN" altLang="zh-CN" sz="12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36452E69-F075-4D6C-BC3A-2D172D2C543D}" type="slidenum">
              <a:rPr lang="zh-CN" altLang="en-US" smtClean="0"/>
              <a:pPr/>
              <a:t>16</a:t>
            </a:fld>
            <a:endParaRPr lang="zh-CN" altLang="en-US"/>
          </a:p>
        </p:txBody>
      </p:sp>
    </p:spTree>
    <p:extLst>
      <p:ext uri="{BB962C8B-B14F-4D97-AF65-F5344CB8AC3E}">
        <p14:creationId xmlns:p14="http://schemas.microsoft.com/office/powerpoint/2010/main" val="1458458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将</a:t>
            </a:r>
            <a:r>
              <a:rPr lang="en-US" altLang="zh-CN" dirty="0" err="1"/>
              <a:t>ELMo</a:t>
            </a:r>
            <a:r>
              <a:rPr lang="zh-CN" altLang="en-US" dirty="0"/>
              <a:t>添加到模型中可以显着提高样本效率，无论是参数更新次数还是达到最新性能，还是整体训练集大小。</a:t>
            </a:r>
          </a:p>
          <a:p>
            <a:r>
              <a:rPr lang="zh-CN" altLang="en-US" dirty="0"/>
              <a:t>例如，</a:t>
            </a:r>
            <a:r>
              <a:rPr lang="en-US" altLang="zh-CN" dirty="0"/>
              <a:t>SRL</a:t>
            </a:r>
            <a:r>
              <a:rPr lang="zh-CN" altLang="en-US" dirty="0"/>
              <a:t>模型在没有</a:t>
            </a:r>
            <a:r>
              <a:rPr lang="en-US" altLang="zh-CN" dirty="0" err="1"/>
              <a:t>ELMo</a:t>
            </a:r>
            <a:r>
              <a:rPr lang="zh-CN" altLang="en-US" dirty="0"/>
              <a:t>的</a:t>
            </a:r>
            <a:r>
              <a:rPr lang="en-US" altLang="zh-CN" dirty="0"/>
              <a:t>486</a:t>
            </a:r>
            <a:r>
              <a:rPr lang="zh-CN" altLang="en-US" dirty="0"/>
              <a:t>个训练时期之后达到最大发展</a:t>
            </a:r>
            <a:r>
              <a:rPr lang="en-US" altLang="zh-CN" dirty="0"/>
              <a:t>F1</a:t>
            </a:r>
            <a:r>
              <a:rPr lang="zh-CN" altLang="en-US" dirty="0"/>
              <a:t>。添加</a:t>
            </a:r>
            <a:r>
              <a:rPr lang="en-US" altLang="zh-CN" dirty="0" err="1"/>
              <a:t>ELMo</a:t>
            </a:r>
            <a:r>
              <a:rPr lang="zh-CN" altLang="en-US" dirty="0"/>
              <a:t>后，模型在第</a:t>
            </a:r>
            <a:r>
              <a:rPr lang="en-US" altLang="zh-CN" dirty="0"/>
              <a:t>10</a:t>
            </a:r>
            <a:r>
              <a:rPr lang="zh-CN" altLang="en-US" dirty="0"/>
              <a:t>纪元超过了基线最大值，达到相同性能水平所需的更新数量相对减少了</a:t>
            </a:r>
            <a:r>
              <a:rPr lang="en-US" altLang="zh-CN" dirty="0"/>
              <a:t>98</a:t>
            </a:r>
            <a:r>
              <a:rPr lang="zh-CN" altLang="en-US" dirty="0"/>
              <a:t>％。</a:t>
            </a:r>
          </a:p>
        </p:txBody>
      </p:sp>
      <p:sp>
        <p:nvSpPr>
          <p:cNvPr id="4" name="灯片编号占位符 3"/>
          <p:cNvSpPr>
            <a:spLocks noGrp="1"/>
          </p:cNvSpPr>
          <p:nvPr>
            <p:ph type="sldNum" sz="quarter" idx="10"/>
          </p:nvPr>
        </p:nvSpPr>
        <p:spPr/>
        <p:txBody>
          <a:bodyPr/>
          <a:lstStyle/>
          <a:p>
            <a:fld id="{36452E69-F075-4D6C-BC3A-2D172D2C543D}" type="slidenum">
              <a:rPr lang="zh-CN" altLang="en-US" smtClean="0"/>
              <a:pPr/>
              <a:t>17</a:t>
            </a:fld>
            <a:endParaRPr lang="zh-CN" altLang="en-US"/>
          </a:p>
        </p:txBody>
      </p:sp>
    </p:spTree>
    <p:extLst>
      <p:ext uri="{BB962C8B-B14F-4D97-AF65-F5344CB8AC3E}">
        <p14:creationId xmlns:p14="http://schemas.microsoft.com/office/powerpoint/2010/main" val="722842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In the SRL case, the </a:t>
            </a:r>
            <a:r>
              <a:rPr lang="en-US" altLang="zh-CN" sz="1200" dirty="0" err="1">
                <a:solidFill>
                  <a:srgbClr val="000000"/>
                </a:solidFill>
                <a:latin typeface="Times New Roman" panose="02020603050405020304" pitchFamily="18" charset="0"/>
                <a:ea typeface="等线" panose="02010600030101010101" pitchFamily="2" charset="-122"/>
                <a:cs typeface="Times New Roman" panose="02020603050405020304" pitchFamily="18" charset="0"/>
              </a:rPr>
              <a:t>ELMo</a:t>
            </a:r>
            <a:r>
              <a:rPr lang="en-US" altLang="zh-CN" sz="12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model with 1% of the training set has about the same F1 as the baseline model with 10% of the training set.</a:t>
            </a:r>
          </a:p>
          <a:p>
            <a:r>
              <a:rPr lang="zh-CN" altLang="en-US" dirty="0"/>
              <a:t>该图比较了有和没有</a:t>
            </a:r>
            <a:r>
              <a:rPr lang="en-US" altLang="zh-CN" dirty="0" err="1"/>
              <a:t>ELMo</a:t>
            </a:r>
            <a:r>
              <a:rPr lang="zh-CN" altLang="en-US" dirty="0"/>
              <a:t>的基线模型的性能，因为完整训练集的百分比在</a:t>
            </a:r>
            <a:r>
              <a:rPr lang="en-US" altLang="zh-CN" dirty="0"/>
              <a:t>0.1</a:t>
            </a:r>
            <a:r>
              <a:rPr lang="zh-CN" altLang="en-US" dirty="0"/>
              <a:t>％到</a:t>
            </a:r>
            <a:r>
              <a:rPr lang="en-US" altLang="zh-CN" dirty="0"/>
              <a:t>100</a:t>
            </a:r>
            <a:r>
              <a:rPr lang="zh-CN" altLang="en-US" dirty="0"/>
              <a:t>％之间变化。</a:t>
            </a:r>
          </a:p>
          <a:p>
            <a:r>
              <a:rPr lang="en-US" altLang="zh-CN" dirty="0" err="1"/>
              <a:t>ELMo</a:t>
            </a:r>
            <a:r>
              <a:rPr lang="zh-CN" altLang="en-US" dirty="0"/>
              <a:t>的改进对于较小的训练集来说是最大的，并且显着减少了达到给定性能水平所需的训练数据量。</a:t>
            </a:r>
          </a:p>
        </p:txBody>
      </p:sp>
      <p:sp>
        <p:nvSpPr>
          <p:cNvPr id="4" name="灯片编号占位符 3"/>
          <p:cNvSpPr>
            <a:spLocks noGrp="1"/>
          </p:cNvSpPr>
          <p:nvPr>
            <p:ph type="sldNum" sz="quarter" idx="10"/>
          </p:nvPr>
        </p:nvSpPr>
        <p:spPr/>
        <p:txBody>
          <a:bodyPr/>
          <a:lstStyle/>
          <a:p>
            <a:fld id="{36452E69-F075-4D6C-BC3A-2D172D2C543D}" type="slidenum">
              <a:rPr lang="zh-CN" altLang="en-US" smtClean="0"/>
              <a:pPr/>
              <a:t>18</a:t>
            </a:fld>
            <a:endParaRPr lang="zh-CN" altLang="en-US"/>
          </a:p>
        </p:txBody>
      </p:sp>
    </p:spTree>
    <p:extLst>
      <p:ext uri="{BB962C8B-B14F-4D97-AF65-F5344CB8AC3E}">
        <p14:creationId xmlns:p14="http://schemas.microsoft.com/office/powerpoint/2010/main" val="1683065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452E69-F075-4D6C-BC3A-2D172D2C543D}" type="slidenum">
              <a:rPr lang="zh-CN" altLang="en-US" smtClean="0"/>
              <a:pPr/>
              <a:t>19</a:t>
            </a:fld>
            <a:endParaRPr lang="zh-CN" altLang="en-US"/>
          </a:p>
        </p:txBody>
      </p:sp>
    </p:spTree>
    <p:extLst>
      <p:ext uri="{BB962C8B-B14F-4D97-AF65-F5344CB8AC3E}">
        <p14:creationId xmlns:p14="http://schemas.microsoft.com/office/powerpoint/2010/main" val="3709260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452E69-F075-4D6C-BC3A-2D172D2C543D}" type="slidenum">
              <a:rPr lang="zh-CN" altLang="en-US" smtClean="0"/>
              <a:pPr/>
              <a:t>2</a:t>
            </a:fld>
            <a:endParaRPr lang="zh-CN" altLang="en-US"/>
          </a:p>
        </p:txBody>
      </p:sp>
    </p:spTree>
    <p:extLst>
      <p:ext uri="{BB962C8B-B14F-4D97-AF65-F5344CB8AC3E}">
        <p14:creationId xmlns:p14="http://schemas.microsoft.com/office/powerpoint/2010/main" val="1686056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Building a model, in which words can have different meaning is good.</a:t>
            </a:r>
            <a:endParaRPr lang="zh-CN" altLang="en-US" dirty="0"/>
          </a:p>
        </p:txBody>
      </p:sp>
      <p:sp>
        <p:nvSpPr>
          <p:cNvPr id="4" name="灯片编号占位符 3"/>
          <p:cNvSpPr>
            <a:spLocks noGrp="1"/>
          </p:cNvSpPr>
          <p:nvPr>
            <p:ph type="sldNum" sz="quarter" idx="10"/>
          </p:nvPr>
        </p:nvSpPr>
        <p:spPr/>
        <p:txBody>
          <a:bodyPr/>
          <a:lstStyle/>
          <a:p>
            <a:fld id="{36452E69-F075-4D6C-BC3A-2D172D2C543D}" type="slidenum">
              <a:rPr lang="zh-CN" altLang="en-US" smtClean="0"/>
              <a:pPr/>
              <a:t>20</a:t>
            </a:fld>
            <a:endParaRPr lang="zh-CN" altLang="en-US"/>
          </a:p>
        </p:txBody>
      </p:sp>
    </p:spTree>
    <p:extLst>
      <p:ext uri="{BB962C8B-B14F-4D97-AF65-F5344CB8AC3E}">
        <p14:creationId xmlns:p14="http://schemas.microsoft.com/office/powerpoint/2010/main" val="2875477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452E69-F075-4D6C-BC3A-2D172D2C543D}" type="slidenum">
              <a:rPr lang="zh-CN" altLang="en-US" smtClean="0"/>
              <a:pPr/>
              <a:t>21</a:t>
            </a:fld>
            <a:endParaRPr lang="zh-CN" altLang="en-US"/>
          </a:p>
        </p:txBody>
      </p:sp>
    </p:spTree>
    <p:extLst>
      <p:ext uri="{BB962C8B-B14F-4D97-AF65-F5344CB8AC3E}">
        <p14:creationId xmlns:p14="http://schemas.microsoft.com/office/powerpoint/2010/main" val="3565777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word ‘apple’ in the two sentences is not the same meaning. But in the traditional word embedding is only </a:t>
            </a:r>
            <a:r>
              <a:rPr lang="en-US" altLang="zh-CN"/>
              <a:t>one meaning.</a:t>
            </a:r>
            <a:endParaRPr lang="zh-CN" altLang="en-US" dirty="0"/>
          </a:p>
        </p:txBody>
      </p:sp>
      <p:sp>
        <p:nvSpPr>
          <p:cNvPr id="4" name="灯片编号占位符 3"/>
          <p:cNvSpPr>
            <a:spLocks noGrp="1"/>
          </p:cNvSpPr>
          <p:nvPr>
            <p:ph type="sldNum" sz="quarter" idx="10"/>
          </p:nvPr>
        </p:nvSpPr>
        <p:spPr/>
        <p:txBody>
          <a:bodyPr/>
          <a:lstStyle/>
          <a:p>
            <a:fld id="{36452E69-F075-4D6C-BC3A-2D172D2C543D}" type="slidenum">
              <a:rPr lang="zh-CN" altLang="en-US" smtClean="0"/>
              <a:pPr/>
              <a:t>3</a:t>
            </a:fld>
            <a:endParaRPr lang="zh-CN" altLang="en-US"/>
          </a:p>
        </p:txBody>
      </p:sp>
    </p:spTree>
    <p:extLst>
      <p:ext uri="{BB962C8B-B14F-4D97-AF65-F5344CB8AC3E}">
        <p14:creationId xmlns:p14="http://schemas.microsoft.com/office/powerpoint/2010/main" val="1922459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452E69-F075-4D6C-BC3A-2D172D2C543D}" type="slidenum">
              <a:rPr lang="zh-CN" altLang="en-US" smtClean="0"/>
              <a:pPr/>
              <a:t>4</a:t>
            </a:fld>
            <a:endParaRPr lang="zh-CN" altLang="en-US"/>
          </a:p>
        </p:txBody>
      </p:sp>
    </p:spTree>
    <p:extLst>
      <p:ext uri="{BB962C8B-B14F-4D97-AF65-F5344CB8AC3E}">
        <p14:creationId xmlns:p14="http://schemas.microsoft.com/office/powerpoint/2010/main" val="4031518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452E69-F075-4D6C-BC3A-2D172D2C543D}" type="slidenum">
              <a:rPr lang="zh-CN" altLang="en-US" smtClean="0"/>
              <a:pPr/>
              <a:t>5</a:t>
            </a:fld>
            <a:endParaRPr lang="zh-CN" altLang="en-US"/>
          </a:p>
        </p:txBody>
      </p:sp>
    </p:spTree>
    <p:extLst>
      <p:ext uri="{BB962C8B-B14F-4D97-AF65-F5344CB8AC3E}">
        <p14:creationId xmlns:p14="http://schemas.microsoft.com/office/powerpoint/2010/main" val="3039451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在本文中，我们使用丰富的单语数据并在语料库中训练我们的</a:t>
            </a:r>
            <a:r>
              <a:rPr lang="en-US" altLang="zh-CN" dirty="0" err="1"/>
              <a:t>biLM</a:t>
            </a:r>
            <a:r>
              <a:rPr lang="zh-CN" altLang="en-US" dirty="0"/>
              <a:t>，其中包含大约</a:t>
            </a:r>
            <a:r>
              <a:rPr lang="en-US" altLang="zh-CN" dirty="0"/>
              <a:t>3000</a:t>
            </a:r>
            <a:r>
              <a:rPr lang="zh-CN" altLang="en-US" dirty="0"/>
              <a:t>万个句子。我们还将这些方法扩展到深层上下文表示，并且我们在各种不同的</a:t>
            </a:r>
            <a:r>
              <a:rPr lang="en-US" altLang="zh-CN" dirty="0"/>
              <a:t>NLP</a:t>
            </a:r>
            <a:r>
              <a:rPr lang="zh-CN" altLang="en-US" dirty="0"/>
              <a:t>任务中显示出良好的工作结果。</a:t>
            </a:r>
          </a:p>
        </p:txBody>
      </p:sp>
      <p:sp>
        <p:nvSpPr>
          <p:cNvPr id="4" name="灯片编号占位符 3"/>
          <p:cNvSpPr>
            <a:spLocks noGrp="1"/>
          </p:cNvSpPr>
          <p:nvPr>
            <p:ph type="sldNum" sz="quarter" idx="10"/>
          </p:nvPr>
        </p:nvSpPr>
        <p:spPr/>
        <p:txBody>
          <a:bodyPr/>
          <a:lstStyle/>
          <a:p>
            <a:fld id="{36452E69-F075-4D6C-BC3A-2D172D2C543D}" type="slidenum">
              <a:rPr lang="zh-CN" altLang="en-US" smtClean="0"/>
              <a:pPr/>
              <a:t>6</a:t>
            </a:fld>
            <a:endParaRPr lang="zh-CN" altLang="en-US"/>
          </a:p>
        </p:txBody>
      </p:sp>
    </p:spTree>
    <p:extLst>
      <p:ext uri="{BB962C8B-B14F-4D97-AF65-F5344CB8AC3E}">
        <p14:creationId xmlns:p14="http://schemas.microsoft.com/office/powerpoint/2010/main" val="1156489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452E69-F075-4D6C-BC3A-2D172D2C543D}" type="slidenum">
              <a:rPr lang="zh-CN" altLang="en-US" smtClean="0"/>
              <a:pPr/>
              <a:t>7</a:t>
            </a:fld>
            <a:endParaRPr lang="zh-CN" altLang="en-US"/>
          </a:p>
        </p:txBody>
      </p:sp>
    </p:spTree>
    <p:extLst>
      <p:ext uri="{BB962C8B-B14F-4D97-AF65-F5344CB8AC3E}">
        <p14:creationId xmlns:p14="http://schemas.microsoft.com/office/powerpoint/2010/main" val="710064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452E69-F075-4D6C-BC3A-2D172D2C543D}" type="slidenum">
              <a:rPr lang="zh-CN" altLang="en-US" smtClean="0"/>
              <a:pPr/>
              <a:t>8</a:t>
            </a:fld>
            <a:endParaRPr lang="zh-CN" altLang="en-US"/>
          </a:p>
        </p:txBody>
      </p:sp>
    </p:spTree>
    <p:extLst>
      <p:ext uri="{BB962C8B-B14F-4D97-AF65-F5344CB8AC3E}">
        <p14:creationId xmlns:p14="http://schemas.microsoft.com/office/powerpoint/2010/main" val="1256115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biLM</a:t>
            </a:r>
            <a:r>
              <a:rPr lang="zh-CN" altLang="en-US" dirty="0"/>
              <a:t>结合了前向和后向</a:t>
            </a:r>
            <a:r>
              <a:rPr lang="en-US" altLang="zh-CN" dirty="0"/>
              <a:t>LM</a:t>
            </a:r>
            <a:r>
              <a:rPr lang="zh-CN" altLang="en-US" dirty="0"/>
              <a:t>。 我们的配方共同最大化前后方向的对数可能性：</a:t>
            </a:r>
            <a:endParaRPr lang="en-US" altLang="zh-CN" dirty="0"/>
          </a:p>
          <a:p>
            <a:endParaRPr lang="en-US" altLang="zh-CN" dirty="0"/>
          </a:p>
          <a:p>
            <a:r>
              <a:rPr lang="zh-CN" altLang="en-US" dirty="0"/>
              <a:t>我们在前向和后向方向上绑定令牌表示（</a:t>
            </a:r>
            <a:r>
              <a:rPr lang="en-US" altLang="zh-CN" dirty="0" err="1"/>
              <a:t>Θx</a:t>
            </a:r>
            <a:r>
              <a:rPr lang="zh-CN" altLang="en-US" dirty="0"/>
              <a:t>）和</a:t>
            </a:r>
            <a:r>
              <a:rPr lang="en-US" altLang="zh-CN" dirty="0" err="1"/>
              <a:t>Softmax</a:t>
            </a:r>
            <a:r>
              <a:rPr lang="zh-CN" altLang="en-US" dirty="0"/>
              <a:t>层（</a:t>
            </a:r>
            <a:r>
              <a:rPr lang="en-US" altLang="zh-CN" dirty="0" err="1"/>
              <a:t>Θs</a:t>
            </a:r>
            <a:r>
              <a:rPr lang="zh-CN" altLang="en-US" dirty="0"/>
              <a:t>）的参数，同时在每个方向上保持</a:t>
            </a:r>
            <a:r>
              <a:rPr lang="en-US" altLang="zh-CN" dirty="0"/>
              <a:t>LSTM</a:t>
            </a:r>
            <a:r>
              <a:rPr lang="zh-CN" altLang="en-US" dirty="0"/>
              <a:t>的单独参数。</a:t>
            </a:r>
          </a:p>
        </p:txBody>
      </p:sp>
      <p:sp>
        <p:nvSpPr>
          <p:cNvPr id="4" name="灯片编号占位符 3"/>
          <p:cNvSpPr>
            <a:spLocks noGrp="1"/>
          </p:cNvSpPr>
          <p:nvPr>
            <p:ph type="sldNum" sz="quarter" idx="10"/>
          </p:nvPr>
        </p:nvSpPr>
        <p:spPr/>
        <p:txBody>
          <a:bodyPr/>
          <a:lstStyle/>
          <a:p>
            <a:fld id="{36452E69-F075-4D6C-BC3A-2D172D2C543D}" type="slidenum">
              <a:rPr lang="zh-CN" altLang="en-US" smtClean="0"/>
              <a:pPr/>
              <a:t>9</a:t>
            </a:fld>
            <a:endParaRPr lang="zh-CN" altLang="en-US"/>
          </a:p>
        </p:txBody>
      </p:sp>
    </p:spTree>
    <p:extLst>
      <p:ext uri="{BB962C8B-B14F-4D97-AF65-F5344CB8AC3E}">
        <p14:creationId xmlns:p14="http://schemas.microsoft.com/office/powerpoint/2010/main" val="1282423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32625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2018/12/12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252535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754837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488110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858294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112981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内容">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344" y="188640"/>
            <a:ext cx="792088" cy="786177"/>
          </a:xfrm>
          <a:prstGeom prst="rect">
            <a:avLst/>
          </a:prstGeom>
        </p:spPr>
      </p:pic>
      <p:cxnSp>
        <p:nvCxnSpPr>
          <p:cNvPr id="7" name="直接连接符 6"/>
          <p:cNvCxnSpPr/>
          <p:nvPr userDrawn="1"/>
        </p:nvCxnSpPr>
        <p:spPr>
          <a:xfrm>
            <a:off x="0" y="1052736"/>
            <a:ext cx="12192000" cy="0"/>
          </a:xfrm>
          <a:prstGeom prst="line">
            <a:avLst/>
          </a:prstGeom>
          <a:ln w="57150">
            <a:solidFill>
              <a:srgbClr val="009241"/>
            </a:solidFill>
          </a:ln>
        </p:spPr>
        <p:style>
          <a:lnRef idx="1">
            <a:schemeClr val="accent1"/>
          </a:lnRef>
          <a:fillRef idx="0">
            <a:schemeClr val="accent1"/>
          </a:fillRef>
          <a:effectRef idx="0">
            <a:schemeClr val="accent1"/>
          </a:effectRef>
          <a:fontRef idx="minor">
            <a:schemeClr val="tx1"/>
          </a:fontRef>
        </p:style>
      </p:cxnSp>
      <p:sp>
        <p:nvSpPr>
          <p:cNvPr id="17" name="内容占位符 16"/>
          <p:cNvSpPr>
            <a:spLocks noGrp="1"/>
          </p:cNvSpPr>
          <p:nvPr>
            <p:ph sz="quarter" idx="10"/>
          </p:nvPr>
        </p:nvSpPr>
        <p:spPr>
          <a:xfrm>
            <a:off x="962298" y="1340767"/>
            <a:ext cx="10246270" cy="5498529"/>
          </a:xfrm>
        </p:spPr>
        <p:txBody>
          <a:bodyPr>
            <a:normAutofit/>
          </a:bodyPr>
          <a:lstStyle>
            <a:lvl1pPr>
              <a:lnSpc>
                <a:spcPct val="125000"/>
              </a:lnSpc>
              <a:spcAft>
                <a:spcPts val="800"/>
              </a:spcAft>
              <a:buClr>
                <a:srgbClr val="009241"/>
              </a:buClr>
              <a:defRPr sz="2000">
                <a:latin typeface="+mn-ea"/>
                <a:ea typeface="+mn-ea"/>
              </a:defRPr>
            </a:lvl1pPr>
            <a:lvl2pPr>
              <a:lnSpc>
                <a:spcPct val="125000"/>
              </a:lnSpc>
              <a:spcAft>
                <a:spcPts val="800"/>
              </a:spcAft>
              <a:defRPr sz="1800">
                <a:latin typeface="+mn-ea"/>
                <a:ea typeface="+mn-ea"/>
              </a:defRPr>
            </a:lvl2pPr>
            <a:lvl3pPr>
              <a:lnSpc>
                <a:spcPct val="125000"/>
              </a:lnSpc>
              <a:spcAft>
                <a:spcPts val="800"/>
              </a:spcAft>
              <a:defRPr sz="1600">
                <a:latin typeface="+mn-ea"/>
                <a:ea typeface="+mn-ea"/>
              </a:defRPr>
            </a:lvl3pPr>
            <a:lvl4pPr>
              <a:lnSpc>
                <a:spcPct val="125000"/>
              </a:lnSpc>
              <a:spcAft>
                <a:spcPts val="800"/>
              </a:spcAft>
              <a:defRPr sz="1400">
                <a:latin typeface="+mn-ea"/>
                <a:ea typeface="+mn-ea"/>
              </a:defRPr>
            </a:lvl4pPr>
            <a:lvl5pPr>
              <a:lnSpc>
                <a:spcPct val="125000"/>
              </a:lnSpc>
              <a:spcAft>
                <a:spcPts val="800"/>
              </a:spcAft>
              <a:defRPr sz="1400">
                <a:latin typeface="+mn-ea"/>
                <a:ea typeface="+mn-ea"/>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8" name="标题 17"/>
          <p:cNvSpPr>
            <a:spLocks noGrp="1"/>
          </p:cNvSpPr>
          <p:nvPr>
            <p:ph type="title"/>
          </p:nvPr>
        </p:nvSpPr>
        <p:spPr>
          <a:xfrm>
            <a:off x="1329680" y="264687"/>
            <a:ext cx="7646640" cy="634082"/>
          </a:xfrm>
        </p:spPr>
        <p:txBody>
          <a:bodyPr>
            <a:noAutofit/>
          </a:bodyPr>
          <a:lstStyle>
            <a:lvl1pPr algn="l">
              <a:defRPr sz="3600" b="1">
                <a:latin typeface="+mj-ea"/>
                <a:ea typeface="+mj-ea"/>
              </a:defRPr>
            </a:lvl1pPr>
          </a:lstStyle>
          <a:p>
            <a:r>
              <a:rPr lang="zh-CN" altLang="en-US"/>
              <a:t>单击此处编辑母版标题样式</a:t>
            </a:r>
          </a:p>
        </p:txBody>
      </p:sp>
      <p:sp>
        <p:nvSpPr>
          <p:cNvPr id="20" name="矩形 19"/>
          <p:cNvSpPr/>
          <p:nvPr userDrawn="1"/>
        </p:nvSpPr>
        <p:spPr>
          <a:xfrm>
            <a:off x="10465321" y="5111105"/>
            <a:ext cx="1728192" cy="1728192"/>
          </a:xfrm>
          <a:prstGeom prst="rect">
            <a:avLst/>
          </a:prstGeom>
          <a:blipFill dpi="0" rotWithShape="1">
            <a:blip r:embed="rId3">
              <a:alphaModFix amt="2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无背景）">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344" y="188640"/>
            <a:ext cx="792088" cy="786177"/>
          </a:xfrm>
          <a:prstGeom prst="rect">
            <a:avLst/>
          </a:prstGeom>
        </p:spPr>
      </p:pic>
      <p:cxnSp>
        <p:nvCxnSpPr>
          <p:cNvPr id="7" name="直接连接符 6"/>
          <p:cNvCxnSpPr/>
          <p:nvPr userDrawn="1"/>
        </p:nvCxnSpPr>
        <p:spPr>
          <a:xfrm>
            <a:off x="0" y="1052736"/>
            <a:ext cx="12192000" cy="0"/>
          </a:xfrm>
          <a:prstGeom prst="line">
            <a:avLst/>
          </a:prstGeom>
          <a:ln w="57150">
            <a:solidFill>
              <a:srgbClr val="009241"/>
            </a:solidFill>
          </a:ln>
        </p:spPr>
        <p:style>
          <a:lnRef idx="1">
            <a:schemeClr val="accent1"/>
          </a:lnRef>
          <a:fillRef idx="0">
            <a:schemeClr val="accent1"/>
          </a:fillRef>
          <a:effectRef idx="0">
            <a:schemeClr val="accent1"/>
          </a:effectRef>
          <a:fontRef idx="minor">
            <a:schemeClr val="tx1"/>
          </a:fontRef>
        </p:style>
      </p:cxnSp>
      <p:sp>
        <p:nvSpPr>
          <p:cNvPr id="17" name="内容占位符 16"/>
          <p:cNvSpPr>
            <a:spLocks noGrp="1"/>
          </p:cNvSpPr>
          <p:nvPr>
            <p:ph sz="quarter" idx="10"/>
          </p:nvPr>
        </p:nvSpPr>
        <p:spPr>
          <a:xfrm>
            <a:off x="962298" y="1340767"/>
            <a:ext cx="10246270" cy="5498529"/>
          </a:xfrm>
        </p:spPr>
        <p:txBody>
          <a:bodyPr>
            <a:normAutofit/>
          </a:bodyPr>
          <a:lstStyle>
            <a:lvl1pPr>
              <a:lnSpc>
                <a:spcPct val="125000"/>
              </a:lnSpc>
              <a:spcAft>
                <a:spcPts val="800"/>
              </a:spcAft>
              <a:buClr>
                <a:srgbClr val="009241"/>
              </a:buClr>
              <a:defRPr sz="2000">
                <a:latin typeface="+mn-ea"/>
                <a:ea typeface="+mn-ea"/>
              </a:defRPr>
            </a:lvl1pPr>
            <a:lvl2pPr>
              <a:lnSpc>
                <a:spcPct val="125000"/>
              </a:lnSpc>
              <a:spcAft>
                <a:spcPts val="800"/>
              </a:spcAft>
              <a:defRPr sz="1800">
                <a:latin typeface="+mn-ea"/>
                <a:ea typeface="+mn-ea"/>
              </a:defRPr>
            </a:lvl2pPr>
            <a:lvl3pPr>
              <a:lnSpc>
                <a:spcPct val="125000"/>
              </a:lnSpc>
              <a:spcAft>
                <a:spcPts val="800"/>
              </a:spcAft>
              <a:defRPr sz="1600">
                <a:latin typeface="+mn-ea"/>
                <a:ea typeface="+mn-ea"/>
              </a:defRPr>
            </a:lvl3pPr>
            <a:lvl4pPr>
              <a:lnSpc>
                <a:spcPct val="125000"/>
              </a:lnSpc>
              <a:spcAft>
                <a:spcPts val="800"/>
              </a:spcAft>
              <a:defRPr sz="1400">
                <a:latin typeface="+mn-ea"/>
                <a:ea typeface="+mn-ea"/>
              </a:defRPr>
            </a:lvl4pPr>
            <a:lvl5pPr>
              <a:lnSpc>
                <a:spcPct val="125000"/>
              </a:lnSpc>
              <a:spcAft>
                <a:spcPts val="800"/>
              </a:spcAft>
              <a:defRPr sz="1400">
                <a:latin typeface="+mn-ea"/>
                <a:ea typeface="+mn-ea"/>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8" name="标题 17"/>
          <p:cNvSpPr>
            <a:spLocks noGrp="1"/>
          </p:cNvSpPr>
          <p:nvPr>
            <p:ph type="title"/>
          </p:nvPr>
        </p:nvSpPr>
        <p:spPr>
          <a:xfrm>
            <a:off x="1329680" y="264687"/>
            <a:ext cx="7646640" cy="634082"/>
          </a:xfrm>
        </p:spPr>
        <p:txBody>
          <a:bodyPr>
            <a:noAutofit/>
          </a:bodyPr>
          <a:lstStyle>
            <a:lvl1pPr algn="l">
              <a:defRPr sz="3600" b="1">
                <a:latin typeface="+mj-ea"/>
                <a:ea typeface="+mj-ea"/>
              </a:defRPr>
            </a:lvl1pPr>
          </a:lstStyle>
          <a:p>
            <a:r>
              <a:rPr lang="zh-CN" altLang="en-US"/>
              <a:t>单击此处编辑母版标题样式</a:t>
            </a:r>
          </a:p>
        </p:txBody>
      </p:sp>
    </p:spTree>
    <p:extLst>
      <p:ext uri="{BB962C8B-B14F-4D97-AF65-F5344CB8AC3E}">
        <p14:creationId xmlns:p14="http://schemas.microsoft.com/office/powerpoint/2010/main" val="295985924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和内容">
    <p:bg>
      <p:bgRef idx="1001">
        <a:schemeClr val="bg1"/>
      </p:bgRef>
    </p:bg>
    <p:spTree>
      <p:nvGrpSpPr>
        <p:cNvPr id="1" name=""/>
        <p:cNvGrpSpPr/>
        <p:nvPr/>
      </p:nvGrpSpPr>
      <p:grpSpPr>
        <a:xfrm>
          <a:off x="0" y="0"/>
          <a:ext cx="0" cy="0"/>
          <a:chOff x="0" y="0"/>
          <a:chExt cx="0" cy="0"/>
        </a:xfrm>
      </p:grpSpPr>
      <p:cxnSp>
        <p:nvCxnSpPr>
          <p:cNvPr id="4" name="直接连接符 3"/>
          <p:cNvCxnSpPr/>
          <p:nvPr userDrawn="1"/>
        </p:nvCxnSpPr>
        <p:spPr>
          <a:xfrm>
            <a:off x="0" y="2924944"/>
            <a:ext cx="12192000" cy="0"/>
          </a:xfrm>
          <a:prstGeom prst="line">
            <a:avLst/>
          </a:prstGeom>
          <a:ln w="57150">
            <a:solidFill>
              <a:srgbClr val="009241"/>
            </a:solidFill>
          </a:ln>
        </p:spPr>
        <p:style>
          <a:lnRef idx="1">
            <a:schemeClr val="accent1"/>
          </a:lnRef>
          <a:fillRef idx="0">
            <a:schemeClr val="accent1"/>
          </a:fillRef>
          <a:effectRef idx="0">
            <a:schemeClr val="accent1"/>
          </a:effectRef>
          <a:fontRef idx="minor">
            <a:schemeClr val="tx1"/>
          </a:fontRef>
        </p:style>
      </p:cxnSp>
      <p:sp>
        <p:nvSpPr>
          <p:cNvPr id="7" name="标题 6"/>
          <p:cNvSpPr>
            <a:spLocks noGrp="1"/>
          </p:cNvSpPr>
          <p:nvPr>
            <p:ph type="title"/>
          </p:nvPr>
        </p:nvSpPr>
        <p:spPr>
          <a:xfrm>
            <a:off x="2207568" y="1700808"/>
            <a:ext cx="9649072" cy="1143000"/>
          </a:xfrm>
        </p:spPr>
        <p:txBody>
          <a:bodyPr/>
          <a:lstStyle>
            <a:lvl1pPr algn="l">
              <a:defRPr b="1">
                <a:latin typeface="+mj-ea"/>
                <a:ea typeface="+mj-ea"/>
              </a:defRPr>
            </a:lvl1pPr>
          </a:lstStyle>
          <a:p>
            <a:r>
              <a:rPr lang="zh-CN" altLang="en-US" dirty="0"/>
              <a:t>单击此处编辑母版标题样式</a:t>
            </a:r>
          </a:p>
        </p:txBody>
      </p:sp>
      <p:grpSp>
        <p:nvGrpSpPr>
          <p:cNvPr id="13" name="组合 12"/>
          <p:cNvGrpSpPr/>
          <p:nvPr userDrawn="1"/>
        </p:nvGrpSpPr>
        <p:grpSpPr>
          <a:xfrm>
            <a:off x="839416" y="3078089"/>
            <a:ext cx="944488" cy="144016"/>
            <a:chOff x="1127448" y="3068960"/>
            <a:chExt cx="944488" cy="144016"/>
          </a:xfrm>
        </p:grpSpPr>
        <p:cxnSp>
          <p:nvCxnSpPr>
            <p:cNvPr id="6" name="直接连接符 5"/>
            <p:cNvCxnSpPr/>
            <p:nvPr userDrawn="1"/>
          </p:nvCxnSpPr>
          <p:spPr>
            <a:xfrm>
              <a:off x="1127448" y="3068960"/>
              <a:ext cx="944488" cy="0"/>
            </a:xfrm>
            <a:prstGeom prst="line">
              <a:avLst/>
            </a:prstGeom>
            <a:ln w="57150">
              <a:solidFill>
                <a:srgbClr val="00924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1127448" y="3212976"/>
              <a:ext cx="432048" cy="0"/>
            </a:xfrm>
            <a:prstGeom prst="line">
              <a:avLst/>
            </a:prstGeom>
            <a:ln w="57150">
              <a:solidFill>
                <a:srgbClr val="009241"/>
              </a:solidFill>
            </a:ln>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032203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984069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124463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2018/12/12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753064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2018/12/12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878368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2018/12/12</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272050055"/>
      </p:ext>
    </p:extLst>
  </p:cSld>
  <p:clrMap bg1="lt1" tx1="dk1" bg2="lt2" tx2="dk2" accent1="accent1" accent2="accent2" accent3="accent3" accent4="accent4" accent5="accent5" accent6="accent6" hlink="hlink" folHlink="folHlink"/>
  <p:sldLayoutIdLst>
    <p:sldLayoutId id="2147484310" r:id="rId1"/>
    <p:sldLayoutId id="2147484321" r:id="rId2"/>
    <p:sldLayoutId id="2147484323" r:id="rId3"/>
    <p:sldLayoutId id="2147484322" r:id="rId4"/>
    <p:sldLayoutId id="2147484311" r:id="rId5"/>
    <p:sldLayoutId id="2147484312" r:id="rId6"/>
    <p:sldLayoutId id="2147484313" r:id="rId7"/>
    <p:sldLayoutId id="2147484314" r:id="rId8"/>
    <p:sldLayoutId id="2147484315" r:id="rId9"/>
    <p:sldLayoutId id="2147484316" r:id="rId10"/>
    <p:sldLayoutId id="2147484317" r:id="rId11"/>
    <p:sldLayoutId id="2147484318" r:id="rId12"/>
    <p:sldLayoutId id="2147484319" r:id="rId13"/>
    <p:sldLayoutId id="2147484320" r:id="rId14"/>
  </p:sldLayoutIdLst>
  <p:txStyles>
    <p:titleStyle>
      <a:lvl1pPr algn="ctr" defTabSz="914400" rtl="0" eaLnBrk="1" latinLnBrk="0" hangingPunct="1">
        <a:spcBef>
          <a:spcPct val="0"/>
        </a:spcBef>
        <a:buNone/>
        <a:defRPr sz="4400" kern="1200">
          <a:solidFill>
            <a:schemeClr val="tx1"/>
          </a:solidFill>
          <a:latin typeface="KaiTi" charset="-122"/>
          <a:ea typeface="KaiTi" charset="-122"/>
          <a:cs typeface="KaiTi" charset="-122"/>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KaiTi" charset="-122"/>
          <a:ea typeface="KaiTi" charset="-122"/>
          <a:cs typeface="KaiTi" charset="-122"/>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KaiTi" charset="-122"/>
          <a:ea typeface="KaiTi" charset="-122"/>
          <a:cs typeface="KaiTi" charset="-122"/>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KaiTi" charset="-122"/>
          <a:ea typeface="KaiTi" charset="-122"/>
          <a:cs typeface="KaiTi" charset="-122"/>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KaiTi" charset="-122"/>
          <a:ea typeface="KaiTi" charset="-122"/>
          <a:cs typeface="KaiTi" charset="-122"/>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KaiTi" charset="-122"/>
          <a:ea typeface="KaiTi" charset="-122"/>
          <a:cs typeface="KaiTi"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arxiv.org/pdf/1802.05365.pdf" TargetMode="External"/><Relationship Id="rId4" Type="http://schemas.openxmlformats.org/officeDocument/2006/relationships/image" Target="../media/image4.tmp"/></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tmp"/></Relationships>
</file>

<file path=ppt/slides/_rels/slide11.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tmp"/></Relationships>
</file>

<file path=ppt/slides/_rels/slide1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tm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tmp"/></Relationships>
</file>

<file path=ppt/slides/_rels/slide20.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allennlp.org/elmo" TargetMode="External"/><Relationship Id="rId5" Type="http://schemas.openxmlformats.org/officeDocument/2006/relationships/hyperlink" Target="https://arxiv.org/pdf/1802.05365.pdf" TargetMode="External"/><Relationship Id="rId4" Type="http://schemas.openxmlformats.org/officeDocument/2006/relationships/image" Target="../media/image4.tmp"/></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tm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50000"/>
          <a:stretch/>
        </p:blipFill>
        <p:spPr>
          <a:xfrm>
            <a:off x="0" y="3439716"/>
            <a:ext cx="1809399" cy="3418284"/>
          </a:xfrm>
          <a:prstGeom prst="rect">
            <a:avLst/>
          </a:prstGeom>
          <a:effectLst/>
        </p:spPr>
      </p:pic>
      <p:pic>
        <p:nvPicPr>
          <p:cNvPr id="11" name="图片 10"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1043" y="404664"/>
            <a:ext cx="2844314" cy="1296144"/>
          </a:xfrm>
          <a:prstGeom prst="rect">
            <a:avLst/>
          </a:prstGeom>
        </p:spPr>
      </p:pic>
      <p:sp>
        <p:nvSpPr>
          <p:cNvPr id="4" name="矩形 3">
            <a:extLst>
              <a:ext uri="{FF2B5EF4-FFF2-40B4-BE49-F238E27FC236}">
                <a16:creationId xmlns:a16="http://schemas.microsoft.com/office/drawing/2014/main" id="{ABCEAC8C-3258-4BC7-93E6-AE03533CBA7B}"/>
              </a:ext>
            </a:extLst>
          </p:cNvPr>
          <p:cNvSpPr/>
          <p:nvPr/>
        </p:nvSpPr>
        <p:spPr>
          <a:xfrm>
            <a:off x="1544981" y="6135687"/>
            <a:ext cx="6855275"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t>The paper’s url: </a:t>
            </a:r>
            <a:r>
              <a:rPr lang="zh-CN" altLang="en-US" sz="2400" dirty="0">
                <a:hlinkClick r:id="rId5"/>
              </a:rPr>
              <a:t>https://arxiv.org/pdf/1802.05365.pdf</a:t>
            </a:r>
            <a:endParaRPr lang="zh-CN" altLang="en-US" sz="2400" dirty="0"/>
          </a:p>
        </p:txBody>
      </p:sp>
      <p:sp>
        <p:nvSpPr>
          <p:cNvPr id="2" name="文本框 1">
            <a:extLst>
              <a:ext uri="{FF2B5EF4-FFF2-40B4-BE49-F238E27FC236}">
                <a16:creationId xmlns:a16="http://schemas.microsoft.com/office/drawing/2014/main" id="{AD81D05F-C94D-4A34-A60F-F610D109AD8A}"/>
              </a:ext>
            </a:extLst>
          </p:cNvPr>
          <p:cNvSpPr txBox="1"/>
          <p:nvPr/>
        </p:nvSpPr>
        <p:spPr>
          <a:xfrm>
            <a:off x="9552384" y="5821813"/>
            <a:ext cx="2304256" cy="830997"/>
          </a:xfrm>
          <a:prstGeom prst="rect">
            <a:avLst/>
          </a:prstGeom>
          <a:noFill/>
        </p:spPr>
        <p:txBody>
          <a:bodyPr wrap="square" rtlCol="0">
            <a:spAutoFit/>
          </a:bodyPr>
          <a:lstStyle/>
          <a:p>
            <a:r>
              <a:rPr lang="en-US" altLang="zh-CN" sz="2400" dirty="0"/>
              <a:t>Lecturer:</a:t>
            </a:r>
          </a:p>
          <a:p>
            <a:r>
              <a:rPr lang="en-US" altLang="zh-CN" sz="2400" dirty="0"/>
              <a:t>Zhaoyang Wang</a:t>
            </a:r>
            <a:endParaRPr lang="zh-CN" altLang="en-US" sz="2400" dirty="0"/>
          </a:p>
        </p:txBody>
      </p:sp>
      <p:sp>
        <p:nvSpPr>
          <p:cNvPr id="3" name="矩形 2">
            <a:extLst>
              <a:ext uri="{FF2B5EF4-FFF2-40B4-BE49-F238E27FC236}">
                <a16:creationId xmlns:a16="http://schemas.microsoft.com/office/drawing/2014/main" id="{BDED1CD2-3C3B-4F94-AF3E-1B2776F22011}"/>
              </a:ext>
            </a:extLst>
          </p:cNvPr>
          <p:cNvSpPr/>
          <p:nvPr/>
        </p:nvSpPr>
        <p:spPr>
          <a:xfrm>
            <a:off x="1141312" y="1728028"/>
            <a:ext cx="10369152" cy="769441"/>
          </a:xfrm>
          <a:prstGeom prst="rect">
            <a:avLst/>
          </a:prstGeom>
        </p:spPr>
        <p:txBody>
          <a:bodyPr wrap="square">
            <a:spAutoFit/>
          </a:bodyPr>
          <a:lstStyle/>
          <a:p>
            <a:r>
              <a:rPr lang="en-US" altLang="zh-CN" sz="4400" b="1" dirty="0">
                <a:solidFill>
                  <a:srgbClr val="000000"/>
                </a:solidFill>
                <a:latin typeface="+mj-lt"/>
              </a:rPr>
              <a:t>Deep contextualized word representations</a:t>
            </a:r>
            <a:r>
              <a:rPr lang="en-US" altLang="zh-CN" sz="4400" dirty="0">
                <a:latin typeface="+mj-lt"/>
              </a:rPr>
              <a:t> </a:t>
            </a:r>
            <a:endParaRPr lang="zh-CN" altLang="en-US" sz="4400" dirty="0">
              <a:latin typeface="+mj-lt"/>
            </a:endParaRPr>
          </a:p>
        </p:txBody>
      </p:sp>
      <p:pic>
        <p:nvPicPr>
          <p:cNvPr id="5" name="图片 4">
            <a:extLst>
              <a:ext uri="{FF2B5EF4-FFF2-40B4-BE49-F238E27FC236}">
                <a16:creationId xmlns:a16="http://schemas.microsoft.com/office/drawing/2014/main" id="{A36C6217-A7FE-46A1-8953-75F315B50C1D}"/>
              </a:ext>
            </a:extLst>
          </p:cNvPr>
          <p:cNvPicPr>
            <a:picLocks noChangeAspect="1"/>
          </p:cNvPicPr>
          <p:nvPr/>
        </p:nvPicPr>
        <p:blipFill>
          <a:blip r:embed="rId6"/>
          <a:stretch>
            <a:fillRect/>
          </a:stretch>
        </p:blipFill>
        <p:spPr>
          <a:xfrm>
            <a:off x="1117239" y="2616232"/>
            <a:ext cx="9957522" cy="2813685"/>
          </a:xfrm>
          <a:prstGeom prst="rect">
            <a:avLst/>
          </a:prstGeom>
        </p:spPr>
      </p:pic>
      <p:sp>
        <p:nvSpPr>
          <p:cNvPr id="6" name="矩形 5">
            <a:extLst>
              <a:ext uri="{FF2B5EF4-FFF2-40B4-BE49-F238E27FC236}">
                <a16:creationId xmlns:a16="http://schemas.microsoft.com/office/drawing/2014/main" id="{ADF31C69-6C38-47DD-A1D8-461A608B7E4A}"/>
              </a:ext>
            </a:extLst>
          </p:cNvPr>
          <p:cNvSpPr/>
          <p:nvPr/>
        </p:nvSpPr>
        <p:spPr>
          <a:xfrm>
            <a:off x="4583832" y="1253785"/>
            <a:ext cx="2698239" cy="400110"/>
          </a:xfrm>
          <a:prstGeom prst="rect">
            <a:avLst/>
          </a:prstGeom>
        </p:spPr>
        <p:txBody>
          <a:bodyPr wrap="none">
            <a:spAutoFit/>
          </a:bodyPr>
          <a:lstStyle/>
          <a:p>
            <a:r>
              <a:rPr lang="en-US" altLang="zh-CN" sz="2000" dirty="0">
                <a:solidFill>
                  <a:srgbClr val="333333"/>
                </a:solidFill>
                <a:latin typeface="pingfang SC"/>
              </a:rPr>
              <a:t>NAACL 2018  best paper</a:t>
            </a:r>
            <a:endParaRPr lang="zh-CN" alt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err="1">
                <a:solidFill>
                  <a:prstClr val="black"/>
                </a:solidFill>
              </a:rPr>
              <a:t>ELMo</a:t>
            </a:r>
            <a:r>
              <a:rPr lang="en-US" altLang="zh-CN" dirty="0">
                <a:solidFill>
                  <a:prstClr val="black"/>
                </a:solidFill>
              </a:rPr>
              <a:t>: </a:t>
            </a:r>
            <a:r>
              <a:rPr lang="zh-CN" altLang="en-US" sz="3600" dirty="0">
                <a:solidFill>
                  <a:prstClr val="black"/>
                </a:solidFill>
                <a:latin typeface="Times New Roman" panose="02020603050405020304" pitchFamily="18" charset="0"/>
                <a:cs typeface="Times New Roman" panose="02020603050405020304" pitchFamily="18" charset="0"/>
              </a:rPr>
              <a:t>E</a:t>
            </a:r>
            <a:r>
              <a:rPr lang="zh-CN" altLang="en-US" sz="3600" b="0" dirty="0">
                <a:solidFill>
                  <a:prstClr val="black"/>
                </a:solidFill>
                <a:latin typeface="Times New Roman" panose="02020603050405020304" pitchFamily="18" charset="0"/>
                <a:cs typeface="Times New Roman" panose="02020603050405020304" pitchFamily="18" charset="0"/>
              </a:rPr>
              <a:t>mbeddings from </a:t>
            </a:r>
            <a:r>
              <a:rPr lang="zh-CN" altLang="en-US" sz="3600" dirty="0">
                <a:solidFill>
                  <a:prstClr val="black"/>
                </a:solidFill>
                <a:latin typeface="Times New Roman" panose="02020603050405020304" pitchFamily="18" charset="0"/>
                <a:cs typeface="Times New Roman" panose="02020603050405020304" pitchFamily="18" charset="0"/>
              </a:rPr>
              <a:t>L</a:t>
            </a:r>
            <a:r>
              <a:rPr lang="zh-CN" altLang="en-US" sz="3600" b="0" dirty="0">
                <a:solidFill>
                  <a:prstClr val="black"/>
                </a:solidFill>
                <a:latin typeface="Times New Roman" panose="02020603050405020304" pitchFamily="18" charset="0"/>
                <a:cs typeface="Times New Roman" panose="02020603050405020304" pitchFamily="18" charset="0"/>
              </a:rPr>
              <a:t>anguage </a:t>
            </a:r>
            <a:r>
              <a:rPr lang="zh-CN" altLang="en-US" sz="3600" dirty="0">
                <a:solidFill>
                  <a:prstClr val="black"/>
                </a:solidFill>
                <a:latin typeface="Times New Roman" panose="02020603050405020304" pitchFamily="18" charset="0"/>
                <a:cs typeface="Times New Roman" panose="02020603050405020304" pitchFamily="18" charset="0"/>
              </a:rPr>
              <a:t>Mo</a:t>
            </a:r>
            <a:r>
              <a:rPr lang="zh-CN" altLang="en-US" sz="3600" b="0" dirty="0">
                <a:solidFill>
                  <a:prstClr val="black"/>
                </a:solidFill>
                <a:latin typeface="Times New Roman" panose="02020603050405020304" pitchFamily="18" charset="0"/>
                <a:cs typeface="Times New Roman" panose="02020603050405020304" pitchFamily="18" charset="0"/>
              </a:rPr>
              <a:t>dels</a:t>
            </a:r>
            <a:endParaRPr lang="zh-CN" altLang="en-US" sz="5400" dirty="0"/>
          </a:p>
        </p:txBody>
      </p:sp>
      <p:sp>
        <p:nvSpPr>
          <p:cNvPr id="3" name="文本框 2"/>
          <p:cNvSpPr txBox="1"/>
          <p:nvPr/>
        </p:nvSpPr>
        <p:spPr>
          <a:xfrm>
            <a:off x="767408" y="1456700"/>
            <a:ext cx="864096" cy="1631216"/>
          </a:xfrm>
          <a:prstGeom prst="rect">
            <a:avLst/>
          </a:prstGeom>
          <a:noFill/>
        </p:spPr>
        <p:txBody>
          <a:bodyPr wrap="square" rtlCol="0">
            <a:spAutoFit/>
          </a:bodyPr>
          <a:lstStyle/>
          <a:p>
            <a:r>
              <a:rPr lang="en-US" altLang="zh-CN" sz="10000" b="1" i="1" dirty="0">
                <a:solidFill>
                  <a:srgbClr val="009241"/>
                </a:solidFill>
                <a:latin typeface="Arial" panose="020B0604020202020204" pitchFamily="34" charset="0"/>
                <a:cs typeface="Arial" panose="020B0604020202020204" pitchFamily="34" charset="0"/>
              </a:rPr>
              <a:t>3</a:t>
            </a:r>
            <a:endParaRPr lang="zh-CN" altLang="en-US" sz="10000" b="1" i="1" dirty="0">
              <a:solidFill>
                <a:srgbClr val="009241"/>
              </a:solidFill>
              <a:latin typeface="Arial" panose="020B0604020202020204" pitchFamily="34" charset="0"/>
              <a:cs typeface="Arial" panose="020B0604020202020204" pitchFamily="34" charset="0"/>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919" r="50001"/>
          <a:stretch/>
        </p:blipFill>
        <p:spPr>
          <a:xfrm>
            <a:off x="10823848" y="4319937"/>
            <a:ext cx="1368152" cy="2538063"/>
          </a:xfrm>
          <a:prstGeom prst="rect">
            <a:avLst/>
          </a:prstGeom>
          <a:effectLst/>
        </p:spPr>
      </p:pic>
      <p:pic>
        <p:nvPicPr>
          <p:cNvPr id="5" name="图片 4"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0416" y="140338"/>
            <a:ext cx="1937208" cy="882779"/>
          </a:xfrm>
          <a:prstGeom prst="rect">
            <a:avLst/>
          </a:prstGeom>
        </p:spPr>
      </p:pic>
    </p:spTree>
    <p:extLst>
      <p:ext uri="{BB962C8B-B14F-4D97-AF65-F5344CB8AC3E}">
        <p14:creationId xmlns:p14="http://schemas.microsoft.com/office/powerpoint/2010/main" val="3286020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329680" y="264687"/>
            <a:ext cx="9230816" cy="634082"/>
          </a:xfrm>
        </p:spPr>
        <p:txBody>
          <a:bodyPr/>
          <a:lstStyle/>
          <a:p>
            <a:r>
              <a:rPr lang="en-US" altLang="zh-CN" dirty="0" err="1"/>
              <a:t>ELMo</a:t>
            </a:r>
            <a:r>
              <a:rPr lang="en-US" altLang="zh-CN" dirty="0"/>
              <a:t>: </a:t>
            </a:r>
            <a:r>
              <a:rPr lang="zh-CN" altLang="en-US" sz="2800" dirty="0">
                <a:latin typeface="Times New Roman" panose="02020603050405020304" pitchFamily="18" charset="0"/>
                <a:cs typeface="Times New Roman" panose="02020603050405020304" pitchFamily="18" charset="0"/>
              </a:rPr>
              <a:t>E</a:t>
            </a:r>
            <a:r>
              <a:rPr lang="zh-CN" altLang="en-US" sz="2800" b="0" dirty="0">
                <a:latin typeface="Times New Roman" panose="02020603050405020304" pitchFamily="18" charset="0"/>
                <a:cs typeface="Times New Roman" panose="02020603050405020304" pitchFamily="18" charset="0"/>
              </a:rPr>
              <a:t>mbeddings from </a:t>
            </a:r>
            <a:r>
              <a:rPr lang="zh-CN" altLang="en-US" sz="2800" dirty="0">
                <a:latin typeface="Times New Roman" panose="02020603050405020304" pitchFamily="18" charset="0"/>
                <a:cs typeface="Times New Roman" panose="02020603050405020304" pitchFamily="18" charset="0"/>
              </a:rPr>
              <a:t>L</a:t>
            </a:r>
            <a:r>
              <a:rPr lang="zh-CN" altLang="en-US" sz="2800" b="0" dirty="0">
                <a:latin typeface="Times New Roman" panose="02020603050405020304" pitchFamily="18" charset="0"/>
                <a:cs typeface="Times New Roman" panose="02020603050405020304" pitchFamily="18" charset="0"/>
              </a:rPr>
              <a:t>anguage </a:t>
            </a:r>
            <a:r>
              <a:rPr lang="zh-CN" altLang="en-US" sz="2800" dirty="0">
                <a:latin typeface="Times New Roman" panose="02020603050405020304" pitchFamily="18" charset="0"/>
                <a:cs typeface="Times New Roman" panose="02020603050405020304" pitchFamily="18" charset="0"/>
              </a:rPr>
              <a:t>Mo</a:t>
            </a:r>
            <a:r>
              <a:rPr lang="zh-CN" altLang="en-US" sz="2800" b="0" dirty="0">
                <a:latin typeface="Times New Roman" panose="02020603050405020304" pitchFamily="18" charset="0"/>
                <a:cs typeface="Times New Roman" panose="02020603050405020304" pitchFamily="18" charset="0"/>
              </a:rPr>
              <a:t>dels</a:t>
            </a:r>
            <a:endParaRPr lang="zh-CN" altLang="en-US" b="0" dirty="0"/>
          </a:p>
        </p:txBody>
      </p:sp>
      <p:pic>
        <p:nvPicPr>
          <p:cNvPr id="19" name="图片 18"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0416" y="140338"/>
            <a:ext cx="1937208" cy="882779"/>
          </a:xfrm>
          <a:prstGeom prst="rect">
            <a:avLst/>
          </a:prstGeom>
        </p:spPr>
      </p:pic>
      <p:sp>
        <p:nvSpPr>
          <p:cNvPr id="2" name="矩形 1">
            <a:extLst>
              <a:ext uri="{FF2B5EF4-FFF2-40B4-BE49-F238E27FC236}">
                <a16:creationId xmlns:a16="http://schemas.microsoft.com/office/drawing/2014/main" id="{CA247F4B-A021-4F8F-B140-E93368553796}"/>
              </a:ext>
            </a:extLst>
          </p:cNvPr>
          <p:cNvSpPr/>
          <p:nvPr/>
        </p:nvSpPr>
        <p:spPr>
          <a:xfrm>
            <a:off x="900230" y="1484784"/>
            <a:ext cx="9649072" cy="1133965"/>
          </a:xfrm>
          <a:prstGeom prst="rect">
            <a:avLst/>
          </a:prstGeom>
        </p:spPr>
        <p:txBody>
          <a:bodyPr wrap="square">
            <a:spAutoFit/>
          </a:bodyPr>
          <a:lstStyle/>
          <a:p>
            <a:pPr indent="457200">
              <a:lnSpc>
                <a:spcPct val="150000"/>
              </a:lnSpc>
            </a:pPr>
            <a:r>
              <a:rPr lang="en-US" altLang="zh-CN" sz="2400" dirty="0">
                <a:latin typeface="Times New Roman" panose="02020603050405020304" pitchFamily="18" charset="0"/>
                <a:cs typeface="Times New Roman" panose="02020603050405020304" pitchFamily="18" charset="0"/>
              </a:rPr>
              <a:t>Unlike most widely used word embeddings , </a:t>
            </a:r>
            <a:r>
              <a:rPr lang="en-US" altLang="zh-CN" sz="2400" dirty="0" err="1">
                <a:latin typeface="Times New Roman" panose="02020603050405020304" pitchFamily="18" charset="0"/>
                <a:cs typeface="Times New Roman" panose="02020603050405020304" pitchFamily="18" charset="0"/>
              </a:rPr>
              <a:t>ELMo</a:t>
            </a:r>
            <a:r>
              <a:rPr lang="en-US" altLang="zh-CN" sz="2400" dirty="0">
                <a:latin typeface="Times New Roman" panose="02020603050405020304" pitchFamily="18" charset="0"/>
                <a:cs typeface="Times New Roman" panose="02020603050405020304" pitchFamily="18" charset="0"/>
              </a:rPr>
              <a:t> word representations are functions of the entire input sentence. </a:t>
            </a:r>
            <a:endParaRPr lang="zh-CN" altLang="en-US" sz="2400"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id="{AA5FB9FA-8BD9-4136-A638-6E0B142BAD94}"/>
              </a:ext>
            </a:extLst>
          </p:cNvPr>
          <p:cNvSpPr/>
          <p:nvPr/>
        </p:nvSpPr>
        <p:spPr>
          <a:xfrm>
            <a:off x="868524" y="2649657"/>
            <a:ext cx="10153128" cy="1687963"/>
          </a:xfrm>
          <a:prstGeom prst="rect">
            <a:avLst/>
          </a:prstGeom>
        </p:spPr>
        <p:txBody>
          <a:bodyPr wrap="square">
            <a:spAutoFit/>
          </a:bodyPr>
          <a:lstStyle/>
          <a:p>
            <a:pPr indent="457200">
              <a:lnSpc>
                <a:spcPct val="150000"/>
              </a:lnSpc>
            </a:pPr>
            <a:r>
              <a:rPr lang="en-US" altLang="zh-CN" sz="2400" dirty="0" err="1">
                <a:solidFill>
                  <a:srgbClr val="000000"/>
                </a:solidFill>
                <a:latin typeface="Times New Roman" panose="02020603050405020304" pitchFamily="18" charset="0"/>
                <a:cs typeface="Times New Roman" panose="02020603050405020304" pitchFamily="18" charset="0"/>
              </a:rPr>
              <a:t>ELMo</a:t>
            </a:r>
            <a:r>
              <a:rPr lang="en-US" altLang="zh-CN" sz="2400" dirty="0">
                <a:solidFill>
                  <a:srgbClr val="000000"/>
                </a:solidFill>
                <a:latin typeface="Times New Roman" panose="02020603050405020304" pitchFamily="18" charset="0"/>
                <a:cs typeface="Times New Roman" panose="02020603050405020304" pitchFamily="18" charset="0"/>
              </a:rPr>
              <a:t> is a task specific combination of the intermediate layer representations in the </a:t>
            </a:r>
            <a:r>
              <a:rPr lang="en-US" altLang="zh-CN" sz="2400" dirty="0" err="1">
                <a:solidFill>
                  <a:srgbClr val="000000"/>
                </a:solidFill>
                <a:latin typeface="Times New Roman" panose="02020603050405020304" pitchFamily="18" charset="0"/>
                <a:cs typeface="Times New Roman" panose="02020603050405020304" pitchFamily="18" charset="0"/>
              </a:rPr>
              <a:t>biLM</a:t>
            </a:r>
            <a:r>
              <a:rPr lang="en-US" altLang="zh-CN" sz="2400" dirty="0">
                <a:solidFill>
                  <a:srgbClr val="000000"/>
                </a:solidFill>
                <a:latin typeface="Times New Roman" panose="02020603050405020304" pitchFamily="18" charset="0"/>
                <a:cs typeface="Times New Roman" panose="02020603050405020304" pitchFamily="18" charset="0"/>
              </a:rPr>
              <a:t>. </a:t>
            </a:r>
          </a:p>
          <a:p>
            <a:pPr indent="457200">
              <a:lnSpc>
                <a:spcPct val="150000"/>
              </a:lnSpc>
            </a:pPr>
            <a:r>
              <a:rPr lang="en-US" altLang="zh-CN" sz="2400" dirty="0">
                <a:solidFill>
                  <a:srgbClr val="000000"/>
                </a:solidFill>
                <a:latin typeface="Times New Roman" panose="02020603050405020304" pitchFamily="18" charset="0"/>
                <a:cs typeface="Times New Roman" panose="02020603050405020304" pitchFamily="18" charset="0"/>
              </a:rPr>
              <a:t>For each token </a:t>
            </a:r>
            <a:r>
              <a:rPr lang="en-US" altLang="zh-CN" sz="2400" i="1" dirty="0" err="1">
                <a:solidFill>
                  <a:srgbClr val="000000"/>
                </a:solidFill>
                <a:latin typeface="Times New Roman" panose="02020603050405020304" pitchFamily="18" charset="0"/>
                <a:cs typeface="Times New Roman" panose="02020603050405020304" pitchFamily="18" charset="0"/>
              </a:rPr>
              <a:t>t</a:t>
            </a:r>
            <a:r>
              <a:rPr lang="en-US" altLang="zh-CN" sz="1400" i="1" dirty="0" err="1">
                <a:solidFill>
                  <a:srgbClr val="000000"/>
                </a:solidFill>
                <a:latin typeface="Times New Roman" panose="02020603050405020304" pitchFamily="18" charset="0"/>
                <a:cs typeface="Times New Roman" panose="02020603050405020304" pitchFamily="18" charset="0"/>
              </a:rPr>
              <a:t>k</a:t>
            </a:r>
            <a:r>
              <a:rPr lang="en-US" altLang="zh-CN" sz="2400" dirty="0">
                <a:solidFill>
                  <a:srgbClr val="000000"/>
                </a:solidFill>
                <a:latin typeface="Times New Roman" panose="02020603050405020304" pitchFamily="18" charset="0"/>
                <a:cs typeface="Times New Roman" panose="02020603050405020304" pitchFamily="18" charset="0"/>
              </a:rPr>
              <a:t>, a </a:t>
            </a:r>
            <a:r>
              <a:rPr lang="en-US" altLang="zh-CN" sz="2400" i="1" dirty="0">
                <a:solidFill>
                  <a:srgbClr val="000000"/>
                </a:solidFill>
                <a:latin typeface="Times New Roman" panose="02020603050405020304" pitchFamily="18" charset="0"/>
                <a:cs typeface="Times New Roman" panose="02020603050405020304" pitchFamily="18" charset="0"/>
              </a:rPr>
              <a:t>L</a:t>
            </a:r>
            <a:r>
              <a:rPr lang="en-US" altLang="zh-CN" sz="2400" dirty="0">
                <a:solidFill>
                  <a:srgbClr val="000000"/>
                </a:solidFill>
                <a:latin typeface="Times New Roman" panose="02020603050405020304" pitchFamily="18" charset="0"/>
                <a:cs typeface="Times New Roman" panose="02020603050405020304" pitchFamily="18" charset="0"/>
              </a:rPr>
              <a:t>-layer </a:t>
            </a:r>
            <a:r>
              <a:rPr lang="en-US" altLang="zh-CN" sz="2400" dirty="0" err="1">
                <a:solidFill>
                  <a:srgbClr val="000000"/>
                </a:solidFill>
                <a:latin typeface="Times New Roman" panose="02020603050405020304" pitchFamily="18" charset="0"/>
                <a:cs typeface="Times New Roman" panose="02020603050405020304" pitchFamily="18" charset="0"/>
              </a:rPr>
              <a:t>biLM</a:t>
            </a:r>
            <a:r>
              <a:rPr lang="en-US" altLang="zh-CN" sz="2400" dirty="0">
                <a:solidFill>
                  <a:srgbClr val="000000"/>
                </a:solidFill>
                <a:latin typeface="Times New Roman" panose="02020603050405020304" pitchFamily="18" charset="0"/>
                <a:cs typeface="Times New Roman" panose="02020603050405020304" pitchFamily="18" charset="0"/>
              </a:rPr>
              <a:t> computes a set of 2</a:t>
            </a:r>
            <a:r>
              <a:rPr lang="en-US" altLang="zh-CN" sz="2400" i="1" dirty="0">
                <a:solidFill>
                  <a:srgbClr val="000000"/>
                </a:solidFill>
                <a:latin typeface="Times New Roman" panose="02020603050405020304" pitchFamily="18" charset="0"/>
                <a:cs typeface="Times New Roman" panose="02020603050405020304" pitchFamily="18" charset="0"/>
              </a:rPr>
              <a:t>L </a:t>
            </a:r>
            <a:r>
              <a:rPr lang="en-US" altLang="zh-CN" sz="2400" dirty="0">
                <a:solidFill>
                  <a:srgbClr val="000000"/>
                </a:solidFill>
                <a:latin typeface="Times New Roman" panose="02020603050405020304" pitchFamily="18" charset="0"/>
                <a:cs typeface="Times New Roman" panose="02020603050405020304" pitchFamily="18" charset="0"/>
              </a:rPr>
              <a:t>+ 1 representations.</a:t>
            </a:r>
            <a:r>
              <a:rPr lang="en-US" altLang="zh-CN" sz="2400" dirty="0">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DDE4D6F3-37A5-4C9D-83D4-5D36B5FFE413}"/>
              </a:ext>
            </a:extLst>
          </p:cNvPr>
          <p:cNvPicPr>
            <a:picLocks noChangeAspect="1"/>
          </p:cNvPicPr>
          <p:nvPr/>
        </p:nvPicPr>
        <p:blipFill>
          <a:blip r:embed="rId4"/>
          <a:stretch>
            <a:fillRect/>
          </a:stretch>
        </p:blipFill>
        <p:spPr>
          <a:xfrm>
            <a:off x="2783632" y="4579554"/>
            <a:ext cx="5562600" cy="1038225"/>
          </a:xfrm>
          <a:prstGeom prst="rect">
            <a:avLst/>
          </a:prstGeom>
        </p:spPr>
      </p:pic>
      <p:pic>
        <p:nvPicPr>
          <p:cNvPr id="6" name="图片 5">
            <a:extLst>
              <a:ext uri="{FF2B5EF4-FFF2-40B4-BE49-F238E27FC236}">
                <a16:creationId xmlns:a16="http://schemas.microsoft.com/office/drawing/2014/main" id="{03FEE67F-EE29-4535-BBDA-C706D748DC73}"/>
              </a:ext>
            </a:extLst>
          </p:cNvPr>
          <p:cNvPicPr>
            <a:picLocks noChangeAspect="1"/>
          </p:cNvPicPr>
          <p:nvPr/>
        </p:nvPicPr>
        <p:blipFill>
          <a:blip r:embed="rId5"/>
          <a:stretch>
            <a:fillRect/>
          </a:stretch>
        </p:blipFill>
        <p:spPr>
          <a:xfrm>
            <a:off x="2683619" y="5621763"/>
            <a:ext cx="5762625" cy="971550"/>
          </a:xfrm>
          <a:prstGeom prst="rect">
            <a:avLst/>
          </a:prstGeom>
        </p:spPr>
      </p:pic>
    </p:spTree>
    <p:extLst>
      <p:ext uri="{BB962C8B-B14F-4D97-AF65-F5344CB8AC3E}">
        <p14:creationId xmlns:p14="http://schemas.microsoft.com/office/powerpoint/2010/main" val="4065837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0416" y="140338"/>
            <a:ext cx="1937208" cy="882779"/>
          </a:xfrm>
          <a:prstGeom prst="rect">
            <a:avLst/>
          </a:prstGeom>
        </p:spPr>
      </p:pic>
      <p:sp>
        <p:nvSpPr>
          <p:cNvPr id="4" name="标题 2">
            <a:extLst>
              <a:ext uri="{FF2B5EF4-FFF2-40B4-BE49-F238E27FC236}">
                <a16:creationId xmlns:a16="http://schemas.microsoft.com/office/drawing/2014/main" id="{DDB1EA76-F779-4BE7-830F-7ABE69CD1F1C}"/>
              </a:ext>
            </a:extLst>
          </p:cNvPr>
          <p:cNvSpPr>
            <a:spLocks noGrp="1"/>
          </p:cNvSpPr>
          <p:nvPr>
            <p:ph type="title"/>
          </p:nvPr>
        </p:nvSpPr>
        <p:spPr>
          <a:xfrm>
            <a:off x="1329680" y="264687"/>
            <a:ext cx="9230816" cy="634082"/>
          </a:xfrm>
        </p:spPr>
        <p:txBody>
          <a:bodyPr/>
          <a:lstStyle/>
          <a:p>
            <a:r>
              <a:rPr lang="en-US" altLang="zh-CN" dirty="0" err="1"/>
              <a:t>ELMo</a:t>
            </a:r>
            <a:r>
              <a:rPr lang="en-US" altLang="zh-CN" dirty="0"/>
              <a:t>: </a:t>
            </a:r>
            <a:r>
              <a:rPr lang="zh-CN" altLang="en-US" sz="2800" dirty="0">
                <a:latin typeface="Times New Roman" panose="02020603050405020304" pitchFamily="18" charset="0"/>
                <a:cs typeface="Times New Roman" panose="02020603050405020304" pitchFamily="18" charset="0"/>
              </a:rPr>
              <a:t>E</a:t>
            </a:r>
            <a:r>
              <a:rPr lang="zh-CN" altLang="en-US" sz="2800" b="0" dirty="0">
                <a:latin typeface="Times New Roman" panose="02020603050405020304" pitchFamily="18" charset="0"/>
                <a:cs typeface="Times New Roman" panose="02020603050405020304" pitchFamily="18" charset="0"/>
              </a:rPr>
              <a:t>mbeddings from </a:t>
            </a:r>
            <a:r>
              <a:rPr lang="zh-CN" altLang="en-US" sz="2800" dirty="0">
                <a:latin typeface="Times New Roman" panose="02020603050405020304" pitchFamily="18" charset="0"/>
                <a:cs typeface="Times New Roman" panose="02020603050405020304" pitchFamily="18" charset="0"/>
              </a:rPr>
              <a:t>L</a:t>
            </a:r>
            <a:r>
              <a:rPr lang="zh-CN" altLang="en-US" sz="2800" b="0" dirty="0">
                <a:latin typeface="Times New Roman" panose="02020603050405020304" pitchFamily="18" charset="0"/>
                <a:cs typeface="Times New Roman" panose="02020603050405020304" pitchFamily="18" charset="0"/>
              </a:rPr>
              <a:t>anguage </a:t>
            </a:r>
            <a:r>
              <a:rPr lang="zh-CN" altLang="en-US" sz="2800" dirty="0">
                <a:latin typeface="Times New Roman" panose="02020603050405020304" pitchFamily="18" charset="0"/>
                <a:cs typeface="Times New Roman" panose="02020603050405020304" pitchFamily="18" charset="0"/>
              </a:rPr>
              <a:t>Mo</a:t>
            </a:r>
            <a:r>
              <a:rPr lang="zh-CN" altLang="en-US" sz="2800" b="0" dirty="0">
                <a:latin typeface="Times New Roman" panose="02020603050405020304" pitchFamily="18" charset="0"/>
                <a:cs typeface="Times New Roman" panose="02020603050405020304" pitchFamily="18" charset="0"/>
              </a:rPr>
              <a:t>dels</a:t>
            </a:r>
            <a:endParaRPr lang="zh-CN" altLang="en-US" b="0" dirty="0"/>
          </a:p>
        </p:txBody>
      </p:sp>
      <p:sp>
        <p:nvSpPr>
          <p:cNvPr id="2" name="矩形 1">
            <a:extLst>
              <a:ext uri="{FF2B5EF4-FFF2-40B4-BE49-F238E27FC236}">
                <a16:creationId xmlns:a16="http://schemas.microsoft.com/office/drawing/2014/main" id="{700B3607-9991-4882-856A-BCE74E6F031F}"/>
              </a:ext>
            </a:extLst>
          </p:cNvPr>
          <p:cNvSpPr/>
          <p:nvPr/>
        </p:nvSpPr>
        <p:spPr>
          <a:xfrm>
            <a:off x="839416" y="1340768"/>
            <a:ext cx="10081120" cy="1687963"/>
          </a:xfrm>
          <a:prstGeom prst="rect">
            <a:avLst/>
          </a:prstGeom>
        </p:spPr>
        <p:txBody>
          <a:bodyPr wrap="square">
            <a:spAutoFit/>
          </a:bodyPr>
          <a:lstStyle/>
          <a:p>
            <a:pPr indent="457200">
              <a:lnSpc>
                <a:spcPct val="150000"/>
              </a:lnSpc>
            </a:pPr>
            <a:r>
              <a:rPr lang="zh-CN" altLang="en-US" sz="2400" dirty="0">
                <a:solidFill>
                  <a:srgbClr val="000000"/>
                </a:solidFill>
                <a:latin typeface="Times New Roman" panose="02020603050405020304" pitchFamily="18" charset="0"/>
                <a:cs typeface="Times New Roman" panose="02020603050405020304" pitchFamily="18" charset="0"/>
              </a:rPr>
              <a:t> For a specific down-stream task, </a:t>
            </a:r>
            <a:r>
              <a:rPr lang="en-US" altLang="zh-CN" sz="2400" dirty="0">
                <a:solidFill>
                  <a:srgbClr val="000000"/>
                </a:solidFill>
                <a:latin typeface="Times New Roman" panose="02020603050405020304" pitchFamily="18" charset="0"/>
                <a:cs typeface="Times New Roman" panose="02020603050405020304" pitchFamily="18" charset="0"/>
              </a:rPr>
              <a:t>E</a:t>
            </a:r>
            <a:r>
              <a:rPr lang="zh-CN" altLang="en-US" sz="2400" dirty="0">
                <a:solidFill>
                  <a:srgbClr val="000000"/>
                </a:solidFill>
                <a:latin typeface="Times New Roman" panose="02020603050405020304" pitchFamily="18" charset="0"/>
                <a:cs typeface="Times New Roman" panose="02020603050405020304" pitchFamily="18" charset="0"/>
              </a:rPr>
              <a:t>LMo would learn a weight to combine these representations</a:t>
            </a:r>
          </a:p>
          <a:p>
            <a:pPr indent="457200">
              <a:lnSpc>
                <a:spcPct val="150000"/>
              </a:lnSpc>
            </a:pPr>
            <a:r>
              <a:rPr lang="zh-CN" altLang="en-US" sz="2400" dirty="0">
                <a:solidFill>
                  <a:srgbClr val="000000"/>
                </a:solidFill>
                <a:latin typeface="Times New Roman" panose="02020603050405020304" pitchFamily="18" charset="0"/>
                <a:cs typeface="Times New Roman" panose="02020603050405020304" pitchFamily="18" charset="0"/>
              </a:rPr>
              <a:t>(In the simplest case, ELMo just selects the top layer </a:t>
            </a:r>
            <a:r>
              <a:rPr lang="en-US" altLang="zh-CN" sz="2400" dirty="0">
                <a:solidFill>
                  <a:srgbClr val="000000"/>
                </a:solidFill>
                <a:latin typeface="Times New Roman" panose="02020603050405020304" pitchFamily="18" charset="0"/>
                <a:cs typeface="Times New Roman" panose="02020603050405020304" pitchFamily="18" charset="0"/>
              </a:rPr>
              <a:t>			</a:t>
            </a:r>
            <a:r>
              <a:rPr lang="zh-CN" altLang="en-US" sz="2400" dirty="0">
                <a:solidFill>
                  <a:srgbClr val="000000"/>
                </a:solidFill>
                <a:latin typeface="Times New Roman" panose="02020603050405020304" pitchFamily="18" charset="0"/>
                <a:cs typeface="Times New Roman" panose="02020603050405020304" pitchFamily="18" charset="0"/>
              </a:rPr>
              <a:t> )</a:t>
            </a:r>
          </a:p>
        </p:txBody>
      </p:sp>
      <p:pic>
        <p:nvPicPr>
          <p:cNvPr id="5" name="图片 4">
            <a:extLst>
              <a:ext uri="{FF2B5EF4-FFF2-40B4-BE49-F238E27FC236}">
                <a16:creationId xmlns:a16="http://schemas.microsoft.com/office/drawing/2014/main" id="{3E4436EF-C395-4C7B-A5DC-26E59EB1B311}"/>
              </a:ext>
            </a:extLst>
          </p:cNvPr>
          <p:cNvPicPr>
            <a:picLocks noChangeAspect="1"/>
          </p:cNvPicPr>
          <p:nvPr/>
        </p:nvPicPr>
        <p:blipFill>
          <a:blip r:embed="rId4"/>
          <a:stretch>
            <a:fillRect/>
          </a:stretch>
        </p:blipFill>
        <p:spPr>
          <a:xfrm>
            <a:off x="8112224" y="2612685"/>
            <a:ext cx="1872208" cy="416046"/>
          </a:xfrm>
          <a:prstGeom prst="rect">
            <a:avLst/>
          </a:prstGeom>
        </p:spPr>
      </p:pic>
      <p:pic>
        <p:nvPicPr>
          <p:cNvPr id="6" name="图片 5">
            <a:extLst>
              <a:ext uri="{FF2B5EF4-FFF2-40B4-BE49-F238E27FC236}">
                <a16:creationId xmlns:a16="http://schemas.microsoft.com/office/drawing/2014/main" id="{24831F8B-60E4-4146-8D38-96F5FF497A97}"/>
              </a:ext>
            </a:extLst>
          </p:cNvPr>
          <p:cNvPicPr>
            <a:picLocks noChangeAspect="1"/>
          </p:cNvPicPr>
          <p:nvPr/>
        </p:nvPicPr>
        <p:blipFill>
          <a:blip r:embed="rId5"/>
          <a:stretch>
            <a:fillRect/>
          </a:stretch>
        </p:blipFill>
        <p:spPr>
          <a:xfrm>
            <a:off x="2424310" y="2969673"/>
            <a:ext cx="6588918" cy="1592214"/>
          </a:xfrm>
          <a:prstGeom prst="rect">
            <a:avLst/>
          </a:prstGeom>
        </p:spPr>
      </p:pic>
      <p:sp>
        <p:nvSpPr>
          <p:cNvPr id="7" name="矩形 6">
            <a:extLst>
              <a:ext uri="{FF2B5EF4-FFF2-40B4-BE49-F238E27FC236}">
                <a16:creationId xmlns:a16="http://schemas.microsoft.com/office/drawing/2014/main" id="{570944DD-E7BF-409B-B2A6-344781D54790}"/>
              </a:ext>
            </a:extLst>
          </p:cNvPr>
          <p:cNvSpPr/>
          <p:nvPr/>
        </p:nvSpPr>
        <p:spPr>
          <a:xfrm>
            <a:off x="1329680" y="4856844"/>
            <a:ext cx="10081120" cy="830997"/>
          </a:xfrm>
          <a:prstGeom prst="rect">
            <a:avLst/>
          </a:prstGeom>
        </p:spPr>
        <p:txBody>
          <a:bodyPr wrap="square">
            <a:spAutoFit/>
          </a:bodyPr>
          <a:lstStyle/>
          <a:p>
            <a:r>
              <a:rPr lang="en-US" altLang="zh-CN" sz="2400" dirty="0">
                <a:solidFill>
                  <a:srgbClr val="000000"/>
                </a:solidFill>
                <a:latin typeface="NimbusRomNo9L-Regu"/>
              </a:rPr>
              <a:t>In (</a:t>
            </a:r>
            <a:r>
              <a:rPr lang="en-US" altLang="zh-CN" sz="2400" dirty="0">
                <a:solidFill>
                  <a:srgbClr val="000080"/>
                </a:solidFill>
                <a:latin typeface="NimbusRomNo9L-Regu"/>
              </a:rPr>
              <a:t>1</a:t>
            </a:r>
            <a:r>
              <a:rPr lang="en-US" altLang="zh-CN" sz="2400" dirty="0">
                <a:solidFill>
                  <a:srgbClr val="000000"/>
                </a:solidFill>
                <a:latin typeface="NimbusRomNo9L-Regu"/>
              </a:rPr>
              <a:t>), </a:t>
            </a:r>
            <a:r>
              <a:rPr lang="en-US" altLang="zh-CN" sz="2400" b="1" dirty="0" err="1">
                <a:solidFill>
                  <a:srgbClr val="000000"/>
                </a:solidFill>
                <a:latin typeface="CMBX10"/>
              </a:rPr>
              <a:t>s</a:t>
            </a:r>
            <a:r>
              <a:rPr lang="en-US" altLang="zh-CN" sz="1400" i="1" dirty="0" err="1">
                <a:solidFill>
                  <a:srgbClr val="000000"/>
                </a:solidFill>
                <a:latin typeface="CMMI8"/>
              </a:rPr>
              <a:t>task</a:t>
            </a:r>
            <a:r>
              <a:rPr lang="en-US" altLang="zh-CN" sz="1400" i="1" dirty="0">
                <a:solidFill>
                  <a:srgbClr val="000000"/>
                </a:solidFill>
                <a:latin typeface="CMMI8"/>
              </a:rPr>
              <a:t> </a:t>
            </a:r>
            <a:r>
              <a:rPr lang="en-US" altLang="zh-CN" sz="2400" dirty="0">
                <a:solidFill>
                  <a:srgbClr val="000000"/>
                </a:solidFill>
                <a:latin typeface="NimbusRomNo9L-Regu"/>
              </a:rPr>
              <a:t>are </a:t>
            </a:r>
            <a:r>
              <a:rPr lang="en-US" altLang="zh-CN" sz="2400" dirty="0" err="1">
                <a:solidFill>
                  <a:srgbClr val="000000"/>
                </a:solidFill>
                <a:latin typeface="NimbusRomNo9L-Regu"/>
              </a:rPr>
              <a:t>softmax</a:t>
            </a:r>
            <a:r>
              <a:rPr lang="en-US" altLang="zh-CN" sz="2400" dirty="0">
                <a:solidFill>
                  <a:srgbClr val="000000"/>
                </a:solidFill>
                <a:latin typeface="NimbusRomNo9L-Regu"/>
              </a:rPr>
              <a:t>-normalized weights and the scalar parameter </a:t>
            </a:r>
            <a:r>
              <a:rPr lang="en-US" altLang="zh-CN" sz="2400" i="1" dirty="0" err="1">
                <a:solidFill>
                  <a:srgbClr val="000000"/>
                </a:solidFill>
                <a:latin typeface="CMMI10"/>
              </a:rPr>
              <a:t>γ</a:t>
            </a:r>
            <a:r>
              <a:rPr lang="en-US" altLang="zh-CN" sz="1400" i="1" dirty="0" err="1">
                <a:solidFill>
                  <a:srgbClr val="000000"/>
                </a:solidFill>
                <a:latin typeface="CMMI8"/>
              </a:rPr>
              <a:t>task</a:t>
            </a:r>
            <a:r>
              <a:rPr lang="en-US" altLang="zh-CN" sz="1400" i="1" dirty="0">
                <a:solidFill>
                  <a:srgbClr val="000000"/>
                </a:solidFill>
                <a:latin typeface="CMMI8"/>
              </a:rPr>
              <a:t> </a:t>
            </a:r>
            <a:r>
              <a:rPr lang="en-US" altLang="zh-CN" sz="2400" dirty="0">
                <a:solidFill>
                  <a:srgbClr val="000000"/>
                </a:solidFill>
                <a:latin typeface="NimbusRomNo9L-Regu"/>
              </a:rPr>
              <a:t>allows the task model to scale the entire </a:t>
            </a:r>
            <a:r>
              <a:rPr lang="en-US" altLang="zh-CN" sz="2400" dirty="0" err="1">
                <a:solidFill>
                  <a:srgbClr val="000000"/>
                </a:solidFill>
                <a:latin typeface="NimbusRomNo9L-Regu"/>
              </a:rPr>
              <a:t>ELMo</a:t>
            </a:r>
            <a:r>
              <a:rPr lang="en-US" altLang="zh-CN" sz="2400" dirty="0">
                <a:solidFill>
                  <a:srgbClr val="000000"/>
                </a:solidFill>
                <a:latin typeface="NimbusRomNo9L-Regu"/>
              </a:rPr>
              <a:t> vector. </a:t>
            </a:r>
            <a:endParaRPr lang="zh-CN" altLang="en-US" sz="2400" dirty="0"/>
          </a:p>
        </p:txBody>
      </p:sp>
      <p:sp>
        <p:nvSpPr>
          <p:cNvPr id="8" name="矩形 7">
            <a:extLst>
              <a:ext uri="{FF2B5EF4-FFF2-40B4-BE49-F238E27FC236}">
                <a16:creationId xmlns:a16="http://schemas.microsoft.com/office/drawing/2014/main" id="{9862F0E7-DDC6-4B06-87AD-D4072152E169}"/>
              </a:ext>
            </a:extLst>
          </p:cNvPr>
          <p:cNvSpPr/>
          <p:nvPr/>
        </p:nvSpPr>
        <p:spPr>
          <a:xfrm>
            <a:off x="5035417" y="4254729"/>
            <a:ext cx="1689117" cy="369332"/>
          </a:xfrm>
          <a:prstGeom prst="rect">
            <a:avLst/>
          </a:prstGeom>
        </p:spPr>
        <p:txBody>
          <a:bodyPr wrap="none">
            <a:spAutoFit/>
          </a:bodyPr>
          <a:lstStyle/>
          <a:p>
            <a:r>
              <a:rPr lang="zh-CN" altLang="en-US" dirty="0"/>
              <a:t>scale parameter</a:t>
            </a:r>
          </a:p>
        </p:txBody>
      </p:sp>
      <p:cxnSp>
        <p:nvCxnSpPr>
          <p:cNvPr id="10" name="直接箭头连接符 9">
            <a:extLst>
              <a:ext uri="{FF2B5EF4-FFF2-40B4-BE49-F238E27FC236}">
                <a16:creationId xmlns:a16="http://schemas.microsoft.com/office/drawing/2014/main" id="{00F48752-7172-454A-B98D-C263D43D828C}"/>
              </a:ext>
            </a:extLst>
          </p:cNvPr>
          <p:cNvCxnSpPr>
            <a:cxnSpLocks/>
          </p:cNvCxnSpPr>
          <p:nvPr/>
        </p:nvCxnSpPr>
        <p:spPr>
          <a:xfrm flipH="1">
            <a:off x="5883666" y="3833833"/>
            <a:ext cx="576064" cy="488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BF695F93-5CF3-48FC-AE6B-9B9D5CF011D6}"/>
              </a:ext>
            </a:extLst>
          </p:cNvPr>
          <p:cNvSpPr/>
          <p:nvPr/>
        </p:nvSpPr>
        <p:spPr>
          <a:xfrm>
            <a:off x="9048328" y="4208274"/>
            <a:ext cx="2887072" cy="369332"/>
          </a:xfrm>
          <a:prstGeom prst="rect">
            <a:avLst/>
          </a:prstGeom>
        </p:spPr>
        <p:txBody>
          <a:bodyPr wrap="none">
            <a:spAutoFit/>
          </a:bodyPr>
          <a:lstStyle/>
          <a:p>
            <a:r>
              <a:rPr lang="en-US" altLang="zh-CN" dirty="0" err="1">
                <a:solidFill>
                  <a:srgbClr val="000000"/>
                </a:solidFill>
                <a:latin typeface="NimbusRomNo9L-Regu"/>
              </a:rPr>
              <a:t>softmax</a:t>
            </a:r>
            <a:r>
              <a:rPr lang="en-US" altLang="zh-CN" dirty="0">
                <a:solidFill>
                  <a:srgbClr val="000000"/>
                </a:solidFill>
                <a:latin typeface="NimbusRomNo9L-Regu"/>
              </a:rPr>
              <a:t>-normalized weights </a:t>
            </a:r>
            <a:endParaRPr lang="zh-CN" altLang="en-US" dirty="0"/>
          </a:p>
        </p:txBody>
      </p:sp>
      <p:cxnSp>
        <p:nvCxnSpPr>
          <p:cNvPr id="13" name="直接箭头连接符 12">
            <a:extLst>
              <a:ext uri="{FF2B5EF4-FFF2-40B4-BE49-F238E27FC236}">
                <a16:creationId xmlns:a16="http://schemas.microsoft.com/office/drawing/2014/main" id="{9D6F0DD6-857D-475C-AA18-7E8EE85E6673}"/>
              </a:ext>
            </a:extLst>
          </p:cNvPr>
          <p:cNvCxnSpPr>
            <a:cxnSpLocks/>
          </p:cNvCxnSpPr>
          <p:nvPr/>
        </p:nvCxnSpPr>
        <p:spPr>
          <a:xfrm>
            <a:off x="7968208" y="3886008"/>
            <a:ext cx="1278594" cy="322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697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0416" y="140338"/>
            <a:ext cx="1937208" cy="882779"/>
          </a:xfrm>
          <a:prstGeom prst="rect">
            <a:avLst/>
          </a:prstGeom>
        </p:spPr>
      </p:pic>
      <p:sp>
        <p:nvSpPr>
          <p:cNvPr id="4" name="矩形 3">
            <a:extLst>
              <a:ext uri="{FF2B5EF4-FFF2-40B4-BE49-F238E27FC236}">
                <a16:creationId xmlns:a16="http://schemas.microsoft.com/office/drawing/2014/main" id="{32F6897D-E817-432B-AF87-81641D50D836}"/>
              </a:ext>
            </a:extLst>
          </p:cNvPr>
          <p:cNvSpPr/>
          <p:nvPr/>
        </p:nvSpPr>
        <p:spPr>
          <a:xfrm>
            <a:off x="983432" y="1916832"/>
            <a:ext cx="9400744" cy="2795958"/>
          </a:xfrm>
          <a:prstGeom prst="rect">
            <a:avLst/>
          </a:prstGeom>
        </p:spPr>
        <p:txBody>
          <a:bodyPr wrap="square">
            <a:spAutoFit/>
          </a:bodyPr>
          <a:lstStyle/>
          <a:p>
            <a:pPr indent="457200" algn="just">
              <a:lnSpc>
                <a:spcPct val="150000"/>
              </a:lnSpc>
            </a:pPr>
            <a:r>
              <a:rPr lang="en-US" altLang="zh-CN" sz="2400" dirty="0">
                <a:solidFill>
                  <a:srgbClr val="000000"/>
                </a:solidFill>
                <a:latin typeface="Times New Roman" panose="02020603050405020304" pitchFamily="18" charset="0"/>
                <a:cs typeface="Times New Roman" panose="02020603050405020304" pitchFamily="18" charset="0"/>
              </a:rPr>
              <a:t>Given a pre-trained </a:t>
            </a:r>
            <a:r>
              <a:rPr lang="en-US" altLang="zh-CN" sz="2400" dirty="0" err="1">
                <a:solidFill>
                  <a:srgbClr val="000000"/>
                </a:solidFill>
                <a:latin typeface="Times New Roman" panose="02020603050405020304" pitchFamily="18" charset="0"/>
                <a:cs typeface="Times New Roman" panose="02020603050405020304" pitchFamily="18" charset="0"/>
              </a:rPr>
              <a:t>biLM</a:t>
            </a:r>
            <a:r>
              <a:rPr lang="en-US" altLang="zh-CN" sz="2400" dirty="0">
                <a:solidFill>
                  <a:srgbClr val="000000"/>
                </a:solidFill>
                <a:latin typeface="Times New Roman" panose="02020603050405020304" pitchFamily="18" charset="0"/>
                <a:cs typeface="Times New Roman" panose="02020603050405020304" pitchFamily="18" charset="0"/>
              </a:rPr>
              <a:t> and a supervised architecture for a target NLP task, it is a simple process to use the </a:t>
            </a:r>
            <a:r>
              <a:rPr lang="en-US" altLang="zh-CN" sz="2400" dirty="0" err="1">
                <a:solidFill>
                  <a:srgbClr val="000000"/>
                </a:solidFill>
                <a:latin typeface="Times New Roman" panose="02020603050405020304" pitchFamily="18" charset="0"/>
                <a:cs typeface="Times New Roman" panose="02020603050405020304" pitchFamily="18" charset="0"/>
              </a:rPr>
              <a:t>biLM</a:t>
            </a:r>
            <a:r>
              <a:rPr lang="en-US" altLang="zh-CN" sz="2400" dirty="0">
                <a:solidFill>
                  <a:srgbClr val="000000"/>
                </a:solidFill>
                <a:latin typeface="Times New Roman" panose="02020603050405020304" pitchFamily="18" charset="0"/>
                <a:cs typeface="Times New Roman" panose="02020603050405020304" pitchFamily="18" charset="0"/>
              </a:rPr>
              <a:t> to improve the task model. </a:t>
            </a:r>
          </a:p>
          <a:p>
            <a:pPr indent="457200" algn="just">
              <a:lnSpc>
                <a:spcPct val="150000"/>
              </a:lnSpc>
            </a:pPr>
            <a:r>
              <a:rPr lang="en-US" altLang="zh-CN" sz="2400" dirty="0">
                <a:solidFill>
                  <a:srgbClr val="000000"/>
                </a:solidFill>
                <a:latin typeface="Times New Roman" panose="02020603050405020304" pitchFamily="18" charset="0"/>
                <a:cs typeface="Times New Roman" panose="02020603050405020304" pitchFamily="18" charset="0"/>
              </a:rPr>
              <a:t>We simply run the </a:t>
            </a:r>
            <a:r>
              <a:rPr lang="en-US" altLang="zh-CN" sz="2400" dirty="0" err="1">
                <a:solidFill>
                  <a:srgbClr val="000000"/>
                </a:solidFill>
                <a:latin typeface="Times New Roman" panose="02020603050405020304" pitchFamily="18" charset="0"/>
                <a:cs typeface="Times New Roman" panose="02020603050405020304" pitchFamily="18" charset="0"/>
              </a:rPr>
              <a:t>biLM</a:t>
            </a:r>
            <a:r>
              <a:rPr lang="en-US" altLang="zh-CN" sz="2400" dirty="0">
                <a:solidFill>
                  <a:srgbClr val="000000"/>
                </a:solidFill>
                <a:latin typeface="Times New Roman" panose="02020603050405020304" pitchFamily="18" charset="0"/>
                <a:cs typeface="Times New Roman" panose="02020603050405020304" pitchFamily="18" charset="0"/>
              </a:rPr>
              <a:t> and record all of the layer representations for each word. Then, we let the end task model learn a linear combination of these representations. </a:t>
            </a:r>
            <a:endParaRPr lang="zh-CN" altLang="en-US" sz="2400" dirty="0">
              <a:solidFill>
                <a:srgbClr val="000000"/>
              </a:solidFill>
              <a:latin typeface="Times New Roman" panose="02020603050405020304" pitchFamily="18" charset="0"/>
              <a:cs typeface="Times New Roman" panose="02020603050405020304" pitchFamily="18" charset="0"/>
            </a:endParaRPr>
          </a:p>
        </p:txBody>
      </p:sp>
      <p:sp>
        <p:nvSpPr>
          <p:cNvPr id="5" name="标题 2">
            <a:extLst>
              <a:ext uri="{FF2B5EF4-FFF2-40B4-BE49-F238E27FC236}">
                <a16:creationId xmlns:a16="http://schemas.microsoft.com/office/drawing/2014/main" id="{84929704-D86A-4644-AB88-526CB1C701C2}"/>
              </a:ext>
            </a:extLst>
          </p:cNvPr>
          <p:cNvSpPr>
            <a:spLocks noGrp="1"/>
          </p:cNvSpPr>
          <p:nvPr>
            <p:ph type="title"/>
          </p:nvPr>
        </p:nvSpPr>
        <p:spPr>
          <a:xfrm>
            <a:off x="1329680" y="264687"/>
            <a:ext cx="9230816" cy="634082"/>
          </a:xfrm>
        </p:spPr>
        <p:txBody>
          <a:bodyPr/>
          <a:lstStyle/>
          <a:p>
            <a:r>
              <a:rPr lang="en-US" altLang="zh-CN" dirty="0" err="1"/>
              <a:t>ELMo</a:t>
            </a:r>
            <a:r>
              <a:rPr lang="en-US" altLang="zh-CN" dirty="0"/>
              <a:t>: </a:t>
            </a:r>
            <a:r>
              <a:rPr lang="zh-CN" altLang="en-US" sz="2800" dirty="0">
                <a:latin typeface="Times New Roman" panose="02020603050405020304" pitchFamily="18" charset="0"/>
                <a:cs typeface="Times New Roman" panose="02020603050405020304" pitchFamily="18" charset="0"/>
              </a:rPr>
              <a:t>E</a:t>
            </a:r>
            <a:r>
              <a:rPr lang="zh-CN" altLang="en-US" sz="2800" b="0" dirty="0">
                <a:latin typeface="Times New Roman" panose="02020603050405020304" pitchFamily="18" charset="0"/>
                <a:cs typeface="Times New Roman" panose="02020603050405020304" pitchFamily="18" charset="0"/>
              </a:rPr>
              <a:t>mbeddings from </a:t>
            </a:r>
            <a:r>
              <a:rPr lang="zh-CN" altLang="en-US" sz="2800" dirty="0">
                <a:latin typeface="Times New Roman" panose="02020603050405020304" pitchFamily="18" charset="0"/>
                <a:cs typeface="Times New Roman" panose="02020603050405020304" pitchFamily="18" charset="0"/>
              </a:rPr>
              <a:t>L</a:t>
            </a:r>
            <a:r>
              <a:rPr lang="zh-CN" altLang="en-US" sz="2800" b="0" dirty="0">
                <a:latin typeface="Times New Roman" panose="02020603050405020304" pitchFamily="18" charset="0"/>
                <a:cs typeface="Times New Roman" panose="02020603050405020304" pitchFamily="18" charset="0"/>
              </a:rPr>
              <a:t>anguage </a:t>
            </a:r>
            <a:r>
              <a:rPr lang="zh-CN" altLang="en-US" sz="2800" dirty="0">
                <a:latin typeface="Times New Roman" panose="02020603050405020304" pitchFamily="18" charset="0"/>
                <a:cs typeface="Times New Roman" panose="02020603050405020304" pitchFamily="18" charset="0"/>
              </a:rPr>
              <a:t>Mo</a:t>
            </a:r>
            <a:r>
              <a:rPr lang="zh-CN" altLang="en-US" sz="2800" b="0" dirty="0">
                <a:latin typeface="Times New Roman" panose="02020603050405020304" pitchFamily="18" charset="0"/>
                <a:cs typeface="Times New Roman" panose="02020603050405020304" pitchFamily="18" charset="0"/>
              </a:rPr>
              <a:t>dels</a:t>
            </a:r>
            <a:endParaRPr lang="zh-CN" altLang="en-US" b="0" dirty="0"/>
          </a:p>
        </p:txBody>
      </p:sp>
    </p:spTree>
    <p:extLst>
      <p:ext uri="{BB962C8B-B14F-4D97-AF65-F5344CB8AC3E}">
        <p14:creationId xmlns:p14="http://schemas.microsoft.com/office/powerpoint/2010/main" val="2974923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Analysis</a:t>
            </a:r>
            <a:endParaRPr lang="zh-CN" altLang="en-US" dirty="0"/>
          </a:p>
        </p:txBody>
      </p:sp>
      <p:sp>
        <p:nvSpPr>
          <p:cNvPr id="3" name="文本框 2"/>
          <p:cNvSpPr txBox="1"/>
          <p:nvPr/>
        </p:nvSpPr>
        <p:spPr>
          <a:xfrm>
            <a:off x="767408" y="1456700"/>
            <a:ext cx="864096" cy="1631216"/>
          </a:xfrm>
          <a:prstGeom prst="rect">
            <a:avLst/>
          </a:prstGeom>
          <a:noFill/>
        </p:spPr>
        <p:txBody>
          <a:bodyPr wrap="square" rtlCol="0">
            <a:spAutoFit/>
          </a:bodyPr>
          <a:lstStyle/>
          <a:p>
            <a:r>
              <a:rPr lang="en-US" altLang="zh-CN" sz="10000" b="1" i="1" dirty="0">
                <a:solidFill>
                  <a:srgbClr val="009241"/>
                </a:solidFill>
                <a:latin typeface="Arial" panose="020B0604020202020204" pitchFamily="34" charset="0"/>
                <a:cs typeface="Arial" panose="020B0604020202020204" pitchFamily="34" charset="0"/>
              </a:rPr>
              <a:t>4</a:t>
            </a:r>
            <a:endParaRPr lang="zh-CN" altLang="en-US" sz="10000" b="1" i="1" dirty="0">
              <a:solidFill>
                <a:srgbClr val="009241"/>
              </a:solidFill>
              <a:latin typeface="Arial" panose="020B0604020202020204" pitchFamily="34" charset="0"/>
              <a:cs typeface="Arial" panose="020B0604020202020204" pitchFamily="34" charset="0"/>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919" r="50001"/>
          <a:stretch/>
        </p:blipFill>
        <p:spPr>
          <a:xfrm>
            <a:off x="10823848" y="4319937"/>
            <a:ext cx="1368152" cy="2538063"/>
          </a:xfrm>
          <a:prstGeom prst="rect">
            <a:avLst/>
          </a:prstGeom>
          <a:effectLst/>
        </p:spPr>
      </p:pic>
      <p:pic>
        <p:nvPicPr>
          <p:cNvPr id="5" name="图片 4"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0416" y="140338"/>
            <a:ext cx="1937208" cy="882779"/>
          </a:xfrm>
          <a:prstGeom prst="rect">
            <a:avLst/>
          </a:prstGeom>
        </p:spPr>
      </p:pic>
    </p:spTree>
    <p:extLst>
      <p:ext uri="{BB962C8B-B14F-4D97-AF65-F5344CB8AC3E}">
        <p14:creationId xmlns:p14="http://schemas.microsoft.com/office/powerpoint/2010/main" val="3655619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Analysis</a:t>
            </a:r>
            <a:endParaRPr lang="zh-CN" altLang="en-US" dirty="0"/>
          </a:p>
        </p:txBody>
      </p:sp>
      <p:pic>
        <p:nvPicPr>
          <p:cNvPr id="19" name="图片 18"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0416" y="140338"/>
            <a:ext cx="1937208" cy="882779"/>
          </a:xfrm>
          <a:prstGeom prst="rect">
            <a:avLst/>
          </a:prstGeom>
        </p:spPr>
      </p:pic>
      <p:pic>
        <p:nvPicPr>
          <p:cNvPr id="2" name="图片 1">
            <a:extLst>
              <a:ext uri="{FF2B5EF4-FFF2-40B4-BE49-F238E27FC236}">
                <a16:creationId xmlns:a16="http://schemas.microsoft.com/office/drawing/2014/main" id="{245DE3C5-94AF-4F28-955A-8A3C628DD1E6}"/>
              </a:ext>
            </a:extLst>
          </p:cNvPr>
          <p:cNvPicPr>
            <a:picLocks noChangeAspect="1"/>
          </p:cNvPicPr>
          <p:nvPr/>
        </p:nvPicPr>
        <p:blipFill>
          <a:blip r:embed="rId4"/>
          <a:stretch>
            <a:fillRect/>
          </a:stretch>
        </p:blipFill>
        <p:spPr>
          <a:xfrm>
            <a:off x="2639495" y="2318687"/>
            <a:ext cx="9414919" cy="2895610"/>
          </a:xfrm>
          <a:prstGeom prst="rect">
            <a:avLst/>
          </a:prstGeom>
        </p:spPr>
      </p:pic>
      <p:sp>
        <p:nvSpPr>
          <p:cNvPr id="5" name="矩形 4">
            <a:extLst>
              <a:ext uri="{FF2B5EF4-FFF2-40B4-BE49-F238E27FC236}">
                <a16:creationId xmlns:a16="http://schemas.microsoft.com/office/drawing/2014/main" id="{50E497A3-1E57-4B35-A312-C4C5F1011291}"/>
              </a:ext>
            </a:extLst>
          </p:cNvPr>
          <p:cNvSpPr/>
          <p:nvPr/>
        </p:nvSpPr>
        <p:spPr>
          <a:xfrm>
            <a:off x="299356" y="1556792"/>
            <a:ext cx="11593288" cy="461665"/>
          </a:xfrm>
          <a:prstGeom prst="rect">
            <a:avLst/>
          </a:prstGeom>
        </p:spPr>
        <p:txBody>
          <a:bodyPr wrap="square">
            <a:spAutoFit/>
          </a:bodyPr>
          <a:lstStyle/>
          <a:p>
            <a:r>
              <a:rPr lang="en-US" altLang="zh-CN" sz="24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The table shows the performance of </a:t>
            </a:r>
            <a:r>
              <a:rPr lang="en-US" altLang="zh-CN" sz="2400" dirty="0" err="1">
                <a:solidFill>
                  <a:srgbClr val="000000"/>
                </a:solidFill>
                <a:latin typeface="Times New Roman" panose="02020603050405020304" pitchFamily="18" charset="0"/>
                <a:ea typeface="等线" panose="02010600030101010101" pitchFamily="2" charset="-122"/>
                <a:cs typeface="Times New Roman" panose="02020603050405020304" pitchFamily="18" charset="0"/>
              </a:rPr>
              <a:t>ELMo</a:t>
            </a:r>
            <a:r>
              <a:rPr lang="en-US" altLang="zh-CN" sz="24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across a diverse set of six benchmark NLP tasks. </a:t>
            </a:r>
            <a:endParaRPr lang="zh-CN" altLang="en-US" sz="2400" dirty="0">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39663A7A-5C1E-4586-B416-969A0D8EF151}"/>
              </a:ext>
            </a:extLst>
          </p:cNvPr>
          <p:cNvSpPr/>
          <p:nvPr/>
        </p:nvSpPr>
        <p:spPr>
          <a:xfrm>
            <a:off x="-121" y="3183459"/>
            <a:ext cx="2855640" cy="2031325"/>
          </a:xfrm>
          <a:prstGeom prst="rect">
            <a:avLst/>
          </a:prstGeom>
        </p:spPr>
        <p:txBody>
          <a:bodyPr wrap="square">
            <a:spAutoFit/>
          </a:bodyPr>
          <a:lstStyle/>
          <a:p>
            <a:pPr algn="ctr"/>
            <a:r>
              <a:rPr lang="zh-CN" altLang="en-US" sz="2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Question answering</a:t>
            </a:r>
            <a:endParaRPr lang="en-US" altLang="zh-CN" sz="2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endParaRPr>
          </a:p>
          <a:p>
            <a:pPr algn="ctr"/>
            <a:r>
              <a:rPr lang="zh-CN" altLang="en-US" sz="2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Textual entailment</a:t>
            </a:r>
            <a:endParaRPr lang="en-US" altLang="zh-CN" sz="2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endParaRPr>
          </a:p>
          <a:p>
            <a:pPr algn="ctr"/>
            <a:r>
              <a:rPr lang="zh-CN" altLang="en-US" sz="2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Semantic role labeling</a:t>
            </a:r>
            <a:endParaRPr lang="en-US" altLang="zh-CN" sz="2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endParaRPr>
          </a:p>
          <a:p>
            <a:pPr algn="ctr"/>
            <a:r>
              <a:rPr lang="zh-CN" altLang="en-US" sz="2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Coreference resolution</a:t>
            </a:r>
            <a:endParaRPr lang="en-US" altLang="zh-CN" sz="2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endParaRPr>
          </a:p>
          <a:p>
            <a:pPr algn="ctr"/>
            <a:r>
              <a:rPr lang="zh-CN" altLang="en-US" sz="2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Named entity extraction</a:t>
            </a:r>
            <a:endParaRPr lang="en-US" altLang="zh-CN" sz="2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endParaRPr>
          </a:p>
          <a:p>
            <a:pPr algn="ctr"/>
            <a:r>
              <a:rPr lang="zh-CN" altLang="en-US" sz="2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Sentiment analysis</a:t>
            </a:r>
          </a:p>
        </p:txBody>
      </p:sp>
      <p:sp>
        <p:nvSpPr>
          <p:cNvPr id="7" name="矩形 6">
            <a:extLst>
              <a:ext uri="{FF2B5EF4-FFF2-40B4-BE49-F238E27FC236}">
                <a16:creationId xmlns:a16="http://schemas.microsoft.com/office/drawing/2014/main" id="{23A43130-DBE8-4159-B58B-AB89B6BEBFAA}"/>
              </a:ext>
            </a:extLst>
          </p:cNvPr>
          <p:cNvSpPr/>
          <p:nvPr/>
        </p:nvSpPr>
        <p:spPr>
          <a:xfrm>
            <a:off x="1055440" y="5302960"/>
            <a:ext cx="10423881" cy="1015663"/>
          </a:xfrm>
          <a:prstGeom prst="rect">
            <a:avLst/>
          </a:prstGeom>
        </p:spPr>
        <p:txBody>
          <a:bodyPr wrap="square">
            <a:spAutoFit/>
          </a:bodyPr>
          <a:lstStyle/>
          <a:p>
            <a:r>
              <a:rPr lang="en-US" altLang="zh-CN" sz="2000" kern="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The performance metric varies across tasks – accuracy for SNLI and SST-5; F1 for </a:t>
            </a:r>
            <a:r>
              <a:rPr lang="en-US" altLang="zh-CN" sz="2000" kern="0" dirty="0" err="1">
                <a:solidFill>
                  <a:srgbClr val="000000"/>
                </a:solidFill>
                <a:latin typeface="Times New Roman" panose="02020603050405020304" pitchFamily="18" charset="0"/>
                <a:ea typeface="等线" panose="02010600030101010101" pitchFamily="2" charset="-122"/>
                <a:cs typeface="Times New Roman" panose="02020603050405020304" pitchFamily="18" charset="0"/>
              </a:rPr>
              <a:t>SQuAD</a:t>
            </a:r>
            <a:r>
              <a:rPr lang="en-US" altLang="zh-CN" sz="2000" kern="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SRL and NER; average F1 for </a:t>
            </a:r>
            <a:r>
              <a:rPr lang="en-US" altLang="zh-CN" sz="2000" kern="0" dirty="0" err="1">
                <a:solidFill>
                  <a:srgbClr val="000000"/>
                </a:solidFill>
                <a:latin typeface="Times New Roman" panose="02020603050405020304" pitchFamily="18" charset="0"/>
                <a:ea typeface="等线" panose="02010600030101010101" pitchFamily="2" charset="-122"/>
                <a:cs typeface="Times New Roman" panose="02020603050405020304" pitchFamily="18" charset="0"/>
              </a:rPr>
              <a:t>Coref</a:t>
            </a:r>
            <a:r>
              <a:rPr lang="en-US" altLang="zh-CN" sz="2000" kern="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Due to the small test sizes for NER and SST-5, we report the mean and standard deviation across five runs with different random seeds. </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4113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0416" y="140338"/>
            <a:ext cx="1937208" cy="882779"/>
          </a:xfrm>
          <a:prstGeom prst="rect">
            <a:avLst/>
          </a:prstGeom>
        </p:spPr>
      </p:pic>
      <p:sp>
        <p:nvSpPr>
          <p:cNvPr id="2" name="矩形 1">
            <a:extLst>
              <a:ext uri="{FF2B5EF4-FFF2-40B4-BE49-F238E27FC236}">
                <a16:creationId xmlns:a16="http://schemas.microsoft.com/office/drawing/2014/main" id="{B76D55DD-A5CA-403B-A88D-94D5A1CD9476}"/>
              </a:ext>
            </a:extLst>
          </p:cNvPr>
          <p:cNvSpPr/>
          <p:nvPr/>
        </p:nvSpPr>
        <p:spPr>
          <a:xfrm>
            <a:off x="851756" y="1484784"/>
            <a:ext cx="10488488" cy="1200329"/>
          </a:xfrm>
          <a:prstGeom prst="rect">
            <a:avLst/>
          </a:prstGeom>
        </p:spPr>
        <p:txBody>
          <a:bodyPr wrap="square">
            <a:spAutoFit/>
          </a:bodyPr>
          <a:lstStyle/>
          <a:p>
            <a:pPr indent="279400">
              <a:spcAft>
                <a:spcPts val="0"/>
              </a:spcAft>
            </a:pPr>
            <a:r>
              <a:rPr lang="en-US" altLang="zh-CN" sz="24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All of the task architectures in this paper include word embeddings only as input to the lowest layer </a:t>
            </a:r>
            <a:r>
              <a:rPr lang="en-US" altLang="zh-CN" sz="2400" dirty="0" err="1">
                <a:solidFill>
                  <a:srgbClr val="000000"/>
                </a:solidFill>
                <a:latin typeface="Times New Roman" panose="02020603050405020304" pitchFamily="18" charset="0"/>
                <a:ea typeface="等线" panose="02010600030101010101" pitchFamily="2" charset="-122"/>
                <a:cs typeface="Times New Roman" panose="02020603050405020304" pitchFamily="18" charset="0"/>
              </a:rPr>
              <a:t>biRNN</a:t>
            </a:r>
            <a:r>
              <a:rPr lang="en-US" altLang="zh-CN" sz="24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However, we find that including </a:t>
            </a:r>
            <a:r>
              <a:rPr lang="en-US" altLang="zh-CN" sz="2400" dirty="0" err="1">
                <a:solidFill>
                  <a:srgbClr val="000000"/>
                </a:solidFill>
                <a:latin typeface="Times New Roman" panose="02020603050405020304" pitchFamily="18" charset="0"/>
                <a:ea typeface="等线" panose="02010600030101010101" pitchFamily="2" charset="-122"/>
                <a:cs typeface="Times New Roman" panose="02020603050405020304" pitchFamily="18" charset="0"/>
              </a:rPr>
              <a:t>ELMo</a:t>
            </a:r>
            <a:r>
              <a:rPr lang="en-US" altLang="zh-CN" sz="24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at the output of the </a:t>
            </a:r>
            <a:r>
              <a:rPr lang="en-US" altLang="zh-CN" sz="2400" dirty="0" err="1">
                <a:solidFill>
                  <a:srgbClr val="000000"/>
                </a:solidFill>
                <a:latin typeface="Times New Roman" panose="02020603050405020304" pitchFamily="18" charset="0"/>
                <a:ea typeface="等线" panose="02010600030101010101" pitchFamily="2" charset="-122"/>
                <a:cs typeface="Times New Roman" panose="02020603050405020304" pitchFamily="18" charset="0"/>
              </a:rPr>
              <a:t>biRNN</a:t>
            </a:r>
            <a:r>
              <a:rPr lang="en-US" altLang="zh-CN" sz="24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in task-specific architectures improves overall results for some tasks. </a:t>
            </a:r>
          </a:p>
        </p:txBody>
      </p:sp>
      <p:pic>
        <p:nvPicPr>
          <p:cNvPr id="4" name="图片 3">
            <a:extLst>
              <a:ext uri="{FF2B5EF4-FFF2-40B4-BE49-F238E27FC236}">
                <a16:creationId xmlns:a16="http://schemas.microsoft.com/office/drawing/2014/main" id="{33691DD4-D41E-4A40-A510-34E868A944B0}"/>
              </a:ext>
            </a:extLst>
          </p:cNvPr>
          <p:cNvPicPr>
            <a:picLocks noChangeAspect="1"/>
          </p:cNvPicPr>
          <p:nvPr/>
        </p:nvPicPr>
        <p:blipFill>
          <a:blip r:embed="rId4"/>
          <a:stretch>
            <a:fillRect/>
          </a:stretch>
        </p:blipFill>
        <p:spPr>
          <a:xfrm>
            <a:off x="2279576" y="2852936"/>
            <a:ext cx="4981575" cy="1895475"/>
          </a:xfrm>
          <a:prstGeom prst="rect">
            <a:avLst/>
          </a:prstGeom>
        </p:spPr>
      </p:pic>
      <p:sp>
        <p:nvSpPr>
          <p:cNvPr id="5" name="矩形 4">
            <a:extLst>
              <a:ext uri="{FF2B5EF4-FFF2-40B4-BE49-F238E27FC236}">
                <a16:creationId xmlns:a16="http://schemas.microsoft.com/office/drawing/2014/main" id="{FC8978BE-BD89-4A64-83F7-919EFD034F7A}"/>
              </a:ext>
            </a:extLst>
          </p:cNvPr>
          <p:cNvSpPr/>
          <p:nvPr/>
        </p:nvSpPr>
        <p:spPr>
          <a:xfrm>
            <a:off x="1329680" y="4819218"/>
            <a:ext cx="6998568" cy="1107996"/>
          </a:xfrm>
          <a:prstGeom prst="rect">
            <a:avLst/>
          </a:prstGeom>
        </p:spPr>
        <p:txBody>
          <a:bodyPr wrap="square">
            <a:spAutoFit/>
          </a:bodyPr>
          <a:lstStyle/>
          <a:p>
            <a:pPr indent="254000" algn="just">
              <a:spcAft>
                <a:spcPts val="0"/>
              </a:spcAft>
            </a:pPr>
            <a:r>
              <a:rPr lang="en-US" altLang="zh-CN" sz="2200" dirty="0">
                <a:solidFill>
                  <a:srgbClr val="000000"/>
                </a:solidFill>
                <a:latin typeface="NimbusRomNo9L-Regu"/>
                <a:ea typeface="等线" panose="02010600030101010101" pitchFamily="2" charset="-122"/>
              </a:rPr>
              <a:t>Table: Development set performance for </a:t>
            </a:r>
            <a:r>
              <a:rPr lang="en-US" altLang="zh-CN" sz="2200" dirty="0" err="1">
                <a:solidFill>
                  <a:srgbClr val="000000"/>
                </a:solidFill>
                <a:latin typeface="NimbusRomNo9L-Regu"/>
                <a:ea typeface="等线" panose="02010600030101010101" pitchFamily="2" charset="-122"/>
              </a:rPr>
              <a:t>SQuAD</a:t>
            </a:r>
            <a:r>
              <a:rPr lang="en-US" altLang="zh-CN" sz="2200" dirty="0">
                <a:solidFill>
                  <a:srgbClr val="000000"/>
                </a:solidFill>
                <a:latin typeface="NimbusRomNo9L-Regu"/>
                <a:ea typeface="等线" panose="02010600030101010101" pitchFamily="2" charset="-122"/>
              </a:rPr>
              <a:t>, SNLI and SRL when including </a:t>
            </a:r>
            <a:r>
              <a:rPr lang="en-US" altLang="zh-CN" sz="2200" dirty="0" err="1">
                <a:solidFill>
                  <a:srgbClr val="000000"/>
                </a:solidFill>
                <a:latin typeface="NimbusRomNo9L-Regu"/>
                <a:ea typeface="等线" panose="02010600030101010101" pitchFamily="2" charset="-122"/>
              </a:rPr>
              <a:t>ELMo</a:t>
            </a:r>
            <a:r>
              <a:rPr lang="en-US" altLang="zh-CN" sz="2200" dirty="0">
                <a:solidFill>
                  <a:srgbClr val="000000"/>
                </a:solidFill>
                <a:latin typeface="NimbusRomNo9L-Regu"/>
                <a:ea typeface="等线" panose="02010600030101010101" pitchFamily="2" charset="-122"/>
              </a:rPr>
              <a:t> at different locations in the supervised model.</a:t>
            </a:r>
            <a:endParaRPr lang="zh-CN" altLang="zh-CN" sz="2200" dirty="0">
              <a:effectLst/>
              <a:latin typeface="Times New Roman" panose="02020603050405020304" pitchFamily="18" charset="0"/>
              <a:ea typeface="等线" panose="02010600030101010101" pitchFamily="2" charset="-122"/>
            </a:endParaRPr>
          </a:p>
        </p:txBody>
      </p:sp>
      <p:sp>
        <p:nvSpPr>
          <p:cNvPr id="7" name="标题 2">
            <a:extLst>
              <a:ext uri="{FF2B5EF4-FFF2-40B4-BE49-F238E27FC236}">
                <a16:creationId xmlns:a16="http://schemas.microsoft.com/office/drawing/2014/main" id="{96F778B8-BF6A-4FE8-AB66-57ED92576653}"/>
              </a:ext>
            </a:extLst>
          </p:cNvPr>
          <p:cNvSpPr>
            <a:spLocks noGrp="1"/>
          </p:cNvSpPr>
          <p:nvPr>
            <p:ph type="title"/>
          </p:nvPr>
        </p:nvSpPr>
        <p:spPr>
          <a:xfrm>
            <a:off x="1329680" y="264687"/>
            <a:ext cx="7646640" cy="634082"/>
          </a:xfrm>
        </p:spPr>
        <p:txBody>
          <a:bodyPr/>
          <a:lstStyle/>
          <a:p>
            <a:r>
              <a:rPr lang="en-US" altLang="zh-CN" dirty="0"/>
              <a:t>Analysis</a:t>
            </a:r>
            <a:endParaRPr lang="zh-CN" altLang="en-US" dirty="0"/>
          </a:p>
        </p:txBody>
      </p:sp>
    </p:spTree>
    <p:extLst>
      <p:ext uri="{BB962C8B-B14F-4D97-AF65-F5344CB8AC3E}">
        <p14:creationId xmlns:p14="http://schemas.microsoft.com/office/powerpoint/2010/main" val="2847917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0416" y="140338"/>
            <a:ext cx="1937208" cy="882779"/>
          </a:xfrm>
          <a:prstGeom prst="rect">
            <a:avLst/>
          </a:prstGeom>
        </p:spPr>
      </p:pic>
      <p:sp>
        <p:nvSpPr>
          <p:cNvPr id="2" name="矩形 1">
            <a:extLst>
              <a:ext uri="{FF2B5EF4-FFF2-40B4-BE49-F238E27FC236}">
                <a16:creationId xmlns:a16="http://schemas.microsoft.com/office/drawing/2014/main" id="{B76D55DD-A5CA-403B-A88D-94D5A1CD9476}"/>
              </a:ext>
            </a:extLst>
          </p:cNvPr>
          <p:cNvSpPr/>
          <p:nvPr/>
        </p:nvSpPr>
        <p:spPr>
          <a:xfrm>
            <a:off x="851756" y="1988840"/>
            <a:ext cx="10925868" cy="2677656"/>
          </a:xfrm>
          <a:prstGeom prst="rect">
            <a:avLst/>
          </a:prstGeom>
        </p:spPr>
        <p:txBody>
          <a:bodyPr wrap="square">
            <a:spAutoFit/>
          </a:bodyPr>
          <a:lstStyle/>
          <a:p>
            <a:pPr indent="457200" algn="just">
              <a:spcAft>
                <a:spcPts val="0"/>
              </a:spcAft>
            </a:pPr>
            <a:r>
              <a:rPr lang="en-US" altLang="zh-CN" sz="24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Adding </a:t>
            </a:r>
            <a:r>
              <a:rPr lang="en-US" altLang="zh-CN" sz="2400" dirty="0" err="1">
                <a:solidFill>
                  <a:srgbClr val="000000"/>
                </a:solidFill>
                <a:latin typeface="Times New Roman" panose="02020603050405020304" pitchFamily="18" charset="0"/>
                <a:ea typeface="等线" panose="02010600030101010101" pitchFamily="2" charset="-122"/>
                <a:cs typeface="Times New Roman" panose="02020603050405020304" pitchFamily="18" charset="0"/>
              </a:rPr>
              <a:t>ELMo</a:t>
            </a:r>
            <a:r>
              <a:rPr lang="en-US" altLang="zh-CN" sz="24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to a model increases the sample efficiency considerably, both in terms of number of parameter updates to reach state-of-the-art performance and the overall training set size. </a:t>
            </a:r>
          </a:p>
          <a:p>
            <a:pPr indent="457200" algn="just">
              <a:spcAft>
                <a:spcPts val="0"/>
              </a:spcAft>
            </a:pPr>
            <a:r>
              <a:rPr lang="en-US" altLang="zh-CN" sz="24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For example, the SRL model reaches a maximum development F1 after 486 epochs of training without </a:t>
            </a:r>
            <a:r>
              <a:rPr lang="en-US" altLang="zh-CN" sz="2400" dirty="0" err="1">
                <a:solidFill>
                  <a:srgbClr val="000000"/>
                </a:solidFill>
                <a:latin typeface="Times New Roman" panose="02020603050405020304" pitchFamily="18" charset="0"/>
                <a:ea typeface="等线" panose="02010600030101010101" pitchFamily="2" charset="-122"/>
                <a:cs typeface="Times New Roman" panose="02020603050405020304" pitchFamily="18" charset="0"/>
              </a:rPr>
              <a:t>ELMo</a:t>
            </a:r>
            <a:r>
              <a:rPr lang="en-US" altLang="zh-CN" sz="24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After adding </a:t>
            </a:r>
            <a:r>
              <a:rPr lang="en-US" altLang="zh-CN" sz="2400" dirty="0" err="1">
                <a:solidFill>
                  <a:srgbClr val="000000"/>
                </a:solidFill>
                <a:latin typeface="Times New Roman" panose="02020603050405020304" pitchFamily="18" charset="0"/>
                <a:ea typeface="等线" panose="02010600030101010101" pitchFamily="2" charset="-122"/>
                <a:cs typeface="Times New Roman" panose="02020603050405020304" pitchFamily="18" charset="0"/>
              </a:rPr>
              <a:t>ELMo</a:t>
            </a:r>
            <a:r>
              <a:rPr lang="en-US" altLang="zh-CN" sz="24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the model exceeds the baseline maximum at epoch 10, a 98% relative decrease in the number of updates needed to reach the same level of performance.</a:t>
            </a:r>
          </a:p>
        </p:txBody>
      </p:sp>
      <p:sp>
        <p:nvSpPr>
          <p:cNvPr id="7" name="标题 2">
            <a:extLst>
              <a:ext uri="{FF2B5EF4-FFF2-40B4-BE49-F238E27FC236}">
                <a16:creationId xmlns:a16="http://schemas.microsoft.com/office/drawing/2014/main" id="{A2E7E904-DF8F-40BE-952C-28E4AC56269B}"/>
              </a:ext>
            </a:extLst>
          </p:cNvPr>
          <p:cNvSpPr>
            <a:spLocks noGrp="1"/>
          </p:cNvSpPr>
          <p:nvPr>
            <p:ph type="title"/>
          </p:nvPr>
        </p:nvSpPr>
        <p:spPr>
          <a:xfrm>
            <a:off x="1329680" y="264687"/>
            <a:ext cx="7646640" cy="634082"/>
          </a:xfrm>
        </p:spPr>
        <p:txBody>
          <a:bodyPr/>
          <a:lstStyle/>
          <a:p>
            <a:r>
              <a:rPr lang="en-US" altLang="zh-CN" dirty="0"/>
              <a:t>Analysis</a:t>
            </a:r>
            <a:endParaRPr lang="zh-CN" altLang="en-US" dirty="0"/>
          </a:p>
        </p:txBody>
      </p:sp>
    </p:spTree>
    <p:extLst>
      <p:ext uri="{BB962C8B-B14F-4D97-AF65-F5344CB8AC3E}">
        <p14:creationId xmlns:p14="http://schemas.microsoft.com/office/powerpoint/2010/main" val="3699249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0416" y="140338"/>
            <a:ext cx="1937208" cy="882779"/>
          </a:xfrm>
          <a:prstGeom prst="rect">
            <a:avLst/>
          </a:prstGeom>
        </p:spPr>
      </p:pic>
      <p:pic>
        <p:nvPicPr>
          <p:cNvPr id="3" name="图片 2">
            <a:extLst>
              <a:ext uri="{FF2B5EF4-FFF2-40B4-BE49-F238E27FC236}">
                <a16:creationId xmlns:a16="http://schemas.microsoft.com/office/drawing/2014/main" id="{0FEB1592-3C67-491E-89FB-BE3276D0729B}"/>
              </a:ext>
            </a:extLst>
          </p:cNvPr>
          <p:cNvPicPr>
            <a:picLocks noChangeAspect="1"/>
          </p:cNvPicPr>
          <p:nvPr/>
        </p:nvPicPr>
        <p:blipFill>
          <a:blip r:embed="rId4"/>
          <a:stretch>
            <a:fillRect/>
          </a:stretch>
        </p:blipFill>
        <p:spPr>
          <a:xfrm>
            <a:off x="4007768" y="123950"/>
            <a:ext cx="6378497" cy="3241093"/>
          </a:xfrm>
          <a:prstGeom prst="rect">
            <a:avLst/>
          </a:prstGeom>
        </p:spPr>
      </p:pic>
      <p:sp>
        <p:nvSpPr>
          <p:cNvPr id="2" name="矩形 1">
            <a:extLst>
              <a:ext uri="{FF2B5EF4-FFF2-40B4-BE49-F238E27FC236}">
                <a16:creationId xmlns:a16="http://schemas.microsoft.com/office/drawing/2014/main" id="{B76D55DD-A5CA-403B-A88D-94D5A1CD9476}"/>
              </a:ext>
            </a:extLst>
          </p:cNvPr>
          <p:cNvSpPr/>
          <p:nvPr/>
        </p:nvSpPr>
        <p:spPr>
          <a:xfrm>
            <a:off x="479376" y="3717032"/>
            <a:ext cx="10925868" cy="1569660"/>
          </a:xfrm>
          <a:prstGeom prst="rect">
            <a:avLst/>
          </a:prstGeom>
        </p:spPr>
        <p:txBody>
          <a:bodyPr wrap="square">
            <a:spAutoFit/>
          </a:bodyPr>
          <a:lstStyle/>
          <a:p>
            <a:pPr indent="457200" algn="just">
              <a:spcAft>
                <a:spcPts val="0"/>
              </a:spcAft>
            </a:pPr>
            <a:r>
              <a:rPr lang="en-US" altLang="zh-CN" sz="24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The figure compares the performance of baselines models with and without </a:t>
            </a:r>
            <a:r>
              <a:rPr lang="en-US" altLang="zh-CN" sz="2400" dirty="0" err="1">
                <a:solidFill>
                  <a:srgbClr val="000000"/>
                </a:solidFill>
                <a:latin typeface="Times New Roman" panose="02020603050405020304" pitchFamily="18" charset="0"/>
                <a:ea typeface="等线" panose="02010600030101010101" pitchFamily="2" charset="-122"/>
                <a:cs typeface="Times New Roman" panose="02020603050405020304" pitchFamily="18" charset="0"/>
              </a:rPr>
              <a:t>ELMo</a:t>
            </a:r>
            <a:r>
              <a:rPr lang="en-US" altLang="zh-CN" sz="24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as the percentage of the full training set is varied from 0.1% to 100%. </a:t>
            </a:r>
          </a:p>
          <a:p>
            <a:pPr indent="457200" algn="just">
              <a:spcAft>
                <a:spcPts val="0"/>
              </a:spcAft>
            </a:pPr>
            <a:r>
              <a:rPr lang="en-US" altLang="zh-CN" sz="24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Improvements with </a:t>
            </a:r>
            <a:r>
              <a:rPr lang="en-US" altLang="zh-CN" sz="2400" dirty="0" err="1">
                <a:solidFill>
                  <a:srgbClr val="000000"/>
                </a:solidFill>
                <a:latin typeface="Times New Roman" panose="02020603050405020304" pitchFamily="18" charset="0"/>
                <a:ea typeface="等线" panose="02010600030101010101" pitchFamily="2" charset="-122"/>
                <a:cs typeface="Times New Roman" panose="02020603050405020304" pitchFamily="18" charset="0"/>
              </a:rPr>
              <a:t>ELMo</a:t>
            </a:r>
            <a:r>
              <a:rPr lang="en-US" altLang="zh-CN" sz="24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are largest for smaller training sets and significantly reduce the amount of training data needed to reach a given level of performance. </a:t>
            </a:r>
          </a:p>
        </p:txBody>
      </p:sp>
      <p:sp>
        <p:nvSpPr>
          <p:cNvPr id="7" name="标题 2">
            <a:extLst>
              <a:ext uri="{FF2B5EF4-FFF2-40B4-BE49-F238E27FC236}">
                <a16:creationId xmlns:a16="http://schemas.microsoft.com/office/drawing/2014/main" id="{A2E7E904-DF8F-40BE-952C-28E4AC56269B}"/>
              </a:ext>
            </a:extLst>
          </p:cNvPr>
          <p:cNvSpPr>
            <a:spLocks noGrp="1"/>
          </p:cNvSpPr>
          <p:nvPr>
            <p:ph type="title"/>
          </p:nvPr>
        </p:nvSpPr>
        <p:spPr>
          <a:xfrm>
            <a:off x="1329680" y="264687"/>
            <a:ext cx="7646640" cy="634082"/>
          </a:xfrm>
        </p:spPr>
        <p:txBody>
          <a:bodyPr/>
          <a:lstStyle/>
          <a:p>
            <a:r>
              <a:rPr lang="en-US" altLang="zh-CN" dirty="0"/>
              <a:t>Analysis</a:t>
            </a:r>
            <a:endParaRPr lang="zh-CN" altLang="en-US" dirty="0"/>
          </a:p>
        </p:txBody>
      </p:sp>
    </p:spTree>
    <p:extLst>
      <p:ext uri="{BB962C8B-B14F-4D97-AF65-F5344CB8AC3E}">
        <p14:creationId xmlns:p14="http://schemas.microsoft.com/office/powerpoint/2010/main" val="676644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Conclusion</a:t>
            </a:r>
            <a:endParaRPr lang="zh-CN" altLang="en-US" dirty="0"/>
          </a:p>
        </p:txBody>
      </p:sp>
      <p:sp>
        <p:nvSpPr>
          <p:cNvPr id="3" name="文本框 2"/>
          <p:cNvSpPr txBox="1"/>
          <p:nvPr/>
        </p:nvSpPr>
        <p:spPr>
          <a:xfrm>
            <a:off x="767408" y="1456700"/>
            <a:ext cx="864096" cy="1631216"/>
          </a:xfrm>
          <a:prstGeom prst="rect">
            <a:avLst/>
          </a:prstGeom>
          <a:noFill/>
        </p:spPr>
        <p:txBody>
          <a:bodyPr wrap="square" rtlCol="0">
            <a:spAutoFit/>
          </a:bodyPr>
          <a:lstStyle/>
          <a:p>
            <a:r>
              <a:rPr lang="en-US" altLang="zh-CN" sz="10000" b="1" i="1" dirty="0">
                <a:solidFill>
                  <a:srgbClr val="009241"/>
                </a:solidFill>
                <a:latin typeface="Arial" panose="020B0604020202020204" pitchFamily="34" charset="0"/>
                <a:cs typeface="Arial" panose="020B0604020202020204" pitchFamily="34" charset="0"/>
              </a:rPr>
              <a:t>5</a:t>
            </a:r>
            <a:endParaRPr lang="zh-CN" altLang="en-US" sz="10000" b="1" i="1" dirty="0">
              <a:solidFill>
                <a:srgbClr val="009241"/>
              </a:solidFill>
              <a:latin typeface="Arial" panose="020B0604020202020204" pitchFamily="34" charset="0"/>
              <a:cs typeface="Arial" panose="020B0604020202020204" pitchFamily="34" charset="0"/>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919" r="50001"/>
          <a:stretch/>
        </p:blipFill>
        <p:spPr>
          <a:xfrm>
            <a:off x="10823848" y="4319937"/>
            <a:ext cx="1368152" cy="2538063"/>
          </a:xfrm>
          <a:prstGeom prst="rect">
            <a:avLst/>
          </a:prstGeom>
          <a:effectLst/>
        </p:spPr>
      </p:pic>
      <p:pic>
        <p:nvPicPr>
          <p:cNvPr id="5" name="图片 4"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0416" y="140338"/>
            <a:ext cx="1937208" cy="882779"/>
          </a:xfrm>
          <a:prstGeom prst="rect">
            <a:avLst/>
          </a:prstGeom>
        </p:spPr>
      </p:pic>
    </p:spTree>
    <p:extLst>
      <p:ext uri="{BB962C8B-B14F-4D97-AF65-F5344CB8AC3E}">
        <p14:creationId xmlns:p14="http://schemas.microsoft.com/office/powerpoint/2010/main" val="2270613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Introduction </a:t>
            </a:r>
            <a:endParaRPr lang="zh-CN" altLang="en-US" dirty="0"/>
          </a:p>
        </p:txBody>
      </p:sp>
      <p:sp>
        <p:nvSpPr>
          <p:cNvPr id="3" name="文本框 2"/>
          <p:cNvSpPr txBox="1"/>
          <p:nvPr/>
        </p:nvSpPr>
        <p:spPr>
          <a:xfrm>
            <a:off x="767408" y="1456700"/>
            <a:ext cx="864096" cy="1631216"/>
          </a:xfrm>
          <a:prstGeom prst="rect">
            <a:avLst/>
          </a:prstGeom>
          <a:noFill/>
        </p:spPr>
        <p:txBody>
          <a:bodyPr wrap="square" rtlCol="0">
            <a:spAutoFit/>
          </a:bodyPr>
          <a:lstStyle/>
          <a:p>
            <a:r>
              <a:rPr lang="en-US" altLang="zh-CN" sz="10000" b="1" i="1" dirty="0">
                <a:solidFill>
                  <a:srgbClr val="009241"/>
                </a:solidFill>
                <a:latin typeface="Arial" panose="020B0604020202020204" pitchFamily="34" charset="0"/>
                <a:cs typeface="Arial" panose="020B0604020202020204" pitchFamily="34" charset="0"/>
              </a:rPr>
              <a:t>1</a:t>
            </a:r>
            <a:endParaRPr lang="zh-CN" altLang="en-US" sz="10000" b="1" i="1" dirty="0">
              <a:solidFill>
                <a:srgbClr val="009241"/>
              </a:solidFill>
              <a:latin typeface="Arial" panose="020B0604020202020204" pitchFamily="34" charset="0"/>
              <a:cs typeface="Arial" panose="020B0604020202020204" pitchFamily="34" charset="0"/>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919" r="50001"/>
          <a:stretch/>
        </p:blipFill>
        <p:spPr>
          <a:xfrm>
            <a:off x="10823848" y="4319937"/>
            <a:ext cx="1368152" cy="2538063"/>
          </a:xfrm>
          <a:prstGeom prst="rect">
            <a:avLst/>
          </a:prstGeom>
          <a:effectLst/>
        </p:spPr>
      </p:pic>
      <p:pic>
        <p:nvPicPr>
          <p:cNvPr id="5" name="图片 4"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0416" y="140338"/>
            <a:ext cx="1937208" cy="882779"/>
          </a:xfrm>
          <a:prstGeom prst="rect">
            <a:avLst/>
          </a:prstGeom>
        </p:spPr>
      </p:pic>
    </p:spTree>
    <p:extLst>
      <p:ext uri="{BB962C8B-B14F-4D97-AF65-F5344CB8AC3E}">
        <p14:creationId xmlns:p14="http://schemas.microsoft.com/office/powerpoint/2010/main" val="3532341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0416" y="140338"/>
            <a:ext cx="1937208" cy="882779"/>
          </a:xfrm>
          <a:prstGeom prst="rect">
            <a:avLst/>
          </a:prstGeom>
        </p:spPr>
      </p:pic>
      <p:sp>
        <p:nvSpPr>
          <p:cNvPr id="2" name="矩形 1">
            <a:extLst>
              <a:ext uri="{FF2B5EF4-FFF2-40B4-BE49-F238E27FC236}">
                <a16:creationId xmlns:a16="http://schemas.microsoft.com/office/drawing/2014/main" id="{B76D55DD-A5CA-403B-A88D-94D5A1CD9476}"/>
              </a:ext>
            </a:extLst>
          </p:cNvPr>
          <p:cNvSpPr/>
          <p:nvPr/>
        </p:nvSpPr>
        <p:spPr>
          <a:xfrm>
            <a:off x="633066" y="2348880"/>
            <a:ext cx="10925868" cy="1687963"/>
          </a:xfrm>
          <a:prstGeom prst="rect">
            <a:avLst/>
          </a:prstGeom>
        </p:spPr>
        <p:txBody>
          <a:bodyPr wrap="square">
            <a:spAutoFit/>
          </a:bodyPr>
          <a:lstStyle/>
          <a:p>
            <a:pPr indent="457200" algn="just">
              <a:lnSpc>
                <a:spcPct val="150000"/>
              </a:lnSpc>
              <a:spcAft>
                <a:spcPts val="0"/>
              </a:spcAft>
            </a:pPr>
            <a:r>
              <a:rPr lang="en-US" altLang="zh-CN" sz="24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The paper introduced a general approach for learning high-quality deep context-dependent representations from </a:t>
            </a:r>
            <a:r>
              <a:rPr lang="en-US" altLang="zh-CN" sz="2400" dirty="0" err="1">
                <a:solidFill>
                  <a:srgbClr val="000000"/>
                </a:solidFill>
                <a:latin typeface="Times New Roman" panose="02020603050405020304" pitchFamily="18" charset="0"/>
                <a:ea typeface="等线" panose="02010600030101010101" pitchFamily="2" charset="-122"/>
                <a:cs typeface="Times New Roman" panose="02020603050405020304" pitchFamily="18" charset="0"/>
              </a:rPr>
              <a:t>biLMs</a:t>
            </a:r>
            <a:r>
              <a:rPr lang="en-US" altLang="zh-CN" sz="24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a:t>
            </a:r>
          </a:p>
          <a:p>
            <a:pPr indent="457200" algn="just">
              <a:lnSpc>
                <a:spcPct val="150000"/>
              </a:lnSpc>
              <a:spcAft>
                <a:spcPts val="0"/>
              </a:spcAft>
            </a:pPr>
            <a:r>
              <a:rPr lang="en-US" altLang="zh-CN" sz="24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and show large improvements when applying </a:t>
            </a:r>
            <a:r>
              <a:rPr lang="en-US" altLang="zh-CN" sz="2400" dirty="0" err="1">
                <a:solidFill>
                  <a:srgbClr val="000000"/>
                </a:solidFill>
                <a:latin typeface="Times New Roman" panose="02020603050405020304" pitchFamily="18" charset="0"/>
                <a:ea typeface="等线" panose="02010600030101010101" pitchFamily="2" charset="-122"/>
                <a:cs typeface="Times New Roman" panose="02020603050405020304" pitchFamily="18" charset="0"/>
              </a:rPr>
              <a:t>ELMo</a:t>
            </a:r>
            <a:r>
              <a:rPr lang="en-US" altLang="zh-CN" sz="24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to a broad range of NLP tasks. </a:t>
            </a:r>
          </a:p>
        </p:txBody>
      </p:sp>
      <p:sp>
        <p:nvSpPr>
          <p:cNvPr id="7" name="标题 2">
            <a:extLst>
              <a:ext uri="{FF2B5EF4-FFF2-40B4-BE49-F238E27FC236}">
                <a16:creationId xmlns:a16="http://schemas.microsoft.com/office/drawing/2014/main" id="{A2E7E904-DF8F-40BE-952C-28E4AC56269B}"/>
              </a:ext>
            </a:extLst>
          </p:cNvPr>
          <p:cNvSpPr>
            <a:spLocks noGrp="1"/>
          </p:cNvSpPr>
          <p:nvPr>
            <p:ph type="title"/>
          </p:nvPr>
        </p:nvSpPr>
        <p:spPr>
          <a:xfrm>
            <a:off x="1329680" y="264687"/>
            <a:ext cx="7646640" cy="634082"/>
          </a:xfrm>
        </p:spPr>
        <p:txBody>
          <a:bodyPr/>
          <a:lstStyle/>
          <a:p>
            <a:r>
              <a:rPr lang="en-US" altLang="zh-CN" dirty="0"/>
              <a:t>Conclusion</a:t>
            </a:r>
            <a:endParaRPr lang="zh-CN" altLang="en-US" dirty="0"/>
          </a:p>
        </p:txBody>
      </p:sp>
    </p:spTree>
    <p:extLst>
      <p:ext uri="{BB962C8B-B14F-4D97-AF65-F5344CB8AC3E}">
        <p14:creationId xmlns:p14="http://schemas.microsoft.com/office/powerpoint/2010/main" val="3851838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50000"/>
          <a:stretch/>
        </p:blipFill>
        <p:spPr>
          <a:xfrm>
            <a:off x="0" y="3439716"/>
            <a:ext cx="1809399" cy="3418284"/>
          </a:xfrm>
          <a:prstGeom prst="rect">
            <a:avLst/>
          </a:prstGeom>
          <a:effectLst/>
        </p:spPr>
      </p:pic>
      <p:pic>
        <p:nvPicPr>
          <p:cNvPr id="11" name="图片 10"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1043" y="404664"/>
            <a:ext cx="2844314" cy="1296144"/>
          </a:xfrm>
          <a:prstGeom prst="rect">
            <a:avLst/>
          </a:prstGeom>
        </p:spPr>
      </p:pic>
      <p:sp>
        <p:nvSpPr>
          <p:cNvPr id="4" name="矩形 3">
            <a:extLst>
              <a:ext uri="{FF2B5EF4-FFF2-40B4-BE49-F238E27FC236}">
                <a16:creationId xmlns:a16="http://schemas.microsoft.com/office/drawing/2014/main" id="{ABCEAC8C-3258-4BC7-93E6-AE03533CBA7B}"/>
              </a:ext>
            </a:extLst>
          </p:cNvPr>
          <p:cNvSpPr/>
          <p:nvPr/>
        </p:nvSpPr>
        <p:spPr>
          <a:xfrm>
            <a:off x="2548543" y="5821813"/>
            <a:ext cx="6855275"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t>The paper’s url: </a:t>
            </a:r>
            <a:r>
              <a:rPr lang="zh-CN" altLang="en-US" sz="2400" dirty="0">
                <a:hlinkClick r:id="rId5"/>
              </a:rPr>
              <a:t>https://arxiv.org/pdf/1802.05365.pdf</a:t>
            </a:r>
            <a:endParaRPr lang="zh-CN" altLang="en-US" sz="2400" dirty="0"/>
          </a:p>
        </p:txBody>
      </p:sp>
      <p:sp>
        <p:nvSpPr>
          <p:cNvPr id="7" name="矩形 6">
            <a:extLst>
              <a:ext uri="{FF2B5EF4-FFF2-40B4-BE49-F238E27FC236}">
                <a16:creationId xmlns:a16="http://schemas.microsoft.com/office/drawing/2014/main" id="{3F8F3773-60C9-42FF-8E3B-844A7CDAB60B}"/>
              </a:ext>
            </a:extLst>
          </p:cNvPr>
          <p:cNvSpPr/>
          <p:nvPr/>
        </p:nvSpPr>
        <p:spPr>
          <a:xfrm>
            <a:off x="2843833" y="2195380"/>
            <a:ext cx="6264696" cy="1323439"/>
          </a:xfrm>
          <a:prstGeom prst="rect">
            <a:avLst/>
          </a:prstGeom>
          <a:noFill/>
        </p:spPr>
        <p:txBody>
          <a:bodyPr wrap="square" lIns="91440" tIns="45720" rIns="91440" bIns="45720">
            <a:spAutoFit/>
          </a:bodyPr>
          <a:lstStyle/>
          <a:p>
            <a:pPr algn="ctr"/>
            <a:r>
              <a:rPr lang="en-US" altLang="zh-CN" sz="8000" b="1" i="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Thank you!</a:t>
            </a:r>
            <a:endParaRPr lang="zh-CN" altLang="en-US" sz="8000" b="1" i="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矩形 1">
            <a:extLst>
              <a:ext uri="{FF2B5EF4-FFF2-40B4-BE49-F238E27FC236}">
                <a16:creationId xmlns:a16="http://schemas.microsoft.com/office/drawing/2014/main" id="{5D34601F-90E3-4295-9354-E7A05AB330BC}"/>
              </a:ext>
            </a:extLst>
          </p:cNvPr>
          <p:cNvSpPr/>
          <p:nvPr/>
        </p:nvSpPr>
        <p:spPr>
          <a:xfrm>
            <a:off x="3359696" y="6278526"/>
            <a:ext cx="5005409" cy="461665"/>
          </a:xfrm>
          <a:prstGeom prst="rect">
            <a:avLst/>
          </a:prstGeom>
        </p:spPr>
        <p:txBody>
          <a:bodyPr wrap="none">
            <a:spAutoFit/>
          </a:bodyPr>
          <a:lstStyle/>
          <a:p>
            <a:r>
              <a:rPr lang="en-US" altLang="zh-CN" sz="2400" dirty="0">
                <a:solidFill>
                  <a:srgbClr val="4F4F4F"/>
                </a:solidFill>
                <a:latin typeface="-apple-system"/>
              </a:rPr>
              <a:t>Source code:</a:t>
            </a:r>
            <a:r>
              <a:rPr lang="zh-CN" altLang="en-US" sz="2400" dirty="0">
                <a:solidFill>
                  <a:srgbClr val="4F4F4F"/>
                </a:solidFill>
                <a:latin typeface="-apple-system"/>
              </a:rPr>
              <a:t>  </a:t>
            </a:r>
            <a:r>
              <a:rPr lang="en-US" altLang="zh-CN" sz="2400" dirty="0">
                <a:solidFill>
                  <a:srgbClr val="4F4F4F"/>
                </a:solidFill>
                <a:latin typeface="-apple-system"/>
                <a:hlinkClick r:id="rId6"/>
              </a:rPr>
              <a:t>http://allennlp.org/elmo</a:t>
            </a:r>
            <a:endParaRPr lang="zh-CN" altLang="en-US" sz="2400" dirty="0"/>
          </a:p>
        </p:txBody>
      </p:sp>
    </p:spTree>
    <p:extLst>
      <p:ext uri="{BB962C8B-B14F-4D97-AF65-F5344CB8AC3E}">
        <p14:creationId xmlns:p14="http://schemas.microsoft.com/office/powerpoint/2010/main" val="1172836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Motivation </a:t>
            </a:r>
            <a:endParaRPr lang="zh-CN" altLang="en-US" dirty="0"/>
          </a:p>
        </p:txBody>
      </p:sp>
      <p:pic>
        <p:nvPicPr>
          <p:cNvPr id="19" name="图片 18"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0416" y="140338"/>
            <a:ext cx="1937208" cy="882779"/>
          </a:xfrm>
          <a:prstGeom prst="rect">
            <a:avLst/>
          </a:prstGeom>
        </p:spPr>
      </p:pic>
      <p:sp>
        <p:nvSpPr>
          <p:cNvPr id="5" name="矩形 4">
            <a:extLst>
              <a:ext uri="{FF2B5EF4-FFF2-40B4-BE49-F238E27FC236}">
                <a16:creationId xmlns:a16="http://schemas.microsoft.com/office/drawing/2014/main" id="{14C14A61-8C14-4DBC-8AFF-27F2D178D389}"/>
              </a:ext>
            </a:extLst>
          </p:cNvPr>
          <p:cNvSpPr/>
          <p:nvPr/>
        </p:nvSpPr>
        <p:spPr>
          <a:xfrm>
            <a:off x="520068" y="1268760"/>
            <a:ext cx="11151863" cy="5021055"/>
          </a:xfrm>
          <a:prstGeom prst="rect">
            <a:avLst/>
          </a:prstGeom>
        </p:spPr>
        <p:txBody>
          <a:bodyPr wrap="square">
            <a:spAutoFit/>
          </a:bodyPr>
          <a:lstStyle/>
          <a:p>
            <a:pPr>
              <a:lnSpc>
                <a:spcPct val="150000"/>
              </a:lnSpc>
            </a:pPr>
            <a:r>
              <a:rPr lang="zh-CN" altLang="en-US" sz="2400" b="1" dirty="0">
                <a:latin typeface="Times New Roman" panose="02020603050405020304" pitchFamily="18" charset="0"/>
                <a:cs typeface="Times New Roman" panose="02020603050405020304" pitchFamily="18" charset="0"/>
              </a:rPr>
              <a:t>Pre-trained word representations should model both</a:t>
            </a:r>
          </a:p>
          <a:p>
            <a:pPr marL="285750" indent="-285750">
              <a:lnSpc>
                <a:spcPct val="150000"/>
              </a:lnSpc>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Complex characteristics of word use(e.g, </a:t>
            </a:r>
            <a:r>
              <a:rPr lang="zh-CN" altLang="en-US" sz="2400" dirty="0">
                <a:solidFill>
                  <a:srgbClr val="FF0000"/>
                </a:solidFill>
                <a:latin typeface="Times New Roman" panose="02020603050405020304" pitchFamily="18" charset="0"/>
                <a:cs typeface="Times New Roman" panose="02020603050405020304" pitchFamily="18" charset="0"/>
              </a:rPr>
              <a:t>syntax and semantics</a:t>
            </a:r>
            <a:r>
              <a:rPr lang="zh-CN" altLang="en-US" sz="2400" dirty="0">
                <a:latin typeface="Times New Roman" panose="02020603050405020304" pitchFamily="18" charset="0"/>
                <a:cs typeface="Times New Roman" panose="02020603050405020304" pitchFamily="18" charset="0"/>
              </a:rPr>
              <a:t>)</a:t>
            </a:r>
          </a:p>
          <a:p>
            <a:pPr marL="285750" indent="-285750">
              <a:lnSpc>
                <a:spcPct val="150000"/>
              </a:lnSpc>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How these uses vary across linguistic contexts(i.e. to model </a:t>
            </a:r>
            <a:r>
              <a:rPr lang="zh-CN" altLang="en-US" sz="2400" dirty="0">
                <a:solidFill>
                  <a:srgbClr val="FF0000"/>
                </a:solidFill>
                <a:latin typeface="Times New Roman" panose="02020603050405020304" pitchFamily="18" charset="0"/>
                <a:cs typeface="Times New Roman" panose="02020603050405020304" pitchFamily="18" charset="0"/>
              </a:rPr>
              <a:t>polysemy</a:t>
            </a:r>
            <a:r>
              <a:rPr lang="zh-CN" altLang="en-US" sz="2400" dirty="0">
                <a:latin typeface="Times New Roman" panose="02020603050405020304" pitchFamily="18" charset="0"/>
                <a:cs typeface="Times New Roman" panose="02020603050405020304" pitchFamily="18" charset="0"/>
              </a:rPr>
              <a:t>)</a:t>
            </a:r>
          </a:p>
          <a:p>
            <a:pPr>
              <a:lnSpc>
                <a:spcPct val="150000"/>
              </a:lnSpc>
            </a:pPr>
            <a:r>
              <a:rPr lang="zh-CN" altLang="en-US" sz="2400" b="1" dirty="0">
                <a:latin typeface="Times New Roman" panose="02020603050405020304" pitchFamily="18" charset="0"/>
                <a:cs typeface="Times New Roman" panose="02020603050405020304" pitchFamily="18" charset="0"/>
              </a:rPr>
              <a:t>Traditional word embedding</a:t>
            </a:r>
          </a:p>
          <a:p>
            <a:pPr marL="342900" indent="-342900">
              <a:lnSpc>
                <a:spcPct val="150000"/>
              </a:lnSpc>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These approaches for learning word vectors only allow a </a:t>
            </a:r>
            <a:r>
              <a:rPr lang="zh-CN" altLang="en-US" sz="2400" dirty="0">
                <a:solidFill>
                  <a:srgbClr val="FF0000"/>
                </a:solidFill>
                <a:latin typeface="Times New Roman" panose="02020603050405020304" pitchFamily="18" charset="0"/>
                <a:cs typeface="Times New Roman" panose="02020603050405020304" pitchFamily="18" charset="0"/>
              </a:rPr>
              <a:t>single context-independent </a:t>
            </a:r>
            <a:r>
              <a:rPr lang="zh-CN" altLang="en-US" sz="2400" dirty="0">
                <a:latin typeface="Times New Roman" panose="02020603050405020304" pitchFamily="18" charset="0"/>
                <a:cs typeface="Times New Roman" panose="02020603050405020304" pitchFamily="18" charset="0"/>
              </a:rPr>
              <a:t>representation for each word</a:t>
            </a:r>
          </a:p>
          <a:p>
            <a:pPr>
              <a:lnSpc>
                <a:spcPct val="150000"/>
              </a:lnSpc>
            </a:pPr>
            <a:r>
              <a:rPr lang="zh-CN" altLang="en-US" sz="2400" b="1" dirty="0">
                <a:latin typeface="Times New Roman" panose="02020603050405020304" pitchFamily="18" charset="0"/>
                <a:cs typeface="Times New Roman" panose="02020603050405020304" pitchFamily="18" charset="0"/>
              </a:rPr>
              <a:t>Example</a:t>
            </a:r>
          </a:p>
          <a:p>
            <a:pPr>
              <a:lnSpc>
                <a:spcPct val="150000"/>
              </a:lnSpc>
            </a:pPr>
            <a:r>
              <a:rPr lang="zh-CN" altLang="en-US" sz="2400" dirty="0">
                <a:latin typeface="Times New Roman" panose="02020603050405020304" pitchFamily="18" charset="0"/>
                <a:cs typeface="Times New Roman" panose="02020603050405020304" pitchFamily="18" charset="0"/>
              </a:rPr>
              <a:t>1. Jobs was the CEO of </a:t>
            </a:r>
            <a:r>
              <a:rPr lang="zh-CN" altLang="en-US" sz="2400" b="1" dirty="0">
                <a:latin typeface="Times New Roman" panose="02020603050405020304" pitchFamily="18" charset="0"/>
                <a:cs typeface="Times New Roman" panose="02020603050405020304" pitchFamily="18" charset="0"/>
              </a:rPr>
              <a:t>apple</a:t>
            </a:r>
          </a:p>
          <a:p>
            <a:pPr>
              <a:lnSpc>
                <a:spcPct val="150000"/>
              </a:lnSpc>
            </a:pPr>
            <a:r>
              <a:rPr lang="zh-CN" altLang="en-US" sz="2400" dirty="0">
                <a:latin typeface="Times New Roman" panose="02020603050405020304" pitchFamily="18" charset="0"/>
                <a:cs typeface="Times New Roman" panose="02020603050405020304" pitchFamily="18" charset="0"/>
              </a:rPr>
              <a:t>2. He finally ate the </a:t>
            </a:r>
            <a:r>
              <a:rPr lang="zh-CN" altLang="en-US" sz="2400" b="1" dirty="0">
                <a:latin typeface="Times New Roman" panose="02020603050405020304" pitchFamily="18" charset="0"/>
                <a:cs typeface="Times New Roman" panose="02020603050405020304" pitchFamily="18" charset="0"/>
              </a:rPr>
              <a:t>apple</a:t>
            </a:r>
          </a:p>
        </p:txBody>
      </p:sp>
    </p:spTree>
    <p:extLst>
      <p:ext uri="{BB962C8B-B14F-4D97-AF65-F5344CB8AC3E}">
        <p14:creationId xmlns:p14="http://schemas.microsoft.com/office/powerpoint/2010/main" val="547682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Introduction </a:t>
            </a:r>
            <a:endParaRPr lang="zh-CN" altLang="en-US" dirty="0"/>
          </a:p>
        </p:txBody>
      </p:sp>
      <p:pic>
        <p:nvPicPr>
          <p:cNvPr id="19" name="图片 18"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0416" y="140338"/>
            <a:ext cx="1937208" cy="882779"/>
          </a:xfrm>
          <a:prstGeom prst="rect">
            <a:avLst/>
          </a:prstGeom>
        </p:spPr>
      </p:pic>
      <p:sp>
        <p:nvSpPr>
          <p:cNvPr id="2" name="矩形 1">
            <a:extLst>
              <a:ext uri="{FF2B5EF4-FFF2-40B4-BE49-F238E27FC236}">
                <a16:creationId xmlns:a16="http://schemas.microsoft.com/office/drawing/2014/main" id="{F83E40AD-81AA-4370-AC6A-CC7772931A51}"/>
              </a:ext>
            </a:extLst>
          </p:cNvPr>
          <p:cNvSpPr/>
          <p:nvPr/>
        </p:nvSpPr>
        <p:spPr>
          <a:xfrm>
            <a:off x="407368" y="1484784"/>
            <a:ext cx="11593288" cy="3046283"/>
          </a:xfrm>
          <a:prstGeom prst="rect">
            <a:avLst/>
          </a:prstGeom>
        </p:spPr>
        <p:txBody>
          <a:bodyPr wrap="square">
            <a:spAutoFit/>
          </a:bodyPr>
          <a:lstStyle/>
          <a:p>
            <a:pPr indent="457200">
              <a:lnSpc>
                <a:spcPct val="125000"/>
              </a:lnSpc>
            </a:pPr>
            <a:r>
              <a:rPr lang="en-US" altLang="zh-CN" sz="2600" dirty="0">
                <a:latin typeface="Times New Roman" panose="02020603050405020304" pitchFamily="18" charset="0"/>
                <a:cs typeface="Times New Roman" panose="02020603050405020304" pitchFamily="18" charset="0"/>
              </a:rPr>
              <a:t>We introduce a new type of deep contextualized word representation that models both (1) complex characteristics of word use and (2) how these uses vary across linguistic contexts. </a:t>
            </a:r>
          </a:p>
          <a:p>
            <a:pPr indent="457200">
              <a:lnSpc>
                <a:spcPct val="125000"/>
              </a:lnSpc>
            </a:pPr>
            <a:r>
              <a:rPr lang="zh-CN" altLang="en-US" sz="2600" b="1" dirty="0">
                <a:latin typeface="Times New Roman" panose="02020603050405020304" pitchFamily="18" charset="0"/>
                <a:cs typeface="Times New Roman" panose="02020603050405020304" pitchFamily="18" charset="0"/>
              </a:rPr>
              <a:t>ELMo</a:t>
            </a:r>
            <a:r>
              <a:rPr lang="zh-CN" altLang="en-US" sz="2600" dirty="0">
                <a:latin typeface="Times New Roman" panose="02020603050405020304" pitchFamily="18" charset="0"/>
                <a:cs typeface="Times New Roman" panose="02020603050405020304" pitchFamily="18" charset="0"/>
              </a:rPr>
              <a:t>: </a:t>
            </a:r>
            <a:r>
              <a:rPr lang="zh-CN" altLang="en-US" sz="2600" b="1" dirty="0">
                <a:latin typeface="Times New Roman" panose="02020603050405020304" pitchFamily="18" charset="0"/>
                <a:cs typeface="Times New Roman" panose="02020603050405020304" pitchFamily="18" charset="0"/>
              </a:rPr>
              <a:t>E</a:t>
            </a:r>
            <a:r>
              <a:rPr lang="zh-CN" altLang="en-US" sz="2600" dirty="0">
                <a:latin typeface="Times New Roman" panose="02020603050405020304" pitchFamily="18" charset="0"/>
                <a:cs typeface="Times New Roman" panose="02020603050405020304" pitchFamily="18" charset="0"/>
              </a:rPr>
              <a:t>mbeddings from </a:t>
            </a:r>
            <a:r>
              <a:rPr lang="zh-CN" altLang="en-US" sz="2600" b="1" dirty="0">
                <a:latin typeface="Times New Roman" panose="02020603050405020304" pitchFamily="18" charset="0"/>
                <a:cs typeface="Times New Roman" panose="02020603050405020304" pitchFamily="18" charset="0"/>
              </a:rPr>
              <a:t>L</a:t>
            </a:r>
            <a:r>
              <a:rPr lang="zh-CN" altLang="en-US" sz="2600" dirty="0">
                <a:latin typeface="Times New Roman" panose="02020603050405020304" pitchFamily="18" charset="0"/>
                <a:cs typeface="Times New Roman" panose="02020603050405020304" pitchFamily="18" charset="0"/>
              </a:rPr>
              <a:t>anguage </a:t>
            </a:r>
            <a:r>
              <a:rPr lang="zh-CN" altLang="en-US" sz="2600" b="1" dirty="0">
                <a:latin typeface="Times New Roman" panose="02020603050405020304" pitchFamily="18" charset="0"/>
                <a:cs typeface="Times New Roman" panose="02020603050405020304" pitchFamily="18" charset="0"/>
              </a:rPr>
              <a:t>Mo</a:t>
            </a:r>
            <a:r>
              <a:rPr lang="zh-CN" altLang="en-US" sz="2600" dirty="0">
                <a:latin typeface="Times New Roman" panose="02020603050405020304" pitchFamily="18" charset="0"/>
                <a:cs typeface="Times New Roman" panose="02020603050405020304" pitchFamily="18" charset="0"/>
              </a:rPr>
              <a:t>dels</a:t>
            </a:r>
            <a:endParaRPr lang="en-US" altLang="zh-CN" sz="2600" dirty="0">
              <a:latin typeface="Times New Roman" panose="02020603050405020304" pitchFamily="18" charset="0"/>
              <a:cs typeface="Times New Roman" panose="02020603050405020304" pitchFamily="18" charset="0"/>
            </a:endParaRPr>
          </a:p>
          <a:p>
            <a:pPr indent="457200">
              <a:lnSpc>
                <a:spcPct val="125000"/>
              </a:lnSpc>
            </a:pPr>
            <a:r>
              <a:rPr lang="zh-CN" altLang="en-US" sz="2600" dirty="0">
                <a:latin typeface="Times New Roman" panose="02020603050405020304" pitchFamily="18" charset="0"/>
                <a:cs typeface="Times New Roman" panose="02020603050405020304" pitchFamily="18" charset="0"/>
              </a:rPr>
              <a:t>These representations can be easily added to existing models and significantly improve the state of the art across six challenging NLP problems.</a:t>
            </a:r>
            <a:r>
              <a:rPr lang="en-US" altLang="zh-CN" sz="2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48160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Introduction </a:t>
            </a:r>
            <a:endParaRPr lang="zh-CN" altLang="en-US" dirty="0"/>
          </a:p>
        </p:txBody>
      </p:sp>
      <p:pic>
        <p:nvPicPr>
          <p:cNvPr id="19" name="图片 18"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0416" y="140338"/>
            <a:ext cx="1937208" cy="882779"/>
          </a:xfrm>
          <a:prstGeom prst="rect">
            <a:avLst/>
          </a:prstGeom>
        </p:spPr>
      </p:pic>
      <p:sp>
        <p:nvSpPr>
          <p:cNvPr id="2" name="矩形 1">
            <a:extLst>
              <a:ext uri="{FF2B5EF4-FFF2-40B4-BE49-F238E27FC236}">
                <a16:creationId xmlns:a16="http://schemas.microsoft.com/office/drawing/2014/main" id="{F83E40AD-81AA-4370-AC6A-CC7772931A51}"/>
              </a:ext>
            </a:extLst>
          </p:cNvPr>
          <p:cNvSpPr/>
          <p:nvPr/>
        </p:nvSpPr>
        <p:spPr>
          <a:xfrm>
            <a:off x="299356" y="1988840"/>
            <a:ext cx="11593288" cy="2546146"/>
          </a:xfrm>
          <a:prstGeom prst="rect">
            <a:avLst/>
          </a:prstGeom>
        </p:spPr>
        <p:txBody>
          <a:bodyPr wrap="square">
            <a:spAutoFit/>
          </a:bodyPr>
          <a:lstStyle/>
          <a:p>
            <a:pPr indent="457200">
              <a:lnSpc>
                <a:spcPct val="125000"/>
              </a:lnSpc>
            </a:pPr>
            <a:r>
              <a:rPr lang="en-US" altLang="zh-CN" sz="2600" dirty="0">
                <a:latin typeface="Times New Roman" panose="02020603050405020304" pitchFamily="18" charset="0"/>
                <a:cs typeface="Times New Roman" panose="02020603050405020304" pitchFamily="18" charset="0"/>
              </a:rPr>
              <a:t>Due to their ability to capture syntactic and semantic information of words from large scale unlabeled text, pretrained word vectors are a standard component of </a:t>
            </a:r>
            <a:r>
              <a:rPr lang="en-US" altLang="zh-CN" sz="2600">
                <a:latin typeface="Times New Roman" panose="02020603050405020304" pitchFamily="18" charset="0"/>
                <a:cs typeface="Times New Roman" panose="02020603050405020304" pitchFamily="18" charset="0"/>
              </a:rPr>
              <a:t>most state-of-the-art </a:t>
            </a:r>
            <a:r>
              <a:rPr lang="en-US" altLang="zh-CN" sz="2600" dirty="0">
                <a:latin typeface="Times New Roman" panose="02020603050405020304" pitchFamily="18" charset="0"/>
                <a:cs typeface="Times New Roman" panose="02020603050405020304" pitchFamily="18" charset="0"/>
              </a:rPr>
              <a:t>NLP architectures. </a:t>
            </a:r>
          </a:p>
          <a:p>
            <a:pPr indent="457200">
              <a:lnSpc>
                <a:spcPct val="125000"/>
              </a:lnSpc>
            </a:pPr>
            <a:r>
              <a:rPr lang="en-US" altLang="zh-CN" sz="2600" dirty="0">
                <a:latin typeface="Times New Roman" panose="02020603050405020304" pitchFamily="18" charset="0"/>
                <a:cs typeface="Times New Roman" panose="02020603050405020304" pitchFamily="18" charset="0"/>
              </a:rPr>
              <a:t>Our word vectors are learned functions of the internal states of a deep bidirectional language model (</a:t>
            </a:r>
            <a:r>
              <a:rPr lang="en-US" altLang="zh-CN" sz="2600" dirty="0" err="1">
                <a:latin typeface="Times New Roman" panose="02020603050405020304" pitchFamily="18" charset="0"/>
                <a:cs typeface="Times New Roman" panose="02020603050405020304" pitchFamily="18" charset="0"/>
              </a:rPr>
              <a:t>biLM</a:t>
            </a:r>
            <a:r>
              <a:rPr lang="en-US" altLang="zh-CN" sz="2600" dirty="0">
                <a:latin typeface="Times New Roman" panose="02020603050405020304" pitchFamily="18" charset="0"/>
                <a:cs typeface="Times New Roman" panose="02020603050405020304" pitchFamily="18" charset="0"/>
              </a:rPr>
              <a:t>), which is pretrained on a large text corpus. </a:t>
            </a:r>
          </a:p>
        </p:txBody>
      </p:sp>
    </p:spTree>
    <p:extLst>
      <p:ext uri="{BB962C8B-B14F-4D97-AF65-F5344CB8AC3E}">
        <p14:creationId xmlns:p14="http://schemas.microsoft.com/office/powerpoint/2010/main" val="874454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Introduction </a:t>
            </a:r>
            <a:endParaRPr lang="zh-CN" altLang="en-US" dirty="0"/>
          </a:p>
        </p:txBody>
      </p:sp>
      <p:pic>
        <p:nvPicPr>
          <p:cNvPr id="19" name="图片 18"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0416" y="140338"/>
            <a:ext cx="1937208" cy="882779"/>
          </a:xfrm>
          <a:prstGeom prst="rect">
            <a:avLst/>
          </a:prstGeom>
        </p:spPr>
      </p:pic>
      <p:sp>
        <p:nvSpPr>
          <p:cNvPr id="2" name="矩形 1">
            <a:extLst>
              <a:ext uri="{FF2B5EF4-FFF2-40B4-BE49-F238E27FC236}">
                <a16:creationId xmlns:a16="http://schemas.microsoft.com/office/drawing/2014/main" id="{F83E40AD-81AA-4370-AC6A-CC7772931A51}"/>
              </a:ext>
            </a:extLst>
          </p:cNvPr>
          <p:cNvSpPr/>
          <p:nvPr/>
        </p:nvSpPr>
        <p:spPr>
          <a:xfrm>
            <a:off x="605390" y="2132856"/>
            <a:ext cx="10981220" cy="2046009"/>
          </a:xfrm>
          <a:prstGeom prst="rect">
            <a:avLst/>
          </a:prstGeom>
        </p:spPr>
        <p:txBody>
          <a:bodyPr wrap="square">
            <a:spAutoFit/>
          </a:bodyPr>
          <a:lstStyle/>
          <a:p>
            <a:pPr indent="457200">
              <a:lnSpc>
                <a:spcPct val="125000"/>
              </a:lnSpc>
            </a:pPr>
            <a:r>
              <a:rPr lang="en-US" altLang="zh-CN" sz="2600" dirty="0">
                <a:latin typeface="Times New Roman" panose="02020603050405020304" pitchFamily="18" charset="0"/>
                <a:cs typeface="Times New Roman" panose="02020603050405020304" pitchFamily="18" charset="0"/>
              </a:rPr>
              <a:t>In this paper, we take full advantage of access to plentiful monolingual data, and train our </a:t>
            </a:r>
            <a:r>
              <a:rPr lang="en-US" altLang="zh-CN" sz="2600" dirty="0" err="1">
                <a:latin typeface="Times New Roman" panose="02020603050405020304" pitchFamily="18" charset="0"/>
                <a:cs typeface="Times New Roman" panose="02020603050405020304" pitchFamily="18" charset="0"/>
              </a:rPr>
              <a:t>biLM</a:t>
            </a:r>
            <a:r>
              <a:rPr lang="en-US" altLang="zh-CN" sz="2600" dirty="0">
                <a:latin typeface="Times New Roman" panose="02020603050405020304" pitchFamily="18" charset="0"/>
                <a:cs typeface="Times New Roman" panose="02020603050405020304" pitchFamily="18" charset="0"/>
              </a:rPr>
              <a:t> on a corpus with approximately 30 million sentences. We also generalize these approaches to deep contextual representations, which we show work well across a broad range of diverse NLP tasks.</a:t>
            </a:r>
          </a:p>
        </p:txBody>
      </p:sp>
    </p:spTree>
    <p:extLst>
      <p:ext uri="{BB962C8B-B14F-4D97-AF65-F5344CB8AC3E}">
        <p14:creationId xmlns:p14="http://schemas.microsoft.com/office/powerpoint/2010/main" val="3037335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err="1"/>
              <a:t>biLM</a:t>
            </a:r>
            <a:r>
              <a:rPr lang="en-US" altLang="zh-CN" dirty="0"/>
              <a:t>: </a:t>
            </a:r>
            <a:r>
              <a:rPr lang="en-US" altLang="zh-CN" sz="3600" dirty="0">
                <a:latin typeface="Times New Roman" panose="02020603050405020304" pitchFamily="18" charset="0"/>
                <a:cs typeface="Times New Roman" panose="02020603050405020304" pitchFamily="18" charset="0"/>
              </a:rPr>
              <a:t>Bi</a:t>
            </a:r>
            <a:r>
              <a:rPr lang="en-US" altLang="zh-CN" sz="3600" b="0" dirty="0">
                <a:latin typeface="Times New Roman" panose="02020603050405020304" pitchFamily="18" charset="0"/>
                <a:cs typeface="Times New Roman" panose="02020603050405020304" pitchFamily="18" charset="0"/>
              </a:rPr>
              <a:t>directional </a:t>
            </a:r>
            <a:r>
              <a:rPr lang="en-US" altLang="zh-CN" sz="3600" dirty="0">
                <a:latin typeface="Times New Roman" panose="02020603050405020304" pitchFamily="18" charset="0"/>
                <a:cs typeface="Times New Roman" panose="02020603050405020304" pitchFamily="18" charset="0"/>
              </a:rPr>
              <a:t>l</a:t>
            </a:r>
            <a:r>
              <a:rPr lang="en-US" altLang="zh-CN" sz="3600" b="0" dirty="0">
                <a:latin typeface="Times New Roman" panose="02020603050405020304" pitchFamily="18" charset="0"/>
                <a:cs typeface="Times New Roman" panose="02020603050405020304" pitchFamily="18" charset="0"/>
              </a:rPr>
              <a:t>anguage </a:t>
            </a:r>
            <a:r>
              <a:rPr lang="en-US" altLang="zh-CN" sz="3600" dirty="0">
                <a:latin typeface="Times New Roman" panose="02020603050405020304" pitchFamily="18" charset="0"/>
                <a:cs typeface="Times New Roman" panose="02020603050405020304" pitchFamily="18" charset="0"/>
              </a:rPr>
              <a:t>m</a:t>
            </a:r>
            <a:r>
              <a:rPr lang="en-US" altLang="zh-CN" sz="3600" b="0" dirty="0">
                <a:latin typeface="Times New Roman" panose="02020603050405020304" pitchFamily="18" charset="0"/>
                <a:cs typeface="Times New Roman" panose="02020603050405020304" pitchFamily="18" charset="0"/>
              </a:rPr>
              <a:t>odels</a:t>
            </a:r>
            <a:endParaRPr lang="zh-CN" altLang="en-US" dirty="0"/>
          </a:p>
        </p:txBody>
      </p:sp>
      <p:sp>
        <p:nvSpPr>
          <p:cNvPr id="3" name="文本框 2"/>
          <p:cNvSpPr txBox="1"/>
          <p:nvPr/>
        </p:nvSpPr>
        <p:spPr>
          <a:xfrm>
            <a:off x="767408" y="1456700"/>
            <a:ext cx="864096" cy="1631216"/>
          </a:xfrm>
          <a:prstGeom prst="rect">
            <a:avLst/>
          </a:prstGeom>
          <a:noFill/>
        </p:spPr>
        <p:txBody>
          <a:bodyPr wrap="square" rtlCol="0">
            <a:spAutoFit/>
          </a:bodyPr>
          <a:lstStyle/>
          <a:p>
            <a:r>
              <a:rPr lang="en-US" altLang="zh-CN" sz="10000" b="1" i="1" dirty="0">
                <a:solidFill>
                  <a:srgbClr val="009241"/>
                </a:solidFill>
                <a:latin typeface="Arial" panose="020B0604020202020204" pitchFamily="34" charset="0"/>
                <a:cs typeface="Arial" panose="020B0604020202020204" pitchFamily="34" charset="0"/>
              </a:rPr>
              <a:t>2</a:t>
            </a:r>
            <a:endParaRPr lang="zh-CN" altLang="en-US" sz="10000" b="1" i="1" dirty="0">
              <a:solidFill>
                <a:srgbClr val="009241"/>
              </a:solidFill>
              <a:latin typeface="Arial" panose="020B0604020202020204" pitchFamily="34" charset="0"/>
              <a:cs typeface="Arial" panose="020B0604020202020204" pitchFamily="34" charset="0"/>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919" r="50001"/>
          <a:stretch/>
        </p:blipFill>
        <p:spPr>
          <a:xfrm>
            <a:off x="10823848" y="4319937"/>
            <a:ext cx="1368152" cy="2538063"/>
          </a:xfrm>
          <a:prstGeom prst="rect">
            <a:avLst/>
          </a:prstGeom>
          <a:effectLst/>
        </p:spPr>
      </p:pic>
      <p:pic>
        <p:nvPicPr>
          <p:cNvPr id="5" name="图片 4"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0416" y="140338"/>
            <a:ext cx="1937208" cy="882779"/>
          </a:xfrm>
          <a:prstGeom prst="rect">
            <a:avLst/>
          </a:prstGeom>
        </p:spPr>
      </p:pic>
    </p:spTree>
    <p:extLst>
      <p:ext uri="{BB962C8B-B14F-4D97-AF65-F5344CB8AC3E}">
        <p14:creationId xmlns:p14="http://schemas.microsoft.com/office/powerpoint/2010/main" val="662781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BFC40B2-E262-48A0-A14B-762F2034672E}"/>
              </a:ext>
            </a:extLst>
          </p:cNvPr>
          <p:cNvPicPr>
            <a:picLocks noChangeAspect="1"/>
          </p:cNvPicPr>
          <p:nvPr/>
        </p:nvPicPr>
        <p:blipFill>
          <a:blip r:embed="rId3"/>
          <a:stretch>
            <a:fillRect/>
          </a:stretch>
        </p:blipFill>
        <p:spPr>
          <a:xfrm>
            <a:off x="4582868" y="5139375"/>
            <a:ext cx="5832648" cy="1025132"/>
          </a:xfrm>
          <a:prstGeom prst="rect">
            <a:avLst/>
          </a:prstGeom>
        </p:spPr>
      </p:pic>
      <p:pic>
        <p:nvPicPr>
          <p:cNvPr id="4" name="图片 3">
            <a:extLst>
              <a:ext uri="{FF2B5EF4-FFF2-40B4-BE49-F238E27FC236}">
                <a16:creationId xmlns:a16="http://schemas.microsoft.com/office/drawing/2014/main" id="{93AEE3BB-0641-4D33-8CD9-28D403E659AC}"/>
              </a:ext>
            </a:extLst>
          </p:cNvPr>
          <p:cNvPicPr>
            <a:picLocks noChangeAspect="1"/>
          </p:cNvPicPr>
          <p:nvPr/>
        </p:nvPicPr>
        <p:blipFill>
          <a:blip r:embed="rId4"/>
          <a:stretch>
            <a:fillRect/>
          </a:stretch>
        </p:blipFill>
        <p:spPr>
          <a:xfrm>
            <a:off x="4480855" y="3091560"/>
            <a:ext cx="5832648" cy="1038525"/>
          </a:xfrm>
          <a:prstGeom prst="rect">
            <a:avLst/>
          </a:prstGeom>
        </p:spPr>
      </p:pic>
      <p:sp>
        <p:nvSpPr>
          <p:cNvPr id="3" name="标题 2"/>
          <p:cNvSpPr>
            <a:spLocks noGrp="1"/>
          </p:cNvSpPr>
          <p:nvPr>
            <p:ph type="title"/>
          </p:nvPr>
        </p:nvSpPr>
        <p:spPr>
          <a:xfrm>
            <a:off x="1329680" y="264687"/>
            <a:ext cx="9230816" cy="634082"/>
          </a:xfrm>
        </p:spPr>
        <p:txBody>
          <a:bodyPr/>
          <a:lstStyle/>
          <a:p>
            <a:r>
              <a:rPr lang="en-US" altLang="zh-CN" dirty="0" err="1"/>
              <a:t>biLM</a:t>
            </a:r>
            <a:r>
              <a:rPr lang="en-US" altLang="zh-CN" dirty="0"/>
              <a:t>: </a:t>
            </a:r>
            <a:r>
              <a:rPr lang="en-US" altLang="zh-CN" sz="2800" dirty="0">
                <a:latin typeface="Times New Roman" panose="02020603050405020304" pitchFamily="18" charset="0"/>
                <a:cs typeface="Times New Roman" panose="02020603050405020304" pitchFamily="18" charset="0"/>
              </a:rPr>
              <a:t>Bi</a:t>
            </a:r>
            <a:r>
              <a:rPr lang="en-US" altLang="zh-CN" sz="2800" b="0" dirty="0">
                <a:latin typeface="Times New Roman" panose="02020603050405020304" pitchFamily="18" charset="0"/>
                <a:cs typeface="Times New Roman" panose="02020603050405020304" pitchFamily="18" charset="0"/>
              </a:rPr>
              <a:t>directional </a:t>
            </a:r>
            <a:r>
              <a:rPr lang="en-US" altLang="zh-CN" sz="2800" dirty="0">
                <a:latin typeface="Times New Roman" panose="02020603050405020304" pitchFamily="18" charset="0"/>
                <a:cs typeface="Times New Roman" panose="02020603050405020304" pitchFamily="18" charset="0"/>
              </a:rPr>
              <a:t>l</a:t>
            </a:r>
            <a:r>
              <a:rPr lang="en-US" altLang="zh-CN" sz="2800" b="0" dirty="0">
                <a:latin typeface="Times New Roman" panose="02020603050405020304" pitchFamily="18" charset="0"/>
                <a:cs typeface="Times New Roman" panose="02020603050405020304" pitchFamily="18" charset="0"/>
              </a:rPr>
              <a:t>anguage </a:t>
            </a:r>
            <a:r>
              <a:rPr lang="en-US" altLang="zh-CN" sz="2800" dirty="0">
                <a:latin typeface="Times New Roman" panose="02020603050405020304" pitchFamily="18" charset="0"/>
                <a:cs typeface="Times New Roman" panose="02020603050405020304" pitchFamily="18" charset="0"/>
              </a:rPr>
              <a:t>m</a:t>
            </a:r>
            <a:r>
              <a:rPr lang="en-US" altLang="zh-CN" sz="2800" b="0" dirty="0">
                <a:latin typeface="Times New Roman" panose="02020603050405020304" pitchFamily="18" charset="0"/>
                <a:cs typeface="Times New Roman" panose="02020603050405020304" pitchFamily="18" charset="0"/>
              </a:rPr>
              <a:t>odels</a:t>
            </a:r>
            <a:endParaRPr lang="zh-CN" altLang="en-US" b="0" dirty="0"/>
          </a:p>
        </p:txBody>
      </p:sp>
      <p:pic>
        <p:nvPicPr>
          <p:cNvPr id="19" name="图片 18"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0416" y="140338"/>
            <a:ext cx="1937208" cy="882779"/>
          </a:xfrm>
          <a:prstGeom prst="rect">
            <a:avLst/>
          </a:prstGeom>
        </p:spPr>
      </p:pic>
      <p:sp>
        <p:nvSpPr>
          <p:cNvPr id="2" name="矩形 1">
            <a:extLst>
              <a:ext uri="{FF2B5EF4-FFF2-40B4-BE49-F238E27FC236}">
                <a16:creationId xmlns:a16="http://schemas.microsoft.com/office/drawing/2014/main" id="{CA247F4B-A021-4F8F-B140-E93368553796}"/>
              </a:ext>
            </a:extLst>
          </p:cNvPr>
          <p:cNvSpPr/>
          <p:nvPr/>
        </p:nvSpPr>
        <p:spPr>
          <a:xfrm>
            <a:off x="520415" y="1403597"/>
            <a:ext cx="9793088" cy="1687963"/>
          </a:xfrm>
          <a:prstGeom prst="rect">
            <a:avLst/>
          </a:prstGeom>
        </p:spPr>
        <p:txBody>
          <a:bodyPr wrap="square">
            <a:spAutoFit/>
          </a:bodyPr>
          <a:lstStyle/>
          <a:p>
            <a:pPr>
              <a:lnSpc>
                <a:spcPct val="150000"/>
              </a:lnSpc>
            </a:pPr>
            <a:r>
              <a:rPr lang="en-US" altLang="zh-CN" sz="2400" dirty="0">
                <a:latin typeface="Times New Roman" panose="02020603050405020304" pitchFamily="18" charset="0"/>
                <a:cs typeface="Times New Roman" panose="02020603050405020304" pitchFamily="18" charset="0"/>
              </a:rPr>
              <a:t>Given a sequence of N tokens, (t</a:t>
            </a:r>
            <a:r>
              <a:rPr lang="en-US" altLang="zh-CN" sz="2400" baseline="-25000" dirty="0">
                <a:latin typeface="Times New Roman" panose="02020603050405020304" pitchFamily="18" charset="0"/>
                <a:cs typeface="Times New Roman" panose="02020603050405020304" pitchFamily="18" charset="0"/>
              </a:rPr>
              <a:t>1</a:t>
            </a:r>
            <a:r>
              <a:rPr lang="en-US" altLang="zh-CN" sz="2400" dirty="0">
                <a:latin typeface="Times New Roman" panose="02020603050405020304" pitchFamily="18" charset="0"/>
                <a:cs typeface="Times New Roman" panose="02020603050405020304" pitchFamily="18" charset="0"/>
              </a:rPr>
              <a:t>, t</a:t>
            </a:r>
            <a:r>
              <a:rPr lang="en-US" altLang="zh-CN" sz="2400" baseline="-25000" dirty="0">
                <a:latin typeface="Times New Roman" panose="02020603050405020304" pitchFamily="18" charset="0"/>
                <a:cs typeface="Times New Roman" panose="02020603050405020304" pitchFamily="18" charset="0"/>
              </a:rPr>
              <a:t>2</a:t>
            </a:r>
            <a:r>
              <a:rPr lang="en-US" altLang="zh-CN" sz="2400" dirty="0">
                <a:latin typeface="Times New Roman" panose="02020603050405020304" pitchFamily="18" charset="0"/>
                <a:cs typeface="Times New Roman" panose="02020603050405020304" pitchFamily="18" charset="0"/>
              </a:rPr>
              <a:t>, …, </a:t>
            </a:r>
            <a:r>
              <a:rPr lang="en-US" altLang="zh-CN" sz="2400" dirty="0" err="1">
                <a:latin typeface="Times New Roman" panose="02020603050405020304" pitchFamily="18" charset="0"/>
                <a:cs typeface="Times New Roman" panose="02020603050405020304" pitchFamily="18" charset="0"/>
              </a:rPr>
              <a:t>t</a:t>
            </a:r>
            <a:r>
              <a:rPr lang="en-US" altLang="zh-CN" sz="2400" baseline="-25000" dirty="0" err="1">
                <a:latin typeface="Times New Roman" panose="02020603050405020304" pitchFamily="18" charset="0"/>
                <a:cs typeface="Times New Roman" panose="02020603050405020304" pitchFamily="18" charset="0"/>
              </a:rPr>
              <a:t>N</a:t>
            </a:r>
            <a:r>
              <a:rPr lang="en-US" altLang="zh-CN" sz="2400" dirty="0">
                <a:latin typeface="Times New Roman" panose="02020603050405020304" pitchFamily="18" charset="0"/>
                <a:cs typeface="Times New Roman" panose="02020603050405020304" pitchFamily="18" charset="0"/>
              </a:rPr>
              <a:t>), </a:t>
            </a:r>
          </a:p>
          <a:p>
            <a:pPr>
              <a:lnSpc>
                <a:spcPct val="150000"/>
              </a:lnSpc>
            </a:pPr>
            <a:r>
              <a:rPr lang="en-US" altLang="zh-CN" sz="2400" b="1" dirty="0">
                <a:latin typeface="Times New Roman" panose="02020603050405020304" pitchFamily="18" charset="0"/>
                <a:cs typeface="Times New Roman" panose="02020603050405020304" pitchFamily="18" charset="0"/>
              </a:rPr>
              <a:t>A forward LM </a:t>
            </a:r>
            <a:r>
              <a:rPr lang="en-US" altLang="zh-CN" sz="2400" dirty="0">
                <a:latin typeface="Times New Roman" panose="02020603050405020304" pitchFamily="18" charset="0"/>
                <a:cs typeface="Times New Roman" panose="02020603050405020304" pitchFamily="18" charset="0"/>
              </a:rPr>
              <a:t>computes the probability of the sequence by modeling the probability of token </a:t>
            </a:r>
            <a:r>
              <a:rPr lang="en-US" altLang="zh-CN" sz="2400" dirty="0" err="1">
                <a:latin typeface="Times New Roman" panose="02020603050405020304" pitchFamily="18" charset="0"/>
                <a:cs typeface="Times New Roman" panose="02020603050405020304" pitchFamily="18" charset="0"/>
              </a:rPr>
              <a:t>t</a:t>
            </a:r>
            <a:r>
              <a:rPr lang="en-US" altLang="zh-CN" sz="2400" baseline="-25000" dirty="0" err="1">
                <a:latin typeface="Times New Roman" panose="02020603050405020304" pitchFamily="18" charset="0"/>
                <a:cs typeface="Times New Roman" panose="02020603050405020304" pitchFamily="18" charset="0"/>
              </a:rPr>
              <a:t>k</a:t>
            </a:r>
            <a:r>
              <a:rPr lang="en-US" altLang="zh-CN" sz="2400" dirty="0">
                <a:latin typeface="Times New Roman" panose="02020603050405020304" pitchFamily="18" charset="0"/>
                <a:cs typeface="Times New Roman" panose="02020603050405020304" pitchFamily="18" charset="0"/>
              </a:rPr>
              <a:t> given the history (t</a:t>
            </a:r>
            <a:r>
              <a:rPr lang="en-US" altLang="zh-CN" sz="2400" baseline="-25000" dirty="0">
                <a:latin typeface="Times New Roman" panose="02020603050405020304" pitchFamily="18" charset="0"/>
                <a:cs typeface="Times New Roman" panose="02020603050405020304" pitchFamily="18" charset="0"/>
              </a:rPr>
              <a:t>1</a:t>
            </a:r>
            <a:r>
              <a:rPr lang="en-US" altLang="zh-CN" sz="2400" dirty="0">
                <a:latin typeface="Times New Roman" panose="02020603050405020304" pitchFamily="18" charset="0"/>
                <a:cs typeface="Times New Roman" panose="02020603050405020304" pitchFamily="18" charset="0"/>
              </a:rPr>
              <a:t>, …, t</a:t>
            </a:r>
            <a:r>
              <a:rPr lang="en-US" altLang="zh-CN" sz="2400" baseline="-25000" dirty="0">
                <a:latin typeface="Times New Roman" panose="02020603050405020304" pitchFamily="18" charset="0"/>
                <a:cs typeface="Times New Roman" panose="02020603050405020304" pitchFamily="18" charset="0"/>
              </a:rPr>
              <a:t>k-1</a:t>
            </a:r>
            <a:r>
              <a:rPr lang="en-US" altLang="zh-CN"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40076217-76B9-4B7D-973D-DF062CA99A86}"/>
              </a:ext>
            </a:extLst>
          </p:cNvPr>
          <p:cNvSpPr/>
          <p:nvPr/>
        </p:nvSpPr>
        <p:spPr>
          <a:xfrm>
            <a:off x="509540" y="4101990"/>
            <a:ext cx="9528720" cy="1133965"/>
          </a:xfrm>
          <a:prstGeom prst="rect">
            <a:avLst/>
          </a:prstGeom>
        </p:spPr>
        <p:txBody>
          <a:bodyPr wrap="square">
            <a:spAutoFit/>
          </a:bodyPr>
          <a:lstStyle/>
          <a:p>
            <a:pPr>
              <a:lnSpc>
                <a:spcPct val="150000"/>
              </a:lnSpc>
            </a:pPr>
            <a:r>
              <a:rPr lang="en-US" altLang="zh-CN" sz="2400" b="1" dirty="0">
                <a:latin typeface="Times New Roman" panose="02020603050405020304" pitchFamily="18" charset="0"/>
                <a:cs typeface="Times New Roman" panose="02020603050405020304" pitchFamily="18" charset="0"/>
              </a:rPr>
              <a:t>A backward LM </a:t>
            </a:r>
            <a:r>
              <a:rPr lang="en-US" altLang="zh-CN" sz="2400" dirty="0">
                <a:latin typeface="Times New Roman" panose="02020603050405020304" pitchFamily="18" charset="0"/>
                <a:cs typeface="Times New Roman" panose="02020603050405020304" pitchFamily="18" charset="0"/>
              </a:rPr>
              <a:t>is similar to a forward LM, except it runs over the sequence in reverse, predicting the previous token given the future context: </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2258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err="1">
                <a:solidFill>
                  <a:prstClr val="black"/>
                </a:solidFill>
              </a:rPr>
              <a:t>biLM</a:t>
            </a:r>
            <a:r>
              <a:rPr lang="en-US" altLang="zh-CN" dirty="0">
                <a:solidFill>
                  <a:prstClr val="black"/>
                </a:solidFill>
              </a:rPr>
              <a:t>: </a:t>
            </a:r>
            <a:r>
              <a:rPr lang="en-US" altLang="zh-CN" sz="2800" dirty="0">
                <a:solidFill>
                  <a:prstClr val="black"/>
                </a:solidFill>
                <a:latin typeface="Times New Roman" panose="02020603050405020304" pitchFamily="18" charset="0"/>
                <a:cs typeface="Times New Roman" panose="02020603050405020304" pitchFamily="18" charset="0"/>
              </a:rPr>
              <a:t>Bi</a:t>
            </a:r>
            <a:r>
              <a:rPr lang="en-US" altLang="zh-CN" sz="2800" b="0" dirty="0">
                <a:solidFill>
                  <a:prstClr val="black"/>
                </a:solidFill>
                <a:latin typeface="Times New Roman" panose="02020603050405020304" pitchFamily="18" charset="0"/>
                <a:cs typeface="Times New Roman" panose="02020603050405020304" pitchFamily="18" charset="0"/>
              </a:rPr>
              <a:t>directional </a:t>
            </a:r>
            <a:r>
              <a:rPr lang="en-US" altLang="zh-CN" sz="2800" dirty="0">
                <a:solidFill>
                  <a:prstClr val="black"/>
                </a:solidFill>
                <a:latin typeface="Times New Roman" panose="02020603050405020304" pitchFamily="18" charset="0"/>
                <a:cs typeface="Times New Roman" panose="02020603050405020304" pitchFamily="18" charset="0"/>
              </a:rPr>
              <a:t>l</a:t>
            </a:r>
            <a:r>
              <a:rPr lang="en-US" altLang="zh-CN" sz="2800" b="0" dirty="0">
                <a:solidFill>
                  <a:prstClr val="black"/>
                </a:solidFill>
                <a:latin typeface="Times New Roman" panose="02020603050405020304" pitchFamily="18" charset="0"/>
                <a:cs typeface="Times New Roman" panose="02020603050405020304" pitchFamily="18" charset="0"/>
              </a:rPr>
              <a:t>anguage </a:t>
            </a:r>
            <a:r>
              <a:rPr lang="en-US" altLang="zh-CN" sz="2800" dirty="0">
                <a:solidFill>
                  <a:prstClr val="black"/>
                </a:solidFill>
                <a:latin typeface="Times New Roman" panose="02020603050405020304" pitchFamily="18" charset="0"/>
                <a:cs typeface="Times New Roman" panose="02020603050405020304" pitchFamily="18" charset="0"/>
              </a:rPr>
              <a:t>m</a:t>
            </a:r>
            <a:r>
              <a:rPr lang="en-US" altLang="zh-CN" sz="2800" b="0" dirty="0">
                <a:solidFill>
                  <a:prstClr val="black"/>
                </a:solidFill>
                <a:latin typeface="Times New Roman" panose="02020603050405020304" pitchFamily="18" charset="0"/>
                <a:cs typeface="Times New Roman" panose="02020603050405020304" pitchFamily="18" charset="0"/>
              </a:rPr>
              <a:t>odels</a:t>
            </a:r>
            <a:endParaRPr lang="zh-CN" altLang="en-US" dirty="0"/>
          </a:p>
        </p:txBody>
      </p:sp>
      <p:pic>
        <p:nvPicPr>
          <p:cNvPr id="19" name="图片 18"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0416" y="140338"/>
            <a:ext cx="1937208" cy="882779"/>
          </a:xfrm>
          <a:prstGeom prst="rect">
            <a:avLst/>
          </a:prstGeom>
        </p:spPr>
      </p:pic>
      <p:sp>
        <p:nvSpPr>
          <p:cNvPr id="5" name="矩形 4">
            <a:extLst>
              <a:ext uri="{FF2B5EF4-FFF2-40B4-BE49-F238E27FC236}">
                <a16:creationId xmlns:a16="http://schemas.microsoft.com/office/drawing/2014/main" id="{674F0EA3-1D0A-47A3-9967-C3BA5D1B68E1}"/>
              </a:ext>
            </a:extLst>
          </p:cNvPr>
          <p:cNvSpPr/>
          <p:nvPr/>
        </p:nvSpPr>
        <p:spPr>
          <a:xfrm>
            <a:off x="695400" y="1556792"/>
            <a:ext cx="9577064" cy="1133965"/>
          </a:xfrm>
          <a:prstGeom prst="rect">
            <a:avLst/>
          </a:prstGeom>
        </p:spPr>
        <p:txBody>
          <a:bodyPr wrap="square">
            <a:spAutoFit/>
          </a:bodyPr>
          <a:lstStyle/>
          <a:p>
            <a:pPr indent="457200">
              <a:lnSpc>
                <a:spcPct val="150000"/>
              </a:lnSpc>
            </a:pPr>
            <a:r>
              <a:rPr lang="en-US" altLang="zh-CN" sz="2400" dirty="0">
                <a:latin typeface="Times New Roman" panose="02020603050405020304" pitchFamily="18" charset="0"/>
                <a:cs typeface="Times New Roman" panose="02020603050405020304" pitchFamily="18" charset="0"/>
              </a:rPr>
              <a:t>A </a:t>
            </a:r>
            <a:r>
              <a:rPr lang="en-US" altLang="zh-CN" sz="2400" dirty="0" err="1">
                <a:latin typeface="Times New Roman" panose="02020603050405020304" pitchFamily="18" charset="0"/>
                <a:cs typeface="Times New Roman" panose="02020603050405020304" pitchFamily="18" charset="0"/>
              </a:rPr>
              <a:t>biLM</a:t>
            </a:r>
            <a:r>
              <a:rPr lang="en-US" altLang="zh-CN" sz="2400" dirty="0">
                <a:latin typeface="Times New Roman" panose="02020603050405020304" pitchFamily="18" charset="0"/>
                <a:cs typeface="Times New Roman" panose="02020603050405020304" pitchFamily="18" charset="0"/>
              </a:rPr>
              <a:t> combines both a forward and backward LM. Our formulation jointly maximizes the log likelihood of the forward and backward directions: </a:t>
            </a:r>
            <a:endParaRPr lang="zh-CN" altLang="en-US" sz="2400" dirty="0">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4337BC44-A079-4A83-A4CD-E7AECE6EC2A4}"/>
              </a:ext>
            </a:extLst>
          </p:cNvPr>
          <p:cNvPicPr>
            <a:picLocks noChangeAspect="1"/>
          </p:cNvPicPr>
          <p:nvPr/>
        </p:nvPicPr>
        <p:blipFill>
          <a:blip r:embed="rId4"/>
          <a:stretch>
            <a:fillRect/>
          </a:stretch>
        </p:blipFill>
        <p:spPr>
          <a:xfrm>
            <a:off x="2416696" y="2671338"/>
            <a:ext cx="5472608" cy="1515324"/>
          </a:xfrm>
          <a:prstGeom prst="rect">
            <a:avLst/>
          </a:prstGeom>
        </p:spPr>
      </p:pic>
      <p:sp>
        <p:nvSpPr>
          <p:cNvPr id="7" name="矩形 6">
            <a:extLst>
              <a:ext uri="{FF2B5EF4-FFF2-40B4-BE49-F238E27FC236}">
                <a16:creationId xmlns:a16="http://schemas.microsoft.com/office/drawing/2014/main" id="{3DBA7C4F-D62F-4EBA-ABA8-FE3D752B537D}"/>
              </a:ext>
            </a:extLst>
          </p:cNvPr>
          <p:cNvSpPr/>
          <p:nvPr/>
        </p:nvSpPr>
        <p:spPr>
          <a:xfrm>
            <a:off x="796516" y="4516378"/>
            <a:ext cx="10598968" cy="1569660"/>
          </a:xfrm>
          <a:prstGeom prst="rect">
            <a:avLst/>
          </a:prstGeom>
        </p:spPr>
        <p:txBody>
          <a:bodyPr wrap="square">
            <a:spAutoFit/>
          </a:bodyPr>
          <a:lstStyle/>
          <a:p>
            <a:r>
              <a:rPr lang="en-US" altLang="zh-CN" sz="2400" dirty="0">
                <a:solidFill>
                  <a:srgbClr val="000000"/>
                </a:solidFill>
                <a:latin typeface="NimbusRomNo9L-Regu"/>
              </a:rPr>
              <a:t>We tie the parameters for both the token representation (</a:t>
            </a:r>
            <a:r>
              <a:rPr lang="en-US" altLang="zh-CN" sz="2400" dirty="0" err="1">
                <a:solidFill>
                  <a:srgbClr val="000000"/>
                </a:solidFill>
                <a:latin typeface="CMR10"/>
              </a:rPr>
              <a:t>Θ</a:t>
            </a:r>
            <a:r>
              <a:rPr lang="en-US" altLang="zh-CN" sz="1400" i="1" dirty="0" err="1">
                <a:solidFill>
                  <a:srgbClr val="000000"/>
                </a:solidFill>
                <a:latin typeface="CMMI8"/>
              </a:rPr>
              <a:t>x</a:t>
            </a:r>
            <a:r>
              <a:rPr lang="en-US" altLang="zh-CN" sz="2400" dirty="0">
                <a:solidFill>
                  <a:srgbClr val="000000"/>
                </a:solidFill>
                <a:latin typeface="NimbusRomNo9L-Regu"/>
              </a:rPr>
              <a:t>) and </a:t>
            </a:r>
            <a:r>
              <a:rPr lang="en-US" altLang="zh-CN" sz="2400" dirty="0" err="1">
                <a:solidFill>
                  <a:srgbClr val="000000"/>
                </a:solidFill>
                <a:latin typeface="NimbusRomNo9L-Regu"/>
              </a:rPr>
              <a:t>Softmax</a:t>
            </a:r>
            <a:r>
              <a:rPr lang="en-US" altLang="zh-CN" sz="2400" dirty="0">
                <a:solidFill>
                  <a:srgbClr val="000000"/>
                </a:solidFill>
                <a:latin typeface="NimbusRomNo9L-Regu"/>
              </a:rPr>
              <a:t> layer (</a:t>
            </a:r>
            <a:r>
              <a:rPr lang="en-US" altLang="zh-CN" sz="2400" dirty="0" err="1">
                <a:solidFill>
                  <a:srgbClr val="000000"/>
                </a:solidFill>
                <a:latin typeface="CMR10"/>
              </a:rPr>
              <a:t>Θ</a:t>
            </a:r>
            <a:r>
              <a:rPr lang="en-US" altLang="zh-CN" sz="1400" i="1" dirty="0" err="1">
                <a:solidFill>
                  <a:srgbClr val="000000"/>
                </a:solidFill>
                <a:latin typeface="CMMI8"/>
              </a:rPr>
              <a:t>s</a:t>
            </a:r>
            <a:r>
              <a:rPr lang="en-US" altLang="zh-CN" sz="2400" dirty="0">
                <a:solidFill>
                  <a:srgbClr val="000000"/>
                </a:solidFill>
                <a:latin typeface="NimbusRomNo9L-Regu"/>
              </a:rPr>
              <a:t>) in the forward and backward direction while maintaining separate parameters for the LSTMs in each direction.</a:t>
            </a:r>
            <a:r>
              <a:rPr lang="en-US" altLang="zh-CN" sz="2400" dirty="0"/>
              <a:t> </a:t>
            </a:r>
            <a:br>
              <a:rPr lang="en-US" altLang="zh-CN" sz="2400" dirty="0"/>
            </a:br>
            <a:endParaRPr lang="zh-CN" altLang="en-US" sz="2400" dirty="0"/>
          </a:p>
        </p:txBody>
      </p:sp>
    </p:spTree>
    <p:extLst>
      <p:ext uri="{BB962C8B-B14F-4D97-AF65-F5344CB8AC3E}">
        <p14:creationId xmlns:p14="http://schemas.microsoft.com/office/powerpoint/2010/main" val="356904436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54091</TotalTime>
  <Words>1519</Words>
  <Application>Microsoft Office PowerPoint</Application>
  <PresentationFormat>宽屏</PresentationFormat>
  <Paragraphs>118</Paragraphs>
  <Slides>21</Slides>
  <Notes>21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21</vt:i4>
      </vt:variant>
    </vt:vector>
  </HeadingPairs>
  <TitlesOfParts>
    <vt:vector size="36" baseType="lpstr">
      <vt:lpstr>KaiTi</vt:lpstr>
      <vt:lpstr>NimbusRomNo9L-Regu</vt:lpstr>
      <vt:lpstr>CMR10</vt:lpstr>
      <vt:lpstr>Times New Roman</vt:lpstr>
      <vt:lpstr>pingfang SC</vt:lpstr>
      <vt:lpstr>宋体</vt:lpstr>
      <vt:lpstr>CMMI10</vt:lpstr>
      <vt:lpstr>Arial</vt:lpstr>
      <vt:lpstr>CMMI8</vt:lpstr>
      <vt:lpstr>等线</vt:lpstr>
      <vt:lpstr>-apple-system</vt:lpstr>
      <vt:lpstr>Calibri</vt:lpstr>
      <vt:lpstr>CMBX10</vt:lpstr>
      <vt:lpstr>等线</vt:lpstr>
      <vt:lpstr>Office 主题​​</vt:lpstr>
      <vt:lpstr>PowerPoint 演示文稿</vt:lpstr>
      <vt:lpstr>Introduction </vt:lpstr>
      <vt:lpstr>Motivation </vt:lpstr>
      <vt:lpstr>Introduction </vt:lpstr>
      <vt:lpstr>Introduction </vt:lpstr>
      <vt:lpstr>Introduction </vt:lpstr>
      <vt:lpstr>biLM: Bidirectional language models</vt:lpstr>
      <vt:lpstr>biLM: Bidirectional language models</vt:lpstr>
      <vt:lpstr>biLM: Bidirectional language models</vt:lpstr>
      <vt:lpstr>ELMo: Embeddings from Language Models</vt:lpstr>
      <vt:lpstr>ELMo: Embeddings from Language Models</vt:lpstr>
      <vt:lpstr>ELMo: Embeddings from Language Models</vt:lpstr>
      <vt:lpstr>ELMo: Embeddings from Language Models</vt:lpstr>
      <vt:lpstr>Analysis</vt:lpstr>
      <vt:lpstr>Analysis</vt:lpstr>
      <vt:lpstr>Analysis</vt:lpstr>
      <vt:lpstr>Analysis</vt:lpstr>
      <vt:lpstr>Analysis</vt:lpstr>
      <vt:lpstr>Conclusion</vt:lpstr>
      <vt:lpstr>Conclusion</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zhaoyang wang</cp:lastModifiedBy>
  <cp:revision>3214</cp:revision>
  <dcterms:modified xsi:type="dcterms:W3CDTF">2018-12-12T06:31:52Z</dcterms:modified>
</cp:coreProperties>
</file>