
<file path=[Content_Types].xml><?xml version="1.0" encoding="utf-8"?>
<Types xmlns="http://schemas.openxmlformats.org/package/2006/content-types">
  <Default Extension="png" ContentType="image/png"/>
  <Default Extension="webm" ContentType="video/webm"/>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6" r:id="rId2"/>
    <p:sldId id="257" r:id="rId3"/>
    <p:sldId id="281" r:id="rId4"/>
    <p:sldId id="268" r:id="rId5"/>
    <p:sldId id="269" r:id="rId6"/>
    <p:sldId id="282" r:id="rId7"/>
    <p:sldId id="283" r:id="rId8"/>
    <p:sldId id="285" r:id="rId9"/>
    <p:sldId id="286" r:id="rId10"/>
    <p:sldId id="287" r:id="rId11"/>
    <p:sldId id="280" r:id="rId12"/>
    <p:sldId id="270" r:id="rId13"/>
    <p:sldId id="271" r:id="rId14"/>
    <p:sldId id="272" r:id="rId15"/>
    <p:sldId id="319" r:id="rId16"/>
    <p:sldId id="313" r:id="rId17"/>
    <p:sldId id="314" r:id="rId18"/>
    <p:sldId id="315" r:id="rId19"/>
    <p:sldId id="316" r:id="rId20"/>
    <p:sldId id="317" r:id="rId21"/>
    <p:sldId id="318" r:id="rId22"/>
    <p:sldId id="294" r:id="rId23"/>
    <p:sldId id="295" r:id="rId24"/>
    <p:sldId id="296" r:id="rId25"/>
    <p:sldId id="297" r:id="rId26"/>
    <p:sldId id="298" r:id="rId27"/>
    <p:sldId id="299"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Lst>
  <p:sldSz cx="12192000" cy="6858000"/>
  <p:notesSz cx="6858000" cy="9144000"/>
  <p:embeddedFontLst>
    <p:embeddedFont>
      <p:font typeface="Gungsuh" panose="02010600030101010101" charset="-127"/>
      <p:regular r:id="rId42"/>
    </p:embeddedFont>
    <p:embeddedFont>
      <p:font typeface="Cambria Math" panose="02040503050406030204" pitchFamily="18" charset="0"/>
      <p:regular r:id="rId43"/>
    </p:embeddedFont>
    <p:embeddedFont>
      <p:font typeface="Calibri" panose="020F0502020204030204" pitchFamily="34" charset="0"/>
      <p:regular r:id="rId44"/>
      <p:bold r:id="rId45"/>
      <p:italic r:id="rId46"/>
      <p:boldItalic r:id="rId47"/>
    </p:embeddedFont>
    <p:embeddedFont>
      <p:font typeface="微软雅黑" panose="020B0503020204020204" pitchFamily="34" charset="-122"/>
      <p:regular r:id="rId48"/>
      <p:bold r:id="rId49"/>
    </p:embeddedFont>
    <p:embeddedFont>
      <p:font typeface="等线" panose="02010600030101010101" pitchFamily="2" charset="-122"/>
      <p:regular r:id="rId50"/>
      <p:bold r:id="rId51"/>
    </p:embeddedFont>
  </p:embeddedFontLst>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37" autoAdjust="0"/>
  </p:normalViewPr>
  <p:slideViewPr>
    <p:cSldViewPr>
      <p:cViewPr varScale="1">
        <p:scale>
          <a:sx n="84" d="100"/>
          <a:sy n="84" d="100"/>
        </p:scale>
        <p:origin x="663" y="82"/>
      </p:cViewPr>
      <p:guideLst>
        <p:guide orient="horz" pos="2160"/>
        <p:guide pos="3840"/>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a:lvl1pPr>
          </a:lstStyle>
          <a:p>
            <a:pPr>
              <a:defRPr/>
            </a:pPr>
            <a:fld id="{A565D33F-27E6-4112-818A-861B320B8441}" type="datetimeFigureOut">
              <a:rPr lang="zh-CN" altLang="en-US"/>
              <a:pPr>
                <a:defRPr/>
              </a:pPr>
              <a:t>2018/12/6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buFont typeface="Arial" panose="020B0604020202020204" pitchFamily="34" charset="0"/>
              <a:buNone/>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buFont typeface="Arial" pitchFamily="34" charset="0"/>
              <a:buNone/>
              <a:defRPr sz="1200" smtClean="0"/>
            </a:lvl1pPr>
          </a:lstStyle>
          <a:p>
            <a:pPr>
              <a:defRPr/>
            </a:pPr>
            <a:fld id="{FA7C4805-7CB3-459E-9D3C-86D32365DB11}" type="slidenum">
              <a:rPr lang="zh-CN" altLang="en-US"/>
              <a:pPr>
                <a:defRPr/>
              </a:pPr>
              <a:t>‹#›</a:t>
            </a:fld>
            <a:endParaRPr lang="zh-CN" altLang="en-US"/>
          </a:p>
        </p:txBody>
      </p:sp>
    </p:spTree>
    <p:extLst>
      <p:ext uri="{BB962C8B-B14F-4D97-AF65-F5344CB8AC3E}">
        <p14:creationId xmlns:p14="http://schemas.microsoft.com/office/powerpoint/2010/main" val="1501566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A7C4805-7CB3-459E-9D3C-86D32365DB11}" type="slidenum">
              <a:rPr lang="zh-CN" altLang="en-US" smtClean="0"/>
              <a:pPr>
                <a:defRPr/>
              </a:pPr>
              <a:t>3</a:t>
            </a:fld>
            <a:endParaRPr lang="zh-CN" altLang="en-US"/>
          </a:p>
        </p:txBody>
      </p:sp>
    </p:spTree>
    <p:extLst>
      <p:ext uri="{BB962C8B-B14F-4D97-AF65-F5344CB8AC3E}">
        <p14:creationId xmlns:p14="http://schemas.microsoft.com/office/powerpoint/2010/main" val="2702380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比如利用维基百科进行特征扩展时，可以在维基百科中查询相关的特征词，然后计算查询结果文本信息与该特征词的语义相似度，挑选相似度高的词作为扩展特征。</a:t>
            </a:r>
            <a:endParaRPr lang="en-US" altLang="zh-CN" dirty="0"/>
          </a:p>
        </p:txBody>
      </p:sp>
      <p:sp>
        <p:nvSpPr>
          <p:cNvPr id="4" name="灯片编号占位符 3"/>
          <p:cNvSpPr>
            <a:spLocks noGrp="1"/>
          </p:cNvSpPr>
          <p:nvPr>
            <p:ph type="sldNum" sz="quarter" idx="5"/>
          </p:nvPr>
        </p:nvSpPr>
        <p:spPr/>
        <p:txBody>
          <a:bodyPr/>
          <a:lstStyle/>
          <a:p>
            <a:pPr>
              <a:defRPr/>
            </a:pPr>
            <a:fld id="{FA7C4805-7CB3-459E-9D3C-86D32365DB11}" type="slidenum">
              <a:rPr lang="zh-CN" altLang="en-US" smtClean="0"/>
              <a:pPr>
                <a:defRPr/>
              </a:pPr>
              <a:t>21</a:t>
            </a:fld>
            <a:endParaRPr lang="zh-CN" altLang="en-US"/>
          </a:p>
        </p:txBody>
      </p:sp>
    </p:spTree>
    <p:extLst>
      <p:ext uri="{BB962C8B-B14F-4D97-AF65-F5344CB8AC3E}">
        <p14:creationId xmlns:p14="http://schemas.microsoft.com/office/powerpoint/2010/main" val="3668719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A7C4805-7CB3-459E-9D3C-86D32365DB11}" type="slidenum">
              <a:rPr lang="zh-CN" altLang="en-US" smtClean="0"/>
              <a:pPr>
                <a:defRPr/>
              </a:pPr>
              <a:t>22</a:t>
            </a:fld>
            <a:endParaRPr lang="zh-CN" altLang="en-US"/>
          </a:p>
        </p:txBody>
      </p:sp>
    </p:spTree>
    <p:extLst>
      <p:ext uri="{BB962C8B-B14F-4D97-AF65-F5344CB8AC3E}">
        <p14:creationId xmlns:p14="http://schemas.microsoft.com/office/powerpoint/2010/main" val="2130840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latin typeface="微软雅黑" panose="020B0503020204020204" pitchFamily="34" charset="-122"/>
                <a:ea typeface="微软雅黑" panose="020B0503020204020204" pitchFamily="34" charset="-122"/>
              </a:rPr>
              <a:t>如果仅适用这两个值过滤词语，在一定程度上可以过滤无效词语，但没办法表示某个词对某个类别的重要性，所以用到了</a:t>
            </a:r>
            <a:r>
              <a:rPr lang="en-US" altLang="zh-CN" sz="1200" dirty="0">
                <a:latin typeface="微软雅黑" panose="020B0503020204020204" pitchFamily="34" charset="-122"/>
                <a:ea typeface="微软雅黑" panose="020B0503020204020204" pitchFamily="34" charset="-122"/>
              </a:rPr>
              <a:t>IDF</a:t>
            </a:r>
            <a:r>
              <a:rPr lang="zh-CN" altLang="en-US" sz="1200" dirty="0">
                <a:latin typeface="微软雅黑" panose="020B0503020204020204" pitchFamily="34" charset="-122"/>
                <a:ea typeface="微软雅黑" panose="020B0503020204020204" pitchFamily="34" charset="-122"/>
              </a:rPr>
              <a:t>逆文档频率</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这样能够降低维度，去除噪音特征。</a:t>
            </a:r>
            <a:endParaRPr lang="zh-CN" altLang="en-US" dirty="0"/>
          </a:p>
        </p:txBody>
      </p:sp>
      <p:sp>
        <p:nvSpPr>
          <p:cNvPr id="4" name="灯片编号占位符 3"/>
          <p:cNvSpPr>
            <a:spLocks noGrp="1"/>
          </p:cNvSpPr>
          <p:nvPr>
            <p:ph type="sldNum" sz="quarter" idx="5"/>
          </p:nvPr>
        </p:nvSpPr>
        <p:spPr/>
        <p:txBody>
          <a:bodyPr/>
          <a:lstStyle/>
          <a:p>
            <a:pPr>
              <a:defRPr/>
            </a:pPr>
            <a:fld id="{FA7C4805-7CB3-459E-9D3C-86D32365DB11}" type="slidenum">
              <a:rPr lang="zh-CN" altLang="en-US" smtClean="0"/>
              <a:pPr>
                <a:defRPr/>
              </a:pPr>
              <a:t>23</a:t>
            </a:fld>
            <a:endParaRPr lang="zh-CN" altLang="en-US"/>
          </a:p>
        </p:txBody>
      </p:sp>
    </p:spTree>
    <p:extLst>
      <p:ext uri="{BB962C8B-B14F-4D97-AF65-F5344CB8AC3E}">
        <p14:creationId xmlns:p14="http://schemas.microsoft.com/office/powerpoint/2010/main" val="4197990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mn-lt"/>
                <a:ea typeface="+mn-ea"/>
                <a:cs typeface="+mn-cs"/>
              </a:rPr>
              <a:t>如果一个特征词在某个类别中出现的频率很高但在其他类别的中出现频率很低则这个特征词与该类别之间的互信息就很大。所以在降维时就可以保留互信息大的特征。</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mn-lt"/>
                <a:ea typeface="+mn-ea"/>
                <a:cs typeface="+mn-cs"/>
              </a:rPr>
              <a:t>文本空间有</a:t>
            </a:r>
            <a:r>
              <a:rPr lang="en-US" altLang="zh-CN" sz="1200" kern="1200" dirty="0">
                <a:solidFill>
                  <a:schemeClr val="tx1"/>
                </a:solidFill>
                <a:effectLst/>
                <a:latin typeface="+mn-lt"/>
                <a:ea typeface="+mn-ea"/>
                <a:cs typeface="+mn-cs"/>
              </a:rPr>
              <a:t>n</a:t>
            </a:r>
            <a:r>
              <a:rPr lang="zh-CN" altLang="zh-CN" sz="1200" kern="1200" dirty="0">
                <a:solidFill>
                  <a:schemeClr val="tx1"/>
                </a:solidFill>
                <a:effectLst/>
                <a:latin typeface="+mn-lt"/>
                <a:ea typeface="+mn-ea"/>
                <a:cs typeface="+mn-cs"/>
              </a:rPr>
              <a:t>个维度，有</a:t>
            </a:r>
            <a:r>
              <a:rPr lang="en-US" altLang="zh-CN" sz="1200" kern="1200" dirty="0">
                <a:solidFill>
                  <a:schemeClr val="tx1"/>
                </a:solidFill>
                <a:effectLst/>
                <a:latin typeface="+mn-lt"/>
                <a:ea typeface="+mn-ea"/>
                <a:cs typeface="+mn-cs"/>
              </a:rPr>
              <a:t>n</a:t>
            </a:r>
            <a:r>
              <a:rPr lang="zh-CN" altLang="zh-CN" sz="1200" kern="1200" dirty="0">
                <a:solidFill>
                  <a:schemeClr val="tx1"/>
                </a:solidFill>
                <a:effectLst/>
                <a:latin typeface="+mn-lt"/>
                <a:ea typeface="+mn-ea"/>
                <a:cs typeface="+mn-cs"/>
              </a:rPr>
              <a:t>个特征词（</a:t>
            </a:r>
            <a:r>
              <a:rPr lang="en-US" altLang="zh-CN" sz="1200" kern="1200" dirty="0">
                <a:solidFill>
                  <a:schemeClr val="tx1"/>
                </a:solidFill>
                <a:effectLst/>
                <a:latin typeface="+mn-lt"/>
                <a:ea typeface="+mn-ea"/>
                <a:cs typeface="+mn-cs"/>
              </a:rPr>
              <a:t>t1,t2…</a:t>
            </a:r>
            <a:r>
              <a:rPr lang="en-US" altLang="zh-CN" sz="1200" kern="1200" dirty="0" err="1">
                <a:solidFill>
                  <a:schemeClr val="tx1"/>
                </a:solidFill>
                <a:effectLst/>
                <a:latin typeface="+mn-lt"/>
                <a:ea typeface="+mn-ea"/>
                <a:cs typeface="+mn-cs"/>
              </a:rPr>
              <a:t>tn</a:t>
            </a:r>
            <a:r>
              <a:rPr lang="zh-CN" altLang="zh-CN" sz="1200" kern="1200" dirty="0">
                <a:solidFill>
                  <a:schemeClr val="tx1"/>
                </a:solidFill>
                <a:effectLst/>
                <a:latin typeface="+mn-lt"/>
                <a:ea typeface="+mn-ea"/>
                <a:cs typeface="+mn-cs"/>
              </a:rPr>
              <a:t>），有</a:t>
            </a:r>
            <a:r>
              <a:rPr lang="en-US" altLang="zh-CN" sz="1200" kern="1200" dirty="0">
                <a:solidFill>
                  <a:schemeClr val="tx1"/>
                </a:solidFill>
                <a:effectLst/>
                <a:latin typeface="+mn-lt"/>
                <a:ea typeface="+mn-ea"/>
                <a:cs typeface="+mn-cs"/>
              </a:rPr>
              <a:t>k</a:t>
            </a:r>
            <a:r>
              <a:rPr lang="zh-CN" altLang="zh-CN" sz="1200" kern="1200" dirty="0">
                <a:solidFill>
                  <a:schemeClr val="tx1"/>
                </a:solidFill>
                <a:effectLst/>
                <a:latin typeface="+mn-lt"/>
                <a:ea typeface="+mn-ea"/>
                <a:cs typeface="+mn-cs"/>
              </a:rPr>
              <a:t>个类别（</a:t>
            </a:r>
            <a:r>
              <a:rPr lang="en-US" altLang="zh-CN" sz="1200" kern="1200" dirty="0">
                <a:solidFill>
                  <a:schemeClr val="tx1"/>
                </a:solidFill>
                <a:effectLst/>
                <a:latin typeface="+mn-lt"/>
                <a:ea typeface="+mn-ea"/>
                <a:cs typeface="+mn-cs"/>
              </a:rPr>
              <a:t>c1,c2…</a:t>
            </a:r>
            <a:r>
              <a:rPr lang="en-US" altLang="zh-CN" sz="1200" kern="1200" dirty="0" err="1">
                <a:solidFill>
                  <a:schemeClr val="tx1"/>
                </a:solidFill>
                <a:effectLst/>
                <a:latin typeface="+mn-lt"/>
                <a:ea typeface="+mn-ea"/>
                <a:cs typeface="+mn-cs"/>
              </a:rPr>
              <a:t>cn</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那么特征词语类别之间的互信息公式为：</a:t>
            </a:r>
          </a:p>
          <a:p>
            <a:endParaRPr lang="zh-CN" altLang="en-US" dirty="0"/>
          </a:p>
        </p:txBody>
      </p:sp>
      <p:sp>
        <p:nvSpPr>
          <p:cNvPr id="4" name="灯片编号占位符 3"/>
          <p:cNvSpPr>
            <a:spLocks noGrp="1"/>
          </p:cNvSpPr>
          <p:nvPr>
            <p:ph type="sldNum" sz="quarter" idx="5"/>
          </p:nvPr>
        </p:nvSpPr>
        <p:spPr/>
        <p:txBody>
          <a:bodyPr/>
          <a:lstStyle/>
          <a:p>
            <a:pPr>
              <a:defRPr/>
            </a:pPr>
            <a:fld id="{FA7C4805-7CB3-459E-9D3C-86D32365DB11}" type="slidenum">
              <a:rPr lang="zh-CN" altLang="en-US" smtClean="0"/>
              <a:pPr>
                <a:defRPr/>
              </a:pPr>
              <a:t>24</a:t>
            </a:fld>
            <a:endParaRPr lang="zh-CN" altLang="en-US"/>
          </a:p>
        </p:txBody>
      </p:sp>
    </p:spTree>
    <p:extLst>
      <p:ext uri="{BB962C8B-B14F-4D97-AF65-F5344CB8AC3E}">
        <p14:creationId xmlns:p14="http://schemas.microsoft.com/office/powerpoint/2010/main" val="2064049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mn-lt"/>
                <a:ea typeface="+mn-ea"/>
                <a:cs typeface="+mn-cs"/>
              </a:rPr>
              <a:t>可以表示特征词对于分类系统整体的贡献，无法区分该该特征词对于不同类别的权重。</a:t>
            </a:r>
          </a:p>
          <a:p>
            <a:endParaRPr lang="zh-CN" altLang="en-US" dirty="0"/>
          </a:p>
        </p:txBody>
      </p:sp>
      <p:sp>
        <p:nvSpPr>
          <p:cNvPr id="4" name="灯片编号占位符 3"/>
          <p:cNvSpPr>
            <a:spLocks noGrp="1"/>
          </p:cNvSpPr>
          <p:nvPr>
            <p:ph type="sldNum" sz="quarter" idx="5"/>
          </p:nvPr>
        </p:nvSpPr>
        <p:spPr/>
        <p:txBody>
          <a:bodyPr/>
          <a:lstStyle/>
          <a:p>
            <a:pPr>
              <a:defRPr/>
            </a:pPr>
            <a:fld id="{FA7C4805-7CB3-459E-9D3C-86D32365DB11}" type="slidenum">
              <a:rPr lang="zh-CN" altLang="en-US" smtClean="0"/>
              <a:pPr>
                <a:defRPr/>
              </a:pPr>
              <a:t>25</a:t>
            </a:fld>
            <a:endParaRPr lang="zh-CN" altLang="en-US"/>
          </a:p>
        </p:txBody>
      </p:sp>
    </p:spTree>
    <p:extLst>
      <p:ext uri="{BB962C8B-B14F-4D97-AF65-F5344CB8AC3E}">
        <p14:creationId xmlns:p14="http://schemas.microsoft.com/office/powerpoint/2010/main" val="1214748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N</a:t>
            </a:r>
            <a:r>
              <a:rPr lang="zh-CN" altLang="en-US" dirty="0"/>
              <a:t>表示语料库中文档总数量，</a:t>
            </a:r>
            <a:r>
              <a:rPr lang="en-US" altLang="zh-CN" dirty="0"/>
              <a:t>A</a:t>
            </a:r>
            <a:r>
              <a:rPr lang="zh-CN" altLang="en-US" dirty="0"/>
              <a:t>是包含词语</a:t>
            </a:r>
            <a:r>
              <a:rPr lang="en-US" altLang="zh-CN" dirty="0"/>
              <a:t>w</a:t>
            </a:r>
            <a:r>
              <a:rPr lang="zh-CN" altLang="en-US" dirty="0"/>
              <a:t>且属于类别</a:t>
            </a:r>
            <a:r>
              <a:rPr lang="en-US" altLang="zh-CN" dirty="0"/>
              <a:t>c</a:t>
            </a:r>
            <a:r>
              <a:rPr lang="zh-CN" altLang="en-US" dirty="0"/>
              <a:t>的文档数量，</a:t>
            </a:r>
            <a:r>
              <a:rPr lang="en-US" altLang="zh-CN" dirty="0"/>
              <a:t>B</a:t>
            </a:r>
            <a:r>
              <a:rPr lang="zh-CN" altLang="en-US" dirty="0"/>
              <a:t>是包含词语</a:t>
            </a:r>
            <a:r>
              <a:rPr lang="en-US" altLang="zh-CN" dirty="0"/>
              <a:t>w</a:t>
            </a:r>
            <a:r>
              <a:rPr lang="zh-CN" altLang="en-US" dirty="0"/>
              <a:t>但不属于类别</a:t>
            </a:r>
            <a:r>
              <a:rPr lang="en-US" altLang="zh-CN" dirty="0"/>
              <a:t>c</a:t>
            </a:r>
            <a:r>
              <a:rPr lang="zh-CN" altLang="en-US" dirty="0"/>
              <a:t>的文档数量，</a:t>
            </a:r>
            <a:r>
              <a:rPr lang="en-US" altLang="zh-CN" dirty="0"/>
              <a:t>C</a:t>
            </a:r>
            <a:r>
              <a:rPr lang="zh-CN" altLang="en-US" dirty="0"/>
              <a:t>是不包含</a:t>
            </a:r>
            <a:r>
              <a:rPr lang="en-US" altLang="zh-CN" dirty="0"/>
              <a:t>w</a:t>
            </a:r>
            <a:r>
              <a:rPr lang="zh-CN" altLang="en-US" dirty="0"/>
              <a:t>但属于类别</a:t>
            </a:r>
            <a:r>
              <a:rPr lang="en-US" altLang="zh-CN" dirty="0"/>
              <a:t>c</a:t>
            </a:r>
            <a:r>
              <a:rPr lang="zh-CN" altLang="en-US" dirty="0"/>
              <a:t>的文档数量，</a:t>
            </a:r>
            <a:r>
              <a:rPr lang="en-US" altLang="zh-CN" dirty="0"/>
              <a:t>D</a:t>
            </a:r>
            <a:r>
              <a:rPr lang="zh-CN" altLang="en-US" dirty="0"/>
              <a:t>是既不包含词语</a:t>
            </a:r>
            <a:r>
              <a:rPr lang="en-US" altLang="zh-CN" dirty="0"/>
              <a:t>w</a:t>
            </a:r>
            <a:r>
              <a:rPr lang="zh-CN" altLang="en-US" dirty="0"/>
              <a:t>也不属于类别</a:t>
            </a:r>
            <a:r>
              <a:rPr lang="en-US" altLang="zh-CN" dirty="0"/>
              <a:t>c</a:t>
            </a:r>
            <a:r>
              <a:rPr lang="zh-CN" altLang="en-US" dirty="0"/>
              <a:t>的文档数量。</a:t>
            </a:r>
            <a:endParaRPr lang="en-US" altLang="zh-CN" dirty="0"/>
          </a:p>
          <a:p>
            <a:endParaRPr lang="zh-CN" altLang="en-US" dirty="0"/>
          </a:p>
        </p:txBody>
      </p:sp>
      <p:sp>
        <p:nvSpPr>
          <p:cNvPr id="4" name="灯片编号占位符 3"/>
          <p:cNvSpPr>
            <a:spLocks noGrp="1"/>
          </p:cNvSpPr>
          <p:nvPr>
            <p:ph type="sldNum" sz="quarter" idx="5"/>
          </p:nvPr>
        </p:nvSpPr>
        <p:spPr/>
        <p:txBody>
          <a:bodyPr/>
          <a:lstStyle/>
          <a:p>
            <a:pPr>
              <a:defRPr/>
            </a:pPr>
            <a:fld id="{FA7C4805-7CB3-459E-9D3C-86D32365DB11}" type="slidenum">
              <a:rPr lang="zh-CN" altLang="en-US" smtClean="0"/>
              <a:pPr>
                <a:defRPr/>
              </a:pPr>
              <a:t>26</a:t>
            </a:fld>
            <a:endParaRPr lang="zh-CN" altLang="en-US"/>
          </a:p>
        </p:txBody>
      </p:sp>
    </p:spTree>
    <p:extLst>
      <p:ext uri="{BB962C8B-B14F-4D97-AF65-F5344CB8AC3E}">
        <p14:creationId xmlns:p14="http://schemas.microsoft.com/office/powerpoint/2010/main" val="1401138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A7C4805-7CB3-459E-9D3C-86D32365DB11}" type="slidenum">
              <a:rPr lang="zh-CN" altLang="en-US" smtClean="0"/>
              <a:pPr>
                <a:defRPr/>
              </a:pPr>
              <a:t>27</a:t>
            </a:fld>
            <a:endParaRPr lang="zh-CN" altLang="en-US"/>
          </a:p>
        </p:txBody>
      </p:sp>
    </p:spTree>
    <p:extLst>
      <p:ext uri="{BB962C8B-B14F-4D97-AF65-F5344CB8AC3E}">
        <p14:creationId xmlns:p14="http://schemas.microsoft.com/office/powerpoint/2010/main" val="2043221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kui</a:t>
            </a:r>
            <a:endParaRPr lang="zh-CN" altLang="en-US" dirty="0"/>
          </a:p>
        </p:txBody>
      </p:sp>
      <p:sp>
        <p:nvSpPr>
          <p:cNvPr id="4" name="灯片编号占位符 3"/>
          <p:cNvSpPr>
            <a:spLocks noGrp="1"/>
          </p:cNvSpPr>
          <p:nvPr>
            <p:ph type="sldNum" sz="quarter" idx="10"/>
          </p:nvPr>
        </p:nvSpPr>
        <p:spPr/>
        <p:txBody>
          <a:bodyPr/>
          <a:lstStyle/>
          <a:p>
            <a:pPr>
              <a:defRPr/>
            </a:pPr>
            <a:fld id="{FA7C4805-7CB3-459E-9D3C-86D32365DB11}" type="slidenum">
              <a:rPr lang="zh-CN" altLang="en-US" smtClean="0"/>
              <a:pPr>
                <a:defRPr/>
              </a:pPr>
              <a:t>4</a:t>
            </a:fld>
            <a:endParaRPr lang="zh-CN" altLang="en-US"/>
          </a:p>
        </p:txBody>
      </p:sp>
    </p:spTree>
    <p:extLst>
      <p:ext uri="{BB962C8B-B14F-4D97-AF65-F5344CB8AC3E}">
        <p14:creationId xmlns:p14="http://schemas.microsoft.com/office/powerpoint/2010/main" val="1208643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关键词云</a:t>
            </a:r>
            <a:endParaRPr lang="zh-CN" altLang="en-US" dirty="0"/>
          </a:p>
        </p:txBody>
      </p:sp>
      <p:sp>
        <p:nvSpPr>
          <p:cNvPr id="4" name="灯片编号占位符 3"/>
          <p:cNvSpPr>
            <a:spLocks noGrp="1"/>
          </p:cNvSpPr>
          <p:nvPr>
            <p:ph type="sldNum" sz="quarter" idx="10"/>
          </p:nvPr>
        </p:nvSpPr>
        <p:spPr/>
        <p:txBody>
          <a:bodyPr/>
          <a:lstStyle/>
          <a:p>
            <a:pPr>
              <a:defRPr/>
            </a:pPr>
            <a:fld id="{FA7C4805-7CB3-459E-9D3C-86D32365DB11}" type="slidenum">
              <a:rPr lang="zh-CN" altLang="en-US" smtClean="0"/>
              <a:pPr>
                <a:defRPr/>
              </a:pPr>
              <a:t>5</a:t>
            </a:fld>
            <a:endParaRPr lang="zh-CN" altLang="en-US"/>
          </a:p>
        </p:txBody>
      </p:sp>
    </p:spTree>
    <p:extLst>
      <p:ext uri="{BB962C8B-B14F-4D97-AF65-F5344CB8AC3E}">
        <p14:creationId xmlns:p14="http://schemas.microsoft.com/office/powerpoint/2010/main" val="3470438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b="1" dirty="0" smtClean="0"/>
              <a:t>基于重复串的短文本聚类研究  </a:t>
            </a:r>
            <a:r>
              <a:rPr lang="zh-CN" altLang="en-US" dirty="0" smtClean="0"/>
              <a:t>中国科学院</a:t>
            </a:r>
            <a:r>
              <a:rPr lang="zh-CN" altLang="en-US" baseline="0" dirty="0" smtClean="0"/>
              <a:t>    </a:t>
            </a:r>
            <a:r>
              <a:rPr lang="zh-CN" altLang="en-US" dirty="0" smtClean="0"/>
              <a:t>在着</a:t>
            </a:r>
            <a:r>
              <a:rPr lang="en-US" altLang="zh-CN" dirty="0" smtClean="0"/>
              <a:t>Web</a:t>
            </a:r>
            <a:r>
              <a:rPr lang="zh-CN" altLang="en-US" dirty="0" smtClean="0"/>
              <a:t>聊天室</a:t>
            </a:r>
            <a:r>
              <a:rPr lang="en-US" altLang="zh-CN" dirty="0" smtClean="0"/>
              <a:t>BBS</a:t>
            </a:r>
            <a:r>
              <a:rPr lang="zh-CN" altLang="en-US" dirty="0" smtClean="0"/>
              <a:t>论坛、短消息等多种即时通讯方式   含几个到十几个单词</a:t>
            </a:r>
            <a:endParaRPr lang="zh-CN" altLang="en-US" dirty="0"/>
          </a:p>
        </p:txBody>
      </p:sp>
      <p:sp>
        <p:nvSpPr>
          <p:cNvPr id="4" name="灯片编号占位符 3"/>
          <p:cNvSpPr>
            <a:spLocks noGrp="1"/>
          </p:cNvSpPr>
          <p:nvPr>
            <p:ph type="sldNum" sz="quarter" idx="10"/>
          </p:nvPr>
        </p:nvSpPr>
        <p:spPr/>
        <p:txBody>
          <a:bodyPr/>
          <a:lstStyle/>
          <a:p>
            <a:pPr>
              <a:defRPr/>
            </a:pPr>
            <a:fld id="{FA7C4805-7CB3-459E-9D3C-86D32365DB11}" type="slidenum">
              <a:rPr lang="zh-CN" altLang="en-US" smtClean="0"/>
              <a:pPr>
                <a:defRPr/>
              </a:pPr>
              <a:t>13</a:t>
            </a:fld>
            <a:endParaRPr lang="zh-CN" altLang="en-US"/>
          </a:p>
        </p:txBody>
      </p:sp>
    </p:spTree>
    <p:extLst>
      <p:ext uri="{BB962C8B-B14F-4D97-AF65-F5344CB8AC3E}">
        <p14:creationId xmlns:p14="http://schemas.microsoft.com/office/powerpoint/2010/main" val="1443956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根据短文本分析所需要的知识源的属性可以将短文本分为三类。其中隐性和半显性从大量的文本数据中挖掘词与词的联系，从而应用到短文本分析。显性模型使用人工构建的大规模知识库和词典辅助短文本分析。</a:t>
            </a:r>
          </a:p>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隐性语义模型：映射到一个语义空间上的隐性向量，这个向量的每个维度只有机器知道。</a:t>
            </a:r>
          </a:p>
          <a:p>
            <a:r>
              <a:rPr lang="en-US" altLang="zh-CN" sz="1200" kern="1200" dirty="0" smtClean="0">
                <a:solidFill>
                  <a:schemeClr val="tx1"/>
                </a:solidFill>
                <a:effectLst/>
                <a:latin typeface="+mn-lt"/>
                <a:ea typeface="+mn-ea"/>
                <a:cs typeface="+mn-cs"/>
              </a:rPr>
              <a:t>LSA</a:t>
            </a:r>
            <a:r>
              <a:rPr lang="zh-CN" altLang="zh-CN" sz="1200" kern="1200" dirty="0" smtClean="0">
                <a:solidFill>
                  <a:schemeClr val="tx1"/>
                </a:solidFill>
                <a:effectLst/>
                <a:latin typeface="+mn-lt"/>
                <a:ea typeface="+mn-ea"/>
                <a:cs typeface="+mn-cs"/>
              </a:rPr>
              <a:t>：用统计方法来分析大量文本从而推出词与文本的含义表示，其核心思想是相同语境下出现的词具有较高的语义相关性。短文本情境下，（</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）语料足够多的情况下，直接构建一个词与短文本的共现矩阵，从而推出每个短文本的表示（</a:t>
            </a:r>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）训练数据较小的时候，可通过标准的</a:t>
            </a:r>
            <a:r>
              <a:rPr lang="en-US" altLang="zh-CN" sz="1200" kern="1200" dirty="0" smtClean="0">
                <a:solidFill>
                  <a:schemeClr val="tx1"/>
                </a:solidFill>
                <a:effectLst/>
                <a:latin typeface="+mn-lt"/>
                <a:ea typeface="+mn-ea"/>
                <a:cs typeface="+mn-cs"/>
              </a:rPr>
              <a:t>LSA</a:t>
            </a:r>
            <a:r>
              <a:rPr lang="zh-CN" altLang="zh-CN" sz="1200" kern="1200" dirty="0" smtClean="0">
                <a:solidFill>
                  <a:schemeClr val="tx1"/>
                </a:solidFill>
                <a:effectLst/>
                <a:latin typeface="+mn-lt"/>
                <a:ea typeface="+mn-ea"/>
                <a:cs typeface="+mn-cs"/>
              </a:rPr>
              <a:t>得到每个词的向量，再结合额外的语义合成方法获取短文向量。</a:t>
            </a:r>
          </a:p>
          <a:p>
            <a:r>
              <a:rPr lang="en-US" altLang="zh-CN" sz="1200" kern="1200" dirty="0" smtClean="0">
                <a:solidFill>
                  <a:schemeClr val="tx1"/>
                </a:solidFill>
                <a:effectLst/>
                <a:latin typeface="+mn-lt"/>
                <a:ea typeface="+mn-ea"/>
                <a:cs typeface="+mn-cs"/>
              </a:rPr>
              <a:t>HAL</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LSA</a:t>
            </a:r>
            <a:r>
              <a:rPr lang="zh-CN" altLang="zh-CN" sz="1200" kern="1200" dirty="0" smtClean="0">
                <a:solidFill>
                  <a:schemeClr val="tx1"/>
                </a:solidFill>
                <a:effectLst/>
                <a:latin typeface="+mn-lt"/>
                <a:ea typeface="+mn-ea"/>
                <a:cs typeface="+mn-cs"/>
              </a:rPr>
              <a:t>比其更纯粹。旨在构建一个词与词的共现矩阵。对于每个词向量它的每个维度代表一个语境词。</a:t>
            </a:r>
            <a:r>
              <a:rPr lang="en-US" altLang="zh-CN" sz="1200" kern="1200" dirty="0" smtClean="0">
                <a:solidFill>
                  <a:schemeClr val="tx1"/>
                </a:solidFill>
                <a:effectLst/>
                <a:latin typeface="+mn-lt"/>
                <a:ea typeface="+mn-ea"/>
                <a:cs typeface="+mn-cs"/>
              </a:rPr>
              <a:t>HAL</a:t>
            </a:r>
            <a:r>
              <a:rPr lang="zh-CN" altLang="zh-CN" sz="1200" kern="1200" dirty="0" smtClean="0">
                <a:solidFill>
                  <a:schemeClr val="tx1"/>
                </a:solidFill>
                <a:effectLst/>
                <a:latin typeface="+mn-lt"/>
                <a:ea typeface="+mn-ea"/>
                <a:cs typeface="+mn-cs"/>
              </a:rPr>
              <a:t>产出的仅仅是词向量，对于短文本分析，还需要额外的语义合成方法推出短文向量。</a:t>
            </a:r>
          </a:p>
          <a:p>
            <a:r>
              <a:rPr lang="en-US" altLang="zh-CN" sz="1200" kern="1200" dirty="0" smtClean="0">
                <a:solidFill>
                  <a:schemeClr val="tx1"/>
                </a:solidFill>
                <a:effectLst/>
                <a:latin typeface="+mn-lt"/>
                <a:ea typeface="+mn-ea"/>
                <a:cs typeface="+mn-cs"/>
              </a:rPr>
              <a:t>HLM</a:t>
            </a:r>
            <a:r>
              <a:rPr lang="zh-CN" altLang="zh-CN" sz="1200" kern="1200" dirty="0" smtClean="0">
                <a:solidFill>
                  <a:schemeClr val="tx1"/>
                </a:solidFill>
                <a:effectLst/>
                <a:latin typeface="+mn-lt"/>
                <a:ea typeface="+mn-ea"/>
                <a:cs typeface="+mn-cs"/>
              </a:rPr>
              <a:t>：随着神经网络和特征学习的发展，逐渐取代</a:t>
            </a:r>
            <a:r>
              <a:rPr lang="en-US" altLang="zh-CN" sz="1200" kern="1200" dirty="0" smtClean="0">
                <a:solidFill>
                  <a:schemeClr val="tx1"/>
                </a:solidFill>
                <a:effectLst/>
                <a:latin typeface="+mn-lt"/>
                <a:ea typeface="+mn-ea"/>
                <a:cs typeface="+mn-cs"/>
              </a:rPr>
              <a:t>HAL</a:t>
            </a:r>
            <a:r>
              <a:rPr lang="zh-CN" altLang="zh-CN" sz="1200" kern="1200" dirty="0" smtClean="0">
                <a:solidFill>
                  <a:schemeClr val="tx1"/>
                </a:solidFill>
                <a:effectLst/>
                <a:latin typeface="+mn-lt"/>
                <a:ea typeface="+mn-ea"/>
                <a:cs typeface="+mn-cs"/>
              </a:rPr>
              <a:t>。旨在将词向量当成待学习的模型参数，通过神经网络在大规模非结构化文本的训练来更新这些参数以得到最优的词语义编码。</a:t>
            </a:r>
          </a:p>
          <a:p>
            <a:pPr lvl="0"/>
            <a:r>
              <a:rPr lang="zh-CN" altLang="zh-CN" sz="1200" kern="1200" dirty="0" smtClean="0">
                <a:solidFill>
                  <a:schemeClr val="tx1"/>
                </a:solidFill>
                <a:effectLst/>
                <a:latin typeface="+mn-lt"/>
                <a:ea typeface="+mn-ea"/>
                <a:cs typeface="+mn-cs"/>
              </a:rPr>
              <a:t>概率性</a:t>
            </a:r>
            <a:r>
              <a:rPr lang="en-US" altLang="zh-CN" sz="1200" kern="1200" dirty="0" smtClean="0">
                <a:solidFill>
                  <a:schemeClr val="tx1"/>
                </a:solidFill>
                <a:effectLst/>
                <a:latin typeface="+mn-lt"/>
                <a:ea typeface="+mn-ea"/>
                <a:cs typeface="+mn-cs"/>
              </a:rPr>
              <a:t>HLM</a:t>
            </a:r>
            <a:r>
              <a:rPr lang="zh-CN" altLang="zh-CN" sz="1200" kern="1200" dirty="0" smtClean="0">
                <a:solidFill>
                  <a:schemeClr val="tx1"/>
                </a:solidFill>
                <a:effectLst/>
                <a:latin typeface="+mn-lt"/>
                <a:ea typeface="+mn-ea"/>
                <a:cs typeface="+mn-cs"/>
              </a:rPr>
              <a:t>由</a:t>
            </a:r>
            <a:r>
              <a:rPr lang="en-US" altLang="zh-CN" sz="1200" kern="1200" dirty="0" err="1" smtClean="0">
                <a:solidFill>
                  <a:schemeClr val="tx1"/>
                </a:solidFill>
                <a:effectLst/>
                <a:latin typeface="+mn-lt"/>
                <a:ea typeface="+mn-ea"/>
                <a:cs typeface="+mn-cs"/>
              </a:rPr>
              <a:t>Bengio</a:t>
            </a:r>
            <a:r>
              <a:rPr lang="zh-CN" altLang="zh-CN" sz="1200" kern="1200" dirty="0" smtClean="0">
                <a:solidFill>
                  <a:schemeClr val="tx1"/>
                </a:solidFill>
                <a:effectLst/>
                <a:latin typeface="+mn-lt"/>
                <a:ea typeface="+mn-ea"/>
                <a:cs typeface="+mn-cs"/>
              </a:rPr>
              <a:t>等提出，使用前向神经网络根据语境预测下一个词出现的概率</a:t>
            </a:r>
          </a:p>
          <a:p>
            <a:pPr lvl="0"/>
            <a:r>
              <a:rPr lang="zh-CN" altLang="zh-CN" sz="1200" kern="1200" dirty="0" smtClean="0">
                <a:solidFill>
                  <a:schemeClr val="tx1"/>
                </a:solidFill>
                <a:effectLst/>
                <a:latin typeface="+mn-lt"/>
                <a:ea typeface="+mn-ea"/>
                <a:cs typeface="+mn-cs"/>
              </a:rPr>
              <a:t>非概率性由</a:t>
            </a:r>
            <a:r>
              <a:rPr lang="en-US" altLang="zh-CN" sz="1200" kern="1200" dirty="0" err="1" smtClean="0">
                <a:solidFill>
                  <a:schemeClr val="tx1"/>
                </a:solidFill>
                <a:effectLst/>
                <a:latin typeface="+mn-lt"/>
                <a:ea typeface="+mn-ea"/>
                <a:cs typeface="+mn-cs"/>
              </a:rPr>
              <a:t>Collobert</a:t>
            </a:r>
            <a:r>
              <a:rPr lang="zh-CN" altLang="zh-CN" sz="1200" kern="1200" dirty="0" smtClean="0">
                <a:solidFill>
                  <a:schemeClr val="tx1"/>
                </a:solidFill>
                <a:effectLst/>
                <a:latin typeface="+mn-lt"/>
                <a:ea typeface="+mn-ea"/>
                <a:cs typeface="+mn-cs"/>
              </a:rPr>
              <a:t>和</a:t>
            </a:r>
            <a:r>
              <a:rPr lang="en-US" altLang="zh-CN" sz="1200" kern="1200" dirty="0" smtClean="0">
                <a:solidFill>
                  <a:schemeClr val="tx1"/>
                </a:solidFill>
                <a:effectLst/>
                <a:latin typeface="+mn-lt"/>
                <a:ea typeface="+mn-ea"/>
                <a:cs typeface="+mn-cs"/>
              </a:rPr>
              <a:t>Weston</a:t>
            </a:r>
            <a:r>
              <a:rPr lang="zh-CN" altLang="zh-CN" sz="1200" kern="1200" dirty="0" smtClean="0">
                <a:solidFill>
                  <a:schemeClr val="tx1"/>
                </a:solidFill>
                <a:effectLst/>
                <a:latin typeface="+mn-lt"/>
                <a:ea typeface="+mn-ea"/>
                <a:cs typeface="+mn-cs"/>
              </a:rPr>
              <a:t>的工作为代表，模型考虑文本中的</a:t>
            </a:r>
            <a:r>
              <a:rPr lang="en-US" altLang="zh-CN" sz="1200" kern="1200" dirty="0" smtClean="0">
                <a:solidFill>
                  <a:schemeClr val="tx1"/>
                </a:solidFill>
                <a:effectLst/>
                <a:latin typeface="+mn-lt"/>
                <a:ea typeface="+mn-ea"/>
                <a:cs typeface="+mn-cs"/>
              </a:rPr>
              <a:t>N</a:t>
            </a:r>
            <a:r>
              <a:rPr lang="zh-CN" altLang="zh-CN" sz="1200" kern="1200" dirty="0" smtClean="0">
                <a:solidFill>
                  <a:schemeClr val="tx1"/>
                </a:solidFill>
                <a:effectLst/>
                <a:latin typeface="+mn-lt"/>
                <a:ea typeface="+mn-ea"/>
                <a:cs typeface="+mn-cs"/>
              </a:rPr>
              <a:t>元组。对于每个</a:t>
            </a:r>
            <a:r>
              <a:rPr lang="en-US" altLang="zh-CN" sz="1200" kern="1200" dirty="0" smtClean="0">
                <a:solidFill>
                  <a:schemeClr val="tx1"/>
                </a:solidFill>
                <a:effectLst/>
                <a:latin typeface="+mn-lt"/>
                <a:ea typeface="+mn-ea"/>
                <a:cs typeface="+mn-cs"/>
              </a:rPr>
              <a:t>N</a:t>
            </a:r>
            <a:r>
              <a:rPr lang="zh-CN" altLang="zh-CN" sz="1200" kern="1200" dirty="0" smtClean="0">
                <a:solidFill>
                  <a:schemeClr val="tx1"/>
                </a:solidFill>
                <a:effectLst/>
                <a:latin typeface="+mn-lt"/>
                <a:ea typeface="+mn-ea"/>
                <a:cs typeface="+mn-cs"/>
              </a:rPr>
              <a:t>元组中某个位置的词，模型选取随机词来代替该词，从而产生若干新的</a:t>
            </a:r>
            <a:r>
              <a:rPr lang="en-US" altLang="zh-CN" sz="1200" kern="1200" dirty="0" smtClean="0">
                <a:solidFill>
                  <a:schemeClr val="tx1"/>
                </a:solidFill>
                <a:effectLst/>
                <a:latin typeface="+mn-lt"/>
                <a:ea typeface="+mn-ea"/>
                <a:cs typeface="+mn-cs"/>
              </a:rPr>
              <a:t>n</a:t>
            </a:r>
            <a:r>
              <a:rPr lang="zh-CN" altLang="zh-CN" sz="1200" kern="1200" dirty="0" smtClean="0">
                <a:solidFill>
                  <a:schemeClr val="tx1"/>
                </a:solidFill>
                <a:effectLst/>
                <a:latin typeface="+mn-lt"/>
                <a:ea typeface="+mn-ea"/>
                <a:cs typeface="+mn-cs"/>
              </a:rPr>
              <a:t>元组作为负样本。</a:t>
            </a:r>
          </a:p>
          <a:p>
            <a:r>
              <a:rPr lang="en-US" altLang="zh-CN" sz="1200" kern="1200" dirty="0" smtClean="0">
                <a:solidFill>
                  <a:schemeClr val="tx1"/>
                </a:solidFill>
                <a:effectLst/>
                <a:latin typeface="+mn-lt"/>
                <a:ea typeface="+mn-ea"/>
                <a:cs typeface="+mn-cs"/>
              </a:rPr>
              <a:t>HLM</a:t>
            </a:r>
            <a:r>
              <a:rPr lang="zh-CN" altLang="zh-CN" sz="1200" kern="1200" dirty="0" smtClean="0">
                <a:solidFill>
                  <a:schemeClr val="tx1"/>
                </a:solidFill>
                <a:effectLst/>
                <a:latin typeface="+mn-lt"/>
                <a:ea typeface="+mn-ea"/>
                <a:cs typeface="+mn-cs"/>
              </a:rPr>
              <a:t>和</a:t>
            </a:r>
            <a:r>
              <a:rPr lang="en-US" altLang="zh-CN" sz="1200" kern="1200" dirty="0" smtClean="0">
                <a:solidFill>
                  <a:schemeClr val="tx1"/>
                </a:solidFill>
                <a:effectLst/>
                <a:latin typeface="+mn-lt"/>
                <a:ea typeface="+mn-ea"/>
                <a:cs typeface="+mn-cs"/>
              </a:rPr>
              <a:t>HAL</a:t>
            </a:r>
            <a:r>
              <a:rPr lang="zh-CN" altLang="zh-CN" sz="1200" kern="1200" dirty="0" smtClean="0">
                <a:solidFill>
                  <a:schemeClr val="tx1"/>
                </a:solidFill>
                <a:effectLst/>
                <a:latin typeface="+mn-lt"/>
                <a:ea typeface="+mn-ea"/>
                <a:cs typeface="+mn-cs"/>
              </a:rPr>
              <a:t>相似，得到的词向量不能直接用于短文本分析，还需要额外的合成模型依据词向量得到短文本向量。</a:t>
            </a:r>
          </a:p>
          <a:p>
            <a:r>
              <a:rPr lang="zh-CN" altLang="zh-CN" sz="1200" kern="1200" dirty="0" smtClean="0">
                <a:solidFill>
                  <a:schemeClr val="tx1"/>
                </a:solidFill>
                <a:effectLst/>
                <a:latin typeface="+mn-lt"/>
                <a:ea typeface="+mn-ea"/>
                <a:cs typeface="+mn-cs"/>
              </a:rPr>
              <a:t>段向量：另一种基于神经网络的隐性短文本分析模型，可以直接用于短文本向量学习。核心思想将短文本向量当成语境，用于辅助推理。</a:t>
            </a:r>
          </a:p>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半显性语义模型：也是一种映射到语义空间里的向量，但是向量的每个维度都是一个“主题”，这个主题通常是一组词的聚类。</a:t>
            </a:r>
          </a:p>
          <a:p>
            <a:r>
              <a:rPr lang="zh-CN" altLang="zh-CN" sz="1200" kern="1200" dirty="0" smtClean="0">
                <a:solidFill>
                  <a:schemeClr val="tx1"/>
                </a:solidFill>
                <a:effectLst/>
                <a:latin typeface="+mn-lt"/>
                <a:ea typeface="+mn-ea"/>
                <a:cs typeface="+mn-cs"/>
              </a:rPr>
              <a:t>主题模型：</a:t>
            </a:r>
          </a:p>
          <a:p>
            <a:pPr lvl="0"/>
            <a:r>
              <a:rPr lang="zh-CN" altLang="zh-CN" sz="1200" kern="1200" dirty="0" smtClean="0">
                <a:solidFill>
                  <a:schemeClr val="tx1"/>
                </a:solidFill>
                <a:effectLst/>
                <a:latin typeface="+mn-lt"/>
                <a:ea typeface="+mn-ea"/>
                <a:cs typeface="+mn-cs"/>
              </a:rPr>
              <a:t>最早的主题模型</a:t>
            </a:r>
            <a:r>
              <a:rPr lang="en-US" altLang="zh-CN" sz="1200" kern="1200" dirty="0" smtClean="0">
                <a:solidFill>
                  <a:schemeClr val="tx1"/>
                </a:solidFill>
                <a:effectLst/>
                <a:latin typeface="+mn-lt"/>
                <a:ea typeface="+mn-ea"/>
                <a:cs typeface="+mn-cs"/>
              </a:rPr>
              <a:t>PLSA</a:t>
            </a:r>
            <a:r>
              <a:rPr lang="zh-CN" altLang="zh-CN" sz="1200" kern="1200" dirty="0" smtClean="0">
                <a:solidFill>
                  <a:schemeClr val="tx1"/>
                </a:solidFill>
                <a:effectLst/>
                <a:latin typeface="+mn-lt"/>
                <a:ea typeface="+mn-ea"/>
                <a:cs typeface="+mn-cs"/>
              </a:rPr>
              <a:t>为</a:t>
            </a:r>
            <a:r>
              <a:rPr lang="en-US" altLang="zh-CN" sz="1200" kern="1200" dirty="0" smtClean="0">
                <a:solidFill>
                  <a:schemeClr val="tx1"/>
                </a:solidFill>
                <a:effectLst/>
                <a:latin typeface="+mn-lt"/>
                <a:ea typeface="+mn-ea"/>
                <a:cs typeface="+mn-cs"/>
              </a:rPr>
              <a:t>LSA</a:t>
            </a:r>
            <a:r>
              <a:rPr lang="zh-CN" altLang="zh-CN" sz="1200" kern="1200" dirty="0" smtClean="0">
                <a:solidFill>
                  <a:schemeClr val="tx1"/>
                </a:solidFill>
                <a:effectLst/>
                <a:latin typeface="+mn-lt"/>
                <a:ea typeface="+mn-ea"/>
                <a:cs typeface="+mn-cs"/>
              </a:rPr>
              <a:t>模型的延伸，由</a:t>
            </a:r>
            <a:r>
              <a:rPr lang="en-US" altLang="zh-CN" sz="1200" kern="1200" dirty="0" smtClean="0">
                <a:solidFill>
                  <a:schemeClr val="tx1"/>
                </a:solidFill>
                <a:effectLst/>
                <a:latin typeface="+mn-lt"/>
                <a:ea typeface="+mn-ea"/>
                <a:cs typeface="+mn-cs"/>
              </a:rPr>
              <a:t>Hofmann</a:t>
            </a:r>
            <a:r>
              <a:rPr lang="zh-CN" altLang="zh-CN" sz="1200" kern="1200" dirty="0" smtClean="0">
                <a:solidFill>
                  <a:schemeClr val="tx1"/>
                </a:solidFill>
                <a:effectLst/>
                <a:latin typeface="+mn-lt"/>
                <a:ea typeface="+mn-ea"/>
                <a:cs typeface="+mn-cs"/>
              </a:rPr>
              <a:t>等人提出。</a:t>
            </a:r>
            <a:r>
              <a:rPr lang="en-US" altLang="zh-CN" sz="1200" kern="1200" dirty="0" smtClean="0">
                <a:solidFill>
                  <a:schemeClr val="tx1"/>
                </a:solidFill>
                <a:effectLst/>
                <a:latin typeface="+mn-lt"/>
                <a:ea typeface="+mn-ea"/>
                <a:cs typeface="+mn-cs"/>
              </a:rPr>
              <a:t>PLSA</a:t>
            </a:r>
            <a:r>
              <a:rPr lang="zh-CN" altLang="zh-CN" sz="1200" kern="1200" dirty="0" smtClean="0">
                <a:solidFill>
                  <a:schemeClr val="tx1"/>
                </a:solidFill>
                <a:effectLst/>
                <a:latin typeface="+mn-lt"/>
                <a:ea typeface="+mn-ea"/>
                <a:cs typeface="+mn-cs"/>
              </a:rPr>
              <a:t>模型假设文本具有主题分布，而文中的词从主题对应的词分布中抽取。虽然其可以模拟每个文本的主题分布，但是没有假设文题的先验分布，它的参数随训练文本的个数呈线性增长，且无法应用于测试文本。</a:t>
            </a:r>
          </a:p>
          <a:p>
            <a:pPr lvl="0"/>
            <a:r>
              <a:rPr lang="en-US" altLang="zh-CN" sz="1200" kern="1200" dirty="0" smtClean="0">
                <a:solidFill>
                  <a:schemeClr val="tx1"/>
                </a:solidFill>
                <a:effectLst/>
                <a:latin typeface="+mn-lt"/>
                <a:ea typeface="+mn-ea"/>
                <a:cs typeface="+mn-cs"/>
              </a:rPr>
              <a:t>LDA</a:t>
            </a:r>
            <a:r>
              <a:rPr lang="zh-CN" altLang="zh-CN" sz="1200" kern="1200" dirty="0" smtClean="0">
                <a:solidFill>
                  <a:schemeClr val="tx1"/>
                </a:solidFill>
                <a:effectLst/>
                <a:latin typeface="+mn-lt"/>
                <a:ea typeface="+mn-ea"/>
                <a:cs typeface="+mn-cs"/>
              </a:rPr>
              <a:t>模型从贝叶斯的角度增加了迪利克雷先验分布，从而解决了</a:t>
            </a:r>
            <a:r>
              <a:rPr lang="en-US" altLang="zh-CN" sz="1200" kern="1200" dirty="0" smtClean="0">
                <a:solidFill>
                  <a:schemeClr val="tx1"/>
                </a:solidFill>
                <a:effectLst/>
                <a:latin typeface="+mn-lt"/>
                <a:ea typeface="+mn-ea"/>
                <a:cs typeface="+mn-cs"/>
              </a:rPr>
              <a:t>PLSA</a:t>
            </a:r>
            <a:r>
              <a:rPr lang="zh-CN" altLang="zh-CN" sz="1200" kern="1200" dirty="0" smtClean="0">
                <a:solidFill>
                  <a:schemeClr val="tx1"/>
                </a:solidFill>
                <a:effectLst/>
                <a:latin typeface="+mn-lt"/>
                <a:ea typeface="+mn-ea"/>
                <a:cs typeface="+mn-cs"/>
              </a:rPr>
              <a:t>模型中存在的问题。</a:t>
            </a:r>
          </a:p>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显性语义模型：其产生的短文本向量不仅仅机器可以用于计算，人类也可以理解，每个维度都有明确的含义，通常是一个明确的“概念”</a:t>
            </a:r>
          </a:p>
          <a:p>
            <a:pPr lvl="0"/>
            <a:r>
              <a:rPr lang="zh-CN" altLang="zh-CN" sz="1200" kern="1200" dirty="0" smtClean="0">
                <a:solidFill>
                  <a:schemeClr val="tx1"/>
                </a:solidFill>
                <a:effectLst/>
                <a:latin typeface="+mn-lt"/>
                <a:ea typeface="+mn-ea"/>
                <a:cs typeface="+mn-cs"/>
              </a:rPr>
              <a:t>显性语义分析（</a:t>
            </a:r>
            <a:r>
              <a:rPr lang="en-US" altLang="zh-CN" sz="1200" kern="1200" dirty="0" smtClean="0">
                <a:solidFill>
                  <a:schemeClr val="tx1"/>
                </a:solidFill>
                <a:effectLst/>
                <a:latin typeface="+mn-lt"/>
                <a:ea typeface="+mn-ea"/>
                <a:cs typeface="+mn-cs"/>
              </a:rPr>
              <a:t>ESA</a:t>
            </a:r>
            <a:r>
              <a:rPr lang="zh-CN" altLang="zh-CN" sz="1200" kern="1200" dirty="0" smtClean="0">
                <a:solidFill>
                  <a:schemeClr val="tx1"/>
                </a:solidFill>
                <a:effectLst/>
                <a:latin typeface="+mn-lt"/>
                <a:ea typeface="+mn-ea"/>
                <a:cs typeface="+mn-cs"/>
              </a:rPr>
              <a:t>）：向量空间的构建由知识库辅助完成。</a:t>
            </a:r>
            <a:r>
              <a:rPr lang="en-US" altLang="zh-CN" sz="1200" kern="1200" dirty="0" smtClean="0">
                <a:solidFill>
                  <a:schemeClr val="tx1"/>
                </a:solidFill>
                <a:effectLst/>
                <a:latin typeface="+mn-lt"/>
                <a:ea typeface="+mn-ea"/>
                <a:cs typeface="+mn-cs"/>
              </a:rPr>
              <a:t>ESA</a:t>
            </a:r>
            <a:r>
              <a:rPr lang="zh-CN" altLang="zh-CN" sz="1200" kern="1200" dirty="0" smtClean="0">
                <a:solidFill>
                  <a:schemeClr val="tx1"/>
                </a:solidFill>
                <a:effectLst/>
                <a:latin typeface="+mn-lt"/>
                <a:ea typeface="+mn-ea"/>
                <a:cs typeface="+mn-cs"/>
              </a:rPr>
              <a:t>与</a:t>
            </a:r>
            <a:r>
              <a:rPr lang="en-US" altLang="zh-CN" sz="1200" kern="1200" dirty="0" smtClean="0">
                <a:solidFill>
                  <a:schemeClr val="tx1"/>
                </a:solidFill>
                <a:effectLst/>
                <a:latin typeface="+mn-lt"/>
                <a:ea typeface="+mn-ea"/>
                <a:cs typeface="+mn-cs"/>
              </a:rPr>
              <a:t>LSA</a:t>
            </a:r>
            <a:r>
              <a:rPr lang="zh-CN" altLang="zh-CN" sz="1200" kern="1200" dirty="0" smtClean="0">
                <a:solidFill>
                  <a:schemeClr val="tx1"/>
                </a:solidFill>
                <a:effectLst/>
                <a:latin typeface="+mn-lt"/>
                <a:ea typeface="+mn-ea"/>
                <a:cs typeface="+mn-cs"/>
              </a:rPr>
              <a:t>模型的构建思路一致，构建一个庞大的词与文本的共现矩阵。在</a:t>
            </a:r>
            <a:r>
              <a:rPr lang="en-US" altLang="zh-CN" sz="1200" kern="1200" dirty="0" smtClean="0">
                <a:solidFill>
                  <a:schemeClr val="tx1"/>
                </a:solidFill>
                <a:effectLst/>
                <a:latin typeface="+mn-lt"/>
                <a:ea typeface="+mn-ea"/>
                <a:cs typeface="+mn-cs"/>
              </a:rPr>
              <a:t>ESA</a:t>
            </a:r>
            <a:r>
              <a:rPr lang="zh-CN" altLang="zh-CN" sz="1200" kern="1200" dirty="0" smtClean="0">
                <a:solidFill>
                  <a:schemeClr val="tx1"/>
                </a:solidFill>
                <a:effectLst/>
                <a:latin typeface="+mn-lt"/>
                <a:ea typeface="+mn-ea"/>
                <a:cs typeface="+mn-cs"/>
              </a:rPr>
              <a:t>中词向量的每个维度都代表一个明确的知识库文本，如标题。</a:t>
            </a:r>
          </a:p>
          <a:p>
            <a:pPr lvl="0"/>
            <a:r>
              <a:rPr lang="zh-CN" altLang="zh-CN" sz="1200" kern="1200" dirty="0" smtClean="0">
                <a:solidFill>
                  <a:schemeClr val="tx1"/>
                </a:solidFill>
                <a:effectLst/>
                <a:latin typeface="+mn-lt"/>
                <a:ea typeface="+mn-ea"/>
                <a:cs typeface="+mn-cs"/>
              </a:rPr>
              <a:t>概念化：旨在借助知识库推出短文本中每个词的概念分布，即将词按语境映射到一个以概念为维度的向量上。</a:t>
            </a:r>
          </a:p>
          <a:p>
            <a:pPr lvl="0"/>
            <a:r>
              <a:rPr lang="zh-CN" altLang="zh-CN" sz="1200" kern="1200" dirty="0" smtClean="0">
                <a:solidFill>
                  <a:schemeClr val="tx1"/>
                </a:solidFill>
                <a:effectLst/>
                <a:latin typeface="+mn-lt"/>
                <a:ea typeface="+mn-ea"/>
                <a:cs typeface="+mn-cs"/>
              </a:rPr>
              <a:t>最早的概念化方法由</a:t>
            </a:r>
            <a:r>
              <a:rPr lang="en-US" altLang="zh-CN" sz="1200" kern="1200" dirty="0" smtClean="0">
                <a:solidFill>
                  <a:schemeClr val="tx1"/>
                </a:solidFill>
                <a:effectLst/>
                <a:latin typeface="+mn-lt"/>
                <a:ea typeface="+mn-ea"/>
                <a:cs typeface="+mn-cs"/>
              </a:rPr>
              <a:t>Song</a:t>
            </a:r>
            <a:r>
              <a:rPr lang="zh-CN" altLang="zh-CN" sz="1200" kern="1200" dirty="0" smtClean="0">
                <a:solidFill>
                  <a:schemeClr val="tx1"/>
                </a:solidFill>
                <a:effectLst/>
                <a:latin typeface="+mn-lt"/>
                <a:ea typeface="+mn-ea"/>
                <a:cs typeface="+mn-cs"/>
              </a:rPr>
              <a:t>等提出，其模型使用知识库</a:t>
            </a:r>
            <a:r>
              <a:rPr lang="en-US" altLang="zh-CN" sz="1200" kern="1200" dirty="0" err="1" smtClean="0">
                <a:solidFill>
                  <a:schemeClr val="tx1"/>
                </a:solidFill>
                <a:effectLst/>
                <a:latin typeface="+mn-lt"/>
                <a:ea typeface="+mn-ea"/>
                <a:cs typeface="+mn-cs"/>
              </a:rPr>
              <a:t>Probase</a:t>
            </a:r>
            <a:r>
              <a:rPr lang="zh-CN" altLang="zh-CN" sz="1200" kern="1200" dirty="0" smtClean="0">
                <a:solidFill>
                  <a:schemeClr val="tx1"/>
                </a:solidFill>
                <a:effectLst/>
                <a:latin typeface="+mn-lt"/>
                <a:ea typeface="+mn-ea"/>
                <a:cs typeface="+mn-cs"/>
              </a:rPr>
              <a:t>，获取短文本中每个词与概念间的条件概率，从而通过朴素贝叶斯方法推出每个短文本的概念分布。但是这种模型无法处理由语义相关但概念不同的词组成的短文本，为了解决这个问题，</a:t>
            </a:r>
            <a:r>
              <a:rPr lang="en-US" altLang="zh-CN" sz="1200" kern="1200" dirty="0" smtClean="0">
                <a:solidFill>
                  <a:schemeClr val="tx1"/>
                </a:solidFill>
                <a:effectLst/>
                <a:latin typeface="+mn-lt"/>
                <a:ea typeface="+mn-ea"/>
                <a:cs typeface="+mn-cs"/>
              </a:rPr>
              <a:t>Kim</a:t>
            </a:r>
            <a:r>
              <a:rPr lang="zh-CN" altLang="zh-CN" sz="1200" kern="1200" dirty="0" smtClean="0">
                <a:solidFill>
                  <a:schemeClr val="tx1"/>
                </a:solidFill>
                <a:effectLst/>
                <a:latin typeface="+mn-lt"/>
                <a:ea typeface="+mn-ea"/>
                <a:cs typeface="+mn-cs"/>
              </a:rPr>
              <a:t>对上述模型进行了改进，新模型使用</a:t>
            </a:r>
            <a:r>
              <a:rPr lang="en-US" altLang="zh-CN" sz="1200" kern="1200" dirty="0" smtClean="0">
                <a:solidFill>
                  <a:schemeClr val="tx1"/>
                </a:solidFill>
                <a:effectLst/>
                <a:latin typeface="+mn-lt"/>
                <a:ea typeface="+mn-ea"/>
                <a:cs typeface="+mn-cs"/>
              </a:rPr>
              <a:t>LDA</a:t>
            </a:r>
            <a:r>
              <a:rPr lang="zh-CN" altLang="zh-CN" sz="1200" kern="1200" dirty="0" smtClean="0">
                <a:solidFill>
                  <a:schemeClr val="tx1"/>
                </a:solidFill>
                <a:effectLst/>
                <a:latin typeface="+mn-lt"/>
                <a:ea typeface="+mn-ea"/>
                <a:cs typeface="+mn-cs"/>
              </a:rPr>
              <a:t>主题模型，分析整条短文本的主题分布</a:t>
            </a:r>
          </a:p>
          <a:p>
            <a:pPr lvl="0"/>
            <a:r>
              <a:rPr lang="zh-CN" altLang="zh-CN" sz="1200" kern="1200" dirty="0" smtClean="0">
                <a:solidFill>
                  <a:schemeClr val="tx1"/>
                </a:solidFill>
                <a:effectLst/>
                <a:latin typeface="+mn-lt"/>
                <a:ea typeface="+mn-ea"/>
                <a:cs typeface="+mn-cs"/>
              </a:rPr>
              <a:t>另一个基于</a:t>
            </a:r>
            <a:r>
              <a:rPr lang="en-US" altLang="zh-CN" sz="1200" kern="1200" dirty="0" err="1" smtClean="0">
                <a:solidFill>
                  <a:schemeClr val="tx1"/>
                </a:solidFill>
                <a:effectLst/>
                <a:latin typeface="+mn-lt"/>
                <a:ea typeface="+mn-ea"/>
                <a:cs typeface="+mn-cs"/>
              </a:rPr>
              <a:t>Probase</a:t>
            </a:r>
            <a:r>
              <a:rPr lang="zh-CN" altLang="zh-CN" sz="1200" kern="1200" dirty="0" smtClean="0">
                <a:solidFill>
                  <a:schemeClr val="tx1"/>
                </a:solidFill>
                <a:effectLst/>
                <a:latin typeface="+mn-lt"/>
                <a:ea typeface="+mn-ea"/>
                <a:cs typeface="+mn-cs"/>
              </a:rPr>
              <a:t>的短文本分析框架是</a:t>
            </a:r>
            <a:r>
              <a:rPr lang="en-US" altLang="zh-CN" sz="1200" kern="1200" dirty="0" smtClean="0">
                <a:solidFill>
                  <a:schemeClr val="tx1"/>
                </a:solidFill>
                <a:effectLst/>
                <a:latin typeface="+mn-lt"/>
                <a:ea typeface="+mn-ea"/>
                <a:cs typeface="+mn-cs"/>
              </a:rPr>
              <a:t>Hua</a:t>
            </a:r>
            <a:r>
              <a:rPr lang="zh-CN" altLang="zh-CN" sz="1200" kern="1200" dirty="0" smtClean="0">
                <a:solidFill>
                  <a:schemeClr val="tx1"/>
                </a:solidFill>
                <a:effectLst/>
                <a:latin typeface="+mn-lt"/>
                <a:ea typeface="+mn-ea"/>
                <a:cs typeface="+mn-cs"/>
              </a:rPr>
              <a:t>等提出的</a:t>
            </a:r>
            <a:r>
              <a:rPr lang="en-US" altLang="zh-CN" sz="1200" kern="1200" dirty="0" err="1" smtClean="0">
                <a:solidFill>
                  <a:schemeClr val="tx1"/>
                </a:solidFill>
                <a:effectLst/>
                <a:latin typeface="+mn-lt"/>
                <a:ea typeface="+mn-ea"/>
                <a:cs typeface="+mn-cs"/>
              </a:rPr>
              <a:t>LexSA</a:t>
            </a:r>
            <a:r>
              <a:rPr lang="zh-CN" altLang="zh-CN" sz="1200" kern="1200" dirty="0" smtClean="0">
                <a:solidFill>
                  <a:schemeClr val="tx1"/>
                </a:solidFill>
                <a:effectLst/>
                <a:latin typeface="+mn-lt"/>
                <a:ea typeface="+mn-ea"/>
                <a:cs typeface="+mn-cs"/>
              </a:rPr>
              <a:t>模型，它将短文本分析系统化为分词，词性标注和概念识别三个步骤，并在每个步骤使用新的模型消除歧义。</a:t>
            </a:r>
          </a:p>
          <a:p>
            <a:r>
              <a:rPr lang="en-US" altLang="zh-CN" sz="1200" kern="1200" dirty="0" smtClean="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a:defRPr/>
            </a:pPr>
            <a:fld id="{FA7C4805-7CB3-459E-9D3C-86D32365DB11}" type="slidenum">
              <a:rPr lang="zh-CN" altLang="en-US" smtClean="0"/>
              <a:pPr>
                <a:defRPr/>
              </a:pPr>
              <a:t>14</a:t>
            </a:fld>
            <a:endParaRPr lang="zh-CN" altLang="en-US"/>
          </a:p>
        </p:txBody>
      </p:sp>
    </p:spTree>
    <p:extLst>
      <p:ext uri="{BB962C8B-B14F-4D97-AF65-F5344CB8AC3E}">
        <p14:creationId xmlns:p14="http://schemas.microsoft.com/office/powerpoint/2010/main" val="1372407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一般产生于社交媒体，比如微博，推特，网络影评等</a:t>
            </a:r>
            <a:endParaRPr lang="en-US" altLang="zh-CN" dirty="0"/>
          </a:p>
          <a:p>
            <a:r>
              <a:rPr lang="zh-CN" altLang="en-US" dirty="0"/>
              <a:t>一般不超过</a:t>
            </a:r>
            <a:r>
              <a:rPr lang="en-US" altLang="zh-CN" dirty="0"/>
              <a:t>160</a:t>
            </a:r>
            <a:r>
              <a:rPr lang="zh-CN" altLang="en-US" dirty="0"/>
              <a:t>个字</a:t>
            </a:r>
            <a:endParaRPr lang="en-US" altLang="zh-CN" dirty="0"/>
          </a:p>
          <a:p>
            <a:endParaRPr lang="zh-CN" altLang="en-US" dirty="0"/>
          </a:p>
        </p:txBody>
      </p:sp>
      <p:sp>
        <p:nvSpPr>
          <p:cNvPr id="4" name="灯片编号占位符 3"/>
          <p:cNvSpPr>
            <a:spLocks noGrp="1"/>
          </p:cNvSpPr>
          <p:nvPr>
            <p:ph type="sldNum" sz="quarter" idx="5"/>
          </p:nvPr>
        </p:nvSpPr>
        <p:spPr/>
        <p:txBody>
          <a:bodyPr/>
          <a:lstStyle/>
          <a:p>
            <a:pPr>
              <a:defRPr/>
            </a:pPr>
            <a:fld id="{FA7C4805-7CB3-459E-9D3C-86D32365DB11}" type="slidenum">
              <a:rPr lang="zh-CN" altLang="en-US" smtClean="0"/>
              <a:pPr>
                <a:defRPr/>
              </a:pPr>
              <a:t>16</a:t>
            </a:fld>
            <a:endParaRPr lang="zh-CN" altLang="en-US"/>
          </a:p>
        </p:txBody>
      </p:sp>
    </p:spTree>
    <p:extLst>
      <p:ext uri="{BB962C8B-B14F-4D97-AF65-F5344CB8AC3E}">
        <p14:creationId xmlns:p14="http://schemas.microsoft.com/office/powerpoint/2010/main" val="4060757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a:solidFill>
                  <a:schemeClr val="tx1"/>
                </a:solidFill>
                <a:effectLst/>
                <a:latin typeface="+mn-lt"/>
                <a:ea typeface="+mn-ea"/>
                <a:cs typeface="+mn-cs"/>
              </a:rPr>
              <a:t>计算出</a:t>
            </a:r>
            <a:r>
              <a:rPr lang="en-US" altLang="zh-CN" sz="1200" kern="1200" dirty="0" err="1">
                <a:solidFill>
                  <a:schemeClr val="tx1"/>
                </a:solidFill>
                <a:effectLst/>
                <a:latin typeface="+mn-lt"/>
                <a:ea typeface="+mn-ea"/>
                <a:cs typeface="+mn-cs"/>
              </a:rPr>
              <a:t>wi</a:t>
            </a:r>
            <a:r>
              <a:rPr lang="zh-CN" altLang="en-US" sz="1200" kern="1200" dirty="0">
                <a:solidFill>
                  <a:schemeClr val="tx1"/>
                </a:solidFill>
                <a:effectLst/>
                <a:latin typeface="+mn-lt"/>
                <a:ea typeface="+mn-ea"/>
                <a:cs typeface="+mn-cs"/>
              </a:rPr>
              <a:t>之后还要进行标准换处理，避免文本长度对权值的影响</a:t>
            </a:r>
            <a:r>
              <a:rPr lang="en-US" altLang="zh-CN" sz="1200" kern="1200" dirty="0">
                <a:solidFill>
                  <a:schemeClr val="tx1"/>
                </a:solidFill>
                <a:effectLst/>
                <a:latin typeface="+mn-lt"/>
                <a:ea typeface="+mn-ea"/>
                <a:cs typeface="+mn-cs"/>
              </a:rPr>
              <a:t>【0-1】</a:t>
            </a:r>
            <a:r>
              <a:rPr lang="zh-CN" altLang="en-US" sz="1200" kern="1200" dirty="0">
                <a:solidFill>
                  <a:schemeClr val="tx1"/>
                </a:solidFill>
                <a:effectLst/>
                <a:latin typeface="+mn-lt"/>
                <a:ea typeface="+mn-ea"/>
                <a:cs typeface="+mn-cs"/>
              </a:rPr>
              <a:t>范围。</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Di</a:t>
            </a:r>
            <a:r>
              <a:rPr lang="zh-CN" altLang="en-US" sz="1200" kern="1200" dirty="0">
                <a:solidFill>
                  <a:schemeClr val="tx1"/>
                </a:solidFill>
                <a:effectLst/>
                <a:latin typeface="+mn-lt"/>
                <a:ea typeface="+mn-ea"/>
                <a:cs typeface="+mn-cs"/>
              </a:rPr>
              <a:t>是文本的向量表示，</a:t>
            </a:r>
            <a:r>
              <a:rPr lang="en-US" altLang="zh-CN" sz="1200" kern="1200" dirty="0" err="1">
                <a:solidFill>
                  <a:schemeClr val="tx1"/>
                </a:solidFill>
                <a:effectLst/>
                <a:latin typeface="+mn-lt"/>
                <a:ea typeface="+mn-ea"/>
                <a:cs typeface="+mn-cs"/>
              </a:rPr>
              <a:t>tim</a:t>
            </a:r>
            <a:r>
              <a:rPr lang="zh-CN" altLang="en-US" sz="1200" kern="1200" dirty="0">
                <a:solidFill>
                  <a:schemeClr val="tx1"/>
                </a:solidFill>
                <a:effectLst/>
                <a:latin typeface="+mn-lt"/>
                <a:ea typeface="+mn-ea"/>
                <a:cs typeface="+mn-cs"/>
              </a:rPr>
              <a:t>表示特征词项，</a:t>
            </a:r>
            <a:r>
              <a:rPr lang="en-US" altLang="zh-CN" sz="1200" kern="1200" dirty="0" err="1">
                <a:solidFill>
                  <a:schemeClr val="tx1"/>
                </a:solidFill>
                <a:effectLst/>
                <a:latin typeface="+mn-lt"/>
                <a:ea typeface="+mn-ea"/>
                <a:cs typeface="+mn-cs"/>
              </a:rPr>
              <a:t>wim</a:t>
            </a:r>
            <a:r>
              <a:rPr lang="zh-CN" altLang="en-US" sz="1200" kern="1200" dirty="0">
                <a:solidFill>
                  <a:schemeClr val="tx1"/>
                </a:solidFill>
                <a:effectLst/>
                <a:latin typeface="+mn-lt"/>
                <a:ea typeface="+mn-ea"/>
                <a:cs typeface="+mn-cs"/>
              </a:rPr>
              <a:t>表示特征此项</a:t>
            </a:r>
            <a:r>
              <a:rPr lang="en-US" altLang="zh-CN" sz="1200" kern="1200" dirty="0" err="1">
                <a:solidFill>
                  <a:schemeClr val="tx1"/>
                </a:solidFill>
                <a:effectLst/>
                <a:latin typeface="+mn-lt"/>
                <a:ea typeface="+mn-ea"/>
                <a:cs typeface="+mn-cs"/>
              </a:rPr>
              <a:t>tim</a:t>
            </a:r>
            <a:r>
              <a:rPr lang="zh-CN" altLang="en-US" sz="1200" kern="1200" dirty="0">
                <a:solidFill>
                  <a:schemeClr val="tx1"/>
                </a:solidFill>
                <a:effectLst/>
                <a:latin typeface="+mn-lt"/>
                <a:ea typeface="+mn-ea"/>
                <a:cs typeface="+mn-cs"/>
              </a:rPr>
              <a:t>在文档</a:t>
            </a:r>
            <a:r>
              <a:rPr lang="en-US" altLang="zh-CN" sz="1200" kern="1200" dirty="0">
                <a:solidFill>
                  <a:schemeClr val="tx1"/>
                </a:solidFill>
                <a:effectLst/>
                <a:latin typeface="+mn-lt"/>
                <a:ea typeface="+mn-ea"/>
                <a:cs typeface="+mn-cs"/>
              </a:rPr>
              <a:t>di</a:t>
            </a:r>
            <a:r>
              <a:rPr lang="zh-CN" altLang="en-US" sz="1200" kern="1200" dirty="0">
                <a:solidFill>
                  <a:schemeClr val="tx1"/>
                </a:solidFill>
                <a:effectLst/>
                <a:latin typeface="+mn-lt"/>
                <a:ea typeface="+mn-ea"/>
                <a:cs typeface="+mn-cs"/>
              </a:rPr>
              <a:t>中的权重。</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mn-lt"/>
                <a:ea typeface="+mn-ea"/>
                <a:cs typeface="+mn-cs"/>
              </a:rPr>
              <a:t>方法简单，易于处理，但由于短文本数据的特点（零散的、高噪声、碎片化），所以容易造成语义信息</a:t>
            </a:r>
            <a:r>
              <a:rPr lang="zh-CN" altLang="en-US" sz="1200" kern="1200" dirty="0">
                <a:solidFill>
                  <a:schemeClr val="tx1"/>
                </a:solidFill>
                <a:effectLst/>
                <a:latin typeface="+mn-lt"/>
                <a:ea typeface="+mn-ea"/>
                <a:cs typeface="+mn-cs"/>
              </a:rPr>
              <a:t>丢失</a:t>
            </a:r>
            <a:r>
              <a:rPr lang="zh-CN" altLang="zh-CN" sz="1200" kern="1200" dirty="0">
                <a:solidFill>
                  <a:schemeClr val="tx1"/>
                </a:solidFill>
                <a:effectLst/>
                <a:latin typeface="+mn-lt"/>
                <a:ea typeface="+mn-ea"/>
                <a:cs typeface="+mn-cs"/>
              </a:rPr>
              <a:t>，以及特征过于维度稀疏，分类和聚类的效果多不是很好</a:t>
            </a:r>
            <a:endParaRPr lang="en-US"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pPr>
              <a:defRPr/>
            </a:pPr>
            <a:fld id="{FA7C4805-7CB3-459E-9D3C-86D32365DB11}" type="slidenum">
              <a:rPr lang="zh-CN" altLang="en-US" smtClean="0"/>
              <a:pPr>
                <a:defRPr/>
              </a:pPr>
              <a:t>18</a:t>
            </a:fld>
            <a:endParaRPr lang="zh-CN" altLang="en-US"/>
          </a:p>
        </p:txBody>
      </p:sp>
    </p:spTree>
    <p:extLst>
      <p:ext uri="{BB962C8B-B14F-4D97-AF65-F5344CB8AC3E}">
        <p14:creationId xmlns:p14="http://schemas.microsoft.com/office/powerpoint/2010/main" val="1619132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LSA</a:t>
            </a:r>
            <a:r>
              <a:rPr lang="zh-CN" altLang="zh-CN" sz="1200" kern="1200" dirty="0">
                <a:solidFill>
                  <a:schemeClr val="tx1"/>
                </a:solidFill>
                <a:effectLst/>
                <a:latin typeface="+mn-lt"/>
                <a:ea typeface="+mn-ea"/>
                <a:cs typeface="+mn-cs"/>
              </a:rPr>
              <a:t>：和</a:t>
            </a:r>
            <a:r>
              <a:rPr lang="en-US" altLang="zh-CN" sz="1200" kern="1200" dirty="0" err="1">
                <a:solidFill>
                  <a:schemeClr val="tx1"/>
                </a:solidFill>
                <a:effectLst/>
                <a:latin typeface="+mn-lt"/>
                <a:ea typeface="+mn-ea"/>
                <a:cs typeface="+mn-cs"/>
              </a:rPr>
              <a:t>vsm</a:t>
            </a:r>
            <a:r>
              <a:rPr lang="zh-CN" altLang="zh-CN" sz="1200" kern="1200" dirty="0">
                <a:solidFill>
                  <a:schemeClr val="tx1"/>
                </a:solidFill>
                <a:effectLst/>
                <a:latin typeface="+mn-lt"/>
                <a:ea typeface="+mn-ea"/>
                <a:cs typeface="+mn-cs"/>
              </a:rPr>
              <a:t>一样使用向量来表示词和文档，并通过向量间的关系（如夹角）来判断词和文档之间的关系，但</a:t>
            </a:r>
            <a:r>
              <a:rPr lang="en-US" altLang="zh-CN" sz="1200" kern="1200" dirty="0">
                <a:solidFill>
                  <a:schemeClr val="tx1"/>
                </a:solidFill>
                <a:effectLst/>
                <a:latin typeface="+mn-lt"/>
                <a:ea typeface="+mn-ea"/>
                <a:cs typeface="+mn-cs"/>
              </a:rPr>
              <a:t>LSA</a:t>
            </a:r>
            <a:r>
              <a:rPr lang="zh-CN" altLang="zh-CN" sz="1200" kern="1200" dirty="0">
                <a:solidFill>
                  <a:schemeClr val="tx1"/>
                </a:solidFill>
                <a:effectLst/>
                <a:latin typeface="+mn-lt"/>
                <a:ea typeface="+mn-ea"/>
                <a:cs typeface="+mn-cs"/>
              </a:rPr>
              <a:t>将词和文档映射到了潜在语义空间，从而去除了原始向量空间中的噪声。</a:t>
            </a:r>
          </a:p>
          <a:p>
            <a:endParaRPr lang="zh-CN" altLang="en-US" dirty="0"/>
          </a:p>
        </p:txBody>
      </p:sp>
      <p:sp>
        <p:nvSpPr>
          <p:cNvPr id="4" name="灯片编号占位符 3"/>
          <p:cNvSpPr>
            <a:spLocks noGrp="1"/>
          </p:cNvSpPr>
          <p:nvPr>
            <p:ph type="sldNum" sz="quarter" idx="5"/>
          </p:nvPr>
        </p:nvSpPr>
        <p:spPr/>
        <p:txBody>
          <a:bodyPr/>
          <a:lstStyle/>
          <a:p>
            <a:pPr>
              <a:defRPr/>
            </a:pPr>
            <a:fld id="{FA7C4805-7CB3-459E-9D3C-86D32365DB11}" type="slidenum">
              <a:rPr lang="zh-CN" altLang="en-US" smtClean="0"/>
              <a:pPr>
                <a:defRPr/>
              </a:pPr>
              <a:t>19</a:t>
            </a:fld>
            <a:endParaRPr lang="zh-CN" altLang="en-US"/>
          </a:p>
        </p:txBody>
      </p:sp>
    </p:spTree>
    <p:extLst>
      <p:ext uri="{BB962C8B-B14F-4D97-AF65-F5344CB8AC3E}">
        <p14:creationId xmlns:p14="http://schemas.microsoft.com/office/powerpoint/2010/main" val="941824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这种方法把每个词表示为一个很长的向量。除了该词所在的分量为</a:t>
            </a:r>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，其余均置为</a:t>
            </a:r>
            <a:r>
              <a:rPr lang="en-US" altLang="zh-CN" sz="1200" b="0" i="0" kern="1200" dirty="0">
                <a:solidFill>
                  <a:schemeClr val="tx1"/>
                </a:solidFill>
                <a:effectLst/>
                <a:latin typeface="+mn-lt"/>
                <a:ea typeface="+mn-ea"/>
                <a:cs typeface="+mn-cs"/>
              </a:rPr>
              <a:t>0</a:t>
            </a:r>
            <a:r>
              <a:rPr lang="zh-CN" altLang="en-US" sz="1200" b="0" i="0" kern="1200" dirty="0">
                <a:solidFill>
                  <a:schemeClr val="tx1"/>
                </a:solidFill>
                <a:effectLst/>
                <a:latin typeface="+mn-lt"/>
                <a:ea typeface="+mn-ea"/>
                <a:cs typeface="+mn-cs"/>
              </a:rPr>
              <a:t>。这个向量的维度是词表大小，其中绝大多数元素为 </a:t>
            </a:r>
            <a:r>
              <a:rPr lang="en-US" altLang="zh-CN" sz="1200" b="0" i="0" kern="1200" dirty="0">
                <a:solidFill>
                  <a:schemeClr val="tx1"/>
                </a:solidFill>
                <a:effectLst/>
                <a:latin typeface="+mn-lt"/>
                <a:ea typeface="+mn-ea"/>
                <a:cs typeface="+mn-cs"/>
              </a:rPr>
              <a:t>0</a:t>
            </a:r>
            <a:r>
              <a:rPr lang="zh-CN" altLang="en-US" sz="1200" b="0" i="0" kern="1200" dirty="0">
                <a:solidFill>
                  <a:schemeClr val="tx1"/>
                </a:solidFill>
                <a:effectLst/>
                <a:latin typeface="+mn-lt"/>
                <a:ea typeface="+mn-ea"/>
                <a:cs typeface="+mn-cs"/>
              </a:rPr>
              <a:t>。任意两个词之间都是孤立的，根本无法表示出在语义层面上词语词之间的相关信息，而这一点是致命的。</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语料中的词汇，排列为词汇表</a:t>
            </a:r>
            <a:endParaRPr lang="zh-CN" altLang="en-US" dirty="0"/>
          </a:p>
        </p:txBody>
      </p:sp>
      <p:sp>
        <p:nvSpPr>
          <p:cNvPr id="4" name="灯片编号占位符 3"/>
          <p:cNvSpPr>
            <a:spLocks noGrp="1"/>
          </p:cNvSpPr>
          <p:nvPr>
            <p:ph type="sldNum" sz="quarter" idx="5"/>
          </p:nvPr>
        </p:nvSpPr>
        <p:spPr/>
        <p:txBody>
          <a:bodyPr/>
          <a:lstStyle/>
          <a:p>
            <a:pPr>
              <a:defRPr/>
            </a:pPr>
            <a:fld id="{FA7C4805-7CB3-459E-9D3C-86D32365DB11}" type="slidenum">
              <a:rPr lang="zh-CN" altLang="en-US" smtClean="0"/>
              <a:pPr>
                <a:defRPr/>
              </a:pPr>
              <a:t>20</a:t>
            </a:fld>
            <a:endParaRPr lang="zh-CN" altLang="en-US"/>
          </a:p>
        </p:txBody>
      </p:sp>
    </p:spTree>
    <p:extLst>
      <p:ext uri="{BB962C8B-B14F-4D97-AF65-F5344CB8AC3E}">
        <p14:creationId xmlns:p14="http://schemas.microsoft.com/office/powerpoint/2010/main" val="1060620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B402E8C-70C3-4421-A34F-80E57626BF11}" type="datetime1">
              <a:rPr lang="zh-CN" altLang="en-US"/>
              <a:pPr>
                <a:defRPr/>
              </a:pPr>
              <a:t>2018/12/6</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smtClean="0"/>
            </a:lvl1pPr>
          </a:lstStyle>
          <a:p>
            <a:pPr>
              <a:defRPr/>
            </a:pPr>
            <a:fld id="{832FD607-1FA4-4C44-B6C7-7A2E83519494}"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1193239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426021D-7F16-47B1-9051-3EF031D0F14A}" type="datetime1">
              <a:rPr lang="zh-CN" altLang="en-US"/>
              <a:pPr>
                <a:defRPr/>
              </a:pPr>
              <a:t>2018/12/6</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smtClean="0"/>
            </a:lvl1pPr>
          </a:lstStyle>
          <a:p>
            <a:pPr>
              <a:defRPr/>
            </a:pPr>
            <a:fld id="{15F7FBA6-BE0B-4823-BE43-79DA9E303CC8}"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422097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9BB94C2E-2A1F-4A27-9013-44207CB8E049}" type="datetime1">
              <a:rPr lang="zh-CN" altLang="en-US"/>
              <a:pPr>
                <a:defRPr/>
              </a:pPr>
              <a:t>2018/12/6</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smtClean="0"/>
            </a:lvl1pPr>
          </a:lstStyle>
          <a:p>
            <a:pPr>
              <a:defRPr/>
            </a:pPr>
            <a:fld id="{2472410D-8DE9-4433-8E42-D0AE5C29F5FE}"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521734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33A44A78-ED61-46A5-8A82-64A93E093451}" type="datetime1">
              <a:rPr lang="zh-CN" altLang="en-US"/>
              <a:pPr>
                <a:defRPr/>
              </a:pPr>
              <a:t>2018/12/6</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smtClean="0"/>
            </a:lvl1pPr>
          </a:lstStyle>
          <a:p>
            <a:pPr>
              <a:defRPr/>
            </a:pPr>
            <a:fld id="{FC12DD50-2A3D-4CCF-85FB-33712A8112BF}"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043135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FEB80C3-43B6-45E5-AF5D-852767D6896D}" type="datetime1">
              <a:rPr lang="zh-CN" altLang="en-US"/>
              <a:pPr>
                <a:defRPr/>
              </a:pPr>
              <a:t>2018/12/6</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smtClean="0"/>
            </a:lvl1pPr>
          </a:lstStyle>
          <a:p>
            <a:pPr>
              <a:defRPr/>
            </a:pPr>
            <a:fld id="{493BE494-329D-4E03-A7F6-043B49C9ABFB}"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2867598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1023FF69-902C-4238-B0D4-F6F83842B2B6}" type="datetime1">
              <a:rPr lang="zh-CN" altLang="en-US"/>
              <a:pPr>
                <a:defRPr/>
              </a:pPr>
              <a:t>2018/12/6</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smtClean="0"/>
            </a:lvl1pPr>
          </a:lstStyle>
          <a:p>
            <a:pPr>
              <a:defRPr/>
            </a:pPr>
            <a:fld id="{F4FCFC87-107C-4FD5-9C72-E51034BBF578}"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958292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DCD84A08-1AFA-4951-819E-0E77AF21A206}" type="datetime1">
              <a:rPr lang="zh-CN" altLang="en-US"/>
              <a:pPr>
                <a:defRPr/>
              </a:pPr>
              <a:t>2018/12/6</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smtClean="0"/>
            </a:lvl1pPr>
          </a:lstStyle>
          <a:p>
            <a:pPr>
              <a:defRPr/>
            </a:pPr>
            <a:fld id="{5F791D8C-2AEB-42C4-AEC1-C362E859B097}"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1379319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0C5C6DA8-D505-4EC8-964D-ED8ADA96008D}" type="datetime1">
              <a:rPr lang="zh-CN" altLang="en-US"/>
              <a:pPr>
                <a:defRPr/>
              </a:pPr>
              <a:t>2018/12/6</a:t>
            </a:fld>
            <a:endParaRPr lang="zh-CN" altLang="en-US" sz="1800">
              <a:solidFill>
                <a:schemeClr val="tx1"/>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smtClean="0"/>
            </a:lvl1pPr>
          </a:lstStyle>
          <a:p>
            <a:pPr>
              <a:defRPr/>
            </a:pPr>
            <a:fld id="{EAE4596B-97DA-4CCB-8385-B5ED91103CC2}"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674923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9B4487FD-B101-4299-B315-0AA3FB18A3A3}" type="datetime1">
              <a:rPr lang="zh-CN" altLang="en-US"/>
              <a:pPr>
                <a:defRPr/>
              </a:pPr>
              <a:t>2018/12/6</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smtClean="0"/>
            </a:lvl1pPr>
          </a:lstStyle>
          <a:p>
            <a:pPr>
              <a:defRPr/>
            </a:pPr>
            <a:fld id="{480E7590-6F6D-4B7F-9C47-A9509E038E67}"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191972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25BCE630-38CD-4A7A-B5B3-2872EAEBC196}" type="datetime1">
              <a:rPr lang="zh-CN" altLang="en-US"/>
              <a:pPr>
                <a:defRPr/>
              </a:pPr>
              <a:t>2018/12/6</a:t>
            </a:fld>
            <a:endParaRPr lang="zh-CN" altLang="en-US" sz="1800">
              <a:solidFill>
                <a:schemeClr val="tx1"/>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smtClean="0"/>
            </a:lvl1pPr>
          </a:lstStyle>
          <a:p>
            <a:pPr>
              <a:defRPr/>
            </a:pPr>
            <a:fld id="{98348469-933F-4813-80AA-4DD29C514156}"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1426619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DB50D384-BD4A-43F3-8188-4EED975C7F50}" type="datetime1">
              <a:rPr lang="zh-CN" altLang="en-US"/>
              <a:pPr>
                <a:defRPr/>
              </a:pPr>
              <a:t>2018/12/6</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smtClean="0"/>
            </a:lvl1pPr>
          </a:lstStyle>
          <a:p>
            <a:pPr>
              <a:defRPr/>
            </a:pPr>
            <a:fld id="{8C5DFCE8-6592-47BA-810E-AC06DD038803}"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1830802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96AE7559-CAFD-48B7-9023-A646F8D768E3}" type="datetime1">
              <a:rPr lang="zh-CN" altLang="en-US"/>
              <a:pPr>
                <a:defRPr/>
              </a:pPr>
              <a:t>2018/12/6</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smtClean="0"/>
            </a:lvl1pPr>
          </a:lstStyle>
          <a:p>
            <a:pPr>
              <a:defRPr/>
            </a:pPr>
            <a:fld id="{489E342E-6E17-4AA5-811E-AF4E6A32B586}"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765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02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028" name="日期占位符 3"/>
          <p:cNvSpPr>
            <a:spLocks noGrp="1" noChangeArrowheads="1"/>
          </p:cNvSpPr>
          <p:nvPr>
            <p:ph type="dt" sz="half" idx="2"/>
          </p:nvPr>
        </p:nvSpPr>
        <p:spPr bwMode="auto">
          <a:xfrm>
            <a:off x="609600" y="6356350"/>
            <a:ext cx="28448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2E7E7287-B1EA-40F7-BA63-96A53DD623A6}" type="datetime1">
              <a:rPr lang="zh-CN" altLang="en-US"/>
              <a:pPr>
                <a:defRPr/>
              </a:pPr>
              <a:t>2018/12/6</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4165600" y="6356350"/>
            <a:ext cx="38608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8737600" y="6356350"/>
            <a:ext cx="28448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smtClean="0">
                <a:solidFill>
                  <a:srgbClr val="898989"/>
                </a:solidFill>
              </a:defRPr>
            </a:lvl1pPr>
          </a:lstStyle>
          <a:p>
            <a:pPr>
              <a:defRPr/>
            </a:pPr>
            <a:fld id="{04D8D7E4-A943-4079-A431-5FD58BF7B2F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hf sldNum="0" hdr="0" ftr="0"/>
  <p:txStyles>
    <p:titleStyle>
      <a:lvl1pPr marL="914400" indent="-914400" algn="ctr" rtl="0" eaLnBrk="0" fontAlgn="base" hangingPunct="0">
        <a:spcBef>
          <a:spcPct val="0"/>
        </a:spcBef>
        <a:spcAft>
          <a:spcPct val="0"/>
        </a:spcAft>
        <a:defRPr sz="4400">
          <a:solidFill>
            <a:schemeClr val="tx1"/>
          </a:solidFill>
          <a:latin typeface="微软雅黑" panose="020B0503020204020204" pitchFamily="34" charset="-122"/>
          <a:ea typeface="微软雅黑" panose="020B0503020204020204" pitchFamily="34" charset="-122"/>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微软雅黑" pitchFamily="34" charset="-122"/>
          <a:ea typeface="微软雅黑" pitchFamily="34"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微软雅黑" pitchFamily="34" charset="-122"/>
          <a:ea typeface="微软雅黑" pitchFamily="34"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微软雅黑" pitchFamily="34" charset="-122"/>
          <a:ea typeface="微软雅黑" pitchFamily="34"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微软雅黑" pitchFamily="34" charset="-122"/>
          <a:ea typeface="微软雅黑" pitchFamily="34" charset="-122"/>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微软雅黑" panose="020B0503020204020204" pitchFamily="34" charset="-122"/>
          <a:ea typeface="微软雅黑" panose="020B0503020204020204" pitchFamily="34" charset="-122"/>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微软雅黑" panose="020B0503020204020204" pitchFamily="34" charset="-122"/>
          <a:ea typeface="微软雅黑" panose="020B0503020204020204" pitchFamily="34" charset="-122"/>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微软雅黑" panose="020B0503020204020204" pitchFamily="34" charset="-122"/>
          <a:ea typeface="微软雅黑" panose="020B0503020204020204" pitchFamily="34" charset="-122"/>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webm"/><Relationship Id="rId1" Type="http://schemas.microsoft.com/office/2007/relationships/media" Target="../media/media1.webm"/><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90.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3"/>
          <p:cNvSpPr>
            <a:spLocks noChangeArrowheads="1"/>
          </p:cNvSpPr>
          <p:nvPr/>
        </p:nvSpPr>
        <p:spPr bwMode="auto">
          <a:xfrm>
            <a:off x="695325" y="0"/>
            <a:ext cx="2447925" cy="436562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4339" name="椭圆 4"/>
          <p:cNvSpPr>
            <a:spLocks noChangeArrowheads="1"/>
          </p:cNvSpPr>
          <p:nvPr/>
        </p:nvSpPr>
        <p:spPr bwMode="auto">
          <a:xfrm>
            <a:off x="1019175" y="2182813"/>
            <a:ext cx="1800225" cy="1800225"/>
          </a:xfrm>
          <a:prstGeom prst="ellipse">
            <a:avLst/>
          </a:prstGeom>
          <a:solidFill>
            <a:srgbClr val="5DB3B0"/>
          </a:solidFill>
          <a:ln w="38100">
            <a:solidFill>
              <a:schemeClr val="bg1"/>
            </a:solidFill>
            <a:bevel/>
            <a:headEnd/>
            <a:tailEnd/>
          </a:ln>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4340" name="文本框 5"/>
          <p:cNvSpPr>
            <a:spLocks noChangeArrowheads="1"/>
          </p:cNvSpPr>
          <p:nvPr/>
        </p:nvSpPr>
        <p:spPr bwMode="auto">
          <a:xfrm>
            <a:off x="623093" y="2482760"/>
            <a:ext cx="25923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3600" dirty="0" smtClean="0">
                <a:solidFill>
                  <a:schemeClr val="bg1"/>
                </a:solidFill>
                <a:latin typeface="Gungsuh" pitchFamily="18" charset="-127"/>
                <a:ea typeface="Gungsuh" pitchFamily="18" charset="-127"/>
                <a:sym typeface="Gungsuh" pitchFamily="18" charset="-127"/>
              </a:rPr>
              <a:t>SHORT</a:t>
            </a:r>
          </a:p>
          <a:p>
            <a:pPr algn="ctr" eaLnBrk="1" hangingPunct="1">
              <a:buFont typeface="Arial" pitchFamily="34" charset="0"/>
              <a:buNone/>
            </a:pPr>
            <a:r>
              <a:rPr lang="en-US" altLang="zh-CN" sz="3600" dirty="0" smtClean="0">
                <a:solidFill>
                  <a:schemeClr val="bg1"/>
                </a:solidFill>
                <a:latin typeface="Gungsuh" pitchFamily="18" charset="-127"/>
                <a:ea typeface="Gungsuh" pitchFamily="18" charset="-127"/>
                <a:sym typeface="Gungsuh" pitchFamily="18" charset="-127"/>
              </a:rPr>
              <a:t>TEXT</a:t>
            </a:r>
            <a:endParaRPr lang="zh-CN" altLang="en-US" sz="3600" dirty="0">
              <a:solidFill>
                <a:schemeClr val="bg1"/>
              </a:solidFill>
              <a:latin typeface="Gungsuh" pitchFamily="18" charset="-127"/>
              <a:ea typeface="Gungsuh" pitchFamily="18" charset="-127"/>
              <a:sym typeface="Gungsuh" pitchFamily="18" charset="-127"/>
            </a:endParaRPr>
          </a:p>
        </p:txBody>
      </p:sp>
      <p:sp>
        <p:nvSpPr>
          <p:cNvPr id="14341" name="文本框 6"/>
          <p:cNvSpPr>
            <a:spLocks noChangeArrowheads="1"/>
          </p:cNvSpPr>
          <p:nvPr/>
        </p:nvSpPr>
        <p:spPr bwMode="auto">
          <a:xfrm>
            <a:off x="5231928" y="3152775"/>
            <a:ext cx="3600139"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itchFamily="34" charset="0"/>
              <a:buNone/>
            </a:pPr>
            <a:r>
              <a:rPr lang="zh-CN" altLang="en-US" sz="4800" b="1" dirty="0" smtClean="0">
                <a:solidFill>
                  <a:srgbClr val="737373"/>
                </a:solidFill>
                <a:latin typeface="微软雅黑" pitchFamily="34" charset="-122"/>
                <a:ea typeface="造字工房悦黑体验版纤细体"/>
                <a:cs typeface="造字工房悦黑体验版纤细体"/>
                <a:sym typeface="造字工房悦黑体验版纤细体"/>
              </a:rPr>
              <a:t>短文本分析</a:t>
            </a:r>
            <a:endParaRPr lang="zh-CN" altLang="en-US" sz="4800" b="1" dirty="0">
              <a:solidFill>
                <a:srgbClr val="737373"/>
              </a:solidFill>
              <a:latin typeface="微软雅黑" pitchFamily="34" charset="-122"/>
              <a:ea typeface="造字工房悦黑体验版纤细体"/>
              <a:cs typeface="造字工房悦黑体验版纤细体"/>
              <a:sym typeface="造字工房悦黑体验版纤细体"/>
            </a:endParaRPr>
          </a:p>
        </p:txBody>
      </p:sp>
      <p:sp>
        <p:nvSpPr>
          <p:cNvPr id="2" name="文本框 1"/>
          <p:cNvSpPr txBox="1"/>
          <p:nvPr/>
        </p:nvSpPr>
        <p:spPr>
          <a:xfrm>
            <a:off x="7824144" y="6165228"/>
            <a:ext cx="3960330" cy="369332"/>
          </a:xfrm>
          <a:prstGeom prst="rect">
            <a:avLst/>
          </a:prstGeom>
          <a:noFill/>
        </p:spPr>
        <p:txBody>
          <a:bodyPr wrap="square" rtlCol="0">
            <a:spAutoFit/>
          </a:bodyPr>
          <a:lstStyle/>
          <a:p>
            <a:r>
              <a:rPr lang="zh-CN" altLang="en-US" dirty="0" smtClean="0"/>
              <a:t>小组成员：杨晓雷   刘江涛   赵鹏飞</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5363"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a:solidFill>
                  <a:schemeClr val="bg1"/>
                </a:solidFill>
                <a:latin typeface="Gungsuh" pitchFamily="18" charset="-127"/>
                <a:ea typeface="Gungsuh" pitchFamily="18" charset="-127"/>
                <a:sym typeface="Gungsuh" pitchFamily="18" charset="-127"/>
              </a:rPr>
              <a:t>1</a:t>
            </a:r>
            <a:endParaRPr lang="zh-CN" altLang="en-US" sz="6000">
              <a:solidFill>
                <a:schemeClr val="bg1"/>
              </a:solidFill>
              <a:latin typeface="Gungsuh" pitchFamily="18" charset="-127"/>
              <a:ea typeface="Gungsuh" pitchFamily="18" charset="-127"/>
              <a:sym typeface="Gungsuh" pitchFamily="18" charset="-127"/>
            </a:endParaRPr>
          </a:p>
        </p:txBody>
      </p:sp>
      <p:sp>
        <p:nvSpPr>
          <p:cNvPr id="15364" name="文本框 3"/>
          <p:cNvSpPr>
            <a:spLocks noChangeArrowheads="1"/>
          </p:cNvSpPr>
          <p:nvPr/>
        </p:nvSpPr>
        <p:spPr bwMode="auto">
          <a:xfrm>
            <a:off x="2351088" y="539750"/>
            <a:ext cx="6337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itchFamily="34" charset="0"/>
              <a:buNone/>
            </a:pPr>
            <a:r>
              <a:rPr lang="zh-CN" altLang="en-US" sz="4400" dirty="0" smtClean="0">
                <a:solidFill>
                  <a:srgbClr val="7F7F7F"/>
                </a:solidFill>
                <a:latin typeface="微软雅黑" pitchFamily="34" charset="-122"/>
                <a:ea typeface="造字工房悦黑体验版纤细体"/>
                <a:cs typeface="造字工房悦黑体验版纤细体"/>
                <a:sym typeface="造字工房悦黑体验版纤细体"/>
              </a:rPr>
              <a:t>概述</a:t>
            </a:r>
            <a:endParaRPr lang="zh-CN" altLang="en-US" sz="4400" dirty="0">
              <a:solidFill>
                <a:srgbClr val="7F7F7F"/>
              </a:solidFill>
              <a:latin typeface="微软雅黑" pitchFamily="34" charset="-122"/>
              <a:ea typeface="造字工房悦黑体验版纤细体"/>
              <a:cs typeface="造字工房悦黑体验版纤细体"/>
              <a:sym typeface="造字工房悦黑体验版纤细体"/>
            </a:endParaRPr>
          </a:p>
        </p:txBody>
      </p:sp>
      <p:sp>
        <p:nvSpPr>
          <p:cNvPr id="15365"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pic>
        <p:nvPicPr>
          <p:cNvPr id="3" name="图片 2"/>
          <p:cNvPicPr>
            <a:picLocks noChangeAspect="1"/>
          </p:cNvPicPr>
          <p:nvPr/>
        </p:nvPicPr>
        <p:blipFill>
          <a:blip r:embed="rId2"/>
          <a:stretch>
            <a:fillRect/>
          </a:stretch>
        </p:blipFill>
        <p:spPr>
          <a:xfrm>
            <a:off x="941388" y="1700856"/>
            <a:ext cx="10687050" cy="3629025"/>
          </a:xfrm>
          <a:prstGeom prst="rect">
            <a:avLst/>
          </a:prstGeom>
        </p:spPr>
      </p:pic>
      <p:sp>
        <p:nvSpPr>
          <p:cNvPr id="2" name="文本框 1"/>
          <p:cNvSpPr txBox="1"/>
          <p:nvPr/>
        </p:nvSpPr>
        <p:spPr>
          <a:xfrm>
            <a:off x="5591958" y="1484440"/>
            <a:ext cx="1728144" cy="369332"/>
          </a:xfrm>
          <a:prstGeom prst="rect">
            <a:avLst/>
          </a:prstGeom>
          <a:noFill/>
        </p:spPr>
        <p:txBody>
          <a:bodyPr wrap="square" rtlCol="0">
            <a:spAutoFit/>
          </a:bodyPr>
          <a:lstStyle/>
          <a:p>
            <a:r>
              <a:rPr lang="zh-CN" altLang="en-US" dirty="0" smtClean="0"/>
              <a:t>微博观点分析</a:t>
            </a:r>
            <a:endParaRPr lang="zh-CN" altLang="en-US" dirty="0"/>
          </a:p>
        </p:txBody>
      </p:sp>
    </p:spTree>
    <p:extLst>
      <p:ext uri="{BB962C8B-B14F-4D97-AF65-F5344CB8AC3E}">
        <p14:creationId xmlns:p14="http://schemas.microsoft.com/office/powerpoint/2010/main" val="782082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5363"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a:solidFill>
                  <a:schemeClr val="bg1"/>
                </a:solidFill>
                <a:latin typeface="Gungsuh" pitchFamily="18" charset="-127"/>
                <a:ea typeface="Gungsuh" pitchFamily="18" charset="-127"/>
                <a:sym typeface="Gungsuh" pitchFamily="18" charset="-127"/>
              </a:rPr>
              <a:t>1</a:t>
            </a:r>
            <a:endParaRPr lang="zh-CN" altLang="en-US" sz="6000">
              <a:solidFill>
                <a:schemeClr val="bg1"/>
              </a:solidFill>
              <a:latin typeface="Gungsuh" pitchFamily="18" charset="-127"/>
              <a:ea typeface="Gungsuh" pitchFamily="18" charset="-127"/>
              <a:sym typeface="Gungsuh" pitchFamily="18" charset="-127"/>
            </a:endParaRPr>
          </a:p>
        </p:txBody>
      </p:sp>
      <p:sp>
        <p:nvSpPr>
          <p:cNvPr id="15364" name="文本框 3"/>
          <p:cNvSpPr>
            <a:spLocks noChangeArrowheads="1"/>
          </p:cNvSpPr>
          <p:nvPr/>
        </p:nvSpPr>
        <p:spPr bwMode="auto">
          <a:xfrm>
            <a:off x="2351088" y="539750"/>
            <a:ext cx="6337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itchFamily="34" charset="0"/>
              <a:buNone/>
            </a:pPr>
            <a:r>
              <a:rPr lang="zh-CN" altLang="en-US" sz="4400" dirty="0" smtClean="0">
                <a:solidFill>
                  <a:srgbClr val="7F7F7F"/>
                </a:solidFill>
                <a:latin typeface="微软雅黑" pitchFamily="34" charset="-122"/>
                <a:ea typeface="造字工房悦黑体验版纤细体"/>
                <a:cs typeface="造字工房悦黑体验版纤细体"/>
                <a:sym typeface="造字工房悦黑体验版纤细体"/>
              </a:rPr>
              <a:t>概述</a:t>
            </a:r>
            <a:endParaRPr lang="zh-CN" altLang="en-US" sz="4400" dirty="0">
              <a:solidFill>
                <a:srgbClr val="7F7F7F"/>
              </a:solidFill>
              <a:latin typeface="微软雅黑" pitchFamily="34" charset="-122"/>
              <a:ea typeface="造字工房悦黑体验版纤细体"/>
              <a:cs typeface="造字工房悦黑体验版纤细体"/>
              <a:sym typeface="造字工房悦黑体验版纤细体"/>
            </a:endParaRPr>
          </a:p>
        </p:txBody>
      </p:sp>
      <p:sp>
        <p:nvSpPr>
          <p:cNvPr id="15365"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pic>
        <p:nvPicPr>
          <p:cNvPr id="2" name="图片 1"/>
          <p:cNvPicPr>
            <a:picLocks noChangeAspect="1"/>
          </p:cNvPicPr>
          <p:nvPr/>
        </p:nvPicPr>
        <p:blipFill>
          <a:blip r:embed="rId2"/>
          <a:stretch>
            <a:fillRect/>
          </a:stretch>
        </p:blipFill>
        <p:spPr>
          <a:xfrm>
            <a:off x="335520" y="1652587"/>
            <a:ext cx="4619625" cy="3552825"/>
          </a:xfrm>
          <a:prstGeom prst="rect">
            <a:avLst/>
          </a:prstGeom>
        </p:spPr>
      </p:pic>
      <p:pic>
        <p:nvPicPr>
          <p:cNvPr id="3" name="图片 2"/>
          <p:cNvPicPr>
            <a:picLocks noChangeAspect="1"/>
          </p:cNvPicPr>
          <p:nvPr/>
        </p:nvPicPr>
        <p:blipFill>
          <a:blip r:embed="rId3"/>
          <a:stretch>
            <a:fillRect/>
          </a:stretch>
        </p:blipFill>
        <p:spPr>
          <a:xfrm>
            <a:off x="5015910" y="2060886"/>
            <a:ext cx="6560354" cy="2736228"/>
          </a:xfrm>
          <a:prstGeom prst="rect">
            <a:avLst/>
          </a:prstGeom>
        </p:spPr>
      </p:pic>
      <p:pic>
        <p:nvPicPr>
          <p:cNvPr id="4" name="图片 3"/>
          <p:cNvPicPr>
            <a:picLocks noChangeAspect="1"/>
          </p:cNvPicPr>
          <p:nvPr/>
        </p:nvPicPr>
        <p:blipFill>
          <a:blip r:embed="rId4"/>
          <a:stretch>
            <a:fillRect/>
          </a:stretch>
        </p:blipFill>
        <p:spPr>
          <a:xfrm>
            <a:off x="2999742" y="1308100"/>
            <a:ext cx="6762138" cy="5087937"/>
          </a:xfrm>
          <a:prstGeom prst="rect">
            <a:avLst/>
          </a:prstGeom>
        </p:spPr>
      </p:pic>
      <p:pic>
        <p:nvPicPr>
          <p:cNvPr id="5" name="图片 4"/>
          <p:cNvPicPr>
            <a:picLocks noChangeAspect="1"/>
          </p:cNvPicPr>
          <p:nvPr/>
        </p:nvPicPr>
        <p:blipFill>
          <a:blip r:embed="rId5"/>
          <a:stretch>
            <a:fillRect/>
          </a:stretch>
        </p:blipFill>
        <p:spPr>
          <a:xfrm>
            <a:off x="9644576" y="1308100"/>
            <a:ext cx="1419225" cy="2324100"/>
          </a:xfrm>
          <a:prstGeom prst="rect">
            <a:avLst/>
          </a:prstGeom>
        </p:spPr>
      </p:pic>
      <p:pic>
        <p:nvPicPr>
          <p:cNvPr id="6" name="图片 5"/>
          <p:cNvPicPr>
            <a:picLocks noChangeAspect="1"/>
          </p:cNvPicPr>
          <p:nvPr/>
        </p:nvPicPr>
        <p:blipFill>
          <a:blip r:embed="rId6"/>
          <a:stretch>
            <a:fillRect/>
          </a:stretch>
        </p:blipFill>
        <p:spPr>
          <a:xfrm>
            <a:off x="9783247" y="3673164"/>
            <a:ext cx="1771650" cy="2247900"/>
          </a:xfrm>
          <a:prstGeom prst="rect">
            <a:avLst/>
          </a:prstGeom>
        </p:spPr>
      </p:pic>
      <p:sp>
        <p:nvSpPr>
          <p:cNvPr id="8" name="文本框 7"/>
          <p:cNvSpPr txBox="1"/>
          <p:nvPr/>
        </p:nvSpPr>
        <p:spPr>
          <a:xfrm>
            <a:off x="5214283" y="1322665"/>
            <a:ext cx="1296108" cy="369332"/>
          </a:xfrm>
          <a:prstGeom prst="rect">
            <a:avLst/>
          </a:prstGeom>
          <a:noFill/>
        </p:spPr>
        <p:txBody>
          <a:bodyPr wrap="square" rtlCol="0">
            <a:spAutoFit/>
          </a:bodyPr>
          <a:lstStyle/>
          <a:p>
            <a:r>
              <a:rPr lang="zh-CN" altLang="en-US" dirty="0" smtClean="0"/>
              <a:t>情感分析</a:t>
            </a:r>
            <a:endParaRPr lang="zh-CN" altLang="en-US" dirty="0"/>
          </a:p>
        </p:txBody>
      </p:sp>
    </p:spTree>
    <p:extLst>
      <p:ext uri="{BB962C8B-B14F-4D97-AF65-F5344CB8AC3E}">
        <p14:creationId xmlns:p14="http://schemas.microsoft.com/office/powerpoint/2010/main" val="389398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5363"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a:solidFill>
                  <a:schemeClr val="bg1"/>
                </a:solidFill>
                <a:latin typeface="Gungsuh" pitchFamily="18" charset="-127"/>
                <a:ea typeface="Gungsuh" pitchFamily="18" charset="-127"/>
                <a:sym typeface="Gungsuh" pitchFamily="18" charset="-127"/>
              </a:rPr>
              <a:t>1</a:t>
            </a:r>
            <a:endParaRPr lang="zh-CN" altLang="en-US" sz="6000">
              <a:solidFill>
                <a:schemeClr val="bg1"/>
              </a:solidFill>
              <a:latin typeface="Gungsuh" pitchFamily="18" charset="-127"/>
              <a:ea typeface="Gungsuh" pitchFamily="18" charset="-127"/>
              <a:sym typeface="Gungsuh" pitchFamily="18" charset="-127"/>
            </a:endParaRPr>
          </a:p>
        </p:txBody>
      </p:sp>
      <p:sp>
        <p:nvSpPr>
          <p:cNvPr id="15364" name="文本框 3"/>
          <p:cNvSpPr>
            <a:spLocks noChangeArrowheads="1"/>
          </p:cNvSpPr>
          <p:nvPr/>
        </p:nvSpPr>
        <p:spPr bwMode="auto">
          <a:xfrm>
            <a:off x="2351088" y="539750"/>
            <a:ext cx="6337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itchFamily="34" charset="0"/>
              <a:buNone/>
            </a:pPr>
            <a:r>
              <a:rPr lang="zh-CN" altLang="en-US" sz="4400" dirty="0" smtClean="0">
                <a:solidFill>
                  <a:srgbClr val="7F7F7F"/>
                </a:solidFill>
                <a:latin typeface="微软雅黑" pitchFamily="34" charset="-122"/>
                <a:ea typeface="造字工房悦黑体验版纤细体"/>
                <a:cs typeface="造字工房悦黑体验版纤细体"/>
                <a:sym typeface="造字工房悦黑体验版纤细体"/>
              </a:rPr>
              <a:t>概述</a:t>
            </a:r>
            <a:endParaRPr lang="zh-CN" altLang="en-US" sz="4400" dirty="0">
              <a:solidFill>
                <a:srgbClr val="7F7F7F"/>
              </a:solidFill>
              <a:latin typeface="微软雅黑" pitchFamily="34" charset="-122"/>
              <a:ea typeface="造字工房悦黑体验版纤细体"/>
              <a:cs typeface="造字工房悦黑体验版纤细体"/>
              <a:sym typeface="造字工房悦黑体验版纤细体"/>
            </a:endParaRPr>
          </a:p>
        </p:txBody>
      </p:sp>
      <p:sp>
        <p:nvSpPr>
          <p:cNvPr id="15365"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pic>
        <p:nvPicPr>
          <p:cNvPr id="2" name="图片 1"/>
          <p:cNvPicPr>
            <a:picLocks noChangeAspect="1"/>
          </p:cNvPicPr>
          <p:nvPr/>
        </p:nvPicPr>
        <p:blipFill>
          <a:blip r:embed="rId2"/>
          <a:stretch>
            <a:fillRect/>
          </a:stretch>
        </p:blipFill>
        <p:spPr>
          <a:xfrm>
            <a:off x="2567706" y="1556844"/>
            <a:ext cx="6768564" cy="4522993"/>
          </a:xfrm>
          <a:prstGeom prst="rect">
            <a:avLst/>
          </a:prstGeom>
        </p:spPr>
      </p:pic>
    </p:spTree>
    <p:extLst>
      <p:ext uri="{BB962C8B-B14F-4D97-AF65-F5344CB8AC3E}">
        <p14:creationId xmlns:p14="http://schemas.microsoft.com/office/powerpoint/2010/main" val="3324492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5363"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a:solidFill>
                  <a:schemeClr val="bg1"/>
                </a:solidFill>
                <a:latin typeface="Gungsuh" pitchFamily="18" charset="-127"/>
                <a:ea typeface="Gungsuh" pitchFamily="18" charset="-127"/>
                <a:sym typeface="Gungsuh" pitchFamily="18" charset="-127"/>
              </a:rPr>
              <a:t>1</a:t>
            </a:r>
            <a:endParaRPr lang="zh-CN" altLang="en-US" sz="6000">
              <a:solidFill>
                <a:schemeClr val="bg1"/>
              </a:solidFill>
              <a:latin typeface="Gungsuh" pitchFamily="18" charset="-127"/>
              <a:ea typeface="Gungsuh" pitchFamily="18" charset="-127"/>
              <a:sym typeface="Gungsuh" pitchFamily="18" charset="-127"/>
            </a:endParaRPr>
          </a:p>
        </p:txBody>
      </p:sp>
      <p:sp>
        <p:nvSpPr>
          <p:cNvPr id="15364" name="文本框 3"/>
          <p:cNvSpPr>
            <a:spLocks noChangeArrowheads="1"/>
          </p:cNvSpPr>
          <p:nvPr/>
        </p:nvSpPr>
        <p:spPr bwMode="auto">
          <a:xfrm>
            <a:off x="2351088" y="539750"/>
            <a:ext cx="6337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itchFamily="34" charset="0"/>
              <a:buNone/>
            </a:pPr>
            <a:r>
              <a:rPr lang="zh-CN" altLang="en-US" sz="4400" dirty="0" smtClean="0">
                <a:solidFill>
                  <a:srgbClr val="7F7F7F"/>
                </a:solidFill>
                <a:latin typeface="微软雅黑" pitchFamily="34" charset="-122"/>
                <a:ea typeface="造字工房悦黑体验版纤细体"/>
                <a:cs typeface="造字工房悦黑体验版纤细体"/>
                <a:sym typeface="造字工房悦黑体验版纤细体"/>
              </a:rPr>
              <a:t>概述</a:t>
            </a:r>
            <a:endParaRPr lang="zh-CN" altLang="en-US" sz="4400" dirty="0">
              <a:solidFill>
                <a:srgbClr val="7F7F7F"/>
              </a:solidFill>
              <a:latin typeface="微软雅黑" pitchFamily="34" charset="-122"/>
              <a:ea typeface="造字工房悦黑体验版纤细体"/>
              <a:cs typeface="造字工房悦黑体验版纤细体"/>
              <a:sym typeface="造字工房悦黑体验版纤细体"/>
            </a:endParaRPr>
          </a:p>
        </p:txBody>
      </p:sp>
      <p:sp>
        <p:nvSpPr>
          <p:cNvPr id="15365"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pic>
        <p:nvPicPr>
          <p:cNvPr id="3" name="图片 2"/>
          <p:cNvPicPr>
            <a:picLocks noChangeAspect="1"/>
          </p:cNvPicPr>
          <p:nvPr/>
        </p:nvPicPr>
        <p:blipFill>
          <a:blip r:embed="rId3"/>
          <a:stretch>
            <a:fillRect/>
          </a:stretch>
        </p:blipFill>
        <p:spPr>
          <a:xfrm>
            <a:off x="1559622" y="1772862"/>
            <a:ext cx="8953078" cy="3811630"/>
          </a:xfrm>
          <a:prstGeom prst="rect">
            <a:avLst/>
          </a:prstGeom>
        </p:spPr>
      </p:pic>
    </p:spTree>
    <p:extLst>
      <p:ext uri="{BB962C8B-B14F-4D97-AF65-F5344CB8AC3E}">
        <p14:creationId xmlns:p14="http://schemas.microsoft.com/office/powerpoint/2010/main" val="1119453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5363"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a:solidFill>
                  <a:schemeClr val="bg1"/>
                </a:solidFill>
                <a:latin typeface="Gungsuh" pitchFamily="18" charset="-127"/>
                <a:ea typeface="Gungsuh" pitchFamily="18" charset="-127"/>
                <a:sym typeface="Gungsuh" pitchFamily="18" charset="-127"/>
              </a:rPr>
              <a:t>1</a:t>
            </a:r>
            <a:endParaRPr lang="zh-CN" altLang="en-US" sz="6000">
              <a:solidFill>
                <a:schemeClr val="bg1"/>
              </a:solidFill>
              <a:latin typeface="Gungsuh" pitchFamily="18" charset="-127"/>
              <a:ea typeface="Gungsuh" pitchFamily="18" charset="-127"/>
              <a:sym typeface="Gungsuh" pitchFamily="18" charset="-127"/>
            </a:endParaRPr>
          </a:p>
        </p:txBody>
      </p:sp>
      <p:sp>
        <p:nvSpPr>
          <p:cNvPr id="15364" name="文本框 3"/>
          <p:cNvSpPr>
            <a:spLocks noChangeArrowheads="1"/>
          </p:cNvSpPr>
          <p:nvPr/>
        </p:nvSpPr>
        <p:spPr bwMode="auto">
          <a:xfrm>
            <a:off x="2351088" y="539750"/>
            <a:ext cx="6337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itchFamily="34" charset="0"/>
              <a:buNone/>
            </a:pPr>
            <a:r>
              <a:rPr lang="zh-CN" altLang="en-US" sz="4400" dirty="0" smtClean="0">
                <a:solidFill>
                  <a:srgbClr val="7F7F7F"/>
                </a:solidFill>
                <a:latin typeface="微软雅黑" pitchFamily="34" charset="-122"/>
                <a:ea typeface="造字工房悦黑体验版纤细体"/>
                <a:cs typeface="造字工房悦黑体验版纤细体"/>
                <a:sym typeface="造字工房悦黑体验版纤细体"/>
              </a:rPr>
              <a:t>概述</a:t>
            </a:r>
            <a:endParaRPr lang="zh-CN" altLang="en-US" sz="4400" dirty="0">
              <a:solidFill>
                <a:srgbClr val="7F7F7F"/>
              </a:solidFill>
              <a:latin typeface="微软雅黑" pitchFamily="34" charset="-122"/>
              <a:ea typeface="造字工房悦黑体验版纤细体"/>
              <a:cs typeface="造字工房悦黑体验版纤细体"/>
              <a:sym typeface="造字工房悦黑体验版纤细体"/>
            </a:endParaRPr>
          </a:p>
        </p:txBody>
      </p:sp>
      <p:sp>
        <p:nvSpPr>
          <p:cNvPr id="15365"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4" name="文本框 3"/>
          <p:cNvSpPr txBox="1"/>
          <p:nvPr/>
        </p:nvSpPr>
        <p:spPr>
          <a:xfrm>
            <a:off x="2015268" y="1487820"/>
            <a:ext cx="2181274" cy="461665"/>
          </a:xfrm>
          <a:prstGeom prst="rect">
            <a:avLst/>
          </a:prstGeom>
          <a:noFill/>
        </p:spPr>
        <p:txBody>
          <a:bodyPr wrap="square" rtlCol="0">
            <a:spAutoFit/>
          </a:bodyPr>
          <a:lstStyle/>
          <a:p>
            <a:r>
              <a:rPr lang="zh-CN" altLang="en-US" sz="2400" b="1" dirty="0" smtClean="0"/>
              <a:t>隐性语义模型</a:t>
            </a:r>
            <a:endParaRPr lang="zh-CN" altLang="en-US" sz="2400" b="1" dirty="0"/>
          </a:p>
        </p:txBody>
      </p:sp>
      <p:sp>
        <p:nvSpPr>
          <p:cNvPr id="5" name="文本框 4"/>
          <p:cNvSpPr txBox="1"/>
          <p:nvPr/>
        </p:nvSpPr>
        <p:spPr>
          <a:xfrm>
            <a:off x="1944357" y="2425131"/>
            <a:ext cx="2664222" cy="369332"/>
          </a:xfrm>
          <a:prstGeom prst="rect">
            <a:avLst/>
          </a:prstGeom>
          <a:noFill/>
        </p:spPr>
        <p:txBody>
          <a:bodyPr wrap="square" rtlCol="0">
            <a:spAutoFit/>
          </a:bodyPr>
          <a:lstStyle/>
          <a:p>
            <a:r>
              <a:rPr lang="zh-CN" altLang="en-US" dirty="0" smtClean="0"/>
              <a:t>隐形语义分析（</a:t>
            </a:r>
            <a:r>
              <a:rPr lang="en-US" altLang="zh-CN" dirty="0" smtClean="0"/>
              <a:t>LSA</a:t>
            </a:r>
            <a:r>
              <a:rPr lang="zh-CN" altLang="en-US" dirty="0" smtClean="0"/>
              <a:t>）</a:t>
            </a:r>
            <a:endParaRPr lang="zh-CN" altLang="en-US" dirty="0"/>
          </a:p>
        </p:txBody>
      </p:sp>
      <p:sp>
        <p:nvSpPr>
          <p:cNvPr id="6" name="文本框 5"/>
          <p:cNvSpPr txBox="1"/>
          <p:nvPr/>
        </p:nvSpPr>
        <p:spPr>
          <a:xfrm>
            <a:off x="1858946" y="3270109"/>
            <a:ext cx="3096258" cy="369332"/>
          </a:xfrm>
          <a:prstGeom prst="rect">
            <a:avLst/>
          </a:prstGeom>
          <a:noFill/>
        </p:spPr>
        <p:txBody>
          <a:bodyPr wrap="square" rtlCol="0">
            <a:spAutoFit/>
          </a:bodyPr>
          <a:lstStyle/>
          <a:p>
            <a:r>
              <a:rPr lang="zh-CN" altLang="en-US" dirty="0" smtClean="0"/>
              <a:t>超空间模拟语言（</a:t>
            </a:r>
            <a:r>
              <a:rPr lang="en-US" altLang="zh-CN" dirty="0" smtClean="0"/>
              <a:t>HAL</a:t>
            </a:r>
            <a:r>
              <a:rPr lang="zh-CN" altLang="en-US" dirty="0" smtClean="0"/>
              <a:t>）</a:t>
            </a:r>
            <a:endParaRPr lang="zh-CN" altLang="en-US" dirty="0"/>
          </a:p>
        </p:txBody>
      </p:sp>
      <p:sp>
        <p:nvSpPr>
          <p:cNvPr id="7" name="文本框 6"/>
          <p:cNvSpPr txBox="1"/>
          <p:nvPr/>
        </p:nvSpPr>
        <p:spPr>
          <a:xfrm>
            <a:off x="2015268" y="4115087"/>
            <a:ext cx="2520210" cy="369332"/>
          </a:xfrm>
          <a:prstGeom prst="rect">
            <a:avLst/>
          </a:prstGeom>
          <a:noFill/>
        </p:spPr>
        <p:txBody>
          <a:bodyPr wrap="square" rtlCol="0">
            <a:spAutoFit/>
          </a:bodyPr>
          <a:lstStyle/>
          <a:p>
            <a:r>
              <a:rPr lang="zh-CN" altLang="en-US" dirty="0" smtClean="0"/>
              <a:t>神经语言模型（</a:t>
            </a:r>
            <a:r>
              <a:rPr lang="en-US" altLang="zh-CN" dirty="0" smtClean="0"/>
              <a:t>HLM</a:t>
            </a:r>
            <a:r>
              <a:rPr lang="zh-CN" altLang="en-US" dirty="0" smtClean="0"/>
              <a:t>）</a:t>
            </a:r>
            <a:endParaRPr lang="zh-CN" altLang="en-US" dirty="0"/>
          </a:p>
        </p:txBody>
      </p:sp>
      <p:sp>
        <p:nvSpPr>
          <p:cNvPr id="8" name="文本框 7"/>
          <p:cNvSpPr txBox="1"/>
          <p:nvPr/>
        </p:nvSpPr>
        <p:spPr>
          <a:xfrm>
            <a:off x="2303292" y="4960065"/>
            <a:ext cx="1944162" cy="369332"/>
          </a:xfrm>
          <a:prstGeom prst="rect">
            <a:avLst/>
          </a:prstGeom>
          <a:noFill/>
        </p:spPr>
        <p:txBody>
          <a:bodyPr wrap="square" rtlCol="0">
            <a:spAutoFit/>
          </a:bodyPr>
          <a:lstStyle/>
          <a:p>
            <a:r>
              <a:rPr lang="zh-CN" altLang="en-US" dirty="0" smtClean="0"/>
              <a:t>段向量（</a:t>
            </a:r>
            <a:r>
              <a:rPr lang="en-US" altLang="zh-CN" dirty="0" smtClean="0"/>
              <a:t>PV</a:t>
            </a:r>
            <a:r>
              <a:rPr lang="zh-CN" altLang="en-US" dirty="0" smtClean="0"/>
              <a:t>）</a:t>
            </a:r>
            <a:endParaRPr lang="zh-CN" altLang="en-US" dirty="0"/>
          </a:p>
        </p:txBody>
      </p:sp>
      <p:sp>
        <p:nvSpPr>
          <p:cNvPr id="9" name="文本框 8"/>
          <p:cNvSpPr txBox="1"/>
          <p:nvPr/>
        </p:nvSpPr>
        <p:spPr>
          <a:xfrm>
            <a:off x="7608298" y="1477957"/>
            <a:ext cx="2628220" cy="461665"/>
          </a:xfrm>
          <a:prstGeom prst="rect">
            <a:avLst/>
          </a:prstGeom>
          <a:noFill/>
        </p:spPr>
        <p:txBody>
          <a:bodyPr wrap="square" rtlCol="0">
            <a:spAutoFit/>
          </a:bodyPr>
          <a:lstStyle/>
          <a:p>
            <a:r>
              <a:rPr lang="zh-CN" altLang="en-US" sz="2400" b="1" dirty="0" smtClean="0"/>
              <a:t>半显性语义模型</a:t>
            </a:r>
            <a:endParaRPr lang="zh-CN" altLang="en-US" sz="2400" b="1" dirty="0"/>
          </a:p>
        </p:txBody>
      </p:sp>
      <p:sp>
        <p:nvSpPr>
          <p:cNvPr id="10" name="文本框 9"/>
          <p:cNvSpPr txBox="1"/>
          <p:nvPr/>
        </p:nvSpPr>
        <p:spPr>
          <a:xfrm>
            <a:off x="7490679" y="2425131"/>
            <a:ext cx="3024252" cy="369332"/>
          </a:xfrm>
          <a:prstGeom prst="rect">
            <a:avLst/>
          </a:prstGeom>
          <a:noFill/>
        </p:spPr>
        <p:txBody>
          <a:bodyPr wrap="square" rtlCol="0">
            <a:spAutoFit/>
          </a:bodyPr>
          <a:lstStyle/>
          <a:p>
            <a:r>
              <a:rPr lang="zh-CN" altLang="en-US" dirty="0" smtClean="0"/>
              <a:t>主题模型（</a:t>
            </a:r>
            <a:r>
              <a:rPr lang="en-US" altLang="zh-CN" dirty="0" smtClean="0"/>
              <a:t>PLSA</a:t>
            </a:r>
            <a:r>
              <a:rPr lang="zh-CN" altLang="en-US" dirty="0" smtClean="0"/>
              <a:t>、</a:t>
            </a:r>
            <a:r>
              <a:rPr lang="en-US" altLang="zh-CN" dirty="0" smtClean="0"/>
              <a:t>LDA</a:t>
            </a:r>
            <a:r>
              <a:rPr lang="zh-CN" altLang="en-US" dirty="0" smtClean="0"/>
              <a:t>）</a:t>
            </a:r>
            <a:endParaRPr lang="zh-CN" altLang="en-US" dirty="0"/>
          </a:p>
        </p:txBody>
      </p:sp>
      <p:sp>
        <p:nvSpPr>
          <p:cNvPr id="11" name="文本框 10"/>
          <p:cNvSpPr txBox="1"/>
          <p:nvPr/>
        </p:nvSpPr>
        <p:spPr>
          <a:xfrm>
            <a:off x="7734309" y="3516452"/>
            <a:ext cx="2376198" cy="461665"/>
          </a:xfrm>
          <a:prstGeom prst="rect">
            <a:avLst/>
          </a:prstGeom>
          <a:noFill/>
        </p:spPr>
        <p:txBody>
          <a:bodyPr wrap="square" rtlCol="0">
            <a:spAutoFit/>
          </a:bodyPr>
          <a:lstStyle/>
          <a:p>
            <a:r>
              <a:rPr lang="zh-CN" altLang="en-US" sz="2400" b="1" dirty="0" smtClean="0"/>
              <a:t>显性语义模型</a:t>
            </a:r>
            <a:endParaRPr lang="zh-CN" altLang="en-US" sz="2400" b="1" dirty="0"/>
          </a:p>
        </p:txBody>
      </p:sp>
      <p:sp>
        <p:nvSpPr>
          <p:cNvPr id="12" name="文本框 11"/>
          <p:cNvSpPr txBox="1"/>
          <p:nvPr/>
        </p:nvSpPr>
        <p:spPr>
          <a:xfrm>
            <a:off x="7554294" y="4439209"/>
            <a:ext cx="2736228" cy="369332"/>
          </a:xfrm>
          <a:prstGeom prst="rect">
            <a:avLst/>
          </a:prstGeom>
          <a:noFill/>
        </p:spPr>
        <p:txBody>
          <a:bodyPr wrap="square" rtlCol="0">
            <a:spAutoFit/>
          </a:bodyPr>
          <a:lstStyle/>
          <a:p>
            <a:r>
              <a:rPr lang="zh-CN" altLang="en-US" dirty="0" smtClean="0"/>
              <a:t>显性语义分析（</a:t>
            </a:r>
            <a:r>
              <a:rPr lang="en-US" altLang="zh-CN" dirty="0" smtClean="0"/>
              <a:t>ESA</a:t>
            </a:r>
            <a:r>
              <a:rPr lang="zh-CN" altLang="en-US" dirty="0" smtClean="0"/>
              <a:t>）</a:t>
            </a:r>
            <a:endParaRPr lang="zh-CN" altLang="en-US" dirty="0"/>
          </a:p>
        </p:txBody>
      </p:sp>
      <p:sp>
        <p:nvSpPr>
          <p:cNvPr id="13" name="文本框 12"/>
          <p:cNvSpPr txBox="1"/>
          <p:nvPr/>
        </p:nvSpPr>
        <p:spPr>
          <a:xfrm>
            <a:off x="7416104" y="5224184"/>
            <a:ext cx="3240270" cy="369332"/>
          </a:xfrm>
          <a:prstGeom prst="rect">
            <a:avLst/>
          </a:prstGeom>
          <a:noFill/>
        </p:spPr>
        <p:txBody>
          <a:bodyPr wrap="square" rtlCol="0">
            <a:spAutoFit/>
          </a:bodyPr>
          <a:lstStyle/>
          <a:p>
            <a:r>
              <a:rPr lang="zh-CN" altLang="en-US" dirty="0" smtClean="0"/>
              <a:t>概念化（</a:t>
            </a:r>
            <a:r>
              <a:rPr lang="en-US" altLang="zh-CN" dirty="0" err="1" smtClean="0"/>
              <a:t>Probase</a:t>
            </a:r>
            <a:r>
              <a:rPr lang="zh-CN" altLang="en-US" dirty="0" smtClean="0"/>
              <a:t>，</a:t>
            </a:r>
            <a:r>
              <a:rPr lang="en-US" altLang="zh-CN" dirty="0" err="1" smtClean="0"/>
              <a:t>LexSA</a:t>
            </a:r>
            <a:r>
              <a:rPr lang="zh-CN" altLang="en-US" dirty="0" smtClean="0"/>
              <a:t>）</a:t>
            </a:r>
            <a:endParaRPr lang="zh-CN" altLang="en-US" dirty="0"/>
          </a:p>
        </p:txBody>
      </p:sp>
      <p:cxnSp>
        <p:nvCxnSpPr>
          <p:cNvPr id="15" name="直接连接符 14"/>
          <p:cNvCxnSpPr>
            <a:stCxn id="15364" idx="2"/>
          </p:cNvCxnSpPr>
          <p:nvPr/>
        </p:nvCxnSpPr>
        <p:spPr bwMode="auto">
          <a:xfrm>
            <a:off x="5519738" y="1308100"/>
            <a:ext cx="0" cy="4425092"/>
          </a:xfrm>
          <a:prstGeom prst="line">
            <a:avLst/>
          </a:prstGeom>
          <a:ln w="9525" cap="flat" cmpd="sng" algn="ctr">
            <a:solidFill>
              <a:schemeClr val="dk1"/>
            </a:solidFill>
            <a:prstDash val="dash"/>
            <a:round/>
            <a:headEnd type="none" w="med" len="med"/>
            <a:tailEnd type="none" w="med" len="med"/>
          </a:ln>
          <a:extLst/>
        </p:spPr>
        <p:style>
          <a:lnRef idx="0">
            <a:scrgbClr r="0" g="0" b="0"/>
          </a:lnRef>
          <a:fillRef idx="0">
            <a:scrgbClr r="0" g="0" b="0"/>
          </a:fillRef>
          <a:effectRef idx="0">
            <a:scrgbClr r="0" g="0" b="0"/>
          </a:effectRef>
          <a:fontRef idx="minor">
            <a:schemeClr val="tx1"/>
          </a:fontRef>
        </p:style>
      </p:cxnSp>
      <p:cxnSp>
        <p:nvCxnSpPr>
          <p:cNvPr id="17" name="直接连接符 16"/>
          <p:cNvCxnSpPr/>
          <p:nvPr/>
        </p:nvCxnSpPr>
        <p:spPr bwMode="auto">
          <a:xfrm>
            <a:off x="5663964" y="3212982"/>
            <a:ext cx="5760480" cy="0"/>
          </a:xfrm>
          <a:prstGeom prst="line">
            <a:avLst/>
          </a:prstGeom>
          <a:ln w="9525" cap="flat" cmpd="sng" algn="ctr">
            <a:solidFill>
              <a:schemeClr val="dk1"/>
            </a:solidFill>
            <a:prstDash val="dash"/>
            <a:round/>
            <a:headEnd type="none" w="med" len="med"/>
            <a:tailEnd type="none" w="med" len="med"/>
          </a:ln>
          <a:ex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82914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5363"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a:solidFill>
                  <a:schemeClr val="bg1"/>
                </a:solidFill>
                <a:latin typeface="Gungsuh" pitchFamily="18" charset="-127"/>
                <a:ea typeface="Gungsuh" pitchFamily="18" charset="-127"/>
                <a:sym typeface="Gungsuh" pitchFamily="18" charset="-127"/>
              </a:rPr>
              <a:t>1</a:t>
            </a:r>
            <a:endParaRPr lang="zh-CN" altLang="en-US" sz="6000">
              <a:solidFill>
                <a:schemeClr val="bg1"/>
              </a:solidFill>
              <a:latin typeface="Gungsuh" pitchFamily="18" charset="-127"/>
              <a:ea typeface="Gungsuh" pitchFamily="18" charset="-127"/>
              <a:sym typeface="Gungsuh" pitchFamily="18" charset="-127"/>
            </a:endParaRPr>
          </a:p>
        </p:txBody>
      </p:sp>
      <p:sp>
        <p:nvSpPr>
          <p:cNvPr id="15364" name="文本框 3"/>
          <p:cNvSpPr>
            <a:spLocks noChangeArrowheads="1"/>
          </p:cNvSpPr>
          <p:nvPr/>
        </p:nvSpPr>
        <p:spPr bwMode="auto">
          <a:xfrm>
            <a:off x="2351088" y="539750"/>
            <a:ext cx="6337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itchFamily="34" charset="0"/>
              <a:buNone/>
            </a:pPr>
            <a:r>
              <a:rPr lang="zh-CN" altLang="en-US" sz="4400" dirty="0" smtClean="0">
                <a:solidFill>
                  <a:srgbClr val="7F7F7F"/>
                </a:solidFill>
                <a:latin typeface="微软雅黑" pitchFamily="34" charset="-122"/>
                <a:ea typeface="造字工房悦黑体验版纤细体"/>
                <a:cs typeface="造字工房悦黑体验版纤细体"/>
                <a:sym typeface="造字工房悦黑体验版纤细体"/>
              </a:rPr>
              <a:t>概述</a:t>
            </a:r>
            <a:endParaRPr lang="zh-CN" altLang="en-US" sz="4400" dirty="0">
              <a:solidFill>
                <a:srgbClr val="7F7F7F"/>
              </a:solidFill>
              <a:latin typeface="微软雅黑" pitchFamily="34" charset="-122"/>
              <a:ea typeface="造字工房悦黑体验版纤细体"/>
              <a:cs typeface="造字工房悦黑体验版纤细体"/>
              <a:sym typeface="造字工房悦黑体验版纤细体"/>
            </a:endParaRPr>
          </a:p>
        </p:txBody>
      </p:sp>
      <p:sp>
        <p:nvSpPr>
          <p:cNvPr id="15365"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pic>
        <p:nvPicPr>
          <p:cNvPr id="10" name="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15256" y="1772862"/>
            <a:ext cx="9504792" cy="3960330"/>
          </a:xfrm>
          <a:prstGeom prst="rect">
            <a:avLst/>
          </a:prstGeom>
        </p:spPr>
      </p:pic>
      <p:sp>
        <p:nvSpPr>
          <p:cNvPr id="60" name="文本框 59"/>
          <p:cNvSpPr txBox="1"/>
          <p:nvPr/>
        </p:nvSpPr>
        <p:spPr>
          <a:xfrm>
            <a:off x="4943904" y="1109017"/>
            <a:ext cx="2088174" cy="461665"/>
          </a:xfrm>
          <a:prstGeom prst="rect">
            <a:avLst/>
          </a:prstGeom>
          <a:noFill/>
        </p:spPr>
        <p:txBody>
          <a:bodyPr wrap="square" rtlCol="0">
            <a:spAutoFit/>
          </a:bodyPr>
          <a:lstStyle/>
          <a:p>
            <a:r>
              <a:rPr lang="zh-CN" altLang="en-US" sz="2400" dirty="0" smtClean="0"/>
              <a:t>短文本理解</a:t>
            </a:r>
            <a:endParaRPr lang="zh-CN" altLang="en-US" sz="2400" dirty="0"/>
          </a:p>
        </p:txBody>
      </p:sp>
    </p:spTree>
    <p:extLst>
      <p:ext uri="{BB962C8B-B14F-4D97-AF65-F5344CB8AC3E}">
        <p14:creationId xmlns:p14="http://schemas.microsoft.com/office/powerpoint/2010/main" val="147582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36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5363"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dirty="0">
                <a:solidFill>
                  <a:schemeClr val="bg1"/>
                </a:solidFill>
                <a:latin typeface="微软雅黑" panose="020B0503020204020204" pitchFamily="34" charset="-122"/>
                <a:ea typeface="微软雅黑" panose="020B0503020204020204" pitchFamily="34" charset="-122"/>
                <a:sym typeface="Gungsuh" pitchFamily="18" charset="-127"/>
              </a:rPr>
              <a:t>2</a:t>
            </a:r>
            <a:endParaRPr lang="zh-CN" altLang="en-US" sz="6000" dirty="0">
              <a:solidFill>
                <a:schemeClr val="bg1"/>
              </a:solidFill>
              <a:latin typeface="微软雅黑" panose="020B0503020204020204" pitchFamily="34" charset="-122"/>
              <a:ea typeface="微软雅黑" panose="020B0503020204020204" pitchFamily="34" charset="-122"/>
              <a:sym typeface="Gungsuh" pitchFamily="18" charset="-127"/>
            </a:endParaRPr>
          </a:p>
        </p:txBody>
      </p:sp>
      <p:sp>
        <p:nvSpPr>
          <p:cNvPr id="15364" name="文本框 3"/>
          <p:cNvSpPr>
            <a:spLocks noChangeArrowheads="1"/>
          </p:cNvSpPr>
          <p:nvPr/>
        </p:nvSpPr>
        <p:spPr bwMode="auto">
          <a:xfrm>
            <a:off x="2351088" y="539750"/>
            <a:ext cx="6337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itchFamily="34" charset="0"/>
              <a:buNone/>
            </a:pPr>
            <a:r>
              <a:rPr lang="zh-CN" altLang="en-US" sz="4400" dirty="0">
                <a:solidFill>
                  <a:srgbClr val="7F7F7F"/>
                </a:solidFill>
                <a:latin typeface="微软雅黑" panose="020B0503020204020204" pitchFamily="34" charset="-122"/>
                <a:ea typeface="微软雅黑" panose="020B0503020204020204" pitchFamily="34" charset="-122"/>
                <a:cs typeface="造字工房悦黑体验版纤细体"/>
                <a:sym typeface="造字工房悦黑体验版纤细体"/>
              </a:rPr>
              <a:t>短文本的特点</a:t>
            </a:r>
          </a:p>
        </p:txBody>
      </p:sp>
      <p:sp>
        <p:nvSpPr>
          <p:cNvPr id="15365"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9" name="文本框 18">
            <a:extLst>
              <a:ext uri="{FF2B5EF4-FFF2-40B4-BE49-F238E27FC236}">
                <a16:creationId xmlns:a16="http://schemas.microsoft.com/office/drawing/2014/main" id="{C78F7AB6-5474-4B0A-A3F2-65F768A55EDC}"/>
              </a:ext>
            </a:extLst>
          </p:cNvPr>
          <p:cNvSpPr>
            <a:spLocks noChangeArrowheads="1"/>
          </p:cNvSpPr>
          <p:nvPr/>
        </p:nvSpPr>
        <p:spPr bwMode="auto">
          <a:xfrm>
            <a:off x="623544" y="1541007"/>
            <a:ext cx="23070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2400" b="1" dirty="0"/>
              <a:t>    </a:t>
            </a:r>
            <a:r>
              <a:rPr lang="zh-CN" altLang="en-US" sz="2400" dirty="0"/>
              <a:t>短文本的特点</a:t>
            </a:r>
            <a:endParaRPr lang="zh-CN" altLang="en-US" sz="2400" dirty="0">
              <a:latin typeface="Arial" panose="020B0604020202020204" pitchFamily="34" charset="0"/>
              <a:ea typeface="宋体" panose="02010600030101010101" pitchFamily="2" charset="-122"/>
            </a:endParaRPr>
          </a:p>
        </p:txBody>
      </p:sp>
      <p:sp>
        <p:nvSpPr>
          <p:cNvPr id="48" name="矩形 16">
            <a:extLst>
              <a:ext uri="{FF2B5EF4-FFF2-40B4-BE49-F238E27FC236}">
                <a16:creationId xmlns:a16="http://schemas.microsoft.com/office/drawing/2014/main" id="{D8808660-A3AA-4D89-B2E6-5C57CA9FC52D}"/>
              </a:ext>
            </a:extLst>
          </p:cNvPr>
          <p:cNvSpPr>
            <a:spLocks noChangeArrowheads="1"/>
          </p:cNvSpPr>
          <p:nvPr/>
        </p:nvSpPr>
        <p:spPr bwMode="auto">
          <a:xfrm>
            <a:off x="1482806" y="2420380"/>
            <a:ext cx="236557" cy="236556"/>
          </a:xfrm>
          <a:prstGeom prst="rect">
            <a:avLst/>
          </a:prstGeom>
          <a:noFill/>
          <a:ln w="12700">
            <a:solidFill>
              <a:srgbClr val="47979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latin typeface="Arial" panose="020B0604020202020204" pitchFamily="34" charset="0"/>
              <a:ea typeface="宋体" panose="02010600030101010101" pitchFamily="2" charset="-122"/>
            </a:endParaRPr>
          </a:p>
        </p:txBody>
      </p:sp>
      <p:sp>
        <p:nvSpPr>
          <p:cNvPr id="49" name="矩形 17">
            <a:extLst>
              <a:ext uri="{FF2B5EF4-FFF2-40B4-BE49-F238E27FC236}">
                <a16:creationId xmlns:a16="http://schemas.microsoft.com/office/drawing/2014/main" id="{C61F463B-4D00-4296-9D39-957233FBA5DA}"/>
              </a:ext>
            </a:extLst>
          </p:cNvPr>
          <p:cNvSpPr>
            <a:spLocks noChangeArrowheads="1"/>
          </p:cNvSpPr>
          <p:nvPr/>
        </p:nvSpPr>
        <p:spPr bwMode="auto">
          <a:xfrm>
            <a:off x="1482806" y="2926833"/>
            <a:ext cx="236557" cy="236557"/>
          </a:xfrm>
          <a:prstGeom prst="rect">
            <a:avLst/>
          </a:prstGeom>
          <a:noFill/>
          <a:ln w="12700">
            <a:solidFill>
              <a:srgbClr val="47979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latin typeface="Arial" panose="020B0604020202020204" pitchFamily="34" charset="0"/>
              <a:ea typeface="宋体" panose="02010600030101010101" pitchFamily="2" charset="-122"/>
            </a:endParaRPr>
          </a:p>
        </p:txBody>
      </p:sp>
      <p:sp>
        <p:nvSpPr>
          <p:cNvPr id="50" name="矩形 18">
            <a:extLst>
              <a:ext uri="{FF2B5EF4-FFF2-40B4-BE49-F238E27FC236}">
                <a16:creationId xmlns:a16="http://schemas.microsoft.com/office/drawing/2014/main" id="{9D274105-5F1E-49FF-897A-E4127714486D}"/>
              </a:ext>
            </a:extLst>
          </p:cNvPr>
          <p:cNvSpPr>
            <a:spLocks noChangeArrowheads="1"/>
          </p:cNvSpPr>
          <p:nvPr/>
        </p:nvSpPr>
        <p:spPr bwMode="auto">
          <a:xfrm>
            <a:off x="1482806" y="4443019"/>
            <a:ext cx="236557" cy="236556"/>
          </a:xfrm>
          <a:prstGeom prst="rect">
            <a:avLst/>
          </a:prstGeom>
          <a:noFill/>
          <a:ln w="12700">
            <a:solidFill>
              <a:srgbClr val="47979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latin typeface="Arial" panose="020B0604020202020204" pitchFamily="34" charset="0"/>
              <a:ea typeface="宋体" panose="02010600030101010101" pitchFamily="2" charset="-122"/>
            </a:endParaRPr>
          </a:p>
        </p:txBody>
      </p:sp>
      <p:sp>
        <p:nvSpPr>
          <p:cNvPr id="51" name="矩形 19">
            <a:extLst>
              <a:ext uri="{FF2B5EF4-FFF2-40B4-BE49-F238E27FC236}">
                <a16:creationId xmlns:a16="http://schemas.microsoft.com/office/drawing/2014/main" id="{0C50CED9-E382-4D49-99A7-ECAA9CDD2018}"/>
              </a:ext>
            </a:extLst>
          </p:cNvPr>
          <p:cNvSpPr>
            <a:spLocks noChangeArrowheads="1"/>
          </p:cNvSpPr>
          <p:nvPr/>
        </p:nvSpPr>
        <p:spPr bwMode="auto">
          <a:xfrm>
            <a:off x="1482806" y="3938154"/>
            <a:ext cx="236557" cy="236556"/>
          </a:xfrm>
          <a:prstGeom prst="rect">
            <a:avLst/>
          </a:prstGeom>
          <a:noFill/>
          <a:ln w="12700">
            <a:solidFill>
              <a:srgbClr val="47979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latin typeface="Arial" panose="020B0604020202020204" pitchFamily="34" charset="0"/>
              <a:ea typeface="宋体" panose="02010600030101010101" pitchFamily="2" charset="-122"/>
            </a:endParaRPr>
          </a:p>
        </p:txBody>
      </p:sp>
      <p:sp>
        <p:nvSpPr>
          <p:cNvPr id="52" name="矩形 20">
            <a:extLst>
              <a:ext uri="{FF2B5EF4-FFF2-40B4-BE49-F238E27FC236}">
                <a16:creationId xmlns:a16="http://schemas.microsoft.com/office/drawing/2014/main" id="{0D064CC7-CFB8-4000-9B53-086C71A5694F}"/>
              </a:ext>
            </a:extLst>
          </p:cNvPr>
          <p:cNvSpPr>
            <a:spLocks noChangeArrowheads="1"/>
          </p:cNvSpPr>
          <p:nvPr/>
        </p:nvSpPr>
        <p:spPr bwMode="auto">
          <a:xfrm>
            <a:off x="1482806" y="3431699"/>
            <a:ext cx="236557" cy="236557"/>
          </a:xfrm>
          <a:prstGeom prst="rect">
            <a:avLst/>
          </a:prstGeom>
          <a:noFill/>
          <a:ln w="12700">
            <a:solidFill>
              <a:srgbClr val="47979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latin typeface="Arial" panose="020B0604020202020204" pitchFamily="34" charset="0"/>
              <a:ea typeface="宋体" panose="02010600030101010101" pitchFamily="2" charset="-122"/>
            </a:endParaRPr>
          </a:p>
        </p:txBody>
      </p:sp>
      <p:sp>
        <p:nvSpPr>
          <p:cNvPr id="53" name="矩形 21">
            <a:extLst>
              <a:ext uri="{FF2B5EF4-FFF2-40B4-BE49-F238E27FC236}">
                <a16:creationId xmlns:a16="http://schemas.microsoft.com/office/drawing/2014/main" id="{1A03F733-8526-4E62-8AE2-4585BAA0D5A2}"/>
              </a:ext>
            </a:extLst>
          </p:cNvPr>
          <p:cNvSpPr>
            <a:spLocks noChangeArrowheads="1"/>
          </p:cNvSpPr>
          <p:nvPr/>
        </p:nvSpPr>
        <p:spPr bwMode="auto">
          <a:xfrm>
            <a:off x="4977176" y="2420380"/>
            <a:ext cx="236556" cy="236556"/>
          </a:xfrm>
          <a:prstGeom prst="rect">
            <a:avLst/>
          </a:prstGeom>
          <a:noFill/>
          <a:ln w="12700">
            <a:solidFill>
              <a:srgbClr val="47979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latin typeface="Arial" panose="020B0604020202020204" pitchFamily="34" charset="0"/>
              <a:ea typeface="宋体" panose="02010600030101010101" pitchFamily="2" charset="-122"/>
            </a:endParaRPr>
          </a:p>
        </p:txBody>
      </p:sp>
      <p:sp>
        <p:nvSpPr>
          <p:cNvPr id="54" name="矩形 22">
            <a:extLst>
              <a:ext uri="{FF2B5EF4-FFF2-40B4-BE49-F238E27FC236}">
                <a16:creationId xmlns:a16="http://schemas.microsoft.com/office/drawing/2014/main" id="{2856E179-27D1-4DF5-9A7E-B4898605E5DD}"/>
              </a:ext>
            </a:extLst>
          </p:cNvPr>
          <p:cNvSpPr>
            <a:spLocks noChangeArrowheads="1"/>
          </p:cNvSpPr>
          <p:nvPr/>
        </p:nvSpPr>
        <p:spPr bwMode="auto">
          <a:xfrm>
            <a:off x="4977176" y="2926833"/>
            <a:ext cx="236556" cy="236557"/>
          </a:xfrm>
          <a:prstGeom prst="rect">
            <a:avLst/>
          </a:prstGeom>
          <a:noFill/>
          <a:ln w="12700">
            <a:solidFill>
              <a:srgbClr val="47979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latin typeface="Arial" panose="020B0604020202020204" pitchFamily="34" charset="0"/>
              <a:ea typeface="宋体" panose="02010600030101010101" pitchFamily="2" charset="-122"/>
            </a:endParaRPr>
          </a:p>
        </p:txBody>
      </p:sp>
      <p:sp>
        <p:nvSpPr>
          <p:cNvPr id="55" name="矩形 23">
            <a:extLst>
              <a:ext uri="{FF2B5EF4-FFF2-40B4-BE49-F238E27FC236}">
                <a16:creationId xmlns:a16="http://schemas.microsoft.com/office/drawing/2014/main" id="{0685A3C1-648B-46FB-AA61-368DBED07B81}"/>
              </a:ext>
            </a:extLst>
          </p:cNvPr>
          <p:cNvSpPr>
            <a:spLocks noChangeArrowheads="1"/>
          </p:cNvSpPr>
          <p:nvPr/>
        </p:nvSpPr>
        <p:spPr bwMode="auto">
          <a:xfrm>
            <a:off x="4977176" y="4443019"/>
            <a:ext cx="236556" cy="236556"/>
          </a:xfrm>
          <a:prstGeom prst="rect">
            <a:avLst/>
          </a:prstGeom>
          <a:noFill/>
          <a:ln w="12700">
            <a:solidFill>
              <a:srgbClr val="47979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latin typeface="Arial" panose="020B0604020202020204" pitchFamily="34" charset="0"/>
              <a:ea typeface="宋体" panose="02010600030101010101" pitchFamily="2" charset="-122"/>
            </a:endParaRPr>
          </a:p>
        </p:txBody>
      </p:sp>
      <p:sp>
        <p:nvSpPr>
          <p:cNvPr id="56" name="矩形 24">
            <a:extLst>
              <a:ext uri="{FF2B5EF4-FFF2-40B4-BE49-F238E27FC236}">
                <a16:creationId xmlns:a16="http://schemas.microsoft.com/office/drawing/2014/main" id="{68F6F9EA-AF97-4CDB-B033-5584BF54864B}"/>
              </a:ext>
            </a:extLst>
          </p:cNvPr>
          <p:cNvSpPr>
            <a:spLocks noChangeArrowheads="1"/>
          </p:cNvSpPr>
          <p:nvPr/>
        </p:nvSpPr>
        <p:spPr bwMode="auto">
          <a:xfrm>
            <a:off x="4977176" y="3938154"/>
            <a:ext cx="236556" cy="236556"/>
          </a:xfrm>
          <a:prstGeom prst="rect">
            <a:avLst/>
          </a:prstGeom>
          <a:noFill/>
          <a:ln w="12700">
            <a:solidFill>
              <a:srgbClr val="47979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latin typeface="Arial" panose="020B0604020202020204" pitchFamily="34" charset="0"/>
              <a:ea typeface="宋体" panose="02010600030101010101" pitchFamily="2" charset="-122"/>
            </a:endParaRPr>
          </a:p>
        </p:txBody>
      </p:sp>
      <p:sp>
        <p:nvSpPr>
          <p:cNvPr id="57" name="矩形 25">
            <a:extLst>
              <a:ext uri="{FF2B5EF4-FFF2-40B4-BE49-F238E27FC236}">
                <a16:creationId xmlns:a16="http://schemas.microsoft.com/office/drawing/2014/main" id="{EA68456B-9427-4815-8314-9339710BA93A}"/>
              </a:ext>
            </a:extLst>
          </p:cNvPr>
          <p:cNvSpPr>
            <a:spLocks noChangeArrowheads="1"/>
          </p:cNvSpPr>
          <p:nvPr/>
        </p:nvSpPr>
        <p:spPr bwMode="auto">
          <a:xfrm>
            <a:off x="4977176" y="3431699"/>
            <a:ext cx="236556" cy="236557"/>
          </a:xfrm>
          <a:prstGeom prst="rect">
            <a:avLst/>
          </a:prstGeom>
          <a:noFill/>
          <a:ln w="12700">
            <a:solidFill>
              <a:srgbClr val="47979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1800">
              <a:latin typeface="Arial" panose="020B0604020202020204" pitchFamily="34" charset="0"/>
              <a:ea typeface="宋体" panose="02010600030101010101" pitchFamily="2" charset="-122"/>
            </a:endParaRPr>
          </a:p>
        </p:txBody>
      </p:sp>
      <p:sp>
        <p:nvSpPr>
          <p:cNvPr id="58" name="文本框 26">
            <a:extLst>
              <a:ext uri="{FF2B5EF4-FFF2-40B4-BE49-F238E27FC236}">
                <a16:creationId xmlns:a16="http://schemas.microsoft.com/office/drawing/2014/main" id="{B1C6F41D-8934-4DC9-B480-6E272A0734B6}"/>
              </a:ext>
            </a:extLst>
          </p:cNvPr>
          <p:cNvSpPr>
            <a:spLocks noChangeArrowheads="1"/>
          </p:cNvSpPr>
          <p:nvPr/>
        </p:nvSpPr>
        <p:spPr bwMode="auto">
          <a:xfrm>
            <a:off x="1971126" y="2354338"/>
            <a:ext cx="877234" cy="3693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800"/>
              <a:t>长度短</a:t>
            </a:r>
          </a:p>
        </p:txBody>
      </p:sp>
      <p:sp>
        <p:nvSpPr>
          <p:cNvPr id="59" name="文本框 27">
            <a:extLst>
              <a:ext uri="{FF2B5EF4-FFF2-40B4-BE49-F238E27FC236}">
                <a16:creationId xmlns:a16="http://schemas.microsoft.com/office/drawing/2014/main" id="{7622AF16-BEDD-4EDC-8F91-369EBEDBC052}"/>
              </a:ext>
            </a:extLst>
          </p:cNvPr>
          <p:cNvSpPr>
            <a:spLocks noChangeArrowheads="1"/>
          </p:cNvSpPr>
          <p:nvPr/>
        </p:nvSpPr>
        <p:spPr bwMode="auto">
          <a:xfrm>
            <a:off x="1971126" y="2855569"/>
            <a:ext cx="1338936" cy="3693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800" dirty="0"/>
              <a:t>信息含量少</a:t>
            </a:r>
          </a:p>
        </p:txBody>
      </p:sp>
      <p:sp>
        <p:nvSpPr>
          <p:cNvPr id="60" name="文本框 28">
            <a:extLst>
              <a:ext uri="{FF2B5EF4-FFF2-40B4-BE49-F238E27FC236}">
                <a16:creationId xmlns:a16="http://schemas.microsoft.com/office/drawing/2014/main" id="{2673F71D-73F7-4333-81B5-CE147B81FE56}"/>
              </a:ext>
            </a:extLst>
          </p:cNvPr>
          <p:cNvSpPr>
            <a:spLocks noChangeArrowheads="1"/>
          </p:cNvSpPr>
          <p:nvPr/>
        </p:nvSpPr>
        <p:spPr bwMode="auto">
          <a:xfrm>
            <a:off x="1971126" y="3368377"/>
            <a:ext cx="877234" cy="3693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800" dirty="0"/>
              <a:t>数量大</a:t>
            </a:r>
            <a:endParaRPr lang="zh-CN" altLang="en-US" sz="1800" dirty="0">
              <a:latin typeface="Arial" panose="020B0604020202020204" pitchFamily="34" charset="0"/>
              <a:ea typeface="宋体" panose="02010600030101010101" pitchFamily="2" charset="-122"/>
            </a:endParaRPr>
          </a:p>
        </p:txBody>
      </p:sp>
      <p:sp>
        <p:nvSpPr>
          <p:cNvPr id="61" name="文本框 29">
            <a:extLst>
              <a:ext uri="{FF2B5EF4-FFF2-40B4-BE49-F238E27FC236}">
                <a16:creationId xmlns:a16="http://schemas.microsoft.com/office/drawing/2014/main" id="{3634D630-2DDC-4EA7-9D66-DB9950DDCCE6}"/>
              </a:ext>
            </a:extLst>
          </p:cNvPr>
          <p:cNvSpPr>
            <a:spLocks noChangeArrowheads="1"/>
          </p:cNvSpPr>
          <p:nvPr/>
        </p:nvSpPr>
        <p:spPr bwMode="auto">
          <a:xfrm>
            <a:off x="1971126" y="3869608"/>
            <a:ext cx="1338936" cy="3693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800" dirty="0"/>
              <a:t>具有动态性</a:t>
            </a:r>
            <a:endParaRPr lang="zh-CN" altLang="en-US" sz="1800" dirty="0">
              <a:latin typeface="Arial" panose="020B0604020202020204" pitchFamily="34" charset="0"/>
              <a:ea typeface="宋体" panose="02010600030101010101" pitchFamily="2" charset="-122"/>
            </a:endParaRPr>
          </a:p>
        </p:txBody>
      </p:sp>
      <p:sp>
        <p:nvSpPr>
          <p:cNvPr id="62" name="文本框 30">
            <a:extLst>
              <a:ext uri="{FF2B5EF4-FFF2-40B4-BE49-F238E27FC236}">
                <a16:creationId xmlns:a16="http://schemas.microsoft.com/office/drawing/2014/main" id="{43A43B67-D01D-4D67-84C7-40E3F82E4A93}"/>
              </a:ext>
            </a:extLst>
          </p:cNvPr>
          <p:cNvSpPr>
            <a:spLocks noChangeArrowheads="1"/>
          </p:cNvSpPr>
          <p:nvPr/>
        </p:nvSpPr>
        <p:spPr bwMode="auto">
          <a:xfrm>
            <a:off x="1971126" y="4370301"/>
            <a:ext cx="2262341" cy="3693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800" dirty="0"/>
              <a:t>文本不规范，非正式</a:t>
            </a:r>
          </a:p>
        </p:txBody>
      </p:sp>
      <p:sp>
        <p:nvSpPr>
          <p:cNvPr id="63" name="文本框 31">
            <a:extLst>
              <a:ext uri="{FF2B5EF4-FFF2-40B4-BE49-F238E27FC236}">
                <a16:creationId xmlns:a16="http://schemas.microsoft.com/office/drawing/2014/main" id="{B68A6399-99C9-4D7D-A481-3F36FE8F23C2}"/>
              </a:ext>
            </a:extLst>
          </p:cNvPr>
          <p:cNvSpPr>
            <a:spLocks noChangeArrowheads="1"/>
          </p:cNvSpPr>
          <p:nvPr/>
        </p:nvSpPr>
        <p:spPr bwMode="auto">
          <a:xfrm>
            <a:off x="5591958" y="2354338"/>
            <a:ext cx="2262341" cy="3693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800"/>
              <a:t>具有半结构化的特点</a:t>
            </a:r>
            <a:endParaRPr lang="zh-CN" altLang="en-US" sz="1800">
              <a:latin typeface="Arial" panose="020B0604020202020204" pitchFamily="34" charset="0"/>
              <a:ea typeface="宋体" panose="02010600030101010101" pitchFamily="2" charset="-122"/>
            </a:endParaRPr>
          </a:p>
        </p:txBody>
      </p:sp>
      <p:sp>
        <p:nvSpPr>
          <p:cNvPr id="64" name="文本框 32">
            <a:extLst>
              <a:ext uri="{FF2B5EF4-FFF2-40B4-BE49-F238E27FC236}">
                <a16:creationId xmlns:a16="http://schemas.microsoft.com/office/drawing/2014/main" id="{D0FE0345-2FD3-435C-8DA4-FAE934AFE1EE}"/>
              </a:ext>
            </a:extLst>
          </p:cNvPr>
          <p:cNvSpPr>
            <a:spLocks noChangeArrowheads="1"/>
          </p:cNvSpPr>
          <p:nvPr/>
        </p:nvSpPr>
        <p:spPr bwMode="auto">
          <a:xfrm>
            <a:off x="5591958" y="2840297"/>
            <a:ext cx="2262341" cy="3693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800"/>
              <a:t>具有个人的感情色彩</a:t>
            </a:r>
          </a:p>
        </p:txBody>
      </p:sp>
      <p:sp>
        <p:nvSpPr>
          <p:cNvPr id="65" name="文本框 33">
            <a:extLst>
              <a:ext uri="{FF2B5EF4-FFF2-40B4-BE49-F238E27FC236}">
                <a16:creationId xmlns:a16="http://schemas.microsoft.com/office/drawing/2014/main" id="{7072364B-D8E2-44C2-AE75-2B8A332A2BB9}"/>
              </a:ext>
            </a:extLst>
          </p:cNvPr>
          <p:cNvSpPr>
            <a:spLocks noChangeArrowheads="1"/>
          </p:cNvSpPr>
          <p:nvPr/>
        </p:nvSpPr>
        <p:spPr bwMode="auto">
          <a:xfrm>
            <a:off x="5591958" y="3371940"/>
            <a:ext cx="1750590" cy="3693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800" dirty="0"/>
              <a:t>包含元数据</a:t>
            </a:r>
            <a:endParaRPr lang="zh-CN" altLang="en-US" sz="1800" dirty="0">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136542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5363"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dirty="0">
                <a:solidFill>
                  <a:schemeClr val="bg1"/>
                </a:solidFill>
                <a:latin typeface="微软雅黑" panose="020B0503020204020204" pitchFamily="34" charset="-122"/>
                <a:ea typeface="微软雅黑" panose="020B0503020204020204" pitchFamily="34" charset="-122"/>
                <a:sym typeface="Gungsuh" pitchFamily="18" charset="-127"/>
              </a:rPr>
              <a:t>2</a:t>
            </a:r>
            <a:endParaRPr lang="zh-CN" altLang="en-US" sz="6000" dirty="0">
              <a:solidFill>
                <a:schemeClr val="bg1"/>
              </a:solidFill>
              <a:latin typeface="微软雅黑" panose="020B0503020204020204" pitchFamily="34" charset="-122"/>
              <a:ea typeface="微软雅黑" panose="020B0503020204020204" pitchFamily="34" charset="-122"/>
              <a:sym typeface="Gungsuh" pitchFamily="18" charset="-127"/>
            </a:endParaRPr>
          </a:p>
        </p:txBody>
      </p:sp>
      <p:sp>
        <p:nvSpPr>
          <p:cNvPr id="15364" name="文本框 3"/>
          <p:cNvSpPr>
            <a:spLocks noChangeArrowheads="1"/>
          </p:cNvSpPr>
          <p:nvPr/>
        </p:nvSpPr>
        <p:spPr bwMode="auto">
          <a:xfrm>
            <a:off x="2351088" y="539750"/>
            <a:ext cx="6337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itchFamily="34" charset="0"/>
              <a:buNone/>
            </a:pPr>
            <a:r>
              <a:rPr lang="zh-CN" altLang="en-US" sz="4400" dirty="0">
                <a:solidFill>
                  <a:srgbClr val="7F7F7F"/>
                </a:solidFill>
                <a:latin typeface="微软雅黑" panose="020B0503020204020204" pitchFamily="34" charset="-122"/>
                <a:ea typeface="微软雅黑" panose="020B0503020204020204" pitchFamily="34" charset="-122"/>
                <a:cs typeface="造字工房悦黑体验版纤细体"/>
                <a:sym typeface="造字工房悦黑体验版纤细体"/>
              </a:rPr>
              <a:t>短文本分析方法</a:t>
            </a:r>
          </a:p>
        </p:txBody>
      </p:sp>
      <p:sp>
        <p:nvSpPr>
          <p:cNvPr id="15365"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7" name="直接连接符 25">
            <a:extLst>
              <a:ext uri="{FF2B5EF4-FFF2-40B4-BE49-F238E27FC236}">
                <a16:creationId xmlns:a16="http://schemas.microsoft.com/office/drawing/2014/main" id="{907CE4B5-FA53-4457-9416-B00FA279E94A}"/>
              </a:ext>
            </a:extLst>
          </p:cNvPr>
          <p:cNvSpPr>
            <a:spLocks noChangeShapeType="1"/>
          </p:cNvSpPr>
          <p:nvPr/>
        </p:nvSpPr>
        <p:spPr bwMode="auto">
          <a:xfrm>
            <a:off x="3533381" y="1599667"/>
            <a:ext cx="0" cy="3929063"/>
          </a:xfrm>
          <a:prstGeom prst="line">
            <a:avLst/>
          </a:prstGeom>
          <a:noFill/>
          <a:ln w="6350">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8" name="直接连接符 26">
            <a:extLst>
              <a:ext uri="{FF2B5EF4-FFF2-40B4-BE49-F238E27FC236}">
                <a16:creationId xmlns:a16="http://schemas.microsoft.com/office/drawing/2014/main" id="{24947037-0B6F-4852-9398-57D868709D62}"/>
              </a:ext>
            </a:extLst>
          </p:cNvPr>
          <p:cNvSpPr>
            <a:spLocks noChangeShapeType="1"/>
          </p:cNvSpPr>
          <p:nvPr/>
        </p:nvSpPr>
        <p:spPr bwMode="auto">
          <a:xfrm>
            <a:off x="6580745" y="1643875"/>
            <a:ext cx="0" cy="3814763"/>
          </a:xfrm>
          <a:prstGeom prst="line">
            <a:avLst/>
          </a:prstGeom>
          <a:noFill/>
          <a:ln w="6350">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9" name="文本框 33">
            <a:extLst>
              <a:ext uri="{FF2B5EF4-FFF2-40B4-BE49-F238E27FC236}">
                <a16:creationId xmlns:a16="http://schemas.microsoft.com/office/drawing/2014/main" id="{5C8BDC77-AC35-4A76-8A89-2F29C1FE2372}"/>
              </a:ext>
            </a:extLst>
          </p:cNvPr>
          <p:cNvSpPr>
            <a:spLocks noChangeArrowheads="1"/>
          </p:cNvSpPr>
          <p:nvPr/>
        </p:nvSpPr>
        <p:spPr bwMode="auto">
          <a:xfrm>
            <a:off x="641692" y="3239596"/>
            <a:ext cx="2722748" cy="149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800" dirty="0">
                <a:latin typeface="微软雅黑" panose="020B0503020204020204" pitchFamily="34" charset="-122"/>
                <a:sym typeface="微软雅黑" panose="020B0503020204020204" pitchFamily="34" charset="-122"/>
              </a:rPr>
              <a:t>    将自然语言转换成结构化的计算机可以处理的形式。主要有向量空间表示模型和主题表示模型。</a:t>
            </a:r>
          </a:p>
        </p:txBody>
      </p:sp>
      <p:sp>
        <p:nvSpPr>
          <p:cNvPr id="20" name="矩形 34">
            <a:extLst>
              <a:ext uri="{FF2B5EF4-FFF2-40B4-BE49-F238E27FC236}">
                <a16:creationId xmlns:a16="http://schemas.microsoft.com/office/drawing/2014/main" id="{93088DDE-2F1D-4AD5-820B-0124971DBA84}"/>
              </a:ext>
            </a:extLst>
          </p:cNvPr>
          <p:cNvSpPr>
            <a:spLocks noChangeArrowheads="1"/>
          </p:cNvSpPr>
          <p:nvPr/>
        </p:nvSpPr>
        <p:spPr bwMode="auto">
          <a:xfrm>
            <a:off x="666612" y="4865392"/>
            <a:ext cx="2528887" cy="552450"/>
          </a:xfrm>
          <a:prstGeom prst="rect">
            <a:avLst/>
          </a:prstGeom>
          <a:solidFill>
            <a:schemeClr val="tx2">
              <a:lumMod val="60000"/>
              <a:lumOff val="4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b="1" dirty="0">
                <a:solidFill>
                  <a:srgbClr val="FFFFFF"/>
                </a:solidFill>
                <a:latin typeface="微软雅黑" panose="020B0503020204020204" pitchFamily="34" charset="-122"/>
              </a:rPr>
              <a:t>1 </a:t>
            </a:r>
            <a:r>
              <a:rPr lang="zh-CN" altLang="en-US" b="1" dirty="0">
                <a:solidFill>
                  <a:srgbClr val="FFFFFF"/>
                </a:solidFill>
                <a:latin typeface="微软雅黑" panose="020B0503020204020204" pitchFamily="34" charset="-122"/>
              </a:rPr>
              <a:t>特征表示</a:t>
            </a:r>
          </a:p>
        </p:txBody>
      </p:sp>
      <p:sp>
        <p:nvSpPr>
          <p:cNvPr id="21" name="矩形 35">
            <a:extLst>
              <a:ext uri="{FF2B5EF4-FFF2-40B4-BE49-F238E27FC236}">
                <a16:creationId xmlns:a16="http://schemas.microsoft.com/office/drawing/2014/main" id="{571443C9-49E3-4698-B860-2A89B3797D0C}"/>
              </a:ext>
            </a:extLst>
          </p:cNvPr>
          <p:cNvSpPr>
            <a:spLocks noChangeArrowheads="1"/>
          </p:cNvSpPr>
          <p:nvPr/>
        </p:nvSpPr>
        <p:spPr bwMode="auto">
          <a:xfrm>
            <a:off x="3719802" y="1601788"/>
            <a:ext cx="2528888" cy="552450"/>
          </a:xfrm>
          <a:prstGeom prst="rect">
            <a:avLst/>
          </a:prstGeom>
          <a:solidFill>
            <a:schemeClr val="tx2">
              <a:lumMod val="60000"/>
              <a:lumOff val="4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b="1" dirty="0">
                <a:solidFill>
                  <a:srgbClr val="FFFFFF"/>
                </a:solidFill>
                <a:latin typeface="微软雅黑" panose="020B0503020204020204" pitchFamily="34" charset="-122"/>
              </a:rPr>
              <a:t>2</a:t>
            </a:r>
            <a:r>
              <a:rPr lang="zh-CN" altLang="en-US" b="1" dirty="0">
                <a:solidFill>
                  <a:srgbClr val="FFFFFF"/>
                </a:solidFill>
                <a:latin typeface="微软雅黑" panose="020B0503020204020204" pitchFamily="34" charset="-122"/>
              </a:rPr>
              <a:t> 特征扩展</a:t>
            </a:r>
          </a:p>
        </p:txBody>
      </p:sp>
      <p:sp>
        <p:nvSpPr>
          <p:cNvPr id="22" name="矩形 36">
            <a:extLst>
              <a:ext uri="{FF2B5EF4-FFF2-40B4-BE49-F238E27FC236}">
                <a16:creationId xmlns:a16="http://schemas.microsoft.com/office/drawing/2014/main" id="{3DCF445F-B9EE-4F16-A64D-6A652D430AE2}"/>
              </a:ext>
            </a:extLst>
          </p:cNvPr>
          <p:cNvSpPr>
            <a:spLocks noChangeArrowheads="1"/>
          </p:cNvSpPr>
          <p:nvPr/>
        </p:nvSpPr>
        <p:spPr bwMode="auto">
          <a:xfrm>
            <a:off x="6383712" y="4877368"/>
            <a:ext cx="2528888" cy="552450"/>
          </a:xfrm>
          <a:prstGeom prst="rect">
            <a:avLst/>
          </a:prstGeom>
          <a:solidFill>
            <a:schemeClr val="tx2">
              <a:lumMod val="60000"/>
              <a:lumOff val="4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b="1" dirty="0">
                <a:solidFill>
                  <a:srgbClr val="FFFFFF"/>
                </a:solidFill>
                <a:latin typeface="微软雅黑" panose="020B0503020204020204" pitchFamily="34" charset="-122"/>
              </a:rPr>
              <a:t>3 </a:t>
            </a:r>
            <a:r>
              <a:rPr lang="zh-CN" altLang="en-US" b="1" dirty="0">
                <a:solidFill>
                  <a:srgbClr val="FFFFFF"/>
                </a:solidFill>
                <a:latin typeface="微软雅黑" panose="020B0503020204020204" pitchFamily="34" charset="-122"/>
              </a:rPr>
              <a:t>特征选择</a:t>
            </a:r>
          </a:p>
        </p:txBody>
      </p:sp>
      <p:sp>
        <p:nvSpPr>
          <p:cNvPr id="23" name="文本框 37">
            <a:extLst>
              <a:ext uri="{FF2B5EF4-FFF2-40B4-BE49-F238E27FC236}">
                <a16:creationId xmlns:a16="http://schemas.microsoft.com/office/drawing/2014/main" id="{ED9EF918-75A6-4EB9-9FE3-524CB6533FCD}"/>
              </a:ext>
            </a:extLst>
          </p:cNvPr>
          <p:cNvSpPr>
            <a:spLocks noChangeArrowheads="1"/>
          </p:cNvSpPr>
          <p:nvPr/>
        </p:nvSpPr>
        <p:spPr bwMode="auto">
          <a:xfrm>
            <a:off x="3533381" y="2299625"/>
            <a:ext cx="2919922" cy="149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800" dirty="0">
                <a:latin typeface="微软雅黑" panose="020B0503020204020204" pitchFamily="34" charset="-122"/>
                <a:sym typeface="微软雅黑" panose="020B0503020204020204" pitchFamily="34" charset="-122"/>
              </a:rPr>
              <a:t>    由于特征比较稀疏，所以特征表示之后比较稀疏，出现很多空值，对于一词多义，很难处理。</a:t>
            </a:r>
          </a:p>
        </p:txBody>
      </p:sp>
      <p:sp>
        <p:nvSpPr>
          <p:cNvPr id="24" name="文本框 38">
            <a:extLst>
              <a:ext uri="{FF2B5EF4-FFF2-40B4-BE49-F238E27FC236}">
                <a16:creationId xmlns:a16="http://schemas.microsoft.com/office/drawing/2014/main" id="{7CA8BBA1-3F14-4AD8-A2A3-B982CE00E5A0}"/>
              </a:ext>
            </a:extLst>
          </p:cNvPr>
          <p:cNvSpPr>
            <a:spLocks noChangeArrowheads="1"/>
          </p:cNvSpPr>
          <p:nvPr/>
        </p:nvSpPr>
        <p:spPr bwMode="auto">
          <a:xfrm>
            <a:off x="6396911" y="3630178"/>
            <a:ext cx="2457954" cy="113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30000"/>
              </a:lnSpc>
              <a:spcBef>
                <a:spcPct val="0"/>
              </a:spcBef>
              <a:buFont typeface="Arial" panose="020B0604020202020204" pitchFamily="34" charset="0"/>
              <a:buNone/>
            </a:pPr>
            <a:r>
              <a:rPr lang="zh-CN" altLang="en-US" sz="1800" dirty="0">
                <a:latin typeface="微软雅黑" panose="020B0503020204020204" pitchFamily="34" charset="-122"/>
              </a:rPr>
              <a:t>    选择具有区分性的特征，同时降低特征维度，去除噪声。</a:t>
            </a:r>
          </a:p>
        </p:txBody>
      </p:sp>
      <p:sp>
        <p:nvSpPr>
          <p:cNvPr id="14" name="矩形 35">
            <a:extLst>
              <a:ext uri="{FF2B5EF4-FFF2-40B4-BE49-F238E27FC236}">
                <a16:creationId xmlns:a16="http://schemas.microsoft.com/office/drawing/2014/main" id="{B53F8E87-A0E3-4CC2-98C9-9998C7D7C362}"/>
              </a:ext>
            </a:extLst>
          </p:cNvPr>
          <p:cNvSpPr>
            <a:spLocks noChangeArrowheads="1"/>
          </p:cNvSpPr>
          <p:nvPr/>
        </p:nvSpPr>
        <p:spPr bwMode="auto">
          <a:xfrm>
            <a:off x="9109632" y="1697517"/>
            <a:ext cx="2528888" cy="552450"/>
          </a:xfrm>
          <a:prstGeom prst="rect">
            <a:avLst/>
          </a:prstGeom>
          <a:solidFill>
            <a:schemeClr val="tx2">
              <a:lumMod val="60000"/>
              <a:lumOff val="4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en-US" altLang="zh-CN" b="1" dirty="0">
                <a:solidFill>
                  <a:srgbClr val="FFFFFF"/>
                </a:solidFill>
                <a:latin typeface="微软雅黑" panose="020B0503020204020204" pitchFamily="34" charset="-122"/>
              </a:rPr>
              <a:t>4 </a:t>
            </a:r>
            <a:r>
              <a:rPr lang="zh-CN" altLang="en-US" b="1" dirty="0">
                <a:solidFill>
                  <a:srgbClr val="FFFFFF"/>
                </a:solidFill>
                <a:latin typeface="微软雅黑" panose="020B0503020204020204" pitchFamily="34" charset="-122"/>
              </a:rPr>
              <a:t>聚类分类</a:t>
            </a:r>
          </a:p>
        </p:txBody>
      </p:sp>
      <p:sp>
        <p:nvSpPr>
          <p:cNvPr id="15" name="文本框 38">
            <a:extLst>
              <a:ext uri="{FF2B5EF4-FFF2-40B4-BE49-F238E27FC236}">
                <a16:creationId xmlns:a16="http://schemas.microsoft.com/office/drawing/2014/main" id="{1B9DEE8A-6267-4BDB-8A63-7D77F10B8C30}"/>
              </a:ext>
            </a:extLst>
          </p:cNvPr>
          <p:cNvSpPr>
            <a:spLocks noChangeArrowheads="1"/>
          </p:cNvSpPr>
          <p:nvPr/>
        </p:nvSpPr>
        <p:spPr bwMode="auto">
          <a:xfrm>
            <a:off x="9145099" y="2492597"/>
            <a:ext cx="2457954" cy="77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30000"/>
              </a:lnSpc>
              <a:spcBef>
                <a:spcPct val="0"/>
              </a:spcBef>
              <a:buFont typeface="Arial" panose="020B0604020202020204" pitchFamily="34" charset="0"/>
              <a:buNone/>
            </a:pPr>
            <a:r>
              <a:rPr lang="zh-CN" altLang="en-US" sz="1800" dirty="0">
                <a:latin typeface="微软雅黑" panose="020B0503020204020204" pitchFamily="34" charset="-122"/>
              </a:rPr>
              <a:t>    简要介绍聚类和分类算法。</a:t>
            </a:r>
          </a:p>
        </p:txBody>
      </p:sp>
    </p:spTree>
    <p:extLst>
      <p:ext uri="{BB962C8B-B14F-4D97-AF65-F5344CB8AC3E}">
        <p14:creationId xmlns:p14="http://schemas.microsoft.com/office/powerpoint/2010/main" val="1006498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5363"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dirty="0">
                <a:solidFill>
                  <a:schemeClr val="bg1"/>
                </a:solidFill>
                <a:latin typeface="微软雅黑" panose="020B0503020204020204" pitchFamily="34" charset="-122"/>
                <a:ea typeface="微软雅黑" panose="020B0503020204020204" pitchFamily="34" charset="-122"/>
                <a:sym typeface="Gungsuh" pitchFamily="18" charset="-127"/>
              </a:rPr>
              <a:t>3</a:t>
            </a:r>
            <a:endParaRPr lang="zh-CN" altLang="en-US" sz="6000" dirty="0">
              <a:solidFill>
                <a:schemeClr val="bg1"/>
              </a:solidFill>
              <a:latin typeface="微软雅黑" panose="020B0503020204020204" pitchFamily="34" charset="-122"/>
              <a:ea typeface="微软雅黑" panose="020B0503020204020204" pitchFamily="34" charset="-122"/>
              <a:sym typeface="Gungsuh" pitchFamily="18" charset="-127"/>
            </a:endParaRPr>
          </a:p>
        </p:txBody>
      </p:sp>
      <p:sp>
        <p:nvSpPr>
          <p:cNvPr id="15364" name="文本框 3"/>
          <p:cNvSpPr>
            <a:spLocks noChangeArrowheads="1"/>
          </p:cNvSpPr>
          <p:nvPr/>
        </p:nvSpPr>
        <p:spPr bwMode="auto">
          <a:xfrm>
            <a:off x="2351088" y="539750"/>
            <a:ext cx="792126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itchFamily="34" charset="0"/>
              <a:buNone/>
            </a:pPr>
            <a:r>
              <a:rPr lang="zh-CN" altLang="en-US" sz="4400" dirty="0">
                <a:solidFill>
                  <a:srgbClr val="7F7F7F"/>
                </a:solidFill>
                <a:latin typeface="微软雅黑" panose="020B0503020204020204" pitchFamily="34" charset="-122"/>
                <a:ea typeface="微软雅黑" panose="020B0503020204020204" pitchFamily="34" charset="-122"/>
                <a:cs typeface="造字工房悦黑体验版纤细体"/>
                <a:sym typeface="造字工房悦黑体验版纤细体"/>
              </a:rPr>
              <a:t>特征表示</a:t>
            </a:r>
          </a:p>
        </p:txBody>
      </p:sp>
      <p:sp>
        <p:nvSpPr>
          <p:cNvPr id="15365"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8" name="文本框 18">
            <a:extLst>
              <a:ext uri="{FF2B5EF4-FFF2-40B4-BE49-F238E27FC236}">
                <a16:creationId xmlns:a16="http://schemas.microsoft.com/office/drawing/2014/main" id="{C1173FA8-818D-4C46-90F9-AF67CB42D59A}"/>
              </a:ext>
            </a:extLst>
          </p:cNvPr>
          <p:cNvSpPr>
            <a:spLocks noChangeArrowheads="1"/>
          </p:cNvSpPr>
          <p:nvPr/>
        </p:nvSpPr>
        <p:spPr bwMode="auto">
          <a:xfrm>
            <a:off x="617996" y="1543874"/>
            <a:ext cx="3092513"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None/>
            </a:pPr>
            <a:r>
              <a:rPr lang="zh-CN" altLang="en-US" sz="2400" b="1" dirty="0"/>
              <a:t> 一 </a:t>
            </a:r>
            <a:r>
              <a:rPr lang="zh-CN" altLang="en-US" sz="2400" dirty="0"/>
              <a:t>向量空间表示模型</a:t>
            </a:r>
            <a:endParaRPr lang="zh-CN" altLang="en-US" sz="2400" dirty="0">
              <a:latin typeface="Arial" panose="020B0604020202020204" pitchFamily="34" charset="0"/>
              <a:ea typeface="宋体" panose="02010600030101010101" pitchFamily="2" charset="-122"/>
            </a:endParaRPr>
          </a:p>
        </p:txBody>
      </p:sp>
      <p:sp>
        <p:nvSpPr>
          <p:cNvPr id="10" name="文本框 31">
            <a:extLst>
              <a:ext uri="{FF2B5EF4-FFF2-40B4-BE49-F238E27FC236}">
                <a16:creationId xmlns:a16="http://schemas.microsoft.com/office/drawing/2014/main" id="{2749FD74-293F-4B6F-A85A-58430AE955A6}"/>
              </a:ext>
            </a:extLst>
          </p:cNvPr>
          <p:cNvSpPr>
            <a:spLocks noChangeArrowheads="1"/>
          </p:cNvSpPr>
          <p:nvPr/>
        </p:nvSpPr>
        <p:spPr bwMode="auto">
          <a:xfrm>
            <a:off x="767556" y="2564928"/>
            <a:ext cx="9360780" cy="13234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None/>
            </a:pPr>
            <a:r>
              <a:rPr lang="en-US" altLang="zh-CN" sz="2000" dirty="0"/>
              <a:t>      </a:t>
            </a:r>
            <a:r>
              <a:rPr lang="zh-CN" altLang="en-US" sz="2000" dirty="0"/>
              <a:t>将短文本表示成对应的向量空间中的特征向量，特征向量中的每一个维度对应文本中的特征项集，维度的权重表示与其对应的特征项在文本中的权重，常用的方法有</a:t>
            </a:r>
            <a:r>
              <a:rPr lang="en-US" altLang="zh-CN" sz="2000" dirty="0"/>
              <a:t>TF-IDF</a:t>
            </a:r>
            <a:r>
              <a:rPr lang="zh-CN" altLang="en-US" sz="2000" dirty="0"/>
              <a:t>。</a:t>
            </a:r>
            <a:endParaRPr lang="en-US" altLang="zh-CN" sz="2000" dirty="0">
              <a:latin typeface="Arial" panose="020B0604020202020204" pitchFamily="34" charset="0"/>
              <a:ea typeface="宋体" panose="02010600030101010101" pitchFamily="2" charset="-122"/>
            </a:endParaRPr>
          </a:p>
          <a:p>
            <a:pPr>
              <a:lnSpc>
                <a:spcPct val="100000"/>
              </a:lnSpc>
              <a:spcBef>
                <a:spcPct val="0"/>
              </a:spcBef>
              <a:buFont typeface="Arial" panose="020B0604020202020204" pitchFamily="34" charset="0"/>
              <a:buNone/>
            </a:pPr>
            <a:endParaRPr lang="en-US" altLang="zh-CN" sz="2000" dirty="0">
              <a:latin typeface="Arial" panose="020B0604020202020204" pitchFamily="34" charset="0"/>
              <a:ea typeface="宋体" panose="02010600030101010101" pitchFamily="2" charset="-122"/>
            </a:endParaRPr>
          </a:p>
        </p:txBody>
      </p:sp>
      <p:pic>
        <p:nvPicPr>
          <p:cNvPr id="2" name="图片 1">
            <a:extLst>
              <a:ext uri="{FF2B5EF4-FFF2-40B4-BE49-F238E27FC236}">
                <a16:creationId xmlns:a16="http://schemas.microsoft.com/office/drawing/2014/main" id="{7D3F9CC0-1E8C-4065-B059-F897080ED549}"/>
              </a:ext>
            </a:extLst>
          </p:cNvPr>
          <p:cNvPicPr>
            <a:picLocks noChangeAspect="1"/>
          </p:cNvPicPr>
          <p:nvPr/>
        </p:nvPicPr>
        <p:blipFill>
          <a:blip r:embed="rId3"/>
          <a:stretch>
            <a:fillRect/>
          </a:stretch>
        </p:blipFill>
        <p:spPr>
          <a:xfrm>
            <a:off x="1224927" y="3798292"/>
            <a:ext cx="7658874" cy="783293"/>
          </a:xfrm>
          <a:prstGeom prst="rect">
            <a:avLst/>
          </a:prstGeom>
        </p:spPr>
      </p:pic>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DCD99216-1FBE-40EE-862D-BA5384FD00C9}"/>
                  </a:ext>
                </a:extLst>
              </p:cNvPr>
              <p:cNvSpPr/>
              <p:nvPr/>
            </p:nvSpPr>
            <p:spPr>
              <a:xfrm>
                <a:off x="772458" y="4820938"/>
                <a:ext cx="8563812" cy="400110"/>
              </a:xfrm>
              <a:prstGeom prst="rect">
                <a:avLst/>
              </a:prstGeom>
            </p:spPr>
            <p:txBody>
              <a:bodyPr wrap="square">
                <a:spAutoFit/>
              </a:bodyPr>
              <a:lstStyle/>
              <a:p>
                <a14:m>
                  <m:oMath xmlns:m="http://schemas.openxmlformats.org/officeDocument/2006/math">
                    <m:r>
                      <a:rPr lang="en-US" altLang="zh-CN" sz="2000" i="1">
                        <a:latin typeface="Cambria Math" panose="02040503050406030204" pitchFamily="18" charset="0"/>
                        <a:ea typeface="等线" panose="02010600030101010101" pitchFamily="2" charset="-122"/>
                        <a:cs typeface="Times New Roman" panose="02020603050405020304" pitchFamily="18" charset="0"/>
                      </a:rPr>
                      <m:t>𝑡𝑓</m:t>
                    </m:r>
                    <m:d>
                      <m:dPr>
                        <m:ctrlPr>
                          <a:rPr lang="zh-CN" altLang="zh-CN" sz="2000" i="1">
                            <a:effectLst/>
                            <a:latin typeface="Cambria Math" panose="02040503050406030204" pitchFamily="18" charset="0"/>
                            <a:ea typeface="Cambria Math" panose="02040503050406030204" pitchFamily="18" charset="0"/>
                          </a:rPr>
                        </m:ctrlPr>
                      </m:dPr>
                      <m:e>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𝑡</m:t>
                        </m:r>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𝑑</m:t>
                        </m:r>
                      </m:e>
                    </m:d>
                  </m:oMath>
                </a14:m>
                <a:r>
                  <a:rPr lang="en-US"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表示单词</a:t>
                </a:r>
                <a:r>
                  <a:rPr lang="en-US"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t</a:t>
                </a:r>
                <a:r>
                  <a:rPr lang="zh-CN"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在文档</a:t>
                </a:r>
                <a:r>
                  <a:rPr lang="en-US"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d</a:t>
                </a:r>
                <a:r>
                  <a:rPr lang="zh-CN"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中出现的次数，</a:t>
                </a:r>
                <a14:m>
                  <m:oMath xmlns:m="http://schemas.openxmlformats.org/officeDocument/2006/math">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ⅈ</m:t>
                    </m:r>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𝑑𝑓</m:t>
                    </m:r>
                    <m:d>
                      <m:dPr>
                        <m:ctrlPr>
                          <a:rPr lang="zh-CN" altLang="zh-CN" sz="2000" i="1">
                            <a:effectLst/>
                            <a:latin typeface="Cambria Math" panose="02040503050406030204" pitchFamily="18" charset="0"/>
                            <a:ea typeface="Cambria Math" panose="02040503050406030204" pitchFamily="18" charset="0"/>
                          </a:rPr>
                        </m:ctrlPr>
                      </m:dPr>
                      <m:e>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𝑡</m:t>
                        </m:r>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𝑑</m:t>
                        </m:r>
                      </m:e>
                    </m:d>
                  </m:oMath>
                </a14:m>
                <a:r>
                  <a:rPr lang="en-US"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为逆文档频率</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000" dirty="0">
                  <a:latin typeface="微软雅黑" panose="020B0503020204020204" pitchFamily="34" charset="-122"/>
                  <a:ea typeface="微软雅黑" panose="020B0503020204020204" pitchFamily="34" charset="-122"/>
                </a:endParaRPr>
              </a:p>
            </p:txBody>
          </p:sp>
        </mc:Choice>
        <mc:Fallback xmlns="">
          <p:sp>
            <p:nvSpPr>
              <p:cNvPr id="3" name="矩形 2">
                <a:extLst>
                  <a:ext uri="{FF2B5EF4-FFF2-40B4-BE49-F238E27FC236}">
                    <a16:creationId xmlns:a16="http://schemas.microsoft.com/office/drawing/2014/main" id="{DCD99216-1FBE-40EE-862D-BA5384FD00C9}"/>
                  </a:ext>
                </a:extLst>
              </p:cNvPr>
              <p:cNvSpPr>
                <a:spLocks noRot="1" noChangeAspect="1" noMove="1" noResize="1" noEditPoints="1" noAdjustHandles="1" noChangeArrowheads="1" noChangeShapeType="1" noTextEdit="1"/>
              </p:cNvSpPr>
              <p:nvPr/>
            </p:nvSpPr>
            <p:spPr>
              <a:xfrm>
                <a:off x="772458" y="4820938"/>
                <a:ext cx="8563812" cy="400110"/>
              </a:xfrm>
              <a:prstGeom prst="rect">
                <a:avLst/>
              </a:prstGeom>
              <a:blipFill>
                <a:blip r:embed="rId4"/>
                <a:stretch>
                  <a:fillRect l="-356" t="-9231" b="-27692"/>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B6A764B6-57FE-4EE5-8754-248C5074A541}"/>
              </a:ext>
            </a:extLst>
          </p:cNvPr>
          <p:cNvPicPr>
            <a:picLocks noChangeAspect="1"/>
          </p:cNvPicPr>
          <p:nvPr/>
        </p:nvPicPr>
        <p:blipFill>
          <a:blip r:embed="rId5"/>
          <a:stretch>
            <a:fillRect/>
          </a:stretch>
        </p:blipFill>
        <p:spPr>
          <a:xfrm>
            <a:off x="2276661" y="3618398"/>
            <a:ext cx="6607140" cy="968585"/>
          </a:xfrm>
          <a:prstGeom prst="rect">
            <a:avLst/>
          </a:prstGeom>
        </p:spPr>
      </p:pic>
    </p:spTree>
    <p:extLst>
      <p:ext uri="{BB962C8B-B14F-4D97-AF65-F5344CB8AC3E}">
        <p14:creationId xmlns:p14="http://schemas.microsoft.com/office/powerpoint/2010/main" val="371221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5363"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dirty="0">
                <a:solidFill>
                  <a:schemeClr val="bg1"/>
                </a:solidFill>
                <a:latin typeface="微软雅黑" panose="020B0503020204020204" pitchFamily="34" charset="-122"/>
                <a:ea typeface="微软雅黑" panose="020B0503020204020204" pitchFamily="34" charset="-122"/>
                <a:sym typeface="Gungsuh" pitchFamily="18" charset="-127"/>
              </a:rPr>
              <a:t>3</a:t>
            </a:r>
            <a:endParaRPr lang="zh-CN" altLang="en-US" sz="6000" dirty="0">
              <a:solidFill>
                <a:schemeClr val="bg1"/>
              </a:solidFill>
              <a:latin typeface="微软雅黑" panose="020B0503020204020204" pitchFamily="34" charset="-122"/>
              <a:ea typeface="微软雅黑" panose="020B0503020204020204" pitchFamily="34" charset="-122"/>
              <a:sym typeface="Gungsuh" pitchFamily="18" charset="-127"/>
            </a:endParaRPr>
          </a:p>
        </p:txBody>
      </p:sp>
      <p:sp>
        <p:nvSpPr>
          <p:cNvPr id="15364" name="文本框 3"/>
          <p:cNvSpPr>
            <a:spLocks noChangeArrowheads="1"/>
          </p:cNvSpPr>
          <p:nvPr/>
        </p:nvSpPr>
        <p:spPr bwMode="auto">
          <a:xfrm>
            <a:off x="2351088" y="539750"/>
            <a:ext cx="907335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itchFamily="34" charset="0"/>
              <a:buNone/>
            </a:pPr>
            <a:r>
              <a:rPr lang="zh-CN" altLang="en-US" sz="4400" dirty="0">
                <a:solidFill>
                  <a:srgbClr val="7F7F7F"/>
                </a:solidFill>
                <a:latin typeface="微软雅黑" panose="020B0503020204020204" pitchFamily="34" charset="-122"/>
                <a:ea typeface="微软雅黑" panose="020B0503020204020204" pitchFamily="34" charset="-122"/>
                <a:cs typeface="造字工房悦黑体验版纤细体"/>
                <a:sym typeface="造字工房悦黑体验版纤细体"/>
              </a:rPr>
              <a:t>特征表示</a:t>
            </a:r>
          </a:p>
        </p:txBody>
      </p:sp>
      <p:sp>
        <p:nvSpPr>
          <p:cNvPr id="15365"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8" name="文本框 18">
            <a:extLst>
              <a:ext uri="{FF2B5EF4-FFF2-40B4-BE49-F238E27FC236}">
                <a16:creationId xmlns:a16="http://schemas.microsoft.com/office/drawing/2014/main" id="{B034AAA7-9324-47CF-ADE6-2FD1B5832437}"/>
              </a:ext>
            </a:extLst>
          </p:cNvPr>
          <p:cNvSpPr>
            <a:spLocks noChangeArrowheads="1"/>
          </p:cNvSpPr>
          <p:nvPr/>
        </p:nvSpPr>
        <p:spPr bwMode="auto">
          <a:xfrm>
            <a:off x="911225" y="1708358"/>
            <a:ext cx="35444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None/>
            </a:pPr>
            <a:r>
              <a:rPr lang="zh-CN" altLang="en-US" sz="2400" dirty="0"/>
              <a:t>二 潜在主题表示模型</a:t>
            </a:r>
            <a:r>
              <a:rPr lang="en-US" altLang="zh-CN" sz="2400" dirty="0"/>
              <a:t>LTM</a:t>
            </a:r>
          </a:p>
          <a:p>
            <a:pPr>
              <a:lnSpc>
                <a:spcPct val="100000"/>
              </a:lnSpc>
              <a:spcBef>
                <a:spcPct val="0"/>
              </a:spcBef>
              <a:buFont typeface="Arial" panose="020B0604020202020204" pitchFamily="34" charset="0"/>
              <a:buNone/>
            </a:pPr>
            <a:endParaRPr lang="zh-CN" altLang="en-US" sz="2400" dirty="0">
              <a:latin typeface="Arial" panose="020B0604020202020204" pitchFamily="34" charset="0"/>
              <a:ea typeface="宋体" panose="02010600030101010101" pitchFamily="2" charset="-122"/>
            </a:endParaRPr>
          </a:p>
        </p:txBody>
      </p:sp>
      <p:sp>
        <p:nvSpPr>
          <p:cNvPr id="10" name="文本框 31">
            <a:extLst>
              <a:ext uri="{FF2B5EF4-FFF2-40B4-BE49-F238E27FC236}">
                <a16:creationId xmlns:a16="http://schemas.microsoft.com/office/drawing/2014/main" id="{05213A8E-52E1-410A-8054-FFDEAC2727CF}"/>
              </a:ext>
            </a:extLst>
          </p:cNvPr>
          <p:cNvSpPr>
            <a:spLocks noChangeArrowheads="1"/>
          </p:cNvSpPr>
          <p:nvPr/>
        </p:nvSpPr>
        <p:spPr bwMode="auto">
          <a:xfrm>
            <a:off x="941388" y="2815530"/>
            <a:ext cx="9073356" cy="124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ts val="2200"/>
              </a:lnSpc>
              <a:spcBef>
                <a:spcPct val="0"/>
              </a:spcBef>
              <a:buFont typeface="Arial" panose="020B0604020202020204" pitchFamily="34" charset="0"/>
              <a:buNone/>
            </a:pPr>
            <a:r>
              <a:rPr lang="en-US" altLang="zh-CN" sz="2000" dirty="0">
                <a:latin typeface="微软雅黑" panose="020B0503020204020204" pitchFamily="34" charset="-122"/>
              </a:rPr>
              <a:t>    LTM </a:t>
            </a:r>
            <a:r>
              <a:rPr lang="zh-CN" altLang="en-US" sz="2000" dirty="0">
                <a:latin typeface="微软雅黑" panose="020B0503020204020204" pitchFamily="34" charset="-122"/>
              </a:rPr>
              <a:t>将短文本看成是一系列潜在主题的混合分布，通过</a:t>
            </a:r>
            <a:r>
              <a:rPr lang="zh-CN" altLang="en-US" sz="2000" dirty="0" smtClean="0">
                <a:latin typeface="微软雅黑" panose="020B0503020204020204" pitchFamily="34" charset="-122"/>
              </a:rPr>
              <a:t>分析短文</a:t>
            </a:r>
            <a:r>
              <a:rPr lang="zh-CN" altLang="en-US" sz="2000" dirty="0">
                <a:latin typeface="微软雅黑" panose="020B0503020204020204" pitchFamily="34" charset="-122"/>
              </a:rPr>
              <a:t>本中特征项的分布规律，将短文本从高维度的“文档</a:t>
            </a:r>
            <a:r>
              <a:rPr lang="en-US" altLang="zh-CN" sz="2000" dirty="0">
                <a:latin typeface="微软雅黑" panose="020B0503020204020204" pitchFamily="34" charset="-122"/>
              </a:rPr>
              <a:t>—</a:t>
            </a:r>
            <a:r>
              <a:rPr lang="zh-CN" altLang="en-US" sz="2000" dirty="0">
                <a:latin typeface="微软雅黑" panose="020B0503020204020204" pitchFamily="34" charset="-122"/>
              </a:rPr>
              <a:t>特征项”向量空间映射到低维度的“文档</a:t>
            </a:r>
            <a:r>
              <a:rPr lang="en-US" altLang="zh-CN" sz="2000" dirty="0">
                <a:latin typeface="微软雅黑" panose="020B0503020204020204" pitchFamily="34" charset="-122"/>
              </a:rPr>
              <a:t>—</a:t>
            </a:r>
            <a:r>
              <a:rPr lang="zh-CN" altLang="en-US" sz="2000" dirty="0">
                <a:latin typeface="微软雅黑" panose="020B0503020204020204" pitchFamily="34" charset="-122"/>
              </a:rPr>
              <a:t>主题”向量空间。</a:t>
            </a:r>
            <a:endParaRPr lang="en-US" altLang="zh-CN" sz="2000" dirty="0">
              <a:latin typeface="微软雅黑" panose="020B0503020204020204" pitchFamily="34" charset="-122"/>
            </a:endParaRPr>
          </a:p>
          <a:p>
            <a:pPr>
              <a:lnSpc>
                <a:spcPts val="2200"/>
              </a:lnSpc>
              <a:spcBef>
                <a:spcPct val="0"/>
              </a:spcBef>
              <a:buNone/>
            </a:pPr>
            <a:r>
              <a:rPr lang="en-US" altLang="zh-CN" sz="2000" dirty="0">
                <a:latin typeface="微软雅黑" panose="020B0503020204020204" pitchFamily="34" charset="-122"/>
              </a:rPr>
              <a:t>    </a:t>
            </a:r>
            <a:r>
              <a:rPr lang="zh-CN" altLang="zh-CN" sz="2000" dirty="0">
                <a:latin typeface="微软雅黑" panose="020B0503020204020204" pitchFamily="34" charset="-122"/>
              </a:rPr>
              <a:t>常见的方法有潜在语义分析</a:t>
            </a:r>
            <a:r>
              <a:rPr lang="en-US" altLang="zh-CN" sz="2000" dirty="0">
                <a:latin typeface="微软雅黑" panose="020B0503020204020204" pitchFamily="34" charset="-122"/>
              </a:rPr>
              <a:t>LSA</a:t>
            </a:r>
            <a:r>
              <a:rPr lang="zh-CN" altLang="en-US" sz="2000" dirty="0">
                <a:latin typeface="微软雅黑" panose="020B0503020204020204" pitchFamily="34" charset="-122"/>
              </a:rPr>
              <a:t>，</a:t>
            </a:r>
            <a:r>
              <a:rPr lang="en-US" altLang="zh-CN" sz="2000" dirty="0">
                <a:latin typeface="微软雅黑" panose="020B0503020204020204" pitchFamily="34" charset="-122"/>
              </a:rPr>
              <a:t>PLSA, LDA</a:t>
            </a:r>
            <a:r>
              <a:rPr lang="zh-CN" altLang="en-US" sz="2000" dirty="0">
                <a:latin typeface="微软雅黑" panose="020B0503020204020204" pitchFamily="34" charset="-122"/>
              </a:rPr>
              <a:t>。</a:t>
            </a:r>
            <a:endParaRPr lang="en-US" altLang="zh-CN" sz="2000" dirty="0">
              <a:latin typeface="微软雅黑" panose="020B0503020204020204" pitchFamily="34" charset="-122"/>
            </a:endParaRPr>
          </a:p>
        </p:txBody>
      </p:sp>
      <p:sp>
        <p:nvSpPr>
          <p:cNvPr id="2" name="矩形 1">
            <a:extLst>
              <a:ext uri="{FF2B5EF4-FFF2-40B4-BE49-F238E27FC236}">
                <a16:creationId xmlns:a16="http://schemas.microsoft.com/office/drawing/2014/main" id="{31F96473-6EAB-4B3C-B070-6C0F7C504ACF}"/>
              </a:ext>
            </a:extLst>
          </p:cNvPr>
          <p:cNvSpPr/>
          <p:nvPr/>
        </p:nvSpPr>
        <p:spPr>
          <a:xfrm>
            <a:off x="956421" y="4278297"/>
            <a:ext cx="9043290" cy="1070293"/>
          </a:xfrm>
          <a:prstGeom prst="rect">
            <a:avLst/>
          </a:prstGeom>
        </p:spPr>
        <p:txBody>
          <a:bodyPr wrap="square">
            <a:spAutoFit/>
          </a:bodyPr>
          <a:lstStyle/>
          <a:p>
            <a:pPr lvl="0">
              <a:lnSpc>
                <a:spcPts val="2600"/>
              </a:lnSpc>
              <a:spcBef>
                <a:spcPct val="30000"/>
              </a:spcBef>
              <a:defRPr/>
            </a:pPr>
            <a:r>
              <a:rPr lang="en-US" altLang="zh-CN" sz="2000" dirty="0">
                <a:latin typeface="微软雅黑" panose="020B0503020204020204" pitchFamily="34" charset="-122"/>
                <a:ea typeface="微软雅黑" panose="020B0503020204020204" pitchFamily="34" charset="-122"/>
              </a:rPr>
              <a:t>    LSA</a:t>
            </a:r>
            <a:r>
              <a:rPr lang="zh-CN" altLang="zh-CN" sz="2000" dirty="0">
                <a:latin typeface="微软雅黑" panose="020B0503020204020204" pitchFamily="34" charset="-122"/>
                <a:ea typeface="微软雅黑" panose="020B0503020204020204" pitchFamily="34" charset="-122"/>
              </a:rPr>
              <a:t>和</a:t>
            </a:r>
            <a:r>
              <a:rPr lang="en-US" altLang="zh-CN" sz="2000" dirty="0" err="1">
                <a:latin typeface="微软雅黑" panose="020B0503020204020204" pitchFamily="34" charset="-122"/>
                <a:ea typeface="微软雅黑" panose="020B0503020204020204" pitchFamily="34" charset="-122"/>
              </a:rPr>
              <a:t>vsm</a:t>
            </a:r>
            <a:r>
              <a:rPr lang="zh-CN" altLang="zh-CN" sz="2000" dirty="0">
                <a:latin typeface="微软雅黑" panose="020B0503020204020204" pitchFamily="34" charset="-122"/>
                <a:ea typeface="微软雅黑" panose="020B0503020204020204" pitchFamily="34" charset="-122"/>
              </a:rPr>
              <a:t>一样使用向量来表示词和文档，并通过向量间的关系（如夹角）来判断词和文档之间的关系，但</a:t>
            </a:r>
            <a:r>
              <a:rPr lang="en-US" altLang="zh-CN" sz="2000" dirty="0">
                <a:latin typeface="微软雅黑" panose="020B0503020204020204" pitchFamily="34" charset="-122"/>
                <a:ea typeface="微软雅黑" panose="020B0503020204020204" pitchFamily="34" charset="-122"/>
              </a:rPr>
              <a:t>LSA</a:t>
            </a:r>
            <a:r>
              <a:rPr lang="zh-CN" altLang="zh-CN" sz="2000" dirty="0">
                <a:latin typeface="微软雅黑" panose="020B0503020204020204" pitchFamily="34" charset="-122"/>
                <a:ea typeface="微软雅黑" panose="020B0503020204020204" pitchFamily="34" charset="-122"/>
              </a:rPr>
              <a:t>将词和文档映射到了潜在语义空间，从而去除了原始向量空间中的噪声。</a:t>
            </a:r>
          </a:p>
        </p:txBody>
      </p:sp>
    </p:spTree>
    <p:extLst>
      <p:ext uri="{BB962C8B-B14F-4D97-AF65-F5344CB8AC3E}">
        <p14:creationId xmlns:p14="http://schemas.microsoft.com/office/powerpoint/2010/main" val="2461168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5363"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a:solidFill>
                  <a:schemeClr val="bg1"/>
                </a:solidFill>
                <a:latin typeface="Gungsuh" pitchFamily="18" charset="-127"/>
                <a:ea typeface="Gungsuh" pitchFamily="18" charset="-127"/>
                <a:sym typeface="Gungsuh" pitchFamily="18" charset="-127"/>
              </a:rPr>
              <a:t>1</a:t>
            </a:r>
            <a:endParaRPr lang="zh-CN" altLang="en-US" sz="6000">
              <a:solidFill>
                <a:schemeClr val="bg1"/>
              </a:solidFill>
              <a:latin typeface="Gungsuh" pitchFamily="18" charset="-127"/>
              <a:ea typeface="Gungsuh" pitchFamily="18" charset="-127"/>
              <a:sym typeface="Gungsuh" pitchFamily="18" charset="-127"/>
            </a:endParaRPr>
          </a:p>
        </p:txBody>
      </p:sp>
      <p:sp>
        <p:nvSpPr>
          <p:cNvPr id="15364" name="文本框 3"/>
          <p:cNvSpPr>
            <a:spLocks noChangeArrowheads="1"/>
          </p:cNvSpPr>
          <p:nvPr/>
        </p:nvSpPr>
        <p:spPr bwMode="auto">
          <a:xfrm>
            <a:off x="2351088" y="539750"/>
            <a:ext cx="6337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itchFamily="34" charset="0"/>
              <a:buNone/>
            </a:pPr>
            <a:r>
              <a:rPr lang="zh-CN" altLang="en-US" sz="4400" dirty="0" smtClean="0">
                <a:solidFill>
                  <a:srgbClr val="7F7F7F"/>
                </a:solidFill>
                <a:latin typeface="微软雅黑" pitchFamily="34" charset="-122"/>
                <a:ea typeface="造字工房悦黑体验版纤细体"/>
                <a:cs typeface="造字工房悦黑体验版纤细体"/>
                <a:sym typeface="造字工房悦黑体验版纤细体"/>
              </a:rPr>
              <a:t>概述</a:t>
            </a:r>
            <a:endParaRPr lang="zh-CN" altLang="en-US" sz="4400" dirty="0">
              <a:solidFill>
                <a:srgbClr val="7F7F7F"/>
              </a:solidFill>
              <a:latin typeface="微软雅黑" pitchFamily="34" charset="-122"/>
              <a:ea typeface="造字工房悦黑体验版纤细体"/>
              <a:cs typeface="造字工房悦黑体验版纤细体"/>
              <a:sym typeface="造字工房悦黑体验版纤细体"/>
            </a:endParaRPr>
          </a:p>
        </p:txBody>
      </p:sp>
      <p:sp>
        <p:nvSpPr>
          <p:cNvPr id="15365"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pic>
        <p:nvPicPr>
          <p:cNvPr id="5" name="图片 4"/>
          <p:cNvPicPr>
            <a:picLocks noChangeAspect="1"/>
          </p:cNvPicPr>
          <p:nvPr/>
        </p:nvPicPr>
        <p:blipFill>
          <a:blip r:embed="rId2"/>
          <a:stretch>
            <a:fillRect/>
          </a:stretch>
        </p:blipFill>
        <p:spPr>
          <a:xfrm>
            <a:off x="4951331" y="539750"/>
            <a:ext cx="4968414" cy="4670580"/>
          </a:xfrm>
          <a:prstGeom prst="rect">
            <a:avLst/>
          </a:prstGeom>
        </p:spPr>
      </p:pic>
      <p:sp>
        <p:nvSpPr>
          <p:cNvPr id="6" name="文本框 5"/>
          <p:cNvSpPr txBox="1"/>
          <p:nvPr/>
        </p:nvSpPr>
        <p:spPr>
          <a:xfrm>
            <a:off x="1343604" y="2852952"/>
            <a:ext cx="2736228" cy="1569660"/>
          </a:xfrm>
          <a:prstGeom prst="rect">
            <a:avLst/>
          </a:prstGeom>
          <a:noFill/>
        </p:spPr>
        <p:txBody>
          <a:bodyPr wrap="square" rtlCol="0">
            <a:spAutoFit/>
          </a:bodyPr>
          <a:lstStyle/>
          <a:p>
            <a:r>
              <a:rPr lang="zh-CN" altLang="en-US" sz="9600" dirty="0" smtClean="0"/>
              <a:t>短？</a:t>
            </a:r>
            <a:endParaRPr lang="zh-CN" altLang="en-US" sz="9600" dirty="0"/>
          </a:p>
        </p:txBody>
      </p:sp>
      <p:pic>
        <p:nvPicPr>
          <p:cNvPr id="8" name="图片 7"/>
          <p:cNvPicPr>
            <a:picLocks noChangeAspect="1"/>
          </p:cNvPicPr>
          <p:nvPr/>
        </p:nvPicPr>
        <p:blipFill>
          <a:blip r:embed="rId3"/>
          <a:stretch>
            <a:fillRect/>
          </a:stretch>
        </p:blipFill>
        <p:spPr>
          <a:xfrm>
            <a:off x="4538532" y="1196269"/>
            <a:ext cx="6455067" cy="3958914"/>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3934" y="1556844"/>
            <a:ext cx="5184432" cy="46659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5363"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dirty="0">
                <a:solidFill>
                  <a:schemeClr val="bg1"/>
                </a:solidFill>
                <a:latin typeface="微软雅黑" panose="020B0503020204020204" pitchFamily="34" charset="-122"/>
                <a:ea typeface="微软雅黑" panose="020B0503020204020204" pitchFamily="34" charset="-122"/>
                <a:sym typeface="Gungsuh" pitchFamily="18" charset="-127"/>
              </a:rPr>
              <a:t>3</a:t>
            </a:r>
            <a:endParaRPr lang="zh-CN" altLang="en-US" sz="6000" dirty="0">
              <a:solidFill>
                <a:schemeClr val="bg1"/>
              </a:solidFill>
              <a:latin typeface="微软雅黑" panose="020B0503020204020204" pitchFamily="34" charset="-122"/>
              <a:ea typeface="微软雅黑" panose="020B0503020204020204" pitchFamily="34" charset="-122"/>
              <a:sym typeface="Gungsuh" pitchFamily="18" charset="-127"/>
            </a:endParaRPr>
          </a:p>
        </p:txBody>
      </p:sp>
      <p:sp>
        <p:nvSpPr>
          <p:cNvPr id="15364" name="文本框 3"/>
          <p:cNvSpPr>
            <a:spLocks noChangeArrowheads="1"/>
          </p:cNvSpPr>
          <p:nvPr/>
        </p:nvSpPr>
        <p:spPr bwMode="auto">
          <a:xfrm>
            <a:off x="2351088" y="539750"/>
            <a:ext cx="878533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itchFamily="34" charset="0"/>
              <a:buNone/>
            </a:pPr>
            <a:r>
              <a:rPr lang="zh-CN" altLang="en-US" sz="4400" dirty="0">
                <a:solidFill>
                  <a:srgbClr val="7F7F7F"/>
                </a:solidFill>
                <a:latin typeface="微软雅黑" panose="020B0503020204020204" pitchFamily="34" charset="-122"/>
                <a:ea typeface="微软雅黑" panose="020B0503020204020204" pitchFamily="34" charset="-122"/>
                <a:cs typeface="造字工房悦黑体验版纤细体"/>
                <a:sym typeface="造字工房悦黑体验版纤细体"/>
              </a:rPr>
              <a:t>特征表示</a:t>
            </a:r>
          </a:p>
        </p:txBody>
      </p:sp>
      <p:sp>
        <p:nvSpPr>
          <p:cNvPr id="15365"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 name="矩形 1">
            <a:extLst>
              <a:ext uri="{FF2B5EF4-FFF2-40B4-BE49-F238E27FC236}">
                <a16:creationId xmlns:a16="http://schemas.microsoft.com/office/drawing/2014/main" id="{E51A266F-A691-4A51-96D4-00C9FE2E370A}"/>
              </a:ext>
            </a:extLst>
          </p:cNvPr>
          <p:cNvSpPr/>
          <p:nvPr/>
        </p:nvSpPr>
        <p:spPr>
          <a:xfrm>
            <a:off x="941388" y="1590307"/>
            <a:ext cx="3182794" cy="461665"/>
          </a:xfrm>
          <a:prstGeom prst="rect">
            <a:avLst/>
          </a:prstGeom>
        </p:spPr>
        <p:txBody>
          <a:bodyPr wrap="none">
            <a:spAutoFit/>
          </a:bodyPr>
          <a:lstStyle/>
          <a:p>
            <a:r>
              <a:rPr lang="zh-CN" altLang="en-US" sz="2400" dirty="0">
                <a:latin typeface="微软雅黑" panose="020B0503020204020204" pitchFamily="34" charset="-122"/>
                <a:ea typeface="微软雅黑" panose="020B0503020204020204" pitchFamily="34" charset="-122"/>
                <a:cs typeface="造字工房悦黑体验版纤细体"/>
                <a:sym typeface="造字工房悦黑体验版纤细体"/>
              </a:rPr>
              <a:t>三 </a:t>
            </a:r>
            <a:r>
              <a:rPr lang="en-US" altLang="zh-CN" sz="2400" dirty="0">
                <a:latin typeface="微软雅黑" panose="020B0503020204020204" pitchFamily="34" charset="-122"/>
                <a:ea typeface="微软雅黑" panose="020B0503020204020204" pitchFamily="34" charset="-122"/>
                <a:cs typeface="造字工房悦黑体验版纤细体"/>
                <a:sym typeface="造字工房悦黑体验版纤细体"/>
              </a:rPr>
              <a:t>Word embedding</a:t>
            </a:r>
            <a:endParaRPr lang="zh-CN" altLang="en-US" sz="2400" dirty="0"/>
          </a:p>
        </p:txBody>
      </p:sp>
      <p:sp>
        <p:nvSpPr>
          <p:cNvPr id="3" name="矩形 2">
            <a:extLst>
              <a:ext uri="{FF2B5EF4-FFF2-40B4-BE49-F238E27FC236}">
                <a16:creationId xmlns:a16="http://schemas.microsoft.com/office/drawing/2014/main" id="{246CC26B-0965-4027-96C2-21BAEE55630F}"/>
              </a:ext>
            </a:extLst>
          </p:cNvPr>
          <p:cNvSpPr/>
          <p:nvPr/>
        </p:nvSpPr>
        <p:spPr>
          <a:xfrm>
            <a:off x="941388" y="2275273"/>
            <a:ext cx="9330960" cy="1631216"/>
          </a:xfrm>
          <a:prstGeom prst="rect">
            <a:avLst/>
          </a:prstGeom>
        </p:spPr>
        <p:txBody>
          <a:bodyPr wrap="square">
            <a:spAutoFit/>
          </a:bodyPr>
          <a:lstStyle/>
          <a:p>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000" dirty="0">
                <a:latin typeface="微软雅黑" panose="020B0503020204020204" pitchFamily="34" charset="-122"/>
                <a:ea typeface="微软雅黑" panose="020B0503020204020204" pitchFamily="34" charset="-122"/>
                <a:cs typeface="Times New Roman" panose="02020603050405020304" pitchFamily="18" charset="0"/>
              </a:rPr>
              <a:t>词嵌入，将一个词表示成一个低维的向量</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，方便进行处理</a:t>
            </a:r>
            <a:r>
              <a:rPr lang="zh-CN" altLang="zh-CN" sz="2000" dirty="0">
                <a:latin typeface="微软雅黑" panose="020B0503020204020204" pitchFamily="34" charset="-122"/>
                <a:ea typeface="微软雅黑" panose="020B0503020204020204" pitchFamily="34" charset="-122"/>
                <a:cs typeface="Times New Roman" panose="02020603050405020304" pitchFamily="18" charset="0"/>
              </a:rPr>
              <a:t>。其基于分布式假设，即出现相同上下文的词具有相似的语义。</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在此之前有</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one-hot</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表示、共现矩阵等。用词向量表示的词语，向量距离越近词语的语义也越近。最近用的比较火的就是</a:t>
            </a:r>
            <a:r>
              <a:rPr lang="en-US" altLang="zh-CN" sz="2000" b="1" dirty="0"/>
              <a:t>word2vec</a:t>
            </a:r>
            <a:r>
              <a:rPr lang="zh-CN" altLang="en-US" sz="2000" b="1" dirty="0"/>
              <a:t>。</a:t>
            </a:r>
            <a:endParaRPr lang="en-US" altLang="zh-CN" sz="2000" b="1" dirty="0"/>
          </a:p>
          <a:p>
            <a:endParaRPr lang="zh-CN" altLang="en-US" sz="2000" dirty="0">
              <a:latin typeface="微软雅黑" panose="020B0503020204020204" pitchFamily="34" charset="-122"/>
              <a:ea typeface="微软雅黑" panose="020B0503020204020204" pitchFamily="34" charset="-122"/>
            </a:endParaRPr>
          </a:p>
        </p:txBody>
      </p:sp>
      <p:pic>
        <p:nvPicPr>
          <p:cNvPr id="1026" name="Picture 2" descr="https://upload-images.jianshu.io/upload_images/2839011-4ac2ed8f6a25de55.png?imageMogr2/auto-orient/">
            <a:extLst>
              <a:ext uri="{FF2B5EF4-FFF2-40B4-BE49-F238E27FC236}">
                <a16:creationId xmlns:a16="http://schemas.microsoft.com/office/drawing/2014/main" id="{7D1E04C9-31D5-4999-8FE1-DCFB269AFC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98" y="3429000"/>
            <a:ext cx="4002527" cy="27342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images.jianshu.io/upload_images/2839011-73a5ab78e1518c57.png?imageMogr2/auto-orient/">
            <a:extLst>
              <a:ext uri="{FF2B5EF4-FFF2-40B4-BE49-F238E27FC236}">
                <a16:creationId xmlns:a16="http://schemas.microsoft.com/office/drawing/2014/main" id="{38E27176-DAE8-439F-B9F2-F53D5F748B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0115" y="3425132"/>
            <a:ext cx="3708191" cy="2592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5363"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dirty="0">
                <a:solidFill>
                  <a:schemeClr val="bg1"/>
                </a:solidFill>
                <a:latin typeface="微软雅黑" panose="020B0503020204020204" pitchFamily="34" charset="-122"/>
                <a:ea typeface="微软雅黑" panose="020B0503020204020204" pitchFamily="34" charset="-122"/>
                <a:sym typeface="Gungsuh" pitchFamily="18" charset="-127"/>
              </a:rPr>
              <a:t>4</a:t>
            </a:r>
            <a:endParaRPr lang="zh-CN" altLang="en-US" sz="6000" dirty="0">
              <a:solidFill>
                <a:schemeClr val="bg1"/>
              </a:solidFill>
              <a:latin typeface="微软雅黑" panose="020B0503020204020204" pitchFamily="34" charset="-122"/>
              <a:ea typeface="微软雅黑" panose="020B0503020204020204" pitchFamily="34" charset="-122"/>
              <a:sym typeface="Gungsuh" pitchFamily="18" charset="-127"/>
            </a:endParaRPr>
          </a:p>
        </p:txBody>
      </p:sp>
      <p:sp>
        <p:nvSpPr>
          <p:cNvPr id="15364" name="文本框 3"/>
          <p:cNvSpPr>
            <a:spLocks noChangeArrowheads="1"/>
          </p:cNvSpPr>
          <p:nvPr/>
        </p:nvSpPr>
        <p:spPr bwMode="auto">
          <a:xfrm>
            <a:off x="2351088" y="539750"/>
            <a:ext cx="871332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itchFamily="34" charset="0"/>
              <a:buNone/>
            </a:pPr>
            <a:r>
              <a:rPr lang="zh-CN" altLang="en-US" sz="4400" dirty="0">
                <a:solidFill>
                  <a:srgbClr val="7F7F7F"/>
                </a:solidFill>
                <a:latin typeface="微软雅黑" panose="020B0503020204020204" pitchFamily="34" charset="-122"/>
                <a:ea typeface="微软雅黑" panose="020B0503020204020204" pitchFamily="34" charset="-122"/>
                <a:cs typeface="造字工房悦黑体验版纤细体"/>
                <a:sym typeface="造字工房悦黑体验版纤细体"/>
              </a:rPr>
              <a:t>特征扩展</a:t>
            </a:r>
          </a:p>
        </p:txBody>
      </p:sp>
      <p:sp>
        <p:nvSpPr>
          <p:cNvPr id="15365"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 name="矩形 1">
            <a:extLst>
              <a:ext uri="{FF2B5EF4-FFF2-40B4-BE49-F238E27FC236}">
                <a16:creationId xmlns:a16="http://schemas.microsoft.com/office/drawing/2014/main" id="{E78329C7-50F9-411A-B3EF-F9C24156355F}"/>
              </a:ext>
            </a:extLst>
          </p:cNvPr>
          <p:cNvSpPr/>
          <p:nvPr/>
        </p:nvSpPr>
        <p:spPr>
          <a:xfrm>
            <a:off x="945155" y="1522422"/>
            <a:ext cx="3353803" cy="461665"/>
          </a:xfrm>
          <a:prstGeom prst="rect">
            <a:avLst/>
          </a:prstGeom>
        </p:spPr>
        <p:txBody>
          <a:bodyPr wrap="none">
            <a:spAutoFit/>
          </a:bodyPr>
          <a:lstStyle/>
          <a:p>
            <a:r>
              <a:rPr lang="zh-CN" altLang="en-US" sz="2400" dirty="0">
                <a:latin typeface="微软雅黑" panose="020B0503020204020204" pitchFamily="34" charset="-122"/>
                <a:ea typeface="微软雅黑" panose="020B0503020204020204" pitchFamily="34" charset="-122"/>
                <a:cs typeface="造字工房悦黑体验版纤细体"/>
                <a:sym typeface="造字工房悦黑体验版纤细体"/>
              </a:rPr>
              <a:t>一 利用外部知识库扩展</a:t>
            </a:r>
            <a:endParaRPr lang="zh-CN" altLang="en-US" sz="2400" dirty="0"/>
          </a:p>
        </p:txBody>
      </p:sp>
      <p:sp>
        <p:nvSpPr>
          <p:cNvPr id="3" name="矩形 2">
            <a:extLst>
              <a:ext uri="{FF2B5EF4-FFF2-40B4-BE49-F238E27FC236}">
                <a16:creationId xmlns:a16="http://schemas.microsoft.com/office/drawing/2014/main" id="{8BF81958-8EA1-4AB0-AA76-83CEC064BD7D}"/>
              </a:ext>
            </a:extLst>
          </p:cNvPr>
          <p:cNvSpPr/>
          <p:nvPr/>
        </p:nvSpPr>
        <p:spPr>
          <a:xfrm>
            <a:off x="911224" y="2409789"/>
            <a:ext cx="9001094" cy="1015663"/>
          </a:xfrm>
          <a:prstGeom prst="rect">
            <a:avLst/>
          </a:prstGeom>
        </p:spPr>
        <p:txBody>
          <a:bodyPr wrap="square">
            <a:spAutoFit/>
          </a:bodyPr>
          <a:lstStyle/>
          <a:p>
            <a:r>
              <a:rPr lang="zh-CN" altLang="en-US" dirty="0"/>
              <a:t>      </a:t>
            </a:r>
            <a:r>
              <a:rPr lang="zh-CN" altLang="en-US"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利用外部已有的语义网络或者分类知识库进行扩展，这些资源按照一定格式定义了词语的语义关系，包括</a:t>
            </a:r>
            <a:r>
              <a:rPr lang="en-US" altLang="zh-CN" sz="2000" dirty="0">
                <a:latin typeface="微软雅黑" panose="020B0503020204020204" pitchFamily="34" charset="-122"/>
                <a:ea typeface="微软雅黑" panose="020B0503020204020204" pitchFamily="34" charset="-122"/>
              </a:rPr>
              <a:t>WordNet</a:t>
            </a:r>
            <a:r>
              <a:rPr lang="zh-CN" altLang="en-US" sz="2000" dirty="0">
                <a:latin typeface="微软雅黑" panose="020B0503020204020204" pitchFamily="34" charset="-122"/>
                <a:ea typeface="微软雅黑" panose="020B0503020204020204" pitchFamily="34" charset="-122"/>
              </a:rPr>
              <a:t>、</a:t>
            </a:r>
            <a:r>
              <a:rPr lang="en-US" altLang="zh-CN" sz="2000" dirty="0" err="1">
                <a:latin typeface="微软雅黑" panose="020B0503020204020204" pitchFamily="34" charset="-122"/>
                <a:ea typeface="微软雅黑" panose="020B0503020204020204" pitchFamily="34" charset="-122"/>
              </a:rPr>
              <a:t>FrameNet</a:t>
            </a:r>
            <a:r>
              <a:rPr lang="zh-CN" altLang="en-US" sz="2000" dirty="0">
                <a:latin typeface="微软雅黑" panose="020B0503020204020204" pitchFamily="34" charset="-122"/>
                <a:ea typeface="微软雅黑" panose="020B0503020204020204" pitchFamily="34" charset="-122"/>
              </a:rPr>
              <a:t>等。</a:t>
            </a:r>
          </a:p>
          <a:p>
            <a:r>
              <a:rPr lang="zh-CN" altLang="en-US" sz="2000" dirty="0">
                <a:latin typeface="微软雅黑" panose="020B0503020204020204" pitchFamily="34" charset="-122"/>
                <a:ea typeface="微软雅黑" panose="020B0503020204020204" pitchFamily="34" charset="-122"/>
              </a:rPr>
              <a:t>也有利用维基百科、搜索引擎、知网进行特征扩展</a:t>
            </a:r>
          </a:p>
        </p:txBody>
      </p:sp>
      <p:pic>
        <p:nvPicPr>
          <p:cNvPr id="5" name="图片 4">
            <a:extLst>
              <a:ext uri="{FF2B5EF4-FFF2-40B4-BE49-F238E27FC236}">
                <a16:creationId xmlns:a16="http://schemas.microsoft.com/office/drawing/2014/main" id="{FE5E40D0-D966-4ECB-ACC3-27CD238BBC6D}"/>
              </a:ext>
            </a:extLst>
          </p:cNvPr>
          <p:cNvPicPr>
            <a:picLocks noChangeAspect="1"/>
          </p:cNvPicPr>
          <p:nvPr/>
        </p:nvPicPr>
        <p:blipFill>
          <a:blip r:embed="rId3"/>
          <a:stretch>
            <a:fillRect/>
          </a:stretch>
        </p:blipFill>
        <p:spPr>
          <a:xfrm>
            <a:off x="1631628" y="1553081"/>
            <a:ext cx="8657623" cy="4071949"/>
          </a:xfrm>
          <a:prstGeom prst="rect">
            <a:avLst/>
          </a:prstGeom>
        </p:spPr>
      </p:pic>
    </p:spTree>
    <p:extLst>
      <p:ext uri="{BB962C8B-B14F-4D97-AF65-F5344CB8AC3E}">
        <p14:creationId xmlns:p14="http://schemas.microsoft.com/office/powerpoint/2010/main" val="364095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5363"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dirty="0">
                <a:solidFill>
                  <a:schemeClr val="bg1"/>
                </a:solidFill>
                <a:latin typeface="微软雅黑" panose="020B0503020204020204" pitchFamily="34" charset="-122"/>
                <a:ea typeface="微软雅黑" panose="020B0503020204020204" pitchFamily="34" charset="-122"/>
                <a:sym typeface="Gungsuh" pitchFamily="18" charset="-127"/>
              </a:rPr>
              <a:t>4</a:t>
            </a:r>
            <a:endParaRPr lang="zh-CN" altLang="en-US" sz="6000" dirty="0">
              <a:solidFill>
                <a:schemeClr val="bg1"/>
              </a:solidFill>
              <a:latin typeface="微软雅黑" panose="020B0503020204020204" pitchFamily="34" charset="-122"/>
              <a:ea typeface="微软雅黑" panose="020B0503020204020204" pitchFamily="34" charset="-122"/>
              <a:sym typeface="Gungsuh" pitchFamily="18" charset="-127"/>
            </a:endParaRPr>
          </a:p>
        </p:txBody>
      </p:sp>
      <p:sp>
        <p:nvSpPr>
          <p:cNvPr id="15364" name="文本框 3"/>
          <p:cNvSpPr>
            <a:spLocks noChangeArrowheads="1"/>
          </p:cNvSpPr>
          <p:nvPr/>
        </p:nvSpPr>
        <p:spPr bwMode="auto">
          <a:xfrm>
            <a:off x="2351088" y="539750"/>
            <a:ext cx="820928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itchFamily="34" charset="0"/>
              <a:buNone/>
            </a:pPr>
            <a:r>
              <a:rPr lang="zh-CN" altLang="en-US" sz="4400" dirty="0">
                <a:solidFill>
                  <a:srgbClr val="7F7F7F"/>
                </a:solidFill>
                <a:latin typeface="微软雅黑" panose="020B0503020204020204" pitchFamily="34" charset="-122"/>
                <a:ea typeface="微软雅黑" panose="020B0503020204020204" pitchFamily="34" charset="-122"/>
                <a:cs typeface="造字工房悦黑体验版纤细体"/>
                <a:sym typeface="造字工房悦黑体验版纤细体"/>
              </a:rPr>
              <a:t>特征扩展</a:t>
            </a:r>
          </a:p>
        </p:txBody>
      </p:sp>
      <p:sp>
        <p:nvSpPr>
          <p:cNvPr id="15365"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 name="矩形 1">
            <a:extLst>
              <a:ext uri="{FF2B5EF4-FFF2-40B4-BE49-F238E27FC236}">
                <a16:creationId xmlns:a16="http://schemas.microsoft.com/office/drawing/2014/main" id="{999253D0-EED6-4F25-9FC0-0FD58C1D6ABC}"/>
              </a:ext>
            </a:extLst>
          </p:cNvPr>
          <p:cNvSpPr/>
          <p:nvPr/>
        </p:nvSpPr>
        <p:spPr>
          <a:xfrm>
            <a:off x="941388" y="1601788"/>
            <a:ext cx="2738250" cy="461665"/>
          </a:xfrm>
          <a:prstGeom prst="rect">
            <a:avLst/>
          </a:prstGeom>
        </p:spPr>
        <p:txBody>
          <a:bodyPr wrap="none">
            <a:spAutoFit/>
          </a:bodyPr>
          <a:lstStyle/>
          <a:p>
            <a:r>
              <a:rPr lang="zh-CN" altLang="en-US" sz="2400" dirty="0">
                <a:latin typeface="微软雅黑" panose="020B0503020204020204" pitchFamily="34" charset="-122"/>
                <a:ea typeface="微软雅黑" panose="020B0503020204020204" pitchFamily="34" charset="-122"/>
                <a:cs typeface="造字工房悦黑体验版纤细体"/>
                <a:sym typeface="造字工房悦黑体验版纤细体"/>
              </a:rPr>
              <a:t>二 加入元数据特征</a:t>
            </a:r>
            <a:endParaRPr lang="zh-CN" altLang="en-US" sz="2400" dirty="0"/>
          </a:p>
        </p:txBody>
      </p:sp>
      <p:sp>
        <p:nvSpPr>
          <p:cNvPr id="3" name="矩形 2">
            <a:extLst>
              <a:ext uri="{FF2B5EF4-FFF2-40B4-BE49-F238E27FC236}">
                <a16:creationId xmlns:a16="http://schemas.microsoft.com/office/drawing/2014/main" id="{78F92687-35B2-4D49-80FA-6EB55363F887}"/>
              </a:ext>
            </a:extLst>
          </p:cNvPr>
          <p:cNvSpPr/>
          <p:nvPr/>
        </p:nvSpPr>
        <p:spPr>
          <a:xfrm>
            <a:off x="908868" y="2325391"/>
            <a:ext cx="8355396" cy="707886"/>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rPr>
              <a:t>根据短文本产生的环境可以添加相关的元数据信息，例如一条微博通常具有发布时间、作者、地点等区别于普通文本的信息。</a:t>
            </a:r>
          </a:p>
        </p:txBody>
      </p:sp>
      <p:pic>
        <p:nvPicPr>
          <p:cNvPr id="4" name="图片 3">
            <a:extLst>
              <a:ext uri="{FF2B5EF4-FFF2-40B4-BE49-F238E27FC236}">
                <a16:creationId xmlns:a16="http://schemas.microsoft.com/office/drawing/2014/main" id="{B9AECDEF-3FC8-40F4-A661-431E19992339}"/>
              </a:ext>
            </a:extLst>
          </p:cNvPr>
          <p:cNvPicPr>
            <a:picLocks noChangeAspect="1"/>
          </p:cNvPicPr>
          <p:nvPr/>
        </p:nvPicPr>
        <p:blipFill>
          <a:blip r:embed="rId4"/>
          <a:stretch>
            <a:fillRect/>
          </a:stretch>
        </p:blipFill>
        <p:spPr>
          <a:xfrm>
            <a:off x="2118973" y="3033277"/>
            <a:ext cx="5938644" cy="3048671"/>
          </a:xfrm>
          <a:prstGeom prst="rect">
            <a:avLst/>
          </a:prstGeom>
        </p:spPr>
      </p:pic>
      <p:sp>
        <p:nvSpPr>
          <p:cNvPr id="5" name="椭圆 4">
            <a:extLst>
              <a:ext uri="{FF2B5EF4-FFF2-40B4-BE49-F238E27FC236}">
                <a16:creationId xmlns:a16="http://schemas.microsoft.com/office/drawing/2014/main" id="{68859F57-B9F6-4461-A1DA-7255233C20A1}"/>
              </a:ext>
            </a:extLst>
          </p:cNvPr>
          <p:cNvSpPr/>
          <p:nvPr/>
        </p:nvSpPr>
        <p:spPr bwMode="auto">
          <a:xfrm>
            <a:off x="2812451" y="3295215"/>
            <a:ext cx="936078" cy="333375"/>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Tree>
    <p:custDataLst>
      <p:tags r:id="rId1"/>
    </p:custDataLst>
    <p:extLst>
      <p:ext uri="{BB962C8B-B14F-4D97-AF65-F5344CB8AC3E}">
        <p14:creationId xmlns:p14="http://schemas.microsoft.com/office/powerpoint/2010/main" val="1623563562"/>
      </p:ext>
    </p:extLst>
  </p:cSld>
  <p:clrMapOvr>
    <a:masterClrMapping/>
  </p:clrMapOvr>
  <mc:AlternateContent xmlns:mc="http://schemas.openxmlformats.org/markup-compatibility/2006" xmlns:p14="http://schemas.microsoft.com/office/powerpoint/2010/main">
    <mc:Choice Requires="p14">
      <p:transition spd="slow" p14:dur="2000" advTm="23732"/>
    </mc:Choice>
    <mc:Fallback xmlns="">
      <p:transition spd="slow" advTm="237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5363"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dirty="0">
                <a:solidFill>
                  <a:schemeClr val="bg1"/>
                </a:solidFill>
                <a:latin typeface="微软雅黑" panose="020B0503020204020204" pitchFamily="34" charset="-122"/>
                <a:ea typeface="微软雅黑" panose="020B0503020204020204" pitchFamily="34" charset="-122"/>
                <a:sym typeface="Gungsuh" pitchFamily="18" charset="-127"/>
              </a:rPr>
              <a:t>5</a:t>
            </a:r>
            <a:endParaRPr lang="zh-CN" altLang="en-US" sz="6000" dirty="0">
              <a:solidFill>
                <a:schemeClr val="bg1"/>
              </a:solidFill>
              <a:latin typeface="微软雅黑" panose="020B0503020204020204" pitchFamily="34" charset="-122"/>
              <a:ea typeface="微软雅黑" panose="020B0503020204020204" pitchFamily="34" charset="-122"/>
              <a:sym typeface="Gungsuh" pitchFamily="18" charset="-127"/>
            </a:endParaRPr>
          </a:p>
        </p:txBody>
      </p:sp>
      <p:sp>
        <p:nvSpPr>
          <p:cNvPr id="15364" name="文本框 3"/>
          <p:cNvSpPr>
            <a:spLocks noChangeArrowheads="1"/>
          </p:cNvSpPr>
          <p:nvPr/>
        </p:nvSpPr>
        <p:spPr bwMode="auto">
          <a:xfrm>
            <a:off x="2351088" y="539750"/>
            <a:ext cx="88995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itchFamily="34" charset="0"/>
              <a:buNone/>
            </a:pPr>
            <a:r>
              <a:rPr lang="zh-CN" altLang="en-US" sz="4400" dirty="0">
                <a:solidFill>
                  <a:srgbClr val="7F7F7F"/>
                </a:solidFill>
                <a:latin typeface="微软雅黑" panose="020B0503020204020204" pitchFamily="34" charset="-122"/>
                <a:ea typeface="微软雅黑" panose="020B0503020204020204" pitchFamily="34" charset="-122"/>
                <a:cs typeface="造字工房悦黑体验版纤细体"/>
                <a:sym typeface="造字工房悦黑体验版纤细体"/>
              </a:rPr>
              <a:t>特征选择</a:t>
            </a:r>
          </a:p>
        </p:txBody>
      </p:sp>
      <p:sp>
        <p:nvSpPr>
          <p:cNvPr id="15365"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 name="矩形 1">
            <a:extLst>
              <a:ext uri="{FF2B5EF4-FFF2-40B4-BE49-F238E27FC236}">
                <a16:creationId xmlns:a16="http://schemas.microsoft.com/office/drawing/2014/main" id="{91AA2C90-0EBC-4008-985E-984E3FCDDDC4}"/>
              </a:ext>
            </a:extLst>
          </p:cNvPr>
          <p:cNvSpPr/>
          <p:nvPr/>
        </p:nvSpPr>
        <p:spPr>
          <a:xfrm>
            <a:off x="911225" y="1633538"/>
            <a:ext cx="3661580" cy="461665"/>
          </a:xfrm>
          <a:prstGeom prst="rect">
            <a:avLst/>
          </a:prstGeom>
        </p:spPr>
        <p:txBody>
          <a:bodyPr wrap="none">
            <a:spAutoFit/>
          </a:bodyPr>
          <a:lstStyle/>
          <a:p>
            <a:r>
              <a:rPr lang="zh-CN" altLang="en-US" sz="2400" dirty="0">
                <a:latin typeface="微软雅黑" panose="020B0503020204020204" pitchFamily="34" charset="-122"/>
                <a:ea typeface="微软雅黑" panose="020B0503020204020204" pitchFamily="34" charset="-122"/>
                <a:cs typeface="造字工房悦黑体验版纤细体"/>
                <a:sym typeface="造字工房悦黑体验版纤细体"/>
              </a:rPr>
              <a:t>一 文档频率和逆文档频率</a:t>
            </a:r>
            <a:endParaRPr lang="zh-CN" altLang="en-US" sz="2400" dirty="0"/>
          </a:p>
        </p:txBody>
      </p:sp>
      <p:sp>
        <p:nvSpPr>
          <p:cNvPr id="3" name="文本框 2">
            <a:extLst>
              <a:ext uri="{FF2B5EF4-FFF2-40B4-BE49-F238E27FC236}">
                <a16:creationId xmlns:a16="http://schemas.microsoft.com/office/drawing/2014/main" id="{9154E9BA-8614-4CEC-A95C-8100E56499E1}"/>
              </a:ext>
            </a:extLst>
          </p:cNvPr>
          <p:cNvSpPr txBox="1"/>
          <p:nvPr/>
        </p:nvSpPr>
        <p:spPr>
          <a:xfrm>
            <a:off x="911225" y="2347489"/>
            <a:ext cx="10225195" cy="707886"/>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    词频（</a:t>
            </a:r>
            <a:r>
              <a:rPr lang="en-US" altLang="zh-CN" sz="2000" dirty="0">
                <a:latin typeface="微软雅黑" panose="020B0503020204020204" pitchFamily="34" charset="-122"/>
                <a:ea typeface="微软雅黑" panose="020B0503020204020204" pitchFamily="34" charset="-122"/>
              </a:rPr>
              <a:t>TF</a:t>
            </a:r>
            <a:r>
              <a:rPr lang="zh-CN" altLang="en-US" sz="2000" dirty="0">
                <a:latin typeface="微软雅黑" panose="020B0503020204020204" pitchFamily="34" charset="-122"/>
                <a:ea typeface="微软雅黑" panose="020B0503020204020204" pitchFamily="34" charset="-122"/>
              </a:rPr>
              <a:t>）表示给定的词语在文档中出现的频率，语料库中包含某个词语</a:t>
            </a:r>
            <a:r>
              <a:rPr lang="en-US" altLang="zh-CN" sz="2000" dirty="0">
                <a:latin typeface="微软雅黑" panose="020B0503020204020204" pitchFamily="34" charset="-122"/>
                <a:ea typeface="微软雅黑" panose="020B0503020204020204" pitchFamily="34" charset="-122"/>
              </a:rPr>
              <a:t>x</a:t>
            </a:r>
            <a:r>
              <a:rPr lang="zh-CN" altLang="en-US" sz="2000" dirty="0">
                <a:latin typeface="微软雅黑" panose="020B0503020204020204" pitchFamily="34" charset="-122"/>
                <a:ea typeface="微软雅黑" panose="020B0503020204020204" pitchFamily="34" charset="-122"/>
              </a:rPr>
              <a:t>的文档的数量称为该词的文档频率。</a:t>
            </a:r>
            <a:r>
              <a:rPr lang="en-US" altLang="zh-CN" sz="2000" dirty="0">
                <a:latin typeface="微软雅黑" panose="020B0503020204020204" pitchFamily="34" charset="-122"/>
                <a:ea typeface="微软雅黑" panose="020B0503020204020204" pitchFamily="34" charset="-122"/>
              </a:rPr>
              <a:t>IDF</a:t>
            </a:r>
            <a:r>
              <a:rPr lang="zh-CN" altLang="en-US" sz="2000" dirty="0">
                <a:latin typeface="微软雅黑" panose="020B0503020204020204" pitchFamily="34" charset="-122"/>
                <a:ea typeface="微软雅黑" panose="020B0503020204020204" pitchFamily="34" charset="-122"/>
              </a:rPr>
              <a:t>逆文档频率：</a:t>
            </a: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8A2C3E82-2EED-492E-9D55-ED6E8D0B4F15}"/>
                  </a:ext>
                </a:extLst>
              </p:cNvPr>
              <p:cNvSpPr txBox="1"/>
              <p:nvPr/>
            </p:nvSpPr>
            <p:spPr>
              <a:xfrm>
                <a:off x="3863814" y="3250971"/>
                <a:ext cx="4104342" cy="86754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800" i="1" smtClean="0">
                          <a:latin typeface="Cambria Math" panose="02040503050406030204" pitchFamily="18" charset="0"/>
                        </a:rPr>
                        <m:t>𝐼𝐷𝐹</m:t>
                      </m:r>
                      <m:r>
                        <a:rPr lang="zh-CN" altLang="en-US" sz="2800" i="0">
                          <a:latin typeface="Cambria Math" panose="02040503050406030204" pitchFamily="18" charset="0"/>
                        </a:rPr>
                        <m:t>=</m:t>
                      </m:r>
                      <m:func>
                        <m:funcPr>
                          <m:ctrlPr>
                            <a:rPr lang="zh-CN" altLang="en-US" sz="2800" i="1">
                              <a:latin typeface="Cambria Math" panose="02040503050406030204" pitchFamily="18" charset="0"/>
                            </a:rPr>
                          </m:ctrlPr>
                        </m:funcPr>
                        <m:fName>
                          <m:r>
                            <m:rPr>
                              <m:sty m:val="p"/>
                            </m:rPr>
                            <a:rPr lang="zh-CN" altLang="en-US" sz="2800" i="0">
                              <a:latin typeface="Cambria Math" panose="02040503050406030204" pitchFamily="18" charset="0"/>
                            </a:rPr>
                            <m:t>log</m:t>
                          </m:r>
                        </m:fName>
                        <m:e>
                          <m:f>
                            <m:fPr>
                              <m:ctrlPr>
                                <a:rPr lang="zh-CN" altLang="en-US" sz="2800" i="1">
                                  <a:latin typeface="Cambria Math" panose="02040503050406030204" pitchFamily="18" charset="0"/>
                                </a:rPr>
                              </m:ctrlPr>
                            </m:fPr>
                            <m:num>
                              <m:r>
                                <a:rPr lang="zh-CN" altLang="en-US" sz="2800" i="1">
                                  <a:latin typeface="Cambria Math" panose="02040503050406030204" pitchFamily="18" charset="0"/>
                                </a:rPr>
                                <m:t>𝑁</m:t>
                              </m:r>
                            </m:num>
                            <m:den>
                              <m:r>
                                <a:rPr lang="zh-CN" altLang="en-US" sz="2800" i="1">
                                  <a:latin typeface="Cambria Math" panose="02040503050406030204" pitchFamily="18" charset="0"/>
                                </a:rPr>
                                <m:t>𝑁</m:t>
                              </m:r>
                              <m:d>
                                <m:dPr>
                                  <m:ctrlPr>
                                    <a:rPr lang="zh-CN" altLang="en-US" sz="2800" i="1">
                                      <a:latin typeface="Cambria Math" panose="02040503050406030204" pitchFamily="18" charset="0"/>
                                    </a:rPr>
                                  </m:ctrlPr>
                                </m:dPr>
                                <m:e>
                                  <m:r>
                                    <a:rPr lang="zh-CN" altLang="en-US" sz="2800" i="1">
                                      <a:latin typeface="Cambria Math" panose="02040503050406030204" pitchFamily="18" charset="0"/>
                                    </a:rPr>
                                    <m:t>𝑥</m:t>
                                  </m:r>
                                </m:e>
                              </m:d>
                              <m:r>
                                <a:rPr lang="en-US" altLang="zh-CN" sz="2800" b="0" i="1" smtClean="0">
                                  <a:latin typeface="Cambria Math" panose="02040503050406030204" pitchFamily="18" charset="0"/>
                                </a:rPr>
                                <m:t>+1</m:t>
                              </m:r>
                            </m:den>
                          </m:f>
                        </m:e>
                      </m:func>
                    </m:oMath>
                  </m:oMathPara>
                </a14:m>
                <a:endParaRPr lang="zh-CN" altLang="en-US" sz="2800" dirty="0"/>
              </a:p>
            </p:txBody>
          </p:sp>
        </mc:Choice>
        <mc:Fallback xmlns="">
          <p:sp>
            <p:nvSpPr>
              <p:cNvPr id="6" name="文本框 5">
                <a:extLst>
                  <a:ext uri="{FF2B5EF4-FFF2-40B4-BE49-F238E27FC236}">
                    <a16:creationId xmlns:a16="http://schemas.microsoft.com/office/drawing/2014/main" id="{8A2C3E82-2EED-492E-9D55-ED6E8D0B4F15}"/>
                  </a:ext>
                </a:extLst>
              </p:cNvPr>
              <p:cNvSpPr txBox="1">
                <a:spLocks noRot="1" noChangeAspect="1" noMove="1" noResize="1" noEditPoints="1" noAdjustHandles="1" noChangeArrowheads="1" noChangeShapeType="1" noTextEdit="1"/>
              </p:cNvSpPr>
              <p:nvPr/>
            </p:nvSpPr>
            <p:spPr>
              <a:xfrm>
                <a:off x="3863814" y="3250971"/>
                <a:ext cx="4104342" cy="867545"/>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FDB4EDF8-654B-45D4-93C6-ED11943D0E5D}"/>
                  </a:ext>
                </a:extLst>
              </p:cNvPr>
              <p:cNvSpPr txBox="1"/>
              <p:nvPr/>
            </p:nvSpPr>
            <p:spPr>
              <a:xfrm>
                <a:off x="911224" y="4314112"/>
                <a:ext cx="10225195" cy="1015663"/>
              </a:xfrm>
              <a:prstGeom prst="rect">
                <a:avLst/>
              </a:prstGeom>
              <a:noFill/>
            </p:spPr>
            <p:txBody>
              <a:bodyPr wrap="square" rtlCol="0">
                <a:spAutoFit/>
              </a:bodyPr>
              <a:lstStyle/>
              <a:p>
                <a:r>
                  <a:rPr lang="en-US" altLang="zh-CN" sz="2000" dirty="0"/>
                  <a:t>    </a:t>
                </a:r>
                <a14:m>
                  <m:oMath xmlns:m="http://schemas.openxmlformats.org/officeDocument/2006/math">
                    <m:r>
                      <a:rPr lang="zh-CN" altLang="en-US" sz="2000" i="1" smtClean="0">
                        <a:latin typeface="Cambria Math" panose="02040503050406030204" pitchFamily="18" charset="0"/>
                      </a:rPr>
                      <m:t>𝑁</m:t>
                    </m:r>
                  </m:oMath>
                </a14:m>
                <a:r>
                  <a:rPr lang="zh-CN" altLang="en-US" sz="2000" dirty="0">
                    <a:latin typeface="微软雅黑" panose="020B0503020204020204" pitchFamily="34" charset="-122"/>
                    <a:ea typeface="微软雅黑" panose="020B0503020204020204" pitchFamily="34" charset="-122"/>
                  </a:rPr>
                  <a:t>表示预料库中文本的总数，</a:t>
                </a:r>
                <a14:m>
                  <m:oMath xmlns:m="http://schemas.openxmlformats.org/officeDocument/2006/math">
                    <m:r>
                      <a:rPr lang="zh-CN" altLang="en-US" sz="2000" i="1" dirty="0" smtClean="0">
                        <a:latin typeface="Cambria Math" panose="02040503050406030204" pitchFamily="18" charset="0"/>
                      </a:rPr>
                      <m:t>𝑁</m:t>
                    </m:r>
                    <m:d>
                      <m:dPr>
                        <m:ctrlPr>
                          <a:rPr lang="zh-CN" altLang="en-US" sz="2000" i="1" dirty="0">
                            <a:latin typeface="Cambria Math" panose="02040503050406030204" pitchFamily="18" charset="0"/>
                          </a:rPr>
                        </m:ctrlPr>
                      </m:dPr>
                      <m:e>
                        <m:r>
                          <a:rPr lang="zh-CN" altLang="en-US" sz="2000" i="1" dirty="0">
                            <a:latin typeface="Cambria Math" panose="02040503050406030204" pitchFamily="18" charset="0"/>
                          </a:rPr>
                          <m:t>𝑥</m:t>
                        </m:r>
                      </m:e>
                    </m:d>
                  </m:oMath>
                </a14:m>
                <a:r>
                  <a:rPr lang="zh-CN" altLang="en-US" sz="2000" dirty="0">
                    <a:latin typeface="微软雅黑" panose="020B0503020204020204" pitchFamily="34" charset="-122"/>
                    <a:ea typeface="微软雅黑" panose="020B0503020204020204" pitchFamily="34" charset="-122"/>
                  </a:rPr>
                  <a:t>表示语料库中包含词</a:t>
                </a:r>
                <a:r>
                  <a:rPr lang="en-US" altLang="zh-CN" sz="2000" dirty="0">
                    <a:latin typeface="微软雅黑" panose="020B0503020204020204" pitchFamily="34" charset="-122"/>
                    <a:ea typeface="微软雅黑" panose="020B0503020204020204" pitchFamily="34" charset="-122"/>
                  </a:rPr>
                  <a:t>x</a:t>
                </a:r>
                <a:r>
                  <a:rPr lang="zh-CN" altLang="en-US" sz="2000" dirty="0">
                    <a:latin typeface="微软雅黑" panose="020B0503020204020204" pitchFamily="34" charset="-122"/>
                    <a:ea typeface="微软雅黑" panose="020B0503020204020204" pitchFamily="34" charset="-122"/>
                  </a:rPr>
                  <a:t>的文本总数。将</a:t>
                </a:r>
                <a:r>
                  <a:rPr lang="en-US" altLang="zh-CN" sz="2000" dirty="0">
                    <a:latin typeface="微软雅黑" panose="020B0503020204020204" pitchFamily="34" charset="-122"/>
                    <a:ea typeface="微软雅黑" panose="020B0503020204020204" pitchFamily="34" charset="-122"/>
                  </a:rPr>
                  <a:t>TF</a:t>
                </a:r>
                <a:r>
                  <a:rPr lang="zh-CN" altLang="en-US" sz="2000" dirty="0">
                    <a:latin typeface="微软雅黑" panose="020B0503020204020204" pitchFamily="34" charset="-122"/>
                    <a:ea typeface="微软雅黑" panose="020B0503020204020204" pitchFamily="34" charset="-122"/>
                  </a:rPr>
                  <a:t>与</a:t>
                </a:r>
                <a:r>
                  <a:rPr lang="en-US" altLang="zh-CN" sz="2000" dirty="0">
                    <a:latin typeface="微软雅黑" panose="020B0503020204020204" pitchFamily="34" charset="-122"/>
                    <a:ea typeface="微软雅黑" panose="020B0503020204020204" pitchFamily="34" charset="-122"/>
                  </a:rPr>
                  <a:t>IDF</a:t>
                </a:r>
                <a:r>
                  <a:rPr lang="zh-CN" altLang="en-US" sz="2000" dirty="0">
                    <a:latin typeface="微软雅黑" panose="020B0503020204020204" pitchFamily="34" charset="-122"/>
                    <a:ea typeface="微软雅黑" panose="020B0503020204020204" pitchFamily="34" charset="-122"/>
                  </a:rPr>
                  <a:t>结合起来就可以衡量词语对某个文档的重要性，但没办法表示某个词对某个类别的重要性。同时还可以比较词语在某个类别文档中的频率，如果低于一定阈值就可以过滤掉。</a:t>
                </a:r>
              </a:p>
            </p:txBody>
          </p:sp>
        </mc:Choice>
        <mc:Fallback xmlns="">
          <p:sp>
            <p:nvSpPr>
              <p:cNvPr id="11" name="文本框 10">
                <a:extLst>
                  <a:ext uri="{FF2B5EF4-FFF2-40B4-BE49-F238E27FC236}">
                    <a16:creationId xmlns:a16="http://schemas.microsoft.com/office/drawing/2014/main" id="{FDB4EDF8-654B-45D4-93C6-ED11943D0E5D}"/>
                  </a:ext>
                </a:extLst>
              </p:cNvPr>
              <p:cNvSpPr txBox="1">
                <a:spLocks noRot="1" noChangeAspect="1" noMove="1" noResize="1" noEditPoints="1" noAdjustHandles="1" noChangeArrowheads="1" noChangeShapeType="1" noTextEdit="1"/>
              </p:cNvSpPr>
              <p:nvPr/>
            </p:nvSpPr>
            <p:spPr>
              <a:xfrm>
                <a:off x="911224" y="4314112"/>
                <a:ext cx="10225195" cy="1015663"/>
              </a:xfrm>
              <a:prstGeom prst="rect">
                <a:avLst/>
              </a:prstGeom>
              <a:blipFill>
                <a:blip r:embed="rId4"/>
                <a:stretch>
                  <a:fillRect l="-596" t="-3614" b="-1024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36536841"/>
      </p:ext>
    </p:extLst>
  </p:cSld>
  <p:clrMapOvr>
    <a:masterClrMapping/>
  </p:clrMapOvr>
  <mc:AlternateContent xmlns:mc="http://schemas.openxmlformats.org/markup-compatibility/2006" xmlns:p14="http://schemas.microsoft.com/office/powerpoint/2010/main">
    <mc:Choice Requires="p14">
      <p:transition spd="slow" p14:dur="2000" advTm="58366"/>
    </mc:Choice>
    <mc:Fallback xmlns="">
      <p:transition spd="slow" advTm="58366"/>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5363"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dirty="0">
                <a:solidFill>
                  <a:schemeClr val="bg1"/>
                </a:solidFill>
                <a:latin typeface="微软雅黑" panose="020B0503020204020204" pitchFamily="34" charset="-122"/>
                <a:ea typeface="微软雅黑" panose="020B0503020204020204" pitchFamily="34" charset="-122"/>
                <a:sym typeface="Gungsuh" pitchFamily="18" charset="-127"/>
              </a:rPr>
              <a:t>5</a:t>
            </a:r>
            <a:endParaRPr lang="zh-CN" altLang="en-US" sz="6000" dirty="0">
              <a:solidFill>
                <a:schemeClr val="bg1"/>
              </a:solidFill>
              <a:latin typeface="微软雅黑" panose="020B0503020204020204" pitchFamily="34" charset="-122"/>
              <a:ea typeface="微软雅黑" panose="020B0503020204020204" pitchFamily="34" charset="-122"/>
              <a:sym typeface="Gungsuh" pitchFamily="18" charset="-127"/>
            </a:endParaRPr>
          </a:p>
        </p:txBody>
      </p:sp>
      <p:sp>
        <p:nvSpPr>
          <p:cNvPr id="15364" name="文本框 3"/>
          <p:cNvSpPr>
            <a:spLocks noChangeArrowheads="1"/>
          </p:cNvSpPr>
          <p:nvPr/>
        </p:nvSpPr>
        <p:spPr bwMode="auto">
          <a:xfrm>
            <a:off x="2351088" y="539750"/>
            <a:ext cx="88995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itchFamily="34" charset="0"/>
              <a:buNone/>
            </a:pPr>
            <a:r>
              <a:rPr lang="zh-CN" altLang="en-US" sz="4400" dirty="0">
                <a:solidFill>
                  <a:srgbClr val="7F7F7F"/>
                </a:solidFill>
                <a:latin typeface="微软雅黑" panose="020B0503020204020204" pitchFamily="34" charset="-122"/>
                <a:ea typeface="微软雅黑" panose="020B0503020204020204" pitchFamily="34" charset="-122"/>
                <a:cs typeface="造字工房悦黑体验版纤细体"/>
                <a:sym typeface="造字工房悦黑体验版纤细体"/>
              </a:rPr>
              <a:t>特征选择</a:t>
            </a:r>
          </a:p>
        </p:txBody>
      </p:sp>
      <p:sp>
        <p:nvSpPr>
          <p:cNvPr id="15365"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 name="矩形 1">
            <a:extLst>
              <a:ext uri="{FF2B5EF4-FFF2-40B4-BE49-F238E27FC236}">
                <a16:creationId xmlns:a16="http://schemas.microsoft.com/office/drawing/2014/main" id="{91AA2C90-0EBC-4008-985E-984E3FCDDDC4}"/>
              </a:ext>
            </a:extLst>
          </p:cNvPr>
          <p:cNvSpPr/>
          <p:nvPr/>
        </p:nvSpPr>
        <p:spPr>
          <a:xfrm>
            <a:off x="911225" y="1633538"/>
            <a:ext cx="1507144" cy="461665"/>
          </a:xfrm>
          <a:prstGeom prst="rect">
            <a:avLst/>
          </a:prstGeom>
        </p:spPr>
        <p:txBody>
          <a:bodyPr wrap="none">
            <a:spAutoFit/>
          </a:bodyPr>
          <a:lstStyle/>
          <a:p>
            <a:r>
              <a:rPr lang="zh-CN" altLang="en-US" sz="2400" dirty="0">
                <a:latin typeface="微软雅黑" panose="020B0503020204020204" pitchFamily="34" charset="-122"/>
                <a:ea typeface="微软雅黑" panose="020B0503020204020204" pitchFamily="34" charset="-122"/>
                <a:cs typeface="造字工房悦黑体验版纤细体"/>
                <a:sym typeface="造字工房悦黑体验版纤细体"/>
              </a:rPr>
              <a:t>二 互信息</a:t>
            </a:r>
            <a:endParaRPr lang="zh-CN" altLang="en-US" sz="2400" dirty="0"/>
          </a:p>
        </p:txBody>
      </p:sp>
      <p:sp>
        <p:nvSpPr>
          <p:cNvPr id="3" name="矩形 2">
            <a:extLst>
              <a:ext uri="{FF2B5EF4-FFF2-40B4-BE49-F238E27FC236}">
                <a16:creationId xmlns:a16="http://schemas.microsoft.com/office/drawing/2014/main" id="{1548DF6B-0C31-4B3B-B081-C5D4B6D34759}"/>
              </a:ext>
            </a:extLst>
          </p:cNvPr>
          <p:cNvSpPr/>
          <p:nvPr/>
        </p:nvSpPr>
        <p:spPr>
          <a:xfrm>
            <a:off x="941388" y="2388891"/>
            <a:ext cx="9258954" cy="1015663"/>
          </a:xfrm>
          <a:prstGeom prst="rect">
            <a:avLst/>
          </a:prstGeom>
        </p:spPr>
        <p:txBody>
          <a:bodyPr wrap="square">
            <a:spAutoFit/>
          </a:bodyPr>
          <a:lstStyle/>
          <a:p>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000" dirty="0">
                <a:latin typeface="微软雅黑" panose="020B0503020204020204" pitchFamily="34" charset="-122"/>
                <a:ea typeface="微软雅黑" panose="020B0503020204020204" pitchFamily="34" charset="-122"/>
                <a:cs typeface="Times New Roman" panose="02020603050405020304" pitchFamily="18" charset="0"/>
              </a:rPr>
              <a:t>互信息（</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Mutual Information</a:t>
            </a:r>
            <a:r>
              <a:rPr lang="zh-CN" altLang="zh-CN" sz="2000" dirty="0">
                <a:latin typeface="微软雅黑" panose="020B0503020204020204" pitchFamily="34" charset="-122"/>
                <a:ea typeface="微软雅黑" panose="020B0503020204020204" pitchFamily="34" charset="-122"/>
                <a:cs typeface="Times New Roman" panose="02020603050405020304" pitchFamily="18" charset="0"/>
              </a:rPr>
              <a:t>）是信息论中信息量的一种度量，它可以度量两个任意集合之间的相关性。它一般用于衡量文本向量中特征词和文本类别，特征词与特征词，文本与文本之间的关联性。</a:t>
            </a:r>
            <a:endParaRPr lang="zh-CN" altLang="en-US" sz="2000" dirty="0">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FF83189A-0552-4407-AAB1-54234B0B4A63}"/>
              </a:ext>
            </a:extLst>
          </p:cNvPr>
          <p:cNvPicPr/>
          <p:nvPr/>
        </p:nvPicPr>
        <p:blipFill>
          <a:blip r:embed="rId3"/>
          <a:stretch>
            <a:fillRect/>
          </a:stretch>
        </p:blipFill>
        <p:spPr>
          <a:xfrm>
            <a:off x="3359772" y="4161332"/>
            <a:ext cx="4464372" cy="1889644"/>
          </a:xfrm>
          <a:prstGeom prst="rect">
            <a:avLst/>
          </a:prstGeom>
        </p:spPr>
      </p:pic>
      <p:sp>
        <p:nvSpPr>
          <p:cNvPr id="4" name="矩形 3">
            <a:extLst>
              <a:ext uri="{FF2B5EF4-FFF2-40B4-BE49-F238E27FC236}">
                <a16:creationId xmlns:a16="http://schemas.microsoft.com/office/drawing/2014/main" id="{EDC3EC61-1BD8-40D5-A13C-CEB5E10CF0DB}"/>
              </a:ext>
            </a:extLst>
          </p:cNvPr>
          <p:cNvSpPr/>
          <p:nvPr/>
        </p:nvSpPr>
        <p:spPr>
          <a:xfrm>
            <a:off x="944089" y="3429000"/>
            <a:ext cx="9258953" cy="707886"/>
          </a:xfrm>
          <a:prstGeom prst="rect">
            <a:avLst/>
          </a:prstGeom>
        </p:spPr>
        <p:txBody>
          <a:bodyPr wrap="square">
            <a:spAutoFit/>
          </a:bodyPr>
          <a:lstStyle/>
          <a:p>
            <a:pPr lvl="0">
              <a:spcBef>
                <a:spcPct val="30000"/>
              </a:spcBef>
              <a:defRPr/>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文本空间有</a:t>
            </a:r>
            <a:r>
              <a:rPr lang="en-US" altLang="zh-CN" sz="2000" dirty="0">
                <a:latin typeface="微软雅黑" panose="020B0503020204020204" pitchFamily="34" charset="-122"/>
                <a:ea typeface="微软雅黑" panose="020B0503020204020204" pitchFamily="34" charset="-122"/>
              </a:rPr>
              <a:t>n</a:t>
            </a:r>
            <a:r>
              <a:rPr lang="zh-CN" altLang="zh-CN" sz="2000" dirty="0">
                <a:latin typeface="微软雅黑" panose="020B0503020204020204" pitchFamily="34" charset="-122"/>
                <a:ea typeface="微软雅黑" panose="020B0503020204020204" pitchFamily="34" charset="-122"/>
              </a:rPr>
              <a:t>个维度，有</a:t>
            </a:r>
            <a:r>
              <a:rPr lang="en-US" altLang="zh-CN" sz="2000" dirty="0">
                <a:latin typeface="微软雅黑" panose="020B0503020204020204" pitchFamily="34" charset="-122"/>
                <a:ea typeface="微软雅黑" panose="020B0503020204020204" pitchFamily="34" charset="-122"/>
              </a:rPr>
              <a:t>n</a:t>
            </a:r>
            <a:r>
              <a:rPr lang="zh-CN" altLang="zh-CN" sz="2000" dirty="0">
                <a:latin typeface="微软雅黑" panose="020B0503020204020204" pitchFamily="34" charset="-122"/>
                <a:ea typeface="微软雅黑" panose="020B0503020204020204" pitchFamily="34" charset="-122"/>
              </a:rPr>
              <a:t>个特征词（</a:t>
            </a:r>
            <a:r>
              <a:rPr lang="en-US" altLang="zh-CN" sz="2000" dirty="0">
                <a:latin typeface="微软雅黑" panose="020B0503020204020204" pitchFamily="34" charset="-122"/>
                <a:ea typeface="微软雅黑" panose="020B0503020204020204" pitchFamily="34" charset="-122"/>
              </a:rPr>
              <a:t>t1,t2…</a:t>
            </a:r>
            <a:r>
              <a:rPr lang="en-US" altLang="zh-CN" sz="2000" dirty="0" err="1">
                <a:latin typeface="微软雅黑" panose="020B0503020204020204" pitchFamily="34" charset="-122"/>
                <a:ea typeface="微软雅黑" panose="020B0503020204020204" pitchFamily="34" charset="-122"/>
              </a:rPr>
              <a:t>tn</a:t>
            </a:r>
            <a:r>
              <a:rPr lang="zh-CN" altLang="zh-CN" sz="2000" dirty="0">
                <a:latin typeface="微软雅黑" panose="020B0503020204020204" pitchFamily="34" charset="-122"/>
                <a:ea typeface="微软雅黑" panose="020B0503020204020204" pitchFamily="34" charset="-122"/>
              </a:rPr>
              <a:t>），有</a:t>
            </a:r>
            <a:r>
              <a:rPr lang="en-US" altLang="zh-CN" sz="2000" dirty="0">
                <a:latin typeface="微软雅黑" panose="020B0503020204020204" pitchFamily="34" charset="-122"/>
                <a:ea typeface="微软雅黑" panose="020B0503020204020204" pitchFamily="34" charset="-122"/>
              </a:rPr>
              <a:t>k</a:t>
            </a:r>
            <a:r>
              <a:rPr lang="zh-CN" altLang="zh-CN" sz="2000" dirty="0">
                <a:latin typeface="微软雅黑" panose="020B0503020204020204" pitchFamily="34" charset="-122"/>
                <a:ea typeface="微软雅黑" panose="020B0503020204020204" pitchFamily="34" charset="-122"/>
              </a:rPr>
              <a:t>个类别（</a:t>
            </a:r>
            <a:r>
              <a:rPr lang="en-US" altLang="zh-CN" sz="2000" dirty="0" smtClean="0">
                <a:latin typeface="微软雅黑" panose="020B0503020204020204" pitchFamily="34" charset="-122"/>
                <a:ea typeface="微软雅黑" panose="020B0503020204020204" pitchFamily="34" charset="-122"/>
              </a:rPr>
              <a:t>c1,c2…</a:t>
            </a:r>
            <a:r>
              <a:rPr lang="en-US" altLang="zh-CN" sz="2000" dirty="0" err="1" smtClean="0">
                <a:latin typeface="微软雅黑" panose="020B0503020204020204" pitchFamily="34" charset="-122"/>
                <a:ea typeface="微软雅黑" panose="020B0503020204020204" pitchFamily="34" charset="-122"/>
              </a:rPr>
              <a:t>ck</a:t>
            </a:r>
            <a:r>
              <a:rPr lang="zh-CN" altLang="zh-CN" sz="2000" dirty="0" smtClean="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那么特征词语类别之间的互信息公式</a:t>
            </a:r>
            <a:r>
              <a:rPr lang="zh-CN" altLang="en-US" sz="2000" dirty="0">
                <a:latin typeface="微软雅黑" panose="020B0503020204020204" pitchFamily="34" charset="-122"/>
                <a:ea typeface="微软雅黑" panose="020B0503020204020204" pitchFamily="34" charset="-122"/>
              </a:rPr>
              <a:t>。</a:t>
            </a:r>
            <a:endParaRPr lang="zh-CN"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18782301"/>
      </p:ext>
    </p:extLst>
  </p:cSld>
  <p:clrMapOvr>
    <a:masterClrMapping/>
  </p:clrMapOvr>
  <mc:AlternateContent xmlns:mc="http://schemas.openxmlformats.org/markup-compatibility/2006" xmlns:p14="http://schemas.microsoft.com/office/powerpoint/2010/main">
    <mc:Choice Requires="p14">
      <p:transition spd="slow" p14:dur="2000" advTm="15804"/>
    </mc:Choice>
    <mc:Fallback xmlns="">
      <p:transition spd="slow" advTm="15804"/>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5363"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dirty="0">
                <a:solidFill>
                  <a:schemeClr val="bg1"/>
                </a:solidFill>
                <a:latin typeface="微软雅黑" panose="020B0503020204020204" pitchFamily="34" charset="-122"/>
                <a:ea typeface="微软雅黑" panose="020B0503020204020204" pitchFamily="34" charset="-122"/>
                <a:sym typeface="Gungsuh" pitchFamily="18" charset="-127"/>
              </a:rPr>
              <a:t>5</a:t>
            </a:r>
            <a:endParaRPr lang="zh-CN" altLang="en-US" sz="6000" dirty="0">
              <a:solidFill>
                <a:schemeClr val="bg1"/>
              </a:solidFill>
              <a:latin typeface="微软雅黑" panose="020B0503020204020204" pitchFamily="34" charset="-122"/>
              <a:ea typeface="微软雅黑" panose="020B0503020204020204" pitchFamily="34" charset="-122"/>
              <a:sym typeface="Gungsuh" pitchFamily="18" charset="-127"/>
            </a:endParaRPr>
          </a:p>
        </p:txBody>
      </p:sp>
      <p:sp>
        <p:nvSpPr>
          <p:cNvPr id="15364" name="文本框 3"/>
          <p:cNvSpPr>
            <a:spLocks noChangeArrowheads="1"/>
          </p:cNvSpPr>
          <p:nvPr/>
        </p:nvSpPr>
        <p:spPr bwMode="auto">
          <a:xfrm>
            <a:off x="2351088" y="539750"/>
            <a:ext cx="88995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itchFamily="34" charset="0"/>
              <a:buNone/>
            </a:pPr>
            <a:r>
              <a:rPr lang="zh-CN" altLang="en-US" sz="4400" dirty="0">
                <a:solidFill>
                  <a:srgbClr val="7F7F7F"/>
                </a:solidFill>
                <a:latin typeface="微软雅黑" panose="020B0503020204020204" pitchFamily="34" charset="-122"/>
                <a:ea typeface="微软雅黑" panose="020B0503020204020204" pitchFamily="34" charset="-122"/>
                <a:cs typeface="造字工房悦黑体验版纤细体"/>
                <a:sym typeface="造字工房悦黑体验版纤细体"/>
              </a:rPr>
              <a:t>特征选择</a:t>
            </a:r>
          </a:p>
        </p:txBody>
      </p:sp>
      <p:sp>
        <p:nvSpPr>
          <p:cNvPr id="15365"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 name="矩形 1">
            <a:extLst>
              <a:ext uri="{FF2B5EF4-FFF2-40B4-BE49-F238E27FC236}">
                <a16:creationId xmlns:a16="http://schemas.microsoft.com/office/drawing/2014/main" id="{91AA2C90-0EBC-4008-985E-984E3FCDDDC4}"/>
              </a:ext>
            </a:extLst>
          </p:cNvPr>
          <p:cNvSpPr/>
          <p:nvPr/>
        </p:nvSpPr>
        <p:spPr>
          <a:xfrm>
            <a:off x="911225" y="1633538"/>
            <a:ext cx="1814920" cy="461665"/>
          </a:xfrm>
          <a:prstGeom prst="rect">
            <a:avLst/>
          </a:prstGeom>
        </p:spPr>
        <p:txBody>
          <a:bodyPr wrap="none">
            <a:spAutoFit/>
          </a:bodyPr>
          <a:lstStyle/>
          <a:p>
            <a:r>
              <a:rPr lang="zh-CN" altLang="en-US" sz="2400" dirty="0">
                <a:latin typeface="微软雅黑" panose="020B0503020204020204" pitchFamily="34" charset="-122"/>
                <a:ea typeface="微软雅黑" panose="020B0503020204020204" pitchFamily="34" charset="-122"/>
                <a:cs typeface="造字工房悦黑体验版纤细体"/>
                <a:sym typeface="造字工房悦黑体验版纤细体"/>
              </a:rPr>
              <a:t>三 信息增益</a:t>
            </a:r>
            <a:endParaRPr lang="zh-CN" altLang="en-US" sz="2400" dirty="0"/>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3DF4B2E0-8960-48BA-A017-C12E50295DFC}"/>
                  </a:ext>
                </a:extLst>
              </p:cNvPr>
              <p:cNvSpPr/>
              <p:nvPr/>
            </p:nvSpPr>
            <p:spPr>
              <a:xfrm>
                <a:off x="941388" y="2322481"/>
                <a:ext cx="9690990" cy="1015663"/>
              </a:xfrm>
              <a:prstGeom prst="rect">
                <a:avLst/>
              </a:prstGeom>
            </p:spPr>
            <p:txBody>
              <a:bodyPr wrap="square">
                <a:spAutoFit/>
              </a:bodyPr>
              <a:lstStyle/>
              <a:p>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000" dirty="0">
                    <a:latin typeface="微软雅黑" panose="020B0503020204020204" pitchFamily="34" charset="-122"/>
                    <a:ea typeface="微软雅黑" panose="020B0503020204020204" pitchFamily="34" charset="-122"/>
                    <a:cs typeface="Times New Roman" panose="02020603050405020304" pitchFamily="18" charset="0"/>
                  </a:rPr>
                  <a:t>信息增益（</a:t>
                </a:r>
                <a:r>
                  <a:rPr lang="en-US"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Information Gain</a:t>
                </a:r>
                <a:r>
                  <a:rPr lang="zh-CN"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）用来分析词语给系统带来的信息量。单词为</a:t>
                </a:r>
                <a:r>
                  <a:rPr lang="en-US"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w</a:t>
                </a:r>
                <a:r>
                  <a:rPr lang="zh-CN"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类别为</a:t>
                </a:r>
                <a:r>
                  <a:rPr lang="en-US"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ci</a:t>
                </a:r>
                <a:r>
                  <a:rPr lang="zh-CN"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p(w)</a:t>
                </a:r>
                <a:r>
                  <a:rPr lang="zh-CN"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是在语料库中</a:t>
                </a:r>
                <a:r>
                  <a:rPr lang="en-US"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w</a:t>
                </a:r>
                <a:r>
                  <a:rPr lang="zh-CN"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出现的概率。</a:t>
                </a:r>
                <a:r>
                  <a:rPr lang="en-US"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P(</a:t>
                </a:r>
                <a:r>
                  <a:rPr lang="en-US" altLang="zh-CN" sz="2000" dirty="0" err="1">
                    <a:effectLst/>
                    <a:latin typeface="微软雅黑" panose="020B0503020204020204" pitchFamily="34" charset="-122"/>
                    <a:ea typeface="微软雅黑" panose="020B0503020204020204" pitchFamily="34" charset="-122"/>
                    <a:cs typeface="Times New Roman" panose="02020603050405020304" pitchFamily="18" charset="0"/>
                  </a:rPr>
                  <a:t>ci|w</a:t>
                </a:r>
                <a:r>
                  <a:rPr lang="en-US"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表示包含单词</a:t>
                </a:r>
                <a:r>
                  <a:rPr lang="en-US"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w</a:t>
                </a:r>
                <a:r>
                  <a:rPr lang="zh-CN"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的文档中</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类别</a:t>
                </a:r>
                <a:r>
                  <a:rPr lang="en-US"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ci</a:t>
                </a:r>
                <a:r>
                  <a:rPr lang="zh-CN"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的概率，</a:t>
                </a:r>
                <a:r>
                  <a:rPr lang="en-US"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p(</a:t>
                </a:r>
                <a14:m>
                  <m:oMath xmlns:m="http://schemas.openxmlformats.org/officeDocument/2006/math">
                    <m:acc>
                      <m:accPr>
                        <m:chr m:val="̅"/>
                        <m:ctrlPr>
                          <a:rPr lang="zh-CN" altLang="zh-CN" sz="2000" i="1">
                            <a:effectLst/>
                            <a:latin typeface="Cambria Math" panose="02040503050406030204" pitchFamily="18" charset="0"/>
                            <a:ea typeface="Cambria Math" panose="02040503050406030204" pitchFamily="18" charset="0"/>
                          </a:rPr>
                        </m:ctrlPr>
                      </m:accPr>
                      <m:e>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𝑤</m:t>
                        </m:r>
                      </m:e>
                    </m:acc>
                  </m:oMath>
                </a14:m>
                <a:r>
                  <a:rPr lang="en-US"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表示文档不包含</a:t>
                </a:r>
                <a:r>
                  <a:rPr lang="en-US"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w</a:t>
                </a:r>
                <a:r>
                  <a:rPr lang="zh-CN"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的概率。</a:t>
                </a:r>
                <a:endParaRPr lang="zh-CN" altLang="en-US" sz="2000" dirty="0">
                  <a:latin typeface="微软雅黑" panose="020B0503020204020204" pitchFamily="34" charset="-122"/>
                  <a:ea typeface="微软雅黑" panose="020B0503020204020204" pitchFamily="34" charset="-122"/>
                </a:endParaRPr>
              </a:p>
            </p:txBody>
          </p:sp>
        </mc:Choice>
        <mc:Fallback xmlns="">
          <p:sp>
            <p:nvSpPr>
              <p:cNvPr id="3" name="矩形 2">
                <a:extLst>
                  <a:ext uri="{FF2B5EF4-FFF2-40B4-BE49-F238E27FC236}">
                    <a16:creationId xmlns:a16="http://schemas.microsoft.com/office/drawing/2014/main" id="{3DF4B2E0-8960-48BA-A017-C12E50295DFC}"/>
                  </a:ext>
                </a:extLst>
              </p:cNvPr>
              <p:cNvSpPr>
                <a:spLocks noRot="1" noChangeAspect="1" noMove="1" noResize="1" noEditPoints="1" noAdjustHandles="1" noChangeArrowheads="1" noChangeShapeType="1" noTextEdit="1"/>
              </p:cNvSpPr>
              <p:nvPr/>
            </p:nvSpPr>
            <p:spPr>
              <a:xfrm>
                <a:off x="941388" y="2322481"/>
                <a:ext cx="9690990" cy="1015663"/>
              </a:xfrm>
              <a:prstGeom prst="rect">
                <a:avLst/>
              </a:prstGeom>
              <a:blipFill>
                <a:blip r:embed="rId3"/>
                <a:stretch>
                  <a:fillRect l="-629" t="-3593" r="-503" b="-9581"/>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2E4B923D-F3E2-46D3-8EE0-2F4B4A5DCA53}"/>
              </a:ext>
            </a:extLst>
          </p:cNvPr>
          <p:cNvPicPr/>
          <p:nvPr/>
        </p:nvPicPr>
        <p:blipFill>
          <a:blip r:embed="rId4"/>
          <a:stretch>
            <a:fillRect/>
          </a:stretch>
        </p:blipFill>
        <p:spPr>
          <a:xfrm>
            <a:off x="3359772" y="3677094"/>
            <a:ext cx="4968414" cy="2061519"/>
          </a:xfrm>
          <a:prstGeom prst="rect">
            <a:avLst/>
          </a:prstGeom>
        </p:spPr>
      </p:pic>
    </p:spTree>
    <p:extLst>
      <p:ext uri="{BB962C8B-B14F-4D97-AF65-F5344CB8AC3E}">
        <p14:creationId xmlns:p14="http://schemas.microsoft.com/office/powerpoint/2010/main" val="3629144646"/>
      </p:ext>
    </p:extLst>
  </p:cSld>
  <p:clrMapOvr>
    <a:masterClrMapping/>
  </p:clrMapOvr>
  <mc:AlternateContent xmlns:mc="http://schemas.openxmlformats.org/markup-compatibility/2006" xmlns:p14="http://schemas.microsoft.com/office/powerpoint/2010/main">
    <mc:Choice Requires="p14">
      <p:transition spd="slow" p14:dur="2000" advTm="15406"/>
    </mc:Choice>
    <mc:Fallback xmlns="">
      <p:transition spd="slow" advTm="15406"/>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5363"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dirty="0">
                <a:solidFill>
                  <a:schemeClr val="bg1"/>
                </a:solidFill>
                <a:latin typeface="微软雅黑" panose="020B0503020204020204" pitchFamily="34" charset="-122"/>
                <a:ea typeface="微软雅黑" panose="020B0503020204020204" pitchFamily="34" charset="-122"/>
                <a:sym typeface="Gungsuh" pitchFamily="18" charset="-127"/>
              </a:rPr>
              <a:t>5</a:t>
            </a:r>
            <a:endParaRPr lang="zh-CN" altLang="en-US" sz="6000" dirty="0">
              <a:solidFill>
                <a:schemeClr val="bg1"/>
              </a:solidFill>
              <a:latin typeface="微软雅黑" panose="020B0503020204020204" pitchFamily="34" charset="-122"/>
              <a:ea typeface="微软雅黑" panose="020B0503020204020204" pitchFamily="34" charset="-122"/>
              <a:sym typeface="Gungsuh" pitchFamily="18" charset="-127"/>
            </a:endParaRPr>
          </a:p>
        </p:txBody>
      </p:sp>
      <p:sp>
        <p:nvSpPr>
          <p:cNvPr id="15364" name="文本框 3"/>
          <p:cNvSpPr>
            <a:spLocks noChangeArrowheads="1"/>
          </p:cNvSpPr>
          <p:nvPr/>
        </p:nvSpPr>
        <p:spPr bwMode="auto">
          <a:xfrm>
            <a:off x="2351088" y="539750"/>
            <a:ext cx="88995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itchFamily="34" charset="0"/>
              <a:buNone/>
            </a:pPr>
            <a:r>
              <a:rPr lang="zh-CN" altLang="en-US" sz="4400" dirty="0">
                <a:solidFill>
                  <a:srgbClr val="7F7F7F"/>
                </a:solidFill>
                <a:latin typeface="微软雅黑" panose="020B0503020204020204" pitchFamily="34" charset="-122"/>
                <a:ea typeface="微软雅黑" panose="020B0503020204020204" pitchFamily="34" charset="-122"/>
                <a:cs typeface="造字工房悦黑体验版纤细体"/>
                <a:sym typeface="造字工房悦黑体验版纤细体"/>
              </a:rPr>
              <a:t>特征选择</a:t>
            </a:r>
          </a:p>
        </p:txBody>
      </p:sp>
      <p:sp>
        <p:nvSpPr>
          <p:cNvPr id="15365"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 name="矩形 1">
            <a:extLst>
              <a:ext uri="{FF2B5EF4-FFF2-40B4-BE49-F238E27FC236}">
                <a16:creationId xmlns:a16="http://schemas.microsoft.com/office/drawing/2014/main" id="{91AA2C90-0EBC-4008-985E-984E3FCDDDC4}"/>
              </a:ext>
            </a:extLst>
          </p:cNvPr>
          <p:cNvSpPr/>
          <p:nvPr/>
        </p:nvSpPr>
        <p:spPr>
          <a:xfrm>
            <a:off x="911225" y="1633538"/>
            <a:ext cx="3272050" cy="830997"/>
          </a:xfrm>
          <a:prstGeom prst="rect">
            <a:avLst/>
          </a:prstGeom>
        </p:spPr>
        <p:txBody>
          <a:bodyPr wrap="none">
            <a:spAutoFit/>
          </a:bodyPr>
          <a:lstStyle/>
          <a:p>
            <a:r>
              <a:rPr lang="zh-CN" altLang="en-US" sz="2400" dirty="0">
                <a:latin typeface="微软雅黑" panose="020B0503020204020204" pitchFamily="34" charset="-122"/>
                <a:ea typeface="微软雅黑" panose="020B0503020204020204" pitchFamily="34" charset="-122"/>
                <a:cs typeface="造字工房悦黑体验版纤细体"/>
                <a:sym typeface="造字工房悦黑体验版纤细体"/>
              </a:rPr>
              <a:t>四 卡方统计量（</a:t>
            </a:r>
            <a:r>
              <a:rPr lang="en-US" altLang="zh-CN" sz="2400" dirty="0">
                <a:latin typeface="微软雅黑" panose="020B0503020204020204" pitchFamily="34" charset="-122"/>
                <a:ea typeface="微软雅黑" panose="020B0503020204020204" pitchFamily="34" charset="-122"/>
                <a:cs typeface="造字工房悦黑体验版纤细体"/>
                <a:sym typeface="造字工房悦黑体验版纤细体"/>
              </a:rPr>
              <a:t>CHI</a:t>
            </a:r>
            <a:r>
              <a:rPr lang="zh-CN" altLang="en-US" sz="2400" dirty="0">
                <a:latin typeface="微软雅黑" panose="020B0503020204020204" pitchFamily="34" charset="-122"/>
                <a:ea typeface="微软雅黑" panose="020B0503020204020204" pitchFamily="34" charset="-122"/>
                <a:cs typeface="造字工房悦黑体验版纤细体"/>
                <a:sym typeface="造字工房悦黑体验版纤细体"/>
              </a:rPr>
              <a:t>）</a:t>
            </a:r>
            <a:endParaRPr lang="en-US" altLang="zh-CN" sz="2400" dirty="0">
              <a:latin typeface="微软雅黑" panose="020B0503020204020204" pitchFamily="34" charset="-122"/>
              <a:ea typeface="微软雅黑" panose="020B0503020204020204" pitchFamily="34" charset="-122"/>
              <a:cs typeface="造字工房悦黑体验版纤细体"/>
              <a:sym typeface="造字工房悦黑体验版纤细体"/>
            </a:endParaRPr>
          </a:p>
          <a:p>
            <a:r>
              <a:rPr lang="en-US" altLang="zh-CN" sz="2400" dirty="0">
                <a:latin typeface="微软雅黑" panose="020B0503020204020204" pitchFamily="34" charset="-122"/>
                <a:ea typeface="微软雅黑" panose="020B0503020204020204" pitchFamily="34" charset="-122"/>
                <a:cs typeface="造字工房悦黑体验版纤细体"/>
                <a:sym typeface="造字工房悦黑体验版纤细体"/>
              </a:rPr>
              <a:t>    </a:t>
            </a:r>
            <a:endParaRPr lang="zh-CN" altLang="en-US" sz="2400" dirty="0"/>
          </a:p>
        </p:txBody>
      </p:sp>
      <p:sp>
        <p:nvSpPr>
          <p:cNvPr id="3" name="矩形 2">
            <a:extLst>
              <a:ext uri="{FF2B5EF4-FFF2-40B4-BE49-F238E27FC236}">
                <a16:creationId xmlns:a16="http://schemas.microsoft.com/office/drawing/2014/main" id="{C3855152-1C9E-4BBB-B2E2-0DFEEA0ACBC7}"/>
              </a:ext>
            </a:extLst>
          </p:cNvPr>
          <p:cNvSpPr/>
          <p:nvPr/>
        </p:nvSpPr>
        <p:spPr>
          <a:xfrm>
            <a:off x="941388" y="2534845"/>
            <a:ext cx="9762996" cy="1070293"/>
          </a:xfrm>
          <a:prstGeom prst="rect">
            <a:avLst/>
          </a:prstGeom>
        </p:spPr>
        <p:txBody>
          <a:bodyPr wrap="square">
            <a:spAutoFit/>
          </a:bodyPr>
          <a:lstStyle/>
          <a:p>
            <a:pPr>
              <a:lnSpc>
                <a:spcPts val="2600"/>
              </a:lnSpc>
            </a:pPr>
            <a:r>
              <a:rPr lang="zh-CN" altLang="en-US" sz="2000" dirty="0">
                <a:latin typeface="微软雅黑" panose="020B0503020204020204" pitchFamily="34" charset="-122"/>
                <a:ea typeface="微软雅黑" panose="020B0503020204020204" pitchFamily="34" charset="-122"/>
                <a:sym typeface="造字工房悦黑体验版纤细体"/>
              </a:rPr>
              <a:t>    是统计学中用于度量事件独立性的一种方法，该方法基于统计学中的“假设检验”思想。假设词</a:t>
            </a:r>
            <a:r>
              <a:rPr lang="en-US" altLang="zh-CN" sz="2000" dirty="0">
                <a:latin typeface="微软雅黑" panose="020B0503020204020204" pitchFamily="34" charset="-122"/>
                <a:ea typeface="微软雅黑" panose="020B0503020204020204" pitchFamily="34" charset="-122"/>
                <a:sym typeface="造字工房悦黑体验版纤细体"/>
              </a:rPr>
              <a:t>w</a:t>
            </a:r>
            <a:r>
              <a:rPr lang="zh-CN" altLang="en-US" sz="2000" dirty="0">
                <a:latin typeface="微软雅黑" panose="020B0503020204020204" pitchFamily="34" charset="-122"/>
                <a:ea typeface="微软雅黑" panose="020B0503020204020204" pitchFamily="34" charset="-122"/>
                <a:sym typeface="造字工房悦黑体验版纤细体"/>
              </a:rPr>
              <a:t>和类别</a:t>
            </a:r>
            <a:r>
              <a:rPr lang="en-US" altLang="zh-CN" sz="2000" dirty="0">
                <a:latin typeface="微软雅黑" panose="020B0503020204020204" pitchFamily="34" charset="-122"/>
                <a:ea typeface="微软雅黑" panose="020B0503020204020204" pitchFamily="34" charset="-122"/>
                <a:sym typeface="造字工房悦黑体验版纤细体"/>
              </a:rPr>
              <a:t>c</a:t>
            </a:r>
            <a:r>
              <a:rPr lang="zh-CN" altLang="en-US" sz="2000" dirty="0">
                <a:latin typeface="微软雅黑" panose="020B0503020204020204" pitchFamily="34" charset="-122"/>
                <a:ea typeface="微软雅黑" panose="020B0503020204020204" pitchFamily="34" charset="-122"/>
                <a:sym typeface="造字工房悦黑体验版纤细体"/>
              </a:rPr>
              <a:t>是独立的，然后用卡方分布计算检验值，如果检验值偏离阈值越大，就越有信心否定原假设</a:t>
            </a:r>
            <a:r>
              <a:rPr lang="en-US" altLang="zh-CN" sz="2000" dirty="0">
                <a:latin typeface="微软雅黑" panose="020B0503020204020204" pitchFamily="34" charset="-122"/>
                <a:ea typeface="微软雅黑" panose="020B0503020204020204" pitchFamily="34" charset="-122"/>
                <a:sym typeface="造字工房悦黑体验版纤细体"/>
              </a:rPr>
              <a:t>, </a:t>
            </a:r>
            <a:r>
              <a:rPr lang="zh-CN" altLang="en-US" sz="2000" dirty="0">
                <a:latin typeface="微软雅黑" panose="020B0503020204020204" pitchFamily="34" charset="-122"/>
                <a:ea typeface="微软雅黑" panose="020B0503020204020204" pitchFamily="34" charset="-122"/>
                <a:sym typeface="造字工房悦黑体验版纤细体"/>
              </a:rPr>
              <a:t>词语</a:t>
            </a:r>
            <a:r>
              <a:rPr lang="en-US" altLang="zh-CN" sz="2000" dirty="0">
                <a:latin typeface="微软雅黑" panose="020B0503020204020204" pitchFamily="34" charset="-122"/>
                <a:ea typeface="微软雅黑" panose="020B0503020204020204" pitchFamily="34" charset="-122"/>
                <a:sym typeface="造字工房悦黑体验版纤细体"/>
              </a:rPr>
              <a:t>w</a:t>
            </a:r>
            <a:r>
              <a:rPr lang="zh-CN" altLang="en-US" sz="2000" dirty="0">
                <a:latin typeface="微软雅黑" panose="020B0503020204020204" pitchFamily="34" charset="-122"/>
                <a:ea typeface="微软雅黑" panose="020B0503020204020204" pitchFamily="34" charset="-122"/>
                <a:sym typeface="造字工房悦黑体验版纤细体"/>
              </a:rPr>
              <a:t>和类别</a:t>
            </a:r>
            <a:r>
              <a:rPr lang="en-US" altLang="zh-CN" sz="2000" dirty="0">
                <a:latin typeface="微软雅黑" panose="020B0503020204020204" pitchFamily="34" charset="-122"/>
                <a:ea typeface="微软雅黑" panose="020B0503020204020204" pitchFamily="34" charset="-122"/>
                <a:sym typeface="造字工房悦黑体验版纤细体"/>
              </a:rPr>
              <a:t>c</a:t>
            </a:r>
            <a:r>
              <a:rPr lang="zh-CN" altLang="en-US" sz="2000" dirty="0">
                <a:latin typeface="微软雅黑" panose="020B0503020204020204" pitchFamily="34" charset="-122"/>
                <a:ea typeface="微软雅黑" panose="020B0503020204020204" pitchFamily="34" charset="-122"/>
                <a:sym typeface="造字工房悦黑体验版纤细体"/>
              </a:rPr>
              <a:t>的</a:t>
            </a:r>
            <a:r>
              <a:rPr lang="en-US" altLang="zh-CN" sz="2000" dirty="0">
                <a:latin typeface="微软雅黑" panose="020B0503020204020204" pitchFamily="34" charset="-122"/>
                <a:ea typeface="微软雅黑" panose="020B0503020204020204" pitchFamily="34" charset="-122"/>
                <a:sym typeface="造字工房悦黑体验版纤细体"/>
              </a:rPr>
              <a:t>CHI</a:t>
            </a:r>
            <a:r>
              <a:rPr lang="zh-CN" altLang="en-US" sz="2000" dirty="0">
                <a:latin typeface="微软雅黑" panose="020B0503020204020204" pitchFamily="34" charset="-122"/>
                <a:ea typeface="微软雅黑" panose="020B0503020204020204" pitchFamily="34" charset="-122"/>
                <a:sym typeface="造字工房悦黑体验版纤细体"/>
              </a:rPr>
              <a:t>值计算公式：</a:t>
            </a:r>
            <a:endParaRPr lang="zh-CN" altLang="en-US" sz="2000"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E481A4DA-A762-428C-8A6E-C23045D9CC3D}"/>
              </a:ext>
            </a:extLst>
          </p:cNvPr>
          <p:cNvPicPr>
            <a:picLocks noChangeAspect="1"/>
          </p:cNvPicPr>
          <p:nvPr/>
        </p:nvPicPr>
        <p:blipFill>
          <a:blip r:embed="rId3"/>
          <a:stretch>
            <a:fillRect/>
          </a:stretch>
        </p:blipFill>
        <p:spPr>
          <a:xfrm>
            <a:off x="2207676" y="3810631"/>
            <a:ext cx="6577019" cy="1085973"/>
          </a:xfrm>
          <a:prstGeom prst="rect">
            <a:avLst/>
          </a:prstGeom>
        </p:spPr>
      </p:pic>
    </p:spTree>
    <p:extLst>
      <p:ext uri="{BB962C8B-B14F-4D97-AF65-F5344CB8AC3E}">
        <p14:creationId xmlns:p14="http://schemas.microsoft.com/office/powerpoint/2010/main" val="2870255531"/>
      </p:ext>
    </p:extLst>
  </p:cSld>
  <p:clrMapOvr>
    <a:masterClrMapping/>
  </p:clrMapOvr>
  <mc:AlternateContent xmlns:mc="http://schemas.openxmlformats.org/markup-compatibility/2006" xmlns:p14="http://schemas.microsoft.com/office/powerpoint/2010/main">
    <mc:Choice Requires="p14">
      <p:transition spd="slow" p14:dur="2000" advTm="7416"/>
    </mc:Choice>
    <mc:Fallback xmlns="">
      <p:transition spd="slow" advTm="7416"/>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5363"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dirty="0">
                <a:solidFill>
                  <a:schemeClr val="bg1"/>
                </a:solidFill>
                <a:latin typeface="微软雅黑" panose="020B0503020204020204" pitchFamily="34" charset="-122"/>
                <a:ea typeface="微软雅黑" panose="020B0503020204020204" pitchFamily="34" charset="-122"/>
                <a:sym typeface="Gungsuh" pitchFamily="18" charset="-127"/>
              </a:rPr>
              <a:t>6</a:t>
            </a:r>
            <a:endParaRPr lang="zh-CN" altLang="en-US" sz="6000" dirty="0">
              <a:solidFill>
                <a:schemeClr val="bg1"/>
              </a:solidFill>
              <a:latin typeface="微软雅黑" panose="020B0503020204020204" pitchFamily="34" charset="-122"/>
              <a:ea typeface="微软雅黑" panose="020B0503020204020204" pitchFamily="34" charset="-122"/>
              <a:sym typeface="Gungsuh" pitchFamily="18" charset="-127"/>
            </a:endParaRPr>
          </a:p>
        </p:txBody>
      </p:sp>
      <p:sp>
        <p:nvSpPr>
          <p:cNvPr id="15364" name="文本框 3"/>
          <p:cNvSpPr>
            <a:spLocks noChangeArrowheads="1"/>
          </p:cNvSpPr>
          <p:nvPr/>
        </p:nvSpPr>
        <p:spPr bwMode="auto">
          <a:xfrm>
            <a:off x="2351088" y="539750"/>
            <a:ext cx="88995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itchFamily="34" charset="0"/>
              <a:buNone/>
            </a:pPr>
            <a:r>
              <a:rPr lang="zh-CN" altLang="en-US" sz="4400" dirty="0">
                <a:solidFill>
                  <a:srgbClr val="7F7F7F"/>
                </a:solidFill>
                <a:latin typeface="微软雅黑" panose="020B0503020204020204" pitchFamily="34" charset="-122"/>
                <a:ea typeface="微软雅黑" panose="020B0503020204020204" pitchFamily="34" charset="-122"/>
                <a:cs typeface="造字工房悦黑体验版纤细体"/>
                <a:sym typeface="造字工房悦黑体验版纤细体"/>
              </a:rPr>
              <a:t>短文本分类</a:t>
            </a:r>
          </a:p>
        </p:txBody>
      </p:sp>
      <p:sp>
        <p:nvSpPr>
          <p:cNvPr id="15365"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 name="矩形 1">
            <a:extLst>
              <a:ext uri="{FF2B5EF4-FFF2-40B4-BE49-F238E27FC236}">
                <a16:creationId xmlns:a16="http://schemas.microsoft.com/office/drawing/2014/main" id="{91AA2C90-0EBC-4008-985E-984E3FCDDDC4}"/>
              </a:ext>
            </a:extLst>
          </p:cNvPr>
          <p:cNvSpPr/>
          <p:nvPr/>
        </p:nvSpPr>
        <p:spPr>
          <a:xfrm>
            <a:off x="911225" y="1633538"/>
            <a:ext cx="10774103" cy="1200329"/>
          </a:xfrm>
          <a:prstGeom prst="rect">
            <a:avLst/>
          </a:prstGeom>
        </p:spPr>
        <p:txBody>
          <a:bodyPr wrap="none">
            <a:spAutoFit/>
          </a:bodyPr>
          <a:lstStyle/>
          <a:p>
            <a:r>
              <a:rPr lang="zh-CN" altLang="en-US" sz="2400" dirty="0">
                <a:latin typeface="微软雅黑" panose="020B0503020204020204" pitchFamily="34" charset="-122"/>
                <a:ea typeface="微软雅黑" panose="020B0503020204020204" pitchFamily="34" charset="-122"/>
                <a:cs typeface="造字工房悦黑体验版纤细体"/>
                <a:sym typeface="造字工房悦黑体验版纤细体"/>
              </a:rPr>
              <a:t>常用的分类算法有</a:t>
            </a:r>
            <a:r>
              <a:rPr lang="en-US" altLang="zh-CN" sz="2400" dirty="0">
                <a:latin typeface="微软雅黑" panose="020B0503020204020204" pitchFamily="34" charset="-122"/>
                <a:ea typeface="微软雅黑" panose="020B0503020204020204" pitchFamily="34" charset="-122"/>
                <a:cs typeface="造字工房悦黑体验版纤细体"/>
                <a:sym typeface="造字工房悦黑体验版纤细体"/>
              </a:rPr>
              <a:t>SVM, </a:t>
            </a:r>
            <a:r>
              <a:rPr lang="zh-CN" altLang="en-US" sz="2400" dirty="0">
                <a:latin typeface="微软雅黑" panose="020B0503020204020204" pitchFamily="34" charset="-122"/>
                <a:ea typeface="微软雅黑" panose="020B0503020204020204" pitchFamily="34" charset="-122"/>
                <a:cs typeface="造字工房悦黑体验版纤细体"/>
                <a:sym typeface="造字工房悦黑体验版纤细体"/>
              </a:rPr>
              <a:t>朴素贝叶斯、</a:t>
            </a:r>
            <a:r>
              <a:rPr lang="en-US" altLang="zh-CN" sz="2400" dirty="0">
                <a:latin typeface="微软雅黑" panose="020B0503020204020204" pitchFamily="34" charset="-122"/>
                <a:ea typeface="微软雅黑" panose="020B0503020204020204" pitchFamily="34" charset="-122"/>
                <a:cs typeface="造字工房悦黑体验版纤细体"/>
                <a:sym typeface="造字工房悦黑体验版纤细体"/>
              </a:rPr>
              <a:t>K</a:t>
            </a:r>
            <a:r>
              <a:rPr lang="zh-CN" altLang="en-US" sz="2400" dirty="0">
                <a:latin typeface="微软雅黑" panose="020B0503020204020204" pitchFamily="34" charset="-122"/>
                <a:ea typeface="微软雅黑" panose="020B0503020204020204" pitchFamily="34" charset="-122"/>
                <a:cs typeface="造字工房悦黑体验版纤细体"/>
                <a:sym typeface="造字工房悦黑体验版纤细体"/>
              </a:rPr>
              <a:t>临近、决策树、随机森林、神经网络。</a:t>
            </a:r>
          </a:p>
          <a:p>
            <a:endParaRPr lang="zh-CN" altLang="en-US" sz="2400" dirty="0">
              <a:latin typeface="微软雅黑" panose="020B0503020204020204" pitchFamily="34" charset="-122"/>
              <a:ea typeface="微软雅黑" panose="020B0503020204020204" pitchFamily="34" charset="-122"/>
              <a:cs typeface="造字工房悦黑体验版纤细体"/>
              <a:sym typeface="造字工房悦黑体验版纤细体"/>
            </a:endParaRPr>
          </a:p>
          <a:p>
            <a:endParaRPr lang="zh-CN" altLang="en-US" sz="2400" dirty="0"/>
          </a:p>
        </p:txBody>
      </p:sp>
      <p:pic>
        <p:nvPicPr>
          <p:cNvPr id="3" name="图片 2">
            <a:extLst>
              <a:ext uri="{FF2B5EF4-FFF2-40B4-BE49-F238E27FC236}">
                <a16:creationId xmlns:a16="http://schemas.microsoft.com/office/drawing/2014/main" id="{524654A0-CA5F-4DB1-8490-3FC08BB39CB2}"/>
              </a:ext>
            </a:extLst>
          </p:cNvPr>
          <p:cNvPicPr>
            <a:picLocks noChangeAspect="1"/>
          </p:cNvPicPr>
          <p:nvPr/>
        </p:nvPicPr>
        <p:blipFill>
          <a:blip r:embed="rId3"/>
          <a:stretch>
            <a:fillRect/>
          </a:stretch>
        </p:blipFill>
        <p:spPr>
          <a:xfrm>
            <a:off x="1890271" y="1943189"/>
            <a:ext cx="8064672" cy="3848491"/>
          </a:xfrm>
          <a:prstGeom prst="rect">
            <a:avLst/>
          </a:prstGeom>
        </p:spPr>
      </p:pic>
    </p:spTree>
    <p:extLst>
      <p:ext uri="{BB962C8B-B14F-4D97-AF65-F5344CB8AC3E}">
        <p14:creationId xmlns:p14="http://schemas.microsoft.com/office/powerpoint/2010/main" val="396374263"/>
      </p:ext>
    </p:extLst>
  </p:cSld>
  <p:clrMapOvr>
    <a:masterClrMapping/>
  </p:clrMapOvr>
  <mc:AlternateContent xmlns:mc="http://schemas.openxmlformats.org/markup-compatibility/2006" xmlns:p14="http://schemas.microsoft.com/office/powerpoint/2010/main">
    <mc:Choice Requires="p14">
      <p:transition spd="slow" p14:dur="2000" advTm="6604"/>
    </mc:Choice>
    <mc:Fallback xmlns="">
      <p:transition spd="slow" advTm="66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r>
              <a:rPr lang="en-US" altLang="zh-CN" smtClean="0">
                <a:solidFill>
                  <a:srgbClr val="FFFFFF"/>
                </a:solidFill>
                <a:latin typeface="宋体" pitchFamily="2" charset="-122"/>
                <a:sym typeface="宋体" pitchFamily="2" charset="-122"/>
              </a:rPr>
              <a:t> </a:t>
            </a:r>
            <a:endParaRPr lang="zh-CN" altLang="zh-CN">
              <a:solidFill>
                <a:srgbClr val="FFFFFF"/>
              </a:solidFill>
              <a:latin typeface="宋体" pitchFamily="2" charset="-122"/>
              <a:sym typeface="宋体" pitchFamily="2" charset="-122"/>
            </a:endParaRPr>
          </a:p>
        </p:txBody>
      </p:sp>
      <p:sp>
        <p:nvSpPr>
          <p:cNvPr id="19459"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dirty="0">
                <a:solidFill>
                  <a:schemeClr val="bg1"/>
                </a:solidFill>
                <a:latin typeface="Gungsuh" pitchFamily="18" charset="-127"/>
                <a:ea typeface="Gungsuh" pitchFamily="18" charset="-127"/>
                <a:sym typeface="Gungsuh" pitchFamily="18" charset="-127"/>
              </a:rPr>
              <a:t>7</a:t>
            </a:r>
            <a:endParaRPr lang="zh-CN" altLang="en-US" sz="6000" dirty="0">
              <a:solidFill>
                <a:schemeClr val="bg1"/>
              </a:solidFill>
              <a:latin typeface="Gungsuh" pitchFamily="18" charset="-127"/>
              <a:ea typeface="Gungsuh" pitchFamily="18" charset="-127"/>
              <a:sym typeface="Gungsuh" pitchFamily="18" charset="-127"/>
            </a:endParaRPr>
          </a:p>
        </p:txBody>
      </p:sp>
      <p:sp>
        <p:nvSpPr>
          <p:cNvPr id="19460" name="文本框 3"/>
          <p:cNvSpPr>
            <a:spLocks noChangeArrowheads="1"/>
          </p:cNvSpPr>
          <p:nvPr/>
        </p:nvSpPr>
        <p:spPr bwMode="auto">
          <a:xfrm>
            <a:off x="2351088" y="539750"/>
            <a:ext cx="6337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itchFamily="34" charset="0"/>
              <a:buNone/>
            </a:pPr>
            <a:r>
              <a:rPr lang="zh-CN" altLang="en-US" sz="4400" dirty="0" smtClean="0">
                <a:solidFill>
                  <a:srgbClr val="7F7F7F"/>
                </a:solidFill>
                <a:latin typeface="造字工房悦黑体验版纤细体"/>
                <a:ea typeface="造字工房悦黑体验版纤细体"/>
                <a:cs typeface="造字工房悦黑体验版纤细体"/>
                <a:sym typeface="造字工房悦黑体验版纤细体"/>
              </a:rPr>
              <a:t>短文本分析应用</a:t>
            </a:r>
            <a:endParaRPr lang="zh-CN" altLang="en-US" sz="4400" dirty="0">
              <a:solidFill>
                <a:srgbClr val="7F7F7F"/>
              </a:solidFill>
              <a:latin typeface="造字工房悦黑体验版纤细体"/>
              <a:ea typeface="造字工房悦黑体验版纤细体"/>
              <a:cs typeface="造字工房悦黑体验版纤细体"/>
              <a:sym typeface="造字工房悦黑体验版纤细体"/>
            </a:endParaRPr>
          </a:p>
        </p:txBody>
      </p:sp>
      <p:sp>
        <p:nvSpPr>
          <p:cNvPr id="19461"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2" name="文本框 1"/>
          <p:cNvSpPr txBox="1"/>
          <p:nvPr/>
        </p:nvSpPr>
        <p:spPr>
          <a:xfrm>
            <a:off x="1953398" y="1484838"/>
            <a:ext cx="9145362" cy="3416320"/>
          </a:xfrm>
          <a:prstGeom prst="rect">
            <a:avLst/>
          </a:prstGeom>
          <a:noFill/>
        </p:spPr>
        <p:txBody>
          <a:bodyPr wrap="square" rtlCol="0">
            <a:spAutoFit/>
          </a:bodyPr>
          <a:lstStyle/>
          <a:p>
            <a:pPr marL="285750" indent="-285750">
              <a:lnSpc>
                <a:spcPct val="150000"/>
              </a:lnSpc>
              <a:buFont typeface="Arial" charset="0"/>
              <a:buChar char="•"/>
            </a:pPr>
            <a:r>
              <a:rPr kumimoji="1" lang="zh-CN" altLang="en-US" sz="2400" b="1" dirty="0" smtClean="0">
                <a:latin typeface="+mn-ea"/>
                <a:ea typeface="+mn-ea"/>
              </a:rPr>
              <a:t>词法分析</a:t>
            </a:r>
            <a:r>
              <a:rPr kumimoji="1" lang="zh-CN" altLang="en-US" sz="2400" dirty="0" smtClean="0">
                <a:latin typeface="+mn-ea"/>
                <a:ea typeface="+mn-ea"/>
              </a:rPr>
              <a:t>：为自然语言文本中的每个词都赋予一个词性，消除歧义，支撑对自然语言的准确理解。</a:t>
            </a:r>
            <a:endParaRPr kumimoji="1" lang="en-US" altLang="zh-CN" sz="2000" dirty="0">
              <a:latin typeface="+mn-ea"/>
              <a:ea typeface="+mn-ea"/>
            </a:endParaRPr>
          </a:p>
          <a:p>
            <a:pPr marL="285750" indent="-285750">
              <a:lnSpc>
                <a:spcPct val="150000"/>
              </a:lnSpc>
              <a:buFont typeface="Arial" charset="0"/>
              <a:buChar char="•"/>
            </a:pPr>
            <a:r>
              <a:rPr kumimoji="1" lang="zh-CN" altLang="en-US" sz="2400" b="1" dirty="0" smtClean="0">
                <a:latin typeface="+mn-ea"/>
                <a:ea typeface="+mn-ea"/>
              </a:rPr>
              <a:t>相似度计算</a:t>
            </a:r>
            <a:r>
              <a:rPr kumimoji="1" lang="zh-CN" altLang="en-US" sz="2400" dirty="0" smtClean="0">
                <a:latin typeface="+mn-ea"/>
                <a:ea typeface="+mn-ea"/>
              </a:rPr>
              <a:t>：根据文本检索相似文本；智能客服；识别水军。</a:t>
            </a:r>
            <a:endParaRPr kumimoji="1" lang="en-US" altLang="zh-CN" sz="2400" dirty="0" smtClean="0">
              <a:latin typeface="+mn-ea"/>
              <a:ea typeface="+mn-ea"/>
            </a:endParaRPr>
          </a:p>
          <a:p>
            <a:pPr marL="285750" indent="-285750">
              <a:lnSpc>
                <a:spcPct val="150000"/>
              </a:lnSpc>
              <a:buFont typeface="Arial" charset="0"/>
              <a:buChar char="•"/>
            </a:pPr>
            <a:r>
              <a:rPr kumimoji="1" lang="zh-CN" altLang="en-US" sz="2400" b="1" dirty="0" smtClean="0">
                <a:latin typeface="+mn-ea"/>
                <a:ea typeface="+mn-ea"/>
              </a:rPr>
              <a:t>评论观点抽取</a:t>
            </a:r>
            <a:r>
              <a:rPr kumimoji="1" lang="zh-CN" altLang="en-US" sz="2400" dirty="0" smtClean="0">
                <a:latin typeface="+mn-ea"/>
                <a:ea typeface="+mn-ea"/>
              </a:rPr>
              <a:t>：辅助用户进行消费决策；商家及时发现用户对产品的评价。</a:t>
            </a:r>
            <a:endParaRPr kumimoji="1" lang="en-US" altLang="zh-CN" sz="2400" dirty="0" smtClean="0">
              <a:latin typeface="+mn-ea"/>
              <a:ea typeface="+mn-ea"/>
            </a:endParaRPr>
          </a:p>
          <a:p>
            <a:pPr marL="285750" indent="-285750">
              <a:lnSpc>
                <a:spcPct val="150000"/>
              </a:lnSpc>
              <a:buFont typeface="Arial" charset="0"/>
              <a:buChar char="•"/>
            </a:pPr>
            <a:r>
              <a:rPr kumimoji="1" lang="zh-CN" altLang="en-US" sz="2400" b="1" dirty="0" smtClean="0">
                <a:latin typeface="+mn-ea"/>
                <a:ea typeface="+mn-ea"/>
              </a:rPr>
              <a:t>情感分析</a:t>
            </a:r>
            <a:r>
              <a:rPr kumimoji="1" lang="zh-CN" altLang="en-US" sz="2400" dirty="0" smtClean="0">
                <a:latin typeface="+mn-ea"/>
                <a:ea typeface="+mn-ea"/>
              </a:rPr>
              <a:t>：评论分类；舆情监控。</a:t>
            </a:r>
            <a:endParaRPr kumimoji="1" lang="en-US" altLang="zh-CN" sz="2400" dirty="0">
              <a:latin typeface="+mn-ea"/>
              <a:ea typeface="+mn-ea"/>
            </a:endParaRPr>
          </a:p>
        </p:txBody>
      </p:sp>
    </p:spTree>
    <p:extLst>
      <p:ext uri="{BB962C8B-B14F-4D97-AF65-F5344CB8AC3E}">
        <p14:creationId xmlns:p14="http://schemas.microsoft.com/office/powerpoint/2010/main" val="332173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9459"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dirty="0">
                <a:solidFill>
                  <a:schemeClr val="bg1"/>
                </a:solidFill>
                <a:latin typeface="Gungsuh" pitchFamily="18" charset="-127"/>
                <a:ea typeface="Gungsuh" pitchFamily="18" charset="-127"/>
                <a:sym typeface="Gungsuh" pitchFamily="18" charset="-127"/>
              </a:rPr>
              <a:t>7</a:t>
            </a:r>
            <a:endParaRPr lang="zh-CN" altLang="en-US" sz="6000" dirty="0">
              <a:solidFill>
                <a:schemeClr val="bg1"/>
              </a:solidFill>
              <a:latin typeface="Gungsuh" pitchFamily="18" charset="-127"/>
              <a:ea typeface="Gungsuh" pitchFamily="18" charset="-127"/>
              <a:sym typeface="Gungsuh" pitchFamily="18" charset="-127"/>
            </a:endParaRPr>
          </a:p>
        </p:txBody>
      </p:sp>
      <p:sp>
        <p:nvSpPr>
          <p:cNvPr id="19460" name="文本框 3"/>
          <p:cNvSpPr>
            <a:spLocks noChangeArrowheads="1"/>
          </p:cNvSpPr>
          <p:nvPr/>
        </p:nvSpPr>
        <p:spPr bwMode="auto">
          <a:xfrm>
            <a:off x="2351088" y="539750"/>
            <a:ext cx="6337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itchFamily="34" charset="0"/>
              <a:buNone/>
            </a:pPr>
            <a:r>
              <a:rPr lang="zh-CN" altLang="en-US" sz="4400" dirty="0" smtClean="0">
                <a:solidFill>
                  <a:srgbClr val="7F7F7F"/>
                </a:solidFill>
                <a:latin typeface="造字工房悦黑体验版纤细体"/>
                <a:ea typeface="造字工房悦黑体验版纤细体"/>
                <a:cs typeface="造字工房悦黑体验版纤细体"/>
                <a:sym typeface="造字工房悦黑体验版纤细体"/>
              </a:rPr>
              <a:t>短文本分析应用</a:t>
            </a:r>
            <a:endParaRPr lang="zh-CN" altLang="en-US" sz="4400" dirty="0">
              <a:solidFill>
                <a:srgbClr val="7F7F7F"/>
              </a:solidFill>
              <a:latin typeface="造字工房悦黑体验版纤细体"/>
              <a:ea typeface="造字工房悦黑体验版纤细体"/>
              <a:cs typeface="造字工房悦黑体验版纤细体"/>
              <a:sym typeface="造字工房悦黑体验版纤细体"/>
            </a:endParaRPr>
          </a:p>
        </p:txBody>
      </p:sp>
      <p:sp>
        <p:nvSpPr>
          <p:cNvPr id="19461"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3" name="文本框 2"/>
          <p:cNvSpPr txBox="1"/>
          <p:nvPr/>
        </p:nvSpPr>
        <p:spPr>
          <a:xfrm>
            <a:off x="2351088" y="1493710"/>
            <a:ext cx="5400814" cy="461665"/>
          </a:xfrm>
          <a:prstGeom prst="rect">
            <a:avLst/>
          </a:prstGeom>
          <a:noFill/>
        </p:spPr>
        <p:txBody>
          <a:bodyPr wrap="square" rtlCol="0">
            <a:spAutoFit/>
          </a:bodyPr>
          <a:lstStyle/>
          <a:p>
            <a:r>
              <a:rPr kumimoji="1" lang="zh-CN" altLang="en-US" sz="2400" dirty="0" smtClean="0"/>
              <a:t>词法分析：</a:t>
            </a:r>
            <a:r>
              <a:rPr kumimoji="1" lang="en-US" altLang="zh-CN" sz="2400" dirty="0" smtClean="0"/>
              <a:t>THULAC</a:t>
            </a:r>
            <a:r>
              <a:rPr kumimoji="1" lang="zh-CN" altLang="en-US" sz="2400" dirty="0" smtClean="0"/>
              <a:t>、</a:t>
            </a:r>
            <a:r>
              <a:rPr kumimoji="1" lang="en-US" altLang="zh-CN" sz="2400" dirty="0" err="1" smtClean="0"/>
              <a:t>HanLP</a:t>
            </a:r>
            <a:r>
              <a:rPr kumimoji="1" lang="zh-CN" altLang="en-US" sz="2400" dirty="0" smtClean="0"/>
              <a:t>、百度</a:t>
            </a:r>
            <a:endParaRPr kumimoji="1" lang="zh-CN" altLang="en-US" sz="24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02" y="1474847"/>
            <a:ext cx="8001511" cy="4608383"/>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634" y="1421492"/>
            <a:ext cx="8221485" cy="4735074"/>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8605" y="1399887"/>
            <a:ext cx="8208684" cy="4778284"/>
          </a:xfrm>
          <a:prstGeom prst="rect">
            <a:avLst/>
          </a:prstGeom>
        </p:spPr>
      </p:pic>
    </p:spTree>
    <p:extLst>
      <p:ext uri="{BB962C8B-B14F-4D97-AF65-F5344CB8AC3E}">
        <p14:creationId xmlns:p14="http://schemas.microsoft.com/office/powerpoint/2010/main" val="32169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5363"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a:solidFill>
                  <a:schemeClr val="bg1"/>
                </a:solidFill>
                <a:latin typeface="Gungsuh" pitchFamily="18" charset="-127"/>
                <a:ea typeface="Gungsuh" pitchFamily="18" charset="-127"/>
                <a:sym typeface="Gungsuh" pitchFamily="18" charset="-127"/>
              </a:rPr>
              <a:t>1</a:t>
            </a:r>
            <a:endParaRPr lang="zh-CN" altLang="en-US" sz="6000">
              <a:solidFill>
                <a:schemeClr val="bg1"/>
              </a:solidFill>
              <a:latin typeface="Gungsuh" pitchFamily="18" charset="-127"/>
              <a:ea typeface="Gungsuh" pitchFamily="18" charset="-127"/>
              <a:sym typeface="Gungsuh" pitchFamily="18" charset="-127"/>
            </a:endParaRPr>
          </a:p>
        </p:txBody>
      </p:sp>
      <p:sp>
        <p:nvSpPr>
          <p:cNvPr id="15364" name="文本框 3"/>
          <p:cNvSpPr>
            <a:spLocks noChangeArrowheads="1"/>
          </p:cNvSpPr>
          <p:nvPr/>
        </p:nvSpPr>
        <p:spPr bwMode="auto">
          <a:xfrm>
            <a:off x="2351088" y="539750"/>
            <a:ext cx="6337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itchFamily="34" charset="0"/>
              <a:buNone/>
            </a:pPr>
            <a:r>
              <a:rPr lang="zh-CN" altLang="en-US" sz="4400" dirty="0" smtClean="0">
                <a:solidFill>
                  <a:srgbClr val="7F7F7F"/>
                </a:solidFill>
                <a:latin typeface="微软雅黑" pitchFamily="34" charset="-122"/>
                <a:ea typeface="造字工房悦黑体验版纤细体"/>
                <a:cs typeface="造字工房悦黑体验版纤细体"/>
                <a:sym typeface="造字工房悦黑体验版纤细体"/>
              </a:rPr>
              <a:t>概述</a:t>
            </a:r>
            <a:endParaRPr lang="zh-CN" altLang="en-US" sz="4400" dirty="0">
              <a:solidFill>
                <a:srgbClr val="7F7F7F"/>
              </a:solidFill>
              <a:latin typeface="微软雅黑" pitchFamily="34" charset="-122"/>
              <a:ea typeface="造字工房悦黑体验版纤细体"/>
              <a:cs typeface="造字工房悦黑体验版纤细体"/>
              <a:sym typeface="造字工房悦黑体验版纤细体"/>
            </a:endParaRPr>
          </a:p>
        </p:txBody>
      </p:sp>
      <p:sp>
        <p:nvSpPr>
          <p:cNvPr id="15365"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pic>
        <p:nvPicPr>
          <p:cNvPr id="6" name="图片 5"/>
          <p:cNvPicPr>
            <a:picLocks noChangeAspect="1"/>
          </p:cNvPicPr>
          <p:nvPr/>
        </p:nvPicPr>
        <p:blipFill>
          <a:blip r:embed="rId3"/>
          <a:stretch>
            <a:fillRect/>
          </a:stretch>
        </p:blipFill>
        <p:spPr>
          <a:xfrm>
            <a:off x="1127586" y="1772862"/>
            <a:ext cx="7620229" cy="3600300"/>
          </a:xfrm>
          <a:prstGeom prst="rect">
            <a:avLst/>
          </a:prstGeom>
        </p:spPr>
      </p:pic>
      <p:sp>
        <p:nvSpPr>
          <p:cNvPr id="2" name="文本框 1"/>
          <p:cNvSpPr txBox="1"/>
          <p:nvPr/>
        </p:nvSpPr>
        <p:spPr>
          <a:xfrm>
            <a:off x="9840312" y="2299554"/>
            <a:ext cx="1008084" cy="2546916"/>
          </a:xfrm>
          <a:prstGeom prst="rect">
            <a:avLst/>
          </a:prstGeom>
          <a:noFill/>
        </p:spPr>
        <p:txBody>
          <a:bodyPr wrap="square" rtlCol="0">
            <a:spAutoFit/>
          </a:bodyPr>
          <a:lstStyle/>
          <a:p>
            <a:pPr>
              <a:lnSpc>
                <a:spcPts val="5000"/>
              </a:lnSpc>
            </a:pPr>
            <a:r>
              <a:rPr lang="zh-CN" altLang="en-US" dirty="0" smtClean="0"/>
              <a:t>稀疏性</a:t>
            </a:r>
            <a:endParaRPr lang="en-US" altLang="zh-CN" dirty="0" smtClean="0"/>
          </a:p>
          <a:p>
            <a:pPr>
              <a:lnSpc>
                <a:spcPts val="5000"/>
              </a:lnSpc>
            </a:pPr>
            <a:r>
              <a:rPr lang="zh-CN" altLang="en-US" dirty="0"/>
              <a:t>噪声</a:t>
            </a:r>
            <a:r>
              <a:rPr lang="zh-CN" altLang="en-US" dirty="0" smtClean="0"/>
              <a:t>大</a:t>
            </a:r>
            <a:endParaRPr lang="en-US" altLang="zh-CN" dirty="0" smtClean="0"/>
          </a:p>
          <a:p>
            <a:pPr>
              <a:lnSpc>
                <a:spcPts val="5000"/>
              </a:lnSpc>
            </a:pPr>
            <a:r>
              <a:rPr lang="zh-CN" altLang="en-US" dirty="0"/>
              <a:t>实时</a:t>
            </a:r>
            <a:r>
              <a:rPr lang="zh-CN" altLang="en-US" dirty="0" smtClean="0"/>
              <a:t>性</a:t>
            </a:r>
            <a:endParaRPr lang="en-US" altLang="zh-CN" dirty="0" smtClean="0"/>
          </a:p>
          <a:p>
            <a:pPr>
              <a:lnSpc>
                <a:spcPts val="5000"/>
              </a:lnSpc>
            </a:pPr>
            <a:r>
              <a:rPr lang="zh-CN" altLang="en-US" dirty="0" smtClean="0"/>
              <a:t>海量性</a:t>
            </a:r>
            <a:endParaRPr lang="zh-CN" altLang="en-US" dirty="0"/>
          </a:p>
        </p:txBody>
      </p:sp>
    </p:spTree>
    <p:extLst>
      <p:ext uri="{BB962C8B-B14F-4D97-AF65-F5344CB8AC3E}">
        <p14:creationId xmlns:p14="http://schemas.microsoft.com/office/powerpoint/2010/main" val="40255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9459"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dirty="0">
                <a:solidFill>
                  <a:schemeClr val="bg1"/>
                </a:solidFill>
                <a:latin typeface="Gungsuh" pitchFamily="18" charset="-127"/>
                <a:ea typeface="Gungsuh" pitchFamily="18" charset="-127"/>
                <a:sym typeface="Gungsuh" pitchFamily="18" charset="-127"/>
              </a:rPr>
              <a:t>7</a:t>
            </a:r>
            <a:endParaRPr lang="zh-CN" altLang="en-US" sz="6000" dirty="0">
              <a:solidFill>
                <a:schemeClr val="bg1"/>
              </a:solidFill>
              <a:latin typeface="Gungsuh" pitchFamily="18" charset="-127"/>
              <a:ea typeface="Gungsuh" pitchFamily="18" charset="-127"/>
              <a:sym typeface="Gungsuh" pitchFamily="18" charset="-127"/>
            </a:endParaRPr>
          </a:p>
        </p:txBody>
      </p:sp>
      <p:sp>
        <p:nvSpPr>
          <p:cNvPr id="19460" name="文本框 3"/>
          <p:cNvSpPr>
            <a:spLocks noChangeArrowheads="1"/>
          </p:cNvSpPr>
          <p:nvPr/>
        </p:nvSpPr>
        <p:spPr bwMode="auto">
          <a:xfrm>
            <a:off x="2351088" y="539750"/>
            <a:ext cx="6337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itchFamily="34" charset="0"/>
              <a:buNone/>
            </a:pPr>
            <a:r>
              <a:rPr lang="zh-CN" altLang="en-US" sz="4400" dirty="0" smtClean="0">
                <a:solidFill>
                  <a:srgbClr val="7F7F7F"/>
                </a:solidFill>
                <a:latin typeface="造字工房悦黑体验版纤细体"/>
                <a:ea typeface="造字工房悦黑体验版纤细体"/>
                <a:cs typeface="造字工房悦黑体验版纤细体"/>
                <a:sym typeface="造字工房悦黑体验版纤细体"/>
              </a:rPr>
              <a:t>短文本分析应用</a:t>
            </a:r>
            <a:endParaRPr lang="zh-CN" altLang="en-US" sz="4400" dirty="0">
              <a:solidFill>
                <a:srgbClr val="7F7F7F"/>
              </a:solidFill>
              <a:latin typeface="造字工房悦黑体验版纤细体"/>
              <a:ea typeface="造字工房悦黑体验版纤细体"/>
              <a:cs typeface="造字工房悦黑体验版纤细体"/>
              <a:sym typeface="造字工房悦黑体验版纤细体"/>
            </a:endParaRPr>
          </a:p>
        </p:txBody>
      </p:sp>
      <p:sp>
        <p:nvSpPr>
          <p:cNvPr id="19461"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42" y="1424219"/>
            <a:ext cx="8133669" cy="4684497"/>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4141" y="1308100"/>
            <a:ext cx="8308383" cy="4785122"/>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1101" y="1308861"/>
            <a:ext cx="8253256" cy="4753372"/>
          </a:xfrm>
          <a:prstGeom prst="rect">
            <a:avLst/>
          </a:prstGeom>
        </p:spPr>
      </p:pic>
    </p:spTree>
    <p:extLst>
      <p:ext uri="{BB962C8B-B14F-4D97-AF65-F5344CB8AC3E}">
        <p14:creationId xmlns:p14="http://schemas.microsoft.com/office/powerpoint/2010/main" val="49426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9459"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dirty="0">
                <a:solidFill>
                  <a:schemeClr val="bg1"/>
                </a:solidFill>
                <a:latin typeface="Gungsuh" pitchFamily="18" charset="-127"/>
                <a:ea typeface="Gungsuh" pitchFamily="18" charset="-127"/>
                <a:sym typeface="Gungsuh" pitchFamily="18" charset="-127"/>
              </a:rPr>
              <a:t>7</a:t>
            </a:r>
            <a:endParaRPr lang="zh-CN" altLang="en-US" sz="6000" dirty="0">
              <a:solidFill>
                <a:schemeClr val="bg1"/>
              </a:solidFill>
              <a:latin typeface="Gungsuh" pitchFamily="18" charset="-127"/>
              <a:ea typeface="Gungsuh" pitchFamily="18" charset="-127"/>
              <a:sym typeface="Gungsuh" pitchFamily="18" charset="-127"/>
            </a:endParaRPr>
          </a:p>
        </p:txBody>
      </p:sp>
      <p:sp>
        <p:nvSpPr>
          <p:cNvPr id="19460" name="文本框 3"/>
          <p:cNvSpPr>
            <a:spLocks noChangeArrowheads="1"/>
          </p:cNvSpPr>
          <p:nvPr/>
        </p:nvSpPr>
        <p:spPr bwMode="auto">
          <a:xfrm>
            <a:off x="2351088" y="539750"/>
            <a:ext cx="6337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itchFamily="34" charset="0"/>
              <a:buNone/>
            </a:pPr>
            <a:r>
              <a:rPr lang="zh-CN" altLang="en-US" sz="4400" dirty="0" smtClean="0">
                <a:solidFill>
                  <a:srgbClr val="7F7F7F"/>
                </a:solidFill>
                <a:latin typeface="造字工房悦黑体验版纤细体"/>
                <a:ea typeface="造字工房悦黑体验版纤细体"/>
                <a:cs typeface="造字工房悦黑体验版纤细体"/>
                <a:sym typeface="造字工房悦黑体验版纤细体"/>
              </a:rPr>
              <a:t>短文本分析应用</a:t>
            </a:r>
            <a:endParaRPr lang="zh-CN" altLang="en-US" sz="4400" dirty="0">
              <a:solidFill>
                <a:srgbClr val="7F7F7F"/>
              </a:solidFill>
              <a:latin typeface="造字工房悦黑体验版纤细体"/>
              <a:ea typeface="造字工房悦黑体验版纤细体"/>
              <a:cs typeface="造字工房悦黑体验版纤细体"/>
              <a:sym typeface="造字工房悦黑体验版纤细体"/>
            </a:endParaRPr>
          </a:p>
        </p:txBody>
      </p:sp>
      <p:sp>
        <p:nvSpPr>
          <p:cNvPr id="19461"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3" name="文本框 2"/>
          <p:cNvSpPr txBox="1"/>
          <p:nvPr/>
        </p:nvSpPr>
        <p:spPr>
          <a:xfrm>
            <a:off x="2351088" y="1628850"/>
            <a:ext cx="1723549" cy="461665"/>
          </a:xfrm>
          <a:prstGeom prst="rect">
            <a:avLst/>
          </a:prstGeom>
          <a:noFill/>
        </p:spPr>
        <p:txBody>
          <a:bodyPr wrap="none" rtlCol="0">
            <a:spAutoFit/>
          </a:bodyPr>
          <a:lstStyle/>
          <a:p>
            <a:r>
              <a:rPr kumimoji="1" lang="zh-CN" altLang="en-US" sz="2400" dirty="0" smtClean="0"/>
              <a:t>相似度计算</a:t>
            </a:r>
            <a:endParaRPr kumimoji="1" lang="zh-CN" altLang="en-US" sz="2400"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0127" y="1472484"/>
            <a:ext cx="8701359" cy="1435867"/>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0126" y="2930337"/>
            <a:ext cx="8701359" cy="1369323"/>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0126" y="4441045"/>
            <a:ext cx="8825532" cy="1384542"/>
          </a:xfrm>
          <a:prstGeom prst="rect">
            <a:avLst/>
          </a:prstGeom>
        </p:spPr>
      </p:pic>
    </p:spTree>
    <p:extLst>
      <p:ext uri="{BB962C8B-B14F-4D97-AF65-F5344CB8AC3E}">
        <p14:creationId xmlns:p14="http://schemas.microsoft.com/office/powerpoint/2010/main" val="22584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9459"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dirty="0">
                <a:solidFill>
                  <a:schemeClr val="bg1"/>
                </a:solidFill>
                <a:latin typeface="Gungsuh" pitchFamily="18" charset="-127"/>
                <a:ea typeface="Gungsuh" pitchFamily="18" charset="-127"/>
                <a:sym typeface="Gungsuh" pitchFamily="18" charset="-127"/>
              </a:rPr>
              <a:t>7</a:t>
            </a:r>
            <a:endParaRPr lang="zh-CN" altLang="en-US" sz="6000" dirty="0">
              <a:solidFill>
                <a:schemeClr val="bg1"/>
              </a:solidFill>
              <a:latin typeface="Gungsuh" pitchFamily="18" charset="-127"/>
              <a:ea typeface="Gungsuh" pitchFamily="18" charset="-127"/>
              <a:sym typeface="Gungsuh" pitchFamily="18" charset="-127"/>
            </a:endParaRPr>
          </a:p>
        </p:txBody>
      </p:sp>
      <p:sp>
        <p:nvSpPr>
          <p:cNvPr id="19460" name="文本框 3"/>
          <p:cNvSpPr>
            <a:spLocks noChangeArrowheads="1"/>
          </p:cNvSpPr>
          <p:nvPr/>
        </p:nvSpPr>
        <p:spPr bwMode="auto">
          <a:xfrm>
            <a:off x="2351088" y="539750"/>
            <a:ext cx="6337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itchFamily="34" charset="0"/>
              <a:buNone/>
            </a:pPr>
            <a:r>
              <a:rPr lang="zh-CN" altLang="en-US" sz="4400" dirty="0" smtClean="0">
                <a:solidFill>
                  <a:srgbClr val="7F7F7F"/>
                </a:solidFill>
                <a:latin typeface="造字工房悦黑体验版纤细体"/>
                <a:ea typeface="造字工房悦黑体验版纤细体"/>
                <a:cs typeface="造字工房悦黑体验版纤细体"/>
                <a:sym typeface="造字工房悦黑体验版纤细体"/>
              </a:rPr>
              <a:t>短文本分析应用</a:t>
            </a:r>
            <a:endParaRPr lang="zh-CN" altLang="en-US" sz="4400" dirty="0">
              <a:solidFill>
                <a:srgbClr val="7F7F7F"/>
              </a:solidFill>
              <a:latin typeface="造字工房悦黑体验版纤细体"/>
              <a:ea typeface="造字工房悦黑体验版纤细体"/>
              <a:cs typeface="造字工房悦黑体验版纤细体"/>
              <a:sym typeface="造字工房悦黑体验版纤细体"/>
            </a:endParaRPr>
          </a:p>
        </p:txBody>
      </p:sp>
      <p:sp>
        <p:nvSpPr>
          <p:cNvPr id="19461"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550" y="1303128"/>
            <a:ext cx="7567684" cy="4896408"/>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8879" y="1303128"/>
            <a:ext cx="8064672" cy="5217967"/>
          </a:xfrm>
          <a:prstGeom prst="rect">
            <a:avLst/>
          </a:prstGeom>
        </p:spPr>
      </p:pic>
    </p:spTree>
    <p:extLst>
      <p:ext uri="{BB962C8B-B14F-4D97-AF65-F5344CB8AC3E}">
        <p14:creationId xmlns:p14="http://schemas.microsoft.com/office/powerpoint/2010/main" val="251766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9459"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dirty="0">
                <a:solidFill>
                  <a:schemeClr val="bg1"/>
                </a:solidFill>
                <a:latin typeface="Gungsuh" pitchFamily="18" charset="-127"/>
                <a:ea typeface="Gungsuh" pitchFamily="18" charset="-127"/>
                <a:sym typeface="Gungsuh" pitchFamily="18" charset="-127"/>
              </a:rPr>
              <a:t>7</a:t>
            </a:r>
            <a:endParaRPr lang="zh-CN" altLang="en-US" sz="6000" dirty="0">
              <a:solidFill>
                <a:schemeClr val="bg1"/>
              </a:solidFill>
              <a:latin typeface="Gungsuh" pitchFamily="18" charset="-127"/>
              <a:ea typeface="Gungsuh" pitchFamily="18" charset="-127"/>
              <a:sym typeface="Gungsuh" pitchFamily="18" charset="-127"/>
            </a:endParaRPr>
          </a:p>
        </p:txBody>
      </p:sp>
      <p:sp>
        <p:nvSpPr>
          <p:cNvPr id="19460" name="文本框 3"/>
          <p:cNvSpPr>
            <a:spLocks noChangeArrowheads="1"/>
          </p:cNvSpPr>
          <p:nvPr/>
        </p:nvSpPr>
        <p:spPr bwMode="auto">
          <a:xfrm>
            <a:off x="2351088" y="539750"/>
            <a:ext cx="6337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itchFamily="34" charset="0"/>
              <a:buNone/>
            </a:pPr>
            <a:r>
              <a:rPr lang="zh-CN" altLang="en-US" sz="4400" dirty="0" smtClean="0">
                <a:solidFill>
                  <a:srgbClr val="7F7F7F"/>
                </a:solidFill>
                <a:latin typeface="造字工房悦黑体验版纤细体"/>
                <a:ea typeface="造字工房悦黑体验版纤细体"/>
                <a:cs typeface="造字工房悦黑体验版纤细体"/>
                <a:sym typeface="造字工房悦黑体验版纤细体"/>
              </a:rPr>
              <a:t>短文本分析应用</a:t>
            </a:r>
            <a:endParaRPr lang="zh-CN" altLang="en-US" sz="4400" dirty="0">
              <a:solidFill>
                <a:srgbClr val="7F7F7F"/>
              </a:solidFill>
              <a:latin typeface="造字工房悦黑体验版纤细体"/>
              <a:ea typeface="造字工房悦黑体验版纤细体"/>
              <a:cs typeface="造字工房悦黑体验版纤细体"/>
              <a:sym typeface="造字工房悦黑体验版纤细体"/>
            </a:endParaRPr>
          </a:p>
        </p:txBody>
      </p:sp>
      <p:sp>
        <p:nvSpPr>
          <p:cNvPr id="19461"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5" name="文本框 4"/>
          <p:cNvSpPr txBox="1"/>
          <p:nvPr/>
        </p:nvSpPr>
        <p:spPr>
          <a:xfrm>
            <a:off x="2351088" y="1628850"/>
            <a:ext cx="2031325" cy="461665"/>
          </a:xfrm>
          <a:prstGeom prst="rect">
            <a:avLst/>
          </a:prstGeom>
          <a:noFill/>
        </p:spPr>
        <p:txBody>
          <a:bodyPr wrap="none" rtlCol="0">
            <a:spAutoFit/>
          </a:bodyPr>
          <a:lstStyle/>
          <a:p>
            <a:r>
              <a:rPr kumimoji="1" lang="zh-CN" altLang="en-US" sz="2400" dirty="0" smtClean="0"/>
              <a:t>评论观点抽取</a:t>
            </a:r>
            <a:endParaRPr kumimoji="1" lang="zh-CN" altLang="en-US" sz="2400" dirty="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225" y="1323314"/>
            <a:ext cx="7684798" cy="4972183"/>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1808" y="1288903"/>
            <a:ext cx="8016924" cy="5187074"/>
          </a:xfrm>
          <a:prstGeom prst="rect">
            <a:avLst/>
          </a:prstGeom>
        </p:spPr>
      </p:pic>
    </p:spTree>
    <p:extLst>
      <p:ext uri="{BB962C8B-B14F-4D97-AF65-F5344CB8AC3E}">
        <p14:creationId xmlns:p14="http://schemas.microsoft.com/office/powerpoint/2010/main" val="89424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9459"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dirty="0">
                <a:solidFill>
                  <a:schemeClr val="bg1"/>
                </a:solidFill>
                <a:latin typeface="Gungsuh" pitchFamily="18" charset="-127"/>
                <a:ea typeface="Gungsuh" pitchFamily="18" charset="-127"/>
                <a:sym typeface="Gungsuh" pitchFamily="18" charset="-127"/>
              </a:rPr>
              <a:t>7</a:t>
            </a:r>
            <a:endParaRPr lang="zh-CN" altLang="en-US" sz="6000" dirty="0">
              <a:solidFill>
                <a:schemeClr val="bg1"/>
              </a:solidFill>
              <a:latin typeface="Gungsuh" pitchFamily="18" charset="-127"/>
              <a:ea typeface="Gungsuh" pitchFamily="18" charset="-127"/>
              <a:sym typeface="Gungsuh" pitchFamily="18" charset="-127"/>
            </a:endParaRPr>
          </a:p>
        </p:txBody>
      </p:sp>
      <p:sp>
        <p:nvSpPr>
          <p:cNvPr id="19460" name="文本框 3"/>
          <p:cNvSpPr>
            <a:spLocks noChangeArrowheads="1"/>
          </p:cNvSpPr>
          <p:nvPr/>
        </p:nvSpPr>
        <p:spPr bwMode="auto">
          <a:xfrm>
            <a:off x="2351088" y="539750"/>
            <a:ext cx="6337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itchFamily="34" charset="0"/>
              <a:buNone/>
            </a:pPr>
            <a:r>
              <a:rPr lang="zh-CN" altLang="en-US" sz="4400" dirty="0" smtClean="0">
                <a:solidFill>
                  <a:srgbClr val="7F7F7F"/>
                </a:solidFill>
                <a:latin typeface="造字工房悦黑体验版纤细体"/>
                <a:ea typeface="造字工房悦黑体验版纤细体"/>
                <a:cs typeface="造字工房悦黑体验版纤细体"/>
                <a:sym typeface="造字工房悦黑体验版纤细体"/>
              </a:rPr>
              <a:t>短文本分析应用</a:t>
            </a:r>
            <a:endParaRPr lang="zh-CN" altLang="en-US" sz="4400" dirty="0">
              <a:solidFill>
                <a:srgbClr val="7F7F7F"/>
              </a:solidFill>
              <a:latin typeface="造字工房悦黑体验版纤细体"/>
              <a:ea typeface="造字工房悦黑体验版纤细体"/>
              <a:cs typeface="造字工房悦黑体验版纤细体"/>
              <a:sym typeface="造字工房悦黑体验版纤细体"/>
            </a:endParaRPr>
          </a:p>
        </p:txBody>
      </p:sp>
      <p:sp>
        <p:nvSpPr>
          <p:cNvPr id="19461"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4" name="文本框 3"/>
          <p:cNvSpPr txBox="1"/>
          <p:nvPr/>
        </p:nvSpPr>
        <p:spPr>
          <a:xfrm>
            <a:off x="2351088" y="1628850"/>
            <a:ext cx="7779502" cy="461665"/>
          </a:xfrm>
          <a:prstGeom prst="rect">
            <a:avLst/>
          </a:prstGeom>
          <a:noFill/>
        </p:spPr>
        <p:txBody>
          <a:bodyPr wrap="none" rtlCol="0">
            <a:spAutoFit/>
          </a:bodyPr>
          <a:lstStyle/>
          <a:p>
            <a:r>
              <a:rPr kumimoji="1" lang="zh-CN" altLang="en-US" sz="2400" dirty="0" smtClean="0"/>
              <a:t>情感分析：百度、</a:t>
            </a:r>
            <a:r>
              <a:rPr kumimoji="1" lang="en-US" altLang="zh-CN" sz="2400" dirty="0" smtClean="0"/>
              <a:t>Twitter </a:t>
            </a:r>
            <a:r>
              <a:rPr kumimoji="1" lang="en-US" altLang="zh-CN" sz="2400" dirty="0"/>
              <a:t>S</a:t>
            </a:r>
            <a:r>
              <a:rPr kumimoji="1" lang="en-US" altLang="zh-CN" sz="2400" dirty="0" smtClean="0"/>
              <a:t>entiment Analysis</a:t>
            </a:r>
            <a:r>
              <a:rPr kumimoji="1" lang="zh-CN" altLang="en-US" sz="2400" dirty="0" smtClean="0"/>
              <a:t>、微博情绪</a:t>
            </a:r>
            <a:endParaRPr kumimoji="1" lang="zh-CN" altLang="en-US" sz="2400"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603" y="1482323"/>
            <a:ext cx="7396420" cy="4259887"/>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888" y="1361175"/>
            <a:ext cx="7952270" cy="4580023"/>
          </a:xfrm>
          <a:prstGeom prst="rect">
            <a:avLst/>
          </a:prstGeom>
        </p:spPr>
      </p:pic>
    </p:spTree>
    <p:extLst>
      <p:ext uri="{BB962C8B-B14F-4D97-AF65-F5344CB8AC3E}">
        <p14:creationId xmlns:p14="http://schemas.microsoft.com/office/powerpoint/2010/main" val="279471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9459"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dirty="0">
                <a:solidFill>
                  <a:schemeClr val="bg1"/>
                </a:solidFill>
                <a:latin typeface="Gungsuh" pitchFamily="18" charset="-127"/>
                <a:ea typeface="Gungsuh" pitchFamily="18" charset="-127"/>
                <a:sym typeface="Gungsuh" pitchFamily="18" charset="-127"/>
              </a:rPr>
              <a:t>7</a:t>
            </a:r>
            <a:endParaRPr lang="zh-CN" altLang="en-US" sz="6000" dirty="0">
              <a:solidFill>
                <a:schemeClr val="bg1"/>
              </a:solidFill>
              <a:latin typeface="Gungsuh" pitchFamily="18" charset="-127"/>
              <a:ea typeface="Gungsuh" pitchFamily="18" charset="-127"/>
              <a:sym typeface="Gungsuh" pitchFamily="18" charset="-127"/>
            </a:endParaRPr>
          </a:p>
        </p:txBody>
      </p:sp>
      <p:sp>
        <p:nvSpPr>
          <p:cNvPr id="19460" name="文本框 3"/>
          <p:cNvSpPr>
            <a:spLocks noChangeArrowheads="1"/>
          </p:cNvSpPr>
          <p:nvPr/>
        </p:nvSpPr>
        <p:spPr bwMode="auto">
          <a:xfrm>
            <a:off x="2351088" y="539750"/>
            <a:ext cx="6337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itchFamily="34" charset="0"/>
              <a:buNone/>
            </a:pPr>
            <a:r>
              <a:rPr lang="zh-CN" altLang="en-US" sz="4400" dirty="0" smtClean="0">
                <a:solidFill>
                  <a:srgbClr val="7F7F7F"/>
                </a:solidFill>
                <a:latin typeface="造字工房悦黑体验版纤细体"/>
                <a:ea typeface="造字工房悦黑体验版纤细体"/>
                <a:cs typeface="造字工房悦黑体验版纤细体"/>
                <a:sym typeface="造字工房悦黑体验版纤细体"/>
              </a:rPr>
              <a:t>短文本分析应用</a:t>
            </a:r>
            <a:endParaRPr lang="zh-CN" altLang="en-US" sz="4400" dirty="0">
              <a:solidFill>
                <a:srgbClr val="7F7F7F"/>
              </a:solidFill>
              <a:latin typeface="造字工房悦黑体验版纤细体"/>
              <a:ea typeface="造字工房悦黑体验版纤细体"/>
              <a:cs typeface="造字工房悦黑体验版纤细体"/>
              <a:sym typeface="造字工房悦黑体验版纤细体"/>
            </a:endParaRPr>
          </a:p>
        </p:txBody>
      </p:sp>
      <p:sp>
        <p:nvSpPr>
          <p:cNvPr id="19461"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550" y="1573157"/>
            <a:ext cx="7026768" cy="4721646"/>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465" y="1444253"/>
            <a:ext cx="6882215" cy="485854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832" y="1444253"/>
            <a:ext cx="7588858" cy="4936001"/>
          </a:xfrm>
          <a:prstGeom prst="rect">
            <a:avLst/>
          </a:prstGeom>
        </p:spPr>
      </p:pic>
    </p:spTree>
    <p:extLst>
      <p:ext uri="{BB962C8B-B14F-4D97-AF65-F5344CB8AC3E}">
        <p14:creationId xmlns:p14="http://schemas.microsoft.com/office/powerpoint/2010/main" val="140070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9459"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dirty="0">
                <a:solidFill>
                  <a:schemeClr val="bg1"/>
                </a:solidFill>
                <a:latin typeface="Gungsuh" pitchFamily="18" charset="-127"/>
                <a:ea typeface="Gungsuh" pitchFamily="18" charset="-127"/>
                <a:sym typeface="Gungsuh" pitchFamily="18" charset="-127"/>
              </a:rPr>
              <a:t>7</a:t>
            </a:r>
            <a:endParaRPr lang="zh-CN" altLang="en-US" sz="6000" dirty="0">
              <a:solidFill>
                <a:schemeClr val="bg1"/>
              </a:solidFill>
              <a:latin typeface="Gungsuh" pitchFamily="18" charset="-127"/>
              <a:ea typeface="Gungsuh" pitchFamily="18" charset="-127"/>
              <a:sym typeface="Gungsuh" pitchFamily="18" charset="-127"/>
            </a:endParaRPr>
          </a:p>
        </p:txBody>
      </p:sp>
      <p:sp>
        <p:nvSpPr>
          <p:cNvPr id="19460" name="文本框 3"/>
          <p:cNvSpPr>
            <a:spLocks noChangeArrowheads="1"/>
          </p:cNvSpPr>
          <p:nvPr/>
        </p:nvSpPr>
        <p:spPr bwMode="auto">
          <a:xfrm>
            <a:off x="2351088" y="539750"/>
            <a:ext cx="6337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itchFamily="34" charset="0"/>
              <a:buNone/>
            </a:pPr>
            <a:r>
              <a:rPr lang="zh-CN" altLang="en-US" sz="4400" dirty="0" smtClean="0">
                <a:solidFill>
                  <a:srgbClr val="7F7F7F"/>
                </a:solidFill>
                <a:latin typeface="造字工房悦黑体验版纤细体"/>
                <a:ea typeface="造字工房悦黑体验版纤细体"/>
                <a:cs typeface="造字工房悦黑体验版纤细体"/>
                <a:sym typeface="造字工房悦黑体验版纤细体"/>
              </a:rPr>
              <a:t>短文本分析应用</a:t>
            </a:r>
            <a:endParaRPr lang="zh-CN" altLang="en-US" sz="4400" dirty="0">
              <a:solidFill>
                <a:srgbClr val="7F7F7F"/>
              </a:solidFill>
              <a:latin typeface="造字工房悦黑体验版纤细体"/>
              <a:ea typeface="造字工房悦黑体验版纤细体"/>
              <a:cs typeface="造字工房悦黑体验版纤细体"/>
              <a:sym typeface="造字工房悦黑体验版纤细体"/>
            </a:endParaRPr>
          </a:p>
        </p:txBody>
      </p:sp>
      <p:sp>
        <p:nvSpPr>
          <p:cNvPr id="19461"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4" name="文本框 3"/>
          <p:cNvSpPr txBox="1"/>
          <p:nvPr/>
        </p:nvSpPr>
        <p:spPr>
          <a:xfrm>
            <a:off x="1491175" y="2222695"/>
            <a:ext cx="184731" cy="369332"/>
          </a:xfrm>
          <a:prstGeom prst="rect">
            <a:avLst/>
          </a:prstGeom>
          <a:noFill/>
        </p:spPr>
        <p:txBody>
          <a:bodyPr wrap="none" rtlCol="0">
            <a:spAutoFit/>
          </a:bodyPr>
          <a:lstStyle/>
          <a:p>
            <a:endParaRPr kumimoji="1" lang="zh-CN" altLang="en-US" dirty="0"/>
          </a:p>
        </p:txBody>
      </p:sp>
      <p:sp>
        <p:nvSpPr>
          <p:cNvPr id="6" name="文本框 5"/>
          <p:cNvSpPr txBox="1"/>
          <p:nvPr/>
        </p:nvSpPr>
        <p:spPr>
          <a:xfrm>
            <a:off x="2433711" y="2039815"/>
            <a:ext cx="184731" cy="369332"/>
          </a:xfrm>
          <a:prstGeom prst="rect">
            <a:avLst/>
          </a:prstGeom>
          <a:noFill/>
        </p:spPr>
        <p:txBody>
          <a:bodyPr wrap="none" rtlCol="0">
            <a:spAutoFit/>
          </a:bodyPr>
          <a:lstStyle/>
          <a:p>
            <a:endParaRPr kumimoji="1" lang="zh-CN" altLang="en-US"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1598" y="1772862"/>
            <a:ext cx="10058400" cy="2973085"/>
          </a:xfrm>
          <a:prstGeom prst="rect">
            <a:avLst/>
          </a:prstGeom>
        </p:spPr>
      </p:pic>
    </p:spTree>
    <p:extLst>
      <p:ext uri="{BB962C8B-B14F-4D97-AF65-F5344CB8AC3E}">
        <p14:creationId xmlns:p14="http://schemas.microsoft.com/office/powerpoint/2010/main" val="33519251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9459"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dirty="0">
                <a:solidFill>
                  <a:schemeClr val="bg1"/>
                </a:solidFill>
                <a:latin typeface="Gungsuh" pitchFamily="18" charset="-127"/>
                <a:ea typeface="Gungsuh" pitchFamily="18" charset="-127"/>
                <a:sym typeface="Gungsuh" pitchFamily="18" charset="-127"/>
              </a:rPr>
              <a:t>7</a:t>
            </a:r>
            <a:endParaRPr lang="zh-CN" altLang="en-US" sz="6000" dirty="0">
              <a:solidFill>
                <a:schemeClr val="bg1"/>
              </a:solidFill>
              <a:latin typeface="Gungsuh" pitchFamily="18" charset="-127"/>
              <a:ea typeface="Gungsuh" pitchFamily="18" charset="-127"/>
              <a:sym typeface="Gungsuh" pitchFamily="18" charset="-127"/>
            </a:endParaRPr>
          </a:p>
        </p:txBody>
      </p:sp>
      <p:sp>
        <p:nvSpPr>
          <p:cNvPr id="19460" name="文本框 3"/>
          <p:cNvSpPr>
            <a:spLocks noChangeArrowheads="1"/>
          </p:cNvSpPr>
          <p:nvPr/>
        </p:nvSpPr>
        <p:spPr bwMode="auto">
          <a:xfrm>
            <a:off x="2351088" y="539750"/>
            <a:ext cx="6337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itchFamily="34" charset="0"/>
              <a:buNone/>
            </a:pPr>
            <a:r>
              <a:rPr lang="zh-CN" altLang="en-US" sz="4400" dirty="0" smtClean="0">
                <a:solidFill>
                  <a:srgbClr val="7F7F7F"/>
                </a:solidFill>
                <a:latin typeface="造字工房悦黑体验版纤细体"/>
                <a:ea typeface="造字工房悦黑体验版纤细体"/>
                <a:cs typeface="造字工房悦黑体验版纤细体"/>
                <a:sym typeface="造字工房悦黑体验版纤细体"/>
              </a:rPr>
              <a:t>短文本分析应用</a:t>
            </a:r>
            <a:endParaRPr lang="zh-CN" altLang="en-US" sz="4400" dirty="0">
              <a:solidFill>
                <a:srgbClr val="7F7F7F"/>
              </a:solidFill>
              <a:latin typeface="造字工房悦黑体验版纤细体"/>
              <a:ea typeface="造字工房悦黑体验版纤细体"/>
              <a:cs typeface="造字工房悦黑体验版纤细体"/>
              <a:sym typeface="造字工房悦黑体验版纤细体"/>
            </a:endParaRPr>
          </a:p>
        </p:txBody>
      </p:sp>
      <p:sp>
        <p:nvSpPr>
          <p:cNvPr id="19461"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4" name="文本框 3"/>
          <p:cNvSpPr txBox="1"/>
          <p:nvPr/>
        </p:nvSpPr>
        <p:spPr>
          <a:xfrm>
            <a:off x="1491175" y="2222695"/>
            <a:ext cx="184731" cy="369332"/>
          </a:xfrm>
          <a:prstGeom prst="rect">
            <a:avLst/>
          </a:prstGeom>
          <a:noFill/>
        </p:spPr>
        <p:txBody>
          <a:bodyPr wrap="none" rtlCol="0">
            <a:spAutoFit/>
          </a:bodyPr>
          <a:lstStyle/>
          <a:p>
            <a:endParaRPr kumimoji="1" lang="zh-CN" altLang="en-US" dirty="0"/>
          </a:p>
        </p:txBody>
      </p:sp>
      <p:sp>
        <p:nvSpPr>
          <p:cNvPr id="6" name="文本框 5"/>
          <p:cNvSpPr txBox="1"/>
          <p:nvPr/>
        </p:nvSpPr>
        <p:spPr>
          <a:xfrm>
            <a:off x="2433711" y="2039815"/>
            <a:ext cx="184731" cy="369332"/>
          </a:xfrm>
          <a:prstGeom prst="rect">
            <a:avLst/>
          </a:prstGeom>
          <a:noFill/>
        </p:spPr>
        <p:txBody>
          <a:bodyPr wrap="none" rtlCol="0">
            <a:spAutoFit/>
          </a:bodyPr>
          <a:lstStyle/>
          <a:p>
            <a:endParaRPr kumimoji="1" lang="zh-CN" altLang="en-US" dirty="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3604" y="1772862"/>
            <a:ext cx="10058400" cy="2886679"/>
          </a:xfrm>
          <a:prstGeom prst="rect">
            <a:avLst/>
          </a:prstGeom>
        </p:spPr>
      </p:pic>
    </p:spTree>
    <p:extLst>
      <p:ext uri="{BB962C8B-B14F-4D97-AF65-F5344CB8AC3E}">
        <p14:creationId xmlns:p14="http://schemas.microsoft.com/office/powerpoint/2010/main" val="13249419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9459"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dirty="0">
                <a:solidFill>
                  <a:schemeClr val="bg1"/>
                </a:solidFill>
                <a:latin typeface="Gungsuh" pitchFamily="18" charset="-127"/>
                <a:ea typeface="Gungsuh" pitchFamily="18" charset="-127"/>
                <a:sym typeface="Gungsuh" pitchFamily="18" charset="-127"/>
              </a:rPr>
              <a:t>7</a:t>
            </a:r>
            <a:endParaRPr lang="zh-CN" altLang="en-US" sz="6000" dirty="0">
              <a:solidFill>
                <a:schemeClr val="bg1"/>
              </a:solidFill>
              <a:latin typeface="Gungsuh" pitchFamily="18" charset="-127"/>
              <a:ea typeface="Gungsuh" pitchFamily="18" charset="-127"/>
              <a:sym typeface="Gungsuh" pitchFamily="18" charset="-127"/>
            </a:endParaRPr>
          </a:p>
        </p:txBody>
      </p:sp>
      <p:sp>
        <p:nvSpPr>
          <p:cNvPr id="19460" name="文本框 3"/>
          <p:cNvSpPr>
            <a:spLocks noChangeArrowheads="1"/>
          </p:cNvSpPr>
          <p:nvPr/>
        </p:nvSpPr>
        <p:spPr bwMode="auto">
          <a:xfrm>
            <a:off x="2351088" y="539750"/>
            <a:ext cx="6337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itchFamily="34" charset="0"/>
              <a:buNone/>
            </a:pPr>
            <a:r>
              <a:rPr lang="zh-CN" altLang="en-US" sz="4400" dirty="0" smtClean="0">
                <a:solidFill>
                  <a:srgbClr val="7F7F7F"/>
                </a:solidFill>
                <a:latin typeface="造字工房悦黑体验版纤细体"/>
                <a:ea typeface="造字工房悦黑体验版纤细体"/>
                <a:cs typeface="造字工房悦黑体验版纤细体"/>
                <a:sym typeface="造字工房悦黑体验版纤细体"/>
              </a:rPr>
              <a:t>短文本分析应用</a:t>
            </a:r>
            <a:endParaRPr lang="zh-CN" altLang="en-US" sz="4400" dirty="0">
              <a:solidFill>
                <a:srgbClr val="7F7F7F"/>
              </a:solidFill>
              <a:latin typeface="造字工房悦黑体验版纤细体"/>
              <a:ea typeface="造字工房悦黑体验版纤细体"/>
              <a:cs typeface="造字工房悦黑体验版纤细体"/>
              <a:sym typeface="造字工房悦黑体验版纤细体"/>
            </a:endParaRPr>
          </a:p>
        </p:txBody>
      </p:sp>
      <p:sp>
        <p:nvSpPr>
          <p:cNvPr id="19461"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4" name="文本框 3"/>
          <p:cNvSpPr txBox="1"/>
          <p:nvPr/>
        </p:nvSpPr>
        <p:spPr>
          <a:xfrm>
            <a:off x="1491175" y="2222695"/>
            <a:ext cx="184731" cy="369332"/>
          </a:xfrm>
          <a:prstGeom prst="rect">
            <a:avLst/>
          </a:prstGeom>
          <a:noFill/>
        </p:spPr>
        <p:txBody>
          <a:bodyPr wrap="none" rtlCol="0">
            <a:spAutoFit/>
          </a:bodyPr>
          <a:lstStyle/>
          <a:p>
            <a:endParaRPr kumimoji="1" lang="zh-CN" altLang="en-US" dirty="0"/>
          </a:p>
        </p:txBody>
      </p:sp>
      <p:sp>
        <p:nvSpPr>
          <p:cNvPr id="6" name="文本框 5"/>
          <p:cNvSpPr txBox="1"/>
          <p:nvPr/>
        </p:nvSpPr>
        <p:spPr>
          <a:xfrm>
            <a:off x="2433711" y="2039815"/>
            <a:ext cx="184731" cy="369332"/>
          </a:xfrm>
          <a:prstGeom prst="rect">
            <a:avLst/>
          </a:prstGeom>
          <a:noFill/>
        </p:spPr>
        <p:txBody>
          <a:bodyPr wrap="none" rtlCol="0">
            <a:spAutoFit/>
          </a:bodyPr>
          <a:lstStyle/>
          <a:p>
            <a:endParaRPr kumimoji="1"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604" y="1844868"/>
            <a:ext cx="10058400" cy="2983353"/>
          </a:xfrm>
          <a:prstGeom prst="rect">
            <a:avLst/>
          </a:prstGeom>
        </p:spPr>
      </p:pic>
    </p:spTree>
    <p:extLst>
      <p:ext uri="{BB962C8B-B14F-4D97-AF65-F5344CB8AC3E}">
        <p14:creationId xmlns:p14="http://schemas.microsoft.com/office/powerpoint/2010/main" val="38646777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9459"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dirty="0">
                <a:solidFill>
                  <a:schemeClr val="bg1"/>
                </a:solidFill>
                <a:latin typeface="Gungsuh" pitchFamily="18" charset="-127"/>
                <a:ea typeface="Gungsuh" pitchFamily="18" charset="-127"/>
                <a:sym typeface="Gungsuh" pitchFamily="18" charset="-127"/>
              </a:rPr>
              <a:t>7</a:t>
            </a:r>
            <a:endParaRPr lang="zh-CN" altLang="en-US" sz="6000" dirty="0">
              <a:solidFill>
                <a:schemeClr val="bg1"/>
              </a:solidFill>
              <a:latin typeface="Gungsuh" pitchFamily="18" charset="-127"/>
              <a:ea typeface="Gungsuh" pitchFamily="18" charset="-127"/>
              <a:sym typeface="Gungsuh" pitchFamily="18" charset="-127"/>
            </a:endParaRPr>
          </a:p>
        </p:txBody>
      </p:sp>
      <p:sp>
        <p:nvSpPr>
          <p:cNvPr id="19460" name="文本框 3"/>
          <p:cNvSpPr>
            <a:spLocks noChangeArrowheads="1"/>
          </p:cNvSpPr>
          <p:nvPr/>
        </p:nvSpPr>
        <p:spPr bwMode="auto">
          <a:xfrm>
            <a:off x="2351088" y="539750"/>
            <a:ext cx="6337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itchFamily="34" charset="0"/>
              <a:buNone/>
            </a:pPr>
            <a:r>
              <a:rPr lang="zh-CN" altLang="en-US" sz="4400" dirty="0" smtClean="0">
                <a:solidFill>
                  <a:srgbClr val="7F7F7F"/>
                </a:solidFill>
                <a:latin typeface="造字工房悦黑体验版纤细体"/>
                <a:ea typeface="造字工房悦黑体验版纤细体"/>
                <a:cs typeface="造字工房悦黑体验版纤细体"/>
                <a:sym typeface="造字工房悦黑体验版纤细体"/>
              </a:rPr>
              <a:t>短文本分析应用</a:t>
            </a:r>
            <a:endParaRPr lang="zh-CN" altLang="en-US" sz="4400" dirty="0">
              <a:solidFill>
                <a:srgbClr val="7F7F7F"/>
              </a:solidFill>
              <a:latin typeface="造字工房悦黑体验版纤细体"/>
              <a:ea typeface="造字工房悦黑体验版纤细体"/>
              <a:cs typeface="造字工房悦黑体验版纤细体"/>
              <a:sym typeface="造字工房悦黑体验版纤细体"/>
            </a:endParaRPr>
          </a:p>
        </p:txBody>
      </p:sp>
      <p:sp>
        <p:nvSpPr>
          <p:cNvPr id="19461"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4" name="文本框 3"/>
          <p:cNvSpPr txBox="1"/>
          <p:nvPr/>
        </p:nvSpPr>
        <p:spPr>
          <a:xfrm>
            <a:off x="1491175" y="2222695"/>
            <a:ext cx="184731" cy="369332"/>
          </a:xfrm>
          <a:prstGeom prst="rect">
            <a:avLst/>
          </a:prstGeom>
          <a:noFill/>
        </p:spPr>
        <p:txBody>
          <a:bodyPr wrap="none" rtlCol="0">
            <a:spAutoFit/>
          </a:bodyPr>
          <a:lstStyle/>
          <a:p>
            <a:endParaRPr kumimoji="1" lang="zh-CN" altLang="en-US" dirty="0"/>
          </a:p>
        </p:txBody>
      </p:sp>
      <p:sp>
        <p:nvSpPr>
          <p:cNvPr id="6" name="文本框 5"/>
          <p:cNvSpPr txBox="1"/>
          <p:nvPr/>
        </p:nvSpPr>
        <p:spPr>
          <a:xfrm>
            <a:off x="2433711" y="2039815"/>
            <a:ext cx="184731" cy="369332"/>
          </a:xfrm>
          <a:prstGeom prst="rect">
            <a:avLst/>
          </a:prstGeom>
          <a:noFill/>
        </p:spPr>
        <p:txBody>
          <a:bodyPr wrap="none" rtlCol="0">
            <a:spAutoFit/>
          </a:bodyPr>
          <a:lstStyle/>
          <a:p>
            <a:endParaRPr kumimoji="1" lang="zh-CN" altLang="en-US" dirty="0"/>
          </a:p>
        </p:txBody>
      </p:sp>
      <p:sp>
        <p:nvSpPr>
          <p:cNvPr id="3" name="文本框 2"/>
          <p:cNvSpPr txBox="1"/>
          <p:nvPr/>
        </p:nvSpPr>
        <p:spPr>
          <a:xfrm>
            <a:off x="4734088" y="2896332"/>
            <a:ext cx="2954655" cy="1200329"/>
          </a:xfrm>
          <a:prstGeom prst="rect">
            <a:avLst/>
          </a:prstGeom>
          <a:noFill/>
        </p:spPr>
        <p:txBody>
          <a:bodyPr wrap="none" rtlCol="0">
            <a:spAutoFit/>
          </a:bodyPr>
          <a:lstStyle/>
          <a:p>
            <a:r>
              <a:rPr kumimoji="1" lang="en-US" altLang="zh-CN" sz="7200" dirty="0" smtClean="0">
                <a:solidFill>
                  <a:srgbClr val="7F7F7F"/>
                </a:solidFill>
                <a:latin typeface="+mn-ea"/>
                <a:ea typeface="+mn-ea"/>
              </a:rPr>
              <a:t>THANKS</a:t>
            </a:r>
            <a:endParaRPr kumimoji="1" lang="zh-CN" altLang="en-US" sz="7200" dirty="0">
              <a:solidFill>
                <a:srgbClr val="7F7F7F"/>
              </a:solidFill>
              <a:latin typeface="+mn-ea"/>
              <a:ea typeface="+mn-ea"/>
            </a:endParaRPr>
          </a:p>
        </p:txBody>
      </p:sp>
    </p:spTree>
    <p:extLst>
      <p:ext uri="{BB962C8B-B14F-4D97-AF65-F5344CB8AC3E}">
        <p14:creationId xmlns:p14="http://schemas.microsoft.com/office/powerpoint/2010/main" val="1372428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5363"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a:solidFill>
                  <a:schemeClr val="bg1"/>
                </a:solidFill>
                <a:latin typeface="Gungsuh" pitchFamily="18" charset="-127"/>
                <a:ea typeface="Gungsuh" pitchFamily="18" charset="-127"/>
                <a:sym typeface="Gungsuh" pitchFamily="18" charset="-127"/>
              </a:rPr>
              <a:t>1</a:t>
            </a:r>
            <a:endParaRPr lang="zh-CN" altLang="en-US" sz="6000">
              <a:solidFill>
                <a:schemeClr val="bg1"/>
              </a:solidFill>
              <a:latin typeface="Gungsuh" pitchFamily="18" charset="-127"/>
              <a:ea typeface="Gungsuh" pitchFamily="18" charset="-127"/>
              <a:sym typeface="Gungsuh" pitchFamily="18" charset="-127"/>
            </a:endParaRPr>
          </a:p>
        </p:txBody>
      </p:sp>
      <p:sp>
        <p:nvSpPr>
          <p:cNvPr id="15364" name="文本框 3"/>
          <p:cNvSpPr>
            <a:spLocks noChangeArrowheads="1"/>
          </p:cNvSpPr>
          <p:nvPr/>
        </p:nvSpPr>
        <p:spPr bwMode="auto">
          <a:xfrm>
            <a:off x="2351088" y="539750"/>
            <a:ext cx="6337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itchFamily="34" charset="0"/>
              <a:buNone/>
            </a:pPr>
            <a:r>
              <a:rPr lang="zh-CN" altLang="en-US" sz="4400" dirty="0" smtClean="0">
                <a:solidFill>
                  <a:srgbClr val="7F7F7F"/>
                </a:solidFill>
                <a:latin typeface="微软雅黑" pitchFamily="34" charset="-122"/>
                <a:ea typeface="造字工房悦黑体验版纤细体"/>
                <a:cs typeface="造字工房悦黑体验版纤细体"/>
                <a:sym typeface="造字工房悦黑体验版纤细体"/>
              </a:rPr>
              <a:t>概述</a:t>
            </a:r>
            <a:endParaRPr lang="zh-CN" altLang="en-US" sz="4400" dirty="0">
              <a:solidFill>
                <a:srgbClr val="7F7F7F"/>
              </a:solidFill>
              <a:latin typeface="微软雅黑" pitchFamily="34" charset="-122"/>
              <a:ea typeface="造字工房悦黑体验版纤细体"/>
              <a:cs typeface="造字工房悦黑体验版纤细体"/>
              <a:sym typeface="造字工房悦黑体验版纤细体"/>
            </a:endParaRPr>
          </a:p>
        </p:txBody>
      </p:sp>
      <p:sp>
        <p:nvSpPr>
          <p:cNvPr id="15365"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754" y="1412832"/>
            <a:ext cx="5688474" cy="3555296"/>
          </a:xfrm>
          <a:prstGeom prst="rect">
            <a:avLst/>
          </a:prstGeom>
        </p:spPr>
      </p:pic>
      <p:sp>
        <p:nvSpPr>
          <p:cNvPr id="3" name="文本框 2"/>
          <p:cNvSpPr txBox="1"/>
          <p:nvPr/>
        </p:nvSpPr>
        <p:spPr>
          <a:xfrm>
            <a:off x="5519738" y="5301156"/>
            <a:ext cx="1512126" cy="523220"/>
          </a:xfrm>
          <a:prstGeom prst="rect">
            <a:avLst/>
          </a:prstGeom>
          <a:noFill/>
        </p:spPr>
        <p:txBody>
          <a:bodyPr wrap="square" rtlCol="0">
            <a:spAutoFit/>
          </a:bodyPr>
          <a:lstStyle/>
          <a:p>
            <a:r>
              <a:rPr lang="zh-CN" altLang="en-US" sz="2800" dirty="0"/>
              <a:t>贺建奎</a:t>
            </a:r>
          </a:p>
        </p:txBody>
      </p:sp>
    </p:spTree>
    <p:extLst>
      <p:ext uri="{BB962C8B-B14F-4D97-AF65-F5344CB8AC3E}">
        <p14:creationId xmlns:p14="http://schemas.microsoft.com/office/powerpoint/2010/main" val="1771875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5363"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a:solidFill>
                  <a:schemeClr val="bg1"/>
                </a:solidFill>
                <a:latin typeface="Gungsuh" pitchFamily="18" charset="-127"/>
                <a:ea typeface="Gungsuh" pitchFamily="18" charset="-127"/>
                <a:sym typeface="Gungsuh" pitchFamily="18" charset="-127"/>
              </a:rPr>
              <a:t>1</a:t>
            </a:r>
            <a:endParaRPr lang="zh-CN" altLang="en-US" sz="6000">
              <a:solidFill>
                <a:schemeClr val="bg1"/>
              </a:solidFill>
              <a:latin typeface="Gungsuh" pitchFamily="18" charset="-127"/>
              <a:ea typeface="Gungsuh" pitchFamily="18" charset="-127"/>
              <a:sym typeface="Gungsuh" pitchFamily="18" charset="-127"/>
            </a:endParaRPr>
          </a:p>
        </p:txBody>
      </p:sp>
      <p:sp>
        <p:nvSpPr>
          <p:cNvPr id="15364" name="文本框 3"/>
          <p:cNvSpPr>
            <a:spLocks noChangeArrowheads="1"/>
          </p:cNvSpPr>
          <p:nvPr/>
        </p:nvSpPr>
        <p:spPr bwMode="auto">
          <a:xfrm>
            <a:off x="2351088" y="539750"/>
            <a:ext cx="6337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itchFamily="34" charset="0"/>
              <a:buNone/>
            </a:pPr>
            <a:r>
              <a:rPr lang="zh-CN" altLang="en-US" sz="4400" dirty="0" smtClean="0">
                <a:solidFill>
                  <a:srgbClr val="7F7F7F"/>
                </a:solidFill>
                <a:latin typeface="微软雅黑" pitchFamily="34" charset="-122"/>
                <a:ea typeface="造字工房悦黑体验版纤细体"/>
                <a:cs typeface="造字工房悦黑体验版纤细体"/>
                <a:sym typeface="造字工房悦黑体验版纤细体"/>
              </a:rPr>
              <a:t>概述</a:t>
            </a:r>
            <a:endParaRPr lang="zh-CN" altLang="en-US" sz="4400" dirty="0">
              <a:solidFill>
                <a:srgbClr val="7F7F7F"/>
              </a:solidFill>
              <a:latin typeface="微软雅黑" pitchFamily="34" charset="-122"/>
              <a:ea typeface="造字工房悦黑体验版纤细体"/>
              <a:cs typeface="造字工房悦黑体验版纤细体"/>
              <a:sym typeface="造字工房悦黑体验版纤细体"/>
            </a:endParaRPr>
          </a:p>
        </p:txBody>
      </p:sp>
      <p:sp>
        <p:nvSpPr>
          <p:cNvPr id="15365"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pic>
        <p:nvPicPr>
          <p:cNvPr id="2" name="图片 1"/>
          <p:cNvPicPr>
            <a:picLocks noChangeAspect="1"/>
          </p:cNvPicPr>
          <p:nvPr/>
        </p:nvPicPr>
        <p:blipFill>
          <a:blip r:embed="rId3"/>
          <a:stretch>
            <a:fillRect/>
          </a:stretch>
        </p:blipFill>
        <p:spPr>
          <a:xfrm>
            <a:off x="1919288" y="1484838"/>
            <a:ext cx="7982744" cy="4658501"/>
          </a:xfrm>
          <a:prstGeom prst="rect">
            <a:avLst/>
          </a:prstGeom>
        </p:spPr>
      </p:pic>
      <p:pic>
        <p:nvPicPr>
          <p:cNvPr id="5" name="图片 4"/>
          <p:cNvPicPr>
            <a:picLocks noChangeAspect="1"/>
          </p:cNvPicPr>
          <p:nvPr/>
        </p:nvPicPr>
        <p:blipFill>
          <a:blip r:embed="rId4"/>
          <a:stretch>
            <a:fillRect/>
          </a:stretch>
        </p:blipFill>
        <p:spPr>
          <a:xfrm>
            <a:off x="452708" y="2257452"/>
            <a:ext cx="11286583" cy="3343096"/>
          </a:xfrm>
          <a:prstGeom prst="rect">
            <a:avLst/>
          </a:prstGeom>
        </p:spPr>
      </p:pic>
      <p:pic>
        <p:nvPicPr>
          <p:cNvPr id="4" name="图片 3"/>
          <p:cNvPicPr>
            <a:picLocks noChangeAspect="1"/>
          </p:cNvPicPr>
          <p:nvPr/>
        </p:nvPicPr>
        <p:blipFill>
          <a:blip r:embed="rId5"/>
          <a:stretch>
            <a:fillRect/>
          </a:stretch>
        </p:blipFill>
        <p:spPr>
          <a:xfrm>
            <a:off x="1055580" y="1934476"/>
            <a:ext cx="10445289" cy="4196281"/>
          </a:xfrm>
          <a:prstGeom prst="rect">
            <a:avLst/>
          </a:prstGeom>
        </p:spPr>
      </p:pic>
    </p:spTree>
    <p:extLst>
      <p:ext uri="{BB962C8B-B14F-4D97-AF65-F5344CB8AC3E}">
        <p14:creationId xmlns:p14="http://schemas.microsoft.com/office/powerpoint/2010/main" val="172145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5363"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a:solidFill>
                  <a:schemeClr val="bg1"/>
                </a:solidFill>
                <a:latin typeface="Gungsuh" pitchFamily="18" charset="-127"/>
                <a:ea typeface="Gungsuh" pitchFamily="18" charset="-127"/>
                <a:sym typeface="Gungsuh" pitchFamily="18" charset="-127"/>
              </a:rPr>
              <a:t>1</a:t>
            </a:r>
            <a:endParaRPr lang="zh-CN" altLang="en-US" sz="6000">
              <a:solidFill>
                <a:schemeClr val="bg1"/>
              </a:solidFill>
              <a:latin typeface="Gungsuh" pitchFamily="18" charset="-127"/>
              <a:ea typeface="Gungsuh" pitchFamily="18" charset="-127"/>
              <a:sym typeface="Gungsuh" pitchFamily="18" charset="-127"/>
            </a:endParaRPr>
          </a:p>
        </p:txBody>
      </p:sp>
      <p:sp>
        <p:nvSpPr>
          <p:cNvPr id="15364" name="文本框 3"/>
          <p:cNvSpPr>
            <a:spLocks noChangeArrowheads="1"/>
          </p:cNvSpPr>
          <p:nvPr/>
        </p:nvSpPr>
        <p:spPr bwMode="auto">
          <a:xfrm>
            <a:off x="2351088" y="539750"/>
            <a:ext cx="6337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itchFamily="34" charset="0"/>
              <a:buNone/>
            </a:pPr>
            <a:r>
              <a:rPr lang="zh-CN" altLang="en-US" sz="4400" dirty="0" smtClean="0">
                <a:solidFill>
                  <a:srgbClr val="7F7F7F"/>
                </a:solidFill>
                <a:latin typeface="微软雅黑" pitchFamily="34" charset="-122"/>
                <a:ea typeface="造字工房悦黑体验版纤细体"/>
                <a:cs typeface="造字工房悦黑体验版纤细体"/>
                <a:sym typeface="造字工房悦黑体验版纤细体"/>
              </a:rPr>
              <a:t>概述</a:t>
            </a:r>
            <a:endParaRPr lang="zh-CN" altLang="en-US" sz="4400" dirty="0">
              <a:solidFill>
                <a:srgbClr val="7F7F7F"/>
              </a:solidFill>
              <a:latin typeface="微软雅黑" pitchFamily="34" charset="-122"/>
              <a:ea typeface="造字工房悦黑体验版纤细体"/>
              <a:cs typeface="造字工房悦黑体验版纤细体"/>
              <a:sym typeface="造字工房悦黑体验版纤细体"/>
            </a:endParaRPr>
          </a:p>
        </p:txBody>
      </p:sp>
      <p:sp>
        <p:nvSpPr>
          <p:cNvPr id="15365"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pic>
        <p:nvPicPr>
          <p:cNvPr id="3" name="图片 2"/>
          <p:cNvPicPr>
            <a:picLocks noChangeAspect="1"/>
          </p:cNvPicPr>
          <p:nvPr/>
        </p:nvPicPr>
        <p:blipFill>
          <a:blip r:embed="rId2"/>
          <a:stretch>
            <a:fillRect/>
          </a:stretch>
        </p:blipFill>
        <p:spPr>
          <a:xfrm>
            <a:off x="1204050" y="1583175"/>
            <a:ext cx="4319834" cy="4177324"/>
          </a:xfrm>
          <a:prstGeom prst="rect">
            <a:avLst/>
          </a:prstGeom>
        </p:spPr>
      </p:pic>
      <p:pic>
        <p:nvPicPr>
          <p:cNvPr id="4" name="图片 3"/>
          <p:cNvPicPr>
            <a:picLocks noChangeAspect="1"/>
          </p:cNvPicPr>
          <p:nvPr/>
        </p:nvPicPr>
        <p:blipFill>
          <a:blip r:embed="rId3"/>
          <a:stretch>
            <a:fillRect/>
          </a:stretch>
        </p:blipFill>
        <p:spPr>
          <a:xfrm>
            <a:off x="5879982" y="1700856"/>
            <a:ext cx="5343733" cy="3960330"/>
          </a:xfrm>
          <a:prstGeom prst="rect">
            <a:avLst/>
          </a:prstGeom>
        </p:spPr>
      </p:pic>
      <p:sp>
        <p:nvSpPr>
          <p:cNvPr id="5" name="文本框 4"/>
          <p:cNvSpPr txBox="1"/>
          <p:nvPr/>
        </p:nvSpPr>
        <p:spPr>
          <a:xfrm>
            <a:off x="5519738" y="1336847"/>
            <a:ext cx="1224102" cy="369332"/>
          </a:xfrm>
          <a:prstGeom prst="rect">
            <a:avLst/>
          </a:prstGeom>
          <a:noFill/>
        </p:spPr>
        <p:txBody>
          <a:bodyPr wrap="square" rtlCol="0">
            <a:spAutoFit/>
          </a:bodyPr>
          <a:lstStyle/>
          <a:p>
            <a:r>
              <a:rPr lang="zh-CN" altLang="en-US" dirty="0" smtClean="0"/>
              <a:t>数据来源</a:t>
            </a:r>
            <a:endParaRPr lang="zh-CN" altLang="en-US" dirty="0"/>
          </a:p>
        </p:txBody>
      </p:sp>
    </p:spTree>
    <p:extLst>
      <p:ext uri="{BB962C8B-B14F-4D97-AF65-F5344CB8AC3E}">
        <p14:creationId xmlns:p14="http://schemas.microsoft.com/office/powerpoint/2010/main" val="473640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5363"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a:solidFill>
                  <a:schemeClr val="bg1"/>
                </a:solidFill>
                <a:latin typeface="Gungsuh" pitchFamily="18" charset="-127"/>
                <a:ea typeface="Gungsuh" pitchFamily="18" charset="-127"/>
                <a:sym typeface="Gungsuh" pitchFamily="18" charset="-127"/>
              </a:rPr>
              <a:t>1</a:t>
            </a:r>
            <a:endParaRPr lang="zh-CN" altLang="en-US" sz="6000">
              <a:solidFill>
                <a:schemeClr val="bg1"/>
              </a:solidFill>
              <a:latin typeface="Gungsuh" pitchFamily="18" charset="-127"/>
              <a:ea typeface="Gungsuh" pitchFamily="18" charset="-127"/>
              <a:sym typeface="Gungsuh" pitchFamily="18" charset="-127"/>
            </a:endParaRPr>
          </a:p>
        </p:txBody>
      </p:sp>
      <p:sp>
        <p:nvSpPr>
          <p:cNvPr id="15364" name="文本框 3"/>
          <p:cNvSpPr>
            <a:spLocks noChangeArrowheads="1"/>
          </p:cNvSpPr>
          <p:nvPr/>
        </p:nvSpPr>
        <p:spPr bwMode="auto">
          <a:xfrm>
            <a:off x="2351088" y="539750"/>
            <a:ext cx="6337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itchFamily="34" charset="0"/>
              <a:buNone/>
            </a:pPr>
            <a:r>
              <a:rPr lang="zh-CN" altLang="en-US" sz="4400" dirty="0" smtClean="0">
                <a:solidFill>
                  <a:srgbClr val="7F7F7F"/>
                </a:solidFill>
                <a:latin typeface="微软雅黑" pitchFamily="34" charset="-122"/>
                <a:ea typeface="造字工房悦黑体验版纤细体"/>
                <a:cs typeface="造字工房悦黑体验版纤细体"/>
                <a:sym typeface="造字工房悦黑体验版纤细体"/>
              </a:rPr>
              <a:t>概述</a:t>
            </a:r>
            <a:endParaRPr lang="zh-CN" altLang="en-US" sz="4400" dirty="0">
              <a:solidFill>
                <a:srgbClr val="7F7F7F"/>
              </a:solidFill>
              <a:latin typeface="微软雅黑" pitchFamily="34" charset="-122"/>
              <a:ea typeface="造字工房悦黑体验版纤细体"/>
              <a:cs typeface="造字工房悦黑体验版纤细体"/>
              <a:sym typeface="造字工房悦黑体验版纤细体"/>
            </a:endParaRPr>
          </a:p>
        </p:txBody>
      </p:sp>
      <p:sp>
        <p:nvSpPr>
          <p:cNvPr id="15365"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pic>
        <p:nvPicPr>
          <p:cNvPr id="2" name="图片 1"/>
          <p:cNvPicPr>
            <a:picLocks noChangeAspect="1"/>
          </p:cNvPicPr>
          <p:nvPr/>
        </p:nvPicPr>
        <p:blipFill>
          <a:blip r:embed="rId2"/>
          <a:stretch>
            <a:fillRect/>
          </a:stretch>
        </p:blipFill>
        <p:spPr>
          <a:xfrm>
            <a:off x="191508" y="1661618"/>
            <a:ext cx="7869266" cy="3905176"/>
          </a:xfrm>
          <a:prstGeom prst="rect">
            <a:avLst/>
          </a:prstGeom>
        </p:spPr>
      </p:pic>
      <p:pic>
        <p:nvPicPr>
          <p:cNvPr id="7" name="图片 6"/>
          <p:cNvPicPr>
            <a:picLocks noChangeAspect="1"/>
          </p:cNvPicPr>
          <p:nvPr/>
        </p:nvPicPr>
        <p:blipFill>
          <a:blip r:embed="rId3"/>
          <a:stretch>
            <a:fillRect/>
          </a:stretch>
        </p:blipFill>
        <p:spPr>
          <a:xfrm>
            <a:off x="7894455" y="1742050"/>
            <a:ext cx="4290197" cy="3744312"/>
          </a:xfrm>
          <a:prstGeom prst="rect">
            <a:avLst/>
          </a:prstGeom>
        </p:spPr>
      </p:pic>
      <p:sp>
        <p:nvSpPr>
          <p:cNvPr id="3" name="文本框 2"/>
          <p:cNvSpPr txBox="1"/>
          <p:nvPr/>
        </p:nvSpPr>
        <p:spPr>
          <a:xfrm>
            <a:off x="3431778" y="5636162"/>
            <a:ext cx="1224102" cy="369332"/>
          </a:xfrm>
          <a:prstGeom prst="rect">
            <a:avLst/>
          </a:prstGeom>
          <a:noFill/>
        </p:spPr>
        <p:txBody>
          <a:bodyPr wrap="square" rtlCol="0">
            <a:spAutoFit/>
          </a:bodyPr>
          <a:lstStyle/>
          <a:p>
            <a:r>
              <a:rPr lang="zh-CN" altLang="en-US" dirty="0" smtClean="0"/>
              <a:t>关键词云</a:t>
            </a:r>
            <a:endParaRPr lang="zh-CN" altLang="en-US" dirty="0"/>
          </a:p>
        </p:txBody>
      </p:sp>
      <p:sp>
        <p:nvSpPr>
          <p:cNvPr id="4" name="文本框 3"/>
          <p:cNvSpPr txBox="1"/>
          <p:nvPr/>
        </p:nvSpPr>
        <p:spPr>
          <a:xfrm>
            <a:off x="9840312" y="5636162"/>
            <a:ext cx="936078" cy="369332"/>
          </a:xfrm>
          <a:prstGeom prst="rect">
            <a:avLst/>
          </a:prstGeom>
          <a:noFill/>
        </p:spPr>
        <p:txBody>
          <a:bodyPr wrap="square" rtlCol="0">
            <a:spAutoFit/>
          </a:bodyPr>
          <a:lstStyle/>
          <a:p>
            <a:r>
              <a:rPr lang="zh-CN" altLang="en-US" dirty="0" smtClean="0"/>
              <a:t>关联词</a:t>
            </a:r>
            <a:endParaRPr lang="zh-CN" altLang="en-US" dirty="0"/>
          </a:p>
        </p:txBody>
      </p:sp>
    </p:spTree>
    <p:extLst>
      <p:ext uri="{BB962C8B-B14F-4D97-AF65-F5344CB8AC3E}">
        <p14:creationId xmlns:p14="http://schemas.microsoft.com/office/powerpoint/2010/main" val="4155728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5363"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a:solidFill>
                  <a:schemeClr val="bg1"/>
                </a:solidFill>
                <a:latin typeface="Gungsuh" pitchFamily="18" charset="-127"/>
                <a:ea typeface="Gungsuh" pitchFamily="18" charset="-127"/>
                <a:sym typeface="Gungsuh" pitchFamily="18" charset="-127"/>
              </a:rPr>
              <a:t>1</a:t>
            </a:r>
            <a:endParaRPr lang="zh-CN" altLang="en-US" sz="6000">
              <a:solidFill>
                <a:schemeClr val="bg1"/>
              </a:solidFill>
              <a:latin typeface="Gungsuh" pitchFamily="18" charset="-127"/>
              <a:ea typeface="Gungsuh" pitchFamily="18" charset="-127"/>
              <a:sym typeface="Gungsuh" pitchFamily="18" charset="-127"/>
            </a:endParaRPr>
          </a:p>
        </p:txBody>
      </p:sp>
      <p:sp>
        <p:nvSpPr>
          <p:cNvPr id="15364" name="文本框 3"/>
          <p:cNvSpPr>
            <a:spLocks noChangeArrowheads="1"/>
          </p:cNvSpPr>
          <p:nvPr/>
        </p:nvSpPr>
        <p:spPr bwMode="auto">
          <a:xfrm>
            <a:off x="2351088" y="539750"/>
            <a:ext cx="6337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itchFamily="34" charset="0"/>
              <a:buNone/>
            </a:pPr>
            <a:r>
              <a:rPr lang="zh-CN" altLang="en-US" sz="4400" dirty="0" smtClean="0">
                <a:solidFill>
                  <a:srgbClr val="7F7F7F"/>
                </a:solidFill>
                <a:latin typeface="微软雅黑" pitchFamily="34" charset="-122"/>
                <a:ea typeface="造字工房悦黑体验版纤细体"/>
                <a:cs typeface="造字工房悦黑体验版纤细体"/>
                <a:sym typeface="造字工房悦黑体验版纤细体"/>
              </a:rPr>
              <a:t>概述</a:t>
            </a:r>
            <a:endParaRPr lang="zh-CN" altLang="en-US" sz="4400" dirty="0">
              <a:solidFill>
                <a:srgbClr val="7F7F7F"/>
              </a:solidFill>
              <a:latin typeface="微软雅黑" pitchFamily="34" charset="-122"/>
              <a:ea typeface="造字工房悦黑体验版纤细体"/>
              <a:cs typeface="造字工房悦黑体验版纤细体"/>
              <a:sym typeface="造字工房悦黑体验版纤细体"/>
            </a:endParaRPr>
          </a:p>
        </p:txBody>
      </p:sp>
      <p:sp>
        <p:nvSpPr>
          <p:cNvPr id="15365"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pic>
        <p:nvPicPr>
          <p:cNvPr id="2" name="图片 1"/>
          <p:cNvPicPr>
            <a:picLocks noChangeAspect="1"/>
          </p:cNvPicPr>
          <p:nvPr/>
        </p:nvPicPr>
        <p:blipFill>
          <a:blip r:embed="rId2"/>
          <a:stretch>
            <a:fillRect/>
          </a:stretch>
        </p:blipFill>
        <p:spPr>
          <a:xfrm>
            <a:off x="2423694" y="1372694"/>
            <a:ext cx="7992666" cy="4984145"/>
          </a:xfrm>
          <a:prstGeom prst="rect">
            <a:avLst/>
          </a:prstGeom>
        </p:spPr>
      </p:pic>
      <p:sp>
        <p:nvSpPr>
          <p:cNvPr id="4" name="文本框 3"/>
          <p:cNvSpPr txBox="1"/>
          <p:nvPr/>
        </p:nvSpPr>
        <p:spPr>
          <a:xfrm>
            <a:off x="1138257" y="2420916"/>
            <a:ext cx="553998" cy="2160180"/>
          </a:xfrm>
          <a:prstGeom prst="rect">
            <a:avLst/>
          </a:prstGeom>
          <a:noFill/>
        </p:spPr>
        <p:txBody>
          <a:bodyPr vert="eaVert" wrap="square" rtlCol="0">
            <a:spAutoFit/>
          </a:bodyPr>
          <a:lstStyle/>
          <a:p>
            <a:r>
              <a:rPr lang="zh-CN" altLang="en-US" sz="2400" dirty="0" smtClean="0"/>
              <a:t>新闻观点分析</a:t>
            </a:r>
            <a:endParaRPr lang="zh-CN" altLang="en-US" sz="2400" dirty="0"/>
          </a:p>
        </p:txBody>
      </p:sp>
    </p:spTree>
    <p:extLst>
      <p:ext uri="{BB962C8B-B14F-4D97-AF65-F5344CB8AC3E}">
        <p14:creationId xmlns:p14="http://schemas.microsoft.com/office/powerpoint/2010/main" val="3558167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911225" y="0"/>
            <a:ext cx="1008063" cy="1339850"/>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5363" name="文本框 2"/>
          <p:cNvSpPr>
            <a:spLocks noChangeArrowheads="1"/>
          </p:cNvSpPr>
          <p:nvPr/>
        </p:nvSpPr>
        <p:spPr bwMode="auto">
          <a:xfrm>
            <a:off x="941388" y="293688"/>
            <a:ext cx="1008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zh-CN" sz="6000">
                <a:solidFill>
                  <a:schemeClr val="bg1"/>
                </a:solidFill>
                <a:latin typeface="Gungsuh" pitchFamily="18" charset="-127"/>
                <a:ea typeface="Gungsuh" pitchFamily="18" charset="-127"/>
                <a:sym typeface="Gungsuh" pitchFamily="18" charset="-127"/>
              </a:rPr>
              <a:t>1</a:t>
            </a:r>
            <a:endParaRPr lang="zh-CN" altLang="en-US" sz="6000">
              <a:solidFill>
                <a:schemeClr val="bg1"/>
              </a:solidFill>
              <a:latin typeface="Gungsuh" pitchFamily="18" charset="-127"/>
              <a:ea typeface="Gungsuh" pitchFamily="18" charset="-127"/>
              <a:sym typeface="Gungsuh" pitchFamily="18" charset="-127"/>
            </a:endParaRPr>
          </a:p>
        </p:txBody>
      </p:sp>
      <p:sp>
        <p:nvSpPr>
          <p:cNvPr id="15364" name="文本框 3"/>
          <p:cNvSpPr>
            <a:spLocks noChangeArrowheads="1"/>
          </p:cNvSpPr>
          <p:nvPr/>
        </p:nvSpPr>
        <p:spPr bwMode="auto">
          <a:xfrm>
            <a:off x="2351088" y="539750"/>
            <a:ext cx="6337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itchFamily="34" charset="0"/>
              <a:buNone/>
            </a:pPr>
            <a:r>
              <a:rPr lang="zh-CN" altLang="en-US" sz="4400" dirty="0" smtClean="0">
                <a:solidFill>
                  <a:srgbClr val="7F7F7F"/>
                </a:solidFill>
                <a:latin typeface="微软雅黑" pitchFamily="34" charset="-122"/>
                <a:ea typeface="造字工房悦黑体验版纤细体"/>
                <a:cs typeface="造字工房悦黑体验版纤细体"/>
                <a:sym typeface="造字工房悦黑体验版纤细体"/>
              </a:rPr>
              <a:t>概述</a:t>
            </a:r>
            <a:endParaRPr lang="zh-CN" altLang="en-US" sz="4400" dirty="0">
              <a:solidFill>
                <a:srgbClr val="7F7F7F"/>
              </a:solidFill>
              <a:latin typeface="微软雅黑" pitchFamily="34" charset="-122"/>
              <a:ea typeface="造字工房悦黑体验版纤细体"/>
              <a:cs typeface="造字工房悦黑体验版纤细体"/>
              <a:sym typeface="造字工房悦黑体验版纤细体"/>
            </a:endParaRPr>
          </a:p>
        </p:txBody>
      </p:sp>
      <p:sp>
        <p:nvSpPr>
          <p:cNvPr id="15365" name="矩形 4"/>
          <p:cNvSpPr>
            <a:spLocks noChangeArrowheads="1"/>
          </p:cNvSpPr>
          <p:nvPr/>
        </p:nvSpPr>
        <p:spPr bwMode="auto">
          <a:xfrm>
            <a:off x="0" y="6524625"/>
            <a:ext cx="12192000" cy="333375"/>
          </a:xfrm>
          <a:prstGeom prst="rect">
            <a:avLst/>
          </a:prstGeom>
          <a:solidFill>
            <a:srgbClr val="479796"/>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pic>
        <p:nvPicPr>
          <p:cNvPr id="6" name="图片 5"/>
          <p:cNvPicPr>
            <a:picLocks noChangeAspect="1"/>
          </p:cNvPicPr>
          <p:nvPr/>
        </p:nvPicPr>
        <p:blipFill>
          <a:blip r:embed="rId2"/>
          <a:stretch>
            <a:fillRect/>
          </a:stretch>
        </p:blipFill>
        <p:spPr>
          <a:xfrm>
            <a:off x="1775640" y="1412832"/>
            <a:ext cx="8136678" cy="4798762"/>
          </a:xfrm>
          <a:prstGeom prst="rect">
            <a:avLst/>
          </a:prstGeom>
        </p:spPr>
      </p:pic>
      <p:sp>
        <p:nvSpPr>
          <p:cNvPr id="3" name="文本框 2"/>
          <p:cNvSpPr txBox="1"/>
          <p:nvPr/>
        </p:nvSpPr>
        <p:spPr>
          <a:xfrm>
            <a:off x="861258" y="2564928"/>
            <a:ext cx="553998" cy="2232186"/>
          </a:xfrm>
          <a:prstGeom prst="rect">
            <a:avLst/>
          </a:prstGeom>
          <a:noFill/>
        </p:spPr>
        <p:txBody>
          <a:bodyPr vert="eaVert" wrap="square" rtlCol="0">
            <a:spAutoFit/>
          </a:bodyPr>
          <a:lstStyle/>
          <a:p>
            <a:r>
              <a:rPr lang="zh-CN" altLang="en-US" sz="2400" dirty="0" smtClean="0"/>
              <a:t>论坛观点分析</a:t>
            </a:r>
            <a:endParaRPr lang="zh-CN" altLang="en-US" sz="2400" dirty="0"/>
          </a:p>
        </p:txBody>
      </p:sp>
    </p:spTree>
    <p:extLst>
      <p:ext uri="{BB962C8B-B14F-4D97-AF65-F5344CB8AC3E}">
        <p14:creationId xmlns:p14="http://schemas.microsoft.com/office/powerpoint/2010/main" val="41033851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0.1|2"/>
</p:tagLst>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511</TotalTime>
  <Pages>0</Pages>
  <Words>1775</Words>
  <Characters>0</Characters>
  <Application>Microsoft Office PowerPoint</Application>
  <DocSecurity>0</DocSecurity>
  <PresentationFormat>宽屏</PresentationFormat>
  <Lines>0</Lines>
  <Paragraphs>218</Paragraphs>
  <Slides>39</Slides>
  <Notes>16</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39</vt:i4>
      </vt:variant>
    </vt:vector>
  </HeadingPairs>
  <TitlesOfParts>
    <vt:vector size="49" baseType="lpstr">
      <vt:lpstr>Gungsuh</vt:lpstr>
      <vt:lpstr>Times New Roman</vt:lpstr>
      <vt:lpstr>Cambria Math</vt:lpstr>
      <vt:lpstr>造字工房悦黑体验版纤细体</vt:lpstr>
      <vt:lpstr>宋体</vt:lpstr>
      <vt:lpstr>Calibri</vt:lpstr>
      <vt:lpstr>微软雅黑</vt:lpstr>
      <vt:lpstr>Arial</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PPTS</dc:title>
  <dc:subject>PPTS</dc:subject>
  <dc:creator>PPTS</dc:creator>
  <cp:keywords>****.taobao.com</cp:keywords>
  <dc:description>****.taobao.com</dc:description>
  <cp:lastModifiedBy>asus</cp:lastModifiedBy>
  <cp:revision>68</cp:revision>
  <dcterms:created xsi:type="dcterms:W3CDTF">2014-01-18T01:07:00Z</dcterms:created>
  <dcterms:modified xsi:type="dcterms:W3CDTF">2018-12-06T05:57:17Z</dcterms:modified>
  <cp:category>****.taobao.com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2052-9.1.0.4855</vt:lpwstr>
  </property>
</Properties>
</file>