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tiff" ContentType="image/tiff"/>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2.xml" ContentType="application/vnd.openxmlformats-officedocument.presentationml.tags+xml"/>
  <Override PartName="/ppt/notesSlides/notesSlide4.xml" ContentType="application/vnd.openxmlformats-officedocument.presentationml.notesSlide+xml"/>
  <Override PartName="/ppt/tags/tag3.xml" ContentType="application/vnd.openxmlformats-officedocument.presentationml.tags+xml"/>
  <Override PartName="/ppt/notesSlides/notesSlide5.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113"/>
  </p:notesMasterIdLst>
  <p:sldIdLst>
    <p:sldId id="259" r:id="rId2"/>
    <p:sldId id="265" r:id="rId3"/>
    <p:sldId id="266" r:id="rId4"/>
    <p:sldId id="396" r:id="rId5"/>
    <p:sldId id="274" r:id="rId6"/>
    <p:sldId id="273" r:id="rId7"/>
    <p:sldId id="275" r:id="rId8"/>
    <p:sldId id="329" r:id="rId9"/>
    <p:sldId id="397" r:id="rId10"/>
    <p:sldId id="398" r:id="rId11"/>
    <p:sldId id="399" r:id="rId12"/>
    <p:sldId id="316" r:id="rId13"/>
    <p:sldId id="331" r:id="rId14"/>
    <p:sldId id="332" r:id="rId15"/>
    <p:sldId id="355" r:id="rId16"/>
    <p:sldId id="356" r:id="rId17"/>
    <p:sldId id="357" r:id="rId18"/>
    <p:sldId id="358" r:id="rId19"/>
    <p:sldId id="359" r:id="rId20"/>
    <p:sldId id="360" r:id="rId21"/>
    <p:sldId id="361" r:id="rId22"/>
    <p:sldId id="362" r:id="rId23"/>
    <p:sldId id="363" r:id="rId24"/>
    <p:sldId id="364" r:id="rId25"/>
    <p:sldId id="365" r:id="rId26"/>
    <p:sldId id="366" r:id="rId27"/>
    <p:sldId id="367" r:id="rId28"/>
    <p:sldId id="368" r:id="rId29"/>
    <p:sldId id="369" r:id="rId30"/>
    <p:sldId id="370" r:id="rId31"/>
    <p:sldId id="371" r:id="rId32"/>
    <p:sldId id="372" r:id="rId33"/>
    <p:sldId id="373" r:id="rId34"/>
    <p:sldId id="374" r:id="rId35"/>
    <p:sldId id="375" r:id="rId36"/>
    <p:sldId id="376" r:id="rId37"/>
    <p:sldId id="377" r:id="rId38"/>
    <p:sldId id="378" r:id="rId39"/>
    <p:sldId id="289" r:id="rId40"/>
    <p:sldId id="291" r:id="rId41"/>
    <p:sldId id="290" r:id="rId42"/>
    <p:sldId id="379" r:id="rId43"/>
    <p:sldId id="293" r:id="rId44"/>
    <p:sldId id="292" r:id="rId45"/>
    <p:sldId id="380" r:id="rId46"/>
    <p:sldId id="294" r:id="rId47"/>
    <p:sldId id="295" r:id="rId48"/>
    <p:sldId id="296" r:id="rId49"/>
    <p:sldId id="297" r:id="rId50"/>
    <p:sldId id="298" r:id="rId51"/>
    <p:sldId id="299" r:id="rId52"/>
    <p:sldId id="300" r:id="rId53"/>
    <p:sldId id="301" r:id="rId54"/>
    <p:sldId id="302" r:id="rId55"/>
    <p:sldId id="303" r:id="rId56"/>
    <p:sldId id="304" r:id="rId57"/>
    <p:sldId id="305" r:id="rId58"/>
    <p:sldId id="306" r:id="rId59"/>
    <p:sldId id="307" r:id="rId60"/>
    <p:sldId id="308" r:id="rId61"/>
    <p:sldId id="309" r:id="rId62"/>
    <p:sldId id="310" r:id="rId63"/>
    <p:sldId id="312" r:id="rId64"/>
    <p:sldId id="313" r:id="rId65"/>
    <p:sldId id="314" r:id="rId66"/>
    <p:sldId id="319" r:id="rId67"/>
    <p:sldId id="320" r:id="rId68"/>
    <p:sldId id="395" r:id="rId69"/>
    <p:sldId id="322" r:id="rId70"/>
    <p:sldId id="323" r:id="rId71"/>
    <p:sldId id="324" r:id="rId72"/>
    <p:sldId id="325" r:id="rId73"/>
    <p:sldId id="326" r:id="rId74"/>
    <p:sldId id="381" r:id="rId75"/>
    <p:sldId id="328" r:id="rId76"/>
    <p:sldId id="382" r:id="rId77"/>
    <p:sldId id="383" r:id="rId78"/>
    <p:sldId id="384" r:id="rId79"/>
    <p:sldId id="385" r:id="rId80"/>
    <p:sldId id="333" r:id="rId81"/>
    <p:sldId id="334" r:id="rId82"/>
    <p:sldId id="335" r:id="rId83"/>
    <p:sldId id="336" r:id="rId84"/>
    <p:sldId id="337" r:id="rId85"/>
    <p:sldId id="338" r:id="rId86"/>
    <p:sldId id="339" r:id="rId87"/>
    <p:sldId id="386" r:id="rId88"/>
    <p:sldId id="341" r:id="rId89"/>
    <p:sldId id="387" r:id="rId90"/>
    <p:sldId id="388" r:id="rId91"/>
    <p:sldId id="389" r:id="rId92"/>
    <p:sldId id="390" r:id="rId93"/>
    <p:sldId id="391" r:id="rId94"/>
    <p:sldId id="392" r:id="rId95"/>
    <p:sldId id="393" r:id="rId96"/>
    <p:sldId id="394" r:id="rId97"/>
    <p:sldId id="350" r:id="rId98"/>
    <p:sldId id="351" r:id="rId99"/>
    <p:sldId id="352" r:id="rId100"/>
    <p:sldId id="353" r:id="rId101"/>
    <p:sldId id="354" r:id="rId102"/>
    <p:sldId id="340" r:id="rId103"/>
    <p:sldId id="342" r:id="rId104"/>
    <p:sldId id="343" r:id="rId105"/>
    <p:sldId id="344" r:id="rId106"/>
    <p:sldId id="345" r:id="rId107"/>
    <p:sldId id="346" r:id="rId108"/>
    <p:sldId id="347" r:id="rId109"/>
    <p:sldId id="348" r:id="rId110"/>
    <p:sldId id="349" r:id="rId111"/>
    <p:sldId id="272" r:id="rId112"/>
  </p:sldIdLst>
  <p:sldSz cx="12192000" cy="6858000"/>
  <p:notesSz cx="6858000" cy="9144000"/>
  <p:defaultTextStyle>
    <a:defPPr>
      <a:defRPr lang="zh-CN"/>
    </a:defPPr>
    <a:lvl1pPr marL="0" algn="l" defTabSz="913765" rtl="0" eaLnBrk="1" latinLnBrk="0" hangingPunct="1">
      <a:defRPr sz="1800" kern="1200">
        <a:solidFill>
          <a:schemeClr val="tx1"/>
        </a:solidFill>
        <a:latin typeface="+mn-lt"/>
        <a:ea typeface="+mn-ea"/>
        <a:cs typeface="+mn-cs"/>
      </a:defRPr>
    </a:lvl1pPr>
    <a:lvl2pPr marL="457200" algn="l" defTabSz="913765" rtl="0" eaLnBrk="1" latinLnBrk="0" hangingPunct="1">
      <a:defRPr sz="1800" kern="1200">
        <a:solidFill>
          <a:schemeClr val="tx1"/>
        </a:solidFill>
        <a:latin typeface="+mn-lt"/>
        <a:ea typeface="+mn-ea"/>
        <a:cs typeface="+mn-cs"/>
      </a:defRPr>
    </a:lvl2pPr>
    <a:lvl3pPr marL="914400" algn="l" defTabSz="913765" rtl="0" eaLnBrk="1" latinLnBrk="0" hangingPunct="1">
      <a:defRPr sz="1800" kern="1200">
        <a:solidFill>
          <a:schemeClr val="tx1"/>
        </a:solidFill>
        <a:latin typeface="+mn-lt"/>
        <a:ea typeface="+mn-ea"/>
        <a:cs typeface="+mn-cs"/>
      </a:defRPr>
    </a:lvl3pPr>
    <a:lvl4pPr marL="1371600" algn="l" defTabSz="913765" rtl="0" eaLnBrk="1" latinLnBrk="0" hangingPunct="1">
      <a:defRPr sz="1800" kern="1200">
        <a:solidFill>
          <a:schemeClr val="tx1"/>
        </a:solidFill>
        <a:latin typeface="+mn-lt"/>
        <a:ea typeface="+mn-ea"/>
        <a:cs typeface="+mn-cs"/>
      </a:defRPr>
    </a:lvl4pPr>
    <a:lvl5pPr marL="1828800" algn="l" defTabSz="913765" rtl="0" eaLnBrk="1" latinLnBrk="0" hangingPunct="1">
      <a:defRPr sz="1800" kern="1200">
        <a:solidFill>
          <a:schemeClr val="tx1"/>
        </a:solidFill>
        <a:latin typeface="+mn-lt"/>
        <a:ea typeface="+mn-ea"/>
        <a:cs typeface="+mn-cs"/>
      </a:defRPr>
    </a:lvl5pPr>
    <a:lvl6pPr marL="2286000" algn="l" defTabSz="913765" rtl="0" eaLnBrk="1" latinLnBrk="0" hangingPunct="1">
      <a:defRPr sz="1800" kern="1200">
        <a:solidFill>
          <a:schemeClr val="tx1"/>
        </a:solidFill>
        <a:latin typeface="+mn-lt"/>
        <a:ea typeface="+mn-ea"/>
        <a:cs typeface="+mn-cs"/>
      </a:defRPr>
    </a:lvl6pPr>
    <a:lvl7pPr marL="2743200" algn="l" defTabSz="913765" rtl="0" eaLnBrk="1" latinLnBrk="0" hangingPunct="1">
      <a:defRPr sz="1800" kern="1200">
        <a:solidFill>
          <a:schemeClr val="tx1"/>
        </a:solidFill>
        <a:latin typeface="+mn-lt"/>
        <a:ea typeface="+mn-ea"/>
        <a:cs typeface="+mn-cs"/>
      </a:defRPr>
    </a:lvl7pPr>
    <a:lvl8pPr marL="3200400" algn="l" defTabSz="913765" rtl="0" eaLnBrk="1" latinLnBrk="0" hangingPunct="1">
      <a:defRPr sz="1800" kern="1200">
        <a:solidFill>
          <a:schemeClr val="tx1"/>
        </a:solidFill>
        <a:latin typeface="+mn-lt"/>
        <a:ea typeface="+mn-ea"/>
        <a:cs typeface="+mn-cs"/>
      </a:defRPr>
    </a:lvl8pPr>
    <a:lvl9pPr marL="3657600" algn="l" defTabSz="913765"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3840">
          <p15:clr>
            <a:srgbClr val="A4A3A4"/>
          </p15:clr>
        </p15:guide>
        <p15:guide id="2" orient="horz" pos="2160">
          <p15:clr>
            <a:srgbClr val="A4A3A4"/>
          </p15:clr>
        </p15:guide>
        <p15:guide id="3" orient="horz" pos="231">
          <p15:clr>
            <a:srgbClr val="A4A3A4"/>
          </p15:clr>
        </p15:guide>
        <p15:guide id="4" orient="horz" pos="4088">
          <p15:clr>
            <a:srgbClr val="A4A3A4"/>
          </p15:clr>
        </p15:guide>
        <p15:guide id="5" pos="604">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2060"/>
    <a:srgbClr val="92D050"/>
    <a:srgbClr val="8DDCF8"/>
    <a:srgbClr val="DA1F3E"/>
    <a:srgbClr val="AFABAB"/>
    <a:srgbClr val="15A2C0"/>
    <a:srgbClr val="F58345"/>
    <a:srgbClr val="FDEE20"/>
    <a:srgbClr val="8CC63E"/>
    <a:srgbClr val="00618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191" autoAdjust="0"/>
    <p:restoredTop sz="68000" autoAdjust="0"/>
  </p:normalViewPr>
  <p:slideViewPr>
    <p:cSldViewPr snapToGrid="0" snapToObjects="1">
      <p:cViewPr varScale="1">
        <p:scale>
          <a:sx n="58" d="100"/>
          <a:sy n="58" d="100"/>
        </p:scale>
        <p:origin x="1454" y="62"/>
      </p:cViewPr>
      <p:guideLst>
        <p:guide pos="3840"/>
        <p:guide orient="horz" pos="2160"/>
        <p:guide orient="horz" pos="231"/>
        <p:guide orient="horz" pos="4088"/>
        <p:guide pos="604"/>
      </p:guideLst>
    </p:cSldViewPr>
  </p:slideViewPr>
  <p:notesTextViewPr>
    <p:cViewPr>
      <p:scale>
        <a:sx n="1" d="1"/>
        <a:sy n="1" d="1"/>
      </p:scale>
      <p:origin x="0" y="0"/>
    </p:cViewPr>
  </p:notesTextViewPr>
  <p:sorterViewPr>
    <p:cViewPr>
      <p:scale>
        <a:sx n="75" d="100"/>
        <a:sy n="75"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tableStyles" Target="tableStyles.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110" Type="http://schemas.openxmlformats.org/officeDocument/2006/relationships/slide" Target="slides/slide109.xml"/><Relationship Id="rId115"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7.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A62CC42-1279-4B4A-AAD9-5DFDD712F549}" type="datetimeFigureOut">
              <a:rPr lang="zh-CN" altLang="en-US" smtClean="0"/>
              <a:pPr/>
              <a:t>2018/12/13</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4F87B1E-A814-4629-964F-A05B0F5A76E3}" type="slidenum">
              <a:rPr lang="zh-CN" altLang="en-US" smtClean="0"/>
              <a:pPr/>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虽然你可能说不出知识图谱的具体定义，但其实每天都在使用它。当你在百度搜索时，搜索结果右侧的联想，就来自于知识图谱技术的应用；你问百度某个字怎么念，答案也来自知识图谱的应用；你和度秘聊天，问他詹姆斯和科比谁厉害、都取得了哪些成就等等，背后都是知识图谱在发挥作用</a:t>
            </a:r>
            <a:r>
              <a:rPr lang="en-US" altLang="zh-CN" dirty="0"/>
              <a:t>……</a:t>
            </a:r>
          </a:p>
          <a:p>
            <a:endParaRPr lang="zh-CN" altLang="en-US" dirty="0"/>
          </a:p>
        </p:txBody>
      </p:sp>
      <p:sp>
        <p:nvSpPr>
          <p:cNvPr id="4" name="灯片编号占位符 3"/>
          <p:cNvSpPr>
            <a:spLocks noGrp="1"/>
          </p:cNvSpPr>
          <p:nvPr>
            <p:ph type="sldNum" sz="quarter" idx="5"/>
          </p:nvPr>
        </p:nvSpPr>
        <p:spPr/>
        <p:txBody>
          <a:bodyPr/>
          <a:lstStyle/>
          <a:p>
            <a:fld id="{44F87B1E-A814-4629-964F-A05B0F5A76E3}" type="slidenum">
              <a:rPr lang="zh-CN" altLang="en-US" smtClean="0"/>
              <a:t>4</a:t>
            </a:fld>
            <a:endParaRPr lang="zh-CN" altLang="en-US"/>
          </a:p>
        </p:txBody>
      </p:sp>
    </p:spTree>
    <p:extLst>
      <p:ext uri="{BB962C8B-B14F-4D97-AF65-F5344CB8AC3E}">
        <p14:creationId xmlns:p14="http://schemas.microsoft.com/office/powerpoint/2010/main" val="8313451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next</a:t>
            </a:r>
            <a:r>
              <a:rPr lang="zh-CN" altLang="en-US" dirty="0"/>
              <a:t>就像刚才李同学说的，通过信息抽取，我们实现了从非结构化和半结构化数据中获取实体、关系以及实体属性信息的目标，然而，这些结果中可能包含大量的冗余和错误信息，数据之间的关系也是扁平化的，缺乏层次性和逻辑性，因此有必要对其进行清理和整合．</a:t>
            </a:r>
            <a:endParaRPr lang="en-US" altLang="zh-CN"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dirty="0"/>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t>知识融合包括２部分内容：实体链接和知识合并．通过知识融合，可以消除概念的歧义，剔除冗余和错误概念，从而确保知识的质量。</a:t>
            </a:r>
            <a:endParaRPr lang="en-US" altLang="zh-CN" dirty="0"/>
          </a:p>
        </p:txBody>
      </p:sp>
      <p:sp>
        <p:nvSpPr>
          <p:cNvPr id="4" name="灯片编号占位符 3"/>
          <p:cNvSpPr>
            <a:spLocks noGrp="1"/>
          </p:cNvSpPr>
          <p:nvPr>
            <p:ph type="sldNum" sz="quarter" idx="5"/>
          </p:nvPr>
        </p:nvSpPr>
        <p:spPr/>
        <p:txBody>
          <a:bodyPr/>
          <a:lstStyle/>
          <a:p>
            <a:fld id="{9F03B518-7E54-42FC-BE22-072E6064E8E1}" type="slidenum">
              <a:rPr lang="zh-CN" altLang="en-US" smtClean="0"/>
              <a:pPr/>
              <a:t>40</a:t>
            </a:fld>
            <a:endParaRPr lang="zh-CN" altLang="en-US"/>
          </a:p>
        </p:txBody>
      </p:sp>
    </p:spTree>
    <p:extLst>
      <p:ext uri="{BB962C8B-B14F-4D97-AF65-F5344CB8AC3E}">
        <p14:creationId xmlns:p14="http://schemas.microsoft.com/office/powerpoint/2010/main" val="10570317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t>（实体对齐，本体匹配）</a:t>
            </a:r>
            <a:endParaRPr lang="en-US" altLang="zh-CN" dirty="0"/>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t>实体链接的一般流程是：</a:t>
            </a:r>
            <a:endParaRPr lang="en-US" altLang="zh-CN" dirty="0"/>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t>１）从文本中通过实体抽取得到实体指称项；</a:t>
            </a:r>
            <a:endParaRPr lang="en-US" altLang="zh-CN" dirty="0"/>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t>２）进行实体消歧和共指消解</a:t>
            </a:r>
            <a:r>
              <a:rPr lang="en-US" altLang="zh-CN" dirty="0"/>
              <a:t>(</a:t>
            </a:r>
            <a:r>
              <a:rPr lang="zh-CN" altLang="en-US" dirty="0"/>
              <a:t>指代消歧</a:t>
            </a:r>
            <a:r>
              <a:rPr lang="en-US" altLang="zh-CN" dirty="0"/>
              <a:t>)</a:t>
            </a:r>
            <a:r>
              <a:rPr lang="zh-CN" altLang="en-US" dirty="0"/>
              <a:t>，判断知识库中的同名实体与之是否代表不同的含义以及知识库中是否存在其他命名实体与之表示相同的含义；</a:t>
            </a:r>
            <a:endParaRPr lang="en-US" altLang="zh-CN" dirty="0"/>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t>３）在确认知识库中对应的正确实体对象之后，将该实体指称项链接到知识库中对应实体．</a:t>
            </a:r>
          </a:p>
        </p:txBody>
      </p:sp>
      <p:sp>
        <p:nvSpPr>
          <p:cNvPr id="4" name="灯片编号占位符 3"/>
          <p:cNvSpPr>
            <a:spLocks noGrp="1"/>
          </p:cNvSpPr>
          <p:nvPr>
            <p:ph type="sldNum" sz="quarter" idx="5"/>
          </p:nvPr>
        </p:nvSpPr>
        <p:spPr/>
        <p:txBody>
          <a:bodyPr/>
          <a:lstStyle/>
          <a:p>
            <a:fld id="{9F03B518-7E54-42FC-BE22-072E6064E8E1}" type="slidenum">
              <a:rPr lang="zh-CN" altLang="en-US" smtClean="0"/>
              <a:pPr/>
              <a:t>41</a:t>
            </a:fld>
            <a:endParaRPr lang="zh-CN" altLang="en-US"/>
          </a:p>
        </p:txBody>
      </p:sp>
    </p:spTree>
    <p:extLst>
      <p:ext uri="{BB962C8B-B14F-4D97-AF65-F5344CB8AC3E}">
        <p14:creationId xmlns:p14="http://schemas.microsoft.com/office/powerpoint/2010/main" val="30251176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200" b="0" i="0" kern="1200" dirty="0">
                <a:solidFill>
                  <a:schemeClr val="tx1"/>
                </a:solidFill>
                <a:effectLst/>
                <a:latin typeface="+mn-lt"/>
                <a:ea typeface="+mn-ea"/>
                <a:cs typeface="+mn-cs"/>
              </a:rPr>
              <a:t>在前面的实体链接中，我们已经将实体链接到知识库中对应的正确实体对象那里去了，但需要注意的是，实体链接链接的是我们从半结构化数据和非结构化数据那里通过信息抽取提取出来的数据。</a:t>
            </a:r>
            <a:br>
              <a:rPr lang="zh-CN" altLang="en-US" dirty="0"/>
            </a:br>
            <a:r>
              <a:rPr lang="zh-CN" altLang="en-US" sz="1200" b="0" i="0" kern="1200" dirty="0">
                <a:solidFill>
                  <a:schemeClr val="tx1"/>
                </a:solidFill>
                <a:effectLst/>
                <a:latin typeface="+mn-lt"/>
                <a:ea typeface="+mn-ea"/>
                <a:cs typeface="+mn-cs"/>
              </a:rPr>
              <a:t>那么除了半结构化数据和非结构化数据以外，我们还有个更方便的数据来源</a:t>
            </a:r>
            <a:r>
              <a:rPr lang="en-US" altLang="zh-CN" sz="1200" b="0" i="0" kern="1200" dirty="0">
                <a:solidFill>
                  <a:schemeClr val="tx1"/>
                </a:solidFill>
                <a:effectLst/>
                <a:latin typeface="+mn-lt"/>
                <a:ea typeface="+mn-ea"/>
                <a:cs typeface="+mn-cs"/>
              </a:rPr>
              <a:t>——</a:t>
            </a:r>
            <a:r>
              <a:rPr lang="zh-CN" altLang="en-US" sz="1200" b="1" i="0" kern="1200" dirty="0">
                <a:solidFill>
                  <a:schemeClr val="tx1"/>
                </a:solidFill>
                <a:effectLst/>
                <a:latin typeface="+mn-lt"/>
                <a:ea typeface="+mn-ea"/>
                <a:cs typeface="+mn-cs"/>
              </a:rPr>
              <a:t>结构化数据</a:t>
            </a:r>
            <a:r>
              <a:rPr lang="zh-CN" altLang="en-US" sz="1200" b="0" i="0" kern="1200" dirty="0">
                <a:solidFill>
                  <a:schemeClr val="tx1"/>
                </a:solidFill>
                <a:effectLst/>
                <a:latin typeface="+mn-lt"/>
                <a:ea typeface="+mn-ea"/>
                <a:cs typeface="+mn-cs"/>
              </a:rPr>
              <a:t>，如外部知识库和关系数据库。</a:t>
            </a:r>
            <a:endParaRPr lang="zh-CN" altLang="en-US" dirty="0"/>
          </a:p>
        </p:txBody>
      </p:sp>
      <p:sp>
        <p:nvSpPr>
          <p:cNvPr id="4" name="灯片编号占位符 3"/>
          <p:cNvSpPr>
            <a:spLocks noGrp="1"/>
          </p:cNvSpPr>
          <p:nvPr>
            <p:ph type="sldNum" sz="quarter" idx="5"/>
          </p:nvPr>
        </p:nvSpPr>
        <p:spPr/>
        <p:txBody>
          <a:bodyPr/>
          <a:lstStyle/>
          <a:p>
            <a:fld id="{9F03B518-7E54-42FC-BE22-072E6064E8E1}" type="slidenum">
              <a:rPr lang="zh-CN" altLang="en-US" smtClean="0"/>
              <a:pPr/>
              <a:t>42</a:t>
            </a:fld>
            <a:endParaRPr lang="zh-CN" altLang="en-US"/>
          </a:p>
        </p:txBody>
      </p:sp>
    </p:spTree>
    <p:extLst>
      <p:ext uri="{BB962C8B-B14F-4D97-AF65-F5344CB8AC3E}">
        <p14:creationId xmlns:p14="http://schemas.microsoft.com/office/powerpoint/2010/main" val="8550430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t>我们平时查资料，例如在百度百科中我们查找</a:t>
            </a:r>
            <a:r>
              <a:rPr lang="en-US" altLang="zh-CN" dirty="0"/>
              <a:t>apple</a:t>
            </a:r>
            <a:r>
              <a:rPr lang="zh-CN" altLang="en-US" dirty="0"/>
              <a:t>会有</a:t>
            </a:r>
            <a:r>
              <a:rPr lang="en-US" altLang="zh-CN" dirty="0"/>
              <a:t>7</a:t>
            </a:r>
            <a:r>
              <a:rPr lang="zh-CN" altLang="en-US" dirty="0"/>
              <a:t>个同名义项。有苹果公司也有英语单词， 在不同的知识来源中，</a:t>
            </a:r>
            <a:r>
              <a:rPr lang="en-US" altLang="zh-CN" dirty="0"/>
              <a:t>apple</a:t>
            </a:r>
            <a:r>
              <a:rPr lang="zh-CN" altLang="en-US" dirty="0"/>
              <a:t>表示的实体对象可能也会不同。这个时候就需要实体消歧技术。</a:t>
            </a:r>
          </a:p>
        </p:txBody>
      </p:sp>
      <p:sp>
        <p:nvSpPr>
          <p:cNvPr id="4" name="灯片编号占位符 3"/>
          <p:cNvSpPr>
            <a:spLocks noGrp="1"/>
          </p:cNvSpPr>
          <p:nvPr>
            <p:ph type="sldNum" sz="quarter" idx="5"/>
          </p:nvPr>
        </p:nvSpPr>
        <p:spPr/>
        <p:txBody>
          <a:bodyPr/>
          <a:lstStyle/>
          <a:p>
            <a:fld id="{9F03B518-7E54-42FC-BE22-072E6064E8E1}" type="slidenum">
              <a:rPr lang="zh-CN" altLang="en-US" smtClean="0"/>
              <a:pPr/>
              <a:t>43</a:t>
            </a:fld>
            <a:endParaRPr lang="zh-CN" altLang="en-US"/>
          </a:p>
        </p:txBody>
      </p:sp>
    </p:spTree>
    <p:extLst>
      <p:ext uri="{BB962C8B-B14F-4D97-AF65-F5344CB8AC3E}">
        <p14:creationId xmlns:p14="http://schemas.microsoft.com/office/powerpoint/2010/main" val="31604888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灯片编号占位符 3"/>
          <p:cNvSpPr>
            <a:spLocks noGrp="1"/>
          </p:cNvSpPr>
          <p:nvPr>
            <p:ph type="sldNum" sz="quarter" idx="5"/>
          </p:nvPr>
        </p:nvSpPr>
        <p:spPr/>
        <p:txBody>
          <a:bodyPr/>
          <a:lstStyle/>
          <a:p>
            <a:fld id="{9F03B518-7E54-42FC-BE22-072E6064E8E1}" type="slidenum">
              <a:rPr lang="zh-CN" altLang="en-US" smtClean="0"/>
              <a:pPr/>
              <a:t>44</a:t>
            </a:fld>
            <a:endParaRPr lang="zh-CN" altLang="en-US"/>
          </a:p>
        </p:txBody>
      </p:sp>
    </p:spTree>
    <p:extLst>
      <p:ext uri="{BB962C8B-B14F-4D97-AF65-F5344CB8AC3E}">
        <p14:creationId xmlns:p14="http://schemas.microsoft.com/office/powerpoint/2010/main" val="4287176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sz="1200" b="0" i="0" u="none" strike="noStrike" kern="1200" baseline="0" dirty="0">
                <a:solidFill>
                  <a:schemeClr val="tx1"/>
                </a:solidFill>
                <a:latin typeface="+mn-lt"/>
                <a:ea typeface="+mn-ea"/>
                <a:cs typeface="+mn-cs"/>
              </a:rPr>
              <a:t>聚类法是指以实体对象为聚类中心，将所有指向同一目标实体对象的指称项</a:t>
            </a:r>
            <a:endParaRPr lang="en-US" altLang="zh-CN" sz="1200" b="0" i="0" u="none" strike="noStrike" kern="1200" baseline="0" dirty="0">
              <a:solidFill>
                <a:schemeClr val="tx1"/>
              </a:solidFill>
              <a:latin typeface="+mn-lt"/>
              <a:ea typeface="+mn-ea"/>
              <a:cs typeface="+mn-cs"/>
            </a:endParaRPr>
          </a:p>
          <a:p>
            <a:r>
              <a:rPr lang="zh-CN" altLang="en-US" sz="1200" b="0" i="0" u="none" strike="noStrike" kern="1200" baseline="0" dirty="0">
                <a:solidFill>
                  <a:schemeClr val="tx1"/>
                </a:solidFill>
                <a:latin typeface="+mn-lt"/>
                <a:ea typeface="+mn-ea"/>
                <a:cs typeface="+mn-cs"/>
              </a:rPr>
              <a:t>聚集到以该对象为中心的类别下．聚类法消歧的关键问题是如何定义实</a:t>
            </a:r>
            <a:endParaRPr lang="en-US" altLang="zh-CN" sz="1200" b="0" i="0" u="none" strike="noStrike" kern="1200" baseline="0" dirty="0">
              <a:solidFill>
                <a:schemeClr val="tx1"/>
              </a:solidFill>
              <a:latin typeface="+mn-lt"/>
              <a:ea typeface="+mn-ea"/>
              <a:cs typeface="+mn-cs"/>
            </a:endParaRPr>
          </a:p>
          <a:p>
            <a:r>
              <a:rPr lang="zh-CN" altLang="en-US" sz="1200" b="0" i="0" u="none" strike="noStrike" kern="1200" baseline="0" dirty="0">
                <a:solidFill>
                  <a:schemeClr val="tx1"/>
                </a:solidFill>
                <a:latin typeface="+mn-lt"/>
                <a:ea typeface="+mn-ea"/>
                <a:cs typeface="+mn-cs"/>
              </a:rPr>
              <a:t>体对象与指称项之间的相似度。</a:t>
            </a:r>
            <a:endParaRPr lang="zh-CN" altLang="en-US" dirty="0"/>
          </a:p>
        </p:txBody>
      </p:sp>
      <p:sp>
        <p:nvSpPr>
          <p:cNvPr id="4" name="灯片编号占位符 3"/>
          <p:cNvSpPr>
            <a:spLocks noGrp="1"/>
          </p:cNvSpPr>
          <p:nvPr>
            <p:ph type="sldNum" sz="quarter" idx="5"/>
          </p:nvPr>
        </p:nvSpPr>
        <p:spPr/>
        <p:txBody>
          <a:bodyPr/>
          <a:lstStyle/>
          <a:p>
            <a:fld id="{9F03B518-7E54-42FC-BE22-072E6064E8E1}" type="slidenum">
              <a:rPr lang="zh-CN" altLang="en-US" smtClean="0"/>
              <a:pPr/>
              <a:t>45</a:t>
            </a:fld>
            <a:endParaRPr lang="zh-CN" altLang="en-US"/>
          </a:p>
        </p:txBody>
      </p:sp>
    </p:spTree>
    <p:extLst>
      <p:ext uri="{BB962C8B-B14F-4D97-AF65-F5344CB8AC3E}">
        <p14:creationId xmlns:p14="http://schemas.microsoft.com/office/powerpoint/2010/main" val="13139459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sz="1200" b="0" i="0" u="none" strike="noStrike" kern="1200" baseline="0" dirty="0">
                <a:solidFill>
                  <a:schemeClr val="tx1"/>
                </a:solidFill>
                <a:latin typeface="+mn-lt"/>
                <a:ea typeface="+mn-ea"/>
                <a:cs typeface="+mn-cs"/>
              </a:rPr>
              <a:t>聚类法是指以实体对象为聚类中心，将所有指向同一目标实体对象的指称项</a:t>
            </a:r>
            <a:endParaRPr lang="en-US" altLang="zh-CN" sz="1200" b="0" i="0" u="none" strike="noStrike" kern="1200" baseline="0" dirty="0">
              <a:solidFill>
                <a:schemeClr val="tx1"/>
              </a:solidFill>
              <a:latin typeface="+mn-lt"/>
              <a:ea typeface="+mn-ea"/>
              <a:cs typeface="+mn-cs"/>
            </a:endParaRPr>
          </a:p>
          <a:p>
            <a:r>
              <a:rPr lang="zh-CN" altLang="en-US" sz="1200" b="0" i="0" u="none" strike="noStrike" kern="1200" baseline="0" dirty="0">
                <a:solidFill>
                  <a:schemeClr val="tx1"/>
                </a:solidFill>
                <a:latin typeface="+mn-lt"/>
                <a:ea typeface="+mn-ea"/>
                <a:cs typeface="+mn-cs"/>
              </a:rPr>
              <a:t>聚集到以该对象为中心的类别下．聚类法消歧的关键问题是如何定义实</a:t>
            </a:r>
            <a:endParaRPr lang="en-US" altLang="zh-CN" sz="1200" b="0" i="0" u="none" strike="noStrike" kern="1200" baseline="0" dirty="0">
              <a:solidFill>
                <a:schemeClr val="tx1"/>
              </a:solidFill>
              <a:latin typeface="+mn-lt"/>
              <a:ea typeface="+mn-ea"/>
              <a:cs typeface="+mn-cs"/>
            </a:endParaRPr>
          </a:p>
          <a:p>
            <a:r>
              <a:rPr lang="zh-CN" altLang="en-US" sz="1200" b="0" i="0" u="none" strike="noStrike" kern="1200" baseline="0" dirty="0">
                <a:solidFill>
                  <a:schemeClr val="tx1"/>
                </a:solidFill>
                <a:latin typeface="+mn-lt"/>
                <a:ea typeface="+mn-ea"/>
                <a:cs typeface="+mn-cs"/>
              </a:rPr>
              <a:t>体对象与指称项之间的相似度。</a:t>
            </a:r>
            <a:endParaRPr lang="zh-CN" altLang="en-US" dirty="0"/>
          </a:p>
        </p:txBody>
      </p:sp>
      <p:sp>
        <p:nvSpPr>
          <p:cNvPr id="4" name="灯片编号占位符 3"/>
          <p:cNvSpPr>
            <a:spLocks noGrp="1"/>
          </p:cNvSpPr>
          <p:nvPr>
            <p:ph type="sldNum" sz="quarter" idx="5"/>
          </p:nvPr>
        </p:nvSpPr>
        <p:spPr/>
        <p:txBody>
          <a:bodyPr/>
          <a:lstStyle/>
          <a:p>
            <a:fld id="{9F03B518-7E54-42FC-BE22-072E6064E8E1}" type="slidenum">
              <a:rPr lang="zh-CN" altLang="en-US" smtClean="0"/>
              <a:pPr/>
              <a:t>46</a:t>
            </a:fld>
            <a:endParaRPr lang="zh-CN" altLang="en-US"/>
          </a:p>
        </p:txBody>
      </p:sp>
    </p:spTree>
    <p:extLst>
      <p:ext uri="{BB962C8B-B14F-4D97-AF65-F5344CB8AC3E}">
        <p14:creationId xmlns:p14="http://schemas.microsoft.com/office/powerpoint/2010/main" val="13028965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9F03B518-7E54-42FC-BE22-072E6064E8E1}" type="slidenum">
              <a:rPr lang="zh-CN" altLang="en-US" smtClean="0"/>
              <a:pPr/>
              <a:t>47</a:t>
            </a:fld>
            <a:endParaRPr lang="zh-CN" altLang="en-US"/>
          </a:p>
        </p:txBody>
      </p:sp>
    </p:spTree>
    <p:extLst>
      <p:ext uri="{BB962C8B-B14F-4D97-AF65-F5344CB8AC3E}">
        <p14:creationId xmlns:p14="http://schemas.microsoft.com/office/powerpoint/2010/main" val="132563176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sz="1200" b="0" i="0" kern="1200" dirty="0">
                <a:solidFill>
                  <a:schemeClr val="tx1"/>
                </a:solidFill>
                <a:effectLst/>
                <a:latin typeface="+mn-lt"/>
                <a:ea typeface="+mn-ea"/>
                <a:cs typeface="+mn-cs"/>
              </a:rPr>
              <a:t>上述将</a:t>
            </a:r>
            <a:r>
              <a:rPr lang="en-US" altLang="zh-CN" sz="1200" b="0" i="0" kern="1200" dirty="0" err="1">
                <a:solidFill>
                  <a:schemeClr val="tx1"/>
                </a:solidFill>
                <a:effectLst/>
                <a:latin typeface="+mn-lt"/>
                <a:ea typeface="+mn-ea"/>
                <a:cs typeface="+mn-cs"/>
              </a:rPr>
              <a:t>Lvensshtain</a:t>
            </a:r>
            <a:r>
              <a:rPr lang="zh-CN" altLang="en-US" sz="1200" b="0" i="0" kern="1200" dirty="0">
                <a:solidFill>
                  <a:schemeClr val="tx1"/>
                </a:solidFill>
                <a:effectLst/>
                <a:latin typeface="+mn-lt"/>
                <a:ea typeface="+mn-ea"/>
                <a:cs typeface="+mn-cs"/>
              </a:rPr>
              <a:t>转换为</a:t>
            </a:r>
            <a:r>
              <a:rPr lang="en-US" altLang="zh-CN" sz="1200" b="0" i="0" kern="1200" dirty="0" err="1">
                <a:solidFill>
                  <a:schemeClr val="tx1"/>
                </a:solidFill>
                <a:effectLst/>
                <a:latin typeface="+mn-lt"/>
                <a:ea typeface="+mn-ea"/>
                <a:cs typeface="+mn-cs"/>
              </a:rPr>
              <a:t>Levenshtein</a:t>
            </a:r>
            <a:r>
              <a:rPr lang="en-US" altLang="zh-CN" sz="1200" b="0" i="0" kern="1200" dirty="0">
                <a:solidFill>
                  <a:schemeClr val="tx1"/>
                </a:solidFill>
                <a:effectLst/>
                <a:latin typeface="+mn-lt"/>
                <a:ea typeface="+mn-ea"/>
                <a:cs typeface="+mn-cs"/>
              </a:rPr>
              <a:t> </a:t>
            </a:r>
            <a:r>
              <a:rPr lang="zh-CN" altLang="en-US" sz="1200" b="0" i="0" kern="1200" dirty="0">
                <a:solidFill>
                  <a:schemeClr val="tx1"/>
                </a:solidFill>
                <a:effectLst/>
                <a:latin typeface="+mn-lt"/>
                <a:ea typeface="+mn-ea"/>
                <a:cs typeface="+mn-cs"/>
              </a:rPr>
              <a:t>，总共操作</a:t>
            </a:r>
            <a:r>
              <a:rPr lang="en-US" altLang="zh-CN" sz="1200" b="0" i="0" kern="1200" dirty="0">
                <a:solidFill>
                  <a:schemeClr val="tx1"/>
                </a:solidFill>
                <a:effectLst/>
                <a:latin typeface="+mn-lt"/>
                <a:ea typeface="+mn-ea"/>
                <a:cs typeface="+mn-cs"/>
              </a:rPr>
              <a:t>3</a:t>
            </a:r>
            <a:r>
              <a:rPr lang="zh-CN" altLang="en-US" sz="1200" b="0" i="0" kern="1200" dirty="0">
                <a:solidFill>
                  <a:schemeClr val="tx1"/>
                </a:solidFill>
                <a:effectLst/>
                <a:latin typeface="+mn-lt"/>
                <a:ea typeface="+mn-ea"/>
                <a:cs typeface="+mn-cs"/>
              </a:rPr>
              <a:t>次，编辑距离也就是</a:t>
            </a:r>
            <a:r>
              <a:rPr lang="en-US" altLang="zh-CN" sz="1200" b="0" i="0" kern="1200" dirty="0">
                <a:solidFill>
                  <a:schemeClr val="tx1"/>
                </a:solidFill>
                <a:effectLst/>
                <a:latin typeface="+mn-lt"/>
                <a:ea typeface="+mn-ea"/>
                <a:cs typeface="+mn-cs"/>
              </a:rPr>
              <a:t>3</a:t>
            </a:r>
            <a:r>
              <a:rPr lang="zh-CN" altLang="en-US" sz="1200" b="0" i="0" kern="1200" dirty="0">
                <a:solidFill>
                  <a:schemeClr val="tx1"/>
                </a:solidFill>
                <a:effectLst/>
                <a:latin typeface="+mn-lt"/>
                <a:ea typeface="+mn-ea"/>
                <a:cs typeface="+mn-cs"/>
              </a:rPr>
              <a:t>。</a:t>
            </a:r>
            <a:endParaRPr lang="zh-CN" altLang="en-US" dirty="0"/>
          </a:p>
        </p:txBody>
      </p:sp>
      <p:sp>
        <p:nvSpPr>
          <p:cNvPr id="4" name="灯片编号占位符 3"/>
          <p:cNvSpPr>
            <a:spLocks noGrp="1"/>
          </p:cNvSpPr>
          <p:nvPr>
            <p:ph type="sldNum" sz="quarter" idx="5"/>
          </p:nvPr>
        </p:nvSpPr>
        <p:spPr/>
        <p:txBody>
          <a:bodyPr/>
          <a:lstStyle/>
          <a:p>
            <a:fld id="{9F03B518-7E54-42FC-BE22-072E6064E8E1}" type="slidenum">
              <a:rPr lang="zh-CN" altLang="en-US" smtClean="0"/>
              <a:pPr/>
              <a:t>48</a:t>
            </a:fld>
            <a:endParaRPr lang="zh-CN" altLang="en-US"/>
          </a:p>
        </p:txBody>
      </p:sp>
    </p:spTree>
    <p:extLst>
      <p:ext uri="{BB962C8B-B14F-4D97-AF65-F5344CB8AC3E}">
        <p14:creationId xmlns:p14="http://schemas.microsoft.com/office/powerpoint/2010/main" val="403912811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sz="1200" b="0" i="0" kern="1200" dirty="0">
                <a:solidFill>
                  <a:schemeClr val="tx1"/>
                </a:solidFill>
                <a:effectLst/>
                <a:latin typeface="+mn-lt"/>
                <a:ea typeface="+mn-ea"/>
                <a:cs typeface="+mn-cs"/>
              </a:rPr>
              <a:t>下面我们用一个简单的例子来实现下算法的过程，以</a:t>
            </a:r>
            <a:r>
              <a:rPr lang="en-US" altLang="zh-CN" sz="1200" b="0" i="0" kern="1200" dirty="0" err="1">
                <a:solidFill>
                  <a:schemeClr val="tx1"/>
                </a:solidFill>
                <a:effectLst/>
                <a:latin typeface="+mn-lt"/>
                <a:ea typeface="+mn-ea"/>
                <a:cs typeface="+mn-cs"/>
              </a:rPr>
              <a:t>abc</a:t>
            </a:r>
            <a:r>
              <a:rPr lang="zh-CN" altLang="en-US" sz="1200" b="0" i="0" kern="1200" dirty="0">
                <a:solidFill>
                  <a:schemeClr val="tx1"/>
                </a:solidFill>
                <a:effectLst/>
                <a:latin typeface="+mn-lt"/>
                <a:ea typeface="+mn-ea"/>
                <a:cs typeface="+mn-cs"/>
              </a:rPr>
              <a:t>和</a:t>
            </a:r>
            <a:r>
              <a:rPr lang="en-US" altLang="zh-CN" sz="1200" b="0" i="0" kern="1200" dirty="0" err="1">
                <a:solidFill>
                  <a:schemeClr val="tx1"/>
                </a:solidFill>
                <a:effectLst/>
                <a:latin typeface="+mn-lt"/>
                <a:ea typeface="+mn-ea"/>
                <a:cs typeface="+mn-cs"/>
              </a:rPr>
              <a:t>abe</a:t>
            </a:r>
            <a:r>
              <a:rPr lang="zh-CN" altLang="en-US" sz="1200" b="0" i="0" kern="1200" dirty="0">
                <a:solidFill>
                  <a:schemeClr val="tx1"/>
                </a:solidFill>
                <a:effectLst/>
                <a:latin typeface="+mn-lt"/>
                <a:ea typeface="+mn-ea"/>
                <a:cs typeface="+mn-cs"/>
              </a:rPr>
              <a:t>这两个字符串为例</a:t>
            </a:r>
            <a:endParaRPr lang="en-US" altLang="zh-CN" sz="1200" b="0" i="0" kern="1200" dirty="0">
              <a:solidFill>
                <a:schemeClr val="tx1"/>
              </a:solidFill>
              <a:effectLst/>
              <a:latin typeface="+mn-lt"/>
              <a:ea typeface="+mn-ea"/>
              <a:cs typeface="+mn-cs"/>
            </a:endParaRPr>
          </a:p>
          <a:p>
            <a:endParaRPr lang="en-US" altLang="zh-CN" sz="1200" b="0" i="0" kern="1200" dirty="0">
              <a:solidFill>
                <a:schemeClr val="tx1"/>
              </a:solidFill>
              <a:effectLst/>
              <a:latin typeface="+mn-lt"/>
              <a:ea typeface="+mn-ea"/>
              <a:cs typeface="+mn-cs"/>
            </a:endParaRPr>
          </a:p>
          <a:p>
            <a:r>
              <a:rPr lang="zh-CN" altLang="en-US" sz="1200" b="0" i="0" kern="1200" dirty="0">
                <a:solidFill>
                  <a:schemeClr val="tx1"/>
                </a:solidFill>
                <a:effectLst/>
                <a:latin typeface="+mn-lt"/>
                <a:ea typeface="+mn-ea"/>
                <a:cs typeface="+mn-cs"/>
              </a:rPr>
              <a:t>首先初始化</a:t>
            </a:r>
            <a:r>
              <a:rPr lang="en-US" altLang="zh-CN" sz="1200" b="0" i="0" kern="1200" dirty="0" err="1">
                <a:solidFill>
                  <a:schemeClr val="tx1"/>
                </a:solidFill>
                <a:effectLst/>
                <a:latin typeface="+mn-lt"/>
                <a:ea typeface="+mn-ea"/>
                <a:cs typeface="+mn-cs"/>
              </a:rPr>
              <a:t>blahblah</a:t>
            </a:r>
            <a:endParaRPr lang="en-US" altLang="zh-CN" sz="1200" b="0" i="0" kern="1200" dirty="0">
              <a:solidFill>
                <a:schemeClr val="tx1"/>
              </a:solidFill>
              <a:effectLst/>
              <a:latin typeface="+mn-lt"/>
              <a:ea typeface="+mn-ea"/>
              <a:cs typeface="+mn-cs"/>
            </a:endParaRPr>
          </a:p>
          <a:p>
            <a:r>
              <a:rPr lang="zh-CN" altLang="en-US" sz="1200" b="0" i="0" kern="1200" dirty="0">
                <a:solidFill>
                  <a:schemeClr val="tx1"/>
                </a:solidFill>
                <a:effectLst/>
                <a:latin typeface="+mn-lt"/>
                <a:ea typeface="+mn-ea"/>
                <a:cs typeface="+mn-cs"/>
              </a:rPr>
              <a:t>然后</a:t>
            </a:r>
            <a:endParaRPr lang="en-US" altLang="zh-CN" sz="1200" b="0" i="0" kern="1200" dirty="0">
              <a:solidFill>
                <a:schemeClr val="tx1"/>
              </a:solidFill>
              <a:effectLst/>
              <a:latin typeface="+mn-lt"/>
              <a:ea typeface="+mn-ea"/>
              <a:cs typeface="+mn-cs"/>
            </a:endParaRPr>
          </a:p>
          <a:p>
            <a:r>
              <a:rPr lang="zh-CN" altLang="en-US" dirty="0"/>
              <a:t>计算</a:t>
            </a:r>
            <a:r>
              <a:rPr lang="en-US" altLang="zh-CN" dirty="0"/>
              <a:t>A</a:t>
            </a:r>
            <a:r>
              <a:rPr lang="zh-CN" altLang="en-US" dirty="0"/>
              <a:t>处的值它的值取决于：左边的</a:t>
            </a:r>
            <a:r>
              <a:rPr lang="en-US" altLang="zh-CN" dirty="0"/>
              <a:t>1</a:t>
            </a:r>
            <a:r>
              <a:rPr lang="zh-CN" altLang="en-US" dirty="0"/>
              <a:t>、上边的</a:t>
            </a:r>
            <a:r>
              <a:rPr lang="en-US" altLang="zh-CN" dirty="0"/>
              <a:t>1</a:t>
            </a:r>
            <a:r>
              <a:rPr lang="zh-CN" altLang="en-US" dirty="0"/>
              <a:t>、左上角的</a:t>
            </a:r>
            <a:r>
              <a:rPr lang="en-US" altLang="zh-CN" dirty="0"/>
              <a:t>0. </a:t>
            </a:r>
          </a:p>
          <a:p>
            <a:r>
              <a:rPr lang="zh-CN" altLang="en-US" dirty="0"/>
              <a:t>按照上面我们的分析： 上面的值和左面的值都要求加</a:t>
            </a:r>
            <a:r>
              <a:rPr lang="en-US" altLang="zh-CN" dirty="0"/>
              <a:t>1</a:t>
            </a:r>
            <a:r>
              <a:rPr lang="zh-CN" altLang="en-US" dirty="0"/>
              <a:t>，这样得到</a:t>
            </a:r>
            <a:r>
              <a:rPr lang="en-US" altLang="zh-CN" dirty="0"/>
              <a:t>1+1=2</a:t>
            </a:r>
            <a:r>
              <a:rPr lang="zh-CN" altLang="en-US" dirty="0"/>
              <a:t>。 （</a:t>
            </a:r>
            <a:r>
              <a:rPr lang="zh-CN" altLang="en-US" sz="1200" b="0" i="0" kern="1200" dirty="0">
                <a:solidFill>
                  <a:schemeClr val="tx1"/>
                </a:solidFill>
                <a:effectLst/>
                <a:latin typeface="+mn-lt"/>
                <a:ea typeface="+mn-ea"/>
                <a:cs typeface="+mn-cs"/>
              </a:rPr>
              <a:t>其中， </a:t>
            </a:r>
            <a:r>
              <a:rPr lang="en-US" altLang="zh-CN" sz="1200" b="0" i="0" kern="1200" dirty="0">
                <a:solidFill>
                  <a:schemeClr val="tx1"/>
                </a:solidFill>
                <a:effectLst/>
                <a:latin typeface="+mn-lt"/>
                <a:ea typeface="+mn-ea"/>
                <a:cs typeface="+mn-cs"/>
              </a:rPr>
              <a:t>+1 </a:t>
            </a:r>
            <a:r>
              <a:rPr lang="zh-CN" altLang="en-US" sz="1200" b="0" i="0" kern="1200" dirty="0">
                <a:solidFill>
                  <a:schemeClr val="tx1"/>
                </a:solidFill>
                <a:effectLst/>
                <a:latin typeface="+mn-lt"/>
                <a:ea typeface="+mn-ea"/>
                <a:cs typeface="+mn-cs"/>
              </a:rPr>
              <a:t>表示的是插入，删除和替换操作的代价。</a:t>
            </a:r>
            <a:r>
              <a:rPr lang="zh-CN" altLang="en-US" dirty="0"/>
              <a:t>）</a:t>
            </a:r>
            <a:endParaRPr lang="en-US" altLang="zh-CN" dirty="0"/>
          </a:p>
          <a:p>
            <a:r>
              <a:rPr lang="en-US" altLang="zh-CN" dirty="0"/>
              <a:t>A</a:t>
            </a:r>
            <a:r>
              <a:rPr lang="zh-CN" altLang="en-US" dirty="0"/>
              <a:t>处 由于是两个</a:t>
            </a:r>
            <a:r>
              <a:rPr lang="en-US" altLang="zh-CN" dirty="0"/>
              <a:t>a</a:t>
            </a:r>
            <a:r>
              <a:rPr lang="zh-CN" altLang="en-US" dirty="0"/>
              <a:t>相同，左上角的值加</a:t>
            </a:r>
            <a:r>
              <a:rPr lang="en-US" altLang="zh-CN" dirty="0"/>
              <a:t>0.</a:t>
            </a:r>
            <a:r>
              <a:rPr lang="zh-CN" altLang="en-US" dirty="0"/>
              <a:t>这样得到</a:t>
            </a:r>
            <a:r>
              <a:rPr lang="en-US" altLang="zh-CN" dirty="0"/>
              <a:t>0+0=0</a:t>
            </a:r>
            <a:r>
              <a:rPr lang="zh-CN" altLang="en-US" dirty="0"/>
              <a:t>。 这时得到三个值，左边的计算后为</a:t>
            </a:r>
            <a:r>
              <a:rPr lang="en-US" altLang="zh-CN" dirty="0"/>
              <a:t>2</a:t>
            </a:r>
            <a:r>
              <a:rPr lang="zh-CN" altLang="en-US" dirty="0"/>
              <a:t>，上边的计算后为</a:t>
            </a:r>
            <a:r>
              <a:rPr lang="en-US" altLang="zh-CN" dirty="0"/>
              <a:t>2</a:t>
            </a:r>
            <a:r>
              <a:rPr lang="zh-CN" altLang="en-US" dirty="0"/>
              <a:t>，左上角的计算为</a:t>
            </a:r>
            <a:r>
              <a:rPr lang="en-US" altLang="zh-CN" dirty="0"/>
              <a:t>0</a:t>
            </a:r>
            <a:r>
              <a:rPr lang="zh-CN" altLang="en-US" dirty="0"/>
              <a:t>，所以</a:t>
            </a:r>
            <a:r>
              <a:rPr lang="en-US" altLang="zh-CN" dirty="0"/>
              <a:t>A</a:t>
            </a:r>
            <a:r>
              <a:rPr lang="zh-CN" altLang="en-US" dirty="0"/>
              <a:t>处 取他们里面最小的</a:t>
            </a:r>
            <a:r>
              <a:rPr lang="en-US" altLang="zh-CN" dirty="0"/>
              <a:t>0.</a:t>
            </a:r>
          </a:p>
          <a:p>
            <a:r>
              <a:rPr lang="zh-CN" altLang="en-US" sz="1200" b="0" i="0" kern="1200" dirty="0">
                <a:solidFill>
                  <a:schemeClr val="tx1"/>
                </a:solidFill>
                <a:effectLst/>
                <a:latin typeface="+mn-lt"/>
                <a:ea typeface="+mn-ea"/>
                <a:cs typeface="+mn-cs"/>
              </a:rPr>
              <a:t>于是表成为下面的样子 </a:t>
            </a:r>
            <a:endParaRPr lang="en-US" altLang="zh-CN" sz="1200" b="0" i="0" kern="1200" dirty="0">
              <a:solidFill>
                <a:schemeClr val="tx1"/>
              </a:solidFill>
              <a:effectLst/>
              <a:latin typeface="+mn-lt"/>
              <a:ea typeface="+mn-ea"/>
              <a:cs typeface="+mn-cs"/>
            </a:endParaRPr>
          </a:p>
          <a:p>
            <a:r>
              <a:rPr lang="en-US" altLang="zh-CN" sz="1200" b="0" i="0" kern="1200" dirty="0">
                <a:solidFill>
                  <a:schemeClr val="tx1"/>
                </a:solidFill>
                <a:effectLst/>
                <a:latin typeface="+mn-lt"/>
                <a:ea typeface="+mn-ea"/>
                <a:cs typeface="+mn-cs"/>
              </a:rPr>
              <a:t>Click</a:t>
            </a:r>
          </a:p>
          <a:p>
            <a:r>
              <a:rPr lang="zh-CN" altLang="en-US" sz="1200" b="0" i="0" kern="1200" dirty="0">
                <a:solidFill>
                  <a:schemeClr val="tx1"/>
                </a:solidFill>
                <a:effectLst/>
                <a:latin typeface="+mn-lt"/>
                <a:ea typeface="+mn-ea"/>
                <a:cs typeface="+mn-cs"/>
              </a:rPr>
              <a:t>在</a:t>
            </a:r>
            <a:r>
              <a:rPr lang="en-US" altLang="zh-CN" sz="1200" b="0" i="0" kern="1200" dirty="0">
                <a:solidFill>
                  <a:schemeClr val="tx1"/>
                </a:solidFill>
                <a:effectLst/>
                <a:latin typeface="+mn-lt"/>
                <a:ea typeface="+mn-ea"/>
                <a:cs typeface="+mn-cs"/>
              </a:rPr>
              <a:t>B</a:t>
            </a:r>
            <a:r>
              <a:rPr lang="zh-CN" altLang="en-US" sz="1200" b="0" i="0" kern="1200" dirty="0">
                <a:solidFill>
                  <a:schemeClr val="tx1"/>
                </a:solidFill>
                <a:effectLst/>
                <a:latin typeface="+mn-lt"/>
                <a:ea typeface="+mn-ea"/>
                <a:cs typeface="+mn-cs"/>
              </a:rPr>
              <a:t>处 会同样得到三个值，左边计算后为</a:t>
            </a:r>
            <a:r>
              <a:rPr lang="en-US" altLang="zh-CN" sz="1200" b="0" i="0" kern="1200" dirty="0">
                <a:solidFill>
                  <a:schemeClr val="tx1"/>
                </a:solidFill>
                <a:effectLst/>
                <a:latin typeface="+mn-lt"/>
                <a:ea typeface="+mn-ea"/>
                <a:cs typeface="+mn-cs"/>
              </a:rPr>
              <a:t>3</a:t>
            </a:r>
            <a:r>
              <a:rPr lang="zh-CN" altLang="en-US" sz="1200" b="0" i="0" kern="1200" dirty="0">
                <a:solidFill>
                  <a:schemeClr val="tx1"/>
                </a:solidFill>
                <a:effectLst/>
                <a:latin typeface="+mn-lt"/>
                <a:ea typeface="+mn-ea"/>
                <a:cs typeface="+mn-cs"/>
              </a:rPr>
              <a:t>，上边计算后为</a:t>
            </a:r>
            <a:r>
              <a:rPr lang="en-US" altLang="zh-CN" sz="1200" b="0" i="0" kern="1200" dirty="0">
                <a:solidFill>
                  <a:schemeClr val="tx1"/>
                </a:solidFill>
                <a:effectLst/>
                <a:latin typeface="+mn-lt"/>
                <a:ea typeface="+mn-ea"/>
                <a:cs typeface="+mn-cs"/>
              </a:rPr>
              <a:t>1</a:t>
            </a:r>
            <a:r>
              <a:rPr lang="zh-CN" altLang="en-US" sz="1200" b="0" i="0" kern="1200" dirty="0">
                <a:solidFill>
                  <a:schemeClr val="tx1"/>
                </a:solidFill>
                <a:effectLst/>
                <a:latin typeface="+mn-lt"/>
                <a:ea typeface="+mn-ea"/>
                <a:cs typeface="+mn-cs"/>
              </a:rPr>
              <a:t>，在</a:t>
            </a:r>
            <a:r>
              <a:rPr lang="en-US" altLang="zh-CN" sz="1200" b="0" i="0" kern="1200" dirty="0">
                <a:solidFill>
                  <a:schemeClr val="tx1"/>
                </a:solidFill>
                <a:effectLst/>
                <a:latin typeface="+mn-lt"/>
                <a:ea typeface="+mn-ea"/>
                <a:cs typeface="+mn-cs"/>
              </a:rPr>
              <a:t>B</a:t>
            </a:r>
            <a:r>
              <a:rPr lang="zh-CN" altLang="en-US" sz="1200" b="0" i="0" kern="1200" dirty="0">
                <a:solidFill>
                  <a:schemeClr val="tx1"/>
                </a:solidFill>
                <a:effectLst/>
                <a:latin typeface="+mn-lt"/>
                <a:ea typeface="+mn-ea"/>
                <a:cs typeface="+mn-cs"/>
              </a:rPr>
              <a:t>处 由于对应的字符为</a:t>
            </a:r>
            <a:r>
              <a:rPr lang="en-US" altLang="zh-CN" sz="1200" b="0" i="0" kern="1200" dirty="0">
                <a:solidFill>
                  <a:schemeClr val="tx1"/>
                </a:solidFill>
                <a:effectLst/>
                <a:latin typeface="+mn-lt"/>
                <a:ea typeface="+mn-ea"/>
                <a:cs typeface="+mn-cs"/>
              </a:rPr>
              <a:t>a</a:t>
            </a:r>
            <a:r>
              <a:rPr lang="zh-CN" altLang="en-US" sz="1200" b="0" i="0" kern="1200" dirty="0">
                <a:solidFill>
                  <a:schemeClr val="tx1"/>
                </a:solidFill>
                <a:effectLst/>
                <a:latin typeface="+mn-lt"/>
                <a:ea typeface="+mn-ea"/>
                <a:cs typeface="+mn-cs"/>
              </a:rPr>
              <a:t>、</a:t>
            </a:r>
            <a:r>
              <a:rPr lang="en-US" altLang="zh-CN" sz="1200" b="0" i="0" kern="1200" dirty="0">
                <a:solidFill>
                  <a:schemeClr val="tx1"/>
                </a:solidFill>
                <a:effectLst/>
                <a:latin typeface="+mn-lt"/>
                <a:ea typeface="+mn-ea"/>
                <a:cs typeface="+mn-cs"/>
              </a:rPr>
              <a:t>b</a:t>
            </a:r>
            <a:r>
              <a:rPr lang="zh-CN" altLang="en-US" sz="1200" b="0" i="0" kern="1200" dirty="0">
                <a:solidFill>
                  <a:schemeClr val="tx1"/>
                </a:solidFill>
                <a:effectLst/>
                <a:latin typeface="+mn-lt"/>
                <a:ea typeface="+mn-ea"/>
                <a:cs typeface="+mn-cs"/>
              </a:rPr>
              <a:t>，不相等，所以左上角应该在当前值的基础上加</a:t>
            </a:r>
            <a:r>
              <a:rPr lang="en-US" altLang="zh-CN" sz="1200" b="0" i="0" kern="1200" dirty="0">
                <a:solidFill>
                  <a:schemeClr val="tx1"/>
                </a:solidFill>
                <a:effectLst/>
                <a:latin typeface="+mn-lt"/>
                <a:ea typeface="+mn-ea"/>
                <a:cs typeface="+mn-cs"/>
              </a:rPr>
              <a:t>1</a:t>
            </a:r>
            <a:r>
              <a:rPr lang="zh-CN" altLang="en-US" sz="1200" b="0" i="0" kern="1200" dirty="0">
                <a:solidFill>
                  <a:schemeClr val="tx1"/>
                </a:solidFill>
                <a:effectLst/>
                <a:latin typeface="+mn-lt"/>
                <a:ea typeface="+mn-ea"/>
                <a:cs typeface="+mn-cs"/>
              </a:rPr>
              <a:t>，这样得到</a:t>
            </a:r>
            <a:r>
              <a:rPr lang="en-US" altLang="zh-CN" sz="1200" b="0" i="0" kern="1200" dirty="0">
                <a:solidFill>
                  <a:schemeClr val="tx1"/>
                </a:solidFill>
                <a:effectLst/>
                <a:latin typeface="+mn-lt"/>
                <a:ea typeface="+mn-ea"/>
                <a:cs typeface="+mn-cs"/>
              </a:rPr>
              <a:t>1+1=2</a:t>
            </a:r>
            <a:r>
              <a:rPr lang="zh-CN" altLang="en-US" sz="1200" b="0" i="0" kern="1200" dirty="0">
                <a:solidFill>
                  <a:schemeClr val="tx1"/>
                </a:solidFill>
                <a:effectLst/>
                <a:latin typeface="+mn-lt"/>
                <a:ea typeface="+mn-ea"/>
                <a:cs typeface="+mn-cs"/>
              </a:rPr>
              <a:t>，在（</a:t>
            </a:r>
            <a:r>
              <a:rPr lang="en-US" altLang="zh-CN" sz="1200" b="0" i="0" kern="1200" dirty="0">
                <a:solidFill>
                  <a:schemeClr val="tx1"/>
                </a:solidFill>
                <a:effectLst/>
                <a:latin typeface="+mn-lt"/>
                <a:ea typeface="+mn-ea"/>
                <a:cs typeface="+mn-cs"/>
              </a:rPr>
              <a:t>3,1,2</a:t>
            </a:r>
            <a:r>
              <a:rPr lang="zh-CN" altLang="en-US" sz="1200" b="0" i="0" kern="1200" dirty="0">
                <a:solidFill>
                  <a:schemeClr val="tx1"/>
                </a:solidFill>
                <a:effectLst/>
                <a:latin typeface="+mn-lt"/>
                <a:ea typeface="+mn-ea"/>
                <a:cs typeface="+mn-cs"/>
              </a:rPr>
              <a:t>）中选出最小的为</a:t>
            </a:r>
            <a:r>
              <a:rPr lang="en-US" altLang="zh-CN" sz="1200" b="0" i="0" kern="1200" dirty="0">
                <a:solidFill>
                  <a:schemeClr val="tx1"/>
                </a:solidFill>
                <a:effectLst/>
                <a:latin typeface="+mn-lt"/>
                <a:ea typeface="+mn-ea"/>
                <a:cs typeface="+mn-cs"/>
              </a:rPr>
              <a:t>B</a:t>
            </a:r>
            <a:r>
              <a:rPr lang="zh-CN" altLang="en-US" sz="1200" b="0" i="0" kern="1200" dirty="0">
                <a:solidFill>
                  <a:schemeClr val="tx1"/>
                </a:solidFill>
                <a:effectLst/>
                <a:latin typeface="+mn-lt"/>
                <a:ea typeface="+mn-ea"/>
                <a:cs typeface="+mn-cs"/>
              </a:rPr>
              <a:t>处的值。</a:t>
            </a:r>
            <a:endParaRPr lang="en-US" altLang="zh-CN" sz="1200" b="0" i="0" kern="1200" dirty="0">
              <a:solidFill>
                <a:schemeClr val="tx1"/>
              </a:solidFill>
              <a:effectLst/>
              <a:latin typeface="+mn-lt"/>
              <a:ea typeface="+mn-ea"/>
              <a:cs typeface="+mn-cs"/>
            </a:endParaRPr>
          </a:p>
          <a:p>
            <a:endParaRPr lang="en-US" altLang="zh-CN" sz="1200" b="0" i="0" kern="1200" dirty="0">
              <a:solidFill>
                <a:schemeClr val="tx1"/>
              </a:solidFill>
              <a:effectLst/>
              <a:latin typeface="+mn-lt"/>
              <a:ea typeface="+mn-ea"/>
              <a:cs typeface="+mn-cs"/>
            </a:endParaRPr>
          </a:p>
          <a:p>
            <a:r>
              <a:rPr lang="zh-CN" altLang="en-US" sz="1200" b="0" i="0" kern="1200" dirty="0">
                <a:solidFill>
                  <a:schemeClr val="tx1"/>
                </a:solidFill>
                <a:effectLst/>
                <a:latin typeface="+mn-lt"/>
                <a:ea typeface="+mn-ea"/>
                <a:cs typeface="+mn-cs"/>
              </a:rPr>
              <a:t>最后我们能得到这个表的最终结果，表右下角位置的那个数字就代表了从</a:t>
            </a:r>
            <a:r>
              <a:rPr lang="en-US" altLang="zh-CN" sz="1200" b="0" i="0" kern="1200" dirty="0" err="1">
                <a:solidFill>
                  <a:schemeClr val="tx1"/>
                </a:solidFill>
                <a:effectLst/>
                <a:latin typeface="+mn-lt"/>
                <a:ea typeface="+mn-ea"/>
                <a:cs typeface="+mn-cs"/>
              </a:rPr>
              <a:t>abc</a:t>
            </a:r>
            <a:r>
              <a:rPr lang="zh-CN" altLang="en-US" sz="1200" b="0" i="0" kern="1200" dirty="0">
                <a:solidFill>
                  <a:schemeClr val="tx1"/>
                </a:solidFill>
                <a:effectLst/>
                <a:latin typeface="+mn-lt"/>
                <a:ea typeface="+mn-ea"/>
                <a:cs typeface="+mn-cs"/>
              </a:rPr>
              <a:t>转换到</a:t>
            </a:r>
            <a:r>
              <a:rPr lang="en-US" altLang="zh-CN" sz="1200" b="0" i="0" kern="1200" dirty="0" err="1">
                <a:solidFill>
                  <a:schemeClr val="tx1"/>
                </a:solidFill>
                <a:effectLst/>
                <a:latin typeface="+mn-lt"/>
                <a:ea typeface="+mn-ea"/>
                <a:cs typeface="+mn-cs"/>
              </a:rPr>
              <a:t>abe</a:t>
            </a:r>
            <a:r>
              <a:rPr lang="zh-CN" altLang="en-US" sz="1200" b="0" i="0" kern="1200" dirty="0">
                <a:solidFill>
                  <a:schemeClr val="tx1"/>
                </a:solidFill>
                <a:effectLst/>
                <a:latin typeface="+mn-lt"/>
                <a:ea typeface="+mn-ea"/>
                <a:cs typeface="+mn-cs"/>
              </a:rPr>
              <a:t>所需要的编辑次数（代价）</a:t>
            </a:r>
            <a:endParaRPr lang="en-US" altLang="zh-CN" dirty="0"/>
          </a:p>
        </p:txBody>
      </p:sp>
      <p:sp>
        <p:nvSpPr>
          <p:cNvPr id="4" name="灯片编号占位符 3"/>
          <p:cNvSpPr>
            <a:spLocks noGrp="1"/>
          </p:cNvSpPr>
          <p:nvPr>
            <p:ph type="sldNum" sz="quarter" idx="5"/>
          </p:nvPr>
        </p:nvSpPr>
        <p:spPr/>
        <p:txBody>
          <a:bodyPr/>
          <a:lstStyle/>
          <a:p>
            <a:fld id="{9F03B518-7E54-42FC-BE22-072E6064E8E1}" type="slidenum">
              <a:rPr lang="zh-CN" altLang="en-US" smtClean="0"/>
              <a:pPr/>
              <a:t>49</a:t>
            </a:fld>
            <a:endParaRPr lang="zh-CN" altLang="en-US"/>
          </a:p>
        </p:txBody>
      </p:sp>
    </p:spTree>
    <p:extLst>
      <p:ext uri="{BB962C8B-B14F-4D97-AF65-F5344CB8AC3E}">
        <p14:creationId xmlns:p14="http://schemas.microsoft.com/office/powerpoint/2010/main" val="24496475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indent="0">
              <a:buNone/>
            </a:pPr>
            <a:r>
              <a:rPr lang="zh-CN" altLang="en-US" dirty="0"/>
              <a:t>搜索引擎经常会面临一词多义的情况，例如：</a:t>
            </a:r>
          </a:p>
          <a:p>
            <a:pPr marL="0" indent="0">
              <a:buNone/>
            </a:pPr>
            <a:r>
              <a:rPr lang="zh-CN" altLang="en-US" dirty="0"/>
              <a:t>金庸小说“笑傲江湖”，被改变成了各种版本的电视剧、电影、甚至是游戏，用户搜索“笑傲江湖”时，是想要找小说、还是电影呢？</a:t>
            </a:r>
          </a:p>
          <a:p>
            <a:pPr marL="0" indent="0">
              <a:buNone/>
            </a:pPr>
            <a:r>
              <a:rPr lang="zh-CN" altLang="en-US" dirty="0"/>
              <a:t>“李娜”是一个网球运动员的名字，也是一个歌手的名字；</a:t>
            </a:r>
          </a:p>
          <a:p>
            <a:pPr marL="0" indent="0">
              <a:buNone/>
            </a:pPr>
            <a:r>
              <a:rPr lang="zh-CN" altLang="en-US" dirty="0"/>
              <a:t>“文章” 可能是个人名，也可能是</a:t>
            </a:r>
            <a:r>
              <a:rPr lang="en-US" altLang="zh-CN" dirty="0"/>
              <a:t>article</a:t>
            </a:r>
            <a:r>
              <a:rPr lang="zh-CN" altLang="en-US" dirty="0"/>
              <a:t>；</a:t>
            </a:r>
          </a:p>
          <a:p>
            <a:pPr marL="0" indent="0">
              <a:buNone/>
            </a:pPr>
            <a:r>
              <a:rPr lang="zh-CN" altLang="en-US" dirty="0"/>
              <a:t>“小米”是某个公司的名称、手机品牌，也是一种农作物；</a:t>
            </a:r>
          </a:p>
          <a:p>
            <a:pPr marL="0" indent="0">
              <a:buNone/>
            </a:pPr>
            <a:r>
              <a:rPr lang="zh-CN" altLang="en-US" dirty="0"/>
              <a:t>“火箭”是一种承担太空运载的交通工具，也是一个篮球队的名称，等等</a:t>
            </a:r>
          </a:p>
        </p:txBody>
      </p:sp>
      <p:sp>
        <p:nvSpPr>
          <p:cNvPr id="4" name="灯片编号占位符 3"/>
          <p:cNvSpPr>
            <a:spLocks noGrp="1"/>
          </p:cNvSpPr>
          <p:nvPr>
            <p:ph type="sldNum" sz="quarter" idx="5"/>
          </p:nvPr>
        </p:nvSpPr>
        <p:spPr/>
        <p:txBody>
          <a:bodyPr/>
          <a:lstStyle/>
          <a:p>
            <a:fld id="{44F87B1E-A814-4629-964F-A05B0F5A76E3}" type="slidenum">
              <a:rPr lang="zh-CN" altLang="en-US" smtClean="0"/>
              <a:pPr/>
              <a:t>5</a:t>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sz="1200" b="0" i="0" kern="1200" dirty="0">
                <a:solidFill>
                  <a:schemeClr val="tx1"/>
                </a:solidFill>
                <a:effectLst/>
                <a:latin typeface="+mn-lt"/>
                <a:ea typeface="+mn-ea"/>
                <a:cs typeface="+mn-cs"/>
              </a:rPr>
              <a:t>它是</a:t>
            </a:r>
            <a:r>
              <a:rPr lang="en-US" altLang="zh-CN" sz="1200" b="0" i="0" kern="1200" dirty="0" err="1">
                <a:solidFill>
                  <a:schemeClr val="tx1"/>
                </a:solidFill>
                <a:effectLst/>
                <a:latin typeface="+mn-lt"/>
                <a:ea typeface="+mn-ea"/>
                <a:cs typeface="+mn-cs"/>
              </a:rPr>
              <a:t>Levenshtein</a:t>
            </a:r>
            <a:r>
              <a:rPr lang="zh-CN" altLang="en-US" sz="1200" b="0" i="0" kern="1200" dirty="0">
                <a:solidFill>
                  <a:schemeClr val="tx1"/>
                </a:solidFill>
                <a:effectLst/>
                <a:latin typeface="+mn-lt"/>
                <a:ea typeface="+mn-ea"/>
                <a:cs typeface="+mn-cs"/>
              </a:rPr>
              <a:t>距离的一个扩展，将这个模型中的编辑操作的代价赋予了不同的权重</a:t>
            </a:r>
            <a:endParaRPr lang="en-US" altLang="zh-CN" sz="1200" b="0" i="0" kern="1200" dirty="0">
              <a:solidFill>
                <a:schemeClr val="tx1"/>
              </a:solidFill>
              <a:effectLst/>
              <a:latin typeface="+mn-lt"/>
              <a:ea typeface="+mn-ea"/>
              <a:cs typeface="+mn-cs"/>
            </a:endParaRPr>
          </a:p>
          <a:p>
            <a:endParaRPr lang="en-US" altLang="zh-CN" sz="1200" b="0" i="0" kern="1200" dirty="0">
              <a:solidFill>
                <a:schemeClr val="tx1"/>
              </a:solidFill>
              <a:effectLst/>
              <a:latin typeface="+mn-lt"/>
              <a:ea typeface="+mn-ea"/>
              <a:cs typeface="+mn-cs"/>
            </a:endParaRPr>
          </a:p>
          <a:p>
            <a:r>
              <a:rPr lang="zh-CN" altLang="en-US" sz="1200" b="0" i="0" kern="1200" dirty="0">
                <a:solidFill>
                  <a:schemeClr val="tx1"/>
                </a:solidFill>
                <a:effectLst/>
                <a:latin typeface="+mn-lt"/>
                <a:ea typeface="+mn-ea"/>
                <a:cs typeface="+mn-cs"/>
              </a:rPr>
              <a:t>其中</a:t>
            </a:r>
            <a:r>
              <a:rPr lang="en-US" altLang="zh-CN" sz="1200" b="0" i="0" kern="1200" dirty="0">
                <a:solidFill>
                  <a:schemeClr val="tx1"/>
                </a:solidFill>
                <a:effectLst/>
                <a:latin typeface="+mn-lt"/>
                <a:ea typeface="+mn-ea"/>
                <a:cs typeface="+mn-cs"/>
              </a:rPr>
              <a:t>del</a:t>
            </a:r>
            <a:r>
              <a:rPr lang="zh-CN" altLang="en-US" sz="1200" b="0" i="0" kern="1200" dirty="0">
                <a:solidFill>
                  <a:schemeClr val="tx1"/>
                </a:solidFill>
                <a:effectLst/>
                <a:latin typeface="+mn-lt"/>
                <a:ea typeface="+mn-ea"/>
                <a:cs typeface="+mn-cs"/>
              </a:rPr>
              <a:t>、</a:t>
            </a:r>
            <a:r>
              <a:rPr lang="en-US" altLang="zh-CN" sz="1200" b="0" i="0" kern="1200" dirty="0">
                <a:solidFill>
                  <a:schemeClr val="tx1"/>
                </a:solidFill>
                <a:effectLst/>
                <a:latin typeface="+mn-lt"/>
                <a:ea typeface="+mn-ea"/>
                <a:cs typeface="+mn-cs"/>
              </a:rPr>
              <a:t>ins</a:t>
            </a:r>
            <a:r>
              <a:rPr lang="zh-CN" altLang="en-US" sz="1200" b="0" i="0" kern="1200" dirty="0">
                <a:solidFill>
                  <a:schemeClr val="tx1"/>
                </a:solidFill>
                <a:effectLst/>
                <a:latin typeface="+mn-lt"/>
                <a:ea typeface="+mn-ea"/>
                <a:cs typeface="+mn-cs"/>
              </a:rPr>
              <a:t>和</a:t>
            </a:r>
            <a:r>
              <a:rPr lang="en-US" altLang="zh-CN" sz="1200" b="0" i="0" kern="1200" dirty="0">
                <a:solidFill>
                  <a:schemeClr val="tx1"/>
                </a:solidFill>
                <a:effectLst/>
                <a:latin typeface="+mn-lt"/>
                <a:ea typeface="+mn-ea"/>
                <a:cs typeface="+mn-cs"/>
              </a:rPr>
              <a:t>sub</a:t>
            </a:r>
            <a:r>
              <a:rPr lang="zh-CN" altLang="en-US" sz="1200" b="0" i="0" kern="1200" dirty="0">
                <a:solidFill>
                  <a:schemeClr val="tx1"/>
                </a:solidFill>
                <a:effectLst/>
                <a:latin typeface="+mn-lt"/>
                <a:ea typeface="+mn-ea"/>
                <a:cs typeface="+mn-cs"/>
              </a:rPr>
              <a:t>分别是删除、插入和替换的代价。</a:t>
            </a:r>
            <a:endParaRPr lang="zh-CN" altLang="en-US" dirty="0"/>
          </a:p>
        </p:txBody>
      </p:sp>
      <p:sp>
        <p:nvSpPr>
          <p:cNvPr id="4" name="灯片编号占位符 3"/>
          <p:cNvSpPr>
            <a:spLocks noGrp="1"/>
          </p:cNvSpPr>
          <p:nvPr>
            <p:ph type="sldNum" sz="quarter" idx="5"/>
          </p:nvPr>
        </p:nvSpPr>
        <p:spPr/>
        <p:txBody>
          <a:bodyPr/>
          <a:lstStyle/>
          <a:p>
            <a:fld id="{9F03B518-7E54-42FC-BE22-072E6064E8E1}" type="slidenum">
              <a:rPr lang="zh-CN" altLang="en-US" smtClean="0"/>
              <a:pPr/>
              <a:t>50</a:t>
            </a:fld>
            <a:endParaRPr lang="zh-CN" altLang="en-US"/>
          </a:p>
        </p:txBody>
      </p:sp>
    </p:spTree>
    <p:extLst>
      <p:ext uri="{BB962C8B-B14F-4D97-AF65-F5344CB8AC3E}">
        <p14:creationId xmlns:p14="http://schemas.microsoft.com/office/powerpoint/2010/main" val="50991723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sz="1200" b="0" i="0" kern="1200" dirty="0">
                <a:solidFill>
                  <a:schemeClr val="tx1"/>
                </a:solidFill>
                <a:effectLst/>
                <a:latin typeface="+mn-lt"/>
                <a:ea typeface="+mn-ea"/>
                <a:cs typeface="+mn-cs"/>
              </a:rPr>
              <a:t>这个算法在在上面的两种算法基础上，引入了</a:t>
            </a:r>
            <a:r>
              <a:rPr lang="en-US" altLang="zh-CN" sz="1200" b="0" i="0" kern="1200" dirty="0">
                <a:solidFill>
                  <a:schemeClr val="tx1"/>
                </a:solidFill>
                <a:effectLst/>
                <a:latin typeface="+mn-lt"/>
                <a:ea typeface="+mn-ea"/>
                <a:cs typeface="+mn-cs"/>
              </a:rPr>
              <a:t>gap</a:t>
            </a:r>
            <a:r>
              <a:rPr lang="zh-CN" altLang="en-US" sz="1200" b="0" i="0" kern="1200" dirty="0">
                <a:solidFill>
                  <a:schemeClr val="tx1"/>
                </a:solidFill>
                <a:effectLst/>
                <a:latin typeface="+mn-lt"/>
                <a:ea typeface="+mn-ea"/>
                <a:cs typeface="+mn-cs"/>
              </a:rPr>
              <a:t>的概念，将上述的插入、删除和替换操作用</a:t>
            </a:r>
            <a:r>
              <a:rPr lang="en-US" altLang="zh-CN" sz="1200" b="0" i="0" kern="1200" dirty="0">
                <a:solidFill>
                  <a:schemeClr val="tx1"/>
                </a:solidFill>
                <a:effectLst/>
                <a:latin typeface="+mn-lt"/>
                <a:ea typeface="+mn-ea"/>
                <a:cs typeface="+mn-cs"/>
              </a:rPr>
              <a:t>gap opening </a:t>
            </a:r>
            <a:r>
              <a:rPr lang="zh-CN" altLang="en-US" sz="1200" b="0" i="0" kern="1200" dirty="0">
                <a:solidFill>
                  <a:schemeClr val="tx1"/>
                </a:solidFill>
                <a:effectLst/>
                <a:latin typeface="+mn-lt"/>
                <a:ea typeface="+mn-ea"/>
                <a:cs typeface="+mn-cs"/>
              </a:rPr>
              <a:t>和</a:t>
            </a:r>
            <a:r>
              <a:rPr lang="en-US" altLang="zh-CN" sz="1200" b="0" i="0" kern="1200" dirty="0">
                <a:solidFill>
                  <a:schemeClr val="tx1"/>
                </a:solidFill>
                <a:effectLst/>
                <a:latin typeface="+mn-lt"/>
                <a:ea typeface="+mn-ea"/>
                <a:cs typeface="+mn-cs"/>
              </a:rPr>
              <a:t>gap extension</a:t>
            </a:r>
            <a:r>
              <a:rPr lang="zh-CN" altLang="en-US" sz="1200" b="0" i="0" kern="1200" dirty="0">
                <a:solidFill>
                  <a:schemeClr val="tx1"/>
                </a:solidFill>
                <a:effectLst/>
                <a:latin typeface="+mn-lt"/>
                <a:ea typeface="+mn-ea"/>
                <a:cs typeface="+mn-cs"/>
              </a:rPr>
              <a:t>代替，编辑操作的代价也就表示为：</a:t>
            </a:r>
            <a:endParaRPr lang="en-US" altLang="zh-CN" sz="1200" b="0" i="0" kern="1200" dirty="0">
              <a:solidFill>
                <a:schemeClr val="tx1"/>
              </a:solidFill>
              <a:effectLst/>
              <a:latin typeface="+mn-lt"/>
              <a:ea typeface="+mn-ea"/>
              <a:cs typeface="+mn-cs"/>
            </a:endParaRPr>
          </a:p>
          <a:p>
            <a:endParaRPr lang="en-US" altLang="zh-CN" sz="1200" b="0" i="0" kern="1200" dirty="0">
              <a:solidFill>
                <a:schemeClr val="tx1"/>
              </a:solidFill>
              <a:effectLst/>
              <a:latin typeface="+mn-lt"/>
              <a:ea typeface="+mn-ea"/>
              <a:cs typeface="+mn-cs"/>
            </a:endParaRPr>
          </a:p>
          <a:p>
            <a:r>
              <a:rPr lang="zh-CN" altLang="en-US" sz="1200" b="0" i="0" kern="1200" dirty="0">
                <a:solidFill>
                  <a:schemeClr val="tx1"/>
                </a:solidFill>
                <a:effectLst/>
                <a:latin typeface="+mn-lt"/>
                <a:ea typeface="+mn-ea"/>
                <a:cs typeface="+mn-cs"/>
              </a:rPr>
              <a:t>其中</a:t>
            </a:r>
            <a:r>
              <a:rPr lang="en-US" altLang="zh-CN" sz="1200" b="0" i="0" kern="1200" dirty="0">
                <a:solidFill>
                  <a:schemeClr val="tx1"/>
                </a:solidFill>
                <a:effectLst/>
                <a:latin typeface="+mn-lt"/>
                <a:ea typeface="+mn-ea"/>
                <a:cs typeface="+mn-cs"/>
              </a:rPr>
              <a:t>s </a:t>
            </a:r>
            <a:r>
              <a:rPr lang="zh-CN" altLang="en-US" sz="1200" b="0" i="0" kern="1200" dirty="0">
                <a:solidFill>
                  <a:schemeClr val="tx1"/>
                </a:solidFill>
                <a:effectLst/>
                <a:latin typeface="+mn-lt"/>
                <a:ea typeface="+mn-ea"/>
                <a:cs typeface="+mn-cs"/>
              </a:rPr>
              <a:t>是</a:t>
            </a:r>
            <a:r>
              <a:rPr lang="en-US" altLang="zh-CN" sz="1200" b="0" i="0" kern="1200" dirty="0">
                <a:solidFill>
                  <a:schemeClr val="tx1"/>
                </a:solidFill>
                <a:effectLst/>
                <a:latin typeface="+mn-lt"/>
                <a:ea typeface="+mn-ea"/>
                <a:cs typeface="+mn-cs"/>
              </a:rPr>
              <a:t>open extension</a:t>
            </a:r>
            <a:r>
              <a:rPr lang="zh-CN" altLang="en-US" sz="1200" b="0" i="0" kern="1200" dirty="0">
                <a:solidFill>
                  <a:schemeClr val="tx1"/>
                </a:solidFill>
                <a:effectLst/>
                <a:latin typeface="+mn-lt"/>
                <a:ea typeface="+mn-ea"/>
                <a:cs typeface="+mn-cs"/>
              </a:rPr>
              <a:t>的代价， </a:t>
            </a:r>
            <a:r>
              <a:rPr lang="en-US" altLang="zh-CN" sz="1200" b="0" i="0" kern="1200" dirty="0">
                <a:solidFill>
                  <a:schemeClr val="tx1"/>
                </a:solidFill>
                <a:effectLst/>
                <a:latin typeface="+mn-lt"/>
                <a:ea typeface="+mn-ea"/>
                <a:cs typeface="+mn-cs"/>
              </a:rPr>
              <a:t>e</a:t>
            </a:r>
            <a:r>
              <a:rPr lang="zh-CN" altLang="en-US" sz="1200" b="0" i="0" kern="1200" dirty="0">
                <a:solidFill>
                  <a:schemeClr val="tx1"/>
                </a:solidFill>
                <a:effectLst/>
                <a:latin typeface="+mn-lt"/>
                <a:ea typeface="+mn-ea"/>
                <a:cs typeface="+mn-cs"/>
              </a:rPr>
              <a:t>是</a:t>
            </a:r>
            <a:r>
              <a:rPr lang="en-US" altLang="zh-CN" sz="1200" b="0" i="0" kern="1200" dirty="0">
                <a:solidFill>
                  <a:schemeClr val="tx1"/>
                </a:solidFill>
                <a:effectLst/>
                <a:latin typeface="+mn-lt"/>
                <a:ea typeface="+mn-ea"/>
                <a:cs typeface="+mn-cs"/>
              </a:rPr>
              <a:t>extend gap</a:t>
            </a:r>
            <a:r>
              <a:rPr lang="zh-CN" altLang="en-US" sz="1200" b="0" i="0" kern="1200" dirty="0">
                <a:solidFill>
                  <a:schemeClr val="tx1"/>
                </a:solidFill>
                <a:effectLst/>
                <a:latin typeface="+mn-lt"/>
                <a:ea typeface="+mn-ea"/>
                <a:cs typeface="+mn-cs"/>
              </a:rPr>
              <a:t>的代价，</a:t>
            </a:r>
            <a:r>
              <a:rPr lang="en-US" altLang="zh-CN" sz="1200" b="0" i="0" kern="1200" dirty="0">
                <a:solidFill>
                  <a:schemeClr val="tx1"/>
                </a:solidFill>
                <a:effectLst/>
                <a:latin typeface="+mn-lt"/>
                <a:ea typeface="+mn-ea"/>
                <a:cs typeface="+mn-cs"/>
              </a:rPr>
              <a:t>l</a:t>
            </a:r>
            <a:r>
              <a:rPr lang="zh-CN" altLang="en-US" sz="1200" b="0" i="0" kern="1200" dirty="0">
                <a:solidFill>
                  <a:schemeClr val="tx1"/>
                </a:solidFill>
                <a:effectLst/>
                <a:latin typeface="+mn-lt"/>
                <a:ea typeface="+mn-ea"/>
                <a:cs typeface="+mn-cs"/>
              </a:rPr>
              <a:t>是</a:t>
            </a:r>
            <a:r>
              <a:rPr lang="en-US" altLang="zh-CN" sz="1200" b="0" i="0" kern="1200" dirty="0">
                <a:solidFill>
                  <a:schemeClr val="tx1"/>
                </a:solidFill>
                <a:effectLst/>
                <a:latin typeface="+mn-lt"/>
                <a:ea typeface="+mn-ea"/>
                <a:cs typeface="+mn-cs"/>
              </a:rPr>
              <a:t>gap</a:t>
            </a:r>
            <a:r>
              <a:rPr lang="zh-CN" altLang="en-US" sz="1200" b="0" i="0" kern="1200" dirty="0">
                <a:solidFill>
                  <a:schemeClr val="tx1"/>
                </a:solidFill>
                <a:effectLst/>
                <a:latin typeface="+mn-lt"/>
                <a:ea typeface="+mn-ea"/>
                <a:cs typeface="+mn-cs"/>
              </a:rPr>
              <a:t>的长度。如计算 </a:t>
            </a:r>
            <a:r>
              <a:rPr lang="en-US" altLang="zh-CN" sz="1200" b="0" i="0" kern="1200" dirty="0" err="1">
                <a:solidFill>
                  <a:schemeClr val="tx1"/>
                </a:solidFill>
                <a:effectLst/>
                <a:latin typeface="+mn-lt"/>
                <a:ea typeface="+mn-ea"/>
                <a:cs typeface="+mn-cs"/>
              </a:rPr>
              <a:t>Lvensshtain</a:t>
            </a:r>
            <a:r>
              <a:rPr lang="en-US" altLang="zh-CN" sz="1200" b="0" i="0" kern="1200" dirty="0">
                <a:solidFill>
                  <a:schemeClr val="tx1"/>
                </a:solidFill>
                <a:effectLst/>
                <a:latin typeface="+mn-lt"/>
                <a:ea typeface="+mn-ea"/>
                <a:cs typeface="+mn-cs"/>
              </a:rPr>
              <a:t> </a:t>
            </a:r>
            <a:r>
              <a:rPr lang="zh-CN" altLang="en-US" sz="1200" b="0" i="0" kern="1200" dirty="0">
                <a:solidFill>
                  <a:schemeClr val="tx1"/>
                </a:solidFill>
                <a:effectLst/>
                <a:latin typeface="+mn-lt"/>
                <a:ea typeface="+mn-ea"/>
                <a:cs typeface="+mn-cs"/>
              </a:rPr>
              <a:t>与 </a:t>
            </a:r>
            <a:r>
              <a:rPr lang="en-US" altLang="zh-CN" sz="1200" b="0" i="0" kern="1200" dirty="0" err="1">
                <a:solidFill>
                  <a:schemeClr val="tx1"/>
                </a:solidFill>
                <a:effectLst/>
                <a:latin typeface="+mn-lt"/>
                <a:ea typeface="+mn-ea"/>
                <a:cs typeface="+mn-cs"/>
              </a:rPr>
              <a:t>Levenshtein</a:t>
            </a:r>
            <a:r>
              <a:rPr lang="zh-CN" altLang="en-US" sz="1200" b="0" i="0" kern="1200" dirty="0">
                <a:solidFill>
                  <a:schemeClr val="tx1"/>
                </a:solidFill>
                <a:effectLst/>
                <a:latin typeface="+mn-lt"/>
                <a:ea typeface="+mn-ea"/>
                <a:cs typeface="+mn-cs"/>
              </a:rPr>
              <a:t>间的距离，首先将两个单词首尾对齐，将对应缺少的部分视为</a:t>
            </a:r>
            <a:r>
              <a:rPr lang="en-US" altLang="zh-CN" sz="1200" b="0" i="0" kern="1200" dirty="0">
                <a:solidFill>
                  <a:schemeClr val="tx1"/>
                </a:solidFill>
                <a:effectLst/>
                <a:latin typeface="+mn-lt"/>
                <a:ea typeface="+mn-ea"/>
                <a:cs typeface="+mn-cs"/>
              </a:rPr>
              <a:t>gap</a:t>
            </a:r>
            <a:r>
              <a:rPr lang="zh-CN" altLang="en-US" sz="1200" b="0" i="0" kern="1200" dirty="0">
                <a:solidFill>
                  <a:schemeClr val="tx1"/>
                </a:solidFill>
                <a:effectLst/>
                <a:latin typeface="+mn-lt"/>
                <a:ea typeface="+mn-ea"/>
                <a:cs typeface="+mn-cs"/>
              </a:rPr>
              <a:t>，如下图中上面和下面单词相比少了第一个</a:t>
            </a:r>
            <a:r>
              <a:rPr lang="en-US" altLang="zh-CN" sz="1200" b="0" i="0" kern="1200" dirty="0">
                <a:solidFill>
                  <a:schemeClr val="tx1"/>
                </a:solidFill>
                <a:effectLst/>
                <a:latin typeface="+mn-lt"/>
                <a:ea typeface="+mn-ea"/>
                <a:cs typeface="+mn-cs"/>
              </a:rPr>
              <a:t>e</a:t>
            </a:r>
            <a:r>
              <a:rPr lang="zh-CN" altLang="en-US" sz="1200" b="0" i="0" kern="1200" dirty="0">
                <a:solidFill>
                  <a:schemeClr val="tx1"/>
                </a:solidFill>
                <a:effectLst/>
                <a:latin typeface="+mn-lt"/>
                <a:ea typeface="+mn-ea"/>
                <a:cs typeface="+mn-cs"/>
              </a:rPr>
              <a:t>和倒数第三个的</a:t>
            </a:r>
            <a:r>
              <a:rPr lang="en-US" altLang="zh-CN" sz="1200" b="0" i="0" kern="1200" dirty="0">
                <a:solidFill>
                  <a:schemeClr val="tx1"/>
                </a:solidFill>
                <a:effectLst/>
                <a:latin typeface="+mn-lt"/>
                <a:ea typeface="+mn-ea"/>
                <a:cs typeface="+mn-cs"/>
              </a:rPr>
              <a:t>e</a:t>
            </a:r>
            <a:r>
              <a:rPr lang="zh-CN" altLang="en-US" sz="1200" b="0" i="0" kern="1200" dirty="0">
                <a:solidFill>
                  <a:schemeClr val="tx1"/>
                </a:solidFill>
                <a:effectLst/>
                <a:latin typeface="+mn-lt"/>
                <a:ea typeface="+mn-ea"/>
                <a:cs typeface="+mn-cs"/>
              </a:rPr>
              <a:t>，这是两个</a:t>
            </a:r>
            <a:r>
              <a:rPr lang="en-US" altLang="zh-CN" sz="1200" b="0" i="0" kern="1200" dirty="0">
                <a:solidFill>
                  <a:schemeClr val="tx1"/>
                </a:solidFill>
                <a:effectLst/>
                <a:latin typeface="+mn-lt"/>
                <a:ea typeface="+mn-ea"/>
                <a:cs typeface="+mn-cs"/>
              </a:rPr>
              <a:t>gap</a:t>
            </a:r>
            <a:r>
              <a:rPr lang="zh-CN" altLang="en-US" sz="1200" b="0" i="0" kern="1200" dirty="0">
                <a:solidFill>
                  <a:schemeClr val="tx1"/>
                </a:solidFill>
                <a:effectLst/>
                <a:latin typeface="+mn-lt"/>
                <a:ea typeface="+mn-ea"/>
                <a:cs typeface="+mn-cs"/>
              </a:rPr>
              <a:t>。下面的单词与上面的比则少了一个</a:t>
            </a:r>
            <a:r>
              <a:rPr lang="en-US" altLang="zh-CN" sz="1200" b="0" i="0" kern="1200" dirty="0">
                <a:solidFill>
                  <a:schemeClr val="tx1"/>
                </a:solidFill>
                <a:effectLst/>
                <a:latin typeface="+mn-lt"/>
                <a:ea typeface="+mn-ea"/>
                <a:cs typeface="+mn-cs"/>
              </a:rPr>
              <a:t>s</a:t>
            </a:r>
            <a:r>
              <a:rPr lang="zh-CN" altLang="en-US" sz="1200" b="0" i="0" kern="1200" dirty="0">
                <a:solidFill>
                  <a:schemeClr val="tx1"/>
                </a:solidFill>
                <a:effectLst/>
                <a:latin typeface="+mn-lt"/>
                <a:ea typeface="+mn-ea"/>
                <a:cs typeface="+mn-cs"/>
              </a:rPr>
              <a:t>和</a:t>
            </a:r>
            <a:r>
              <a:rPr lang="en-US" altLang="zh-CN" sz="1200" b="0" i="0" kern="1200" dirty="0">
                <a:solidFill>
                  <a:schemeClr val="tx1"/>
                </a:solidFill>
                <a:effectLst/>
                <a:latin typeface="+mn-lt"/>
                <a:ea typeface="+mn-ea"/>
                <a:cs typeface="+mn-cs"/>
              </a:rPr>
              <a:t>a</a:t>
            </a:r>
            <a:r>
              <a:rPr lang="zh-CN" altLang="en-US" sz="1200" b="0" i="0" kern="1200" dirty="0">
                <a:solidFill>
                  <a:schemeClr val="tx1"/>
                </a:solidFill>
                <a:effectLst/>
                <a:latin typeface="+mn-lt"/>
                <a:ea typeface="+mn-ea"/>
                <a:cs typeface="+mn-cs"/>
              </a:rPr>
              <a:t>，这又是两个</a:t>
            </a:r>
            <a:r>
              <a:rPr lang="en-US" altLang="zh-CN" sz="1200" b="0" i="0" kern="1200" dirty="0">
                <a:solidFill>
                  <a:schemeClr val="tx1"/>
                </a:solidFill>
                <a:effectLst/>
                <a:latin typeface="+mn-lt"/>
                <a:ea typeface="+mn-ea"/>
                <a:cs typeface="+mn-cs"/>
              </a:rPr>
              <a:t>gap</a:t>
            </a:r>
            <a:r>
              <a:rPr lang="zh-CN" altLang="en-US" sz="1200" b="0" i="0" kern="1200" dirty="0">
                <a:solidFill>
                  <a:schemeClr val="tx1"/>
                </a:solidFill>
                <a:effectLst/>
                <a:latin typeface="+mn-lt"/>
                <a:ea typeface="+mn-ea"/>
                <a:cs typeface="+mn-cs"/>
              </a:rPr>
              <a:t>。加一起一共</a:t>
            </a:r>
            <a:r>
              <a:rPr lang="en-US" altLang="zh-CN" sz="1200" b="0" i="0" kern="1200" dirty="0">
                <a:solidFill>
                  <a:schemeClr val="tx1"/>
                </a:solidFill>
                <a:effectLst/>
                <a:latin typeface="+mn-lt"/>
                <a:ea typeface="+mn-ea"/>
                <a:cs typeface="+mn-cs"/>
              </a:rPr>
              <a:t>4</a:t>
            </a:r>
            <a:r>
              <a:rPr lang="zh-CN" altLang="en-US" sz="1200" b="0" i="0" kern="1200" dirty="0">
                <a:solidFill>
                  <a:schemeClr val="tx1"/>
                </a:solidFill>
                <a:effectLst/>
                <a:latin typeface="+mn-lt"/>
                <a:ea typeface="+mn-ea"/>
                <a:cs typeface="+mn-cs"/>
              </a:rPr>
              <a:t>个</a:t>
            </a:r>
            <a:r>
              <a:rPr lang="en-US" altLang="zh-CN" sz="1200" b="0" i="0" kern="1200" dirty="0">
                <a:solidFill>
                  <a:schemeClr val="tx1"/>
                </a:solidFill>
                <a:effectLst/>
                <a:latin typeface="+mn-lt"/>
                <a:ea typeface="+mn-ea"/>
                <a:cs typeface="+mn-cs"/>
              </a:rPr>
              <a:t>gap</a:t>
            </a:r>
            <a:r>
              <a:rPr lang="zh-CN" altLang="en-US" sz="1200" b="0" i="0" kern="1200" dirty="0">
                <a:solidFill>
                  <a:schemeClr val="tx1"/>
                </a:solidFill>
                <a:effectLst/>
                <a:latin typeface="+mn-lt"/>
                <a:ea typeface="+mn-ea"/>
                <a:cs typeface="+mn-cs"/>
              </a:rPr>
              <a:t>，每个长度为</a:t>
            </a:r>
            <a:r>
              <a:rPr lang="en-US" altLang="zh-CN" sz="1200" b="0" i="0" kern="1200" dirty="0">
                <a:solidFill>
                  <a:schemeClr val="tx1"/>
                </a:solidFill>
                <a:effectLst/>
                <a:latin typeface="+mn-lt"/>
                <a:ea typeface="+mn-ea"/>
                <a:cs typeface="+mn-cs"/>
              </a:rPr>
              <a:t>1.</a:t>
            </a:r>
            <a:r>
              <a:rPr lang="zh-CN" altLang="en-US" sz="1200" b="0" i="0" kern="1200" dirty="0">
                <a:solidFill>
                  <a:schemeClr val="tx1"/>
                </a:solidFill>
                <a:effectLst/>
                <a:latin typeface="+mn-lt"/>
                <a:ea typeface="+mn-ea"/>
                <a:cs typeface="+mn-cs"/>
              </a:rPr>
              <a:t>因此编辑距离为</a:t>
            </a:r>
            <a:r>
              <a:rPr lang="en-US" altLang="zh-CN" sz="1200" b="0" i="0" kern="1200" dirty="0">
                <a:solidFill>
                  <a:schemeClr val="tx1"/>
                </a:solidFill>
                <a:effectLst/>
                <a:latin typeface="+mn-lt"/>
                <a:ea typeface="+mn-ea"/>
                <a:cs typeface="+mn-cs"/>
              </a:rPr>
              <a:t>:</a:t>
            </a:r>
            <a:endParaRPr lang="zh-CN" altLang="en-US" dirty="0"/>
          </a:p>
        </p:txBody>
      </p:sp>
      <p:sp>
        <p:nvSpPr>
          <p:cNvPr id="4" name="灯片编号占位符 3"/>
          <p:cNvSpPr>
            <a:spLocks noGrp="1"/>
          </p:cNvSpPr>
          <p:nvPr>
            <p:ph type="sldNum" sz="quarter" idx="5"/>
          </p:nvPr>
        </p:nvSpPr>
        <p:spPr/>
        <p:txBody>
          <a:bodyPr/>
          <a:lstStyle/>
          <a:p>
            <a:fld id="{9F03B518-7E54-42FC-BE22-072E6064E8E1}" type="slidenum">
              <a:rPr lang="zh-CN" altLang="en-US" smtClean="0"/>
              <a:pPr/>
              <a:t>51</a:t>
            </a:fld>
            <a:endParaRPr lang="zh-CN" altLang="en-US"/>
          </a:p>
        </p:txBody>
      </p:sp>
    </p:spTree>
    <p:extLst>
      <p:ext uri="{BB962C8B-B14F-4D97-AF65-F5344CB8AC3E}">
        <p14:creationId xmlns:p14="http://schemas.microsoft.com/office/powerpoint/2010/main" val="160251378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b="0" i="0" kern="1200" dirty="0">
                <a:solidFill>
                  <a:schemeClr val="tx1"/>
                </a:solidFill>
                <a:effectLst/>
                <a:latin typeface="+mn-lt"/>
                <a:ea typeface="+mn-ea"/>
                <a:cs typeface="+mn-cs"/>
              </a:rPr>
              <a:t>Dice</a:t>
            </a:r>
            <a:r>
              <a:rPr lang="zh-CN" altLang="en-US" sz="1200" b="0" i="0" kern="1200" dirty="0">
                <a:solidFill>
                  <a:schemeClr val="tx1"/>
                </a:solidFill>
                <a:effectLst/>
                <a:latin typeface="+mn-lt"/>
                <a:ea typeface="+mn-ea"/>
                <a:cs typeface="+mn-cs"/>
              </a:rPr>
              <a:t>系数用于度量两个集合的相似性，因为可以把字符串理解为一种集合。</a:t>
            </a:r>
            <a:endParaRPr lang="zh-CN" altLang="en-US" dirty="0"/>
          </a:p>
          <a:p>
            <a:endParaRPr lang="zh-CN" altLang="en-US" dirty="0"/>
          </a:p>
        </p:txBody>
      </p:sp>
      <p:sp>
        <p:nvSpPr>
          <p:cNvPr id="4" name="灯片编号占位符 3"/>
          <p:cNvSpPr>
            <a:spLocks noGrp="1"/>
          </p:cNvSpPr>
          <p:nvPr>
            <p:ph type="sldNum" sz="quarter" idx="5"/>
          </p:nvPr>
        </p:nvSpPr>
        <p:spPr/>
        <p:txBody>
          <a:bodyPr/>
          <a:lstStyle/>
          <a:p>
            <a:fld id="{9F03B518-7E54-42FC-BE22-072E6064E8E1}" type="slidenum">
              <a:rPr lang="zh-CN" altLang="en-US" smtClean="0"/>
              <a:pPr/>
              <a:t>52</a:t>
            </a:fld>
            <a:endParaRPr lang="zh-CN" altLang="en-US"/>
          </a:p>
        </p:txBody>
      </p:sp>
    </p:spTree>
    <p:extLst>
      <p:ext uri="{BB962C8B-B14F-4D97-AF65-F5344CB8AC3E}">
        <p14:creationId xmlns:p14="http://schemas.microsoft.com/office/powerpoint/2010/main" val="33422725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sz="1200" b="0" i="0" kern="1200" dirty="0">
                <a:solidFill>
                  <a:schemeClr val="tx1"/>
                </a:solidFill>
                <a:effectLst/>
                <a:latin typeface="+mn-lt"/>
                <a:ea typeface="+mn-ea"/>
                <a:cs typeface="+mn-cs"/>
              </a:rPr>
              <a:t>可以看出与</a:t>
            </a:r>
            <a:r>
              <a:rPr lang="en-US" altLang="zh-CN" sz="1200" b="0" i="0" kern="1200" dirty="0">
                <a:solidFill>
                  <a:schemeClr val="tx1"/>
                </a:solidFill>
                <a:effectLst/>
                <a:latin typeface="+mn-lt"/>
                <a:ea typeface="+mn-ea"/>
                <a:cs typeface="+mn-cs"/>
              </a:rPr>
              <a:t>Dice</a:t>
            </a:r>
            <a:r>
              <a:rPr lang="zh-CN" altLang="en-US" sz="1200" b="0" i="0" kern="1200" dirty="0">
                <a:solidFill>
                  <a:schemeClr val="tx1"/>
                </a:solidFill>
                <a:effectLst/>
                <a:latin typeface="+mn-lt"/>
                <a:ea typeface="+mn-ea"/>
                <a:cs typeface="+mn-cs"/>
              </a:rPr>
              <a:t>系数的定义比较相似。这两种方法都是将文本转换为集合</a:t>
            </a:r>
            <a:r>
              <a:rPr lang="en-US" altLang="zh-CN" sz="1200" b="0" i="0" kern="1200" dirty="0">
                <a:solidFill>
                  <a:schemeClr val="tx1"/>
                </a:solidFill>
                <a:effectLst/>
                <a:latin typeface="+mn-lt"/>
                <a:ea typeface="+mn-ea"/>
                <a:cs typeface="+mn-cs"/>
              </a:rPr>
              <a:t>,</a:t>
            </a:r>
            <a:r>
              <a:rPr lang="zh-CN" altLang="en-US" sz="1200" b="0" i="0" kern="1200" dirty="0">
                <a:solidFill>
                  <a:schemeClr val="tx1"/>
                </a:solidFill>
                <a:effectLst/>
                <a:latin typeface="+mn-lt"/>
                <a:ea typeface="+mn-ea"/>
                <a:cs typeface="+mn-cs"/>
              </a:rPr>
              <a:t>除了可以用符号分格单词外</a:t>
            </a:r>
            <a:r>
              <a:rPr lang="en-US" altLang="zh-CN" sz="1200" b="0" i="0" kern="1200" dirty="0">
                <a:solidFill>
                  <a:schemeClr val="tx1"/>
                </a:solidFill>
                <a:effectLst/>
                <a:latin typeface="+mn-lt"/>
                <a:ea typeface="+mn-ea"/>
                <a:cs typeface="+mn-cs"/>
              </a:rPr>
              <a:t>,</a:t>
            </a:r>
            <a:r>
              <a:rPr lang="zh-CN" altLang="en-US" sz="1200" b="0" i="0" kern="1200" dirty="0">
                <a:solidFill>
                  <a:schemeClr val="tx1"/>
                </a:solidFill>
                <a:effectLst/>
                <a:latin typeface="+mn-lt"/>
                <a:ea typeface="+mn-ea"/>
                <a:cs typeface="+mn-cs"/>
              </a:rPr>
              <a:t>还可以考虑用</a:t>
            </a:r>
            <a:r>
              <a:rPr lang="en-US" altLang="zh-CN" sz="1200" b="0" i="0" kern="1200" dirty="0">
                <a:solidFill>
                  <a:schemeClr val="tx1"/>
                </a:solidFill>
                <a:effectLst/>
                <a:latin typeface="+mn-lt"/>
                <a:ea typeface="+mn-ea"/>
                <a:cs typeface="+mn-cs"/>
              </a:rPr>
              <a:t>n-gram</a:t>
            </a:r>
            <a:r>
              <a:rPr lang="zh-CN" altLang="en-US" sz="1200" b="0" i="0" kern="1200" dirty="0">
                <a:solidFill>
                  <a:schemeClr val="tx1"/>
                </a:solidFill>
                <a:effectLst/>
                <a:latin typeface="+mn-lt"/>
                <a:ea typeface="+mn-ea"/>
                <a:cs typeface="+mn-cs"/>
              </a:rPr>
              <a:t>分割单词</a:t>
            </a:r>
            <a:r>
              <a:rPr lang="en-US" altLang="zh-CN" sz="1200" b="0" i="0" kern="1200" dirty="0">
                <a:solidFill>
                  <a:schemeClr val="tx1"/>
                </a:solidFill>
                <a:effectLst/>
                <a:latin typeface="+mn-lt"/>
                <a:ea typeface="+mn-ea"/>
                <a:cs typeface="+mn-cs"/>
              </a:rPr>
              <a:t>,</a:t>
            </a:r>
            <a:r>
              <a:rPr lang="zh-CN" altLang="en-US" sz="1200" b="0" i="0" kern="1200" dirty="0">
                <a:solidFill>
                  <a:schemeClr val="tx1"/>
                </a:solidFill>
                <a:effectLst/>
                <a:latin typeface="+mn-lt"/>
                <a:ea typeface="+mn-ea"/>
                <a:cs typeface="+mn-cs"/>
              </a:rPr>
              <a:t>用</a:t>
            </a:r>
            <a:r>
              <a:rPr lang="en-US" altLang="zh-CN" sz="1200" b="0" i="0" kern="1200" dirty="0">
                <a:solidFill>
                  <a:schemeClr val="tx1"/>
                </a:solidFill>
                <a:effectLst/>
                <a:latin typeface="+mn-lt"/>
                <a:ea typeface="+mn-ea"/>
                <a:cs typeface="+mn-cs"/>
              </a:rPr>
              <a:t>n-gram</a:t>
            </a:r>
            <a:r>
              <a:rPr lang="zh-CN" altLang="en-US" sz="1200" b="0" i="0" kern="1200" dirty="0">
                <a:solidFill>
                  <a:schemeClr val="tx1"/>
                </a:solidFill>
                <a:effectLst/>
                <a:latin typeface="+mn-lt"/>
                <a:ea typeface="+mn-ea"/>
                <a:cs typeface="+mn-cs"/>
              </a:rPr>
              <a:t>分割句子等来构建集合</a:t>
            </a:r>
            <a:r>
              <a:rPr lang="en-US" altLang="zh-CN" sz="1200" b="0" i="0" kern="1200" dirty="0">
                <a:solidFill>
                  <a:schemeClr val="tx1"/>
                </a:solidFill>
                <a:effectLst/>
                <a:latin typeface="+mn-lt"/>
                <a:ea typeface="+mn-ea"/>
                <a:cs typeface="+mn-cs"/>
              </a:rPr>
              <a:t>,</a:t>
            </a:r>
            <a:r>
              <a:rPr lang="zh-CN" altLang="en-US" sz="1200" b="0" i="0" kern="1200" dirty="0">
                <a:solidFill>
                  <a:schemeClr val="tx1"/>
                </a:solidFill>
                <a:effectLst/>
                <a:latin typeface="+mn-lt"/>
                <a:ea typeface="+mn-ea"/>
                <a:cs typeface="+mn-cs"/>
              </a:rPr>
              <a:t>计算相似度。</a:t>
            </a:r>
            <a:endParaRPr lang="zh-CN" altLang="en-US" dirty="0"/>
          </a:p>
        </p:txBody>
      </p:sp>
      <p:sp>
        <p:nvSpPr>
          <p:cNvPr id="4" name="灯片编号占位符 3"/>
          <p:cNvSpPr>
            <a:spLocks noGrp="1"/>
          </p:cNvSpPr>
          <p:nvPr>
            <p:ph type="sldNum" sz="quarter" idx="5"/>
          </p:nvPr>
        </p:nvSpPr>
        <p:spPr/>
        <p:txBody>
          <a:bodyPr/>
          <a:lstStyle/>
          <a:p>
            <a:fld id="{9F03B518-7E54-42FC-BE22-072E6064E8E1}" type="slidenum">
              <a:rPr lang="zh-CN" altLang="en-US" smtClean="0"/>
              <a:pPr/>
              <a:t>53</a:t>
            </a:fld>
            <a:endParaRPr lang="zh-CN" altLang="en-US"/>
          </a:p>
        </p:txBody>
      </p:sp>
    </p:spTree>
    <p:extLst>
      <p:ext uri="{BB962C8B-B14F-4D97-AF65-F5344CB8AC3E}">
        <p14:creationId xmlns:p14="http://schemas.microsoft.com/office/powerpoint/2010/main" val="190017009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b="0" i="0" kern="1200" dirty="0">
                <a:solidFill>
                  <a:schemeClr val="tx1"/>
                </a:solidFill>
                <a:effectLst/>
                <a:latin typeface="+mn-lt"/>
                <a:ea typeface="+mn-ea"/>
                <a:cs typeface="+mn-cs"/>
              </a:rPr>
              <a:t>TF-IDF</a:t>
            </a:r>
            <a:r>
              <a:rPr lang="zh-CN" altLang="en-US" sz="1200" b="0" i="0" kern="1200" dirty="0">
                <a:solidFill>
                  <a:schemeClr val="tx1"/>
                </a:solidFill>
                <a:effectLst/>
                <a:latin typeface="+mn-lt"/>
                <a:ea typeface="+mn-ea"/>
                <a:cs typeface="+mn-cs"/>
              </a:rPr>
              <a:t>主要用来评估某个字或者用某个词对一个文档的重要程度。</a:t>
            </a:r>
            <a:endParaRPr lang="en-US" altLang="zh-CN" sz="1200" b="0" i="0" kern="1200" dirty="0">
              <a:solidFill>
                <a:schemeClr val="tx1"/>
              </a:solidFill>
              <a:effectLst/>
              <a:latin typeface="+mn-lt"/>
              <a:ea typeface="+mn-ea"/>
              <a:cs typeface="+mn-cs"/>
            </a:endParaRPr>
          </a:p>
          <a:p>
            <a:r>
              <a:rPr lang="zh-CN" altLang="en-US" sz="1200" b="0" i="0" kern="1200" dirty="0">
                <a:solidFill>
                  <a:schemeClr val="tx1"/>
                </a:solidFill>
                <a:effectLst/>
                <a:latin typeface="+mn-lt"/>
                <a:ea typeface="+mn-ea"/>
                <a:cs typeface="+mn-cs"/>
              </a:rPr>
              <a:t>字词的重要性随着它在文件中出现的次数成正比增加（</a:t>
            </a:r>
            <a:r>
              <a:rPr lang="en-US" altLang="zh-CN" sz="1200" b="0" i="0" kern="1200" dirty="0">
                <a:solidFill>
                  <a:schemeClr val="tx1"/>
                </a:solidFill>
                <a:effectLst/>
                <a:latin typeface="+mn-lt"/>
                <a:ea typeface="+mn-ea"/>
                <a:cs typeface="+mn-cs"/>
              </a:rPr>
              <a:t>TF</a:t>
            </a:r>
            <a:r>
              <a:rPr lang="zh-CN" altLang="en-US" sz="1200" b="0" i="0" kern="1200" dirty="0">
                <a:solidFill>
                  <a:schemeClr val="tx1"/>
                </a:solidFill>
                <a:effectLst/>
                <a:latin typeface="+mn-lt"/>
                <a:ea typeface="+mn-ea"/>
                <a:cs typeface="+mn-cs"/>
              </a:rPr>
              <a:t>），但同时会随着它在语料库中出现的频率成反比下降。</a:t>
            </a:r>
            <a:r>
              <a:rPr lang="en-US" altLang="zh-CN" sz="1200" b="0" i="0" kern="1200">
                <a:solidFill>
                  <a:schemeClr val="tx1"/>
                </a:solidFill>
                <a:effectLst/>
                <a:latin typeface="+mn-lt"/>
                <a:ea typeface="+mn-ea"/>
                <a:cs typeface="+mn-cs"/>
              </a:rPr>
              <a:t>(IDF)</a:t>
            </a:r>
            <a:endParaRPr lang="zh-CN" altLang="en-US" dirty="0"/>
          </a:p>
        </p:txBody>
      </p:sp>
      <p:sp>
        <p:nvSpPr>
          <p:cNvPr id="4" name="灯片编号占位符 3"/>
          <p:cNvSpPr>
            <a:spLocks noGrp="1"/>
          </p:cNvSpPr>
          <p:nvPr>
            <p:ph type="sldNum" sz="quarter" idx="5"/>
          </p:nvPr>
        </p:nvSpPr>
        <p:spPr/>
        <p:txBody>
          <a:bodyPr/>
          <a:lstStyle/>
          <a:p>
            <a:fld id="{9F03B518-7E54-42FC-BE22-072E6064E8E1}" type="slidenum">
              <a:rPr lang="zh-CN" altLang="en-US" smtClean="0"/>
              <a:pPr/>
              <a:t>54</a:t>
            </a:fld>
            <a:endParaRPr lang="zh-CN" altLang="en-US"/>
          </a:p>
        </p:txBody>
      </p:sp>
    </p:spTree>
    <p:extLst>
      <p:ext uri="{BB962C8B-B14F-4D97-AF65-F5344CB8AC3E}">
        <p14:creationId xmlns:p14="http://schemas.microsoft.com/office/powerpoint/2010/main" val="119100075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9F03B518-7E54-42FC-BE22-072E6064E8E1}" type="slidenum">
              <a:rPr lang="zh-CN" altLang="en-US" smtClean="0"/>
              <a:pPr/>
              <a:t>55</a:t>
            </a:fld>
            <a:endParaRPr lang="zh-CN" altLang="en-US"/>
          </a:p>
        </p:txBody>
      </p:sp>
    </p:spTree>
    <p:extLst>
      <p:ext uri="{BB962C8B-B14F-4D97-AF65-F5344CB8AC3E}">
        <p14:creationId xmlns:p14="http://schemas.microsoft.com/office/powerpoint/2010/main" val="23977451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sz="1200" b="0" i="0" kern="1200" dirty="0">
                <a:solidFill>
                  <a:schemeClr val="tx1"/>
                </a:solidFill>
                <a:effectLst/>
                <a:latin typeface="+mn-lt"/>
                <a:ea typeface="+mn-ea"/>
                <a:cs typeface="+mn-cs"/>
              </a:rPr>
              <a:t>上述将</a:t>
            </a:r>
            <a:r>
              <a:rPr lang="en-US" altLang="zh-CN" sz="1200" b="0" i="0" kern="1200" dirty="0" err="1">
                <a:solidFill>
                  <a:schemeClr val="tx1"/>
                </a:solidFill>
                <a:effectLst/>
                <a:latin typeface="+mn-lt"/>
                <a:ea typeface="+mn-ea"/>
                <a:cs typeface="+mn-cs"/>
              </a:rPr>
              <a:t>Lvensshtain</a:t>
            </a:r>
            <a:r>
              <a:rPr lang="zh-CN" altLang="en-US" sz="1200" b="0" i="0" kern="1200" dirty="0">
                <a:solidFill>
                  <a:schemeClr val="tx1"/>
                </a:solidFill>
                <a:effectLst/>
                <a:latin typeface="+mn-lt"/>
                <a:ea typeface="+mn-ea"/>
                <a:cs typeface="+mn-cs"/>
              </a:rPr>
              <a:t>转换为</a:t>
            </a:r>
            <a:r>
              <a:rPr lang="en-US" altLang="zh-CN" sz="1200" b="0" i="0" kern="1200" dirty="0" err="1">
                <a:solidFill>
                  <a:schemeClr val="tx1"/>
                </a:solidFill>
                <a:effectLst/>
                <a:latin typeface="+mn-lt"/>
                <a:ea typeface="+mn-ea"/>
                <a:cs typeface="+mn-cs"/>
              </a:rPr>
              <a:t>Levenshtein</a:t>
            </a:r>
            <a:r>
              <a:rPr lang="en-US" altLang="zh-CN" sz="1200" b="0" i="0" kern="1200" dirty="0">
                <a:solidFill>
                  <a:schemeClr val="tx1"/>
                </a:solidFill>
                <a:effectLst/>
                <a:latin typeface="+mn-lt"/>
                <a:ea typeface="+mn-ea"/>
                <a:cs typeface="+mn-cs"/>
              </a:rPr>
              <a:t> </a:t>
            </a:r>
            <a:r>
              <a:rPr lang="zh-CN" altLang="en-US" sz="1200" b="0" i="0" kern="1200" dirty="0">
                <a:solidFill>
                  <a:schemeClr val="tx1"/>
                </a:solidFill>
                <a:effectLst/>
                <a:latin typeface="+mn-lt"/>
                <a:ea typeface="+mn-ea"/>
                <a:cs typeface="+mn-cs"/>
              </a:rPr>
              <a:t>，总共操作</a:t>
            </a:r>
            <a:r>
              <a:rPr lang="en-US" altLang="zh-CN" sz="1200" b="0" i="0" kern="1200" dirty="0">
                <a:solidFill>
                  <a:schemeClr val="tx1"/>
                </a:solidFill>
                <a:effectLst/>
                <a:latin typeface="+mn-lt"/>
                <a:ea typeface="+mn-ea"/>
                <a:cs typeface="+mn-cs"/>
              </a:rPr>
              <a:t>3</a:t>
            </a:r>
            <a:r>
              <a:rPr lang="zh-CN" altLang="en-US" sz="1200" b="0" i="0" kern="1200" dirty="0">
                <a:solidFill>
                  <a:schemeClr val="tx1"/>
                </a:solidFill>
                <a:effectLst/>
                <a:latin typeface="+mn-lt"/>
                <a:ea typeface="+mn-ea"/>
                <a:cs typeface="+mn-cs"/>
              </a:rPr>
              <a:t>次，编辑距离也就是</a:t>
            </a:r>
            <a:r>
              <a:rPr lang="en-US" altLang="zh-CN" sz="1200" b="0" i="0" kern="1200" dirty="0">
                <a:solidFill>
                  <a:schemeClr val="tx1"/>
                </a:solidFill>
                <a:effectLst/>
                <a:latin typeface="+mn-lt"/>
                <a:ea typeface="+mn-ea"/>
                <a:cs typeface="+mn-cs"/>
              </a:rPr>
              <a:t>3</a:t>
            </a:r>
            <a:r>
              <a:rPr lang="zh-CN" altLang="en-US" sz="1200" b="0" i="0" kern="1200" dirty="0">
                <a:solidFill>
                  <a:schemeClr val="tx1"/>
                </a:solidFill>
                <a:effectLst/>
                <a:latin typeface="+mn-lt"/>
                <a:ea typeface="+mn-ea"/>
                <a:cs typeface="+mn-cs"/>
              </a:rPr>
              <a:t>。</a:t>
            </a:r>
            <a:endParaRPr lang="zh-CN" altLang="en-US" dirty="0"/>
          </a:p>
        </p:txBody>
      </p:sp>
      <p:sp>
        <p:nvSpPr>
          <p:cNvPr id="4" name="灯片编号占位符 3"/>
          <p:cNvSpPr>
            <a:spLocks noGrp="1"/>
          </p:cNvSpPr>
          <p:nvPr>
            <p:ph type="sldNum" sz="quarter" idx="5"/>
          </p:nvPr>
        </p:nvSpPr>
        <p:spPr/>
        <p:txBody>
          <a:bodyPr/>
          <a:lstStyle/>
          <a:p>
            <a:fld id="{9F03B518-7E54-42FC-BE22-072E6064E8E1}" type="slidenum">
              <a:rPr lang="zh-CN" altLang="en-US" smtClean="0"/>
              <a:pPr/>
              <a:t>56</a:t>
            </a:fld>
            <a:endParaRPr lang="zh-CN" altLang="en-US"/>
          </a:p>
        </p:txBody>
      </p:sp>
    </p:spTree>
    <p:extLst>
      <p:ext uri="{BB962C8B-B14F-4D97-AF65-F5344CB8AC3E}">
        <p14:creationId xmlns:p14="http://schemas.microsoft.com/office/powerpoint/2010/main" val="226116891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9F03B518-7E54-42FC-BE22-072E6064E8E1}" type="slidenum">
              <a:rPr lang="zh-CN" altLang="en-US" smtClean="0"/>
              <a:pPr/>
              <a:t>57</a:t>
            </a:fld>
            <a:endParaRPr lang="zh-CN" altLang="en-US"/>
          </a:p>
        </p:txBody>
      </p:sp>
    </p:spTree>
    <p:extLst>
      <p:ext uri="{BB962C8B-B14F-4D97-AF65-F5344CB8AC3E}">
        <p14:creationId xmlns:p14="http://schemas.microsoft.com/office/powerpoint/2010/main" val="124396395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lvl="0" defTabSz="914400" eaLnBrk="0" fontAlgn="base" hangingPunct="0">
              <a:spcBef>
                <a:spcPct val="0"/>
              </a:spcBef>
              <a:spcAft>
                <a:spcPct val="0"/>
              </a:spcAft>
            </a:pPr>
            <a:r>
              <a:rPr lang="zh-CN" altLang="en-US" sz="1200" dirty="0">
                <a:solidFill>
                  <a:schemeClr val="bg2">
                    <a:lumMod val="25000"/>
                  </a:schemeClr>
                </a:solidFill>
              </a:rPr>
              <a:t>层次聚类 </a:t>
            </a:r>
            <a:r>
              <a:rPr lang="en-US" altLang="zh-CN" sz="1200" dirty="0">
                <a:solidFill>
                  <a:schemeClr val="bg2">
                    <a:lumMod val="25000"/>
                  </a:schemeClr>
                </a:solidFill>
              </a:rPr>
              <a:t>(Hierarchical Clustering) </a:t>
            </a:r>
            <a:r>
              <a:rPr lang="zh-CN" altLang="en-US" sz="1200" dirty="0">
                <a:solidFill>
                  <a:schemeClr val="bg2">
                    <a:lumMod val="25000"/>
                  </a:schemeClr>
                </a:solidFill>
              </a:rPr>
              <a:t>通过计算不同类别数据点之间的相似度对在不同的层次的数据进行划分</a:t>
            </a:r>
            <a:r>
              <a:rPr lang="en-US" altLang="zh-CN" sz="1200" dirty="0">
                <a:solidFill>
                  <a:schemeClr val="bg2">
                    <a:lumMod val="25000"/>
                  </a:schemeClr>
                </a:solidFill>
              </a:rPr>
              <a:t>,</a:t>
            </a:r>
            <a:r>
              <a:rPr lang="zh-CN" altLang="en-US" sz="1200" dirty="0">
                <a:solidFill>
                  <a:schemeClr val="bg2">
                    <a:lumMod val="25000"/>
                  </a:schemeClr>
                </a:solidFill>
              </a:rPr>
              <a:t>最终形成树状的聚类结构</a:t>
            </a:r>
            <a:endParaRPr lang="en-US" altLang="zh-CN" sz="1200" dirty="0">
              <a:solidFill>
                <a:schemeClr val="bg2">
                  <a:lumMod val="25000"/>
                </a:schemeClr>
              </a:solidFill>
            </a:endParaRPr>
          </a:p>
          <a:p>
            <a:pPr lvl="0" defTabSz="914400" eaLnBrk="0" fontAlgn="base" hangingPunct="0">
              <a:spcBef>
                <a:spcPct val="0"/>
              </a:spcBef>
              <a:spcAft>
                <a:spcPct val="0"/>
              </a:spcAft>
            </a:pPr>
            <a:endParaRPr lang="en-US" altLang="zh-CN" sz="1200" dirty="0">
              <a:solidFill>
                <a:schemeClr val="bg2">
                  <a:lumMod val="25000"/>
                </a:schemeClr>
              </a:solidFill>
            </a:endParaRPr>
          </a:p>
          <a:p>
            <a:pPr lvl="0" defTabSz="914400" eaLnBrk="0" fontAlgn="base" hangingPunct="0">
              <a:spcBef>
                <a:spcPct val="0"/>
              </a:spcBef>
              <a:spcAft>
                <a:spcPct val="0"/>
              </a:spcAft>
            </a:pPr>
            <a:r>
              <a:rPr lang="zh-CN" altLang="en-US" sz="1200" b="0" i="0" kern="1200" dirty="0">
                <a:solidFill>
                  <a:schemeClr val="tx1"/>
                </a:solidFill>
                <a:effectLst/>
                <a:latin typeface="+mn-lt"/>
                <a:ea typeface="+mn-ea"/>
                <a:cs typeface="+mn-cs"/>
              </a:rPr>
              <a:t>下图的数据，用欧氏距离和</a:t>
            </a:r>
            <a:r>
              <a:rPr lang="en-US" altLang="zh-CN" sz="1200" b="0" i="0" kern="1200" dirty="0">
                <a:solidFill>
                  <a:schemeClr val="tx1"/>
                </a:solidFill>
                <a:effectLst/>
                <a:latin typeface="+mn-lt"/>
                <a:ea typeface="+mn-ea"/>
                <a:cs typeface="+mn-cs"/>
              </a:rPr>
              <a:t>SL</a:t>
            </a:r>
            <a:r>
              <a:rPr lang="zh-CN" altLang="en-US" sz="1200" b="0" i="0" kern="1200" dirty="0">
                <a:solidFill>
                  <a:schemeClr val="tx1"/>
                </a:solidFill>
                <a:effectLst/>
                <a:latin typeface="+mn-lt"/>
                <a:ea typeface="+mn-ea"/>
                <a:cs typeface="+mn-cs"/>
              </a:rPr>
              <a:t>进行层次聚类。</a:t>
            </a:r>
            <a:r>
              <a:rPr lang="zh-CN" altLang="en-US" sz="1200" dirty="0">
                <a:solidFill>
                  <a:schemeClr val="bg2">
                    <a:lumMod val="25000"/>
                  </a:schemeClr>
                </a:solidFill>
              </a:rPr>
              <a:t>。</a:t>
            </a:r>
            <a:endParaRPr lang="zh-CN" altLang="zh-CN" sz="1200" dirty="0">
              <a:solidFill>
                <a:schemeClr val="bg2">
                  <a:lumMod val="25000"/>
                </a:schemeClr>
              </a:solidFill>
              <a:latin typeface="Arial" panose="020B0604020202020204" pitchFamily="34" charset="0"/>
            </a:endParaRPr>
          </a:p>
        </p:txBody>
      </p:sp>
      <p:sp>
        <p:nvSpPr>
          <p:cNvPr id="4" name="灯片编号占位符 3"/>
          <p:cNvSpPr>
            <a:spLocks noGrp="1"/>
          </p:cNvSpPr>
          <p:nvPr>
            <p:ph type="sldNum" sz="quarter" idx="5"/>
          </p:nvPr>
        </p:nvSpPr>
        <p:spPr/>
        <p:txBody>
          <a:bodyPr/>
          <a:lstStyle/>
          <a:p>
            <a:fld id="{9F03B518-7E54-42FC-BE22-072E6064E8E1}" type="slidenum">
              <a:rPr lang="zh-CN" altLang="en-US" smtClean="0"/>
              <a:pPr/>
              <a:t>58</a:t>
            </a:fld>
            <a:endParaRPr lang="zh-CN" altLang="en-US"/>
          </a:p>
        </p:txBody>
      </p:sp>
    </p:spTree>
    <p:extLst>
      <p:ext uri="{BB962C8B-B14F-4D97-AF65-F5344CB8AC3E}">
        <p14:creationId xmlns:p14="http://schemas.microsoft.com/office/powerpoint/2010/main" val="384740636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lvl="0" defTabSz="914400" eaLnBrk="0" fontAlgn="base" hangingPunct="0">
              <a:spcBef>
                <a:spcPct val="0"/>
              </a:spcBef>
              <a:spcAft>
                <a:spcPct val="0"/>
              </a:spcAft>
            </a:pPr>
            <a:endParaRPr lang="zh-CN" altLang="zh-CN" sz="1200" dirty="0">
              <a:solidFill>
                <a:schemeClr val="bg2">
                  <a:lumMod val="25000"/>
                </a:schemeClr>
              </a:solidFill>
              <a:latin typeface="Arial" panose="020B0604020202020204" pitchFamily="34" charset="0"/>
            </a:endParaRPr>
          </a:p>
        </p:txBody>
      </p:sp>
      <p:sp>
        <p:nvSpPr>
          <p:cNvPr id="4" name="灯片编号占位符 3"/>
          <p:cNvSpPr>
            <a:spLocks noGrp="1"/>
          </p:cNvSpPr>
          <p:nvPr>
            <p:ph type="sldNum" sz="quarter" idx="5"/>
          </p:nvPr>
        </p:nvSpPr>
        <p:spPr/>
        <p:txBody>
          <a:bodyPr/>
          <a:lstStyle/>
          <a:p>
            <a:fld id="{9F03B518-7E54-42FC-BE22-072E6064E8E1}" type="slidenum">
              <a:rPr lang="zh-CN" altLang="en-US" smtClean="0"/>
              <a:pPr/>
              <a:t>59</a:t>
            </a:fld>
            <a:endParaRPr lang="zh-CN" altLang="en-US"/>
          </a:p>
        </p:txBody>
      </p:sp>
    </p:spTree>
    <p:extLst>
      <p:ext uri="{BB962C8B-B14F-4D97-AF65-F5344CB8AC3E}">
        <p14:creationId xmlns:p14="http://schemas.microsoft.com/office/powerpoint/2010/main" val="5306586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dirty="0"/>
              <a:t>在</a:t>
            </a:r>
            <a:r>
              <a:rPr lang="en-US" altLang="zh-CN" dirty="0"/>
              <a:t>Tim</a:t>
            </a:r>
            <a:r>
              <a:rPr lang="zh-CN" altLang="en-US" dirty="0"/>
              <a:t>最早的</a:t>
            </a:r>
            <a:r>
              <a:rPr lang="en-US" altLang="zh-CN" dirty="0"/>
              <a:t>Web</a:t>
            </a:r>
            <a:r>
              <a:rPr lang="zh-CN" altLang="en-US" dirty="0"/>
              <a:t>构想中，</a:t>
            </a:r>
            <a:r>
              <a:rPr lang="en-US" altLang="zh-CN" dirty="0"/>
              <a:t>Web</a:t>
            </a:r>
            <a:r>
              <a:rPr lang="zh-CN" altLang="en-US" dirty="0"/>
              <a:t>不仅是一个文本文档的互联网络，也是一个知识的互联网络。这个想法到了</a:t>
            </a:r>
            <a:r>
              <a:rPr lang="en-US" altLang="zh-CN" dirty="0"/>
              <a:t>1998</a:t>
            </a:r>
            <a:r>
              <a:rPr lang="zh-CN" altLang="en-US" dirty="0"/>
              <a:t>年演化为语义网</a:t>
            </a:r>
            <a:r>
              <a:rPr lang="en-US" altLang="zh-CN" dirty="0"/>
              <a:t>(Semantic Web)</a:t>
            </a:r>
            <a:r>
              <a:rPr lang="zh-CN" altLang="en-US" dirty="0"/>
              <a:t>。语义网技术影响了之后十多年的全球知识互联的努力，</a:t>
            </a:r>
            <a:r>
              <a:rPr lang="en-US" altLang="zh-CN" dirty="0"/>
              <a:t>2006</a:t>
            </a:r>
            <a:r>
              <a:rPr lang="zh-CN" altLang="en-US" dirty="0"/>
              <a:t>年演化为互联数据</a:t>
            </a:r>
            <a:r>
              <a:rPr lang="en-US" altLang="zh-CN" dirty="0"/>
              <a:t>(Linked Data)</a:t>
            </a:r>
            <a:r>
              <a:rPr lang="zh-CN" altLang="en-US" dirty="0"/>
              <a:t>，</a:t>
            </a:r>
            <a:r>
              <a:rPr lang="en-US" altLang="zh-CN" dirty="0"/>
              <a:t>2012</a:t>
            </a:r>
            <a:r>
              <a:rPr lang="zh-CN" altLang="en-US" dirty="0"/>
              <a:t>年以后以知识图谱</a:t>
            </a:r>
            <a:r>
              <a:rPr lang="en-US" altLang="zh-CN" dirty="0"/>
              <a:t>(Knowledge Graph)</a:t>
            </a:r>
            <a:r>
              <a:rPr lang="zh-CN" altLang="en-US" dirty="0"/>
              <a:t>的名义在工业界被应用。</a:t>
            </a:r>
          </a:p>
        </p:txBody>
      </p:sp>
      <p:sp>
        <p:nvSpPr>
          <p:cNvPr id="4" name="灯片编号占位符 3"/>
          <p:cNvSpPr>
            <a:spLocks noGrp="1"/>
          </p:cNvSpPr>
          <p:nvPr>
            <p:ph type="sldNum" sz="quarter" idx="5"/>
          </p:nvPr>
        </p:nvSpPr>
        <p:spPr/>
        <p:txBody>
          <a:bodyPr/>
          <a:lstStyle/>
          <a:p>
            <a:fld id="{44F87B1E-A814-4629-964F-A05B0F5A76E3}" type="slidenum">
              <a:rPr lang="zh-CN" altLang="en-US" smtClean="0"/>
              <a:pPr/>
              <a:t>6</a:t>
            </a:fld>
            <a:endParaRPr lang="zh-CN"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lvl="0" defTabSz="914400" eaLnBrk="0" fontAlgn="base" hangingPunct="0">
              <a:spcBef>
                <a:spcPct val="0"/>
              </a:spcBef>
              <a:spcAft>
                <a:spcPct val="0"/>
              </a:spcAft>
            </a:pPr>
            <a:r>
              <a:rPr lang="zh-CN" altLang="en-US" sz="1200" b="0" i="0" kern="1200" dirty="0">
                <a:solidFill>
                  <a:schemeClr val="tx1"/>
                </a:solidFill>
                <a:effectLst/>
                <a:latin typeface="+mn-lt"/>
                <a:ea typeface="+mn-ea"/>
                <a:cs typeface="+mn-cs"/>
              </a:rPr>
              <a:t>与</a:t>
            </a:r>
            <a:r>
              <a:rPr lang="en-US" altLang="zh-CN" sz="1200" b="0" i="0" kern="1200" dirty="0">
                <a:solidFill>
                  <a:schemeClr val="tx1"/>
                </a:solidFill>
                <a:effectLst/>
                <a:latin typeface="+mn-lt"/>
                <a:ea typeface="+mn-ea"/>
                <a:cs typeface="+mn-cs"/>
              </a:rPr>
              <a:t>K-means</a:t>
            </a:r>
            <a:r>
              <a:rPr lang="zh-CN" altLang="en-US" sz="1200" b="0" i="0" kern="1200" dirty="0">
                <a:solidFill>
                  <a:schemeClr val="tx1"/>
                </a:solidFill>
                <a:effectLst/>
                <a:latin typeface="+mn-lt"/>
                <a:ea typeface="+mn-ea"/>
                <a:cs typeface="+mn-cs"/>
              </a:rPr>
              <a:t>不同</a:t>
            </a:r>
            <a:r>
              <a:rPr lang="en-US" altLang="zh-CN" sz="1200" b="0" i="0" kern="1200" dirty="0">
                <a:solidFill>
                  <a:schemeClr val="tx1"/>
                </a:solidFill>
                <a:effectLst/>
                <a:latin typeface="+mn-lt"/>
                <a:ea typeface="+mn-ea"/>
                <a:cs typeface="+mn-cs"/>
              </a:rPr>
              <a:t>,Canopy</a:t>
            </a:r>
            <a:r>
              <a:rPr lang="zh-CN" altLang="en-US" sz="1200" b="0" i="0" kern="1200" dirty="0">
                <a:solidFill>
                  <a:schemeClr val="tx1"/>
                </a:solidFill>
                <a:effectLst/>
                <a:latin typeface="+mn-lt"/>
                <a:ea typeface="+mn-ea"/>
                <a:cs typeface="+mn-cs"/>
              </a:rPr>
              <a:t>聚类最大的特点是不需要事先指定</a:t>
            </a:r>
            <a:r>
              <a:rPr lang="en-US" altLang="zh-CN" sz="1200" b="0" i="0" kern="1200" dirty="0">
                <a:solidFill>
                  <a:schemeClr val="tx1"/>
                </a:solidFill>
                <a:effectLst/>
                <a:latin typeface="+mn-lt"/>
                <a:ea typeface="+mn-ea"/>
                <a:cs typeface="+mn-cs"/>
              </a:rPr>
              <a:t>k</a:t>
            </a:r>
            <a:r>
              <a:rPr lang="zh-CN" altLang="en-US" sz="1200" b="0" i="0" kern="1200" dirty="0">
                <a:solidFill>
                  <a:schemeClr val="tx1"/>
                </a:solidFill>
                <a:effectLst/>
                <a:latin typeface="+mn-lt"/>
                <a:ea typeface="+mn-ea"/>
                <a:cs typeface="+mn-cs"/>
              </a:rPr>
              <a:t>值 </a:t>
            </a:r>
            <a:r>
              <a:rPr lang="en-US" altLang="zh-CN" sz="1200" b="0" i="0" kern="1200" dirty="0">
                <a:solidFill>
                  <a:schemeClr val="tx1"/>
                </a:solidFill>
                <a:effectLst/>
                <a:latin typeface="+mn-lt"/>
                <a:ea typeface="+mn-ea"/>
                <a:cs typeface="+mn-cs"/>
              </a:rPr>
              <a:t>(</a:t>
            </a:r>
            <a:r>
              <a:rPr lang="zh-CN" altLang="en-US" sz="1200" b="0" i="0" kern="1200" dirty="0">
                <a:solidFill>
                  <a:schemeClr val="tx1"/>
                </a:solidFill>
                <a:effectLst/>
                <a:latin typeface="+mn-lt"/>
                <a:ea typeface="+mn-ea"/>
                <a:cs typeface="+mn-cs"/>
              </a:rPr>
              <a:t>即</a:t>
            </a:r>
            <a:r>
              <a:rPr lang="en-US" altLang="zh-CN" sz="1200" b="0" i="0" kern="1200" dirty="0">
                <a:solidFill>
                  <a:schemeClr val="tx1"/>
                </a:solidFill>
                <a:effectLst/>
                <a:latin typeface="+mn-lt"/>
                <a:ea typeface="+mn-ea"/>
                <a:cs typeface="+mn-cs"/>
              </a:rPr>
              <a:t>clustering</a:t>
            </a:r>
            <a:r>
              <a:rPr lang="zh-CN" altLang="en-US" sz="1200" b="0" i="0" kern="1200" dirty="0">
                <a:solidFill>
                  <a:schemeClr val="tx1"/>
                </a:solidFill>
                <a:effectLst/>
                <a:latin typeface="+mn-lt"/>
                <a:ea typeface="+mn-ea"/>
                <a:cs typeface="+mn-cs"/>
              </a:rPr>
              <a:t>的个数</a:t>
            </a:r>
            <a:r>
              <a:rPr lang="en-US" altLang="zh-CN" sz="1200" b="0" i="0" kern="1200" dirty="0">
                <a:solidFill>
                  <a:schemeClr val="tx1"/>
                </a:solidFill>
                <a:effectLst/>
                <a:latin typeface="+mn-lt"/>
                <a:ea typeface="+mn-ea"/>
                <a:cs typeface="+mn-cs"/>
              </a:rPr>
              <a:t>),</a:t>
            </a:r>
            <a:r>
              <a:rPr lang="zh-CN" altLang="en-US" sz="1200" b="0" i="0" kern="1200" dirty="0">
                <a:solidFill>
                  <a:schemeClr val="tx1"/>
                </a:solidFill>
                <a:effectLst/>
                <a:latin typeface="+mn-lt"/>
                <a:ea typeface="+mn-ea"/>
                <a:cs typeface="+mn-cs"/>
              </a:rPr>
              <a:t>因此具有很大的实际应用价值</a:t>
            </a:r>
            <a:r>
              <a:rPr lang="en-US" altLang="zh-CN" sz="1200" b="0" i="0" kern="1200" dirty="0">
                <a:solidFill>
                  <a:schemeClr val="tx1"/>
                </a:solidFill>
                <a:effectLst/>
                <a:latin typeface="+mn-lt"/>
                <a:ea typeface="+mn-ea"/>
                <a:cs typeface="+mn-cs"/>
              </a:rPr>
              <a:t>, Canopy</a:t>
            </a:r>
            <a:r>
              <a:rPr lang="zh-CN" altLang="en-US" sz="1200" b="0" i="0" kern="1200" dirty="0">
                <a:solidFill>
                  <a:schemeClr val="tx1"/>
                </a:solidFill>
                <a:effectLst/>
                <a:latin typeface="+mn-lt"/>
                <a:ea typeface="+mn-ea"/>
                <a:cs typeface="+mn-cs"/>
              </a:rPr>
              <a:t>聚类虽然精度较低，但其在速度上有很大优势，因此可以使用</a:t>
            </a:r>
            <a:r>
              <a:rPr lang="en-US" altLang="zh-CN" sz="1200" b="0" i="0" kern="1200" dirty="0">
                <a:solidFill>
                  <a:schemeClr val="tx1"/>
                </a:solidFill>
                <a:effectLst/>
                <a:latin typeface="+mn-lt"/>
                <a:ea typeface="+mn-ea"/>
                <a:cs typeface="+mn-cs"/>
              </a:rPr>
              <a:t>Canopy</a:t>
            </a:r>
            <a:r>
              <a:rPr lang="zh-CN" altLang="en-US" sz="1200" b="0" i="0" kern="1200" dirty="0">
                <a:solidFill>
                  <a:schemeClr val="tx1"/>
                </a:solidFill>
                <a:effectLst/>
                <a:latin typeface="+mn-lt"/>
                <a:ea typeface="+mn-ea"/>
                <a:cs typeface="+mn-cs"/>
              </a:rPr>
              <a:t>聚类先对数据进行“粗”聚类，得到</a:t>
            </a:r>
            <a:r>
              <a:rPr lang="en-US" altLang="zh-CN" sz="1200" b="0" i="0" kern="1200" dirty="0">
                <a:solidFill>
                  <a:schemeClr val="tx1"/>
                </a:solidFill>
                <a:effectLst/>
                <a:latin typeface="+mn-lt"/>
                <a:ea typeface="+mn-ea"/>
                <a:cs typeface="+mn-cs"/>
              </a:rPr>
              <a:t>k</a:t>
            </a:r>
            <a:r>
              <a:rPr lang="zh-CN" altLang="en-US" sz="1200" b="0" i="0" kern="1200" dirty="0">
                <a:solidFill>
                  <a:schemeClr val="tx1"/>
                </a:solidFill>
                <a:effectLst/>
                <a:latin typeface="+mn-lt"/>
                <a:ea typeface="+mn-ea"/>
                <a:cs typeface="+mn-cs"/>
              </a:rPr>
              <a:t>值，以及大致的</a:t>
            </a:r>
            <a:r>
              <a:rPr lang="en-US" altLang="zh-CN" sz="1200" b="0" i="0" kern="1200" dirty="0">
                <a:solidFill>
                  <a:schemeClr val="tx1"/>
                </a:solidFill>
                <a:effectLst/>
                <a:latin typeface="+mn-lt"/>
                <a:ea typeface="+mn-ea"/>
                <a:cs typeface="+mn-cs"/>
              </a:rPr>
              <a:t>K</a:t>
            </a:r>
            <a:r>
              <a:rPr lang="zh-CN" altLang="en-US" sz="1200" b="0" i="0" kern="1200" dirty="0">
                <a:solidFill>
                  <a:schemeClr val="tx1"/>
                </a:solidFill>
                <a:effectLst/>
                <a:latin typeface="+mn-lt"/>
                <a:ea typeface="+mn-ea"/>
                <a:cs typeface="+mn-cs"/>
              </a:rPr>
              <a:t>歌中心点，再使用</a:t>
            </a:r>
            <a:r>
              <a:rPr lang="en-US" altLang="zh-CN" sz="1200" b="0" i="0" kern="1200" dirty="0">
                <a:solidFill>
                  <a:schemeClr val="tx1"/>
                </a:solidFill>
                <a:effectLst/>
                <a:latin typeface="+mn-lt"/>
                <a:ea typeface="+mn-ea"/>
                <a:cs typeface="+mn-cs"/>
              </a:rPr>
              <a:t>K-means</a:t>
            </a:r>
            <a:r>
              <a:rPr lang="zh-CN" altLang="en-US" sz="1200" b="0" i="0" kern="1200" dirty="0">
                <a:solidFill>
                  <a:schemeClr val="tx1"/>
                </a:solidFill>
                <a:effectLst/>
                <a:latin typeface="+mn-lt"/>
                <a:ea typeface="+mn-ea"/>
                <a:cs typeface="+mn-cs"/>
              </a:rPr>
              <a:t>进行进一步“细”聚类。所以</a:t>
            </a:r>
            <a:r>
              <a:rPr lang="en-US" altLang="zh-CN" sz="1200" b="0" i="0" kern="1200" dirty="0" err="1">
                <a:solidFill>
                  <a:schemeClr val="tx1"/>
                </a:solidFill>
                <a:effectLst/>
                <a:latin typeface="+mn-lt"/>
                <a:ea typeface="+mn-ea"/>
                <a:cs typeface="+mn-cs"/>
              </a:rPr>
              <a:t>Canopy+K-means</a:t>
            </a:r>
            <a:r>
              <a:rPr lang="zh-CN" altLang="en-US" sz="1200" b="0" i="0" kern="1200" dirty="0">
                <a:solidFill>
                  <a:schemeClr val="tx1"/>
                </a:solidFill>
                <a:effectLst/>
                <a:latin typeface="+mn-lt"/>
                <a:ea typeface="+mn-ea"/>
                <a:cs typeface="+mn-cs"/>
              </a:rPr>
              <a:t>这种形式聚类算法聚类效果良好。经常将</a:t>
            </a:r>
            <a:r>
              <a:rPr lang="en-US" altLang="zh-CN" sz="1200" b="0" i="0" kern="1200" dirty="0">
                <a:solidFill>
                  <a:schemeClr val="tx1"/>
                </a:solidFill>
                <a:effectLst/>
                <a:latin typeface="+mn-lt"/>
                <a:ea typeface="+mn-ea"/>
                <a:cs typeface="+mn-cs"/>
              </a:rPr>
              <a:t>Canopy</a:t>
            </a:r>
            <a:r>
              <a:rPr lang="zh-CN" altLang="en-US" sz="1200" b="0" i="0" kern="1200" dirty="0">
                <a:solidFill>
                  <a:schemeClr val="tx1"/>
                </a:solidFill>
                <a:effectLst/>
                <a:latin typeface="+mn-lt"/>
                <a:ea typeface="+mn-ea"/>
                <a:cs typeface="+mn-cs"/>
              </a:rPr>
              <a:t>和</a:t>
            </a:r>
            <a:r>
              <a:rPr lang="en-US" altLang="zh-CN" sz="1200" b="0" i="0" kern="1200" dirty="0">
                <a:solidFill>
                  <a:schemeClr val="tx1"/>
                </a:solidFill>
                <a:effectLst/>
                <a:latin typeface="+mn-lt"/>
                <a:ea typeface="+mn-ea"/>
                <a:cs typeface="+mn-cs"/>
              </a:rPr>
              <a:t>K-means</a:t>
            </a:r>
            <a:r>
              <a:rPr lang="zh-CN" altLang="en-US" sz="1200" b="0" i="0" kern="1200" dirty="0">
                <a:solidFill>
                  <a:schemeClr val="tx1"/>
                </a:solidFill>
                <a:effectLst/>
                <a:latin typeface="+mn-lt"/>
                <a:ea typeface="+mn-ea"/>
                <a:cs typeface="+mn-cs"/>
              </a:rPr>
              <a:t>配合使用。</a:t>
            </a:r>
            <a:endParaRPr lang="en-US" altLang="zh-CN" sz="1200" b="0" i="0" kern="1200" dirty="0">
              <a:solidFill>
                <a:schemeClr val="tx1"/>
              </a:solidFill>
              <a:effectLst/>
              <a:latin typeface="+mn-lt"/>
              <a:ea typeface="+mn-ea"/>
              <a:cs typeface="+mn-cs"/>
            </a:endParaRPr>
          </a:p>
          <a:p>
            <a:pPr lvl="0" defTabSz="914400" eaLnBrk="0" fontAlgn="base" hangingPunct="0">
              <a:spcBef>
                <a:spcPct val="0"/>
              </a:spcBef>
              <a:spcAft>
                <a:spcPct val="0"/>
              </a:spcAft>
            </a:pPr>
            <a:endParaRPr lang="en-US" altLang="zh-CN" sz="1200" b="0" i="0" kern="1200" dirty="0">
              <a:solidFill>
                <a:schemeClr val="tx1"/>
              </a:solidFill>
              <a:effectLst/>
              <a:latin typeface="+mn-lt"/>
              <a:ea typeface="+mn-ea"/>
              <a:cs typeface="+mn-cs"/>
            </a:endParaRPr>
          </a:p>
          <a:p>
            <a:r>
              <a:rPr lang="zh-CN" altLang="en-US" sz="1200" b="0" i="0" kern="1200" dirty="0">
                <a:solidFill>
                  <a:schemeClr val="tx1"/>
                </a:solidFill>
                <a:effectLst/>
                <a:latin typeface="+mn-lt"/>
                <a:ea typeface="+mn-ea"/>
                <a:cs typeface="+mn-cs"/>
              </a:rPr>
              <a:t>初始时有一个大的</a:t>
            </a:r>
            <a:r>
              <a:rPr lang="en-US" altLang="zh-CN" sz="1200" b="0" i="0" kern="1200" dirty="0">
                <a:solidFill>
                  <a:schemeClr val="tx1"/>
                </a:solidFill>
                <a:effectLst/>
                <a:latin typeface="+mn-lt"/>
                <a:ea typeface="+mn-ea"/>
                <a:cs typeface="+mn-cs"/>
              </a:rPr>
              <a:t>list</a:t>
            </a:r>
            <a:r>
              <a:rPr lang="zh-CN" altLang="en-US" sz="1200" b="0" i="0" kern="1200" dirty="0">
                <a:solidFill>
                  <a:schemeClr val="tx1"/>
                </a:solidFill>
                <a:effectLst/>
                <a:latin typeface="+mn-lt"/>
                <a:ea typeface="+mn-ea"/>
                <a:cs typeface="+mn-cs"/>
              </a:rPr>
              <a:t>，其中</a:t>
            </a:r>
            <a:r>
              <a:rPr lang="en-US" altLang="zh-CN" sz="1200" b="0" i="0" kern="1200" dirty="0">
                <a:solidFill>
                  <a:schemeClr val="tx1"/>
                </a:solidFill>
                <a:effectLst/>
                <a:latin typeface="+mn-lt"/>
                <a:ea typeface="+mn-ea"/>
                <a:cs typeface="+mn-cs"/>
              </a:rPr>
              <a:t>list</a:t>
            </a:r>
            <a:r>
              <a:rPr lang="zh-CN" altLang="en-US" sz="1200" b="0" i="0" kern="1200" dirty="0">
                <a:solidFill>
                  <a:schemeClr val="tx1"/>
                </a:solidFill>
                <a:effectLst/>
                <a:latin typeface="+mn-lt"/>
                <a:ea typeface="+mn-ea"/>
                <a:cs typeface="+mn-cs"/>
              </a:rPr>
              <a:t>中每个点都是一个</a:t>
            </a:r>
            <a:r>
              <a:rPr lang="en-US" altLang="zh-CN" sz="1200" b="0" i="0" kern="1200" dirty="0">
                <a:solidFill>
                  <a:schemeClr val="tx1"/>
                </a:solidFill>
                <a:effectLst/>
                <a:latin typeface="+mn-lt"/>
                <a:ea typeface="+mn-ea"/>
                <a:cs typeface="+mn-cs"/>
              </a:rPr>
              <a:t>canopy</a:t>
            </a:r>
            <a:r>
              <a:rPr lang="zh-CN" altLang="en-US" sz="1200" b="0" i="0" kern="1200" dirty="0">
                <a:solidFill>
                  <a:schemeClr val="tx1"/>
                </a:solidFill>
                <a:effectLst/>
                <a:latin typeface="+mn-lt"/>
                <a:ea typeface="+mn-ea"/>
                <a:cs typeface="+mn-cs"/>
              </a:rPr>
              <a:t>，设置阈值</a:t>
            </a:r>
            <a:r>
              <a:rPr lang="en-US" altLang="zh-CN" sz="1200" b="0" i="0" kern="1200" dirty="0">
                <a:solidFill>
                  <a:schemeClr val="tx1"/>
                </a:solidFill>
                <a:effectLst/>
                <a:latin typeface="+mn-lt"/>
                <a:ea typeface="+mn-ea"/>
                <a:cs typeface="+mn-cs"/>
              </a:rPr>
              <a:t>T1</a:t>
            </a:r>
            <a:r>
              <a:rPr lang="zh-CN" altLang="en-US" sz="1200" b="0" i="0" kern="1200" dirty="0">
                <a:solidFill>
                  <a:schemeClr val="tx1"/>
                </a:solidFill>
                <a:effectLst/>
                <a:latin typeface="+mn-lt"/>
                <a:ea typeface="+mn-ea"/>
                <a:cs typeface="+mn-cs"/>
              </a:rPr>
              <a:t>，</a:t>
            </a:r>
            <a:r>
              <a:rPr lang="en-US" altLang="zh-CN" sz="1200" b="0" i="0" kern="1200" dirty="0">
                <a:solidFill>
                  <a:schemeClr val="tx1"/>
                </a:solidFill>
                <a:effectLst/>
                <a:latin typeface="+mn-lt"/>
                <a:ea typeface="+mn-ea"/>
                <a:cs typeface="+mn-cs"/>
              </a:rPr>
              <a:t>T2</a:t>
            </a:r>
            <a:r>
              <a:rPr lang="zh-CN" altLang="en-US" sz="1200" b="0" i="0" kern="1200" dirty="0">
                <a:solidFill>
                  <a:schemeClr val="tx1"/>
                </a:solidFill>
                <a:effectLst/>
                <a:latin typeface="+mn-lt"/>
                <a:ea typeface="+mn-ea"/>
                <a:cs typeface="+mn-cs"/>
              </a:rPr>
              <a:t>。随机选取</a:t>
            </a:r>
            <a:r>
              <a:rPr lang="en-US" altLang="zh-CN" sz="1200" b="0" i="0" kern="1200" dirty="0">
                <a:solidFill>
                  <a:schemeClr val="tx1"/>
                </a:solidFill>
                <a:effectLst/>
                <a:latin typeface="+mn-lt"/>
                <a:ea typeface="+mn-ea"/>
                <a:cs typeface="+mn-cs"/>
              </a:rPr>
              <a:t>List</a:t>
            </a:r>
            <a:r>
              <a:rPr lang="zh-CN" altLang="en-US" sz="1200" b="0" i="0" kern="1200" dirty="0">
                <a:solidFill>
                  <a:schemeClr val="tx1"/>
                </a:solidFill>
                <a:effectLst/>
                <a:latin typeface="+mn-lt"/>
                <a:ea typeface="+mn-ea"/>
                <a:cs typeface="+mn-cs"/>
              </a:rPr>
              <a:t>中的点</a:t>
            </a:r>
            <a:r>
              <a:rPr lang="en-US" altLang="zh-CN" sz="1200" b="0" i="0" kern="1200" dirty="0">
                <a:solidFill>
                  <a:schemeClr val="tx1"/>
                </a:solidFill>
                <a:effectLst/>
                <a:latin typeface="+mn-lt"/>
                <a:ea typeface="+mn-ea"/>
                <a:cs typeface="+mn-cs"/>
              </a:rPr>
              <a:t>P</a:t>
            </a:r>
            <a:r>
              <a:rPr lang="zh-CN" altLang="en-US" sz="1200" b="0" i="0" kern="1200" dirty="0">
                <a:solidFill>
                  <a:schemeClr val="tx1"/>
                </a:solidFill>
                <a:effectLst/>
                <a:latin typeface="+mn-lt"/>
                <a:ea typeface="+mn-ea"/>
                <a:cs typeface="+mn-cs"/>
              </a:rPr>
              <a:t>，并计算</a:t>
            </a:r>
            <a:r>
              <a:rPr lang="en-US" altLang="zh-CN" sz="1200" b="0" i="0" kern="1200" dirty="0">
                <a:solidFill>
                  <a:schemeClr val="tx1"/>
                </a:solidFill>
                <a:effectLst/>
                <a:latin typeface="+mn-lt"/>
                <a:ea typeface="+mn-ea"/>
                <a:cs typeface="+mn-cs"/>
              </a:rPr>
              <a:t>list</a:t>
            </a:r>
            <a:r>
              <a:rPr lang="zh-CN" altLang="en-US" sz="1200" b="0" i="0" kern="1200" dirty="0">
                <a:solidFill>
                  <a:schemeClr val="tx1"/>
                </a:solidFill>
                <a:effectLst/>
                <a:latin typeface="+mn-lt"/>
                <a:ea typeface="+mn-ea"/>
                <a:cs typeface="+mn-cs"/>
              </a:rPr>
              <a:t>中其他的点到点</a:t>
            </a:r>
            <a:r>
              <a:rPr lang="en-US" altLang="zh-CN" sz="1200" b="0" i="0" kern="1200" dirty="0">
                <a:solidFill>
                  <a:schemeClr val="tx1"/>
                </a:solidFill>
                <a:effectLst/>
                <a:latin typeface="+mn-lt"/>
                <a:ea typeface="+mn-ea"/>
                <a:cs typeface="+mn-cs"/>
              </a:rPr>
              <a:t>P</a:t>
            </a:r>
            <a:r>
              <a:rPr lang="zh-CN" altLang="en-US" sz="1200" b="0" i="0" kern="1200" dirty="0">
                <a:solidFill>
                  <a:schemeClr val="tx1"/>
                </a:solidFill>
                <a:effectLst/>
                <a:latin typeface="+mn-lt"/>
                <a:ea typeface="+mn-ea"/>
                <a:cs typeface="+mn-cs"/>
              </a:rPr>
              <a:t>的距离</a:t>
            </a:r>
            <a:r>
              <a:rPr lang="en-US" altLang="zh-CN" sz="1200" b="0" i="0" kern="1200" dirty="0">
                <a:solidFill>
                  <a:schemeClr val="tx1"/>
                </a:solidFill>
                <a:effectLst/>
                <a:latin typeface="+mn-lt"/>
                <a:ea typeface="+mn-ea"/>
                <a:cs typeface="+mn-cs"/>
              </a:rPr>
              <a:t>d</a:t>
            </a:r>
            <a:r>
              <a:rPr lang="zh-CN" altLang="en-US" sz="1200" b="0" i="0" kern="1200" dirty="0">
                <a:solidFill>
                  <a:schemeClr val="tx1"/>
                </a:solidFill>
                <a:effectLst/>
                <a:latin typeface="+mn-lt"/>
                <a:ea typeface="+mn-ea"/>
                <a:cs typeface="+mn-cs"/>
              </a:rPr>
              <a:t>，把所有距离</a:t>
            </a:r>
            <a:r>
              <a:rPr lang="en-US" altLang="zh-CN" sz="1200" b="0" i="0" kern="1200" dirty="0">
                <a:solidFill>
                  <a:schemeClr val="tx1"/>
                </a:solidFill>
                <a:effectLst/>
                <a:latin typeface="+mn-lt"/>
                <a:ea typeface="+mn-ea"/>
                <a:cs typeface="+mn-cs"/>
              </a:rPr>
              <a:t>d</a:t>
            </a:r>
            <a:r>
              <a:rPr lang="zh-CN" altLang="en-US" sz="1200" b="0" i="0" kern="1200" dirty="0">
                <a:solidFill>
                  <a:schemeClr val="tx1"/>
                </a:solidFill>
                <a:effectLst/>
                <a:latin typeface="+mn-lt"/>
                <a:ea typeface="+mn-ea"/>
                <a:cs typeface="+mn-cs"/>
              </a:rPr>
              <a:t>小于</a:t>
            </a:r>
            <a:r>
              <a:rPr lang="en-US" altLang="zh-CN" sz="1200" b="0" i="0" kern="1200" dirty="0">
                <a:solidFill>
                  <a:schemeClr val="tx1"/>
                </a:solidFill>
                <a:effectLst/>
                <a:latin typeface="+mn-lt"/>
                <a:ea typeface="+mn-ea"/>
                <a:cs typeface="+mn-cs"/>
              </a:rPr>
              <a:t>T1</a:t>
            </a:r>
            <a:r>
              <a:rPr lang="zh-CN" altLang="en-US" sz="1200" b="0" i="0" kern="1200" dirty="0">
                <a:solidFill>
                  <a:schemeClr val="tx1"/>
                </a:solidFill>
                <a:effectLst/>
                <a:latin typeface="+mn-lt"/>
                <a:ea typeface="+mn-ea"/>
                <a:cs typeface="+mn-cs"/>
              </a:rPr>
              <a:t>的点生成</a:t>
            </a:r>
            <a:r>
              <a:rPr lang="en-US" altLang="zh-CN" sz="1200" b="0" i="0" kern="1200" dirty="0">
                <a:solidFill>
                  <a:schemeClr val="tx1"/>
                </a:solidFill>
                <a:effectLst/>
                <a:latin typeface="+mn-lt"/>
                <a:ea typeface="+mn-ea"/>
                <a:cs typeface="+mn-cs"/>
              </a:rPr>
              <a:t>Canopy</a:t>
            </a:r>
            <a:r>
              <a:rPr lang="zh-CN" altLang="en-US" sz="1200" b="0" i="0" kern="1200" dirty="0">
                <a:solidFill>
                  <a:schemeClr val="tx1"/>
                </a:solidFill>
                <a:effectLst/>
                <a:latin typeface="+mn-lt"/>
                <a:ea typeface="+mn-ea"/>
                <a:cs typeface="+mn-cs"/>
              </a:rPr>
              <a:t>，去除</a:t>
            </a:r>
            <a:r>
              <a:rPr lang="en-US" altLang="zh-CN" sz="1200" b="0" i="0" kern="1200" dirty="0">
                <a:solidFill>
                  <a:schemeClr val="tx1"/>
                </a:solidFill>
                <a:effectLst/>
                <a:latin typeface="+mn-lt"/>
                <a:ea typeface="+mn-ea"/>
                <a:cs typeface="+mn-cs"/>
              </a:rPr>
              <a:t>list</a:t>
            </a:r>
            <a:r>
              <a:rPr lang="zh-CN" altLang="en-US" sz="1200" b="0" i="0" kern="1200" dirty="0">
                <a:solidFill>
                  <a:schemeClr val="tx1"/>
                </a:solidFill>
                <a:effectLst/>
                <a:latin typeface="+mn-lt"/>
                <a:ea typeface="+mn-ea"/>
                <a:cs typeface="+mn-cs"/>
              </a:rPr>
              <a:t>中</a:t>
            </a:r>
            <a:r>
              <a:rPr lang="en-US" altLang="zh-CN" sz="1200" b="0" i="0" kern="1200" dirty="0">
                <a:solidFill>
                  <a:schemeClr val="tx1"/>
                </a:solidFill>
                <a:effectLst/>
                <a:latin typeface="+mn-lt"/>
                <a:ea typeface="+mn-ea"/>
                <a:cs typeface="+mn-cs"/>
              </a:rPr>
              <a:t>d</a:t>
            </a:r>
            <a:r>
              <a:rPr lang="zh-CN" altLang="en-US" sz="1200" b="0" i="0" kern="1200" dirty="0">
                <a:solidFill>
                  <a:schemeClr val="tx1"/>
                </a:solidFill>
                <a:effectLst/>
                <a:latin typeface="+mn-lt"/>
                <a:ea typeface="+mn-ea"/>
                <a:cs typeface="+mn-cs"/>
              </a:rPr>
              <a:t>小于</a:t>
            </a:r>
            <a:r>
              <a:rPr lang="en-US" altLang="zh-CN" sz="1200" b="0" i="0" kern="1200" dirty="0">
                <a:solidFill>
                  <a:schemeClr val="tx1"/>
                </a:solidFill>
                <a:effectLst/>
                <a:latin typeface="+mn-lt"/>
                <a:ea typeface="+mn-ea"/>
                <a:cs typeface="+mn-cs"/>
              </a:rPr>
              <a:t>T2</a:t>
            </a:r>
            <a:r>
              <a:rPr lang="zh-CN" altLang="en-US" sz="1200" b="0" i="0" kern="1200" dirty="0">
                <a:solidFill>
                  <a:schemeClr val="tx1"/>
                </a:solidFill>
                <a:effectLst/>
                <a:latin typeface="+mn-lt"/>
                <a:ea typeface="+mn-ea"/>
                <a:cs typeface="+mn-cs"/>
              </a:rPr>
              <a:t>的点。如此往复这个过程就得到了聚类结果。生成</a:t>
            </a:r>
            <a:r>
              <a:rPr lang="en-US" altLang="zh-CN" sz="1200" b="0" i="0" kern="1200" dirty="0">
                <a:solidFill>
                  <a:schemeClr val="tx1"/>
                </a:solidFill>
                <a:effectLst/>
                <a:latin typeface="+mn-lt"/>
                <a:ea typeface="+mn-ea"/>
                <a:cs typeface="+mn-cs"/>
              </a:rPr>
              <a:t>Canopy</a:t>
            </a:r>
            <a:r>
              <a:rPr lang="zh-CN" altLang="en-US" sz="1200" b="0" i="0" kern="1200" dirty="0">
                <a:solidFill>
                  <a:schemeClr val="tx1"/>
                </a:solidFill>
                <a:effectLst/>
                <a:latin typeface="+mn-lt"/>
                <a:ea typeface="+mn-ea"/>
                <a:cs typeface="+mn-cs"/>
              </a:rPr>
              <a:t>的过程就像以</a:t>
            </a:r>
            <a:r>
              <a:rPr lang="en-US" altLang="zh-CN" sz="1200" b="0" i="0" kern="1200" dirty="0">
                <a:solidFill>
                  <a:schemeClr val="tx1"/>
                </a:solidFill>
                <a:effectLst/>
                <a:latin typeface="+mn-lt"/>
                <a:ea typeface="+mn-ea"/>
                <a:cs typeface="+mn-cs"/>
              </a:rPr>
              <a:t>T2</a:t>
            </a:r>
            <a:r>
              <a:rPr lang="zh-CN" altLang="en-US" sz="1200" b="0" i="0" kern="1200" dirty="0">
                <a:solidFill>
                  <a:schemeClr val="tx1"/>
                </a:solidFill>
                <a:effectLst/>
                <a:latin typeface="+mn-lt"/>
                <a:ea typeface="+mn-ea"/>
                <a:cs typeface="+mn-cs"/>
              </a:rPr>
              <a:t>为中心扣下来一块，然后剩下的环就是</a:t>
            </a:r>
            <a:r>
              <a:rPr lang="en-US" altLang="zh-CN" sz="1200" b="0" i="0" kern="1200" dirty="0">
                <a:solidFill>
                  <a:schemeClr val="tx1"/>
                </a:solidFill>
                <a:effectLst/>
                <a:latin typeface="+mn-lt"/>
                <a:ea typeface="+mn-ea"/>
                <a:cs typeface="+mn-cs"/>
              </a:rPr>
              <a:t>Canopy</a:t>
            </a:r>
            <a:r>
              <a:rPr lang="zh-CN" altLang="en-US" sz="1200" b="0" i="0" kern="1200" dirty="0">
                <a:solidFill>
                  <a:schemeClr val="tx1"/>
                </a:solidFill>
                <a:effectLst/>
                <a:latin typeface="+mn-lt"/>
                <a:ea typeface="+mn-ea"/>
                <a:cs typeface="+mn-cs"/>
              </a:rPr>
              <a:t>。这样一块一块的扣直到最终</a:t>
            </a:r>
            <a:r>
              <a:rPr lang="en-US" altLang="zh-CN" sz="1200" b="0" i="0" kern="1200" dirty="0">
                <a:solidFill>
                  <a:schemeClr val="tx1"/>
                </a:solidFill>
                <a:effectLst/>
                <a:latin typeface="+mn-lt"/>
                <a:ea typeface="+mn-ea"/>
                <a:cs typeface="+mn-cs"/>
              </a:rPr>
              <a:t>list</a:t>
            </a:r>
            <a:r>
              <a:rPr lang="zh-CN" altLang="en-US" sz="1200" b="0" i="0" kern="1200" dirty="0">
                <a:solidFill>
                  <a:schemeClr val="tx1"/>
                </a:solidFill>
                <a:effectLst/>
                <a:latin typeface="+mn-lt"/>
                <a:ea typeface="+mn-ea"/>
                <a:cs typeface="+mn-cs"/>
              </a:rPr>
              <a:t>为空。</a:t>
            </a:r>
          </a:p>
        </p:txBody>
      </p:sp>
      <p:sp>
        <p:nvSpPr>
          <p:cNvPr id="4" name="灯片编号占位符 3"/>
          <p:cNvSpPr>
            <a:spLocks noGrp="1"/>
          </p:cNvSpPr>
          <p:nvPr>
            <p:ph type="sldNum" sz="quarter" idx="5"/>
          </p:nvPr>
        </p:nvSpPr>
        <p:spPr/>
        <p:txBody>
          <a:bodyPr/>
          <a:lstStyle/>
          <a:p>
            <a:fld id="{9F03B518-7E54-42FC-BE22-072E6064E8E1}" type="slidenum">
              <a:rPr lang="zh-CN" altLang="en-US" smtClean="0"/>
              <a:pPr/>
              <a:t>60</a:t>
            </a:fld>
            <a:endParaRPr lang="zh-CN" altLang="en-US"/>
          </a:p>
        </p:txBody>
      </p:sp>
    </p:spTree>
    <p:extLst>
      <p:ext uri="{BB962C8B-B14F-4D97-AF65-F5344CB8AC3E}">
        <p14:creationId xmlns:p14="http://schemas.microsoft.com/office/powerpoint/2010/main" val="67999795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lvl="0" defTabSz="914400" eaLnBrk="0" fontAlgn="base" hangingPunct="0">
              <a:spcBef>
                <a:spcPct val="0"/>
              </a:spcBef>
              <a:spcAft>
                <a:spcPct val="0"/>
              </a:spcAft>
            </a:pPr>
            <a:r>
              <a:rPr lang="zh-CN" altLang="en-US" sz="1200" b="0" i="0" kern="1200" dirty="0">
                <a:solidFill>
                  <a:schemeClr val="tx1"/>
                </a:solidFill>
                <a:effectLst/>
                <a:latin typeface="+mn-lt"/>
                <a:ea typeface="+mn-ea"/>
                <a:cs typeface="+mn-cs"/>
              </a:rPr>
              <a:t>与</a:t>
            </a:r>
            <a:r>
              <a:rPr lang="en-US" altLang="zh-CN" sz="1200" b="0" i="0" kern="1200" dirty="0">
                <a:solidFill>
                  <a:schemeClr val="tx1"/>
                </a:solidFill>
                <a:effectLst/>
                <a:latin typeface="+mn-lt"/>
                <a:ea typeface="+mn-ea"/>
                <a:cs typeface="+mn-cs"/>
              </a:rPr>
              <a:t>K-means</a:t>
            </a:r>
            <a:r>
              <a:rPr lang="zh-CN" altLang="en-US" sz="1200" b="0" i="0" kern="1200" dirty="0">
                <a:solidFill>
                  <a:schemeClr val="tx1"/>
                </a:solidFill>
                <a:effectLst/>
                <a:latin typeface="+mn-lt"/>
                <a:ea typeface="+mn-ea"/>
                <a:cs typeface="+mn-cs"/>
              </a:rPr>
              <a:t>不同</a:t>
            </a:r>
            <a:r>
              <a:rPr lang="en-US" altLang="zh-CN" sz="1200" b="0" i="0" kern="1200" dirty="0">
                <a:solidFill>
                  <a:schemeClr val="tx1"/>
                </a:solidFill>
                <a:effectLst/>
                <a:latin typeface="+mn-lt"/>
                <a:ea typeface="+mn-ea"/>
                <a:cs typeface="+mn-cs"/>
              </a:rPr>
              <a:t>,Canopy</a:t>
            </a:r>
            <a:r>
              <a:rPr lang="zh-CN" altLang="en-US" sz="1200" b="0" i="0" kern="1200" dirty="0">
                <a:solidFill>
                  <a:schemeClr val="tx1"/>
                </a:solidFill>
                <a:effectLst/>
                <a:latin typeface="+mn-lt"/>
                <a:ea typeface="+mn-ea"/>
                <a:cs typeface="+mn-cs"/>
              </a:rPr>
              <a:t>聚类最大的特点是不需要事先指定</a:t>
            </a:r>
            <a:r>
              <a:rPr lang="en-US" altLang="zh-CN" sz="1200" b="0" i="0" kern="1200" dirty="0">
                <a:solidFill>
                  <a:schemeClr val="tx1"/>
                </a:solidFill>
                <a:effectLst/>
                <a:latin typeface="+mn-lt"/>
                <a:ea typeface="+mn-ea"/>
                <a:cs typeface="+mn-cs"/>
              </a:rPr>
              <a:t>k</a:t>
            </a:r>
            <a:r>
              <a:rPr lang="zh-CN" altLang="en-US" sz="1200" b="0" i="0" kern="1200" dirty="0">
                <a:solidFill>
                  <a:schemeClr val="tx1"/>
                </a:solidFill>
                <a:effectLst/>
                <a:latin typeface="+mn-lt"/>
                <a:ea typeface="+mn-ea"/>
                <a:cs typeface="+mn-cs"/>
              </a:rPr>
              <a:t>值 </a:t>
            </a:r>
            <a:r>
              <a:rPr lang="en-US" altLang="zh-CN" sz="1200" b="0" i="0" kern="1200" dirty="0">
                <a:solidFill>
                  <a:schemeClr val="tx1"/>
                </a:solidFill>
                <a:effectLst/>
                <a:latin typeface="+mn-lt"/>
                <a:ea typeface="+mn-ea"/>
                <a:cs typeface="+mn-cs"/>
              </a:rPr>
              <a:t>(</a:t>
            </a:r>
            <a:r>
              <a:rPr lang="zh-CN" altLang="en-US" sz="1200" b="0" i="0" kern="1200" dirty="0">
                <a:solidFill>
                  <a:schemeClr val="tx1"/>
                </a:solidFill>
                <a:effectLst/>
                <a:latin typeface="+mn-lt"/>
                <a:ea typeface="+mn-ea"/>
                <a:cs typeface="+mn-cs"/>
              </a:rPr>
              <a:t>即</a:t>
            </a:r>
            <a:r>
              <a:rPr lang="en-US" altLang="zh-CN" sz="1200" b="0" i="0" kern="1200" dirty="0">
                <a:solidFill>
                  <a:schemeClr val="tx1"/>
                </a:solidFill>
                <a:effectLst/>
                <a:latin typeface="+mn-lt"/>
                <a:ea typeface="+mn-ea"/>
                <a:cs typeface="+mn-cs"/>
              </a:rPr>
              <a:t>clustering</a:t>
            </a:r>
            <a:r>
              <a:rPr lang="zh-CN" altLang="en-US" sz="1200" b="0" i="0" kern="1200" dirty="0">
                <a:solidFill>
                  <a:schemeClr val="tx1"/>
                </a:solidFill>
                <a:effectLst/>
                <a:latin typeface="+mn-lt"/>
                <a:ea typeface="+mn-ea"/>
                <a:cs typeface="+mn-cs"/>
              </a:rPr>
              <a:t>的个数</a:t>
            </a:r>
            <a:r>
              <a:rPr lang="en-US" altLang="zh-CN" sz="1200" b="0" i="0" kern="1200" dirty="0">
                <a:solidFill>
                  <a:schemeClr val="tx1"/>
                </a:solidFill>
                <a:effectLst/>
                <a:latin typeface="+mn-lt"/>
                <a:ea typeface="+mn-ea"/>
                <a:cs typeface="+mn-cs"/>
              </a:rPr>
              <a:t>),</a:t>
            </a:r>
            <a:r>
              <a:rPr lang="zh-CN" altLang="en-US" sz="1200" b="0" i="0" kern="1200" dirty="0">
                <a:solidFill>
                  <a:schemeClr val="tx1"/>
                </a:solidFill>
                <a:effectLst/>
                <a:latin typeface="+mn-lt"/>
                <a:ea typeface="+mn-ea"/>
                <a:cs typeface="+mn-cs"/>
              </a:rPr>
              <a:t>因此具有很大的实际应用价值</a:t>
            </a:r>
            <a:r>
              <a:rPr lang="en-US" altLang="zh-CN" sz="1200" b="0" i="0" kern="1200" dirty="0">
                <a:solidFill>
                  <a:schemeClr val="tx1"/>
                </a:solidFill>
                <a:effectLst/>
                <a:latin typeface="+mn-lt"/>
                <a:ea typeface="+mn-ea"/>
                <a:cs typeface="+mn-cs"/>
              </a:rPr>
              <a:t>, Canopy</a:t>
            </a:r>
            <a:r>
              <a:rPr lang="zh-CN" altLang="en-US" sz="1200" b="0" i="0" kern="1200" dirty="0">
                <a:solidFill>
                  <a:schemeClr val="tx1"/>
                </a:solidFill>
                <a:effectLst/>
                <a:latin typeface="+mn-lt"/>
                <a:ea typeface="+mn-ea"/>
                <a:cs typeface="+mn-cs"/>
              </a:rPr>
              <a:t>聚类虽然精度较低，但其在速度上有很大优势，因此可以使用</a:t>
            </a:r>
            <a:r>
              <a:rPr lang="en-US" altLang="zh-CN" sz="1200" b="0" i="0" kern="1200" dirty="0">
                <a:solidFill>
                  <a:schemeClr val="tx1"/>
                </a:solidFill>
                <a:effectLst/>
                <a:latin typeface="+mn-lt"/>
                <a:ea typeface="+mn-ea"/>
                <a:cs typeface="+mn-cs"/>
              </a:rPr>
              <a:t>Canopy</a:t>
            </a:r>
            <a:r>
              <a:rPr lang="zh-CN" altLang="en-US" sz="1200" b="0" i="0" kern="1200" dirty="0">
                <a:solidFill>
                  <a:schemeClr val="tx1"/>
                </a:solidFill>
                <a:effectLst/>
                <a:latin typeface="+mn-lt"/>
                <a:ea typeface="+mn-ea"/>
                <a:cs typeface="+mn-cs"/>
              </a:rPr>
              <a:t>聚类先对数据进行“粗”聚类，得到</a:t>
            </a:r>
            <a:r>
              <a:rPr lang="en-US" altLang="zh-CN" sz="1200" b="0" i="0" kern="1200" dirty="0">
                <a:solidFill>
                  <a:schemeClr val="tx1"/>
                </a:solidFill>
                <a:effectLst/>
                <a:latin typeface="+mn-lt"/>
                <a:ea typeface="+mn-ea"/>
                <a:cs typeface="+mn-cs"/>
              </a:rPr>
              <a:t>k</a:t>
            </a:r>
            <a:r>
              <a:rPr lang="zh-CN" altLang="en-US" sz="1200" b="0" i="0" kern="1200" dirty="0">
                <a:solidFill>
                  <a:schemeClr val="tx1"/>
                </a:solidFill>
                <a:effectLst/>
                <a:latin typeface="+mn-lt"/>
                <a:ea typeface="+mn-ea"/>
                <a:cs typeface="+mn-cs"/>
              </a:rPr>
              <a:t>值，以及大致的</a:t>
            </a:r>
            <a:r>
              <a:rPr lang="en-US" altLang="zh-CN" sz="1200" b="0" i="0" kern="1200" dirty="0">
                <a:solidFill>
                  <a:schemeClr val="tx1"/>
                </a:solidFill>
                <a:effectLst/>
                <a:latin typeface="+mn-lt"/>
                <a:ea typeface="+mn-ea"/>
                <a:cs typeface="+mn-cs"/>
              </a:rPr>
              <a:t>K</a:t>
            </a:r>
            <a:r>
              <a:rPr lang="zh-CN" altLang="en-US" sz="1200" b="0" i="0" kern="1200" dirty="0">
                <a:solidFill>
                  <a:schemeClr val="tx1"/>
                </a:solidFill>
                <a:effectLst/>
                <a:latin typeface="+mn-lt"/>
                <a:ea typeface="+mn-ea"/>
                <a:cs typeface="+mn-cs"/>
              </a:rPr>
              <a:t>歌中心点，再使用</a:t>
            </a:r>
            <a:r>
              <a:rPr lang="en-US" altLang="zh-CN" sz="1200" b="0" i="0" kern="1200" dirty="0">
                <a:solidFill>
                  <a:schemeClr val="tx1"/>
                </a:solidFill>
                <a:effectLst/>
                <a:latin typeface="+mn-lt"/>
                <a:ea typeface="+mn-ea"/>
                <a:cs typeface="+mn-cs"/>
              </a:rPr>
              <a:t>K-means</a:t>
            </a:r>
            <a:r>
              <a:rPr lang="zh-CN" altLang="en-US" sz="1200" b="0" i="0" kern="1200" dirty="0">
                <a:solidFill>
                  <a:schemeClr val="tx1"/>
                </a:solidFill>
                <a:effectLst/>
                <a:latin typeface="+mn-lt"/>
                <a:ea typeface="+mn-ea"/>
                <a:cs typeface="+mn-cs"/>
              </a:rPr>
              <a:t>进行进一步“细”聚类。所以</a:t>
            </a:r>
            <a:r>
              <a:rPr lang="en-US" altLang="zh-CN" sz="1200" b="0" i="0" kern="1200" dirty="0" err="1">
                <a:solidFill>
                  <a:schemeClr val="tx1"/>
                </a:solidFill>
                <a:effectLst/>
                <a:latin typeface="+mn-lt"/>
                <a:ea typeface="+mn-ea"/>
                <a:cs typeface="+mn-cs"/>
              </a:rPr>
              <a:t>Canopy+K-means</a:t>
            </a:r>
            <a:r>
              <a:rPr lang="zh-CN" altLang="en-US" sz="1200" b="0" i="0" kern="1200" dirty="0">
                <a:solidFill>
                  <a:schemeClr val="tx1"/>
                </a:solidFill>
                <a:effectLst/>
                <a:latin typeface="+mn-lt"/>
                <a:ea typeface="+mn-ea"/>
                <a:cs typeface="+mn-cs"/>
              </a:rPr>
              <a:t>这种形式聚类算法聚类效果良好。经常将</a:t>
            </a:r>
            <a:r>
              <a:rPr lang="en-US" altLang="zh-CN" sz="1200" b="0" i="0" kern="1200" dirty="0">
                <a:solidFill>
                  <a:schemeClr val="tx1"/>
                </a:solidFill>
                <a:effectLst/>
                <a:latin typeface="+mn-lt"/>
                <a:ea typeface="+mn-ea"/>
                <a:cs typeface="+mn-cs"/>
              </a:rPr>
              <a:t>Canopy</a:t>
            </a:r>
            <a:r>
              <a:rPr lang="zh-CN" altLang="en-US" sz="1200" b="0" i="0" kern="1200" dirty="0">
                <a:solidFill>
                  <a:schemeClr val="tx1"/>
                </a:solidFill>
                <a:effectLst/>
                <a:latin typeface="+mn-lt"/>
                <a:ea typeface="+mn-ea"/>
                <a:cs typeface="+mn-cs"/>
              </a:rPr>
              <a:t>和</a:t>
            </a:r>
            <a:r>
              <a:rPr lang="en-US" altLang="zh-CN" sz="1200" b="0" i="0" kern="1200" dirty="0">
                <a:solidFill>
                  <a:schemeClr val="tx1"/>
                </a:solidFill>
                <a:effectLst/>
                <a:latin typeface="+mn-lt"/>
                <a:ea typeface="+mn-ea"/>
                <a:cs typeface="+mn-cs"/>
              </a:rPr>
              <a:t>K-means</a:t>
            </a:r>
            <a:r>
              <a:rPr lang="zh-CN" altLang="en-US" sz="1200" b="0" i="0" kern="1200" dirty="0">
                <a:solidFill>
                  <a:schemeClr val="tx1"/>
                </a:solidFill>
                <a:effectLst/>
                <a:latin typeface="+mn-lt"/>
                <a:ea typeface="+mn-ea"/>
                <a:cs typeface="+mn-cs"/>
              </a:rPr>
              <a:t>配合使用。</a:t>
            </a:r>
            <a:endParaRPr lang="en-US" altLang="zh-CN" sz="1200" b="0" i="0" kern="1200" dirty="0">
              <a:solidFill>
                <a:schemeClr val="tx1"/>
              </a:solidFill>
              <a:effectLst/>
              <a:latin typeface="+mn-lt"/>
              <a:ea typeface="+mn-ea"/>
              <a:cs typeface="+mn-cs"/>
            </a:endParaRPr>
          </a:p>
          <a:p>
            <a:pPr lvl="0" defTabSz="914400" eaLnBrk="0" fontAlgn="base" hangingPunct="0">
              <a:spcBef>
                <a:spcPct val="0"/>
              </a:spcBef>
              <a:spcAft>
                <a:spcPct val="0"/>
              </a:spcAft>
            </a:pPr>
            <a:endParaRPr lang="en-US" altLang="zh-CN" sz="1200" b="0" i="0" kern="1200" dirty="0">
              <a:solidFill>
                <a:schemeClr val="tx1"/>
              </a:solidFill>
              <a:effectLst/>
              <a:latin typeface="+mn-lt"/>
              <a:ea typeface="+mn-ea"/>
              <a:cs typeface="+mn-cs"/>
            </a:endParaRPr>
          </a:p>
          <a:p>
            <a:r>
              <a:rPr lang="zh-CN" altLang="en-US" sz="1200" b="0" i="0" kern="1200" dirty="0">
                <a:solidFill>
                  <a:schemeClr val="tx1"/>
                </a:solidFill>
                <a:effectLst/>
                <a:latin typeface="+mn-lt"/>
                <a:ea typeface="+mn-ea"/>
                <a:cs typeface="+mn-cs"/>
              </a:rPr>
              <a:t>初始时有一个大的</a:t>
            </a:r>
            <a:r>
              <a:rPr lang="en-US" altLang="zh-CN" sz="1200" b="0" i="0" kern="1200" dirty="0">
                <a:solidFill>
                  <a:schemeClr val="tx1"/>
                </a:solidFill>
                <a:effectLst/>
                <a:latin typeface="+mn-lt"/>
                <a:ea typeface="+mn-ea"/>
                <a:cs typeface="+mn-cs"/>
              </a:rPr>
              <a:t>list</a:t>
            </a:r>
            <a:r>
              <a:rPr lang="zh-CN" altLang="en-US" sz="1200" b="0" i="0" kern="1200" dirty="0">
                <a:solidFill>
                  <a:schemeClr val="tx1"/>
                </a:solidFill>
                <a:effectLst/>
                <a:latin typeface="+mn-lt"/>
                <a:ea typeface="+mn-ea"/>
                <a:cs typeface="+mn-cs"/>
              </a:rPr>
              <a:t>，其中</a:t>
            </a:r>
            <a:r>
              <a:rPr lang="en-US" altLang="zh-CN" sz="1200" b="0" i="0" kern="1200" dirty="0">
                <a:solidFill>
                  <a:schemeClr val="tx1"/>
                </a:solidFill>
                <a:effectLst/>
                <a:latin typeface="+mn-lt"/>
                <a:ea typeface="+mn-ea"/>
                <a:cs typeface="+mn-cs"/>
              </a:rPr>
              <a:t>list</a:t>
            </a:r>
            <a:r>
              <a:rPr lang="zh-CN" altLang="en-US" sz="1200" b="0" i="0" kern="1200" dirty="0">
                <a:solidFill>
                  <a:schemeClr val="tx1"/>
                </a:solidFill>
                <a:effectLst/>
                <a:latin typeface="+mn-lt"/>
                <a:ea typeface="+mn-ea"/>
                <a:cs typeface="+mn-cs"/>
              </a:rPr>
              <a:t>中每个点都是一个</a:t>
            </a:r>
            <a:r>
              <a:rPr lang="en-US" altLang="zh-CN" sz="1200" b="0" i="0" kern="1200" dirty="0">
                <a:solidFill>
                  <a:schemeClr val="tx1"/>
                </a:solidFill>
                <a:effectLst/>
                <a:latin typeface="+mn-lt"/>
                <a:ea typeface="+mn-ea"/>
                <a:cs typeface="+mn-cs"/>
              </a:rPr>
              <a:t>canopy</a:t>
            </a:r>
            <a:r>
              <a:rPr lang="zh-CN" altLang="en-US" sz="1200" b="0" i="0" kern="1200" dirty="0">
                <a:solidFill>
                  <a:schemeClr val="tx1"/>
                </a:solidFill>
                <a:effectLst/>
                <a:latin typeface="+mn-lt"/>
                <a:ea typeface="+mn-ea"/>
                <a:cs typeface="+mn-cs"/>
              </a:rPr>
              <a:t>，设置阈值</a:t>
            </a:r>
            <a:r>
              <a:rPr lang="en-US" altLang="zh-CN" sz="1200" b="0" i="0" kern="1200" dirty="0">
                <a:solidFill>
                  <a:schemeClr val="tx1"/>
                </a:solidFill>
                <a:effectLst/>
                <a:latin typeface="+mn-lt"/>
                <a:ea typeface="+mn-ea"/>
                <a:cs typeface="+mn-cs"/>
              </a:rPr>
              <a:t>T1</a:t>
            </a:r>
            <a:r>
              <a:rPr lang="zh-CN" altLang="en-US" sz="1200" b="0" i="0" kern="1200" dirty="0">
                <a:solidFill>
                  <a:schemeClr val="tx1"/>
                </a:solidFill>
                <a:effectLst/>
                <a:latin typeface="+mn-lt"/>
                <a:ea typeface="+mn-ea"/>
                <a:cs typeface="+mn-cs"/>
              </a:rPr>
              <a:t>，</a:t>
            </a:r>
            <a:r>
              <a:rPr lang="en-US" altLang="zh-CN" sz="1200" b="0" i="0" kern="1200" dirty="0">
                <a:solidFill>
                  <a:schemeClr val="tx1"/>
                </a:solidFill>
                <a:effectLst/>
                <a:latin typeface="+mn-lt"/>
                <a:ea typeface="+mn-ea"/>
                <a:cs typeface="+mn-cs"/>
              </a:rPr>
              <a:t>T2</a:t>
            </a:r>
            <a:r>
              <a:rPr lang="zh-CN" altLang="en-US" sz="1200" b="0" i="0" kern="1200" dirty="0">
                <a:solidFill>
                  <a:schemeClr val="tx1"/>
                </a:solidFill>
                <a:effectLst/>
                <a:latin typeface="+mn-lt"/>
                <a:ea typeface="+mn-ea"/>
                <a:cs typeface="+mn-cs"/>
              </a:rPr>
              <a:t>。随机选取</a:t>
            </a:r>
            <a:r>
              <a:rPr lang="en-US" altLang="zh-CN" sz="1200" b="0" i="0" kern="1200" dirty="0">
                <a:solidFill>
                  <a:schemeClr val="tx1"/>
                </a:solidFill>
                <a:effectLst/>
                <a:latin typeface="+mn-lt"/>
                <a:ea typeface="+mn-ea"/>
                <a:cs typeface="+mn-cs"/>
              </a:rPr>
              <a:t>List</a:t>
            </a:r>
            <a:r>
              <a:rPr lang="zh-CN" altLang="en-US" sz="1200" b="0" i="0" kern="1200" dirty="0">
                <a:solidFill>
                  <a:schemeClr val="tx1"/>
                </a:solidFill>
                <a:effectLst/>
                <a:latin typeface="+mn-lt"/>
                <a:ea typeface="+mn-ea"/>
                <a:cs typeface="+mn-cs"/>
              </a:rPr>
              <a:t>中的点</a:t>
            </a:r>
            <a:r>
              <a:rPr lang="en-US" altLang="zh-CN" sz="1200" b="0" i="0" kern="1200" dirty="0">
                <a:solidFill>
                  <a:schemeClr val="tx1"/>
                </a:solidFill>
                <a:effectLst/>
                <a:latin typeface="+mn-lt"/>
                <a:ea typeface="+mn-ea"/>
                <a:cs typeface="+mn-cs"/>
              </a:rPr>
              <a:t>P</a:t>
            </a:r>
            <a:r>
              <a:rPr lang="zh-CN" altLang="en-US" sz="1200" b="0" i="0" kern="1200" dirty="0">
                <a:solidFill>
                  <a:schemeClr val="tx1"/>
                </a:solidFill>
                <a:effectLst/>
                <a:latin typeface="+mn-lt"/>
                <a:ea typeface="+mn-ea"/>
                <a:cs typeface="+mn-cs"/>
              </a:rPr>
              <a:t>，并计算</a:t>
            </a:r>
            <a:r>
              <a:rPr lang="en-US" altLang="zh-CN" sz="1200" b="0" i="0" kern="1200" dirty="0">
                <a:solidFill>
                  <a:schemeClr val="tx1"/>
                </a:solidFill>
                <a:effectLst/>
                <a:latin typeface="+mn-lt"/>
                <a:ea typeface="+mn-ea"/>
                <a:cs typeface="+mn-cs"/>
              </a:rPr>
              <a:t>list</a:t>
            </a:r>
            <a:r>
              <a:rPr lang="zh-CN" altLang="en-US" sz="1200" b="0" i="0" kern="1200" dirty="0">
                <a:solidFill>
                  <a:schemeClr val="tx1"/>
                </a:solidFill>
                <a:effectLst/>
                <a:latin typeface="+mn-lt"/>
                <a:ea typeface="+mn-ea"/>
                <a:cs typeface="+mn-cs"/>
              </a:rPr>
              <a:t>中其他的点到点</a:t>
            </a:r>
            <a:r>
              <a:rPr lang="en-US" altLang="zh-CN" sz="1200" b="0" i="0" kern="1200" dirty="0">
                <a:solidFill>
                  <a:schemeClr val="tx1"/>
                </a:solidFill>
                <a:effectLst/>
                <a:latin typeface="+mn-lt"/>
                <a:ea typeface="+mn-ea"/>
                <a:cs typeface="+mn-cs"/>
              </a:rPr>
              <a:t>P</a:t>
            </a:r>
            <a:r>
              <a:rPr lang="zh-CN" altLang="en-US" sz="1200" b="0" i="0" kern="1200" dirty="0">
                <a:solidFill>
                  <a:schemeClr val="tx1"/>
                </a:solidFill>
                <a:effectLst/>
                <a:latin typeface="+mn-lt"/>
                <a:ea typeface="+mn-ea"/>
                <a:cs typeface="+mn-cs"/>
              </a:rPr>
              <a:t>的距离</a:t>
            </a:r>
            <a:r>
              <a:rPr lang="en-US" altLang="zh-CN" sz="1200" b="0" i="0" kern="1200" dirty="0">
                <a:solidFill>
                  <a:schemeClr val="tx1"/>
                </a:solidFill>
                <a:effectLst/>
                <a:latin typeface="+mn-lt"/>
                <a:ea typeface="+mn-ea"/>
                <a:cs typeface="+mn-cs"/>
              </a:rPr>
              <a:t>d</a:t>
            </a:r>
            <a:r>
              <a:rPr lang="zh-CN" altLang="en-US" sz="1200" b="0" i="0" kern="1200" dirty="0">
                <a:solidFill>
                  <a:schemeClr val="tx1"/>
                </a:solidFill>
                <a:effectLst/>
                <a:latin typeface="+mn-lt"/>
                <a:ea typeface="+mn-ea"/>
                <a:cs typeface="+mn-cs"/>
              </a:rPr>
              <a:t>，把所有距离</a:t>
            </a:r>
            <a:r>
              <a:rPr lang="en-US" altLang="zh-CN" sz="1200" b="0" i="0" kern="1200" dirty="0">
                <a:solidFill>
                  <a:schemeClr val="tx1"/>
                </a:solidFill>
                <a:effectLst/>
                <a:latin typeface="+mn-lt"/>
                <a:ea typeface="+mn-ea"/>
                <a:cs typeface="+mn-cs"/>
              </a:rPr>
              <a:t>d</a:t>
            </a:r>
            <a:r>
              <a:rPr lang="zh-CN" altLang="en-US" sz="1200" b="0" i="0" kern="1200" dirty="0">
                <a:solidFill>
                  <a:schemeClr val="tx1"/>
                </a:solidFill>
                <a:effectLst/>
                <a:latin typeface="+mn-lt"/>
                <a:ea typeface="+mn-ea"/>
                <a:cs typeface="+mn-cs"/>
              </a:rPr>
              <a:t>小于</a:t>
            </a:r>
            <a:r>
              <a:rPr lang="en-US" altLang="zh-CN" sz="1200" b="0" i="0" kern="1200" dirty="0">
                <a:solidFill>
                  <a:schemeClr val="tx1"/>
                </a:solidFill>
                <a:effectLst/>
                <a:latin typeface="+mn-lt"/>
                <a:ea typeface="+mn-ea"/>
                <a:cs typeface="+mn-cs"/>
              </a:rPr>
              <a:t>T1</a:t>
            </a:r>
            <a:r>
              <a:rPr lang="zh-CN" altLang="en-US" sz="1200" b="0" i="0" kern="1200" dirty="0">
                <a:solidFill>
                  <a:schemeClr val="tx1"/>
                </a:solidFill>
                <a:effectLst/>
                <a:latin typeface="+mn-lt"/>
                <a:ea typeface="+mn-ea"/>
                <a:cs typeface="+mn-cs"/>
              </a:rPr>
              <a:t>的点生成</a:t>
            </a:r>
            <a:r>
              <a:rPr lang="en-US" altLang="zh-CN" sz="1200" b="0" i="0" kern="1200" dirty="0">
                <a:solidFill>
                  <a:schemeClr val="tx1"/>
                </a:solidFill>
                <a:effectLst/>
                <a:latin typeface="+mn-lt"/>
                <a:ea typeface="+mn-ea"/>
                <a:cs typeface="+mn-cs"/>
              </a:rPr>
              <a:t>Canopy</a:t>
            </a:r>
            <a:r>
              <a:rPr lang="zh-CN" altLang="en-US" sz="1200" b="0" i="0" kern="1200" dirty="0">
                <a:solidFill>
                  <a:schemeClr val="tx1"/>
                </a:solidFill>
                <a:effectLst/>
                <a:latin typeface="+mn-lt"/>
                <a:ea typeface="+mn-ea"/>
                <a:cs typeface="+mn-cs"/>
              </a:rPr>
              <a:t>，去除</a:t>
            </a:r>
            <a:r>
              <a:rPr lang="en-US" altLang="zh-CN" sz="1200" b="0" i="0" kern="1200" dirty="0">
                <a:solidFill>
                  <a:schemeClr val="tx1"/>
                </a:solidFill>
                <a:effectLst/>
                <a:latin typeface="+mn-lt"/>
                <a:ea typeface="+mn-ea"/>
                <a:cs typeface="+mn-cs"/>
              </a:rPr>
              <a:t>list</a:t>
            </a:r>
            <a:r>
              <a:rPr lang="zh-CN" altLang="en-US" sz="1200" b="0" i="0" kern="1200" dirty="0">
                <a:solidFill>
                  <a:schemeClr val="tx1"/>
                </a:solidFill>
                <a:effectLst/>
                <a:latin typeface="+mn-lt"/>
                <a:ea typeface="+mn-ea"/>
                <a:cs typeface="+mn-cs"/>
              </a:rPr>
              <a:t>中</a:t>
            </a:r>
            <a:r>
              <a:rPr lang="en-US" altLang="zh-CN" sz="1200" b="0" i="0" kern="1200" dirty="0">
                <a:solidFill>
                  <a:schemeClr val="tx1"/>
                </a:solidFill>
                <a:effectLst/>
                <a:latin typeface="+mn-lt"/>
                <a:ea typeface="+mn-ea"/>
                <a:cs typeface="+mn-cs"/>
              </a:rPr>
              <a:t>d</a:t>
            </a:r>
            <a:r>
              <a:rPr lang="zh-CN" altLang="en-US" sz="1200" b="0" i="0" kern="1200" dirty="0">
                <a:solidFill>
                  <a:schemeClr val="tx1"/>
                </a:solidFill>
                <a:effectLst/>
                <a:latin typeface="+mn-lt"/>
                <a:ea typeface="+mn-ea"/>
                <a:cs typeface="+mn-cs"/>
              </a:rPr>
              <a:t>小于</a:t>
            </a:r>
            <a:r>
              <a:rPr lang="en-US" altLang="zh-CN" sz="1200" b="0" i="0" kern="1200" dirty="0">
                <a:solidFill>
                  <a:schemeClr val="tx1"/>
                </a:solidFill>
                <a:effectLst/>
                <a:latin typeface="+mn-lt"/>
                <a:ea typeface="+mn-ea"/>
                <a:cs typeface="+mn-cs"/>
              </a:rPr>
              <a:t>T2</a:t>
            </a:r>
            <a:r>
              <a:rPr lang="zh-CN" altLang="en-US" sz="1200" b="0" i="0" kern="1200" dirty="0">
                <a:solidFill>
                  <a:schemeClr val="tx1"/>
                </a:solidFill>
                <a:effectLst/>
                <a:latin typeface="+mn-lt"/>
                <a:ea typeface="+mn-ea"/>
                <a:cs typeface="+mn-cs"/>
              </a:rPr>
              <a:t>的点。如此往复这个过程就得到了聚类结果。</a:t>
            </a:r>
            <a:endParaRPr lang="en-US" altLang="zh-CN" sz="1200" b="0" i="0" kern="1200" dirty="0">
              <a:solidFill>
                <a:schemeClr val="tx1"/>
              </a:solidFill>
              <a:effectLst/>
              <a:latin typeface="+mn-lt"/>
              <a:ea typeface="+mn-ea"/>
              <a:cs typeface="+mn-cs"/>
            </a:endParaRPr>
          </a:p>
          <a:p>
            <a:endParaRPr lang="en-US" altLang="zh-CN" sz="1200" b="0" i="0" kern="1200" dirty="0">
              <a:solidFill>
                <a:schemeClr val="tx1"/>
              </a:solidFill>
              <a:effectLst/>
              <a:latin typeface="+mn-lt"/>
              <a:ea typeface="+mn-ea"/>
              <a:cs typeface="+mn-cs"/>
            </a:endParaRPr>
          </a:p>
          <a:p>
            <a:r>
              <a:rPr lang="zh-CN" altLang="en-US" sz="1200" b="0" i="0" kern="1200" dirty="0">
                <a:solidFill>
                  <a:schemeClr val="tx1"/>
                </a:solidFill>
                <a:effectLst/>
                <a:latin typeface="+mn-lt"/>
                <a:ea typeface="+mn-ea"/>
                <a:cs typeface="+mn-cs"/>
              </a:rPr>
              <a:t>（</a:t>
            </a:r>
            <a:r>
              <a:rPr lang="en-US" altLang="zh-CN" sz="1200" b="0" i="0" kern="1200" dirty="0">
                <a:solidFill>
                  <a:schemeClr val="tx1"/>
                </a:solidFill>
                <a:effectLst/>
                <a:latin typeface="+mn-lt"/>
                <a:ea typeface="+mn-ea"/>
                <a:cs typeface="+mn-cs"/>
              </a:rPr>
              <a:t>T1</a:t>
            </a:r>
            <a:r>
              <a:rPr lang="zh-CN" altLang="en-US" sz="1200" b="0" i="0" kern="1200" dirty="0">
                <a:solidFill>
                  <a:schemeClr val="tx1"/>
                </a:solidFill>
                <a:effectLst/>
                <a:latin typeface="+mn-lt"/>
                <a:ea typeface="+mn-ea"/>
                <a:cs typeface="+mn-cs"/>
              </a:rPr>
              <a:t>、</a:t>
            </a:r>
            <a:r>
              <a:rPr lang="en-US" altLang="zh-CN" sz="1200" b="0" i="0" kern="1200" dirty="0">
                <a:solidFill>
                  <a:schemeClr val="tx1"/>
                </a:solidFill>
                <a:effectLst/>
                <a:latin typeface="+mn-lt"/>
                <a:ea typeface="+mn-ea"/>
                <a:cs typeface="+mn-cs"/>
              </a:rPr>
              <a:t>T2</a:t>
            </a:r>
            <a:r>
              <a:rPr lang="zh-CN" altLang="en-US" sz="1200" b="0" i="0" kern="1200" dirty="0">
                <a:solidFill>
                  <a:schemeClr val="tx1"/>
                </a:solidFill>
                <a:effectLst/>
                <a:latin typeface="+mn-lt"/>
                <a:ea typeface="+mn-ea"/>
                <a:cs typeface="+mn-cs"/>
              </a:rPr>
              <a:t>的设定可以根据用户的需要，或者使用交叉验证获得）</a:t>
            </a:r>
            <a:endParaRPr lang="en-US" altLang="zh-CN" sz="1200" b="0" i="0" kern="1200" dirty="0">
              <a:solidFill>
                <a:schemeClr val="tx1"/>
              </a:solidFill>
              <a:effectLst/>
              <a:latin typeface="+mn-lt"/>
              <a:ea typeface="+mn-ea"/>
              <a:cs typeface="+mn-cs"/>
            </a:endParaRPr>
          </a:p>
          <a:p>
            <a:endParaRPr lang="en-US" altLang="zh-CN" sz="1200" b="0" i="0" kern="1200" dirty="0">
              <a:solidFill>
                <a:schemeClr val="tx1"/>
              </a:solidFill>
              <a:effectLst/>
              <a:latin typeface="+mn-lt"/>
              <a:ea typeface="+mn-ea"/>
              <a:cs typeface="+mn-cs"/>
            </a:endParaRPr>
          </a:p>
          <a:p>
            <a:r>
              <a:rPr lang="zh-CN" altLang="en-US" sz="1200" b="0" i="0" kern="1200" dirty="0">
                <a:solidFill>
                  <a:schemeClr val="tx1"/>
                </a:solidFill>
                <a:effectLst/>
                <a:latin typeface="+mn-lt"/>
                <a:ea typeface="+mn-ea"/>
                <a:cs typeface="+mn-cs"/>
              </a:rPr>
              <a:t>下面简单说一下指代消歧</a:t>
            </a:r>
            <a:endParaRPr lang="en-US" altLang="zh-CN" sz="1200" b="0" i="0" kern="1200" dirty="0">
              <a:solidFill>
                <a:schemeClr val="tx1"/>
              </a:solidFill>
              <a:effectLst/>
              <a:latin typeface="+mn-lt"/>
              <a:ea typeface="+mn-ea"/>
              <a:cs typeface="+mn-cs"/>
            </a:endParaRPr>
          </a:p>
        </p:txBody>
      </p:sp>
      <p:sp>
        <p:nvSpPr>
          <p:cNvPr id="4" name="灯片编号占位符 3"/>
          <p:cNvSpPr>
            <a:spLocks noGrp="1"/>
          </p:cNvSpPr>
          <p:nvPr>
            <p:ph type="sldNum" sz="quarter" idx="5"/>
          </p:nvPr>
        </p:nvSpPr>
        <p:spPr/>
        <p:txBody>
          <a:bodyPr/>
          <a:lstStyle/>
          <a:p>
            <a:fld id="{9F03B518-7E54-42FC-BE22-072E6064E8E1}" type="slidenum">
              <a:rPr lang="zh-CN" altLang="en-US" smtClean="0"/>
              <a:pPr/>
              <a:t>61</a:t>
            </a:fld>
            <a:endParaRPr lang="zh-CN" altLang="en-US"/>
          </a:p>
        </p:txBody>
      </p:sp>
    </p:spTree>
    <p:extLst>
      <p:ext uri="{BB962C8B-B14F-4D97-AF65-F5344CB8AC3E}">
        <p14:creationId xmlns:p14="http://schemas.microsoft.com/office/powerpoint/2010/main" val="31903754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t>刚才的实体消歧是解决同名词指代不同实体的问题，那么这里的指代消歧</a:t>
            </a:r>
            <a:r>
              <a:rPr lang="en-US" altLang="zh-CN" dirty="0"/>
              <a:t>/</a:t>
            </a:r>
            <a:r>
              <a:rPr lang="zh-CN" altLang="en-US" dirty="0"/>
              <a:t>共指消解就是解决多个指称项代指同一个实体的问题</a:t>
            </a:r>
            <a:endParaRPr lang="en-US" altLang="zh-CN" dirty="0"/>
          </a:p>
          <a:p>
            <a:endParaRPr lang="en-US" altLang="zh-CN" sz="1200" b="0" i="0" u="none" strike="noStrike" kern="1200" baseline="0" dirty="0">
              <a:solidFill>
                <a:schemeClr val="tx1"/>
              </a:solidFill>
              <a:latin typeface="+mn-lt"/>
              <a:ea typeface="+mn-ea"/>
              <a:cs typeface="+mn-cs"/>
            </a:endParaRPr>
          </a:p>
          <a:p>
            <a:r>
              <a:rPr lang="zh-CN" altLang="en-US" sz="1200" b="0" i="0" u="none" strike="noStrike" kern="1200" baseline="0" dirty="0">
                <a:solidFill>
                  <a:schemeClr val="tx1"/>
                </a:solidFill>
                <a:latin typeface="+mn-lt"/>
                <a:ea typeface="+mn-ea"/>
                <a:cs typeface="+mn-cs"/>
              </a:rPr>
              <a:t>共指消解问题的早期研究成果主要来自自然语言处理领域</a:t>
            </a:r>
            <a:endParaRPr lang="en-US" altLang="zh-CN" sz="1200" b="0" i="0" u="none" strike="noStrike" kern="1200" baseline="0" dirty="0">
              <a:solidFill>
                <a:schemeClr val="tx1"/>
              </a:solidFill>
              <a:latin typeface="+mn-lt"/>
              <a:ea typeface="+mn-ea"/>
              <a:cs typeface="+mn-cs"/>
            </a:endParaRPr>
          </a:p>
          <a:p>
            <a:endParaRPr lang="en-US" altLang="zh-CN" sz="1200" b="0" i="0" u="none" strike="noStrike" kern="1200" baseline="0" dirty="0">
              <a:solidFill>
                <a:schemeClr val="tx1"/>
              </a:solidFill>
              <a:latin typeface="+mn-lt"/>
              <a:ea typeface="+mn-ea"/>
              <a:cs typeface="+mn-cs"/>
            </a:endParaRPr>
          </a:p>
          <a:p>
            <a:r>
              <a:rPr lang="zh-CN" altLang="en-US" sz="1200" b="0" i="0" u="none" strike="noStrike" kern="1200" baseline="0" dirty="0">
                <a:solidFill>
                  <a:schemeClr val="tx1"/>
                </a:solidFill>
                <a:latin typeface="+mn-lt"/>
                <a:ea typeface="+mn-ea"/>
                <a:cs typeface="+mn-cs"/>
              </a:rPr>
              <a:t>之后又加入了统计机器学习的方法</a:t>
            </a:r>
            <a:endParaRPr lang="zh-CN" altLang="en-US" dirty="0"/>
          </a:p>
        </p:txBody>
      </p:sp>
      <p:sp>
        <p:nvSpPr>
          <p:cNvPr id="4" name="灯片编号占位符 3"/>
          <p:cNvSpPr>
            <a:spLocks noGrp="1"/>
          </p:cNvSpPr>
          <p:nvPr>
            <p:ph type="sldNum" sz="quarter" idx="5"/>
          </p:nvPr>
        </p:nvSpPr>
        <p:spPr/>
        <p:txBody>
          <a:bodyPr/>
          <a:lstStyle/>
          <a:p>
            <a:fld id="{9F03B518-7E54-42FC-BE22-072E6064E8E1}" type="slidenum">
              <a:rPr lang="zh-CN" altLang="en-US" smtClean="0"/>
              <a:pPr/>
              <a:t>62</a:t>
            </a:fld>
            <a:endParaRPr lang="zh-CN" altLang="en-US"/>
          </a:p>
        </p:txBody>
      </p:sp>
    </p:spTree>
    <p:extLst>
      <p:ext uri="{BB962C8B-B14F-4D97-AF65-F5344CB8AC3E}">
        <p14:creationId xmlns:p14="http://schemas.microsoft.com/office/powerpoint/2010/main" val="250366256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灯片编号占位符 3"/>
          <p:cNvSpPr>
            <a:spLocks noGrp="1"/>
          </p:cNvSpPr>
          <p:nvPr>
            <p:ph type="sldNum" sz="quarter" idx="5"/>
          </p:nvPr>
        </p:nvSpPr>
        <p:spPr/>
        <p:txBody>
          <a:bodyPr/>
          <a:lstStyle/>
          <a:p>
            <a:fld id="{9F03B518-7E54-42FC-BE22-072E6064E8E1}" type="slidenum">
              <a:rPr lang="zh-CN" altLang="en-US" smtClean="0"/>
              <a:pPr/>
              <a:t>63</a:t>
            </a:fld>
            <a:endParaRPr lang="zh-CN" altLang="en-US"/>
          </a:p>
        </p:txBody>
      </p:sp>
    </p:spTree>
    <p:extLst>
      <p:ext uri="{BB962C8B-B14F-4D97-AF65-F5344CB8AC3E}">
        <p14:creationId xmlns:p14="http://schemas.microsoft.com/office/powerpoint/2010/main" val="333555917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sz="1200" b="0" i="0" kern="1200" dirty="0">
                <a:solidFill>
                  <a:schemeClr val="tx1"/>
                </a:solidFill>
                <a:effectLst/>
                <a:latin typeface="+mn-lt"/>
                <a:ea typeface="+mn-ea"/>
                <a:cs typeface="+mn-cs"/>
              </a:rPr>
              <a:t>所谓推理就是通过各种方法</a:t>
            </a:r>
            <a:r>
              <a:rPr lang="zh-CN" altLang="en-US" sz="1200" b="1" i="0" kern="1200" dirty="0">
                <a:solidFill>
                  <a:schemeClr val="tx1"/>
                </a:solidFill>
                <a:effectLst/>
                <a:latin typeface="+mn-lt"/>
                <a:ea typeface="+mn-ea"/>
                <a:cs typeface="+mn-cs"/>
              </a:rPr>
              <a:t>获取新的知识或者结论</a:t>
            </a:r>
            <a:r>
              <a:rPr lang="zh-CN" altLang="en-US" sz="1200" b="0" i="0" kern="1200" dirty="0">
                <a:solidFill>
                  <a:schemeClr val="tx1"/>
                </a:solidFill>
                <a:effectLst/>
                <a:latin typeface="+mn-lt"/>
                <a:ea typeface="+mn-ea"/>
                <a:cs typeface="+mn-cs"/>
              </a:rPr>
              <a:t>，这些知识和结论满足语义。</a:t>
            </a:r>
            <a:endParaRPr lang="en-US" altLang="zh-CN" sz="1200" b="0" i="0" kern="1200" dirty="0">
              <a:solidFill>
                <a:schemeClr val="tx1"/>
              </a:solidFill>
              <a:effectLst/>
              <a:latin typeface="+mn-lt"/>
              <a:ea typeface="+mn-ea"/>
              <a:cs typeface="+mn-cs"/>
            </a:endParaRPr>
          </a:p>
          <a:p>
            <a:endParaRPr lang="en-US" altLang="zh-CN" sz="1200" b="0" i="0" kern="1200" dirty="0">
              <a:solidFill>
                <a:schemeClr val="tx1"/>
              </a:solidFill>
              <a:effectLst/>
              <a:latin typeface="+mn-lt"/>
              <a:ea typeface="+mn-ea"/>
              <a:cs typeface="+mn-cs"/>
            </a:endParaRPr>
          </a:p>
          <a:p>
            <a:r>
              <a:rPr lang="zh-CN" altLang="en-US" sz="1200" b="0" i="0" kern="1200" dirty="0">
                <a:solidFill>
                  <a:schemeClr val="tx1"/>
                </a:solidFill>
                <a:effectLst/>
                <a:latin typeface="+mn-lt"/>
                <a:ea typeface="+mn-ea"/>
                <a:cs typeface="+mn-cs"/>
              </a:rPr>
              <a:t>其具体任务可分为可满足性</a:t>
            </a:r>
            <a:r>
              <a:rPr lang="en-US" altLang="zh-CN" sz="1200" b="0" i="0" kern="1200" dirty="0">
                <a:solidFill>
                  <a:schemeClr val="tx1"/>
                </a:solidFill>
                <a:effectLst/>
                <a:latin typeface="+mn-lt"/>
                <a:ea typeface="+mn-ea"/>
                <a:cs typeface="+mn-cs"/>
              </a:rPr>
              <a:t>(satisfiability)</a:t>
            </a:r>
            <a:r>
              <a:rPr lang="zh-CN" altLang="en-US" sz="1200" b="0" i="0" kern="1200" dirty="0">
                <a:solidFill>
                  <a:schemeClr val="tx1"/>
                </a:solidFill>
                <a:effectLst/>
                <a:latin typeface="+mn-lt"/>
                <a:ea typeface="+mn-ea"/>
                <a:cs typeface="+mn-cs"/>
              </a:rPr>
              <a:t>、分类</a:t>
            </a:r>
            <a:r>
              <a:rPr lang="en-US" altLang="zh-CN" sz="1200" b="0" i="0" kern="1200" dirty="0">
                <a:solidFill>
                  <a:schemeClr val="tx1"/>
                </a:solidFill>
                <a:effectLst/>
                <a:latin typeface="+mn-lt"/>
                <a:ea typeface="+mn-ea"/>
                <a:cs typeface="+mn-cs"/>
              </a:rPr>
              <a:t>(classification)</a:t>
            </a:r>
            <a:r>
              <a:rPr lang="zh-CN" altLang="en-US" sz="1200" b="0" i="0" kern="1200" dirty="0">
                <a:solidFill>
                  <a:schemeClr val="tx1"/>
                </a:solidFill>
                <a:effectLst/>
                <a:latin typeface="+mn-lt"/>
                <a:ea typeface="+mn-ea"/>
                <a:cs typeface="+mn-cs"/>
              </a:rPr>
              <a:t>、实例化</a:t>
            </a:r>
            <a:r>
              <a:rPr lang="en-US" altLang="zh-CN" sz="1200" b="0" i="0" kern="1200" dirty="0">
                <a:solidFill>
                  <a:schemeClr val="tx1"/>
                </a:solidFill>
                <a:effectLst/>
                <a:latin typeface="+mn-lt"/>
                <a:ea typeface="+mn-ea"/>
                <a:cs typeface="+mn-cs"/>
              </a:rPr>
              <a:t>(materialization)</a:t>
            </a:r>
            <a:r>
              <a:rPr lang="zh-CN" altLang="en-US" sz="1200" b="0" i="0" kern="1200" dirty="0">
                <a:solidFill>
                  <a:schemeClr val="tx1"/>
                </a:solidFill>
                <a:effectLst/>
                <a:latin typeface="+mn-lt"/>
                <a:ea typeface="+mn-ea"/>
                <a:cs typeface="+mn-cs"/>
              </a:rPr>
              <a:t>。</a:t>
            </a:r>
            <a:endParaRPr lang="en-US" altLang="zh-CN" sz="1200" b="0" i="0" kern="1200" dirty="0">
              <a:solidFill>
                <a:schemeClr val="tx1"/>
              </a:solidFill>
              <a:effectLst/>
              <a:latin typeface="+mn-lt"/>
              <a:ea typeface="+mn-ea"/>
              <a:cs typeface="+mn-cs"/>
            </a:endParaRPr>
          </a:p>
        </p:txBody>
      </p:sp>
      <p:sp>
        <p:nvSpPr>
          <p:cNvPr id="4" name="灯片编号占位符 3"/>
          <p:cNvSpPr>
            <a:spLocks noGrp="1"/>
          </p:cNvSpPr>
          <p:nvPr>
            <p:ph type="sldNum" sz="quarter" idx="5"/>
          </p:nvPr>
        </p:nvSpPr>
        <p:spPr/>
        <p:txBody>
          <a:bodyPr/>
          <a:lstStyle/>
          <a:p>
            <a:fld id="{9F03B518-7E54-42FC-BE22-072E6064E8E1}" type="slidenum">
              <a:rPr lang="zh-CN" altLang="en-US" smtClean="0"/>
              <a:pPr/>
              <a:t>65</a:t>
            </a:fld>
            <a:endParaRPr lang="zh-CN" altLang="en-US"/>
          </a:p>
        </p:txBody>
      </p:sp>
    </p:spTree>
    <p:extLst>
      <p:ext uri="{BB962C8B-B14F-4D97-AF65-F5344CB8AC3E}">
        <p14:creationId xmlns:p14="http://schemas.microsoft.com/office/powerpoint/2010/main" val="99922210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sz="1200" b="0" i="0" kern="1200" dirty="0">
              <a:solidFill>
                <a:schemeClr val="tx1"/>
              </a:solidFill>
              <a:effectLst/>
              <a:latin typeface="+mn-lt"/>
              <a:ea typeface="+mn-ea"/>
              <a:cs typeface="+mn-cs"/>
            </a:endParaRPr>
          </a:p>
        </p:txBody>
      </p:sp>
      <p:sp>
        <p:nvSpPr>
          <p:cNvPr id="4" name="灯片编号占位符 3"/>
          <p:cNvSpPr>
            <a:spLocks noGrp="1"/>
          </p:cNvSpPr>
          <p:nvPr>
            <p:ph type="sldNum" sz="quarter" idx="5"/>
          </p:nvPr>
        </p:nvSpPr>
        <p:spPr/>
        <p:txBody>
          <a:bodyPr/>
          <a:lstStyle/>
          <a:p>
            <a:fld id="{9F03B518-7E54-42FC-BE22-072E6064E8E1}" type="slidenum">
              <a:rPr lang="zh-CN" altLang="en-US" smtClean="0"/>
              <a:pPr/>
              <a:t>66</a:t>
            </a:fld>
            <a:endParaRPr lang="zh-CN" altLang="en-US"/>
          </a:p>
        </p:txBody>
      </p:sp>
    </p:spTree>
    <p:extLst>
      <p:ext uri="{BB962C8B-B14F-4D97-AF65-F5344CB8AC3E}">
        <p14:creationId xmlns:p14="http://schemas.microsoft.com/office/powerpoint/2010/main" val="89819865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sz="1200" b="0" i="0" kern="1200" dirty="0">
                <a:solidFill>
                  <a:schemeClr val="tx1"/>
                </a:solidFill>
                <a:effectLst/>
                <a:latin typeface="+mn-lt"/>
                <a:ea typeface="+mn-ea"/>
                <a:cs typeface="+mn-cs"/>
              </a:rPr>
              <a:t>上图是两个不可满足的例子，第一个本体那个是说，</a:t>
            </a:r>
            <a:r>
              <a:rPr lang="en-US" altLang="zh-CN" sz="1200" b="0" i="0" kern="1200" dirty="0">
                <a:solidFill>
                  <a:schemeClr val="tx1"/>
                </a:solidFill>
                <a:effectLst/>
                <a:latin typeface="+mn-lt"/>
                <a:ea typeface="+mn-ea"/>
                <a:cs typeface="+mn-cs"/>
              </a:rPr>
              <a:t>Man </a:t>
            </a:r>
            <a:r>
              <a:rPr lang="zh-CN" altLang="en-US" sz="1200" b="0" i="0" kern="1200" dirty="0">
                <a:solidFill>
                  <a:schemeClr val="tx1"/>
                </a:solidFill>
                <a:effectLst/>
                <a:latin typeface="+mn-lt"/>
                <a:ea typeface="+mn-ea"/>
                <a:cs typeface="+mn-cs"/>
              </a:rPr>
              <a:t>和 </a:t>
            </a:r>
            <a:r>
              <a:rPr lang="en-US" altLang="zh-CN" sz="1200" b="0" i="0" kern="1200" dirty="0">
                <a:solidFill>
                  <a:schemeClr val="tx1"/>
                </a:solidFill>
                <a:effectLst/>
                <a:latin typeface="+mn-lt"/>
                <a:ea typeface="+mn-ea"/>
                <a:cs typeface="+mn-cs"/>
              </a:rPr>
              <a:t>Women </a:t>
            </a:r>
            <a:r>
              <a:rPr lang="zh-CN" altLang="en-US" sz="1200" b="0" i="0" kern="1200" dirty="0">
                <a:solidFill>
                  <a:schemeClr val="tx1"/>
                </a:solidFill>
                <a:effectLst/>
                <a:latin typeface="+mn-lt"/>
                <a:ea typeface="+mn-ea"/>
                <a:cs typeface="+mn-cs"/>
              </a:rPr>
              <a:t>的交集是空集，那么就不存在同一个本体</a:t>
            </a:r>
            <a:r>
              <a:rPr lang="en-US" altLang="zh-CN" sz="1200" b="0" i="0" kern="1200" dirty="0">
                <a:solidFill>
                  <a:schemeClr val="tx1"/>
                </a:solidFill>
                <a:effectLst/>
                <a:latin typeface="+mn-lt"/>
                <a:ea typeface="+mn-ea"/>
                <a:cs typeface="+mn-cs"/>
              </a:rPr>
              <a:t>Allen </a:t>
            </a:r>
            <a:r>
              <a:rPr lang="zh-CN" altLang="en-US" sz="1200" b="0" i="0" kern="1200" dirty="0">
                <a:solidFill>
                  <a:schemeClr val="tx1"/>
                </a:solidFill>
                <a:effectLst/>
                <a:latin typeface="+mn-lt"/>
                <a:ea typeface="+mn-ea"/>
                <a:cs typeface="+mn-cs"/>
              </a:rPr>
              <a:t>既是</a:t>
            </a:r>
            <a:r>
              <a:rPr lang="en-US" altLang="zh-CN" sz="1200" b="0" i="0" kern="1200" dirty="0">
                <a:solidFill>
                  <a:schemeClr val="tx1"/>
                </a:solidFill>
                <a:effectLst/>
                <a:latin typeface="+mn-lt"/>
                <a:ea typeface="+mn-ea"/>
                <a:cs typeface="+mn-cs"/>
              </a:rPr>
              <a:t>Man </a:t>
            </a:r>
            <a:r>
              <a:rPr lang="zh-CN" altLang="en-US" sz="1200" b="0" i="0" kern="1200" dirty="0">
                <a:solidFill>
                  <a:schemeClr val="tx1"/>
                </a:solidFill>
                <a:effectLst/>
                <a:latin typeface="+mn-lt"/>
                <a:ea typeface="+mn-ea"/>
                <a:cs typeface="+mn-cs"/>
              </a:rPr>
              <a:t>又是</a:t>
            </a:r>
            <a:r>
              <a:rPr lang="en-US" altLang="zh-CN" sz="1200" b="0" i="0" kern="1200" dirty="0">
                <a:solidFill>
                  <a:schemeClr val="tx1"/>
                </a:solidFill>
                <a:effectLst/>
                <a:latin typeface="+mn-lt"/>
                <a:ea typeface="+mn-ea"/>
                <a:cs typeface="+mn-cs"/>
              </a:rPr>
              <a:t>Women</a:t>
            </a:r>
            <a:r>
              <a:rPr lang="zh-CN" altLang="en-US" sz="1200" b="0" i="0" kern="1200" dirty="0">
                <a:solidFill>
                  <a:schemeClr val="tx1"/>
                </a:solidFill>
                <a:effectLst/>
                <a:latin typeface="+mn-lt"/>
                <a:ea typeface="+mn-ea"/>
                <a:cs typeface="+mn-cs"/>
              </a:rPr>
              <a:t>。 第二个概念是说概念</a:t>
            </a:r>
            <a:r>
              <a:rPr lang="en-US" altLang="zh-CN" sz="1200" b="0" i="0" kern="1200" dirty="0">
                <a:solidFill>
                  <a:schemeClr val="tx1"/>
                </a:solidFill>
                <a:effectLst/>
                <a:latin typeface="+mn-lt"/>
                <a:ea typeface="+mn-ea"/>
                <a:cs typeface="+mn-cs"/>
              </a:rPr>
              <a:t>Eternity</a:t>
            </a:r>
            <a:r>
              <a:rPr lang="zh-CN" altLang="en-US" sz="1200" b="0" i="0" kern="1200" dirty="0">
                <a:solidFill>
                  <a:schemeClr val="tx1"/>
                </a:solidFill>
                <a:effectLst/>
                <a:latin typeface="+mn-lt"/>
                <a:ea typeface="+mn-ea"/>
                <a:cs typeface="+mn-cs"/>
              </a:rPr>
              <a:t>是一个空集，那么他不具有模型，即不可满足。</a:t>
            </a:r>
            <a:endParaRPr lang="en-US" altLang="zh-CN" sz="1200" b="0" i="0" kern="1200" dirty="0">
              <a:solidFill>
                <a:schemeClr val="tx1"/>
              </a:solidFill>
              <a:effectLst/>
              <a:latin typeface="+mn-lt"/>
              <a:ea typeface="+mn-ea"/>
              <a:cs typeface="+mn-cs"/>
            </a:endParaRPr>
          </a:p>
        </p:txBody>
      </p:sp>
      <p:sp>
        <p:nvSpPr>
          <p:cNvPr id="4" name="灯片编号占位符 3"/>
          <p:cNvSpPr>
            <a:spLocks noGrp="1"/>
          </p:cNvSpPr>
          <p:nvPr>
            <p:ph type="sldNum" sz="quarter" idx="5"/>
          </p:nvPr>
        </p:nvSpPr>
        <p:spPr/>
        <p:txBody>
          <a:bodyPr/>
          <a:lstStyle/>
          <a:p>
            <a:fld id="{9F03B518-7E54-42FC-BE22-072E6064E8E1}" type="slidenum">
              <a:rPr lang="zh-CN" altLang="en-US" smtClean="0"/>
              <a:pPr/>
              <a:t>67</a:t>
            </a:fld>
            <a:endParaRPr lang="zh-CN" altLang="en-US"/>
          </a:p>
        </p:txBody>
      </p:sp>
    </p:spTree>
    <p:extLst>
      <p:ext uri="{BB962C8B-B14F-4D97-AF65-F5344CB8AC3E}">
        <p14:creationId xmlns:p14="http://schemas.microsoft.com/office/powerpoint/2010/main" val="51785530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sz="1200" b="0" i="0" kern="1200" dirty="0">
                <a:solidFill>
                  <a:schemeClr val="tx1"/>
                </a:solidFill>
                <a:effectLst/>
                <a:latin typeface="+mn-lt"/>
                <a:ea typeface="+mn-ea"/>
                <a:cs typeface="+mn-cs"/>
              </a:rPr>
              <a:t>即若</a:t>
            </a:r>
            <a:r>
              <a:rPr lang="en-US" altLang="zh-CN" sz="1200" b="0" i="0" kern="1200" dirty="0">
                <a:solidFill>
                  <a:schemeClr val="tx1"/>
                </a:solidFill>
                <a:effectLst/>
                <a:latin typeface="+mn-lt"/>
                <a:ea typeface="+mn-ea"/>
                <a:cs typeface="+mn-cs"/>
              </a:rPr>
              <a:t>Mother </a:t>
            </a:r>
            <a:r>
              <a:rPr lang="zh-CN" altLang="en-US" sz="1200" b="0" i="0" kern="1200" dirty="0">
                <a:solidFill>
                  <a:schemeClr val="tx1"/>
                </a:solidFill>
                <a:effectLst/>
                <a:latin typeface="+mn-lt"/>
                <a:ea typeface="+mn-ea"/>
                <a:cs typeface="+mn-cs"/>
              </a:rPr>
              <a:t>是 </a:t>
            </a:r>
            <a:r>
              <a:rPr lang="en-US" altLang="zh-CN" sz="1200" b="0" i="0" kern="1200" dirty="0">
                <a:solidFill>
                  <a:schemeClr val="tx1"/>
                </a:solidFill>
                <a:effectLst/>
                <a:latin typeface="+mn-lt"/>
                <a:ea typeface="+mn-ea"/>
                <a:cs typeface="+mn-cs"/>
              </a:rPr>
              <a:t>Women</a:t>
            </a:r>
            <a:r>
              <a:rPr lang="zh-CN" altLang="en-US" sz="1200" b="0" i="0" kern="1200" dirty="0">
                <a:solidFill>
                  <a:schemeClr val="tx1"/>
                </a:solidFill>
                <a:effectLst/>
                <a:latin typeface="+mn-lt"/>
                <a:ea typeface="+mn-ea"/>
                <a:cs typeface="+mn-cs"/>
              </a:rPr>
              <a:t>的子集，</a:t>
            </a:r>
            <a:r>
              <a:rPr lang="en-US" altLang="zh-CN" sz="1200" b="0" i="0" kern="1200" dirty="0">
                <a:solidFill>
                  <a:schemeClr val="tx1"/>
                </a:solidFill>
                <a:effectLst/>
                <a:latin typeface="+mn-lt"/>
                <a:ea typeface="+mn-ea"/>
                <a:cs typeface="+mn-cs"/>
              </a:rPr>
              <a:t>Women</a:t>
            </a:r>
            <a:r>
              <a:rPr lang="zh-CN" altLang="en-US" sz="1200" b="0" i="0" kern="1200" dirty="0">
                <a:solidFill>
                  <a:schemeClr val="tx1"/>
                </a:solidFill>
                <a:effectLst/>
                <a:latin typeface="+mn-lt"/>
                <a:ea typeface="+mn-ea"/>
                <a:cs typeface="+mn-cs"/>
              </a:rPr>
              <a:t>是 </a:t>
            </a:r>
            <a:r>
              <a:rPr lang="en-US" altLang="zh-CN" sz="1200" b="0" i="0" kern="1200" dirty="0">
                <a:solidFill>
                  <a:schemeClr val="tx1"/>
                </a:solidFill>
                <a:effectLst/>
                <a:latin typeface="+mn-lt"/>
                <a:ea typeface="+mn-ea"/>
                <a:cs typeface="+mn-cs"/>
              </a:rPr>
              <a:t>Person</a:t>
            </a:r>
            <a:r>
              <a:rPr lang="zh-CN" altLang="en-US" sz="1200" b="0" i="0" kern="1200" dirty="0">
                <a:solidFill>
                  <a:schemeClr val="tx1"/>
                </a:solidFill>
                <a:effectLst/>
                <a:latin typeface="+mn-lt"/>
                <a:ea typeface="+mn-ea"/>
                <a:cs typeface="+mn-cs"/>
              </a:rPr>
              <a:t>的子集，那么我们就可以得出 </a:t>
            </a:r>
            <a:r>
              <a:rPr lang="en-US" altLang="zh-CN" sz="1200" b="0" i="0" kern="1200" dirty="0">
                <a:solidFill>
                  <a:schemeClr val="tx1"/>
                </a:solidFill>
                <a:effectLst/>
                <a:latin typeface="+mn-lt"/>
                <a:ea typeface="+mn-ea"/>
                <a:cs typeface="+mn-cs"/>
              </a:rPr>
              <a:t>Mother</a:t>
            </a:r>
            <a:r>
              <a:rPr lang="zh-CN" altLang="en-US" sz="1200" b="0" i="0" kern="1200" dirty="0">
                <a:solidFill>
                  <a:schemeClr val="tx1"/>
                </a:solidFill>
                <a:effectLst/>
                <a:latin typeface="+mn-lt"/>
                <a:ea typeface="+mn-ea"/>
                <a:cs typeface="+mn-cs"/>
              </a:rPr>
              <a:t>是 </a:t>
            </a:r>
            <a:r>
              <a:rPr lang="en-US" altLang="zh-CN" sz="1200" b="0" i="0" kern="1200" dirty="0">
                <a:solidFill>
                  <a:schemeClr val="tx1"/>
                </a:solidFill>
                <a:effectLst/>
                <a:latin typeface="+mn-lt"/>
                <a:ea typeface="+mn-ea"/>
                <a:cs typeface="+mn-cs"/>
              </a:rPr>
              <a:t>Person</a:t>
            </a:r>
            <a:r>
              <a:rPr lang="zh-CN" altLang="en-US" sz="1200" b="0" i="0" kern="1200" dirty="0">
                <a:solidFill>
                  <a:schemeClr val="tx1"/>
                </a:solidFill>
                <a:effectLst/>
                <a:latin typeface="+mn-lt"/>
                <a:ea typeface="+mn-ea"/>
                <a:cs typeface="+mn-cs"/>
              </a:rPr>
              <a:t>的子集这个新类别关系。</a:t>
            </a:r>
            <a:endParaRPr lang="en-US" altLang="zh-CN" sz="1200" b="0" i="0" kern="1200" dirty="0">
              <a:solidFill>
                <a:schemeClr val="tx1"/>
              </a:solidFill>
              <a:effectLst/>
              <a:latin typeface="+mn-lt"/>
              <a:ea typeface="+mn-ea"/>
              <a:cs typeface="+mn-cs"/>
            </a:endParaRPr>
          </a:p>
        </p:txBody>
      </p:sp>
      <p:sp>
        <p:nvSpPr>
          <p:cNvPr id="4" name="灯片编号占位符 3"/>
          <p:cNvSpPr>
            <a:spLocks noGrp="1"/>
          </p:cNvSpPr>
          <p:nvPr>
            <p:ph type="sldNum" sz="quarter" idx="5"/>
          </p:nvPr>
        </p:nvSpPr>
        <p:spPr/>
        <p:txBody>
          <a:bodyPr/>
          <a:lstStyle/>
          <a:p>
            <a:fld id="{9F03B518-7E54-42FC-BE22-072E6064E8E1}" type="slidenum">
              <a:rPr lang="zh-CN" altLang="en-US" smtClean="0"/>
              <a:pPr/>
              <a:t>69</a:t>
            </a:fld>
            <a:endParaRPr lang="zh-CN" altLang="en-US"/>
          </a:p>
        </p:txBody>
      </p:sp>
    </p:spTree>
    <p:extLst>
      <p:ext uri="{BB962C8B-B14F-4D97-AF65-F5344CB8AC3E}">
        <p14:creationId xmlns:p14="http://schemas.microsoft.com/office/powerpoint/2010/main" val="202314796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sz="1200" b="0" i="0" kern="1200" dirty="0">
              <a:solidFill>
                <a:schemeClr val="tx1"/>
              </a:solidFill>
              <a:effectLst/>
              <a:latin typeface="+mn-lt"/>
              <a:ea typeface="+mn-ea"/>
              <a:cs typeface="+mn-cs"/>
            </a:endParaRPr>
          </a:p>
        </p:txBody>
      </p:sp>
      <p:sp>
        <p:nvSpPr>
          <p:cNvPr id="4" name="灯片编号占位符 3"/>
          <p:cNvSpPr>
            <a:spLocks noGrp="1"/>
          </p:cNvSpPr>
          <p:nvPr>
            <p:ph type="sldNum" sz="quarter" idx="5"/>
          </p:nvPr>
        </p:nvSpPr>
        <p:spPr/>
        <p:txBody>
          <a:bodyPr/>
          <a:lstStyle/>
          <a:p>
            <a:fld id="{9F03B518-7E54-42FC-BE22-072E6064E8E1}" type="slidenum">
              <a:rPr lang="zh-CN" altLang="en-US" smtClean="0"/>
              <a:pPr/>
              <a:t>70</a:t>
            </a:fld>
            <a:endParaRPr lang="zh-CN" altLang="en-US"/>
          </a:p>
        </p:txBody>
      </p:sp>
    </p:spTree>
    <p:extLst>
      <p:ext uri="{BB962C8B-B14F-4D97-AF65-F5344CB8AC3E}">
        <p14:creationId xmlns:p14="http://schemas.microsoft.com/office/powerpoint/2010/main" val="324222005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sz="1200" b="0" i="0" kern="1200" dirty="0">
                <a:solidFill>
                  <a:schemeClr val="tx1"/>
                </a:solidFill>
                <a:effectLst/>
                <a:latin typeface="+mn-lt"/>
                <a:ea typeface="+mn-ea"/>
                <a:cs typeface="+mn-cs"/>
              </a:rPr>
              <a:t>第一个是计算新的类实例信息，首先已知</a:t>
            </a:r>
            <a:r>
              <a:rPr lang="en-US" altLang="zh-CN" sz="1200" b="0" i="0" kern="1200" dirty="0">
                <a:solidFill>
                  <a:schemeClr val="tx1"/>
                </a:solidFill>
                <a:effectLst/>
                <a:latin typeface="+mn-lt"/>
                <a:ea typeface="+mn-ea"/>
                <a:cs typeface="+mn-cs"/>
              </a:rPr>
              <a:t>Alice </a:t>
            </a:r>
            <a:r>
              <a:rPr lang="zh-CN" altLang="en-US" sz="1200" b="0" i="0" kern="1200" dirty="0">
                <a:solidFill>
                  <a:schemeClr val="tx1"/>
                </a:solidFill>
                <a:effectLst/>
                <a:latin typeface="+mn-lt"/>
                <a:ea typeface="+mn-ea"/>
                <a:cs typeface="+mn-cs"/>
              </a:rPr>
              <a:t>是</a:t>
            </a:r>
            <a:r>
              <a:rPr lang="en-US" altLang="zh-CN" sz="1200" b="0" i="0" kern="1200" dirty="0">
                <a:solidFill>
                  <a:schemeClr val="tx1"/>
                </a:solidFill>
                <a:effectLst/>
                <a:latin typeface="+mn-lt"/>
                <a:ea typeface="+mn-ea"/>
                <a:cs typeface="+mn-cs"/>
              </a:rPr>
              <a:t>Mother</a:t>
            </a:r>
            <a:r>
              <a:rPr lang="zh-CN" altLang="en-US" sz="1200" b="0" i="0" kern="1200" dirty="0">
                <a:solidFill>
                  <a:schemeClr val="tx1"/>
                </a:solidFill>
                <a:effectLst/>
                <a:latin typeface="+mn-lt"/>
                <a:ea typeface="+mn-ea"/>
                <a:cs typeface="+mn-cs"/>
              </a:rPr>
              <a:t>，</a:t>
            </a:r>
            <a:r>
              <a:rPr lang="en-US" altLang="zh-CN" sz="1200" b="0" i="0" kern="1200" dirty="0">
                <a:solidFill>
                  <a:schemeClr val="tx1"/>
                </a:solidFill>
                <a:effectLst/>
                <a:latin typeface="+mn-lt"/>
                <a:ea typeface="+mn-ea"/>
                <a:cs typeface="+mn-cs"/>
              </a:rPr>
              <a:t>Mother </a:t>
            </a:r>
            <a:r>
              <a:rPr lang="zh-CN" altLang="en-US" sz="1200" b="0" i="0" kern="1200" dirty="0">
                <a:solidFill>
                  <a:schemeClr val="tx1"/>
                </a:solidFill>
                <a:effectLst/>
                <a:latin typeface="+mn-lt"/>
                <a:ea typeface="+mn-ea"/>
                <a:cs typeface="+mn-cs"/>
              </a:rPr>
              <a:t>是 </a:t>
            </a:r>
            <a:r>
              <a:rPr lang="en-US" altLang="zh-CN" sz="1200" b="0" i="0" kern="1200" dirty="0">
                <a:solidFill>
                  <a:schemeClr val="tx1"/>
                </a:solidFill>
                <a:effectLst/>
                <a:latin typeface="+mn-lt"/>
                <a:ea typeface="+mn-ea"/>
                <a:cs typeface="+mn-cs"/>
              </a:rPr>
              <a:t>Women</a:t>
            </a:r>
            <a:r>
              <a:rPr lang="zh-CN" altLang="en-US" sz="1200" b="0" i="0" kern="1200" dirty="0">
                <a:solidFill>
                  <a:schemeClr val="tx1"/>
                </a:solidFill>
                <a:effectLst/>
                <a:latin typeface="+mn-lt"/>
                <a:ea typeface="+mn-ea"/>
                <a:cs typeface="+mn-cs"/>
              </a:rPr>
              <a:t>的子集，那么可知</a:t>
            </a:r>
            <a:r>
              <a:rPr lang="en-US" altLang="zh-CN" sz="1200" b="0" i="0" kern="1200" dirty="0">
                <a:solidFill>
                  <a:schemeClr val="tx1"/>
                </a:solidFill>
                <a:effectLst/>
                <a:latin typeface="+mn-lt"/>
                <a:ea typeface="+mn-ea"/>
                <a:cs typeface="+mn-cs"/>
              </a:rPr>
              <a:t>Alice </a:t>
            </a:r>
            <a:r>
              <a:rPr lang="zh-CN" altLang="en-US" sz="1200" b="0" i="0" kern="1200" dirty="0">
                <a:solidFill>
                  <a:schemeClr val="tx1"/>
                </a:solidFill>
                <a:effectLst/>
                <a:latin typeface="+mn-lt"/>
                <a:ea typeface="+mn-ea"/>
                <a:cs typeface="+mn-cs"/>
              </a:rPr>
              <a:t>是一个</a:t>
            </a:r>
            <a:r>
              <a:rPr lang="en-US" altLang="zh-CN" sz="1200" b="0" i="0" kern="1200" dirty="0">
                <a:solidFill>
                  <a:schemeClr val="tx1"/>
                </a:solidFill>
                <a:effectLst/>
                <a:latin typeface="+mn-lt"/>
                <a:ea typeface="+mn-ea"/>
                <a:cs typeface="+mn-cs"/>
              </a:rPr>
              <a:t>Women</a:t>
            </a:r>
            <a:r>
              <a:rPr lang="zh-CN" altLang="en-US" sz="1200" b="0" i="0" kern="1200" dirty="0">
                <a:solidFill>
                  <a:schemeClr val="tx1"/>
                </a:solidFill>
                <a:effectLst/>
                <a:latin typeface="+mn-lt"/>
                <a:ea typeface="+mn-ea"/>
                <a:cs typeface="+mn-cs"/>
              </a:rPr>
              <a:t>。即为</a:t>
            </a:r>
            <a:r>
              <a:rPr lang="en-US" altLang="zh-CN" sz="1200" b="0" i="0" kern="1200" dirty="0">
                <a:solidFill>
                  <a:schemeClr val="tx1"/>
                </a:solidFill>
                <a:effectLst/>
                <a:latin typeface="+mn-lt"/>
                <a:ea typeface="+mn-ea"/>
                <a:cs typeface="+mn-cs"/>
              </a:rPr>
              <a:t>Women</a:t>
            </a:r>
            <a:r>
              <a:rPr lang="zh-CN" altLang="en-US" sz="1200" b="0" i="0" kern="1200" dirty="0">
                <a:solidFill>
                  <a:schemeClr val="tx1"/>
                </a:solidFill>
                <a:effectLst/>
                <a:latin typeface="+mn-lt"/>
                <a:ea typeface="+mn-ea"/>
                <a:cs typeface="+mn-cs"/>
              </a:rPr>
              <a:t>增加了一个新的实例。下面那个是计算新的二元关系，已知</a:t>
            </a:r>
            <a:r>
              <a:rPr lang="en-US" altLang="zh-CN" sz="1200" b="0" i="0" kern="1200" dirty="0">
                <a:solidFill>
                  <a:schemeClr val="tx1"/>
                </a:solidFill>
                <a:effectLst/>
                <a:latin typeface="+mn-lt"/>
                <a:ea typeface="+mn-ea"/>
                <a:cs typeface="+mn-cs"/>
              </a:rPr>
              <a:t>Alice </a:t>
            </a:r>
            <a:r>
              <a:rPr lang="zh-CN" altLang="en-US" sz="1200" b="0" i="0" kern="1200" dirty="0">
                <a:solidFill>
                  <a:schemeClr val="tx1"/>
                </a:solidFill>
                <a:effectLst/>
                <a:latin typeface="+mn-lt"/>
                <a:ea typeface="+mn-ea"/>
                <a:cs typeface="+mn-cs"/>
              </a:rPr>
              <a:t>和</a:t>
            </a:r>
            <a:r>
              <a:rPr lang="en-US" altLang="zh-CN" sz="1200" b="0" i="0" kern="1200" dirty="0">
                <a:solidFill>
                  <a:schemeClr val="tx1"/>
                </a:solidFill>
                <a:effectLst/>
                <a:latin typeface="+mn-lt"/>
                <a:ea typeface="+mn-ea"/>
                <a:cs typeface="+mn-cs"/>
              </a:rPr>
              <a:t>Bob </a:t>
            </a:r>
            <a:r>
              <a:rPr lang="zh-CN" altLang="en-US" sz="1200" b="0" i="0" kern="1200" dirty="0">
                <a:solidFill>
                  <a:schemeClr val="tx1"/>
                </a:solidFill>
                <a:effectLst/>
                <a:latin typeface="+mn-lt"/>
                <a:ea typeface="+mn-ea"/>
                <a:cs typeface="+mn-cs"/>
              </a:rPr>
              <a:t>有儿子，同时</a:t>
            </a:r>
            <a:r>
              <a:rPr lang="en-US" altLang="zh-CN" sz="1200" b="0" i="0" kern="1200" dirty="0" err="1">
                <a:solidFill>
                  <a:schemeClr val="tx1"/>
                </a:solidFill>
                <a:effectLst/>
                <a:latin typeface="+mn-lt"/>
                <a:ea typeface="+mn-ea"/>
                <a:cs typeface="+mn-cs"/>
              </a:rPr>
              <a:t>has_son</a:t>
            </a:r>
            <a:r>
              <a:rPr lang="en-US" altLang="zh-CN" sz="1200" b="0" i="0" kern="1200" dirty="0">
                <a:solidFill>
                  <a:schemeClr val="tx1"/>
                </a:solidFill>
                <a:effectLst/>
                <a:latin typeface="+mn-lt"/>
                <a:ea typeface="+mn-ea"/>
                <a:cs typeface="+mn-cs"/>
              </a:rPr>
              <a:t> </a:t>
            </a:r>
            <a:r>
              <a:rPr lang="zh-CN" altLang="en-US" sz="1200" b="0" i="0" kern="1200" dirty="0">
                <a:solidFill>
                  <a:schemeClr val="tx1"/>
                </a:solidFill>
                <a:effectLst/>
                <a:latin typeface="+mn-lt"/>
                <a:ea typeface="+mn-ea"/>
                <a:cs typeface="+mn-cs"/>
              </a:rPr>
              <a:t>是</a:t>
            </a:r>
            <a:r>
              <a:rPr lang="en-US" altLang="zh-CN" sz="1200" b="0" i="0" kern="1200" dirty="0" err="1">
                <a:solidFill>
                  <a:schemeClr val="tx1"/>
                </a:solidFill>
                <a:effectLst/>
                <a:latin typeface="+mn-lt"/>
                <a:ea typeface="+mn-ea"/>
                <a:cs typeface="+mn-cs"/>
              </a:rPr>
              <a:t>has_child</a:t>
            </a:r>
            <a:r>
              <a:rPr lang="zh-CN" altLang="en-US" sz="1200" b="0" i="0" kern="1200" dirty="0">
                <a:solidFill>
                  <a:schemeClr val="tx1"/>
                </a:solidFill>
                <a:effectLst/>
                <a:latin typeface="+mn-lt"/>
                <a:ea typeface="+mn-ea"/>
                <a:cs typeface="+mn-cs"/>
              </a:rPr>
              <a:t>的子类，那么可知</a:t>
            </a:r>
            <a:r>
              <a:rPr lang="en-US" altLang="zh-CN" sz="1200" b="0" i="0" kern="1200" dirty="0">
                <a:solidFill>
                  <a:schemeClr val="tx1"/>
                </a:solidFill>
                <a:effectLst/>
                <a:latin typeface="+mn-lt"/>
                <a:ea typeface="+mn-ea"/>
                <a:cs typeface="+mn-cs"/>
              </a:rPr>
              <a:t>Alice </a:t>
            </a:r>
            <a:r>
              <a:rPr lang="zh-CN" altLang="en-US" sz="1200" b="0" i="0" kern="1200" dirty="0">
                <a:solidFill>
                  <a:schemeClr val="tx1"/>
                </a:solidFill>
                <a:effectLst/>
                <a:latin typeface="+mn-lt"/>
                <a:ea typeface="+mn-ea"/>
                <a:cs typeface="+mn-cs"/>
              </a:rPr>
              <a:t>和</a:t>
            </a:r>
            <a:r>
              <a:rPr lang="en-US" altLang="zh-CN" sz="1200" b="0" i="0" kern="1200" dirty="0">
                <a:solidFill>
                  <a:schemeClr val="tx1"/>
                </a:solidFill>
                <a:effectLst/>
                <a:latin typeface="+mn-lt"/>
                <a:ea typeface="+mn-ea"/>
                <a:cs typeface="+mn-cs"/>
              </a:rPr>
              <a:t>Bob </a:t>
            </a:r>
            <a:r>
              <a:rPr lang="en-US" altLang="zh-CN" sz="1200" b="0" i="0" kern="1200" dirty="0" err="1">
                <a:solidFill>
                  <a:schemeClr val="tx1"/>
                </a:solidFill>
                <a:effectLst/>
                <a:latin typeface="+mn-lt"/>
                <a:ea typeface="+mn-ea"/>
                <a:cs typeface="+mn-cs"/>
              </a:rPr>
              <a:t>has_child</a:t>
            </a:r>
            <a:r>
              <a:rPr lang="zh-CN" altLang="en-US" sz="1200" b="0" i="0" kern="1200" dirty="0">
                <a:solidFill>
                  <a:schemeClr val="tx1"/>
                </a:solidFill>
                <a:effectLst/>
                <a:latin typeface="+mn-lt"/>
                <a:ea typeface="+mn-ea"/>
                <a:cs typeface="+mn-cs"/>
              </a:rPr>
              <a:t>。</a:t>
            </a:r>
            <a:endParaRPr lang="en-US" altLang="zh-CN" sz="1200" b="0" i="0" kern="1200" dirty="0">
              <a:solidFill>
                <a:schemeClr val="tx1"/>
              </a:solidFill>
              <a:effectLst/>
              <a:latin typeface="+mn-lt"/>
              <a:ea typeface="+mn-ea"/>
              <a:cs typeface="+mn-cs"/>
            </a:endParaRPr>
          </a:p>
        </p:txBody>
      </p:sp>
      <p:sp>
        <p:nvSpPr>
          <p:cNvPr id="4" name="灯片编号占位符 3"/>
          <p:cNvSpPr>
            <a:spLocks noGrp="1"/>
          </p:cNvSpPr>
          <p:nvPr>
            <p:ph type="sldNum" sz="quarter" idx="5"/>
          </p:nvPr>
        </p:nvSpPr>
        <p:spPr/>
        <p:txBody>
          <a:bodyPr/>
          <a:lstStyle/>
          <a:p>
            <a:fld id="{9F03B518-7E54-42FC-BE22-072E6064E8E1}" type="slidenum">
              <a:rPr lang="zh-CN" altLang="en-US" smtClean="0"/>
              <a:pPr/>
              <a:t>71</a:t>
            </a:fld>
            <a:endParaRPr lang="zh-CN" altLang="en-US"/>
          </a:p>
        </p:txBody>
      </p:sp>
    </p:spTree>
    <p:extLst>
      <p:ext uri="{BB962C8B-B14F-4D97-AF65-F5344CB8AC3E}">
        <p14:creationId xmlns:p14="http://schemas.microsoft.com/office/powerpoint/2010/main" val="4953434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44F87B1E-A814-4629-964F-A05B0F5A76E3}" type="slidenum">
              <a:rPr lang="zh-CN" altLang="en-US" smtClean="0"/>
              <a:pPr/>
              <a:t>8</a:t>
            </a:fld>
            <a:endParaRPr lang="zh-CN" altLang="en-US"/>
          </a:p>
        </p:txBody>
      </p:sp>
    </p:spTree>
    <p:extLst>
      <p:ext uri="{BB962C8B-B14F-4D97-AF65-F5344CB8AC3E}">
        <p14:creationId xmlns:p14="http://schemas.microsoft.com/office/powerpoint/2010/main" val="408346553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sz="1200" b="0" i="0" kern="1200" dirty="0">
                <a:solidFill>
                  <a:schemeClr val="tx1"/>
                </a:solidFill>
                <a:effectLst/>
                <a:latin typeface="+mn-lt"/>
                <a:ea typeface="+mn-ea"/>
                <a:cs typeface="+mn-cs"/>
              </a:rPr>
              <a:t>知识表示研究怎么利用计算机符号来表示人脑中的知识，以及怎么通过符号之间的运算来模拟人脑的推理过程。</a:t>
            </a:r>
            <a:endParaRPr lang="en-US" altLang="zh-CN" sz="1200" b="0" i="0" kern="1200" dirty="0">
              <a:solidFill>
                <a:schemeClr val="tx1"/>
              </a:solidFill>
              <a:effectLst/>
              <a:latin typeface="+mn-lt"/>
              <a:ea typeface="+mn-ea"/>
              <a:cs typeface="+mn-cs"/>
            </a:endParaRPr>
          </a:p>
          <a:p>
            <a:r>
              <a:rPr lang="zh-CN" altLang="en-US" sz="1200" b="0" i="0" kern="1200" dirty="0">
                <a:solidFill>
                  <a:schemeClr val="tx1"/>
                </a:solidFill>
                <a:effectLst/>
                <a:latin typeface="+mn-lt"/>
                <a:ea typeface="+mn-ea"/>
                <a:cs typeface="+mn-cs"/>
              </a:rPr>
              <a:t>这图里面推理部分就是蓝色这里</a:t>
            </a:r>
            <a:endParaRPr lang="en-US" altLang="zh-CN" sz="1200" b="0" i="0" kern="1200" dirty="0">
              <a:solidFill>
                <a:schemeClr val="tx1"/>
              </a:solidFill>
              <a:effectLst/>
              <a:latin typeface="+mn-lt"/>
              <a:ea typeface="+mn-ea"/>
              <a:cs typeface="+mn-cs"/>
            </a:endParaRPr>
          </a:p>
        </p:txBody>
      </p:sp>
      <p:sp>
        <p:nvSpPr>
          <p:cNvPr id="4" name="灯片编号占位符 3"/>
          <p:cNvSpPr>
            <a:spLocks noGrp="1"/>
          </p:cNvSpPr>
          <p:nvPr>
            <p:ph type="sldNum" sz="quarter" idx="5"/>
          </p:nvPr>
        </p:nvSpPr>
        <p:spPr/>
        <p:txBody>
          <a:bodyPr/>
          <a:lstStyle/>
          <a:p>
            <a:fld id="{9F03B518-7E54-42FC-BE22-072E6064E8E1}" type="slidenum">
              <a:rPr lang="zh-CN" altLang="en-US" smtClean="0"/>
              <a:pPr/>
              <a:t>72</a:t>
            </a:fld>
            <a:endParaRPr lang="zh-CN" altLang="en-US"/>
          </a:p>
        </p:txBody>
      </p:sp>
    </p:spTree>
    <p:extLst>
      <p:ext uri="{BB962C8B-B14F-4D97-AF65-F5344CB8AC3E}">
        <p14:creationId xmlns:p14="http://schemas.microsoft.com/office/powerpoint/2010/main" val="147118641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sz="1200" b="0" i="0" kern="1200" dirty="0">
                <a:solidFill>
                  <a:schemeClr val="tx1"/>
                </a:solidFill>
                <a:effectLst/>
                <a:latin typeface="+mn-lt"/>
                <a:ea typeface="+mn-ea"/>
                <a:cs typeface="+mn-cs"/>
              </a:rPr>
              <a:t>简单说一下</a:t>
            </a:r>
            <a:r>
              <a:rPr lang="en-US" altLang="zh-CN" sz="1200" b="0" i="0" kern="1200" dirty="0">
                <a:solidFill>
                  <a:schemeClr val="tx1"/>
                </a:solidFill>
                <a:effectLst/>
                <a:latin typeface="+mn-lt"/>
                <a:ea typeface="+mn-ea"/>
                <a:cs typeface="+mn-cs"/>
              </a:rPr>
              <a:t>RDF </a:t>
            </a:r>
            <a:r>
              <a:rPr lang="zh-CN" altLang="en-US" sz="1200" b="0" i="0" kern="1200" dirty="0">
                <a:solidFill>
                  <a:schemeClr val="tx1"/>
                </a:solidFill>
                <a:effectLst/>
                <a:latin typeface="+mn-lt"/>
                <a:ea typeface="+mn-ea"/>
                <a:cs typeface="+mn-cs"/>
              </a:rPr>
              <a:t>和 </a:t>
            </a:r>
            <a:r>
              <a:rPr lang="en-US" altLang="zh-CN" sz="1200" b="0" i="0" kern="1200" dirty="0">
                <a:solidFill>
                  <a:schemeClr val="tx1"/>
                </a:solidFill>
                <a:effectLst/>
                <a:latin typeface="+mn-lt"/>
                <a:ea typeface="+mn-ea"/>
                <a:cs typeface="+mn-cs"/>
              </a:rPr>
              <a:t>OWL</a:t>
            </a:r>
          </a:p>
          <a:p>
            <a:endParaRPr lang="en-US" altLang="zh-CN" sz="1200" b="0" i="0" kern="1200" dirty="0">
              <a:solidFill>
                <a:schemeClr val="tx1"/>
              </a:solidFill>
              <a:effectLst/>
              <a:latin typeface="+mn-lt"/>
              <a:ea typeface="+mn-ea"/>
              <a:cs typeface="+mn-cs"/>
            </a:endParaRPr>
          </a:p>
        </p:txBody>
      </p:sp>
      <p:sp>
        <p:nvSpPr>
          <p:cNvPr id="4" name="灯片编号占位符 3"/>
          <p:cNvSpPr>
            <a:spLocks noGrp="1"/>
          </p:cNvSpPr>
          <p:nvPr>
            <p:ph type="sldNum" sz="quarter" idx="5"/>
          </p:nvPr>
        </p:nvSpPr>
        <p:spPr/>
        <p:txBody>
          <a:bodyPr/>
          <a:lstStyle/>
          <a:p>
            <a:fld id="{9F03B518-7E54-42FC-BE22-072E6064E8E1}" type="slidenum">
              <a:rPr lang="zh-CN" altLang="en-US" smtClean="0"/>
              <a:pPr/>
              <a:t>73</a:t>
            </a:fld>
            <a:endParaRPr lang="zh-CN" altLang="en-US"/>
          </a:p>
        </p:txBody>
      </p:sp>
    </p:spTree>
    <p:extLst>
      <p:ext uri="{BB962C8B-B14F-4D97-AF65-F5344CB8AC3E}">
        <p14:creationId xmlns:p14="http://schemas.microsoft.com/office/powerpoint/2010/main" val="11648192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b="0" i="0" kern="1200" dirty="0">
                <a:solidFill>
                  <a:schemeClr val="tx1"/>
                </a:solidFill>
                <a:effectLst/>
                <a:latin typeface="+mn-lt"/>
                <a:ea typeface="+mn-ea"/>
                <a:cs typeface="+mn-cs"/>
              </a:rPr>
              <a:t>Wake-on-LAN</a:t>
            </a:r>
            <a:r>
              <a:rPr lang="zh-CN" altLang="en-US" sz="1200" b="0" i="0" kern="1200" dirty="0">
                <a:solidFill>
                  <a:schemeClr val="tx1"/>
                </a:solidFill>
                <a:effectLst/>
                <a:latin typeface="+mn-lt"/>
                <a:ea typeface="+mn-ea"/>
                <a:cs typeface="+mn-cs"/>
              </a:rPr>
              <a:t>簡稱</a:t>
            </a:r>
            <a:r>
              <a:rPr lang="en-US" altLang="zh-CN" sz="1200" b="0" i="0" kern="1200" dirty="0">
                <a:solidFill>
                  <a:schemeClr val="tx1"/>
                </a:solidFill>
                <a:effectLst/>
                <a:latin typeface="+mn-lt"/>
                <a:ea typeface="+mn-ea"/>
                <a:cs typeface="+mn-cs"/>
              </a:rPr>
              <a:t>WOL</a:t>
            </a:r>
            <a:r>
              <a:rPr lang="zh-CN" altLang="en-US" sz="1200" b="0" i="0" kern="1200" dirty="0">
                <a:solidFill>
                  <a:schemeClr val="tx1"/>
                </a:solidFill>
                <a:effectLst/>
                <a:latin typeface="+mn-lt"/>
                <a:ea typeface="+mn-ea"/>
                <a:cs typeface="+mn-cs"/>
              </a:rPr>
              <a:t>或</a:t>
            </a:r>
            <a:r>
              <a:rPr lang="en-US" altLang="zh-CN" sz="1200" b="0" i="0" kern="1200" dirty="0" err="1">
                <a:solidFill>
                  <a:schemeClr val="tx1"/>
                </a:solidFill>
                <a:effectLst/>
                <a:latin typeface="+mn-lt"/>
                <a:ea typeface="+mn-ea"/>
                <a:cs typeface="+mn-cs"/>
              </a:rPr>
              <a:t>WoL</a:t>
            </a:r>
            <a:r>
              <a:rPr lang="zh-CN" altLang="en-US" sz="1200" b="0" i="0" kern="1200" dirty="0">
                <a:solidFill>
                  <a:schemeClr val="tx1"/>
                </a:solidFill>
                <a:effectLst/>
                <a:latin typeface="+mn-lt"/>
                <a:ea typeface="+mn-ea"/>
                <a:cs typeface="+mn-cs"/>
              </a:rPr>
              <a:t>，中文多譯為「網路喚醒」</a:t>
            </a:r>
            <a:endParaRPr lang="en-US" altLang="zh-CN" sz="1200" b="0" i="0" kern="1200" dirty="0">
              <a:solidFill>
                <a:schemeClr val="tx1"/>
              </a:solidFill>
              <a:effectLst/>
              <a:latin typeface="+mn-lt"/>
              <a:ea typeface="+mn-ea"/>
              <a:cs typeface="+mn-cs"/>
            </a:endParaRPr>
          </a:p>
        </p:txBody>
      </p:sp>
      <p:sp>
        <p:nvSpPr>
          <p:cNvPr id="4" name="灯片编号占位符 3"/>
          <p:cNvSpPr>
            <a:spLocks noGrp="1"/>
          </p:cNvSpPr>
          <p:nvPr>
            <p:ph type="sldNum" sz="quarter" idx="5"/>
          </p:nvPr>
        </p:nvSpPr>
        <p:spPr/>
        <p:txBody>
          <a:bodyPr/>
          <a:lstStyle/>
          <a:p>
            <a:fld id="{9F03B518-7E54-42FC-BE22-072E6064E8E1}" type="slidenum">
              <a:rPr lang="zh-CN" altLang="en-US" smtClean="0"/>
              <a:pPr/>
              <a:t>74</a:t>
            </a:fld>
            <a:endParaRPr lang="zh-CN" altLang="en-US"/>
          </a:p>
        </p:txBody>
      </p:sp>
    </p:spTree>
    <p:extLst>
      <p:ext uri="{BB962C8B-B14F-4D97-AF65-F5344CB8AC3E}">
        <p14:creationId xmlns:p14="http://schemas.microsoft.com/office/powerpoint/2010/main" val="372309501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sz="1200" b="0" i="0" kern="1200" dirty="0">
              <a:solidFill>
                <a:schemeClr val="tx1"/>
              </a:solidFill>
              <a:effectLst/>
              <a:latin typeface="+mn-lt"/>
              <a:ea typeface="+mn-ea"/>
              <a:cs typeface="+mn-cs"/>
            </a:endParaRPr>
          </a:p>
        </p:txBody>
      </p:sp>
      <p:sp>
        <p:nvSpPr>
          <p:cNvPr id="4" name="灯片编号占位符 3"/>
          <p:cNvSpPr>
            <a:spLocks noGrp="1"/>
          </p:cNvSpPr>
          <p:nvPr>
            <p:ph type="sldNum" sz="quarter" idx="5"/>
          </p:nvPr>
        </p:nvSpPr>
        <p:spPr/>
        <p:txBody>
          <a:bodyPr/>
          <a:lstStyle/>
          <a:p>
            <a:fld id="{9F03B518-7E54-42FC-BE22-072E6064E8E1}" type="slidenum">
              <a:rPr lang="zh-CN" altLang="en-US" smtClean="0"/>
              <a:pPr/>
              <a:t>75</a:t>
            </a:fld>
            <a:endParaRPr lang="zh-CN" altLang="en-US"/>
          </a:p>
        </p:txBody>
      </p:sp>
    </p:spTree>
    <p:extLst>
      <p:ext uri="{BB962C8B-B14F-4D97-AF65-F5344CB8AC3E}">
        <p14:creationId xmlns:p14="http://schemas.microsoft.com/office/powerpoint/2010/main" val="395740257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sz="1200" b="0" i="0" kern="1200" dirty="0">
                <a:solidFill>
                  <a:schemeClr val="tx1"/>
                </a:solidFill>
                <a:effectLst/>
                <a:latin typeface="+mn-lt"/>
                <a:ea typeface="+mn-ea"/>
                <a:cs typeface="+mn-cs"/>
              </a:rPr>
              <a:t>在这里介绍一下</a:t>
            </a:r>
            <a:r>
              <a:rPr lang="en-US" altLang="zh-CN" sz="1200" b="0" i="0" kern="1200" dirty="0">
                <a:solidFill>
                  <a:schemeClr val="tx1"/>
                </a:solidFill>
                <a:effectLst/>
                <a:latin typeface="+mn-lt"/>
                <a:ea typeface="+mn-ea"/>
                <a:cs typeface="+mn-cs"/>
              </a:rPr>
              <a:t>OWL</a:t>
            </a:r>
            <a:r>
              <a:rPr lang="zh-CN" altLang="en-US" sz="1200" b="0" i="0" kern="1200" dirty="0">
                <a:solidFill>
                  <a:schemeClr val="tx1"/>
                </a:solidFill>
                <a:effectLst/>
                <a:latin typeface="+mn-lt"/>
                <a:ea typeface="+mn-ea"/>
                <a:cs typeface="+mn-cs"/>
              </a:rPr>
              <a:t>的逻辑基础，描述逻辑</a:t>
            </a:r>
            <a:endParaRPr lang="en-US" altLang="zh-CN" sz="1200" b="0" i="0" kern="1200" dirty="0">
              <a:solidFill>
                <a:schemeClr val="tx1"/>
              </a:solidFill>
              <a:effectLst/>
              <a:latin typeface="+mn-lt"/>
              <a:ea typeface="+mn-ea"/>
              <a:cs typeface="+mn-cs"/>
            </a:endParaRPr>
          </a:p>
        </p:txBody>
      </p:sp>
      <p:sp>
        <p:nvSpPr>
          <p:cNvPr id="4" name="灯片编号占位符 3"/>
          <p:cNvSpPr>
            <a:spLocks noGrp="1"/>
          </p:cNvSpPr>
          <p:nvPr>
            <p:ph type="sldNum" sz="quarter" idx="5"/>
          </p:nvPr>
        </p:nvSpPr>
        <p:spPr/>
        <p:txBody>
          <a:bodyPr/>
          <a:lstStyle/>
          <a:p>
            <a:fld id="{9F03B518-7E54-42FC-BE22-072E6064E8E1}" type="slidenum">
              <a:rPr lang="zh-CN" altLang="en-US" smtClean="0"/>
              <a:pPr/>
              <a:t>76</a:t>
            </a:fld>
            <a:endParaRPr lang="zh-CN" altLang="en-US"/>
          </a:p>
        </p:txBody>
      </p:sp>
    </p:spTree>
    <p:extLst>
      <p:ext uri="{BB962C8B-B14F-4D97-AF65-F5344CB8AC3E}">
        <p14:creationId xmlns:p14="http://schemas.microsoft.com/office/powerpoint/2010/main" val="301320342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sz="1200" b="0" i="0" kern="1200" dirty="0">
              <a:solidFill>
                <a:schemeClr val="tx1"/>
              </a:solidFill>
              <a:effectLst/>
              <a:latin typeface="+mn-lt"/>
              <a:ea typeface="+mn-ea"/>
              <a:cs typeface="+mn-cs"/>
            </a:endParaRPr>
          </a:p>
        </p:txBody>
      </p:sp>
      <p:sp>
        <p:nvSpPr>
          <p:cNvPr id="4" name="灯片编号占位符 3"/>
          <p:cNvSpPr>
            <a:spLocks noGrp="1"/>
          </p:cNvSpPr>
          <p:nvPr>
            <p:ph type="sldNum" sz="quarter" idx="5"/>
          </p:nvPr>
        </p:nvSpPr>
        <p:spPr/>
        <p:txBody>
          <a:bodyPr/>
          <a:lstStyle/>
          <a:p>
            <a:fld id="{9F03B518-7E54-42FC-BE22-072E6064E8E1}" type="slidenum">
              <a:rPr lang="zh-CN" altLang="en-US" smtClean="0"/>
              <a:pPr/>
              <a:t>77</a:t>
            </a:fld>
            <a:endParaRPr lang="zh-CN" altLang="en-US"/>
          </a:p>
        </p:txBody>
      </p:sp>
    </p:spTree>
    <p:extLst>
      <p:ext uri="{BB962C8B-B14F-4D97-AF65-F5344CB8AC3E}">
        <p14:creationId xmlns:p14="http://schemas.microsoft.com/office/powerpoint/2010/main" val="353082262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sz="1200" b="0" i="0" kern="1200" dirty="0">
              <a:solidFill>
                <a:schemeClr val="tx1"/>
              </a:solidFill>
              <a:effectLst/>
              <a:latin typeface="+mn-lt"/>
              <a:ea typeface="+mn-ea"/>
              <a:cs typeface="+mn-cs"/>
            </a:endParaRPr>
          </a:p>
        </p:txBody>
      </p:sp>
      <p:sp>
        <p:nvSpPr>
          <p:cNvPr id="4" name="灯片编号占位符 3"/>
          <p:cNvSpPr>
            <a:spLocks noGrp="1"/>
          </p:cNvSpPr>
          <p:nvPr>
            <p:ph type="sldNum" sz="quarter" idx="5"/>
          </p:nvPr>
        </p:nvSpPr>
        <p:spPr/>
        <p:txBody>
          <a:bodyPr/>
          <a:lstStyle/>
          <a:p>
            <a:fld id="{9F03B518-7E54-42FC-BE22-072E6064E8E1}" type="slidenum">
              <a:rPr lang="zh-CN" altLang="en-US" smtClean="0"/>
              <a:pPr/>
              <a:t>78</a:t>
            </a:fld>
            <a:endParaRPr lang="zh-CN" altLang="en-US"/>
          </a:p>
        </p:txBody>
      </p:sp>
    </p:spTree>
    <p:extLst>
      <p:ext uri="{BB962C8B-B14F-4D97-AF65-F5344CB8AC3E}">
        <p14:creationId xmlns:p14="http://schemas.microsoft.com/office/powerpoint/2010/main" val="89365749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sz="1200" b="0" i="0" kern="1200" dirty="0">
              <a:solidFill>
                <a:schemeClr val="tx1"/>
              </a:solidFill>
              <a:effectLst/>
              <a:latin typeface="+mn-lt"/>
              <a:ea typeface="+mn-ea"/>
              <a:cs typeface="+mn-cs"/>
            </a:endParaRPr>
          </a:p>
        </p:txBody>
      </p:sp>
      <p:sp>
        <p:nvSpPr>
          <p:cNvPr id="4" name="灯片编号占位符 3"/>
          <p:cNvSpPr>
            <a:spLocks noGrp="1"/>
          </p:cNvSpPr>
          <p:nvPr>
            <p:ph type="sldNum" sz="quarter" idx="5"/>
          </p:nvPr>
        </p:nvSpPr>
        <p:spPr/>
        <p:txBody>
          <a:bodyPr/>
          <a:lstStyle/>
          <a:p>
            <a:fld id="{9F03B518-7E54-42FC-BE22-072E6064E8E1}" type="slidenum">
              <a:rPr lang="zh-CN" altLang="en-US" smtClean="0"/>
              <a:pPr/>
              <a:t>79</a:t>
            </a:fld>
            <a:endParaRPr lang="zh-CN" altLang="en-US"/>
          </a:p>
        </p:txBody>
      </p:sp>
    </p:spTree>
    <p:extLst>
      <p:ext uri="{BB962C8B-B14F-4D97-AF65-F5344CB8AC3E}">
        <p14:creationId xmlns:p14="http://schemas.microsoft.com/office/powerpoint/2010/main" val="427447909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sz="1200" b="0" i="0" kern="1200" dirty="0">
              <a:solidFill>
                <a:schemeClr val="tx1"/>
              </a:solidFill>
              <a:effectLst/>
              <a:latin typeface="+mn-lt"/>
              <a:ea typeface="+mn-ea"/>
              <a:cs typeface="+mn-cs"/>
            </a:endParaRPr>
          </a:p>
        </p:txBody>
      </p:sp>
      <p:sp>
        <p:nvSpPr>
          <p:cNvPr id="4" name="灯片编号占位符 3"/>
          <p:cNvSpPr>
            <a:spLocks noGrp="1"/>
          </p:cNvSpPr>
          <p:nvPr>
            <p:ph type="sldNum" sz="quarter" idx="5"/>
          </p:nvPr>
        </p:nvSpPr>
        <p:spPr/>
        <p:txBody>
          <a:bodyPr/>
          <a:lstStyle/>
          <a:p>
            <a:fld id="{9F03B518-7E54-42FC-BE22-072E6064E8E1}" type="slidenum">
              <a:rPr lang="zh-CN" altLang="en-US" smtClean="0"/>
              <a:pPr/>
              <a:t>80</a:t>
            </a:fld>
            <a:endParaRPr lang="zh-CN" altLang="en-US"/>
          </a:p>
        </p:txBody>
      </p:sp>
    </p:spTree>
    <p:extLst>
      <p:ext uri="{BB962C8B-B14F-4D97-AF65-F5344CB8AC3E}">
        <p14:creationId xmlns:p14="http://schemas.microsoft.com/office/powerpoint/2010/main" val="326283261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sz="1200" b="0" i="0" kern="1200" dirty="0">
              <a:solidFill>
                <a:schemeClr val="tx1"/>
              </a:solidFill>
              <a:effectLst/>
              <a:latin typeface="+mn-lt"/>
              <a:ea typeface="+mn-ea"/>
              <a:cs typeface="+mn-cs"/>
            </a:endParaRPr>
          </a:p>
        </p:txBody>
      </p:sp>
      <p:sp>
        <p:nvSpPr>
          <p:cNvPr id="4" name="灯片编号占位符 3"/>
          <p:cNvSpPr>
            <a:spLocks noGrp="1"/>
          </p:cNvSpPr>
          <p:nvPr>
            <p:ph type="sldNum" sz="quarter" idx="5"/>
          </p:nvPr>
        </p:nvSpPr>
        <p:spPr/>
        <p:txBody>
          <a:bodyPr/>
          <a:lstStyle/>
          <a:p>
            <a:fld id="{9F03B518-7E54-42FC-BE22-072E6064E8E1}" type="slidenum">
              <a:rPr lang="zh-CN" altLang="en-US" smtClean="0"/>
              <a:pPr/>
              <a:t>81</a:t>
            </a:fld>
            <a:endParaRPr lang="zh-CN" altLang="en-US"/>
          </a:p>
        </p:txBody>
      </p:sp>
    </p:spTree>
    <p:extLst>
      <p:ext uri="{BB962C8B-B14F-4D97-AF65-F5344CB8AC3E}">
        <p14:creationId xmlns:p14="http://schemas.microsoft.com/office/powerpoint/2010/main" val="6932530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谷歌知识图谱为例，它在</a:t>
            </a:r>
            <a:r>
              <a:rPr lang="en-US" altLang="zh-CN" dirty="0"/>
              <a:t>2012</a:t>
            </a:r>
            <a:r>
              <a:rPr lang="zh-CN" altLang="en-US" dirty="0"/>
              <a:t>年</a:t>
            </a:r>
            <a:r>
              <a:rPr lang="en-US" altLang="zh-CN" dirty="0"/>
              <a:t>5</a:t>
            </a:r>
            <a:r>
              <a:rPr lang="zh-CN" altLang="en-US" dirty="0"/>
              <a:t>月发布时已包含</a:t>
            </a:r>
            <a:r>
              <a:rPr lang="en-US" altLang="zh-CN" dirty="0"/>
              <a:t>5</a:t>
            </a:r>
            <a:r>
              <a:rPr lang="zh-CN" altLang="en-US" dirty="0"/>
              <a:t>亿多的对象实体和关于这些实体的超过</a:t>
            </a:r>
            <a:r>
              <a:rPr lang="en-US" altLang="zh-CN" dirty="0"/>
              <a:t>35</a:t>
            </a:r>
            <a:r>
              <a:rPr lang="zh-CN" altLang="en-US" dirty="0"/>
              <a:t>亿的事实关系，仅仅</a:t>
            </a:r>
            <a:r>
              <a:rPr lang="en-US" altLang="zh-CN" dirty="0"/>
              <a:t>6</a:t>
            </a:r>
            <a:r>
              <a:rPr lang="zh-CN" altLang="en-US" dirty="0"/>
              <a:t>个月后，实体数量增长到</a:t>
            </a:r>
            <a:r>
              <a:rPr lang="en-US" altLang="zh-CN" dirty="0"/>
              <a:t>5.7</a:t>
            </a:r>
            <a:r>
              <a:rPr lang="zh-CN" altLang="en-US" dirty="0"/>
              <a:t>亿，事实关系增长到</a:t>
            </a:r>
            <a:r>
              <a:rPr lang="en-US" altLang="zh-CN" dirty="0"/>
              <a:t>180</a:t>
            </a:r>
            <a:r>
              <a:rPr lang="zh-CN" altLang="en-US" dirty="0"/>
              <a:t>亿，到目前为止，还在不断地更新扩展</a:t>
            </a:r>
          </a:p>
        </p:txBody>
      </p:sp>
      <p:sp>
        <p:nvSpPr>
          <p:cNvPr id="4" name="灯片编号占位符 3"/>
          <p:cNvSpPr>
            <a:spLocks noGrp="1"/>
          </p:cNvSpPr>
          <p:nvPr>
            <p:ph type="sldNum" sz="quarter" idx="5"/>
          </p:nvPr>
        </p:nvSpPr>
        <p:spPr/>
        <p:txBody>
          <a:bodyPr/>
          <a:lstStyle/>
          <a:p>
            <a:fld id="{44F87B1E-A814-4629-964F-A05B0F5A76E3}" type="slidenum">
              <a:rPr lang="zh-CN" altLang="en-US" smtClean="0"/>
              <a:t>9</a:t>
            </a:fld>
            <a:endParaRPr lang="zh-CN" alt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sz="1200" b="0" i="0" kern="1200" dirty="0">
              <a:solidFill>
                <a:schemeClr val="tx1"/>
              </a:solidFill>
              <a:effectLst/>
              <a:latin typeface="+mn-lt"/>
              <a:ea typeface="+mn-ea"/>
              <a:cs typeface="+mn-cs"/>
            </a:endParaRPr>
          </a:p>
        </p:txBody>
      </p:sp>
      <p:sp>
        <p:nvSpPr>
          <p:cNvPr id="4" name="灯片编号占位符 3"/>
          <p:cNvSpPr>
            <a:spLocks noGrp="1"/>
          </p:cNvSpPr>
          <p:nvPr>
            <p:ph type="sldNum" sz="quarter" idx="5"/>
          </p:nvPr>
        </p:nvSpPr>
        <p:spPr/>
        <p:txBody>
          <a:bodyPr/>
          <a:lstStyle/>
          <a:p>
            <a:fld id="{9F03B518-7E54-42FC-BE22-072E6064E8E1}" type="slidenum">
              <a:rPr lang="zh-CN" altLang="en-US" smtClean="0"/>
              <a:pPr/>
              <a:t>82</a:t>
            </a:fld>
            <a:endParaRPr lang="zh-CN" altLang="en-US"/>
          </a:p>
        </p:txBody>
      </p:sp>
    </p:spTree>
    <p:extLst>
      <p:ext uri="{BB962C8B-B14F-4D97-AF65-F5344CB8AC3E}">
        <p14:creationId xmlns:p14="http://schemas.microsoft.com/office/powerpoint/2010/main" val="156956571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sz="1200" b="0" i="0" kern="1200" dirty="0">
              <a:solidFill>
                <a:schemeClr val="tx1"/>
              </a:solidFill>
              <a:effectLst/>
              <a:latin typeface="+mn-lt"/>
              <a:ea typeface="+mn-ea"/>
              <a:cs typeface="+mn-cs"/>
            </a:endParaRPr>
          </a:p>
        </p:txBody>
      </p:sp>
      <p:sp>
        <p:nvSpPr>
          <p:cNvPr id="4" name="灯片编号占位符 3"/>
          <p:cNvSpPr>
            <a:spLocks noGrp="1"/>
          </p:cNvSpPr>
          <p:nvPr>
            <p:ph type="sldNum" sz="quarter" idx="5"/>
          </p:nvPr>
        </p:nvSpPr>
        <p:spPr/>
        <p:txBody>
          <a:bodyPr/>
          <a:lstStyle/>
          <a:p>
            <a:fld id="{9F03B518-7E54-42FC-BE22-072E6064E8E1}" type="slidenum">
              <a:rPr lang="zh-CN" altLang="en-US" smtClean="0"/>
              <a:pPr/>
              <a:t>83</a:t>
            </a:fld>
            <a:endParaRPr lang="zh-CN" altLang="en-US"/>
          </a:p>
        </p:txBody>
      </p:sp>
    </p:spTree>
    <p:extLst>
      <p:ext uri="{BB962C8B-B14F-4D97-AF65-F5344CB8AC3E}">
        <p14:creationId xmlns:p14="http://schemas.microsoft.com/office/powerpoint/2010/main" val="214155805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b="0" i="0" kern="1200" dirty="0" err="1">
                <a:solidFill>
                  <a:schemeClr val="tx1"/>
                </a:solidFill>
                <a:effectLst/>
                <a:latin typeface="+mn-lt"/>
                <a:ea typeface="+mn-ea"/>
                <a:cs typeface="+mn-cs"/>
              </a:rPr>
              <a:t>Abox</a:t>
            </a:r>
            <a:r>
              <a:rPr lang="en-US" altLang="zh-CN" sz="1200" b="0" i="0" kern="1200" dirty="0">
                <a:solidFill>
                  <a:schemeClr val="tx1"/>
                </a:solidFill>
                <a:effectLst/>
                <a:latin typeface="+mn-lt"/>
                <a:ea typeface="+mn-ea"/>
                <a:cs typeface="+mn-cs"/>
              </a:rPr>
              <a:t> = </a:t>
            </a:r>
            <a:r>
              <a:rPr lang="zh-CN" altLang="en-US" sz="1200" b="0" i="0" kern="1200" dirty="0">
                <a:solidFill>
                  <a:schemeClr val="tx1"/>
                </a:solidFill>
                <a:effectLst/>
                <a:latin typeface="+mn-lt"/>
                <a:ea typeface="+mn-ea"/>
                <a:cs typeface="+mn-cs"/>
              </a:rPr>
              <a:t>断言集</a:t>
            </a:r>
            <a:endParaRPr lang="en-US" altLang="zh-CN" sz="1200" b="0" i="0" kern="1200" dirty="0">
              <a:solidFill>
                <a:schemeClr val="tx1"/>
              </a:solidFill>
              <a:effectLst/>
              <a:latin typeface="+mn-lt"/>
              <a:ea typeface="+mn-ea"/>
              <a:cs typeface="+mn-cs"/>
            </a:endParaRPr>
          </a:p>
        </p:txBody>
      </p:sp>
      <p:sp>
        <p:nvSpPr>
          <p:cNvPr id="4" name="灯片编号占位符 3"/>
          <p:cNvSpPr>
            <a:spLocks noGrp="1"/>
          </p:cNvSpPr>
          <p:nvPr>
            <p:ph type="sldNum" sz="quarter" idx="5"/>
          </p:nvPr>
        </p:nvSpPr>
        <p:spPr/>
        <p:txBody>
          <a:bodyPr/>
          <a:lstStyle/>
          <a:p>
            <a:fld id="{9F03B518-7E54-42FC-BE22-072E6064E8E1}" type="slidenum">
              <a:rPr lang="zh-CN" altLang="en-US" smtClean="0"/>
              <a:pPr/>
              <a:t>84</a:t>
            </a:fld>
            <a:endParaRPr lang="zh-CN" altLang="en-US"/>
          </a:p>
        </p:txBody>
      </p:sp>
    </p:spTree>
    <p:extLst>
      <p:ext uri="{BB962C8B-B14F-4D97-AF65-F5344CB8AC3E}">
        <p14:creationId xmlns:p14="http://schemas.microsoft.com/office/powerpoint/2010/main" val="97059635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b="0" i="0" kern="1200" dirty="0" err="1">
                <a:solidFill>
                  <a:schemeClr val="tx1"/>
                </a:solidFill>
                <a:effectLst/>
                <a:latin typeface="+mn-lt"/>
                <a:ea typeface="+mn-ea"/>
                <a:cs typeface="+mn-cs"/>
              </a:rPr>
              <a:t>Abox</a:t>
            </a:r>
            <a:r>
              <a:rPr lang="en-US" altLang="zh-CN" sz="1200" b="0" i="0" kern="1200" dirty="0">
                <a:solidFill>
                  <a:schemeClr val="tx1"/>
                </a:solidFill>
                <a:effectLst/>
                <a:latin typeface="+mn-lt"/>
                <a:ea typeface="+mn-ea"/>
                <a:cs typeface="+mn-cs"/>
              </a:rPr>
              <a:t> = </a:t>
            </a:r>
            <a:r>
              <a:rPr lang="zh-CN" altLang="en-US" sz="1200" b="0" i="0" kern="1200" dirty="0">
                <a:solidFill>
                  <a:schemeClr val="tx1"/>
                </a:solidFill>
                <a:effectLst/>
                <a:latin typeface="+mn-lt"/>
                <a:ea typeface="+mn-ea"/>
                <a:cs typeface="+mn-cs"/>
              </a:rPr>
              <a:t>断言集</a:t>
            </a:r>
            <a:endParaRPr lang="en-US" altLang="zh-CN" sz="1200" b="0" i="0" kern="1200" dirty="0">
              <a:solidFill>
                <a:schemeClr val="tx1"/>
              </a:solidFill>
              <a:effectLst/>
              <a:latin typeface="+mn-lt"/>
              <a:ea typeface="+mn-ea"/>
              <a:cs typeface="+mn-cs"/>
            </a:endParaRPr>
          </a:p>
        </p:txBody>
      </p:sp>
      <p:sp>
        <p:nvSpPr>
          <p:cNvPr id="4" name="灯片编号占位符 3"/>
          <p:cNvSpPr>
            <a:spLocks noGrp="1"/>
          </p:cNvSpPr>
          <p:nvPr>
            <p:ph type="sldNum" sz="quarter" idx="5"/>
          </p:nvPr>
        </p:nvSpPr>
        <p:spPr/>
        <p:txBody>
          <a:bodyPr/>
          <a:lstStyle/>
          <a:p>
            <a:fld id="{9F03B518-7E54-42FC-BE22-072E6064E8E1}" type="slidenum">
              <a:rPr lang="zh-CN" altLang="en-US" smtClean="0"/>
              <a:pPr/>
              <a:t>85</a:t>
            </a:fld>
            <a:endParaRPr lang="zh-CN" altLang="en-US"/>
          </a:p>
        </p:txBody>
      </p:sp>
    </p:spTree>
    <p:extLst>
      <p:ext uri="{BB962C8B-B14F-4D97-AF65-F5344CB8AC3E}">
        <p14:creationId xmlns:p14="http://schemas.microsoft.com/office/powerpoint/2010/main" val="71212603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b="0" i="0" kern="1200" dirty="0" err="1">
                <a:solidFill>
                  <a:schemeClr val="tx1"/>
                </a:solidFill>
                <a:effectLst/>
                <a:latin typeface="+mn-lt"/>
                <a:ea typeface="+mn-ea"/>
                <a:cs typeface="+mn-cs"/>
              </a:rPr>
              <a:t>Abox</a:t>
            </a:r>
            <a:r>
              <a:rPr lang="en-US" altLang="zh-CN" sz="1200" b="0" i="0" kern="1200" dirty="0">
                <a:solidFill>
                  <a:schemeClr val="tx1"/>
                </a:solidFill>
                <a:effectLst/>
                <a:latin typeface="+mn-lt"/>
                <a:ea typeface="+mn-ea"/>
                <a:cs typeface="+mn-cs"/>
              </a:rPr>
              <a:t> = </a:t>
            </a:r>
            <a:r>
              <a:rPr lang="zh-CN" altLang="en-US" sz="1200" b="0" i="0" kern="1200" dirty="0">
                <a:solidFill>
                  <a:schemeClr val="tx1"/>
                </a:solidFill>
                <a:effectLst/>
                <a:latin typeface="+mn-lt"/>
                <a:ea typeface="+mn-ea"/>
                <a:cs typeface="+mn-cs"/>
              </a:rPr>
              <a:t>断言集</a:t>
            </a:r>
            <a:endParaRPr lang="en-US" altLang="zh-CN" sz="1200" b="0" i="0" kern="1200" dirty="0">
              <a:solidFill>
                <a:schemeClr val="tx1"/>
              </a:solidFill>
              <a:effectLst/>
              <a:latin typeface="+mn-lt"/>
              <a:ea typeface="+mn-ea"/>
              <a:cs typeface="+mn-cs"/>
            </a:endParaRPr>
          </a:p>
        </p:txBody>
      </p:sp>
      <p:sp>
        <p:nvSpPr>
          <p:cNvPr id="4" name="灯片编号占位符 3"/>
          <p:cNvSpPr>
            <a:spLocks noGrp="1"/>
          </p:cNvSpPr>
          <p:nvPr>
            <p:ph type="sldNum" sz="quarter" idx="5"/>
          </p:nvPr>
        </p:nvSpPr>
        <p:spPr/>
        <p:txBody>
          <a:bodyPr/>
          <a:lstStyle/>
          <a:p>
            <a:fld id="{9F03B518-7E54-42FC-BE22-072E6064E8E1}" type="slidenum">
              <a:rPr lang="zh-CN" altLang="en-US" smtClean="0"/>
              <a:pPr/>
              <a:t>86</a:t>
            </a:fld>
            <a:endParaRPr lang="zh-CN" altLang="en-US"/>
          </a:p>
        </p:txBody>
      </p:sp>
    </p:spTree>
    <p:extLst>
      <p:ext uri="{BB962C8B-B14F-4D97-AF65-F5344CB8AC3E}">
        <p14:creationId xmlns:p14="http://schemas.microsoft.com/office/powerpoint/2010/main" val="46563092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b="0" i="0" kern="1200" dirty="0" err="1">
                <a:solidFill>
                  <a:schemeClr val="tx1"/>
                </a:solidFill>
                <a:effectLst/>
                <a:latin typeface="+mn-lt"/>
                <a:ea typeface="+mn-ea"/>
                <a:cs typeface="+mn-cs"/>
              </a:rPr>
              <a:t>Abox</a:t>
            </a:r>
            <a:r>
              <a:rPr lang="en-US" altLang="zh-CN" sz="1200" b="0" i="0" kern="1200" dirty="0">
                <a:solidFill>
                  <a:schemeClr val="tx1"/>
                </a:solidFill>
                <a:effectLst/>
                <a:latin typeface="+mn-lt"/>
                <a:ea typeface="+mn-ea"/>
                <a:cs typeface="+mn-cs"/>
              </a:rPr>
              <a:t> = </a:t>
            </a:r>
            <a:r>
              <a:rPr lang="zh-CN" altLang="en-US" sz="1200" b="0" i="0" kern="1200" dirty="0">
                <a:solidFill>
                  <a:schemeClr val="tx1"/>
                </a:solidFill>
                <a:effectLst/>
                <a:latin typeface="+mn-lt"/>
                <a:ea typeface="+mn-ea"/>
                <a:cs typeface="+mn-cs"/>
              </a:rPr>
              <a:t>断言集</a:t>
            </a:r>
            <a:endParaRPr lang="en-US" altLang="zh-CN" sz="1200" b="0" i="0" kern="1200" dirty="0">
              <a:solidFill>
                <a:schemeClr val="tx1"/>
              </a:solidFill>
              <a:effectLst/>
              <a:latin typeface="+mn-lt"/>
              <a:ea typeface="+mn-ea"/>
              <a:cs typeface="+mn-cs"/>
            </a:endParaRPr>
          </a:p>
        </p:txBody>
      </p:sp>
      <p:sp>
        <p:nvSpPr>
          <p:cNvPr id="4" name="灯片编号占位符 3"/>
          <p:cNvSpPr>
            <a:spLocks noGrp="1"/>
          </p:cNvSpPr>
          <p:nvPr>
            <p:ph type="sldNum" sz="quarter" idx="5"/>
          </p:nvPr>
        </p:nvSpPr>
        <p:spPr/>
        <p:txBody>
          <a:bodyPr/>
          <a:lstStyle/>
          <a:p>
            <a:fld id="{9F03B518-7E54-42FC-BE22-072E6064E8E1}" type="slidenum">
              <a:rPr lang="zh-CN" altLang="en-US" smtClean="0"/>
              <a:pPr/>
              <a:t>87</a:t>
            </a:fld>
            <a:endParaRPr lang="zh-CN" altLang="en-US"/>
          </a:p>
        </p:txBody>
      </p:sp>
    </p:spTree>
    <p:extLst>
      <p:ext uri="{BB962C8B-B14F-4D97-AF65-F5344CB8AC3E}">
        <p14:creationId xmlns:p14="http://schemas.microsoft.com/office/powerpoint/2010/main" val="135328458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b="0" i="0" kern="1200" dirty="0" err="1">
                <a:solidFill>
                  <a:schemeClr val="tx1"/>
                </a:solidFill>
                <a:effectLst/>
                <a:latin typeface="+mn-lt"/>
                <a:ea typeface="+mn-ea"/>
                <a:cs typeface="+mn-cs"/>
              </a:rPr>
              <a:t>Abox</a:t>
            </a:r>
            <a:r>
              <a:rPr lang="en-US" altLang="zh-CN" sz="1200" b="0" i="0" kern="1200" dirty="0">
                <a:solidFill>
                  <a:schemeClr val="tx1"/>
                </a:solidFill>
                <a:effectLst/>
                <a:latin typeface="+mn-lt"/>
                <a:ea typeface="+mn-ea"/>
                <a:cs typeface="+mn-cs"/>
              </a:rPr>
              <a:t> = </a:t>
            </a:r>
            <a:r>
              <a:rPr lang="zh-CN" altLang="en-US" sz="1200" b="0" i="0" kern="1200" dirty="0">
                <a:solidFill>
                  <a:schemeClr val="tx1"/>
                </a:solidFill>
                <a:effectLst/>
                <a:latin typeface="+mn-lt"/>
                <a:ea typeface="+mn-ea"/>
                <a:cs typeface="+mn-cs"/>
              </a:rPr>
              <a:t>断言集</a:t>
            </a:r>
            <a:endParaRPr lang="en-US" altLang="zh-CN" sz="1200" b="0" i="0" kern="1200" dirty="0">
              <a:solidFill>
                <a:schemeClr val="tx1"/>
              </a:solidFill>
              <a:effectLst/>
              <a:latin typeface="+mn-lt"/>
              <a:ea typeface="+mn-ea"/>
              <a:cs typeface="+mn-cs"/>
            </a:endParaRPr>
          </a:p>
        </p:txBody>
      </p:sp>
      <p:sp>
        <p:nvSpPr>
          <p:cNvPr id="4" name="灯片编号占位符 3"/>
          <p:cNvSpPr>
            <a:spLocks noGrp="1"/>
          </p:cNvSpPr>
          <p:nvPr>
            <p:ph type="sldNum" sz="quarter" idx="5"/>
          </p:nvPr>
        </p:nvSpPr>
        <p:spPr/>
        <p:txBody>
          <a:bodyPr/>
          <a:lstStyle/>
          <a:p>
            <a:fld id="{9F03B518-7E54-42FC-BE22-072E6064E8E1}" type="slidenum">
              <a:rPr lang="zh-CN" altLang="en-US" smtClean="0"/>
              <a:pPr/>
              <a:t>88</a:t>
            </a:fld>
            <a:endParaRPr lang="zh-CN" altLang="en-US"/>
          </a:p>
        </p:txBody>
      </p:sp>
    </p:spTree>
    <p:extLst>
      <p:ext uri="{BB962C8B-B14F-4D97-AF65-F5344CB8AC3E}">
        <p14:creationId xmlns:p14="http://schemas.microsoft.com/office/powerpoint/2010/main" val="157193679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b="0" i="0" kern="1200" dirty="0" err="1">
                <a:solidFill>
                  <a:schemeClr val="tx1"/>
                </a:solidFill>
                <a:effectLst/>
                <a:latin typeface="+mn-lt"/>
                <a:ea typeface="+mn-ea"/>
                <a:cs typeface="+mn-cs"/>
              </a:rPr>
              <a:t>Abox</a:t>
            </a:r>
            <a:r>
              <a:rPr lang="en-US" altLang="zh-CN" sz="1200" b="0" i="0" kern="1200" dirty="0">
                <a:solidFill>
                  <a:schemeClr val="tx1"/>
                </a:solidFill>
                <a:effectLst/>
                <a:latin typeface="+mn-lt"/>
                <a:ea typeface="+mn-ea"/>
                <a:cs typeface="+mn-cs"/>
              </a:rPr>
              <a:t> = </a:t>
            </a:r>
            <a:r>
              <a:rPr lang="zh-CN" altLang="en-US" sz="1200" b="0" i="0" kern="1200" dirty="0">
                <a:solidFill>
                  <a:schemeClr val="tx1"/>
                </a:solidFill>
                <a:effectLst/>
                <a:latin typeface="+mn-lt"/>
                <a:ea typeface="+mn-ea"/>
                <a:cs typeface="+mn-cs"/>
              </a:rPr>
              <a:t>断言集</a:t>
            </a:r>
            <a:endParaRPr lang="en-US" altLang="zh-CN" sz="1200" b="0" i="0" kern="1200" dirty="0">
              <a:solidFill>
                <a:schemeClr val="tx1"/>
              </a:solidFill>
              <a:effectLst/>
              <a:latin typeface="+mn-lt"/>
              <a:ea typeface="+mn-ea"/>
              <a:cs typeface="+mn-cs"/>
            </a:endParaRPr>
          </a:p>
        </p:txBody>
      </p:sp>
      <p:sp>
        <p:nvSpPr>
          <p:cNvPr id="4" name="灯片编号占位符 3"/>
          <p:cNvSpPr>
            <a:spLocks noGrp="1"/>
          </p:cNvSpPr>
          <p:nvPr>
            <p:ph type="sldNum" sz="quarter" idx="5"/>
          </p:nvPr>
        </p:nvSpPr>
        <p:spPr/>
        <p:txBody>
          <a:bodyPr/>
          <a:lstStyle/>
          <a:p>
            <a:fld id="{9F03B518-7E54-42FC-BE22-072E6064E8E1}" type="slidenum">
              <a:rPr lang="zh-CN" altLang="en-US" smtClean="0"/>
              <a:pPr/>
              <a:t>89</a:t>
            </a:fld>
            <a:endParaRPr lang="zh-CN" altLang="en-US"/>
          </a:p>
        </p:txBody>
      </p:sp>
    </p:spTree>
    <p:extLst>
      <p:ext uri="{BB962C8B-B14F-4D97-AF65-F5344CB8AC3E}">
        <p14:creationId xmlns:p14="http://schemas.microsoft.com/office/powerpoint/2010/main" val="395665432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b="0" i="0" kern="1200" dirty="0" err="1">
                <a:solidFill>
                  <a:schemeClr val="tx1"/>
                </a:solidFill>
                <a:effectLst/>
                <a:latin typeface="+mn-lt"/>
                <a:ea typeface="+mn-ea"/>
                <a:cs typeface="+mn-cs"/>
              </a:rPr>
              <a:t>Abox</a:t>
            </a:r>
            <a:r>
              <a:rPr lang="en-US" altLang="zh-CN" sz="1200" b="0" i="0" kern="1200" dirty="0">
                <a:solidFill>
                  <a:schemeClr val="tx1"/>
                </a:solidFill>
                <a:effectLst/>
                <a:latin typeface="+mn-lt"/>
                <a:ea typeface="+mn-ea"/>
                <a:cs typeface="+mn-cs"/>
              </a:rPr>
              <a:t> = </a:t>
            </a:r>
            <a:r>
              <a:rPr lang="zh-CN" altLang="en-US" sz="1200" b="0" i="0" kern="1200" dirty="0">
                <a:solidFill>
                  <a:schemeClr val="tx1"/>
                </a:solidFill>
                <a:effectLst/>
                <a:latin typeface="+mn-lt"/>
                <a:ea typeface="+mn-ea"/>
                <a:cs typeface="+mn-cs"/>
              </a:rPr>
              <a:t>断言集</a:t>
            </a:r>
            <a:endParaRPr lang="en-US" altLang="zh-CN" sz="1200" b="0" i="0" kern="1200" dirty="0">
              <a:solidFill>
                <a:schemeClr val="tx1"/>
              </a:solidFill>
              <a:effectLst/>
              <a:latin typeface="+mn-lt"/>
              <a:ea typeface="+mn-ea"/>
              <a:cs typeface="+mn-cs"/>
            </a:endParaRPr>
          </a:p>
        </p:txBody>
      </p:sp>
      <p:sp>
        <p:nvSpPr>
          <p:cNvPr id="4" name="灯片编号占位符 3"/>
          <p:cNvSpPr>
            <a:spLocks noGrp="1"/>
          </p:cNvSpPr>
          <p:nvPr>
            <p:ph type="sldNum" sz="quarter" idx="5"/>
          </p:nvPr>
        </p:nvSpPr>
        <p:spPr/>
        <p:txBody>
          <a:bodyPr/>
          <a:lstStyle/>
          <a:p>
            <a:fld id="{9F03B518-7E54-42FC-BE22-072E6064E8E1}" type="slidenum">
              <a:rPr lang="zh-CN" altLang="en-US" smtClean="0"/>
              <a:pPr/>
              <a:t>90</a:t>
            </a:fld>
            <a:endParaRPr lang="zh-CN" altLang="en-US"/>
          </a:p>
        </p:txBody>
      </p:sp>
    </p:spTree>
    <p:extLst>
      <p:ext uri="{BB962C8B-B14F-4D97-AF65-F5344CB8AC3E}">
        <p14:creationId xmlns:p14="http://schemas.microsoft.com/office/powerpoint/2010/main" val="89772533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b="0" i="0" kern="1200" dirty="0" err="1">
                <a:solidFill>
                  <a:schemeClr val="tx1"/>
                </a:solidFill>
                <a:effectLst/>
                <a:latin typeface="+mn-lt"/>
                <a:ea typeface="+mn-ea"/>
                <a:cs typeface="+mn-cs"/>
              </a:rPr>
              <a:t>Abox</a:t>
            </a:r>
            <a:r>
              <a:rPr lang="en-US" altLang="zh-CN" sz="1200" b="0" i="0" kern="1200" dirty="0">
                <a:solidFill>
                  <a:schemeClr val="tx1"/>
                </a:solidFill>
                <a:effectLst/>
                <a:latin typeface="+mn-lt"/>
                <a:ea typeface="+mn-ea"/>
                <a:cs typeface="+mn-cs"/>
              </a:rPr>
              <a:t> = </a:t>
            </a:r>
            <a:r>
              <a:rPr lang="zh-CN" altLang="en-US" sz="1200" b="0" i="0" kern="1200" dirty="0">
                <a:solidFill>
                  <a:schemeClr val="tx1"/>
                </a:solidFill>
                <a:effectLst/>
                <a:latin typeface="+mn-lt"/>
                <a:ea typeface="+mn-ea"/>
                <a:cs typeface="+mn-cs"/>
              </a:rPr>
              <a:t>断言集</a:t>
            </a:r>
            <a:endParaRPr lang="en-US" altLang="zh-CN" sz="1200" b="0" i="0" kern="1200" dirty="0">
              <a:solidFill>
                <a:schemeClr val="tx1"/>
              </a:solidFill>
              <a:effectLst/>
              <a:latin typeface="+mn-lt"/>
              <a:ea typeface="+mn-ea"/>
              <a:cs typeface="+mn-cs"/>
            </a:endParaRPr>
          </a:p>
        </p:txBody>
      </p:sp>
      <p:sp>
        <p:nvSpPr>
          <p:cNvPr id="4" name="灯片编号占位符 3"/>
          <p:cNvSpPr>
            <a:spLocks noGrp="1"/>
          </p:cNvSpPr>
          <p:nvPr>
            <p:ph type="sldNum" sz="quarter" idx="5"/>
          </p:nvPr>
        </p:nvSpPr>
        <p:spPr/>
        <p:txBody>
          <a:bodyPr/>
          <a:lstStyle/>
          <a:p>
            <a:fld id="{9F03B518-7E54-42FC-BE22-072E6064E8E1}" type="slidenum">
              <a:rPr lang="zh-CN" altLang="en-US" smtClean="0"/>
              <a:pPr/>
              <a:t>91</a:t>
            </a:fld>
            <a:endParaRPr lang="zh-CN" altLang="en-US"/>
          </a:p>
        </p:txBody>
      </p:sp>
    </p:spTree>
    <p:extLst>
      <p:ext uri="{BB962C8B-B14F-4D97-AF65-F5344CB8AC3E}">
        <p14:creationId xmlns:p14="http://schemas.microsoft.com/office/powerpoint/2010/main" val="10021896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从人工的构建知识图谱：</a:t>
            </a:r>
            <a:r>
              <a:rPr lang="en-US" altLang="zh-CN" dirty="0"/>
              <a:t>WordNet, Cyc</a:t>
            </a:r>
          </a:p>
          <a:p>
            <a:r>
              <a:rPr lang="zh-CN" altLang="en-US" dirty="0"/>
              <a:t>到基于</a:t>
            </a:r>
            <a:r>
              <a:rPr lang="en-US" altLang="zh-CN" dirty="0"/>
              <a:t>Wikipedia</a:t>
            </a:r>
            <a:r>
              <a:rPr lang="zh-CN" altLang="en-US" dirty="0"/>
              <a:t>的知识图谱：</a:t>
            </a:r>
            <a:r>
              <a:rPr lang="en-US" altLang="zh-CN" dirty="0" err="1"/>
              <a:t>Yago</a:t>
            </a:r>
            <a:r>
              <a:rPr lang="en-US" altLang="zh-CN" dirty="0"/>
              <a:t>, </a:t>
            </a:r>
            <a:r>
              <a:rPr lang="en-US" altLang="zh-CN" dirty="0" err="1"/>
              <a:t>DBPedia</a:t>
            </a:r>
            <a:r>
              <a:rPr lang="en-US" altLang="zh-CN" dirty="0"/>
              <a:t>, Freebase</a:t>
            </a:r>
          </a:p>
          <a:p>
            <a:endParaRPr lang="en-US" altLang="zh-CN" dirty="0"/>
          </a:p>
          <a:p>
            <a:r>
              <a:rPr lang="zh-CN" altLang="en-US" dirty="0"/>
              <a:t>机器可读的本体或辞典通常是由人工构建的，因此具有良好的可靠性。用于本体构建最多的当属</a:t>
            </a:r>
            <a:r>
              <a:rPr lang="en-US" altLang="zh-CN" dirty="0"/>
              <a:t>WordNet</a:t>
            </a:r>
            <a:r>
              <a:rPr lang="zh-CN" altLang="en-US" dirty="0"/>
              <a:t>和</a:t>
            </a:r>
            <a:r>
              <a:rPr lang="en-US" altLang="zh-CN" dirty="0"/>
              <a:t>Cyc</a:t>
            </a:r>
            <a:r>
              <a:rPr lang="zh-CN" altLang="en-US" dirty="0"/>
              <a:t>与</a:t>
            </a:r>
            <a:r>
              <a:rPr lang="en-US" altLang="zh-CN" dirty="0" err="1"/>
              <a:t>OpenCyc</a:t>
            </a:r>
            <a:r>
              <a:rPr lang="zh-CN" altLang="en-US" dirty="0"/>
              <a:t>，它们有时候被用于直接的知识抽取数据源，有时也作为启动过程的初始数据。</a:t>
            </a:r>
          </a:p>
          <a:p>
            <a:endParaRPr lang="zh-CN" altLang="en-US" dirty="0"/>
          </a:p>
          <a:p>
            <a:r>
              <a:rPr lang="zh-CN" altLang="en-US" dirty="0"/>
              <a:t>开放链接数据和开放知识库严格而言属于半结构化的数据，这些数据通常以图形式的数据结构存储。最知名的为</a:t>
            </a:r>
            <a:r>
              <a:rPr lang="en-US" altLang="zh-CN" dirty="0"/>
              <a:t>YAGO[14]</a:t>
            </a:r>
            <a:r>
              <a:rPr lang="zh-CN" altLang="en-US" dirty="0"/>
              <a:t>、</a:t>
            </a:r>
            <a:r>
              <a:rPr lang="en-US" altLang="zh-CN" dirty="0" err="1"/>
              <a:t>DBPedia</a:t>
            </a:r>
            <a:r>
              <a:rPr lang="en-US" altLang="zh-CN" dirty="0"/>
              <a:t>[15]</a:t>
            </a:r>
            <a:r>
              <a:rPr lang="zh-CN" altLang="en-US" dirty="0"/>
              <a:t>和</a:t>
            </a:r>
            <a:r>
              <a:rPr lang="en-US" altLang="zh-CN" dirty="0"/>
              <a:t>Freebase[16]</a:t>
            </a:r>
            <a:r>
              <a:rPr lang="zh-CN" altLang="en-US" dirty="0"/>
              <a:t>，这些数据源通常具备很高的覆盖面，同时在特定的领域也在相当数量的数据；同时也可用于通用知识图谱的构建。</a:t>
            </a:r>
          </a:p>
          <a:p>
            <a:endParaRPr lang="zh-CN" altLang="en-US" dirty="0"/>
          </a:p>
        </p:txBody>
      </p:sp>
      <p:sp>
        <p:nvSpPr>
          <p:cNvPr id="4" name="灯片编号占位符 3"/>
          <p:cNvSpPr>
            <a:spLocks noGrp="1"/>
          </p:cNvSpPr>
          <p:nvPr>
            <p:ph type="sldNum" sz="quarter" idx="5"/>
          </p:nvPr>
        </p:nvSpPr>
        <p:spPr/>
        <p:txBody>
          <a:bodyPr/>
          <a:lstStyle/>
          <a:p>
            <a:fld id="{44F87B1E-A814-4629-964F-A05B0F5A76E3}" type="slidenum">
              <a:rPr lang="zh-CN" altLang="en-US" smtClean="0"/>
              <a:t>11</a:t>
            </a:fld>
            <a:endParaRPr lang="zh-CN" altLang="en-US"/>
          </a:p>
        </p:txBody>
      </p:sp>
    </p:spTree>
    <p:extLst>
      <p:ext uri="{BB962C8B-B14F-4D97-AF65-F5344CB8AC3E}">
        <p14:creationId xmlns:p14="http://schemas.microsoft.com/office/powerpoint/2010/main" val="3835356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b="0" i="0" kern="1200" dirty="0" err="1">
                <a:solidFill>
                  <a:schemeClr val="tx1"/>
                </a:solidFill>
                <a:effectLst/>
                <a:latin typeface="+mn-lt"/>
                <a:ea typeface="+mn-ea"/>
                <a:cs typeface="+mn-cs"/>
              </a:rPr>
              <a:t>Abox</a:t>
            </a:r>
            <a:r>
              <a:rPr lang="en-US" altLang="zh-CN" sz="1200" b="0" i="0" kern="1200" dirty="0">
                <a:solidFill>
                  <a:schemeClr val="tx1"/>
                </a:solidFill>
                <a:effectLst/>
                <a:latin typeface="+mn-lt"/>
                <a:ea typeface="+mn-ea"/>
                <a:cs typeface="+mn-cs"/>
              </a:rPr>
              <a:t> = </a:t>
            </a:r>
            <a:r>
              <a:rPr lang="zh-CN" altLang="en-US" sz="1200" b="0" i="0" kern="1200" dirty="0">
                <a:solidFill>
                  <a:schemeClr val="tx1"/>
                </a:solidFill>
                <a:effectLst/>
                <a:latin typeface="+mn-lt"/>
                <a:ea typeface="+mn-ea"/>
                <a:cs typeface="+mn-cs"/>
              </a:rPr>
              <a:t>断言集</a:t>
            </a:r>
            <a:endParaRPr lang="en-US" altLang="zh-CN" sz="1200" b="0" i="0" kern="1200" dirty="0">
              <a:solidFill>
                <a:schemeClr val="tx1"/>
              </a:solidFill>
              <a:effectLst/>
              <a:latin typeface="+mn-lt"/>
              <a:ea typeface="+mn-ea"/>
              <a:cs typeface="+mn-cs"/>
            </a:endParaRPr>
          </a:p>
        </p:txBody>
      </p:sp>
      <p:sp>
        <p:nvSpPr>
          <p:cNvPr id="4" name="灯片编号占位符 3"/>
          <p:cNvSpPr>
            <a:spLocks noGrp="1"/>
          </p:cNvSpPr>
          <p:nvPr>
            <p:ph type="sldNum" sz="quarter" idx="5"/>
          </p:nvPr>
        </p:nvSpPr>
        <p:spPr/>
        <p:txBody>
          <a:bodyPr/>
          <a:lstStyle/>
          <a:p>
            <a:fld id="{9F03B518-7E54-42FC-BE22-072E6064E8E1}" type="slidenum">
              <a:rPr lang="zh-CN" altLang="en-US" smtClean="0"/>
              <a:pPr/>
              <a:t>92</a:t>
            </a:fld>
            <a:endParaRPr lang="zh-CN" altLang="en-US"/>
          </a:p>
        </p:txBody>
      </p:sp>
    </p:spTree>
    <p:extLst>
      <p:ext uri="{BB962C8B-B14F-4D97-AF65-F5344CB8AC3E}">
        <p14:creationId xmlns:p14="http://schemas.microsoft.com/office/powerpoint/2010/main" val="317425758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b="0" i="0" kern="1200" dirty="0" err="1">
                <a:solidFill>
                  <a:schemeClr val="tx1"/>
                </a:solidFill>
                <a:effectLst/>
                <a:latin typeface="+mn-lt"/>
                <a:ea typeface="+mn-ea"/>
                <a:cs typeface="+mn-cs"/>
              </a:rPr>
              <a:t>Abox</a:t>
            </a:r>
            <a:r>
              <a:rPr lang="en-US" altLang="zh-CN" sz="1200" b="0" i="0" kern="1200" dirty="0">
                <a:solidFill>
                  <a:schemeClr val="tx1"/>
                </a:solidFill>
                <a:effectLst/>
                <a:latin typeface="+mn-lt"/>
                <a:ea typeface="+mn-ea"/>
                <a:cs typeface="+mn-cs"/>
              </a:rPr>
              <a:t> = </a:t>
            </a:r>
            <a:r>
              <a:rPr lang="zh-CN" altLang="en-US" sz="1200" b="0" i="0" kern="1200" dirty="0">
                <a:solidFill>
                  <a:schemeClr val="tx1"/>
                </a:solidFill>
                <a:effectLst/>
                <a:latin typeface="+mn-lt"/>
                <a:ea typeface="+mn-ea"/>
                <a:cs typeface="+mn-cs"/>
              </a:rPr>
              <a:t>断言集</a:t>
            </a:r>
            <a:endParaRPr lang="en-US" altLang="zh-CN" sz="1200" b="0" i="0" kern="1200" dirty="0">
              <a:solidFill>
                <a:schemeClr val="tx1"/>
              </a:solidFill>
              <a:effectLst/>
              <a:latin typeface="+mn-lt"/>
              <a:ea typeface="+mn-ea"/>
              <a:cs typeface="+mn-cs"/>
            </a:endParaRPr>
          </a:p>
        </p:txBody>
      </p:sp>
      <p:sp>
        <p:nvSpPr>
          <p:cNvPr id="4" name="灯片编号占位符 3"/>
          <p:cNvSpPr>
            <a:spLocks noGrp="1"/>
          </p:cNvSpPr>
          <p:nvPr>
            <p:ph type="sldNum" sz="quarter" idx="5"/>
          </p:nvPr>
        </p:nvSpPr>
        <p:spPr/>
        <p:txBody>
          <a:bodyPr/>
          <a:lstStyle/>
          <a:p>
            <a:fld id="{9F03B518-7E54-42FC-BE22-072E6064E8E1}" type="slidenum">
              <a:rPr lang="zh-CN" altLang="en-US" smtClean="0"/>
              <a:pPr/>
              <a:t>93</a:t>
            </a:fld>
            <a:endParaRPr lang="zh-CN" altLang="en-US"/>
          </a:p>
        </p:txBody>
      </p:sp>
    </p:spTree>
    <p:extLst>
      <p:ext uri="{BB962C8B-B14F-4D97-AF65-F5344CB8AC3E}">
        <p14:creationId xmlns:p14="http://schemas.microsoft.com/office/powerpoint/2010/main" val="101922831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b="0" i="0" kern="1200" dirty="0" err="1">
                <a:solidFill>
                  <a:schemeClr val="tx1"/>
                </a:solidFill>
                <a:effectLst/>
                <a:latin typeface="+mn-lt"/>
                <a:ea typeface="+mn-ea"/>
                <a:cs typeface="+mn-cs"/>
              </a:rPr>
              <a:t>Abox</a:t>
            </a:r>
            <a:r>
              <a:rPr lang="en-US" altLang="zh-CN" sz="1200" b="0" i="0" kern="1200" dirty="0">
                <a:solidFill>
                  <a:schemeClr val="tx1"/>
                </a:solidFill>
                <a:effectLst/>
                <a:latin typeface="+mn-lt"/>
                <a:ea typeface="+mn-ea"/>
                <a:cs typeface="+mn-cs"/>
              </a:rPr>
              <a:t> = </a:t>
            </a:r>
            <a:r>
              <a:rPr lang="zh-CN" altLang="en-US" sz="1200" b="0" i="0" kern="1200" dirty="0">
                <a:solidFill>
                  <a:schemeClr val="tx1"/>
                </a:solidFill>
                <a:effectLst/>
                <a:latin typeface="+mn-lt"/>
                <a:ea typeface="+mn-ea"/>
                <a:cs typeface="+mn-cs"/>
              </a:rPr>
              <a:t>断言集</a:t>
            </a:r>
            <a:endParaRPr lang="en-US" altLang="zh-CN" sz="1200" b="0" i="0" kern="1200" dirty="0">
              <a:solidFill>
                <a:schemeClr val="tx1"/>
              </a:solidFill>
              <a:effectLst/>
              <a:latin typeface="+mn-lt"/>
              <a:ea typeface="+mn-ea"/>
              <a:cs typeface="+mn-cs"/>
            </a:endParaRPr>
          </a:p>
        </p:txBody>
      </p:sp>
      <p:sp>
        <p:nvSpPr>
          <p:cNvPr id="4" name="灯片编号占位符 3"/>
          <p:cNvSpPr>
            <a:spLocks noGrp="1"/>
          </p:cNvSpPr>
          <p:nvPr>
            <p:ph type="sldNum" sz="quarter" idx="5"/>
          </p:nvPr>
        </p:nvSpPr>
        <p:spPr/>
        <p:txBody>
          <a:bodyPr/>
          <a:lstStyle/>
          <a:p>
            <a:fld id="{9F03B518-7E54-42FC-BE22-072E6064E8E1}" type="slidenum">
              <a:rPr lang="zh-CN" altLang="en-US" smtClean="0"/>
              <a:pPr/>
              <a:t>94</a:t>
            </a:fld>
            <a:endParaRPr lang="zh-CN" altLang="en-US"/>
          </a:p>
        </p:txBody>
      </p:sp>
    </p:spTree>
    <p:extLst>
      <p:ext uri="{BB962C8B-B14F-4D97-AF65-F5344CB8AC3E}">
        <p14:creationId xmlns:p14="http://schemas.microsoft.com/office/powerpoint/2010/main" val="396419557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b="0" i="0" kern="1200" dirty="0" err="1">
                <a:solidFill>
                  <a:schemeClr val="tx1"/>
                </a:solidFill>
                <a:effectLst/>
                <a:latin typeface="+mn-lt"/>
                <a:ea typeface="+mn-ea"/>
                <a:cs typeface="+mn-cs"/>
              </a:rPr>
              <a:t>Abox</a:t>
            </a:r>
            <a:r>
              <a:rPr lang="en-US" altLang="zh-CN" sz="1200" b="0" i="0" kern="1200" dirty="0">
                <a:solidFill>
                  <a:schemeClr val="tx1"/>
                </a:solidFill>
                <a:effectLst/>
                <a:latin typeface="+mn-lt"/>
                <a:ea typeface="+mn-ea"/>
                <a:cs typeface="+mn-cs"/>
              </a:rPr>
              <a:t> = </a:t>
            </a:r>
            <a:r>
              <a:rPr lang="zh-CN" altLang="en-US" sz="1200" b="0" i="0" kern="1200" dirty="0">
                <a:solidFill>
                  <a:schemeClr val="tx1"/>
                </a:solidFill>
                <a:effectLst/>
                <a:latin typeface="+mn-lt"/>
                <a:ea typeface="+mn-ea"/>
                <a:cs typeface="+mn-cs"/>
              </a:rPr>
              <a:t>断言集</a:t>
            </a:r>
            <a:endParaRPr lang="en-US" altLang="zh-CN" sz="1200" b="0" i="0" kern="1200" dirty="0">
              <a:solidFill>
                <a:schemeClr val="tx1"/>
              </a:solidFill>
              <a:effectLst/>
              <a:latin typeface="+mn-lt"/>
              <a:ea typeface="+mn-ea"/>
              <a:cs typeface="+mn-cs"/>
            </a:endParaRPr>
          </a:p>
        </p:txBody>
      </p:sp>
      <p:sp>
        <p:nvSpPr>
          <p:cNvPr id="4" name="灯片编号占位符 3"/>
          <p:cNvSpPr>
            <a:spLocks noGrp="1"/>
          </p:cNvSpPr>
          <p:nvPr>
            <p:ph type="sldNum" sz="quarter" idx="5"/>
          </p:nvPr>
        </p:nvSpPr>
        <p:spPr/>
        <p:txBody>
          <a:bodyPr/>
          <a:lstStyle/>
          <a:p>
            <a:fld id="{9F03B518-7E54-42FC-BE22-072E6064E8E1}" type="slidenum">
              <a:rPr lang="zh-CN" altLang="en-US" smtClean="0"/>
              <a:pPr/>
              <a:t>95</a:t>
            </a:fld>
            <a:endParaRPr lang="zh-CN" altLang="en-US"/>
          </a:p>
        </p:txBody>
      </p:sp>
    </p:spTree>
    <p:extLst>
      <p:ext uri="{BB962C8B-B14F-4D97-AF65-F5344CB8AC3E}">
        <p14:creationId xmlns:p14="http://schemas.microsoft.com/office/powerpoint/2010/main" val="281429579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b="0" i="0" kern="1200" dirty="0" err="1">
                <a:solidFill>
                  <a:schemeClr val="tx1"/>
                </a:solidFill>
                <a:effectLst/>
                <a:latin typeface="+mn-lt"/>
                <a:ea typeface="+mn-ea"/>
                <a:cs typeface="+mn-cs"/>
              </a:rPr>
              <a:t>Abox</a:t>
            </a:r>
            <a:r>
              <a:rPr lang="en-US" altLang="zh-CN" sz="1200" b="0" i="0" kern="1200" dirty="0">
                <a:solidFill>
                  <a:schemeClr val="tx1"/>
                </a:solidFill>
                <a:effectLst/>
                <a:latin typeface="+mn-lt"/>
                <a:ea typeface="+mn-ea"/>
                <a:cs typeface="+mn-cs"/>
              </a:rPr>
              <a:t> = </a:t>
            </a:r>
            <a:r>
              <a:rPr lang="zh-CN" altLang="en-US" sz="1200" b="0" i="0" kern="1200" dirty="0">
                <a:solidFill>
                  <a:schemeClr val="tx1"/>
                </a:solidFill>
                <a:effectLst/>
                <a:latin typeface="+mn-lt"/>
                <a:ea typeface="+mn-ea"/>
                <a:cs typeface="+mn-cs"/>
              </a:rPr>
              <a:t>断言集</a:t>
            </a:r>
            <a:endParaRPr lang="en-US" altLang="zh-CN" sz="1200" b="0" i="0" kern="1200" dirty="0">
              <a:solidFill>
                <a:schemeClr val="tx1"/>
              </a:solidFill>
              <a:effectLst/>
              <a:latin typeface="+mn-lt"/>
              <a:ea typeface="+mn-ea"/>
              <a:cs typeface="+mn-cs"/>
            </a:endParaRPr>
          </a:p>
        </p:txBody>
      </p:sp>
      <p:sp>
        <p:nvSpPr>
          <p:cNvPr id="4" name="灯片编号占位符 3"/>
          <p:cNvSpPr>
            <a:spLocks noGrp="1"/>
          </p:cNvSpPr>
          <p:nvPr>
            <p:ph type="sldNum" sz="quarter" idx="5"/>
          </p:nvPr>
        </p:nvSpPr>
        <p:spPr/>
        <p:txBody>
          <a:bodyPr/>
          <a:lstStyle/>
          <a:p>
            <a:fld id="{9F03B518-7E54-42FC-BE22-072E6064E8E1}" type="slidenum">
              <a:rPr lang="zh-CN" altLang="en-US" smtClean="0"/>
              <a:pPr/>
              <a:t>96</a:t>
            </a:fld>
            <a:endParaRPr lang="zh-CN" altLang="en-US"/>
          </a:p>
        </p:txBody>
      </p:sp>
    </p:spTree>
    <p:extLst>
      <p:ext uri="{BB962C8B-B14F-4D97-AF65-F5344CB8AC3E}">
        <p14:creationId xmlns:p14="http://schemas.microsoft.com/office/powerpoint/2010/main" val="142006596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b="0" i="0" kern="1200" dirty="0" err="1">
                <a:solidFill>
                  <a:schemeClr val="tx1"/>
                </a:solidFill>
                <a:effectLst/>
                <a:latin typeface="+mn-lt"/>
                <a:ea typeface="+mn-ea"/>
                <a:cs typeface="+mn-cs"/>
              </a:rPr>
              <a:t>Abox</a:t>
            </a:r>
            <a:r>
              <a:rPr lang="en-US" altLang="zh-CN" sz="1200" b="0" i="0" kern="1200" dirty="0">
                <a:solidFill>
                  <a:schemeClr val="tx1"/>
                </a:solidFill>
                <a:effectLst/>
                <a:latin typeface="+mn-lt"/>
                <a:ea typeface="+mn-ea"/>
                <a:cs typeface="+mn-cs"/>
              </a:rPr>
              <a:t> = </a:t>
            </a:r>
            <a:r>
              <a:rPr lang="zh-CN" altLang="en-US" sz="1200" b="0" i="0" kern="1200" dirty="0">
                <a:solidFill>
                  <a:schemeClr val="tx1"/>
                </a:solidFill>
                <a:effectLst/>
                <a:latin typeface="+mn-lt"/>
                <a:ea typeface="+mn-ea"/>
                <a:cs typeface="+mn-cs"/>
              </a:rPr>
              <a:t>断言集</a:t>
            </a:r>
            <a:endParaRPr lang="en-US" altLang="zh-CN" sz="1200" b="0" i="0" kern="1200" dirty="0">
              <a:solidFill>
                <a:schemeClr val="tx1"/>
              </a:solidFill>
              <a:effectLst/>
              <a:latin typeface="+mn-lt"/>
              <a:ea typeface="+mn-ea"/>
              <a:cs typeface="+mn-cs"/>
            </a:endParaRPr>
          </a:p>
        </p:txBody>
      </p:sp>
      <p:sp>
        <p:nvSpPr>
          <p:cNvPr id="4" name="灯片编号占位符 3"/>
          <p:cNvSpPr>
            <a:spLocks noGrp="1"/>
          </p:cNvSpPr>
          <p:nvPr>
            <p:ph type="sldNum" sz="quarter" idx="5"/>
          </p:nvPr>
        </p:nvSpPr>
        <p:spPr/>
        <p:txBody>
          <a:bodyPr/>
          <a:lstStyle/>
          <a:p>
            <a:fld id="{9F03B518-7E54-42FC-BE22-072E6064E8E1}" type="slidenum">
              <a:rPr lang="zh-CN" altLang="en-US" smtClean="0"/>
              <a:pPr/>
              <a:t>97</a:t>
            </a:fld>
            <a:endParaRPr lang="zh-CN" altLang="en-US"/>
          </a:p>
        </p:txBody>
      </p:sp>
    </p:spTree>
    <p:extLst>
      <p:ext uri="{BB962C8B-B14F-4D97-AF65-F5344CB8AC3E}">
        <p14:creationId xmlns:p14="http://schemas.microsoft.com/office/powerpoint/2010/main" val="190607636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b="0" i="0" kern="1200" dirty="0" err="1">
                <a:solidFill>
                  <a:schemeClr val="tx1"/>
                </a:solidFill>
                <a:effectLst/>
                <a:latin typeface="+mn-lt"/>
                <a:ea typeface="+mn-ea"/>
                <a:cs typeface="+mn-cs"/>
              </a:rPr>
              <a:t>Abox</a:t>
            </a:r>
            <a:r>
              <a:rPr lang="en-US" altLang="zh-CN" sz="1200" b="0" i="0" kern="1200" dirty="0">
                <a:solidFill>
                  <a:schemeClr val="tx1"/>
                </a:solidFill>
                <a:effectLst/>
                <a:latin typeface="+mn-lt"/>
                <a:ea typeface="+mn-ea"/>
                <a:cs typeface="+mn-cs"/>
              </a:rPr>
              <a:t> = </a:t>
            </a:r>
            <a:r>
              <a:rPr lang="zh-CN" altLang="en-US" sz="1200" b="0" i="0" kern="1200" dirty="0">
                <a:solidFill>
                  <a:schemeClr val="tx1"/>
                </a:solidFill>
                <a:effectLst/>
                <a:latin typeface="+mn-lt"/>
                <a:ea typeface="+mn-ea"/>
                <a:cs typeface="+mn-cs"/>
              </a:rPr>
              <a:t>断言集</a:t>
            </a:r>
            <a:endParaRPr lang="en-US" altLang="zh-CN" sz="1200" b="0" i="0" kern="1200" dirty="0">
              <a:solidFill>
                <a:schemeClr val="tx1"/>
              </a:solidFill>
              <a:effectLst/>
              <a:latin typeface="+mn-lt"/>
              <a:ea typeface="+mn-ea"/>
              <a:cs typeface="+mn-cs"/>
            </a:endParaRPr>
          </a:p>
        </p:txBody>
      </p:sp>
      <p:sp>
        <p:nvSpPr>
          <p:cNvPr id="4" name="灯片编号占位符 3"/>
          <p:cNvSpPr>
            <a:spLocks noGrp="1"/>
          </p:cNvSpPr>
          <p:nvPr>
            <p:ph type="sldNum" sz="quarter" idx="5"/>
          </p:nvPr>
        </p:nvSpPr>
        <p:spPr/>
        <p:txBody>
          <a:bodyPr/>
          <a:lstStyle/>
          <a:p>
            <a:fld id="{9F03B518-7E54-42FC-BE22-072E6064E8E1}" type="slidenum">
              <a:rPr lang="zh-CN" altLang="en-US" smtClean="0"/>
              <a:pPr/>
              <a:t>98</a:t>
            </a:fld>
            <a:endParaRPr lang="zh-CN" altLang="en-US"/>
          </a:p>
        </p:txBody>
      </p:sp>
    </p:spTree>
    <p:extLst>
      <p:ext uri="{BB962C8B-B14F-4D97-AF65-F5344CB8AC3E}">
        <p14:creationId xmlns:p14="http://schemas.microsoft.com/office/powerpoint/2010/main" val="360124720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b="0" i="0" kern="1200" dirty="0" err="1">
                <a:solidFill>
                  <a:schemeClr val="tx1"/>
                </a:solidFill>
                <a:effectLst/>
                <a:latin typeface="+mn-lt"/>
                <a:ea typeface="+mn-ea"/>
                <a:cs typeface="+mn-cs"/>
              </a:rPr>
              <a:t>Abox</a:t>
            </a:r>
            <a:r>
              <a:rPr lang="en-US" altLang="zh-CN" sz="1200" b="0" i="0" kern="1200" dirty="0">
                <a:solidFill>
                  <a:schemeClr val="tx1"/>
                </a:solidFill>
                <a:effectLst/>
                <a:latin typeface="+mn-lt"/>
                <a:ea typeface="+mn-ea"/>
                <a:cs typeface="+mn-cs"/>
              </a:rPr>
              <a:t> = </a:t>
            </a:r>
            <a:r>
              <a:rPr lang="zh-CN" altLang="en-US" sz="1200" b="0" i="0" kern="1200" dirty="0">
                <a:solidFill>
                  <a:schemeClr val="tx1"/>
                </a:solidFill>
                <a:effectLst/>
                <a:latin typeface="+mn-lt"/>
                <a:ea typeface="+mn-ea"/>
                <a:cs typeface="+mn-cs"/>
              </a:rPr>
              <a:t>断言集</a:t>
            </a:r>
            <a:endParaRPr lang="en-US" altLang="zh-CN" sz="1200" b="0" i="0" kern="1200" dirty="0">
              <a:solidFill>
                <a:schemeClr val="tx1"/>
              </a:solidFill>
              <a:effectLst/>
              <a:latin typeface="+mn-lt"/>
              <a:ea typeface="+mn-ea"/>
              <a:cs typeface="+mn-cs"/>
            </a:endParaRPr>
          </a:p>
        </p:txBody>
      </p:sp>
      <p:sp>
        <p:nvSpPr>
          <p:cNvPr id="4" name="灯片编号占位符 3"/>
          <p:cNvSpPr>
            <a:spLocks noGrp="1"/>
          </p:cNvSpPr>
          <p:nvPr>
            <p:ph type="sldNum" sz="quarter" idx="5"/>
          </p:nvPr>
        </p:nvSpPr>
        <p:spPr/>
        <p:txBody>
          <a:bodyPr/>
          <a:lstStyle/>
          <a:p>
            <a:fld id="{9F03B518-7E54-42FC-BE22-072E6064E8E1}" type="slidenum">
              <a:rPr lang="zh-CN" altLang="en-US" smtClean="0"/>
              <a:pPr/>
              <a:t>99</a:t>
            </a:fld>
            <a:endParaRPr lang="zh-CN" altLang="en-US"/>
          </a:p>
        </p:txBody>
      </p:sp>
    </p:spTree>
    <p:extLst>
      <p:ext uri="{BB962C8B-B14F-4D97-AF65-F5344CB8AC3E}">
        <p14:creationId xmlns:p14="http://schemas.microsoft.com/office/powerpoint/2010/main" val="374342742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b="0" i="0" kern="1200" dirty="0" err="1">
                <a:solidFill>
                  <a:schemeClr val="tx1"/>
                </a:solidFill>
                <a:effectLst/>
                <a:latin typeface="+mn-lt"/>
                <a:ea typeface="+mn-ea"/>
                <a:cs typeface="+mn-cs"/>
              </a:rPr>
              <a:t>Abox</a:t>
            </a:r>
            <a:r>
              <a:rPr lang="en-US" altLang="zh-CN" sz="1200" b="0" i="0" kern="1200" dirty="0">
                <a:solidFill>
                  <a:schemeClr val="tx1"/>
                </a:solidFill>
                <a:effectLst/>
                <a:latin typeface="+mn-lt"/>
                <a:ea typeface="+mn-ea"/>
                <a:cs typeface="+mn-cs"/>
              </a:rPr>
              <a:t> = </a:t>
            </a:r>
            <a:r>
              <a:rPr lang="zh-CN" altLang="en-US" sz="1200" b="0" i="0" kern="1200" dirty="0">
                <a:solidFill>
                  <a:schemeClr val="tx1"/>
                </a:solidFill>
                <a:effectLst/>
                <a:latin typeface="+mn-lt"/>
                <a:ea typeface="+mn-ea"/>
                <a:cs typeface="+mn-cs"/>
              </a:rPr>
              <a:t>断言集</a:t>
            </a:r>
            <a:endParaRPr lang="en-US" altLang="zh-CN" sz="1200" b="0" i="0" kern="1200" dirty="0">
              <a:solidFill>
                <a:schemeClr val="tx1"/>
              </a:solidFill>
              <a:effectLst/>
              <a:latin typeface="+mn-lt"/>
              <a:ea typeface="+mn-ea"/>
              <a:cs typeface="+mn-cs"/>
            </a:endParaRPr>
          </a:p>
        </p:txBody>
      </p:sp>
      <p:sp>
        <p:nvSpPr>
          <p:cNvPr id="4" name="灯片编号占位符 3"/>
          <p:cNvSpPr>
            <a:spLocks noGrp="1"/>
          </p:cNvSpPr>
          <p:nvPr>
            <p:ph type="sldNum" sz="quarter" idx="5"/>
          </p:nvPr>
        </p:nvSpPr>
        <p:spPr/>
        <p:txBody>
          <a:bodyPr/>
          <a:lstStyle/>
          <a:p>
            <a:fld id="{9F03B518-7E54-42FC-BE22-072E6064E8E1}" type="slidenum">
              <a:rPr lang="zh-CN" altLang="en-US" smtClean="0"/>
              <a:pPr/>
              <a:t>100</a:t>
            </a:fld>
            <a:endParaRPr lang="zh-CN" altLang="en-US"/>
          </a:p>
        </p:txBody>
      </p:sp>
    </p:spTree>
    <p:extLst>
      <p:ext uri="{BB962C8B-B14F-4D97-AF65-F5344CB8AC3E}">
        <p14:creationId xmlns:p14="http://schemas.microsoft.com/office/powerpoint/2010/main" val="3188460975"/>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b="0" i="0" kern="1200" dirty="0" err="1">
                <a:solidFill>
                  <a:schemeClr val="tx1"/>
                </a:solidFill>
                <a:effectLst/>
                <a:latin typeface="+mn-lt"/>
                <a:ea typeface="+mn-ea"/>
                <a:cs typeface="+mn-cs"/>
              </a:rPr>
              <a:t>Abox</a:t>
            </a:r>
            <a:r>
              <a:rPr lang="en-US" altLang="zh-CN" sz="1200" b="0" i="0" kern="1200" dirty="0">
                <a:solidFill>
                  <a:schemeClr val="tx1"/>
                </a:solidFill>
                <a:effectLst/>
                <a:latin typeface="+mn-lt"/>
                <a:ea typeface="+mn-ea"/>
                <a:cs typeface="+mn-cs"/>
              </a:rPr>
              <a:t> = </a:t>
            </a:r>
            <a:r>
              <a:rPr lang="zh-CN" altLang="en-US" sz="1200" b="0" i="0" kern="1200" dirty="0">
                <a:solidFill>
                  <a:schemeClr val="tx1"/>
                </a:solidFill>
                <a:effectLst/>
                <a:latin typeface="+mn-lt"/>
                <a:ea typeface="+mn-ea"/>
                <a:cs typeface="+mn-cs"/>
              </a:rPr>
              <a:t>断言集</a:t>
            </a:r>
            <a:endParaRPr lang="en-US" altLang="zh-CN" sz="1200" b="0" i="0" kern="1200" dirty="0">
              <a:solidFill>
                <a:schemeClr val="tx1"/>
              </a:solidFill>
              <a:effectLst/>
              <a:latin typeface="+mn-lt"/>
              <a:ea typeface="+mn-ea"/>
              <a:cs typeface="+mn-cs"/>
            </a:endParaRPr>
          </a:p>
        </p:txBody>
      </p:sp>
      <p:sp>
        <p:nvSpPr>
          <p:cNvPr id="4" name="灯片编号占位符 3"/>
          <p:cNvSpPr>
            <a:spLocks noGrp="1"/>
          </p:cNvSpPr>
          <p:nvPr>
            <p:ph type="sldNum" sz="quarter" idx="5"/>
          </p:nvPr>
        </p:nvSpPr>
        <p:spPr/>
        <p:txBody>
          <a:bodyPr/>
          <a:lstStyle/>
          <a:p>
            <a:fld id="{9F03B518-7E54-42FC-BE22-072E6064E8E1}" type="slidenum">
              <a:rPr lang="zh-CN" altLang="en-US" smtClean="0"/>
              <a:pPr/>
              <a:t>101</a:t>
            </a:fld>
            <a:endParaRPr lang="zh-CN" altLang="en-US"/>
          </a:p>
        </p:txBody>
      </p:sp>
    </p:spTree>
    <p:extLst>
      <p:ext uri="{BB962C8B-B14F-4D97-AF65-F5344CB8AC3E}">
        <p14:creationId xmlns:p14="http://schemas.microsoft.com/office/powerpoint/2010/main" val="40579235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维基百科知识图谱：</a:t>
            </a:r>
            <a:r>
              <a:rPr lang="en-US" altLang="zh-CN" dirty="0" err="1"/>
              <a:t>dbpedia</a:t>
            </a:r>
            <a:endParaRPr lang="en-US" altLang="zh-CN" dirty="0"/>
          </a:p>
          <a:p>
            <a:r>
              <a:rPr lang="zh-CN" altLang="en-US" dirty="0"/>
              <a:t>其中，</a:t>
            </a:r>
            <a:r>
              <a:rPr lang="zh-CN" altLang="zh-CN" dirty="0"/>
              <a:t>yago2和freebase</a:t>
            </a:r>
            <a:r>
              <a:rPr lang="zh-CN" altLang="en-US" dirty="0"/>
              <a:t>知识图谱</a:t>
            </a:r>
            <a:r>
              <a:rPr lang="zh-CN" altLang="zh-CN" dirty="0"/>
              <a:t>，他们</a:t>
            </a:r>
            <a:r>
              <a:rPr lang="zh-CN" altLang="en-US" dirty="0"/>
              <a:t>是通过</a:t>
            </a:r>
            <a:r>
              <a:rPr lang="zh-CN" altLang="zh-CN" dirty="0"/>
              <a:t>从维基百科和WordNet等知识库抽取了大量的实体及实体关系</a:t>
            </a:r>
            <a:r>
              <a:rPr lang="zh-CN" altLang="en-US" dirty="0"/>
              <a:t>来建立的；</a:t>
            </a:r>
            <a:endParaRPr lang="en-US" altLang="zh-CN" dirty="0"/>
          </a:p>
          <a:p>
            <a:r>
              <a:rPr lang="zh-CN" altLang="zh-CN" dirty="0"/>
              <a:t>Open Information Extraction (Open IE),  Never-Ending Language Learning (NELL)</a:t>
            </a:r>
            <a:r>
              <a:rPr lang="zh-CN" altLang="en-US" dirty="0"/>
              <a:t>是</a:t>
            </a:r>
            <a:r>
              <a:rPr lang="zh-CN" altLang="zh-CN" dirty="0"/>
              <a:t>直接从上亿个网页中抽取实体关系三元组</a:t>
            </a:r>
            <a:r>
              <a:rPr lang="zh-CN" altLang="en-US" dirty="0"/>
              <a:t>来建立的</a:t>
            </a:r>
            <a:r>
              <a:rPr lang="zh-CN" altLang="zh-CN" dirty="0"/>
              <a:t>。</a:t>
            </a:r>
            <a:endParaRPr lang="zh-CN" altLang="en-US" dirty="0"/>
          </a:p>
          <a:p>
            <a:endParaRPr lang="zh-CN" altLang="en-US" dirty="0"/>
          </a:p>
        </p:txBody>
      </p:sp>
      <p:sp>
        <p:nvSpPr>
          <p:cNvPr id="4" name="灯片编号占位符 3"/>
          <p:cNvSpPr>
            <a:spLocks noGrp="1"/>
          </p:cNvSpPr>
          <p:nvPr>
            <p:ph type="sldNum" sz="quarter" idx="5"/>
          </p:nvPr>
        </p:nvSpPr>
        <p:spPr/>
        <p:txBody>
          <a:bodyPr/>
          <a:lstStyle/>
          <a:p>
            <a:fld id="{44F87B1E-A814-4629-964F-A05B0F5A76E3}" type="slidenum">
              <a:rPr lang="zh-CN" altLang="en-US" smtClean="0"/>
              <a:pPr/>
              <a:t>12</a:t>
            </a:fld>
            <a:endParaRPr lang="zh-CN" altLang="en-US"/>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dirty="0"/>
              <a:t>在</a:t>
            </a:r>
            <a:r>
              <a:rPr lang="en-US" altLang="zh-CN" dirty="0"/>
              <a:t>Tim</a:t>
            </a:r>
            <a:r>
              <a:rPr lang="zh-CN" altLang="en-US" dirty="0"/>
              <a:t>最早的</a:t>
            </a:r>
            <a:r>
              <a:rPr lang="en-US" altLang="zh-CN" dirty="0"/>
              <a:t>Web</a:t>
            </a:r>
            <a:r>
              <a:rPr lang="zh-CN" altLang="en-US" dirty="0"/>
              <a:t>构想中，</a:t>
            </a:r>
            <a:r>
              <a:rPr lang="en-US" altLang="zh-CN" dirty="0"/>
              <a:t>Web</a:t>
            </a:r>
            <a:r>
              <a:rPr lang="zh-CN" altLang="en-US" dirty="0"/>
              <a:t>不仅是一个文本文档的互联网络，也是一个知识的互联网络。这个想法到了</a:t>
            </a:r>
            <a:r>
              <a:rPr lang="en-US" altLang="zh-CN" dirty="0"/>
              <a:t>1998</a:t>
            </a:r>
            <a:r>
              <a:rPr lang="zh-CN" altLang="en-US" dirty="0"/>
              <a:t>年演化为语义网</a:t>
            </a:r>
            <a:r>
              <a:rPr lang="en-US" altLang="zh-CN" dirty="0"/>
              <a:t>(Semantic Web)</a:t>
            </a:r>
            <a:r>
              <a:rPr lang="zh-CN" altLang="en-US" dirty="0"/>
              <a:t>。语义网技术影响了之后十多年的全球知识互联的努力，</a:t>
            </a:r>
            <a:r>
              <a:rPr lang="en-US" altLang="zh-CN" dirty="0"/>
              <a:t>2006</a:t>
            </a:r>
            <a:r>
              <a:rPr lang="zh-CN" altLang="en-US" dirty="0"/>
              <a:t>年演化为互联数据</a:t>
            </a:r>
            <a:r>
              <a:rPr lang="en-US" altLang="zh-CN" dirty="0"/>
              <a:t>(Linked Data)</a:t>
            </a:r>
            <a:r>
              <a:rPr lang="zh-CN" altLang="en-US" dirty="0"/>
              <a:t>，</a:t>
            </a:r>
            <a:r>
              <a:rPr lang="en-US" altLang="zh-CN" dirty="0"/>
              <a:t>2012</a:t>
            </a:r>
            <a:r>
              <a:rPr lang="zh-CN" altLang="en-US" dirty="0"/>
              <a:t>年以后以知识图谱</a:t>
            </a:r>
            <a:r>
              <a:rPr lang="en-US" altLang="zh-CN" dirty="0"/>
              <a:t>(Knowledge Graph)</a:t>
            </a:r>
            <a:r>
              <a:rPr lang="zh-CN" altLang="en-US" dirty="0"/>
              <a:t>的名义在工业界被应用。</a:t>
            </a:r>
          </a:p>
        </p:txBody>
      </p:sp>
      <p:sp>
        <p:nvSpPr>
          <p:cNvPr id="4" name="灯片编号占位符 3"/>
          <p:cNvSpPr>
            <a:spLocks noGrp="1"/>
          </p:cNvSpPr>
          <p:nvPr>
            <p:ph type="sldNum" sz="quarter" idx="5"/>
          </p:nvPr>
        </p:nvSpPr>
        <p:spPr/>
        <p:txBody>
          <a:bodyPr/>
          <a:lstStyle/>
          <a:p>
            <a:fld id="{44F87B1E-A814-4629-964F-A05B0F5A76E3}" type="slidenum">
              <a:rPr lang="zh-CN" altLang="en-US" smtClean="0"/>
              <a:pPr/>
              <a:t>103</a:t>
            </a:fld>
            <a:endParaRPr lang="zh-CN" altLang="en-US"/>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dirty="0"/>
              <a:t>在</a:t>
            </a:r>
            <a:r>
              <a:rPr lang="en-US" altLang="zh-CN" dirty="0"/>
              <a:t>Tim</a:t>
            </a:r>
            <a:r>
              <a:rPr lang="zh-CN" altLang="en-US" dirty="0"/>
              <a:t>最早的</a:t>
            </a:r>
            <a:r>
              <a:rPr lang="en-US" altLang="zh-CN" dirty="0"/>
              <a:t>Web</a:t>
            </a:r>
            <a:r>
              <a:rPr lang="zh-CN" altLang="en-US" dirty="0"/>
              <a:t>构想中，</a:t>
            </a:r>
            <a:r>
              <a:rPr lang="en-US" altLang="zh-CN" dirty="0"/>
              <a:t>Web</a:t>
            </a:r>
            <a:r>
              <a:rPr lang="zh-CN" altLang="en-US" dirty="0"/>
              <a:t>不仅是一个文本文档的互联网络，也是一个知识的互联网络。这个想法到了</a:t>
            </a:r>
            <a:r>
              <a:rPr lang="en-US" altLang="zh-CN" dirty="0"/>
              <a:t>1998</a:t>
            </a:r>
            <a:r>
              <a:rPr lang="zh-CN" altLang="en-US" dirty="0"/>
              <a:t>年演化为语义网</a:t>
            </a:r>
            <a:r>
              <a:rPr lang="en-US" altLang="zh-CN" dirty="0"/>
              <a:t>(Semantic Web)</a:t>
            </a:r>
            <a:r>
              <a:rPr lang="zh-CN" altLang="en-US" dirty="0"/>
              <a:t>。语义网技术影响了之后十多年的全球知识互联的努力，</a:t>
            </a:r>
            <a:r>
              <a:rPr lang="en-US" altLang="zh-CN" dirty="0"/>
              <a:t>2006</a:t>
            </a:r>
            <a:r>
              <a:rPr lang="zh-CN" altLang="en-US" dirty="0"/>
              <a:t>年演化为互联数据</a:t>
            </a:r>
            <a:r>
              <a:rPr lang="en-US" altLang="zh-CN" dirty="0"/>
              <a:t>(Linked Data)</a:t>
            </a:r>
            <a:r>
              <a:rPr lang="zh-CN" altLang="en-US" dirty="0"/>
              <a:t>，</a:t>
            </a:r>
            <a:r>
              <a:rPr lang="en-US" altLang="zh-CN" dirty="0"/>
              <a:t>2012</a:t>
            </a:r>
            <a:r>
              <a:rPr lang="zh-CN" altLang="en-US" dirty="0"/>
              <a:t>年以后以知识图谱</a:t>
            </a:r>
            <a:r>
              <a:rPr lang="en-US" altLang="zh-CN" dirty="0"/>
              <a:t>(Knowledge Graph)</a:t>
            </a:r>
            <a:r>
              <a:rPr lang="zh-CN" altLang="en-US" dirty="0"/>
              <a:t>的名义在工业界被应用。</a:t>
            </a:r>
          </a:p>
        </p:txBody>
      </p:sp>
      <p:sp>
        <p:nvSpPr>
          <p:cNvPr id="4" name="灯片编号占位符 3"/>
          <p:cNvSpPr>
            <a:spLocks noGrp="1"/>
          </p:cNvSpPr>
          <p:nvPr>
            <p:ph type="sldNum" sz="quarter" idx="5"/>
          </p:nvPr>
        </p:nvSpPr>
        <p:spPr/>
        <p:txBody>
          <a:bodyPr/>
          <a:lstStyle/>
          <a:p>
            <a:fld id="{44F87B1E-A814-4629-964F-A05B0F5A76E3}" type="slidenum">
              <a:rPr lang="zh-CN" altLang="en-US" smtClean="0"/>
              <a:pPr/>
              <a:t>104</a:t>
            </a:fld>
            <a:endParaRPr lang="zh-CN" altLang="en-US"/>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dirty="0"/>
              <a:t>在</a:t>
            </a:r>
            <a:r>
              <a:rPr lang="en-US" altLang="zh-CN" dirty="0"/>
              <a:t>Tim</a:t>
            </a:r>
            <a:r>
              <a:rPr lang="zh-CN" altLang="en-US" dirty="0"/>
              <a:t>最早的</a:t>
            </a:r>
            <a:r>
              <a:rPr lang="en-US" altLang="zh-CN" dirty="0"/>
              <a:t>Web</a:t>
            </a:r>
            <a:r>
              <a:rPr lang="zh-CN" altLang="en-US" dirty="0"/>
              <a:t>构想中，</a:t>
            </a:r>
            <a:r>
              <a:rPr lang="en-US" altLang="zh-CN" dirty="0"/>
              <a:t>Web</a:t>
            </a:r>
            <a:r>
              <a:rPr lang="zh-CN" altLang="en-US" dirty="0"/>
              <a:t>不仅是一个文本文档的互联网络，也是一个知识的互联网络。这个想法到了</a:t>
            </a:r>
            <a:r>
              <a:rPr lang="en-US" altLang="zh-CN" dirty="0"/>
              <a:t>1998</a:t>
            </a:r>
            <a:r>
              <a:rPr lang="zh-CN" altLang="en-US" dirty="0"/>
              <a:t>年演化为语义网</a:t>
            </a:r>
            <a:r>
              <a:rPr lang="en-US" altLang="zh-CN" dirty="0"/>
              <a:t>(Semantic Web)</a:t>
            </a:r>
            <a:r>
              <a:rPr lang="zh-CN" altLang="en-US" dirty="0"/>
              <a:t>。语义网技术影响了之后十多年的全球知识互联的努力，</a:t>
            </a:r>
            <a:r>
              <a:rPr lang="en-US" altLang="zh-CN" dirty="0"/>
              <a:t>2006</a:t>
            </a:r>
            <a:r>
              <a:rPr lang="zh-CN" altLang="en-US" dirty="0"/>
              <a:t>年演化为互联数据</a:t>
            </a:r>
            <a:r>
              <a:rPr lang="en-US" altLang="zh-CN" dirty="0"/>
              <a:t>(Linked Data)</a:t>
            </a:r>
            <a:r>
              <a:rPr lang="zh-CN" altLang="en-US" dirty="0"/>
              <a:t>，</a:t>
            </a:r>
            <a:r>
              <a:rPr lang="en-US" altLang="zh-CN" dirty="0"/>
              <a:t>2012</a:t>
            </a:r>
            <a:r>
              <a:rPr lang="zh-CN" altLang="en-US" dirty="0"/>
              <a:t>年以后以知识图谱</a:t>
            </a:r>
            <a:r>
              <a:rPr lang="en-US" altLang="zh-CN" dirty="0"/>
              <a:t>(Knowledge Graph)</a:t>
            </a:r>
            <a:r>
              <a:rPr lang="zh-CN" altLang="en-US" dirty="0"/>
              <a:t>的名义在工业界被应用。</a:t>
            </a:r>
          </a:p>
        </p:txBody>
      </p:sp>
      <p:sp>
        <p:nvSpPr>
          <p:cNvPr id="4" name="灯片编号占位符 3"/>
          <p:cNvSpPr>
            <a:spLocks noGrp="1"/>
          </p:cNvSpPr>
          <p:nvPr>
            <p:ph type="sldNum" sz="quarter" idx="5"/>
          </p:nvPr>
        </p:nvSpPr>
        <p:spPr/>
        <p:txBody>
          <a:bodyPr/>
          <a:lstStyle/>
          <a:p>
            <a:fld id="{44F87B1E-A814-4629-964F-A05B0F5A76E3}" type="slidenum">
              <a:rPr lang="zh-CN" altLang="en-US" smtClean="0"/>
              <a:pPr/>
              <a:t>105</a:t>
            </a:fld>
            <a:endParaRPr lang="zh-CN" altLang="en-US"/>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dirty="0"/>
              <a:t>在</a:t>
            </a:r>
            <a:r>
              <a:rPr lang="en-US" altLang="zh-CN" dirty="0"/>
              <a:t>Tim</a:t>
            </a:r>
            <a:r>
              <a:rPr lang="zh-CN" altLang="en-US" dirty="0"/>
              <a:t>最早的</a:t>
            </a:r>
            <a:r>
              <a:rPr lang="en-US" altLang="zh-CN" dirty="0"/>
              <a:t>Web</a:t>
            </a:r>
            <a:r>
              <a:rPr lang="zh-CN" altLang="en-US" dirty="0"/>
              <a:t>构想中，</a:t>
            </a:r>
            <a:r>
              <a:rPr lang="en-US" altLang="zh-CN" dirty="0"/>
              <a:t>Web</a:t>
            </a:r>
            <a:r>
              <a:rPr lang="zh-CN" altLang="en-US" dirty="0"/>
              <a:t>不仅是一个文本文档的互联网络，也是一个知识的互联网络。这个想法到了</a:t>
            </a:r>
            <a:r>
              <a:rPr lang="en-US" altLang="zh-CN" dirty="0"/>
              <a:t>1998</a:t>
            </a:r>
            <a:r>
              <a:rPr lang="zh-CN" altLang="en-US" dirty="0"/>
              <a:t>年演化为语义网</a:t>
            </a:r>
            <a:r>
              <a:rPr lang="en-US" altLang="zh-CN" dirty="0"/>
              <a:t>(Semantic Web)</a:t>
            </a:r>
            <a:r>
              <a:rPr lang="zh-CN" altLang="en-US" dirty="0"/>
              <a:t>。语义网技术影响了之后十多年的全球知识互联的努力，</a:t>
            </a:r>
            <a:r>
              <a:rPr lang="en-US" altLang="zh-CN" dirty="0"/>
              <a:t>2006</a:t>
            </a:r>
            <a:r>
              <a:rPr lang="zh-CN" altLang="en-US" dirty="0"/>
              <a:t>年演化为互联数据</a:t>
            </a:r>
            <a:r>
              <a:rPr lang="en-US" altLang="zh-CN" dirty="0"/>
              <a:t>(Linked Data)</a:t>
            </a:r>
            <a:r>
              <a:rPr lang="zh-CN" altLang="en-US" dirty="0"/>
              <a:t>，</a:t>
            </a:r>
            <a:r>
              <a:rPr lang="en-US" altLang="zh-CN" dirty="0"/>
              <a:t>2012</a:t>
            </a:r>
            <a:r>
              <a:rPr lang="zh-CN" altLang="en-US" dirty="0"/>
              <a:t>年以后以知识图谱</a:t>
            </a:r>
            <a:r>
              <a:rPr lang="en-US" altLang="zh-CN" dirty="0"/>
              <a:t>(Knowledge Graph)</a:t>
            </a:r>
            <a:r>
              <a:rPr lang="zh-CN" altLang="en-US" dirty="0"/>
              <a:t>的名义在工业界被应用。</a:t>
            </a:r>
          </a:p>
        </p:txBody>
      </p:sp>
      <p:sp>
        <p:nvSpPr>
          <p:cNvPr id="4" name="灯片编号占位符 3"/>
          <p:cNvSpPr>
            <a:spLocks noGrp="1"/>
          </p:cNvSpPr>
          <p:nvPr>
            <p:ph type="sldNum" sz="quarter" idx="5"/>
          </p:nvPr>
        </p:nvSpPr>
        <p:spPr/>
        <p:txBody>
          <a:bodyPr/>
          <a:lstStyle/>
          <a:p>
            <a:fld id="{44F87B1E-A814-4629-964F-A05B0F5A76E3}" type="slidenum">
              <a:rPr lang="zh-CN" altLang="en-US" smtClean="0"/>
              <a:pPr/>
              <a:t>106</a:t>
            </a:fld>
            <a:endParaRPr lang="zh-CN" altLang="en-US"/>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dirty="0"/>
              <a:t>在</a:t>
            </a:r>
            <a:r>
              <a:rPr lang="en-US" altLang="zh-CN" dirty="0"/>
              <a:t>Tim</a:t>
            </a:r>
            <a:r>
              <a:rPr lang="zh-CN" altLang="en-US" dirty="0"/>
              <a:t>最早的</a:t>
            </a:r>
            <a:r>
              <a:rPr lang="en-US" altLang="zh-CN" dirty="0"/>
              <a:t>Web</a:t>
            </a:r>
            <a:r>
              <a:rPr lang="zh-CN" altLang="en-US" dirty="0"/>
              <a:t>构想中，</a:t>
            </a:r>
            <a:r>
              <a:rPr lang="en-US" altLang="zh-CN" dirty="0"/>
              <a:t>Web</a:t>
            </a:r>
            <a:r>
              <a:rPr lang="zh-CN" altLang="en-US" dirty="0"/>
              <a:t>不仅是一个文本文档的互联网络，也是一个知识的互联网络。这个想法到了</a:t>
            </a:r>
            <a:r>
              <a:rPr lang="en-US" altLang="zh-CN" dirty="0"/>
              <a:t>1998</a:t>
            </a:r>
            <a:r>
              <a:rPr lang="zh-CN" altLang="en-US" dirty="0"/>
              <a:t>年演化为语义网</a:t>
            </a:r>
            <a:r>
              <a:rPr lang="en-US" altLang="zh-CN" dirty="0"/>
              <a:t>(Semantic Web)</a:t>
            </a:r>
            <a:r>
              <a:rPr lang="zh-CN" altLang="en-US" dirty="0"/>
              <a:t>。语义网技术影响了之后十多年的全球知识互联的努力，</a:t>
            </a:r>
            <a:r>
              <a:rPr lang="en-US" altLang="zh-CN" dirty="0"/>
              <a:t>2006</a:t>
            </a:r>
            <a:r>
              <a:rPr lang="zh-CN" altLang="en-US" dirty="0"/>
              <a:t>年演化为互联数据</a:t>
            </a:r>
            <a:r>
              <a:rPr lang="en-US" altLang="zh-CN" dirty="0"/>
              <a:t>(Linked Data)</a:t>
            </a:r>
            <a:r>
              <a:rPr lang="zh-CN" altLang="en-US" dirty="0"/>
              <a:t>，</a:t>
            </a:r>
            <a:r>
              <a:rPr lang="en-US" altLang="zh-CN" dirty="0"/>
              <a:t>2012</a:t>
            </a:r>
            <a:r>
              <a:rPr lang="zh-CN" altLang="en-US" dirty="0"/>
              <a:t>年以后以知识图谱</a:t>
            </a:r>
            <a:r>
              <a:rPr lang="en-US" altLang="zh-CN" dirty="0"/>
              <a:t>(Knowledge Graph)</a:t>
            </a:r>
            <a:r>
              <a:rPr lang="zh-CN" altLang="en-US" dirty="0"/>
              <a:t>的名义在工业界被应用。</a:t>
            </a:r>
          </a:p>
        </p:txBody>
      </p:sp>
      <p:sp>
        <p:nvSpPr>
          <p:cNvPr id="4" name="灯片编号占位符 3"/>
          <p:cNvSpPr>
            <a:spLocks noGrp="1"/>
          </p:cNvSpPr>
          <p:nvPr>
            <p:ph type="sldNum" sz="quarter" idx="5"/>
          </p:nvPr>
        </p:nvSpPr>
        <p:spPr/>
        <p:txBody>
          <a:bodyPr/>
          <a:lstStyle/>
          <a:p>
            <a:fld id="{44F87B1E-A814-4629-964F-A05B0F5A76E3}" type="slidenum">
              <a:rPr lang="zh-CN" altLang="en-US" smtClean="0"/>
              <a:pPr/>
              <a:t>107</a:t>
            </a:fld>
            <a:endParaRPr lang="zh-CN" altLang="en-US"/>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dirty="0"/>
              <a:t>在</a:t>
            </a:r>
            <a:r>
              <a:rPr lang="en-US" altLang="zh-CN" dirty="0"/>
              <a:t>Tim</a:t>
            </a:r>
            <a:r>
              <a:rPr lang="zh-CN" altLang="en-US" dirty="0"/>
              <a:t>最早的</a:t>
            </a:r>
            <a:r>
              <a:rPr lang="en-US" altLang="zh-CN" dirty="0"/>
              <a:t>Web</a:t>
            </a:r>
            <a:r>
              <a:rPr lang="zh-CN" altLang="en-US" dirty="0"/>
              <a:t>构想中，</a:t>
            </a:r>
            <a:r>
              <a:rPr lang="en-US" altLang="zh-CN" dirty="0"/>
              <a:t>Web</a:t>
            </a:r>
            <a:r>
              <a:rPr lang="zh-CN" altLang="en-US" dirty="0"/>
              <a:t>不仅是一个文本文档的互联网络，也是一个知识的互联网络。这个想法到了</a:t>
            </a:r>
            <a:r>
              <a:rPr lang="en-US" altLang="zh-CN" dirty="0"/>
              <a:t>1998</a:t>
            </a:r>
            <a:r>
              <a:rPr lang="zh-CN" altLang="en-US" dirty="0"/>
              <a:t>年演化为语义网</a:t>
            </a:r>
            <a:r>
              <a:rPr lang="en-US" altLang="zh-CN" dirty="0"/>
              <a:t>(Semantic Web)</a:t>
            </a:r>
            <a:r>
              <a:rPr lang="zh-CN" altLang="en-US" dirty="0"/>
              <a:t>。语义网技术影响了之后十多年的全球知识互联的努力，</a:t>
            </a:r>
            <a:r>
              <a:rPr lang="en-US" altLang="zh-CN" dirty="0"/>
              <a:t>2006</a:t>
            </a:r>
            <a:r>
              <a:rPr lang="zh-CN" altLang="en-US" dirty="0"/>
              <a:t>年演化为互联数据</a:t>
            </a:r>
            <a:r>
              <a:rPr lang="en-US" altLang="zh-CN" dirty="0"/>
              <a:t>(Linked Data)</a:t>
            </a:r>
            <a:r>
              <a:rPr lang="zh-CN" altLang="en-US" dirty="0"/>
              <a:t>，</a:t>
            </a:r>
            <a:r>
              <a:rPr lang="en-US" altLang="zh-CN" dirty="0"/>
              <a:t>2012</a:t>
            </a:r>
            <a:r>
              <a:rPr lang="zh-CN" altLang="en-US" dirty="0"/>
              <a:t>年以后以知识图谱</a:t>
            </a:r>
            <a:r>
              <a:rPr lang="en-US" altLang="zh-CN" dirty="0"/>
              <a:t>(Knowledge Graph)</a:t>
            </a:r>
            <a:r>
              <a:rPr lang="zh-CN" altLang="en-US" dirty="0"/>
              <a:t>的名义在工业界被应用。</a:t>
            </a:r>
          </a:p>
        </p:txBody>
      </p:sp>
      <p:sp>
        <p:nvSpPr>
          <p:cNvPr id="4" name="灯片编号占位符 3"/>
          <p:cNvSpPr>
            <a:spLocks noGrp="1"/>
          </p:cNvSpPr>
          <p:nvPr>
            <p:ph type="sldNum" sz="quarter" idx="5"/>
          </p:nvPr>
        </p:nvSpPr>
        <p:spPr/>
        <p:txBody>
          <a:bodyPr/>
          <a:lstStyle/>
          <a:p>
            <a:fld id="{44F87B1E-A814-4629-964F-A05B0F5A76E3}" type="slidenum">
              <a:rPr lang="zh-CN" altLang="en-US" smtClean="0"/>
              <a:pPr/>
              <a:t>108</a:t>
            </a:fld>
            <a:endParaRPr lang="zh-CN" altLang="en-US"/>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dirty="0"/>
              <a:t>在</a:t>
            </a:r>
            <a:r>
              <a:rPr lang="en-US" altLang="zh-CN" dirty="0"/>
              <a:t>Tim</a:t>
            </a:r>
            <a:r>
              <a:rPr lang="zh-CN" altLang="en-US" dirty="0"/>
              <a:t>最早的</a:t>
            </a:r>
            <a:r>
              <a:rPr lang="en-US" altLang="zh-CN" dirty="0"/>
              <a:t>Web</a:t>
            </a:r>
            <a:r>
              <a:rPr lang="zh-CN" altLang="en-US" dirty="0"/>
              <a:t>构想中，</a:t>
            </a:r>
            <a:r>
              <a:rPr lang="en-US" altLang="zh-CN" dirty="0"/>
              <a:t>Web</a:t>
            </a:r>
            <a:r>
              <a:rPr lang="zh-CN" altLang="en-US" dirty="0"/>
              <a:t>不仅是一个文本文档的互联网络，也是一个知识的互联网络。这个想法到了</a:t>
            </a:r>
            <a:r>
              <a:rPr lang="en-US" altLang="zh-CN" dirty="0"/>
              <a:t>1998</a:t>
            </a:r>
            <a:r>
              <a:rPr lang="zh-CN" altLang="en-US" dirty="0"/>
              <a:t>年演化为语义网</a:t>
            </a:r>
            <a:r>
              <a:rPr lang="en-US" altLang="zh-CN" dirty="0"/>
              <a:t>(Semantic Web)</a:t>
            </a:r>
            <a:r>
              <a:rPr lang="zh-CN" altLang="en-US" dirty="0"/>
              <a:t>。语义网技术影响了之后十多年的全球知识互联的努力，</a:t>
            </a:r>
            <a:r>
              <a:rPr lang="en-US" altLang="zh-CN" dirty="0"/>
              <a:t>2006</a:t>
            </a:r>
            <a:r>
              <a:rPr lang="zh-CN" altLang="en-US" dirty="0"/>
              <a:t>年演化为互联数据</a:t>
            </a:r>
            <a:r>
              <a:rPr lang="en-US" altLang="zh-CN" dirty="0"/>
              <a:t>(Linked Data)</a:t>
            </a:r>
            <a:r>
              <a:rPr lang="zh-CN" altLang="en-US" dirty="0"/>
              <a:t>，</a:t>
            </a:r>
            <a:r>
              <a:rPr lang="en-US" altLang="zh-CN" dirty="0"/>
              <a:t>2012</a:t>
            </a:r>
            <a:r>
              <a:rPr lang="zh-CN" altLang="en-US" dirty="0"/>
              <a:t>年以后以知识图谱</a:t>
            </a:r>
            <a:r>
              <a:rPr lang="en-US" altLang="zh-CN" dirty="0"/>
              <a:t>(Knowledge Graph)</a:t>
            </a:r>
            <a:r>
              <a:rPr lang="zh-CN" altLang="en-US" dirty="0"/>
              <a:t>的名义在工业界被应用。</a:t>
            </a:r>
          </a:p>
        </p:txBody>
      </p:sp>
      <p:sp>
        <p:nvSpPr>
          <p:cNvPr id="4" name="灯片编号占位符 3"/>
          <p:cNvSpPr>
            <a:spLocks noGrp="1"/>
          </p:cNvSpPr>
          <p:nvPr>
            <p:ph type="sldNum" sz="quarter" idx="5"/>
          </p:nvPr>
        </p:nvSpPr>
        <p:spPr/>
        <p:txBody>
          <a:bodyPr/>
          <a:lstStyle/>
          <a:p>
            <a:fld id="{44F87B1E-A814-4629-964F-A05B0F5A76E3}" type="slidenum">
              <a:rPr lang="zh-CN" altLang="en-US" smtClean="0"/>
              <a:pPr/>
              <a:t>109</a:t>
            </a:fld>
            <a:endParaRPr lang="zh-CN" altLang="en-US"/>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dirty="0"/>
              <a:t>在</a:t>
            </a:r>
            <a:r>
              <a:rPr lang="en-US" altLang="zh-CN" dirty="0"/>
              <a:t>Tim</a:t>
            </a:r>
            <a:r>
              <a:rPr lang="zh-CN" altLang="en-US" dirty="0"/>
              <a:t>最早的</a:t>
            </a:r>
            <a:r>
              <a:rPr lang="en-US" altLang="zh-CN" dirty="0"/>
              <a:t>Web</a:t>
            </a:r>
            <a:r>
              <a:rPr lang="zh-CN" altLang="en-US" dirty="0"/>
              <a:t>构想中，</a:t>
            </a:r>
            <a:r>
              <a:rPr lang="en-US" altLang="zh-CN" dirty="0"/>
              <a:t>Web</a:t>
            </a:r>
            <a:r>
              <a:rPr lang="zh-CN" altLang="en-US" dirty="0"/>
              <a:t>不仅是一个文本文档的互联网络，也是一个知识的互联网络。这个想法到了</a:t>
            </a:r>
            <a:r>
              <a:rPr lang="en-US" altLang="zh-CN" dirty="0"/>
              <a:t>1998</a:t>
            </a:r>
            <a:r>
              <a:rPr lang="zh-CN" altLang="en-US" dirty="0"/>
              <a:t>年演化为语义网</a:t>
            </a:r>
            <a:r>
              <a:rPr lang="en-US" altLang="zh-CN" dirty="0"/>
              <a:t>(Semantic Web)</a:t>
            </a:r>
            <a:r>
              <a:rPr lang="zh-CN" altLang="en-US" dirty="0"/>
              <a:t>。语义网技术影响了之后十多年的全球知识互联的努力，</a:t>
            </a:r>
            <a:r>
              <a:rPr lang="en-US" altLang="zh-CN" dirty="0"/>
              <a:t>2006</a:t>
            </a:r>
            <a:r>
              <a:rPr lang="zh-CN" altLang="en-US" dirty="0"/>
              <a:t>年演化为互联数据</a:t>
            </a:r>
            <a:r>
              <a:rPr lang="en-US" altLang="zh-CN" dirty="0"/>
              <a:t>(Linked Data)</a:t>
            </a:r>
            <a:r>
              <a:rPr lang="zh-CN" altLang="en-US" dirty="0"/>
              <a:t>，</a:t>
            </a:r>
            <a:r>
              <a:rPr lang="en-US" altLang="zh-CN" dirty="0"/>
              <a:t>2012</a:t>
            </a:r>
            <a:r>
              <a:rPr lang="zh-CN" altLang="en-US" dirty="0"/>
              <a:t>年以后以知识图谱</a:t>
            </a:r>
            <a:r>
              <a:rPr lang="en-US" altLang="zh-CN" dirty="0"/>
              <a:t>(Knowledge Graph)</a:t>
            </a:r>
            <a:r>
              <a:rPr lang="zh-CN" altLang="en-US" dirty="0"/>
              <a:t>的名义在工业界被应用。</a:t>
            </a:r>
          </a:p>
        </p:txBody>
      </p:sp>
      <p:sp>
        <p:nvSpPr>
          <p:cNvPr id="4" name="灯片编号占位符 3"/>
          <p:cNvSpPr>
            <a:spLocks noGrp="1"/>
          </p:cNvSpPr>
          <p:nvPr>
            <p:ph type="sldNum" sz="quarter" idx="5"/>
          </p:nvPr>
        </p:nvSpPr>
        <p:spPr/>
        <p:txBody>
          <a:bodyPr/>
          <a:lstStyle/>
          <a:p>
            <a:fld id="{44F87B1E-A814-4629-964F-A05B0F5A76E3}" type="slidenum">
              <a:rPr lang="zh-CN" altLang="en-US" smtClean="0"/>
              <a:pPr/>
              <a:t>110</a:t>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200" kern="1200" dirty="0">
                <a:solidFill>
                  <a:schemeClr val="tx1"/>
                </a:solidFill>
                <a:effectLst/>
                <a:latin typeface="+mn-lt"/>
                <a:ea typeface="+mn-ea"/>
                <a:cs typeface="+mn-cs"/>
              </a:rPr>
              <a:t>在知识图谱技术发展初期，多数参与企业和科研机构都是采用自顶向下的方式构建基础知识库，例如，</a:t>
            </a:r>
            <a:r>
              <a:rPr lang="en-US" altLang="zh-CN" sz="1200" kern="1200" dirty="0">
                <a:solidFill>
                  <a:schemeClr val="tx1"/>
                </a:solidFill>
                <a:effectLst/>
                <a:latin typeface="+mn-lt"/>
                <a:ea typeface="+mn-ea"/>
                <a:cs typeface="+mn-cs"/>
              </a:rPr>
              <a:t>Freebase</a:t>
            </a:r>
            <a:r>
              <a:rPr lang="zh-CN" altLang="zh-CN" sz="1200" kern="1200" dirty="0">
                <a:solidFill>
                  <a:schemeClr val="tx1"/>
                </a:solidFill>
                <a:effectLst/>
                <a:latin typeface="+mn-lt"/>
                <a:ea typeface="+mn-ea"/>
                <a:cs typeface="+mn-cs"/>
              </a:rPr>
              <a:t>项目就是采用维基百科作为主要数据来源。随着自动知识抽取与加工技术的不断成熟，目前的知识图谱大多采用自底向上的方式构建，其中最具影响力的例子包括谷歌的</a:t>
            </a:r>
            <a:r>
              <a:rPr lang="en-US" altLang="zh-CN" sz="1200" kern="1200" dirty="0">
                <a:solidFill>
                  <a:schemeClr val="tx1"/>
                </a:solidFill>
                <a:effectLst/>
                <a:latin typeface="+mn-lt"/>
                <a:ea typeface="+mn-ea"/>
                <a:cs typeface="+mn-cs"/>
              </a:rPr>
              <a:t>Knowledge Vault</a:t>
            </a:r>
            <a:r>
              <a:rPr lang="zh-CN" altLang="zh-CN" sz="1200" kern="1200" dirty="0">
                <a:solidFill>
                  <a:schemeClr val="tx1"/>
                </a:solidFill>
                <a:effectLst/>
                <a:latin typeface="+mn-lt"/>
                <a:ea typeface="+mn-ea"/>
                <a:cs typeface="+mn-cs"/>
              </a:rPr>
              <a:t>和微软的</a:t>
            </a:r>
            <a:r>
              <a:rPr lang="en-US" altLang="zh-CN" sz="1200" kern="1200" dirty="0">
                <a:solidFill>
                  <a:schemeClr val="tx1"/>
                </a:solidFill>
                <a:effectLst/>
                <a:latin typeface="+mn-lt"/>
                <a:ea typeface="+mn-ea"/>
                <a:cs typeface="+mn-cs"/>
              </a:rPr>
              <a:t>Bing Satori</a:t>
            </a:r>
            <a:r>
              <a:rPr lang="zh-CN" altLang="zh-CN" sz="1200" kern="1200" dirty="0">
                <a:solidFill>
                  <a:schemeClr val="tx1"/>
                </a:solidFill>
                <a:effectLst/>
                <a:latin typeface="+mn-lt"/>
                <a:ea typeface="+mn-ea"/>
                <a:cs typeface="+mn-cs"/>
              </a:rPr>
              <a:t>知识库，都是以公开采集的海量网页数据为数据源，通过自动抽取资源的方式来构建、丰富和完善现有的知识库。</a:t>
            </a:r>
            <a:endParaRPr lang="zh-CN" altLang="en-US" dirty="0"/>
          </a:p>
        </p:txBody>
      </p:sp>
      <p:sp>
        <p:nvSpPr>
          <p:cNvPr id="4" name="灯片编号占位符 3"/>
          <p:cNvSpPr>
            <a:spLocks noGrp="1"/>
          </p:cNvSpPr>
          <p:nvPr>
            <p:ph type="sldNum" sz="quarter" idx="5"/>
          </p:nvPr>
        </p:nvSpPr>
        <p:spPr/>
        <p:txBody>
          <a:bodyPr/>
          <a:lstStyle/>
          <a:p>
            <a:fld id="{44F87B1E-A814-4629-964F-A05B0F5A76E3}" type="slidenum">
              <a:rPr lang="zh-CN" altLang="en-US" smtClean="0"/>
              <a:pPr/>
              <a:t>13</a:t>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200" b="0" i="0" kern="1200" dirty="0">
                <a:solidFill>
                  <a:schemeClr val="tx1"/>
                </a:solidFill>
                <a:effectLst/>
                <a:latin typeface="+mn-lt"/>
                <a:ea typeface="+mn-ea"/>
                <a:cs typeface="+mn-cs"/>
              </a:rPr>
              <a:t>知识融合的目的是将不同数据源获取的知识进行融合，从而构建数据之间的关联。</a:t>
            </a:r>
            <a:endParaRPr lang="en-US" altLang="zh-CN" sz="1200" b="0" i="0" kern="1200" dirty="0">
              <a:solidFill>
                <a:schemeClr val="tx1"/>
              </a:solidFill>
              <a:effectLst/>
              <a:latin typeface="+mn-lt"/>
              <a:ea typeface="+mn-ea"/>
              <a:cs typeface="+mn-cs"/>
            </a:endParaRPr>
          </a:p>
          <a:p>
            <a:r>
              <a:rPr lang="zh-CN" altLang="en-US" sz="1200" b="0" i="0" kern="1200" dirty="0">
                <a:solidFill>
                  <a:schemeClr val="tx1"/>
                </a:solidFill>
                <a:effectLst/>
                <a:latin typeface="+mn-lt"/>
                <a:ea typeface="+mn-ea"/>
                <a:cs typeface="+mn-cs"/>
              </a:rPr>
              <a:t>图中不同颜色的圆圈代表不同的知识图谱来源，其中在</a:t>
            </a:r>
            <a:r>
              <a:rPr lang="en-US" altLang="zh-CN" sz="1200" b="0" i="0" kern="1200" dirty="0">
                <a:solidFill>
                  <a:schemeClr val="tx1"/>
                </a:solidFill>
                <a:effectLst/>
                <a:latin typeface="+mn-lt"/>
                <a:ea typeface="+mn-ea"/>
                <a:cs typeface="+mn-cs"/>
              </a:rPr>
              <a:t>dbpedia.org</a:t>
            </a:r>
            <a:r>
              <a:rPr lang="zh-CN" altLang="en-US" sz="1200" b="0" i="0" kern="1200" dirty="0">
                <a:solidFill>
                  <a:schemeClr val="tx1"/>
                </a:solidFill>
                <a:effectLst/>
                <a:latin typeface="+mn-lt"/>
                <a:ea typeface="+mn-ea"/>
                <a:cs typeface="+mn-cs"/>
              </a:rPr>
              <a:t>中的</a:t>
            </a:r>
            <a:r>
              <a:rPr lang="en-US" altLang="zh-CN" sz="1200" b="0" i="0" kern="1200" dirty="0">
                <a:solidFill>
                  <a:schemeClr val="tx1"/>
                </a:solidFill>
                <a:effectLst/>
                <a:latin typeface="+mn-lt"/>
                <a:ea typeface="+mn-ea"/>
                <a:cs typeface="+mn-cs"/>
              </a:rPr>
              <a:t>Rome </a:t>
            </a:r>
            <a:r>
              <a:rPr lang="zh-CN" altLang="en-US" sz="1200" b="0" i="0" kern="1200" dirty="0">
                <a:solidFill>
                  <a:schemeClr val="tx1"/>
                </a:solidFill>
                <a:effectLst/>
                <a:latin typeface="+mn-lt"/>
                <a:ea typeface="+mn-ea"/>
                <a:cs typeface="+mn-cs"/>
              </a:rPr>
              <a:t>和</a:t>
            </a:r>
            <a:r>
              <a:rPr lang="en-US" altLang="zh-CN" sz="1200" b="0" i="0" kern="1200" dirty="0">
                <a:solidFill>
                  <a:schemeClr val="tx1"/>
                </a:solidFill>
                <a:effectLst/>
                <a:latin typeface="+mn-lt"/>
                <a:ea typeface="+mn-ea"/>
                <a:cs typeface="+mn-cs"/>
              </a:rPr>
              <a:t>geoname.org</a:t>
            </a:r>
            <a:r>
              <a:rPr lang="zh-CN" altLang="en-US" sz="1200" b="0" i="0" kern="1200" dirty="0">
                <a:solidFill>
                  <a:schemeClr val="tx1"/>
                </a:solidFill>
                <a:effectLst/>
                <a:latin typeface="+mn-lt"/>
                <a:ea typeface="+mn-ea"/>
                <a:cs typeface="+mn-cs"/>
              </a:rPr>
              <a:t>的</a:t>
            </a:r>
            <a:r>
              <a:rPr lang="en-US" altLang="zh-CN" sz="1200" b="0" i="0" kern="1200" dirty="0" err="1">
                <a:solidFill>
                  <a:schemeClr val="tx1"/>
                </a:solidFill>
                <a:effectLst/>
                <a:latin typeface="+mn-lt"/>
                <a:ea typeface="+mn-ea"/>
                <a:cs typeface="+mn-cs"/>
              </a:rPr>
              <a:t>roma</a:t>
            </a:r>
            <a:r>
              <a:rPr lang="zh-CN" altLang="en-US" sz="1200" b="0" i="0" kern="1200" dirty="0">
                <a:solidFill>
                  <a:schemeClr val="tx1"/>
                </a:solidFill>
                <a:effectLst/>
                <a:latin typeface="+mn-lt"/>
                <a:ea typeface="+mn-ea"/>
                <a:cs typeface="+mn-cs"/>
              </a:rPr>
              <a:t>是同一实体，通过两个</a:t>
            </a:r>
            <a:r>
              <a:rPr lang="en-US" altLang="zh-CN" sz="1200" b="0" i="0" kern="1200" dirty="0" err="1">
                <a:solidFill>
                  <a:schemeClr val="tx1"/>
                </a:solidFill>
                <a:effectLst/>
                <a:latin typeface="+mn-lt"/>
                <a:ea typeface="+mn-ea"/>
                <a:cs typeface="+mn-cs"/>
              </a:rPr>
              <a:t>sameAs</a:t>
            </a:r>
            <a:r>
              <a:rPr lang="zh-CN" altLang="en-US" sz="1200" b="0" i="0" kern="1200" dirty="0">
                <a:solidFill>
                  <a:schemeClr val="tx1"/>
                </a:solidFill>
                <a:effectLst/>
                <a:latin typeface="+mn-lt"/>
                <a:ea typeface="+mn-ea"/>
                <a:cs typeface="+mn-cs"/>
              </a:rPr>
              <a:t>链接。不同知识图谱间的实体链接是</a:t>
            </a:r>
            <a:r>
              <a:rPr lang="en-US" altLang="zh-CN" sz="1200" b="0" i="0" kern="1200" dirty="0">
                <a:solidFill>
                  <a:schemeClr val="tx1"/>
                </a:solidFill>
                <a:effectLst/>
                <a:latin typeface="+mn-lt"/>
                <a:ea typeface="+mn-ea"/>
                <a:cs typeface="+mn-cs"/>
              </a:rPr>
              <a:t>KG</a:t>
            </a:r>
            <a:r>
              <a:rPr lang="zh-CN" altLang="en-US" sz="1200" b="0" i="0" kern="1200" dirty="0">
                <a:solidFill>
                  <a:schemeClr val="tx1"/>
                </a:solidFill>
                <a:effectLst/>
                <a:latin typeface="+mn-lt"/>
                <a:ea typeface="+mn-ea"/>
                <a:cs typeface="+mn-cs"/>
              </a:rPr>
              <a:t>融合的主要工作。</a:t>
            </a:r>
            <a:endParaRPr lang="en-US" altLang="zh-CN" sz="1200" b="0" i="0" kern="1200" dirty="0">
              <a:solidFill>
                <a:schemeClr val="tx1"/>
              </a:solidFill>
              <a:effectLst/>
              <a:latin typeface="+mn-lt"/>
              <a:ea typeface="+mn-ea"/>
              <a:cs typeface="+mn-cs"/>
            </a:endParaRPr>
          </a:p>
          <a:p>
            <a:endParaRPr lang="en-US" altLang="zh-CN" sz="1200" b="0" i="0" kern="1200" dirty="0">
              <a:solidFill>
                <a:schemeClr val="tx1"/>
              </a:solidFill>
              <a:effectLst/>
              <a:latin typeface="+mn-lt"/>
              <a:ea typeface="+mn-ea"/>
              <a:cs typeface="+mn-cs"/>
            </a:endParaRPr>
          </a:p>
        </p:txBody>
      </p:sp>
      <p:sp>
        <p:nvSpPr>
          <p:cNvPr id="4" name="灯片编号占位符 3"/>
          <p:cNvSpPr>
            <a:spLocks noGrp="1"/>
          </p:cNvSpPr>
          <p:nvPr>
            <p:ph type="sldNum" sz="quarter" idx="5"/>
          </p:nvPr>
        </p:nvSpPr>
        <p:spPr/>
        <p:txBody>
          <a:bodyPr/>
          <a:lstStyle/>
          <a:p>
            <a:fld id="{9F03B518-7E54-42FC-BE22-072E6064E8E1}" type="slidenum">
              <a:rPr lang="zh-CN" altLang="en-US" smtClean="0"/>
              <a:pPr/>
              <a:t>39</a:t>
            </a:fld>
            <a:endParaRPr lang="zh-CN" altLang="en-US"/>
          </a:p>
        </p:txBody>
      </p:sp>
    </p:spTree>
    <p:extLst>
      <p:ext uri="{BB962C8B-B14F-4D97-AF65-F5344CB8AC3E}">
        <p14:creationId xmlns:p14="http://schemas.microsoft.com/office/powerpoint/2010/main" val="3765338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5_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pic>
        <p:nvPicPr>
          <p:cNvPr id="3" name="图片 2"/>
          <p:cNvPicPr>
            <a:picLocks noChangeAspect="1"/>
          </p:cNvPicPr>
          <p:nvPr userDrawn="1"/>
        </p:nvPicPr>
        <p:blipFill rotWithShape="1">
          <a:blip r:embed="rId2"/>
          <a:srcRect l="61489" t="25058" r="12143" b="25081"/>
          <a:stretch>
            <a:fillRect/>
          </a:stretch>
        </p:blipFill>
        <p:spPr>
          <a:xfrm>
            <a:off x="3882314" y="1181451"/>
            <a:ext cx="4495104" cy="4495104"/>
          </a:xfrm>
          <a:prstGeom prst="ellipse">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pic>
        <p:nvPicPr>
          <p:cNvPr id="3" name="图片 2"/>
          <p:cNvPicPr>
            <a:picLocks noChangeAspect="1"/>
          </p:cNvPicPr>
          <p:nvPr userDrawn="1"/>
        </p:nvPicPr>
        <p:blipFill rotWithShape="1">
          <a:blip r:embed="rId2"/>
          <a:srcRect t="22049" r="54675" b="21936"/>
          <a:stretch>
            <a:fillRect/>
          </a:stretch>
        </p:blipFill>
        <p:spPr>
          <a:xfrm>
            <a:off x="952455" y="-12701"/>
            <a:ext cx="10492980" cy="6858001"/>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pic>
        <p:nvPicPr>
          <p:cNvPr id="3" name="图片 2"/>
          <p:cNvPicPr>
            <a:picLocks noChangeAspect="1"/>
          </p:cNvPicPr>
          <p:nvPr userDrawn="1"/>
        </p:nvPicPr>
        <p:blipFill rotWithShape="1">
          <a:blip r:embed="rId2"/>
          <a:srcRect t="15838" r="78197" b="16675"/>
          <a:stretch>
            <a:fillRect/>
          </a:stretch>
        </p:blipFill>
        <p:spPr>
          <a:xfrm>
            <a:off x="8015258" y="-12700"/>
            <a:ext cx="4189442" cy="6858000"/>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pic>
        <p:nvPicPr>
          <p:cNvPr id="4" name="图片 3"/>
          <p:cNvPicPr>
            <a:picLocks noChangeAspect="1"/>
          </p:cNvPicPr>
          <p:nvPr userDrawn="1"/>
        </p:nvPicPr>
        <p:blipFill rotWithShape="1">
          <a:blip r:embed="rId2"/>
          <a:srcRect t="15838" r="78197" b="16675"/>
          <a:stretch>
            <a:fillRect/>
          </a:stretch>
        </p:blipFill>
        <p:spPr>
          <a:xfrm flipH="1">
            <a:off x="0" y="-12700"/>
            <a:ext cx="4189442" cy="6858000"/>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pic>
        <p:nvPicPr>
          <p:cNvPr id="3" name="图片 2"/>
          <p:cNvPicPr>
            <a:picLocks noChangeAspect="1"/>
          </p:cNvPicPr>
          <p:nvPr userDrawn="1"/>
        </p:nvPicPr>
        <p:blipFill rotWithShape="1">
          <a:blip r:embed="rId2"/>
          <a:srcRect l="54115" t="20375" r="25555" b="20378"/>
          <a:stretch>
            <a:fillRect/>
          </a:stretch>
        </p:blipFill>
        <p:spPr>
          <a:xfrm>
            <a:off x="7739212" y="0"/>
            <a:ext cx="4452788" cy="6862813"/>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sp>
        <p:nvSpPr>
          <p:cNvPr id="2" name="文本占位符 7"/>
          <p:cNvSpPr>
            <a:spLocks noGrp="1"/>
          </p:cNvSpPr>
          <p:nvPr>
            <p:ph type="body" sz="quarter" idx="10" hasCustomPrompt="1"/>
          </p:nvPr>
        </p:nvSpPr>
        <p:spPr>
          <a:xfrm>
            <a:off x="659004" y="258233"/>
            <a:ext cx="4868117" cy="529569"/>
          </a:xfrm>
          <a:prstGeom prst="rect">
            <a:avLst/>
          </a:prstGeom>
          <a:ln w="12700" cmpd="sng">
            <a:solidFill>
              <a:schemeClr val="tx1"/>
            </a:solidFill>
          </a:ln>
        </p:spPr>
        <p:txBody>
          <a:bodyPr vert="horz" anchor="ctr"/>
          <a:lstStyle>
            <a:lvl1pPr marL="0" indent="0" algn="l">
              <a:buNone/>
              <a:defRPr sz="2400" b="1">
                <a:latin typeface="Segoe UI Light" panose="020B0502040204020203" charset="0"/>
                <a:ea typeface="Segoe UI Light" panose="020B0502040204020203" charset="0"/>
                <a:cs typeface="Segoe UI Light" panose="020B0502040204020203" charset="0"/>
              </a:defRPr>
            </a:lvl1pPr>
          </a:lstStyle>
          <a:p>
            <a:pPr lvl="0"/>
            <a:r>
              <a:rPr kumimoji="1" lang="en-US" altLang="zh-CN" dirty="0"/>
              <a:t>CLICK</a:t>
            </a:r>
            <a:r>
              <a:rPr kumimoji="1" lang="zh-CN" altLang="en-US" dirty="0"/>
              <a:t> </a:t>
            </a:r>
            <a:r>
              <a:rPr kumimoji="1" lang="en-US" altLang="zh-CN" dirty="0"/>
              <a:t>HERE</a:t>
            </a:r>
            <a:r>
              <a:rPr kumimoji="1" lang="zh-CN" altLang="en-US" dirty="0"/>
              <a:t> </a:t>
            </a:r>
            <a:r>
              <a:rPr kumimoji="1" lang="en-US" altLang="zh-CN" dirty="0"/>
              <a:t>TO</a:t>
            </a:r>
            <a:r>
              <a:rPr kumimoji="1" lang="zh-CN" altLang="en-US" dirty="0"/>
              <a:t> </a:t>
            </a:r>
            <a:r>
              <a:rPr kumimoji="1" lang="en-US" altLang="zh-CN" dirty="0"/>
              <a:t>ADD</a:t>
            </a:r>
            <a:r>
              <a:rPr kumimoji="1" lang="zh-CN" altLang="en-US" dirty="0"/>
              <a:t> </a:t>
            </a:r>
            <a:r>
              <a:rPr kumimoji="1" lang="en-US" altLang="zh-CN" dirty="0"/>
              <a:t>YOUR</a:t>
            </a:r>
            <a:r>
              <a:rPr kumimoji="1" lang="zh-CN" altLang="en-US" dirty="0"/>
              <a:t> </a:t>
            </a:r>
            <a:r>
              <a:rPr kumimoji="1" lang="en-US" altLang="zh-CN" dirty="0"/>
              <a:t>TITLE</a:t>
            </a:r>
            <a:endParaRPr kumimoji="1" lang="zh-CN" altLang="en-US" dirty="0"/>
          </a:p>
        </p:txBody>
      </p:sp>
      <p:sp>
        <p:nvSpPr>
          <p:cNvPr id="3" name="文本占位符 7"/>
          <p:cNvSpPr>
            <a:spLocks noGrp="1"/>
          </p:cNvSpPr>
          <p:nvPr>
            <p:ph type="body" sz="quarter" idx="13" hasCustomPrompt="1"/>
          </p:nvPr>
        </p:nvSpPr>
        <p:spPr>
          <a:xfrm>
            <a:off x="11386592" y="171547"/>
            <a:ext cx="805408" cy="616255"/>
          </a:xfrm>
          <a:prstGeom prst="rect">
            <a:avLst/>
          </a:prstGeom>
          <a:solidFill>
            <a:schemeClr val="tx1"/>
          </a:solidFill>
        </p:spPr>
        <p:txBody>
          <a:bodyPr vert="horz" anchor="ctr"/>
          <a:lstStyle>
            <a:lvl1pPr marL="0" indent="0" algn="ctr">
              <a:buNone/>
              <a:defRPr sz="2400" b="1">
                <a:solidFill>
                  <a:srgbClr val="FFFFFF"/>
                </a:solidFill>
                <a:latin typeface="Segoe UI Light" panose="020B0502040204020203" charset="0"/>
                <a:ea typeface="Segoe UI Light" panose="020B0502040204020203" charset="0"/>
                <a:cs typeface="Segoe UI Light" panose="020B0502040204020203" charset="0"/>
              </a:defRPr>
            </a:lvl1pPr>
          </a:lstStyle>
          <a:p>
            <a:pPr lvl="0"/>
            <a:r>
              <a:rPr kumimoji="1" lang="en-US" altLang="zh-CN" dirty="0"/>
              <a:t>01</a:t>
            </a:r>
            <a:endParaRPr kumimoji="1" lang="zh-CN" altLang="en-US" dirty="0"/>
          </a:p>
        </p:txBody>
      </p:sp>
      <p:sp>
        <p:nvSpPr>
          <p:cNvPr id="4" name="图片占位符 8"/>
          <p:cNvSpPr>
            <a:spLocks noGrp="1"/>
          </p:cNvSpPr>
          <p:nvPr>
            <p:ph type="pic" sz="quarter" idx="14" hasCustomPrompt="1"/>
          </p:nvPr>
        </p:nvSpPr>
        <p:spPr>
          <a:xfrm>
            <a:off x="376768" y="5989475"/>
            <a:ext cx="1960033" cy="533400"/>
          </a:xfrm>
          <a:prstGeom prst="rect">
            <a:avLst/>
          </a:prstGeom>
        </p:spPr>
        <p:txBody>
          <a:bodyPr vert="horz" anchor="ctr"/>
          <a:lstStyle>
            <a:lvl1pPr marL="0" indent="0" algn="ctr">
              <a:buNone/>
              <a:defRPr sz="1600" b="1">
                <a:latin typeface="Segoe UI Light" panose="020B0502040204020203" charset="0"/>
                <a:ea typeface="Segoe UI Light" panose="020B0502040204020203" charset="0"/>
                <a:cs typeface="Segoe UI Light" panose="020B0502040204020203" charset="0"/>
              </a:defRPr>
            </a:lvl1pPr>
          </a:lstStyle>
          <a:p>
            <a:r>
              <a:rPr kumimoji="1" lang="en-US" altLang="zh-CN" sz="1600" b="1" dirty="0"/>
              <a:t>LOGO&amp;PIC</a:t>
            </a:r>
            <a:r>
              <a:rPr kumimoji="1" lang="zh-CN" altLang="en-US" sz="1600" b="1" dirty="0"/>
              <a:t> </a:t>
            </a:r>
            <a:r>
              <a:rPr kumimoji="1" lang="en-US" altLang="zh-CN" sz="1600" b="1" dirty="0"/>
              <a:t>HERE</a:t>
            </a:r>
            <a:endParaRPr kumimoji="1" lang="zh-CN" alt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sp>
        <p:nvSpPr>
          <p:cNvPr id="4" name="矩形 3"/>
          <p:cNvSpPr/>
          <p:nvPr userDrawn="1"/>
        </p:nvSpPr>
        <p:spPr>
          <a:xfrm>
            <a:off x="440603" y="759873"/>
            <a:ext cx="1569660" cy="369332"/>
          </a:xfrm>
          <a:prstGeom prst="rect">
            <a:avLst/>
          </a:prstGeom>
        </p:spPr>
        <p:txBody>
          <a:bodyPr wrap="none">
            <a:spAutoFit/>
          </a:bodyPr>
          <a:lstStyle/>
          <a:p>
            <a:pPr defTabSz="608965"/>
            <a:r>
              <a:rPr lang="zh-CN" altLang="en-US" sz="1800" dirty="0">
                <a:solidFill>
                  <a:schemeClr val="tx1">
                    <a:lumMod val="75000"/>
                    <a:lumOff val="25000"/>
                  </a:schemeClr>
                </a:solidFill>
                <a:latin typeface="Segoe UI Light" panose="020B0502040204020203"/>
                <a:ea typeface="微软雅黑" panose="020B0503020204020204" charset="-122"/>
                <a:cs typeface="Segoe UI Light" panose="020B0502040204020203"/>
              </a:rPr>
              <a:t>背景图片素材</a:t>
            </a:r>
          </a:p>
        </p:txBody>
      </p:sp>
      <p:sp>
        <p:nvSpPr>
          <p:cNvPr id="5" name="矩形 4"/>
          <p:cNvSpPr/>
          <p:nvPr userDrawn="1"/>
        </p:nvSpPr>
        <p:spPr>
          <a:xfrm>
            <a:off x="440603" y="182445"/>
            <a:ext cx="777777" cy="246221"/>
          </a:xfrm>
          <a:prstGeom prst="rect">
            <a:avLst/>
          </a:prstGeom>
        </p:spPr>
        <p:txBody>
          <a:bodyPr wrap="none">
            <a:spAutoFit/>
          </a:bodyPr>
          <a:lstStyle/>
          <a:p>
            <a:pPr defTabSz="608965"/>
            <a:r>
              <a:rPr kumimoji="1" lang="en-US" altLang="zh-CN" sz="1000" dirty="0">
                <a:solidFill>
                  <a:schemeClr val="tx1">
                    <a:lumMod val="75000"/>
                    <a:lumOff val="25000"/>
                  </a:schemeClr>
                </a:solidFill>
                <a:latin typeface="Segoe UI Light" panose="020B0502040204020203"/>
                <a:ea typeface="微软雅黑" panose="020B0503020204020204" charset="-122"/>
                <a:cs typeface="Segoe UI Light" panose="020B0502040204020203"/>
              </a:rPr>
              <a:t>OfficePLUS</a:t>
            </a:r>
            <a:endParaRPr lang="zh-CN" altLang="en-US" sz="1000" dirty="0">
              <a:solidFill>
                <a:schemeClr val="tx1">
                  <a:lumMod val="75000"/>
                  <a:lumOff val="25000"/>
                </a:schemeClr>
              </a:solidFill>
              <a:latin typeface="Segoe UI Light" panose="020B0502040204020203"/>
              <a:ea typeface="微软雅黑" panose="020B0503020204020204" charset="-122"/>
              <a:cs typeface="Segoe UI Light" panose="020B0502040204020203"/>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_标题幻灯片">
    <p:bg>
      <p:bgPr>
        <a:solidFill>
          <a:srgbClr val="E73A1C"/>
        </a:solidFill>
        <a:effectLst/>
      </p:bgPr>
    </p:bg>
    <p:spTree>
      <p:nvGrpSpPr>
        <p:cNvPr id="1" name=""/>
        <p:cNvGrpSpPr/>
        <p:nvPr/>
      </p:nvGrpSpPr>
      <p:grpSpPr>
        <a:xfrm>
          <a:off x="0" y="0"/>
          <a:ext cx="0" cy="0"/>
          <a:chOff x="0" y="0"/>
          <a:chExt cx="0" cy="0"/>
        </a:xfrm>
      </p:grpSpPr>
      <p:sp>
        <p:nvSpPr>
          <p:cNvPr id="6" name="矩形 5"/>
          <p:cNvSpPr/>
          <p:nvPr userDrawn="1"/>
        </p:nvSpPr>
        <p:spPr>
          <a:xfrm>
            <a:off x="440603" y="759873"/>
            <a:ext cx="662361" cy="379656"/>
          </a:xfrm>
          <a:prstGeom prst="rect">
            <a:avLst/>
          </a:prstGeom>
        </p:spPr>
        <p:txBody>
          <a:bodyPr wrap="none">
            <a:spAutoFit/>
          </a:bodyPr>
          <a:lstStyle/>
          <a:p>
            <a:pPr defTabSz="608965"/>
            <a:r>
              <a:rPr lang="zh-CN" altLang="en-US" sz="1800" dirty="0">
                <a:solidFill>
                  <a:srgbClr val="FFFFFF"/>
                </a:solidFill>
                <a:latin typeface="Segoe UI Light" panose="020B0502040204020203"/>
                <a:ea typeface="微软雅黑" panose="020B0503020204020204" charset="-122"/>
                <a:cs typeface="Segoe UI Light" panose="020B0502040204020203"/>
              </a:rPr>
              <a:t>标注</a:t>
            </a:r>
          </a:p>
        </p:txBody>
      </p:sp>
      <p:sp>
        <p:nvSpPr>
          <p:cNvPr id="11" name="矩形 10"/>
          <p:cNvSpPr/>
          <p:nvPr userDrawn="1"/>
        </p:nvSpPr>
        <p:spPr>
          <a:xfrm>
            <a:off x="2572589" y="759873"/>
            <a:ext cx="1402001" cy="3453253"/>
          </a:xfrm>
          <a:prstGeom prst="rect">
            <a:avLst/>
          </a:prstGeom>
        </p:spPr>
        <p:txBody>
          <a:bodyPr wrap="square">
            <a:spAutoFit/>
          </a:bodyPr>
          <a:lstStyle/>
          <a:p>
            <a:pPr defTabSz="608965">
              <a:lnSpc>
                <a:spcPct val="130000"/>
              </a:lnSpc>
            </a:pPr>
            <a:r>
              <a:rPr lang="zh-CN" altLang="en-US" sz="1400" dirty="0">
                <a:solidFill>
                  <a:srgbClr val="FFFFFF"/>
                </a:solidFill>
                <a:latin typeface="Segoe UI Light" panose="020B0502040204020203"/>
                <a:ea typeface="微软雅黑" panose="020B0503020204020204" charset="-122"/>
                <a:cs typeface="Segoe UI Light" panose="020B0502040204020203"/>
              </a:rPr>
              <a:t>字体使用 </a:t>
            </a:r>
            <a:endParaRPr lang="en-US" altLang="zh-CN" sz="1400" dirty="0">
              <a:solidFill>
                <a:srgbClr val="FFFFFF"/>
              </a:solidFill>
              <a:latin typeface="Segoe UI Light" panose="020B0502040204020203"/>
              <a:ea typeface="微软雅黑" panose="020B0503020204020204" charset="-122"/>
              <a:cs typeface="Segoe UI Light" panose="020B0502040204020203"/>
            </a:endParaRPr>
          </a:p>
          <a:p>
            <a:pPr defTabSz="608965">
              <a:lnSpc>
                <a:spcPct val="130000"/>
              </a:lnSpc>
            </a:pPr>
            <a:endParaRPr lang="en-US" altLang="zh-CN" sz="1400" dirty="0">
              <a:solidFill>
                <a:srgbClr val="FFFFFF"/>
              </a:solidFill>
              <a:latin typeface="Segoe UI Light" panose="020B0502040204020203"/>
              <a:ea typeface="微软雅黑" panose="020B0503020204020204" charset="-122"/>
              <a:cs typeface="Segoe UI Light" panose="020B0502040204020203"/>
            </a:endParaRPr>
          </a:p>
          <a:p>
            <a:pPr defTabSz="608965">
              <a:lnSpc>
                <a:spcPct val="130000"/>
              </a:lnSpc>
            </a:pPr>
            <a:endParaRPr lang="en-US" altLang="zh-CN" sz="1400" dirty="0">
              <a:solidFill>
                <a:srgbClr val="FFFFFF"/>
              </a:solidFill>
              <a:latin typeface="Segoe UI Light" panose="020B0502040204020203"/>
              <a:ea typeface="微软雅黑" panose="020B0503020204020204" charset="-122"/>
              <a:cs typeface="Segoe UI Light" panose="020B0502040204020203"/>
            </a:endParaRPr>
          </a:p>
          <a:p>
            <a:pPr defTabSz="608965">
              <a:lnSpc>
                <a:spcPct val="130000"/>
              </a:lnSpc>
            </a:pPr>
            <a:endParaRPr lang="en-US" altLang="zh-CN" sz="1400" dirty="0">
              <a:solidFill>
                <a:srgbClr val="FFFFFF"/>
              </a:solidFill>
              <a:latin typeface="Segoe UI Light" panose="020B0502040204020203"/>
              <a:ea typeface="微软雅黑" panose="020B0503020204020204" charset="-122"/>
              <a:cs typeface="Segoe UI Light" panose="020B0502040204020203"/>
            </a:endParaRPr>
          </a:p>
          <a:p>
            <a:pPr defTabSz="608965">
              <a:lnSpc>
                <a:spcPct val="130000"/>
              </a:lnSpc>
            </a:pPr>
            <a:endParaRPr lang="en-US" altLang="zh-CN" sz="1400" dirty="0">
              <a:solidFill>
                <a:srgbClr val="FFFFFF"/>
              </a:solidFill>
              <a:latin typeface="Segoe UI Light" panose="020B0502040204020203"/>
              <a:ea typeface="微软雅黑" panose="020B0503020204020204" charset="-122"/>
              <a:cs typeface="Segoe UI Light" panose="020B0502040204020203"/>
            </a:endParaRPr>
          </a:p>
          <a:p>
            <a:pPr defTabSz="608965">
              <a:lnSpc>
                <a:spcPct val="130000"/>
              </a:lnSpc>
            </a:pPr>
            <a:r>
              <a:rPr lang="zh-CN" altLang="en-US" sz="1400" dirty="0">
                <a:solidFill>
                  <a:srgbClr val="FFFFFF"/>
                </a:solidFill>
                <a:latin typeface="Segoe UI Light" panose="020B0502040204020203"/>
                <a:ea typeface="微软雅黑" panose="020B0503020204020204" charset="-122"/>
                <a:cs typeface="Segoe UI Light" panose="020B0502040204020203"/>
              </a:rPr>
              <a:t>行距</a:t>
            </a:r>
            <a:endParaRPr lang="en-US" altLang="zh-CN" sz="1400" dirty="0">
              <a:solidFill>
                <a:srgbClr val="FFFFFF"/>
              </a:solidFill>
              <a:latin typeface="Segoe UI Light" panose="020B0502040204020203"/>
              <a:ea typeface="微软雅黑" panose="020B0503020204020204" charset="-122"/>
              <a:cs typeface="Segoe UI Light" panose="020B0502040204020203"/>
            </a:endParaRPr>
          </a:p>
          <a:p>
            <a:pPr defTabSz="608965">
              <a:lnSpc>
                <a:spcPct val="130000"/>
              </a:lnSpc>
            </a:pPr>
            <a:endParaRPr lang="en-US" altLang="zh-CN" sz="1400" dirty="0">
              <a:solidFill>
                <a:srgbClr val="FFFFFF"/>
              </a:solidFill>
              <a:latin typeface="Segoe UI Light" panose="020B0502040204020203"/>
              <a:ea typeface="微软雅黑" panose="020B0503020204020204" charset="-122"/>
              <a:cs typeface="Segoe UI Light" panose="020B0502040204020203"/>
            </a:endParaRPr>
          </a:p>
          <a:p>
            <a:pPr defTabSz="608965">
              <a:lnSpc>
                <a:spcPct val="130000"/>
              </a:lnSpc>
            </a:pPr>
            <a:endParaRPr lang="en-US" altLang="zh-CN" sz="1400" dirty="0">
              <a:solidFill>
                <a:srgbClr val="FFFFFF"/>
              </a:solidFill>
              <a:latin typeface="Segoe UI Light" panose="020B0502040204020203"/>
              <a:ea typeface="微软雅黑" panose="020B0503020204020204" charset="-122"/>
              <a:cs typeface="Segoe UI Light" panose="020B0502040204020203"/>
            </a:endParaRPr>
          </a:p>
          <a:p>
            <a:pPr defTabSz="608965">
              <a:lnSpc>
                <a:spcPct val="130000"/>
              </a:lnSpc>
            </a:pPr>
            <a:r>
              <a:rPr lang="zh-CN" altLang="en-US" sz="1400" dirty="0">
                <a:solidFill>
                  <a:srgbClr val="FFFFFF"/>
                </a:solidFill>
                <a:latin typeface="Segoe UI Light" panose="020B0502040204020203"/>
                <a:ea typeface="微软雅黑" panose="020B0503020204020204" charset="-122"/>
                <a:cs typeface="Segoe UI Light" panose="020B0502040204020203"/>
              </a:rPr>
              <a:t>背景图片出处</a:t>
            </a:r>
          </a:p>
          <a:p>
            <a:pPr defTabSz="608965">
              <a:lnSpc>
                <a:spcPct val="130000"/>
              </a:lnSpc>
            </a:pPr>
            <a:endParaRPr lang="zh-CN" altLang="en-US" sz="1400" dirty="0">
              <a:solidFill>
                <a:srgbClr val="FFFFFF"/>
              </a:solidFill>
              <a:latin typeface="Segoe UI Light" panose="020B0502040204020203"/>
              <a:ea typeface="微软雅黑" panose="020B0503020204020204" charset="-122"/>
              <a:cs typeface="Segoe UI Light" panose="020B0502040204020203"/>
            </a:endParaRPr>
          </a:p>
          <a:p>
            <a:pPr defTabSz="608965">
              <a:lnSpc>
                <a:spcPct val="130000"/>
              </a:lnSpc>
            </a:pPr>
            <a:endParaRPr lang="zh-CN" altLang="en-US" sz="1400" dirty="0">
              <a:solidFill>
                <a:srgbClr val="FFFFFF"/>
              </a:solidFill>
              <a:latin typeface="Segoe UI Light" panose="020B0502040204020203"/>
              <a:ea typeface="微软雅黑" panose="020B0503020204020204" charset="-122"/>
              <a:cs typeface="Segoe UI Light" panose="020B0502040204020203"/>
            </a:endParaRPr>
          </a:p>
          <a:p>
            <a:pPr defTabSz="608965">
              <a:lnSpc>
                <a:spcPct val="130000"/>
              </a:lnSpc>
            </a:pPr>
            <a:r>
              <a:rPr lang="zh-CN" altLang="en-US" sz="1400" dirty="0">
                <a:solidFill>
                  <a:srgbClr val="FFFFFF"/>
                </a:solidFill>
                <a:latin typeface="Segoe UI Light" panose="020B0502040204020203"/>
                <a:ea typeface="微软雅黑" panose="020B0503020204020204" charset="-122"/>
                <a:cs typeface="Segoe UI Light" panose="020B0502040204020203"/>
              </a:rPr>
              <a:t>声明</a:t>
            </a:r>
            <a:endParaRPr lang="en-US" altLang="zh-CN" sz="1400" dirty="0">
              <a:solidFill>
                <a:srgbClr val="FFFFFF"/>
              </a:solidFill>
              <a:latin typeface="Segoe UI Light" panose="020B0502040204020203"/>
              <a:ea typeface="微软雅黑" panose="020B0503020204020204" charset="-122"/>
              <a:cs typeface="Segoe UI Light" panose="020B0502040204020203"/>
            </a:endParaRPr>
          </a:p>
        </p:txBody>
      </p:sp>
      <p:sp>
        <p:nvSpPr>
          <p:cNvPr id="12" name="矩形 11"/>
          <p:cNvSpPr/>
          <p:nvPr userDrawn="1"/>
        </p:nvSpPr>
        <p:spPr>
          <a:xfrm>
            <a:off x="4153010" y="759873"/>
            <a:ext cx="7074345" cy="4239879"/>
          </a:xfrm>
          <a:prstGeom prst="rect">
            <a:avLst/>
          </a:prstGeom>
        </p:spPr>
        <p:txBody>
          <a:bodyPr wrap="square">
            <a:spAutoFit/>
          </a:bodyPr>
          <a:lstStyle/>
          <a:p>
            <a:pPr>
              <a:lnSpc>
                <a:spcPct val="130000"/>
              </a:lnSpc>
            </a:pPr>
            <a:r>
              <a:rPr lang="zh-CN" altLang="en-US" sz="1400" dirty="0">
                <a:solidFill>
                  <a:srgbClr val="FFFFFF"/>
                </a:solidFill>
                <a:latin typeface="Segoe UI Light" panose="020B0502040204020203"/>
                <a:ea typeface="微软雅黑" panose="020B0503020204020204" charset="-122"/>
                <a:cs typeface="Segoe UI Light" panose="020B0502040204020203"/>
              </a:rPr>
              <a:t>英文 </a:t>
            </a:r>
            <a:r>
              <a:rPr lang="en-US" altLang="zh-CN" sz="1400" dirty="0">
                <a:solidFill>
                  <a:srgbClr val="FFFFFF"/>
                </a:solidFill>
                <a:latin typeface="Segoe UI Light" panose="020B0502040204020203" charset="0"/>
                <a:ea typeface="Segoe UI Light" panose="020B0502040204020203" charset="0"/>
                <a:cs typeface="Segoe UI Light" panose="020B0502040204020203" charset="0"/>
              </a:rPr>
              <a:t>Segoe UI</a:t>
            </a:r>
            <a:endParaRPr lang="zh-CN" altLang="en-US" sz="1400" dirty="0">
              <a:solidFill>
                <a:srgbClr val="FFFFFF"/>
              </a:solidFill>
              <a:latin typeface="Segoe UI Light" panose="020B0502040204020203" charset="0"/>
              <a:ea typeface="Segoe UI Light" panose="020B0502040204020203" charset="0"/>
              <a:cs typeface="Segoe UI Light" panose="020B0502040204020203" charset="0"/>
            </a:endParaRPr>
          </a:p>
          <a:p>
            <a:pPr>
              <a:lnSpc>
                <a:spcPct val="130000"/>
              </a:lnSpc>
            </a:pPr>
            <a:endParaRPr lang="en-US" altLang="zh-CN" sz="1400" dirty="0">
              <a:solidFill>
                <a:srgbClr val="FFFFFF"/>
              </a:solidFill>
              <a:latin typeface="Segoe UI Light" panose="020B0502040204020203"/>
              <a:ea typeface="微软雅黑" panose="020B0503020204020204" charset="-122"/>
              <a:cs typeface="Segoe UI Light" panose="020B0502040204020203"/>
            </a:endParaRPr>
          </a:p>
          <a:p>
            <a:pPr defTabSz="608965">
              <a:lnSpc>
                <a:spcPct val="130000"/>
              </a:lnSpc>
            </a:pPr>
            <a:r>
              <a:rPr lang="zh-CN" altLang="en-US" sz="1400" dirty="0">
                <a:solidFill>
                  <a:srgbClr val="FFFFFF"/>
                </a:solidFill>
                <a:latin typeface="Segoe UI Light" panose="020B0502040204020203"/>
                <a:ea typeface="微软雅黑" panose="020B0503020204020204" charset="-122"/>
                <a:cs typeface="Segoe UI Light" panose="020B0502040204020203"/>
              </a:rPr>
              <a:t>中文 微软雅黑</a:t>
            </a:r>
            <a:endParaRPr lang="en-US" altLang="zh-CN" sz="1400" dirty="0">
              <a:solidFill>
                <a:srgbClr val="FFFFFF"/>
              </a:solidFill>
              <a:latin typeface="Segoe UI Light" panose="020B0502040204020203"/>
              <a:ea typeface="微软雅黑" panose="020B0503020204020204" charset="-122"/>
              <a:cs typeface="Segoe UI Light" panose="020B0502040204020203"/>
            </a:endParaRPr>
          </a:p>
          <a:p>
            <a:pPr defTabSz="608965">
              <a:lnSpc>
                <a:spcPct val="130000"/>
              </a:lnSpc>
            </a:pPr>
            <a:endParaRPr lang="en-US" altLang="zh-CN" sz="1400" dirty="0">
              <a:solidFill>
                <a:srgbClr val="FFFFFF"/>
              </a:solidFill>
              <a:latin typeface="Segoe UI Light" panose="020B0502040204020203"/>
              <a:ea typeface="微软雅黑" panose="020B0503020204020204" charset="-122"/>
              <a:cs typeface="Segoe UI Light" panose="020B0502040204020203"/>
            </a:endParaRPr>
          </a:p>
          <a:p>
            <a:pPr defTabSz="608965">
              <a:lnSpc>
                <a:spcPct val="130000"/>
              </a:lnSpc>
            </a:pPr>
            <a:endParaRPr lang="en-US" altLang="zh-CN" sz="1400" dirty="0">
              <a:solidFill>
                <a:srgbClr val="FFFFFF"/>
              </a:solidFill>
              <a:latin typeface="Segoe UI Light" panose="020B0502040204020203"/>
              <a:ea typeface="微软雅黑" panose="020B0503020204020204" charset="-122"/>
              <a:cs typeface="Segoe UI Light" panose="020B0502040204020203"/>
            </a:endParaRPr>
          </a:p>
          <a:p>
            <a:pPr defTabSz="608965">
              <a:lnSpc>
                <a:spcPct val="130000"/>
              </a:lnSpc>
            </a:pPr>
            <a:r>
              <a:rPr lang="zh-CN" altLang="en-US" sz="1400" dirty="0">
                <a:solidFill>
                  <a:srgbClr val="FFFFFF"/>
                </a:solidFill>
                <a:latin typeface="Segoe UI Light" panose="020B0502040204020203"/>
                <a:ea typeface="微软雅黑" panose="020B0503020204020204" charset="-122"/>
                <a:cs typeface="Segoe UI Light" panose="020B0502040204020203"/>
              </a:rPr>
              <a:t>正文 </a:t>
            </a:r>
            <a:r>
              <a:rPr lang="en-US" altLang="zh-CN" sz="1400" dirty="0">
                <a:solidFill>
                  <a:srgbClr val="FFFFFF"/>
                </a:solidFill>
                <a:latin typeface="Segoe UI Light" panose="020B0502040204020203"/>
                <a:ea typeface="微软雅黑" panose="020B0503020204020204" charset="-122"/>
                <a:cs typeface="Segoe UI Light" panose="020B0502040204020203"/>
              </a:rPr>
              <a:t>1.3</a:t>
            </a:r>
          </a:p>
          <a:p>
            <a:pPr defTabSz="608965">
              <a:lnSpc>
                <a:spcPct val="130000"/>
              </a:lnSpc>
            </a:pPr>
            <a:endParaRPr lang="en-US" altLang="zh-CN" sz="1400" dirty="0">
              <a:solidFill>
                <a:srgbClr val="FFFFFF"/>
              </a:solidFill>
              <a:latin typeface="Segoe UI Light" panose="020B0502040204020203"/>
              <a:ea typeface="微软雅黑" panose="020B0503020204020204" charset="-122"/>
              <a:cs typeface="Segoe UI Light" panose="020B0502040204020203"/>
            </a:endParaRPr>
          </a:p>
          <a:p>
            <a:pPr defTabSz="608965">
              <a:lnSpc>
                <a:spcPct val="130000"/>
              </a:lnSpc>
            </a:pPr>
            <a:endParaRPr lang="en-US" altLang="zh-CN" sz="1400" dirty="0">
              <a:solidFill>
                <a:srgbClr val="FFFFFF"/>
              </a:solidFill>
              <a:latin typeface="Segoe UI Light" panose="020B0502040204020203"/>
              <a:ea typeface="微软雅黑" panose="020B0503020204020204" charset="-122"/>
              <a:cs typeface="Segoe UI Light" panose="020B0502040204020203"/>
            </a:endParaRPr>
          </a:p>
          <a:p>
            <a:pPr defTabSz="608965">
              <a:lnSpc>
                <a:spcPct val="130000"/>
              </a:lnSpc>
            </a:pPr>
            <a:r>
              <a:rPr lang="en-US" altLang="zh-CN" sz="1400" dirty="0" err="1">
                <a:solidFill>
                  <a:srgbClr val="FFFFFF"/>
                </a:solidFill>
                <a:latin typeface="Segoe UI Light" panose="020B0502040204020203"/>
                <a:ea typeface="微软雅黑" panose="020B0503020204020204" charset="-122"/>
                <a:cs typeface="Segoe UI Light" panose="020B0502040204020203"/>
              </a:rPr>
              <a:t>cn.bing.com</a:t>
            </a:r>
            <a:endParaRPr lang="zh-CN" altLang="en-US" sz="1400" dirty="0">
              <a:solidFill>
                <a:srgbClr val="FFFFFF"/>
              </a:solidFill>
              <a:latin typeface="Segoe UI Light" panose="020B0502040204020203"/>
              <a:ea typeface="微软雅黑" panose="020B0503020204020204" charset="-122"/>
              <a:cs typeface="Segoe UI Light" panose="020B0502040204020203"/>
            </a:endParaRPr>
          </a:p>
          <a:p>
            <a:pPr defTabSz="608965">
              <a:lnSpc>
                <a:spcPct val="130000"/>
              </a:lnSpc>
            </a:pPr>
            <a:endParaRPr lang="zh-CN" altLang="en-US" sz="1400" dirty="0">
              <a:solidFill>
                <a:srgbClr val="FFFFFF"/>
              </a:solidFill>
              <a:latin typeface="Segoe UI Light" panose="020B0502040204020203"/>
              <a:ea typeface="微软雅黑" panose="020B0503020204020204" charset="-122"/>
              <a:cs typeface="Segoe UI Light" panose="020B0502040204020203"/>
            </a:endParaRPr>
          </a:p>
          <a:p>
            <a:pPr defTabSz="608965">
              <a:lnSpc>
                <a:spcPct val="130000"/>
              </a:lnSpc>
            </a:pPr>
            <a:endParaRPr lang="zh-CN" altLang="en-US" sz="1400" dirty="0">
              <a:solidFill>
                <a:srgbClr val="FFFFFF"/>
              </a:solidFill>
              <a:latin typeface="Segoe UI Light" panose="020B0502040204020203"/>
              <a:ea typeface="微软雅黑" panose="020B0503020204020204" charset="-122"/>
              <a:cs typeface="Segoe UI Light" panose="020B0502040204020203"/>
            </a:endParaRPr>
          </a:p>
          <a:p>
            <a:pPr marL="0" marR="0" lvl="0" indent="0" algn="l" defTabSz="608965" rtl="0" eaLnBrk="1" fontAlgn="auto" latinLnBrk="0" hangingPunct="1">
              <a:lnSpc>
                <a:spcPct val="130000"/>
              </a:lnSpc>
              <a:spcBef>
                <a:spcPts val="0"/>
              </a:spcBef>
              <a:spcAft>
                <a:spcPts val="0"/>
              </a:spcAft>
              <a:buClrTx/>
              <a:buSzTx/>
              <a:buFontTx/>
              <a:buNone/>
              <a:defRPr/>
            </a:pPr>
            <a:r>
              <a:rPr kumimoji="0" lang="zh-CN" altLang="en-US" sz="1335" b="0" i="0" u="none" strike="noStrike" kern="1200" cap="none" spc="0" normalizeH="0" baseline="0" noProof="0" dirty="0">
                <a:ln>
                  <a:noFill/>
                </a:ln>
                <a:solidFill>
                  <a:prstClr val="white"/>
                </a:solidFill>
                <a:effectLst/>
                <a:uLnTx/>
                <a:uFillTx/>
                <a:latin typeface="Century Gothic" panose="020B0502020202020204"/>
                <a:ea typeface="微软雅黑" panose="020B0503020204020204" charset="-122"/>
                <a:cs typeface="+mn-cs"/>
              </a:rPr>
              <a:t>本网站所提供的任何信息内容（包括但不限于 </a:t>
            </a:r>
            <a:r>
              <a:rPr kumimoji="0" lang="en-US" altLang="zh-CN" sz="1335" b="0" i="0" u="none" strike="noStrike" kern="1200" cap="none" spc="0" normalizeH="0" baseline="0" noProof="0" dirty="0">
                <a:ln>
                  <a:noFill/>
                </a:ln>
                <a:solidFill>
                  <a:prstClr val="white"/>
                </a:solidFill>
                <a:effectLst/>
                <a:uLnTx/>
                <a:uFillTx/>
                <a:latin typeface="Segoe UI Light" panose="020B0502040204020203" charset="0"/>
                <a:ea typeface="Segoe UI Light" panose="020B0502040204020203" charset="0"/>
                <a:cs typeface="Segoe UI Light" panose="020B0502040204020203" charset="0"/>
              </a:rPr>
              <a:t>PPT</a:t>
            </a:r>
            <a:r>
              <a:rPr kumimoji="0" lang="zh-CN" altLang="en-US" sz="1335" b="0" i="0" u="none" strike="noStrike" kern="1200" cap="none" spc="0" normalizeH="0" baseline="0" noProof="0" dirty="0">
                <a:ln>
                  <a:noFill/>
                </a:ln>
                <a:solidFill>
                  <a:prstClr val="white"/>
                </a:solidFill>
                <a:effectLst/>
                <a:uLnTx/>
                <a:uFillTx/>
                <a:latin typeface="Segoe UI Light" panose="020B0502040204020203" charset="0"/>
                <a:ea typeface="Segoe UI Light" panose="020B0502040204020203" charset="0"/>
                <a:cs typeface="Segoe UI Light" panose="020B0502040204020203" charset="0"/>
              </a:rPr>
              <a:t> </a:t>
            </a:r>
            <a:r>
              <a:rPr kumimoji="0" lang="zh-CN" altLang="en-US" sz="1335" b="0" i="0" u="none" strike="noStrike" kern="1200" cap="none" spc="0" normalizeH="0" baseline="0" noProof="0" dirty="0">
                <a:ln>
                  <a:noFill/>
                </a:ln>
                <a:solidFill>
                  <a:prstClr val="white"/>
                </a:solidFill>
                <a:effectLst/>
                <a:uLnTx/>
                <a:uFillTx/>
                <a:latin typeface="Century Gothic" panose="020B0502020202020204"/>
                <a:ea typeface="微软雅黑" panose="020B0503020204020204" charset="-122"/>
                <a:cs typeface="+mn-cs"/>
              </a:rPr>
              <a:t>模板、</a:t>
            </a:r>
            <a:r>
              <a:rPr kumimoji="0" lang="en-US" altLang="zh-CN" sz="1335" b="0" i="0" u="none" strike="noStrike" kern="1200" cap="none" spc="0" normalizeH="0" baseline="0" noProof="0" dirty="0">
                <a:ln>
                  <a:noFill/>
                </a:ln>
                <a:solidFill>
                  <a:prstClr val="white"/>
                </a:solidFill>
                <a:effectLst/>
                <a:uLnTx/>
                <a:uFillTx/>
                <a:latin typeface="Segoe UI Light" panose="020B0502040204020203" charset="0"/>
                <a:ea typeface="Segoe UI Light" panose="020B0502040204020203" charset="0"/>
                <a:cs typeface="Segoe UI Light" panose="020B0502040204020203" charset="0"/>
              </a:rPr>
              <a:t>Word</a:t>
            </a:r>
            <a:r>
              <a:rPr kumimoji="0" lang="zh-CN" altLang="en-US" sz="1335" b="0" i="0" u="none" strike="noStrike" kern="1200" cap="none" spc="0" normalizeH="0" baseline="0" noProof="0" dirty="0">
                <a:ln>
                  <a:noFill/>
                </a:ln>
                <a:solidFill>
                  <a:prstClr val="white"/>
                </a:solidFill>
                <a:effectLst/>
                <a:uLnTx/>
                <a:uFillTx/>
                <a:latin typeface="Segoe UI Light" panose="020B0502040204020203" charset="0"/>
                <a:ea typeface="Segoe UI Light" panose="020B0502040204020203" charset="0"/>
                <a:cs typeface="Segoe UI Light" panose="020B0502040204020203" charset="0"/>
              </a:rPr>
              <a:t> </a:t>
            </a:r>
            <a:r>
              <a:rPr kumimoji="0" lang="zh-CN" altLang="en-US" sz="1335" b="0" i="0" u="none" strike="noStrike" kern="1200" cap="none" spc="0" normalizeH="0" baseline="0" noProof="0" dirty="0">
                <a:ln>
                  <a:noFill/>
                </a:ln>
                <a:solidFill>
                  <a:prstClr val="white"/>
                </a:solidFill>
                <a:effectLst/>
                <a:uLnTx/>
                <a:uFillTx/>
                <a:latin typeface="Century Gothic" panose="020B0502020202020204"/>
                <a:ea typeface="微软雅黑" panose="020B0503020204020204" charset="-122"/>
                <a:cs typeface="+mn-cs"/>
              </a:rPr>
              <a:t>文档、</a:t>
            </a:r>
            <a:r>
              <a:rPr kumimoji="0" lang="en-US" altLang="zh-CN" sz="1335" b="0" i="0" u="none" strike="noStrike" kern="1200" cap="none" spc="0" normalizeH="0" baseline="0" noProof="0" dirty="0">
                <a:ln>
                  <a:noFill/>
                </a:ln>
                <a:solidFill>
                  <a:prstClr val="white"/>
                </a:solidFill>
                <a:effectLst/>
                <a:uLnTx/>
                <a:uFillTx/>
                <a:latin typeface="Segoe UI Light" panose="020B0502040204020203" charset="0"/>
                <a:ea typeface="Segoe UI Light" panose="020B0502040204020203" charset="0"/>
                <a:cs typeface="Segoe UI Light" panose="020B0502040204020203" charset="0"/>
              </a:rPr>
              <a:t>Excel</a:t>
            </a:r>
            <a:r>
              <a:rPr kumimoji="0" lang="zh-CN" altLang="en-US" sz="1335" b="0" i="0" u="none" strike="noStrike" kern="1200" cap="none" spc="0" normalizeH="0" baseline="0" noProof="0" dirty="0">
                <a:ln>
                  <a:noFill/>
                </a:ln>
                <a:solidFill>
                  <a:prstClr val="white"/>
                </a:solidFill>
                <a:effectLst/>
                <a:uLnTx/>
                <a:uFillTx/>
                <a:latin typeface="Segoe UI Light" panose="020B0502040204020203" charset="0"/>
                <a:ea typeface="Segoe UI Light" panose="020B0502040204020203" charset="0"/>
                <a:cs typeface="Segoe UI Light" panose="020B0502040204020203" charset="0"/>
              </a:rPr>
              <a:t> </a:t>
            </a:r>
            <a:r>
              <a:rPr kumimoji="0" lang="zh-CN" altLang="en-US" sz="1335" b="0" i="0" u="none" strike="noStrike" kern="1200" cap="none" spc="0" normalizeH="0" baseline="0" noProof="0" dirty="0">
                <a:ln>
                  <a:noFill/>
                </a:ln>
                <a:solidFill>
                  <a:prstClr val="white"/>
                </a:solidFill>
                <a:effectLst/>
                <a:uLnTx/>
                <a:uFillTx/>
                <a:latin typeface="Century Gothic" panose="020B0502020202020204"/>
                <a:ea typeface="微软雅黑" panose="020B0503020204020204" charset="-122"/>
                <a:cs typeface="+mn-cs"/>
              </a:rPr>
              <a:t>图表、图片素材等）均受</a:t>
            </a:r>
            <a:r>
              <a:rPr kumimoji="0" lang="en-US" altLang="zh-CN" sz="1335" b="0" i="0" u="none" strike="noStrike" kern="1200" cap="none" spc="0" normalizeH="0" baseline="0" noProof="0" dirty="0">
                <a:ln>
                  <a:noFill/>
                </a:ln>
                <a:solidFill>
                  <a:prstClr val="white"/>
                </a:solidFill>
                <a:effectLst/>
                <a:uLnTx/>
                <a:uFillTx/>
                <a:latin typeface="Century Gothic" panose="020B0502020202020204"/>
                <a:ea typeface="微软雅黑" panose="020B0503020204020204" charset="-122"/>
                <a:cs typeface="+mn-cs"/>
              </a:rPr>
              <a:t>《</a:t>
            </a:r>
            <a:r>
              <a:rPr kumimoji="0" lang="zh-CN" altLang="en-US" sz="1335" b="0" i="0" u="none" strike="noStrike" kern="1200" cap="none" spc="0" normalizeH="0" baseline="0" noProof="0" dirty="0">
                <a:ln>
                  <a:noFill/>
                </a:ln>
                <a:solidFill>
                  <a:prstClr val="white"/>
                </a:solidFill>
                <a:effectLst/>
                <a:uLnTx/>
                <a:uFillTx/>
                <a:latin typeface="Century Gothic" panose="020B0502020202020204"/>
                <a:ea typeface="微软雅黑" panose="020B0503020204020204" charset="-122"/>
                <a:cs typeface="+mn-cs"/>
              </a:rPr>
              <a:t>中华人民共和国著作权法</a:t>
            </a:r>
            <a:r>
              <a:rPr kumimoji="0" lang="en-US" altLang="zh-CN" sz="1335" b="0" i="0" u="none" strike="noStrike" kern="1200" cap="none" spc="0" normalizeH="0" baseline="0" noProof="0" dirty="0">
                <a:ln>
                  <a:noFill/>
                </a:ln>
                <a:solidFill>
                  <a:prstClr val="white"/>
                </a:solidFill>
                <a:effectLst/>
                <a:uLnTx/>
                <a:uFillTx/>
                <a:latin typeface="Century Gothic" panose="020B0502020202020204"/>
                <a:ea typeface="微软雅黑" panose="020B0503020204020204" charset="-122"/>
                <a:cs typeface="+mn-cs"/>
              </a:rPr>
              <a:t>》</a:t>
            </a:r>
            <a:r>
              <a:rPr kumimoji="0" lang="zh-CN" altLang="en-US" sz="1335" b="0" i="0" u="none" strike="noStrike" kern="1200" cap="none" spc="0" normalizeH="0" baseline="0" noProof="0" dirty="0">
                <a:ln>
                  <a:noFill/>
                </a:ln>
                <a:solidFill>
                  <a:prstClr val="white"/>
                </a:solidFill>
                <a:effectLst/>
                <a:uLnTx/>
                <a:uFillTx/>
                <a:latin typeface="Century Gothic" panose="020B0502020202020204"/>
                <a:ea typeface="微软雅黑" panose="020B0503020204020204" charset="-122"/>
                <a:cs typeface="+mn-cs"/>
              </a:rPr>
              <a:t>、</a:t>
            </a:r>
            <a:r>
              <a:rPr kumimoji="0" lang="en-US" altLang="zh-CN" sz="1335" b="0" i="0" u="none" strike="noStrike" kern="1200" cap="none" spc="0" normalizeH="0" baseline="0" noProof="0" dirty="0">
                <a:ln>
                  <a:noFill/>
                </a:ln>
                <a:solidFill>
                  <a:prstClr val="white"/>
                </a:solidFill>
                <a:effectLst/>
                <a:uLnTx/>
                <a:uFillTx/>
                <a:latin typeface="Century Gothic" panose="020B0502020202020204"/>
                <a:ea typeface="微软雅黑" panose="020B0503020204020204" charset="-122"/>
                <a:cs typeface="+mn-cs"/>
              </a:rPr>
              <a:t>《</a:t>
            </a:r>
            <a:r>
              <a:rPr kumimoji="0" lang="zh-CN" altLang="en-US" sz="1335" b="0" i="0" u="none" strike="noStrike" kern="1200" cap="none" spc="0" normalizeH="0" baseline="0" noProof="0" dirty="0">
                <a:ln>
                  <a:noFill/>
                </a:ln>
                <a:solidFill>
                  <a:prstClr val="white"/>
                </a:solidFill>
                <a:effectLst/>
                <a:uLnTx/>
                <a:uFillTx/>
                <a:latin typeface="Century Gothic" panose="020B0502020202020204"/>
                <a:ea typeface="微软雅黑" panose="020B0503020204020204" charset="-122"/>
                <a:cs typeface="+mn-cs"/>
              </a:rPr>
              <a:t>信息网络传播权保护条例</a:t>
            </a:r>
            <a:r>
              <a:rPr kumimoji="0" lang="en-US" altLang="zh-CN" sz="1335" b="0" i="0" u="none" strike="noStrike" kern="1200" cap="none" spc="0" normalizeH="0" baseline="0" noProof="0" dirty="0">
                <a:ln>
                  <a:noFill/>
                </a:ln>
                <a:solidFill>
                  <a:prstClr val="white"/>
                </a:solidFill>
                <a:effectLst/>
                <a:uLnTx/>
                <a:uFillTx/>
                <a:latin typeface="Century Gothic" panose="020B0502020202020204"/>
                <a:ea typeface="微软雅黑" panose="020B0503020204020204" charset="-122"/>
                <a:cs typeface="+mn-cs"/>
              </a:rPr>
              <a:t>》</a:t>
            </a:r>
            <a:r>
              <a:rPr kumimoji="0" lang="zh-CN" altLang="en-US" sz="1335" b="0" i="0" u="none" strike="noStrike" kern="1200" cap="none" spc="0" normalizeH="0" baseline="0" noProof="0" dirty="0">
                <a:ln>
                  <a:noFill/>
                </a:ln>
                <a:solidFill>
                  <a:prstClr val="white"/>
                </a:solidFill>
                <a:effectLst/>
                <a:uLnTx/>
                <a:uFillTx/>
                <a:latin typeface="Century Gothic" panose="020B0502020202020204"/>
                <a:ea typeface="微软雅黑" panose="020B0503020204020204" charset="-122"/>
                <a:cs typeface="+mn-cs"/>
              </a:rPr>
              <a:t>及其他适用的法律法规的保护，未经权利人书面明确授权，信息内容的任何部分</a:t>
            </a:r>
            <a:r>
              <a:rPr kumimoji="0" lang="en-US" altLang="zh-CN" sz="1335" b="0" i="0" u="none" strike="noStrike" kern="1200" cap="none" spc="0" normalizeH="0" baseline="0" noProof="0" dirty="0">
                <a:ln>
                  <a:noFill/>
                </a:ln>
                <a:solidFill>
                  <a:prstClr val="white"/>
                </a:solidFill>
                <a:effectLst/>
                <a:uLnTx/>
                <a:uFillTx/>
                <a:latin typeface="Century Gothic" panose="020B0502020202020204"/>
                <a:ea typeface="微软雅黑" panose="020B0503020204020204" charset="-122"/>
                <a:cs typeface="+mn-cs"/>
              </a:rPr>
              <a:t>(</a:t>
            </a:r>
            <a:r>
              <a:rPr kumimoji="0" lang="zh-CN" altLang="en-US" sz="1335" b="0" i="0" u="none" strike="noStrike" kern="1200" cap="none" spc="0" normalizeH="0" baseline="0" noProof="0" dirty="0">
                <a:ln>
                  <a:noFill/>
                </a:ln>
                <a:solidFill>
                  <a:prstClr val="white"/>
                </a:solidFill>
                <a:effectLst/>
                <a:uLnTx/>
                <a:uFillTx/>
                <a:latin typeface="Century Gothic" panose="020B0502020202020204"/>
                <a:ea typeface="微软雅黑" panose="020B0503020204020204" charset="-122"/>
                <a:cs typeface="+mn-cs"/>
              </a:rPr>
              <a:t>包括图片或图表</a:t>
            </a:r>
            <a:r>
              <a:rPr kumimoji="0" lang="en-US" altLang="zh-CN" sz="1335" b="0" i="0" u="none" strike="noStrike" kern="1200" cap="none" spc="0" normalizeH="0" baseline="0" noProof="0" dirty="0">
                <a:ln>
                  <a:noFill/>
                </a:ln>
                <a:solidFill>
                  <a:prstClr val="white"/>
                </a:solidFill>
                <a:effectLst/>
                <a:uLnTx/>
                <a:uFillTx/>
                <a:latin typeface="Century Gothic" panose="020B0502020202020204"/>
                <a:ea typeface="微软雅黑" panose="020B0503020204020204" charset="-122"/>
                <a:cs typeface="+mn-cs"/>
              </a:rPr>
              <a:t>)</a:t>
            </a:r>
            <a:r>
              <a:rPr kumimoji="0" lang="zh-CN" altLang="en-US" sz="1335" b="0" i="0" u="none" strike="noStrike" kern="1200" cap="none" spc="0" normalizeH="0" baseline="0" noProof="0" dirty="0">
                <a:ln>
                  <a:noFill/>
                </a:ln>
                <a:solidFill>
                  <a:prstClr val="white"/>
                </a:solidFill>
                <a:effectLst/>
                <a:uLnTx/>
                <a:uFillTx/>
                <a:latin typeface="Century Gothic" panose="020B0502020202020204"/>
                <a:ea typeface="微软雅黑" panose="020B0503020204020204" charset="-122"/>
                <a:cs typeface="+mn-cs"/>
              </a:rPr>
              <a:t>不得被全部或部分的复制、传播、销售，否则将承担法律责任。</a:t>
            </a:r>
          </a:p>
        </p:txBody>
      </p:sp>
      <p:sp>
        <p:nvSpPr>
          <p:cNvPr id="13" name="矩形 12"/>
          <p:cNvSpPr/>
          <p:nvPr userDrawn="1"/>
        </p:nvSpPr>
        <p:spPr>
          <a:xfrm>
            <a:off x="440603" y="182445"/>
            <a:ext cx="777777" cy="246221"/>
          </a:xfrm>
          <a:prstGeom prst="rect">
            <a:avLst/>
          </a:prstGeom>
        </p:spPr>
        <p:txBody>
          <a:bodyPr wrap="none">
            <a:spAutoFit/>
          </a:bodyPr>
          <a:lstStyle/>
          <a:p>
            <a:pPr defTabSz="608965"/>
            <a:r>
              <a:rPr kumimoji="1" lang="en-US" altLang="zh-CN" sz="1000" dirty="0">
                <a:solidFill>
                  <a:prstClr val="white"/>
                </a:solidFill>
                <a:latin typeface="Segoe UI Light" panose="020B0502040204020203"/>
                <a:ea typeface="微软雅黑" panose="020B0503020204020204" charset="-122"/>
                <a:cs typeface="Segoe UI Light" panose="020B0502040204020203"/>
              </a:rPr>
              <a:t>OfficePLUS</a:t>
            </a:r>
            <a:endParaRPr lang="zh-CN" altLang="en-US" sz="1000" dirty="0">
              <a:solidFill>
                <a:prstClr val="white"/>
              </a:solidFill>
              <a:latin typeface="Segoe UI Light" panose="020B0502040204020203"/>
              <a:ea typeface="微软雅黑" panose="020B0503020204020204" charset="-122"/>
              <a:cs typeface="Segoe UI Light" panose="020B0502040204020203"/>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tags" Target="../tags/tag4.xml"/></Relationships>
</file>

<file path=ppt/slides/_rels/slide100.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68.xml"/><Relationship Id="rId1" Type="http://schemas.openxmlformats.org/officeDocument/2006/relationships/slideLayout" Target="../slideLayouts/slideLayout1.xml"/></Relationships>
</file>

<file path=ppt/slides/_rels/slide101.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69.xml"/><Relationship Id="rId1" Type="http://schemas.openxmlformats.org/officeDocument/2006/relationships/slideLayout" Target="../slideLayouts/slideLayout1.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4.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4.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4.xml"/></Relationships>
</file>

<file path=ppt/slides/_rels/slide106.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73.xml"/><Relationship Id="rId1" Type="http://schemas.openxmlformats.org/officeDocument/2006/relationships/slideLayout" Target="../slideLayouts/slideLayout4.xml"/></Relationships>
</file>

<file path=ppt/slides/_rels/slide107.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74.xml"/><Relationship Id="rId1" Type="http://schemas.openxmlformats.org/officeDocument/2006/relationships/slideLayout" Target="../slideLayouts/slideLayout4.xml"/></Relationships>
</file>

<file path=ppt/slides/_rels/slide108.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75.xml"/><Relationship Id="rId1" Type="http://schemas.openxmlformats.org/officeDocument/2006/relationships/slideLayout" Target="../slideLayouts/slideLayout4.xml"/></Relationships>
</file>

<file path=ppt/slides/_rels/slide109.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76.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xml"/><Relationship Id="rId1" Type="http://schemas.openxmlformats.org/officeDocument/2006/relationships/tags" Target="../tags/tag5.xml"/><Relationship Id="rId4" Type="http://schemas.openxmlformats.org/officeDocument/2006/relationships/image" Target="../media/image9.png"/></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4.xml"/></Relationships>
</file>

<file path=ppt/slides/_rels/slide11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12"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3.png"/><Relationship Id="rId11" Type="http://schemas.openxmlformats.org/officeDocument/2006/relationships/image" Target="../media/image18.png"/><Relationship Id="rId5" Type="http://schemas.openxmlformats.org/officeDocument/2006/relationships/image" Target="../media/image12.pn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6.xml"/><Relationship Id="rId4" Type="http://schemas.openxmlformats.org/officeDocument/2006/relationships/image" Target="../media/image3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6.xml"/><Relationship Id="rId1" Type="http://schemas.openxmlformats.org/officeDocument/2006/relationships/tags" Target="../tags/tag1.xml"/><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9.xml"/><Relationship Id="rId1" Type="http://schemas.openxmlformats.org/officeDocument/2006/relationships/slideLayout" Target="../slideLayouts/slideLayout4.xml"/><Relationship Id="rId5" Type="http://schemas.openxmlformats.org/officeDocument/2006/relationships/image" Target="../media/image46.jpeg"/><Relationship Id="rId4" Type="http://schemas.openxmlformats.org/officeDocument/2006/relationships/image" Target="../media/image45.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0.xml"/><Relationship Id="rId1" Type="http://schemas.openxmlformats.org/officeDocument/2006/relationships/slideLayout" Target="../slideLayouts/slideLayout4.xml"/><Relationship Id="rId5" Type="http://schemas.openxmlformats.org/officeDocument/2006/relationships/image" Target="../media/image48.png"/><Relationship Id="rId4" Type="http://schemas.openxmlformats.org/officeDocument/2006/relationships/image" Target="../media/image47.png"/></Relationships>
</file>

<file path=ppt/slides/_rels/slide5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1.xml"/><Relationship Id="rId1" Type="http://schemas.openxmlformats.org/officeDocument/2006/relationships/slideLayout" Target="../slideLayouts/slideLayout4.xml"/><Relationship Id="rId4" Type="http://schemas.openxmlformats.org/officeDocument/2006/relationships/image" Target="../media/image50.png"/></Relationships>
</file>

<file path=ppt/slides/_rels/slide5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2.xml"/><Relationship Id="rId1" Type="http://schemas.openxmlformats.org/officeDocument/2006/relationships/slideLayout" Target="../slideLayouts/slideLayout4.xml"/><Relationship Id="rId4" Type="http://schemas.openxmlformats.org/officeDocument/2006/relationships/image" Target="../media/image52.png"/></Relationships>
</file>

<file path=ppt/slides/_rels/slide5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4.xml"/><Relationship Id="rId1" Type="http://schemas.openxmlformats.org/officeDocument/2006/relationships/slideLayout" Target="../slideLayouts/slideLayout4.xml"/><Relationship Id="rId5" Type="http://schemas.openxmlformats.org/officeDocument/2006/relationships/image" Target="../media/image56.png"/><Relationship Id="rId4" Type="http://schemas.openxmlformats.org/officeDocument/2006/relationships/image" Target="../media/image55.png"/></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3" Type="http://schemas.openxmlformats.org/officeDocument/2006/relationships/image" Target="../media/image56.tiff"/><Relationship Id="rId2" Type="http://schemas.openxmlformats.org/officeDocument/2006/relationships/notesSlide" Target="../notesSlides/notesSlide29.xml"/><Relationship Id="rId1" Type="http://schemas.openxmlformats.org/officeDocument/2006/relationships/slideLayout" Target="../slideLayouts/slideLayout4.xml"/><Relationship Id="rId5" Type="http://schemas.openxmlformats.org/officeDocument/2006/relationships/image" Target="../media/image58.tiff"/><Relationship Id="rId4" Type="http://schemas.openxmlformats.org/officeDocument/2006/relationships/image" Target="../media/image57.tiff"/></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6.png"/></Relationships>
</file>

<file path=ppt/slides/_rels/slide60.xml.rels><?xml version="1.0" encoding="UTF-8" standalone="yes"?>
<Relationships xmlns="http://schemas.openxmlformats.org/package/2006/relationships"><Relationship Id="rId3" Type="http://schemas.openxmlformats.org/officeDocument/2006/relationships/image" Target="../media/image59.tiff"/><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3" Type="http://schemas.openxmlformats.org/officeDocument/2006/relationships/image" Target="../media/image60.tiff"/><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tags" Target="../tags/tag2.xml"/><Relationship Id="rId1" Type="http://schemas.openxmlformats.org/officeDocument/2006/relationships/vmlDrawing" Target="../drawings/vmlDrawing1.vml"/><Relationship Id="rId6" Type="http://schemas.openxmlformats.org/officeDocument/2006/relationships/image" Target="../media/image7.emf"/><Relationship Id="rId5" Type="http://schemas.openxmlformats.org/officeDocument/2006/relationships/oleObject" Target="../embeddings/oleObject1.bin"/><Relationship Id="rId4" Type="http://schemas.openxmlformats.org/officeDocument/2006/relationships/notesSlide" Target="../notesSlides/notesSlide4.xml"/></Relationships>
</file>

<file path=ppt/slides/_rels/slide8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53.xml"/><Relationship Id="rId1" Type="http://schemas.openxmlformats.org/officeDocument/2006/relationships/slideLayout" Target="../slideLayouts/slideLayout1.xml"/><Relationship Id="rId4" Type="http://schemas.openxmlformats.org/officeDocument/2006/relationships/image" Target="../media/image74.png"/></Relationships>
</file>

<file path=ppt/slides/_rels/slide8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54.xml"/><Relationship Id="rId1" Type="http://schemas.openxmlformats.org/officeDocument/2006/relationships/slideLayout" Target="../slideLayouts/slideLayout1.xml"/><Relationship Id="rId5" Type="http://schemas.openxmlformats.org/officeDocument/2006/relationships/image" Target="../media/image77.png"/><Relationship Id="rId4" Type="http://schemas.openxmlformats.org/officeDocument/2006/relationships/image" Target="../media/image76.png"/></Relationships>
</file>

<file path=ppt/slides/_rels/slide87.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57.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6.xml"/><Relationship Id="rId1" Type="http://schemas.openxmlformats.org/officeDocument/2006/relationships/tags" Target="../tags/tag3.xml"/><Relationship Id="rId4" Type="http://schemas.openxmlformats.org/officeDocument/2006/relationships/image" Target="../media/image8.png"/></Relationships>
</file>

<file path=ppt/slides/_rels/slide90.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59.xml"/><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60.xml"/><Relationship Id="rId1" Type="http://schemas.openxmlformats.org/officeDocument/2006/relationships/slideLayout" Target="../slideLayouts/slideLayout1.xml"/><Relationship Id="rId4" Type="http://schemas.openxmlformats.org/officeDocument/2006/relationships/image" Target="../media/image84.png"/></Relationships>
</file>

<file path=ppt/slides/_rels/slide93.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62.xml"/><Relationship Id="rId1" Type="http://schemas.openxmlformats.org/officeDocument/2006/relationships/slideLayout" Target="../slideLayouts/slideLayout1.xml"/><Relationship Id="rId4" Type="http://schemas.openxmlformats.org/officeDocument/2006/relationships/image" Target="../media/image87.png"/></Relationships>
</file>

<file path=ppt/slides/_rels/slide95.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63.xml"/><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64.xml"/><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65.xml"/><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66.xml"/><Relationship Id="rId1" Type="http://schemas.openxmlformats.org/officeDocument/2006/relationships/slideLayout" Target="../slideLayouts/slideLayout1.xml"/></Relationships>
</file>

<file path=ppt/slides/_rels/slide99.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67.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1EFF4CB8-DE3A-4A2D-AB5D-0F82FEF5004D}"/>
              </a:ext>
            </a:extLst>
          </p:cNvPr>
          <p:cNvPicPr>
            <a:picLocks noChangeAspect="1"/>
          </p:cNvPicPr>
          <p:nvPr/>
        </p:nvPicPr>
        <p:blipFill>
          <a:blip r:embed="rId2"/>
          <a:stretch>
            <a:fillRect/>
          </a:stretch>
        </p:blipFill>
        <p:spPr>
          <a:xfrm>
            <a:off x="3841070" y="3535258"/>
            <a:ext cx="4509855" cy="1889760"/>
          </a:xfrm>
          <a:prstGeom prst="rect">
            <a:avLst/>
          </a:prstGeom>
        </p:spPr>
      </p:pic>
      <p:sp>
        <p:nvSpPr>
          <p:cNvPr id="5" name="矩形 4"/>
          <p:cNvSpPr/>
          <p:nvPr/>
        </p:nvSpPr>
        <p:spPr>
          <a:xfrm>
            <a:off x="4772561" y="2360410"/>
            <a:ext cx="2646878" cy="830997"/>
          </a:xfrm>
          <a:prstGeom prst="rect">
            <a:avLst/>
          </a:prstGeom>
        </p:spPr>
        <p:txBody>
          <a:bodyPr wrap="none">
            <a:spAutoFit/>
          </a:bodyPr>
          <a:lstStyle/>
          <a:p>
            <a:pPr algn="ctr"/>
            <a:r>
              <a:rPr lang="zh-CN" altLang="en-US" sz="4800" b="1" dirty="0"/>
              <a:t>知识图谱</a:t>
            </a:r>
            <a:endParaRPr lang="en-US" altLang="zh-CN" sz="4800" b="1" dirty="0"/>
          </a:p>
        </p:txBody>
      </p:sp>
      <p:sp>
        <p:nvSpPr>
          <p:cNvPr id="14" name="矩形 13"/>
          <p:cNvSpPr/>
          <p:nvPr/>
        </p:nvSpPr>
        <p:spPr>
          <a:xfrm>
            <a:off x="4754033" y="3374494"/>
            <a:ext cx="2683933" cy="1071046"/>
          </a:xfrm>
          <a:prstGeom prst="rect">
            <a:avLst/>
          </a:prstGeom>
          <a:solidFill>
            <a:schemeClr val="bg1"/>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r>
              <a:rPr lang="zh-CN" altLang="en-US" sz="1600" b="1" dirty="0">
                <a:solidFill>
                  <a:schemeClr val="tx1"/>
                </a:solidFill>
              </a:rPr>
              <a:t>刘    影  </a:t>
            </a:r>
            <a:r>
              <a:rPr lang="en-US" altLang="zh-CN" sz="1600" b="1" dirty="0">
                <a:solidFill>
                  <a:schemeClr val="tx1"/>
                </a:solidFill>
              </a:rPr>
              <a:t>5720182035</a:t>
            </a:r>
          </a:p>
          <a:p>
            <a:pPr algn="ctr"/>
            <a:r>
              <a:rPr lang="zh-CN" altLang="en-US" sz="1600" b="1" dirty="0">
                <a:solidFill>
                  <a:schemeClr val="tx1"/>
                </a:solidFill>
              </a:rPr>
              <a:t>李欣悦  </a:t>
            </a:r>
            <a:r>
              <a:rPr lang="en-US" altLang="zh-CN" sz="1600" b="1" dirty="0">
                <a:solidFill>
                  <a:schemeClr val="tx1"/>
                </a:solidFill>
              </a:rPr>
              <a:t>5720182039</a:t>
            </a:r>
          </a:p>
          <a:p>
            <a:pPr algn="ctr"/>
            <a:r>
              <a:rPr lang="zh-CN" altLang="en-US" sz="1600" b="1" dirty="0">
                <a:solidFill>
                  <a:schemeClr val="tx1"/>
                </a:solidFill>
              </a:rPr>
              <a:t>张心阳  </a:t>
            </a:r>
            <a:r>
              <a:rPr lang="en-US" altLang="zh-CN" sz="1600" b="1" dirty="0">
                <a:solidFill>
                  <a:schemeClr val="tx1"/>
                </a:solidFill>
              </a:rPr>
              <a:t>3220180768</a:t>
            </a:r>
          </a:p>
          <a:p>
            <a:pPr algn="ctr"/>
            <a:r>
              <a:rPr lang="zh-CN" altLang="en-US" sz="1600" b="1" dirty="0">
                <a:solidFill>
                  <a:schemeClr val="tx1"/>
                </a:solidFill>
              </a:rPr>
              <a:t>钟    豪  </a:t>
            </a:r>
            <a:r>
              <a:rPr lang="en-US" altLang="zh-CN" sz="1600" b="1" dirty="0">
                <a:solidFill>
                  <a:schemeClr val="tx1"/>
                </a:solidFill>
              </a:rPr>
              <a:t>3220180775</a:t>
            </a:r>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p:cNvGrpSpPr/>
          <p:nvPr/>
        </p:nvGrpSpPr>
        <p:grpSpPr>
          <a:xfrm>
            <a:off x="3352078" y="2964194"/>
            <a:ext cx="1779229" cy="509896"/>
            <a:chOff x="888096" y="1000203"/>
            <a:chExt cx="4259825" cy="944066"/>
          </a:xfrm>
        </p:grpSpPr>
        <p:sp>
          <p:nvSpPr>
            <p:cNvPr id="7" name="矩形 6"/>
            <p:cNvSpPr/>
            <p:nvPr/>
          </p:nvSpPr>
          <p:spPr>
            <a:xfrm>
              <a:off x="911225" y="1045634"/>
              <a:ext cx="4199467" cy="872066"/>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8" name="椭圆 7"/>
            <p:cNvSpPr/>
            <p:nvPr/>
          </p:nvSpPr>
          <p:spPr>
            <a:xfrm>
              <a:off x="888096" y="1000203"/>
              <a:ext cx="72000" cy="72000"/>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9" name="椭圆 8"/>
            <p:cNvSpPr/>
            <p:nvPr/>
          </p:nvSpPr>
          <p:spPr>
            <a:xfrm>
              <a:off x="888096" y="1872269"/>
              <a:ext cx="72000" cy="72000"/>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10" name="椭圆 9"/>
            <p:cNvSpPr/>
            <p:nvPr/>
          </p:nvSpPr>
          <p:spPr>
            <a:xfrm>
              <a:off x="5075921" y="1872269"/>
              <a:ext cx="72000" cy="72000"/>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11" name="椭圆 10"/>
            <p:cNvSpPr/>
            <p:nvPr/>
          </p:nvSpPr>
          <p:spPr>
            <a:xfrm>
              <a:off x="5074692" y="1009634"/>
              <a:ext cx="72000" cy="72000"/>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grpSp>
      <p:grpSp>
        <p:nvGrpSpPr>
          <p:cNvPr id="18" name="组合 17"/>
          <p:cNvGrpSpPr/>
          <p:nvPr/>
        </p:nvGrpSpPr>
        <p:grpSpPr>
          <a:xfrm>
            <a:off x="5444151" y="2043409"/>
            <a:ext cx="1878015" cy="509896"/>
            <a:chOff x="888096" y="1000203"/>
            <a:chExt cx="4259825" cy="944066"/>
          </a:xfrm>
        </p:grpSpPr>
        <p:sp>
          <p:nvSpPr>
            <p:cNvPr id="19" name="矩形 18"/>
            <p:cNvSpPr/>
            <p:nvPr/>
          </p:nvSpPr>
          <p:spPr>
            <a:xfrm>
              <a:off x="911225" y="1045634"/>
              <a:ext cx="4199467" cy="872066"/>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20" name="椭圆 19"/>
            <p:cNvSpPr/>
            <p:nvPr/>
          </p:nvSpPr>
          <p:spPr>
            <a:xfrm>
              <a:off x="888096" y="1000203"/>
              <a:ext cx="72000" cy="72000"/>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21" name="椭圆 20"/>
            <p:cNvSpPr/>
            <p:nvPr/>
          </p:nvSpPr>
          <p:spPr>
            <a:xfrm>
              <a:off x="888096" y="1872269"/>
              <a:ext cx="72000" cy="72000"/>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22" name="椭圆 21"/>
            <p:cNvSpPr/>
            <p:nvPr/>
          </p:nvSpPr>
          <p:spPr>
            <a:xfrm>
              <a:off x="5075921" y="1872269"/>
              <a:ext cx="72000" cy="72000"/>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23" name="椭圆 22"/>
            <p:cNvSpPr/>
            <p:nvPr/>
          </p:nvSpPr>
          <p:spPr>
            <a:xfrm>
              <a:off x="5074692" y="1009634"/>
              <a:ext cx="72000" cy="72000"/>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grpSp>
      <p:grpSp>
        <p:nvGrpSpPr>
          <p:cNvPr id="24" name="组合 23"/>
          <p:cNvGrpSpPr/>
          <p:nvPr/>
        </p:nvGrpSpPr>
        <p:grpSpPr>
          <a:xfrm>
            <a:off x="5444152" y="3886395"/>
            <a:ext cx="1877472" cy="509896"/>
            <a:chOff x="888096" y="1000203"/>
            <a:chExt cx="4259825" cy="944066"/>
          </a:xfrm>
        </p:grpSpPr>
        <p:sp>
          <p:nvSpPr>
            <p:cNvPr id="25" name="矩形 24"/>
            <p:cNvSpPr/>
            <p:nvPr/>
          </p:nvSpPr>
          <p:spPr>
            <a:xfrm>
              <a:off x="911225" y="1045634"/>
              <a:ext cx="4199467" cy="872066"/>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26" name="椭圆 25"/>
            <p:cNvSpPr/>
            <p:nvPr/>
          </p:nvSpPr>
          <p:spPr>
            <a:xfrm>
              <a:off x="888096" y="1000203"/>
              <a:ext cx="72000" cy="72000"/>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27" name="椭圆 26"/>
            <p:cNvSpPr/>
            <p:nvPr/>
          </p:nvSpPr>
          <p:spPr>
            <a:xfrm>
              <a:off x="888096" y="1872269"/>
              <a:ext cx="72000" cy="72000"/>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28" name="椭圆 27"/>
            <p:cNvSpPr/>
            <p:nvPr/>
          </p:nvSpPr>
          <p:spPr>
            <a:xfrm>
              <a:off x="5075921" y="1872269"/>
              <a:ext cx="72000" cy="72000"/>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29" name="椭圆 28"/>
            <p:cNvSpPr/>
            <p:nvPr/>
          </p:nvSpPr>
          <p:spPr>
            <a:xfrm>
              <a:off x="5074692" y="1009634"/>
              <a:ext cx="72000" cy="72000"/>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grpSp>
      <p:grpSp>
        <p:nvGrpSpPr>
          <p:cNvPr id="36" name="组合 35"/>
          <p:cNvGrpSpPr/>
          <p:nvPr/>
        </p:nvGrpSpPr>
        <p:grpSpPr>
          <a:xfrm>
            <a:off x="7603694" y="1644299"/>
            <a:ext cx="3403077" cy="1207751"/>
            <a:chOff x="888096" y="1000203"/>
            <a:chExt cx="4259825" cy="944066"/>
          </a:xfrm>
        </p:grpSpPr>
        <p:sp>
          <p:nvSpPr>
            <p:cNvPr id="37" name="矩形 36"/>
            <p:cNvSpPr/>
            <p:nvPr/>
          </p:nvSpPr>
          <p:spPr>
            <a:xfrm>
              <a:off x="911225" y="1045634"/>
              <a:ext cx="4199467" cy="872066"/>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38" name="椭圆 37"/>
            <p:cNvSpPr/>
            <p:nvPr/>
          </p:nvSpPr>
          <p:spPr>
            <a:xfrm>
              <a:off x="888096" y="1000203"/>
              <a:ext cx="72000" cy="72000"/>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39" name="椭圆 38"/>
            <p:cNvSpPr/>
            <p:nvPr/>
          </p:nvSpPr>
          <p:spPr>
            <a:xfrm>
              <a:off x="888096" y="1872269"/>
              <a:ext cx="72000" cy="72000"/>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40" name="椭圆 39"/>
            <p:cNvSpPr/>
            <p:nvPr/>
          </p:nvSpPr>
          <p:spPr>
            <a:xfrm>
              <a:off x="5075921" y="1872269"/>
              <a:ext cx="72000" cy="72000"/>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41" name="椭圆 40"/>
            <p:cNvSpPr/>
            <p:nvPr/>
          </p:nvSpPr>
          <p:spPr>
            <a:xfrm>
              <a:off x="5074692" y="1009634"/>
              <a:ext cx="72000" cy="72000"/>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grpSp>
      <p:cxnSp>
        <p:nvCxnSpPr>
          <p:cNvPr id="67" name="直接连接符 66"/>
          <p:cNvCxnSpPr>
            <a:stCxn id="7" idx="3"/>
          </p:cNvCxnSpPr>
          <p:nvPr/>
        </p:nvCxnSpPr>
        <p:spPr>
          <a:xfrm>
            <a:off x="5115757" y="3224236"/>
            <a:ext cx="173289"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70" name="直接连接符 69"/>
          <p:cNvCxnSpPr/>
          <p:nvPr/>
        </p:nvCxnSpPr>
        <p:spPr>
          <a:xfrm>
            <a:off x="5278796" y="3224236"/>
            <a:ext cx="1025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72" name="直接连接符 71"/>
          <p:cNvCxnSpPr/>
          <p:nvPr/>
        </p:nvCxnSpPr>
        <p:spPr>
          <a:xfrm>
            <a:off x="5278796" y="2300311"/>
            <a:ext cx="0" cy="184785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3" name="直接连接符 72"/>
          <p:cNvCxnSpPr/>
          <p:nvPr/>
        </p:nvCxnSpPr>
        <p:spPr>
          <a:xfrm>
            <a:off x="5278796" y="2300311"/>
            <a:ext cx="177847"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74" name="直接连接符 73"/>
          <p:cNvCxnSpPr/>
          <p:nvPr/>
        </p:nvCxnSpPr>
        <p:spPr>
          <a:xfrm>
            <a:off x="5278796" y="4148161"/>
            <a:ext cx="177847"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89" name="直接连接符 88"/>
          <p:cNvCxnSpPr/>
          <p:nvPr/>
        </p:nvCxnSpPr>
        <p:spPr>
          <a:xfrm>
            <a:off x="7290424" y="2300311"/>
            <a:ext cx="313271"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92" name="矩形 91"/>
          <p:cNvSpPr/>
          <p:nvPr/>
        </p:nvSpPr>
        <p:spPr>
          <a:xfrm>
            <a:off x="3699480" y="3039570"/>
            <a:ext cx="1107996" cy="369332"/>
          </a:xfrm>
          <a:prstGeom prst="rect">
            <a:avLst/>
          </a:prstGeom>
        </p:spPr>
        <p:txBody>
          <a:bodyPr wrap="none">
            <a:spAutoFit/>
          </a:bodyPr>
          <a:lstStyle/>
          <a:p>
            <a:pPr algn="ctr"/>
            <a:r>
              <a:rPr lang="zh-CN" altLang="en-US" dirty="0"/>
              <a:t>知识图谱</a:t>
            </a:r>
          </a:p>
        </p:txBody>
      </p:sp>
      <p:sp>
        <p:nvSpPr>
          <p:cNvPr id="94" name="矩形 93"/>
          <p:cNvSpPr/>
          <p:nvPr/>
        </p:nvSpPr>
        <p:spPr>
          <a:xfrm>
            <a:off x="5575059" y="2096076"/>
            <a:ext cx="1569660" cy="369332"/>
          </a:xfrm>
          <a:prstGeom prst="rect">
            <a:avLst/>
          </a:prstGeom>
        </p:spPr>
        <p:txBody>
          <a:bodyPr wrap="none">
            <a:spAutoFit/>
          </a:bodyPr>
          <a:lstStyle/>
          <a:p>
            <a:r>
              <a:rPr lang="zh-CN" altLang="en-US" dirty="0"/>
              <a:t>通用知识图谱</a:t>
            </a:r>
          </a:p>
        </p:txBody>
      </p:sp>
      <p:sp>
        <p:nvSpPr>
          <p:cNvPr id="95" name="矩形 94"/>
          <p:cNvSpPr/>
          <p:nvPr/>
        </p:nvSpPr>
        <p:spPr>
          <a:xfrm>
            <a:off x="5575059" y="3963495"/>
            <a:ext cx="1569660" cy="369332"/>
          </a:xfrm>
          <a:prstGeom prst="rect">
            <a:avLst/>
          </a:prstGeom>
        </p:spPr>
        <p:txBody>
          <a:bodyPr wrap="none">
            <a:spAutoFit/>
          </a:bodyPr>
          <a:lstStyle/>
          <a:p>
            <a:r>
              <a:rPr lang="zh-CN" altLang="en-US" dirty="0"/>
              <a:t>行业知识图谱</a:t>
            </a:r>
          </a:p>
        </p:txBody>
      </p:sp>
      <p:sp>
        <p:nvSpPr>
          <p:cNvPr id="97" name="矩形 96"/>
          <p:cNvSpPr/>
          <p:nvPr/>
        </p:nvSpPr>
        <p:spPr>
          <a:xfrm>
            <a:off x="7556493" y="1888142"/>
            <a:ext cx="3518061" cy="984885"/>
          </a:xfrm>
          <a:prstGeom prst="rect">
            <a:avLst/>
          </a:prstGeom>
        </p:spPr>
        <p:txBody>
          <a:bodyPr wrap="square">
            <a:spAutoFit/>
          </a:bodyPr>
          <a:lstStyle/>
          <a:p>
            <a:pPr marL="285750" indent="-285750">
              <a:buFont typeface="Wingdings" panose="05000000000000000000" pitchFamily="2" charset="2"/>
              <a:buChar char="u"/>
            </a:pPr>
            <a:r>
              <a:rPr lang="zh-CN" altLang="en-US" sz="1400" dirty="0"/>
              <a:t>注重广度，强调融合更多的实体</a:t>
            </a:r>
            <a:endParaRPr lang="en-US" altLang="zh-CN" sz="1400" dirty="0"/>
          </a:p>
          <a:p>
            <a:pPr marL="285750" indent="-285750">
              <a:buFont typeface="Wingdings" panose="05000000000000000000" pitchFamily="2" charset="2"/>
              <a:buChar char="u"/>
            </a:pPr>
            <a:r>
              <a:rPr lang="zh-CN" altLang="en-US" sz="1400" dirty="0"/>
              <a:t>主要应用于智能搜索等领域</a:t>
            </a:r>
            <a:endParaRPr lang="en-US" altLang="zh-CN" sz="1400" dirty="0"/>
          </a:p>
          <a:p>
            <a:pPr marL="285750" indent="-285750">
              <a:buFont typeface="Wingdings" panose="05000000000000000000" pitchFamily="2" charset="2"/>
              <a:buChar char="u"/>
            </a:pPr>
            <a:r>
              <a:rPr lang="zh-CN" altLang="en-US" sz="1400" dirty="0"/>
              <a:t>准确度不够高，并且受概念范围的影响</a:t>
            </a:r>
            <a:endParaRPr lang="en-US" altLang="zh-CN" sz="1400" dirty="0"/>
          </a:p>
          <a:p>
            <a:endParaRPr lang="zh-CN" altLang="en-US" sz="1600" dirty="0"/>
          </a:p>
        </p:txBody>
      </p:sp>
      <p:grpSp>
        <p:nvGrpSpPr>
          <p:cNvPr id="81" name="组合 80"/>
          <p:cNvGrpSpPr/>
          <p:nvPr/>
        </p:nvGrpSpPr>
        <p:grpSpPr>
          <a:xfrm>
            <a:off x="7635437" y="3428033"/>
            <a:ext cx="3371334" cy="1381223"/>
            <a:chOff x="888096" y="1000203"/>
            <a:chExt cx="4259825" cy="944066"/>
          </a:xfrm>
        </p:grpSpPr>
        <p:sp>
          <p:nvSpPr>
            <p:cNvPr id="82" name="矩形 81"/>
            <p:cNvSpPr/>
            <p:nvPr/>
          </p:nvSpPr>
          <p:spPr>
            <a:xfrm>
              <a:off x="911225" y="1045634"/>
              <a:ext cx="4199467" cy="872066"/>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83" name="椭圆 82"/>
            <p:cNvSpPr/>
            <p:nvPr/>
          </p:nvSpPr>
          <p:spPr>
            <a:xfrm>
              <a:off x="888096" y="1000203"/>
              <a:ext cx="72000" cy="72000"/>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84" name="椭圆 83"/>
            <p:cNvSpPr/>
            <p:nvPr/>
          </p:nvSpPr>
          <p:spPr>
            <a:xfrm>
              <a:off x="888096" y="1872269"/>
              <a:ext cx="72000" cy="72000"/>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85" name="椭圆 84"/>
            <p:cNvSpPr/>
            <p:nvPr/>
          </p:nvSpPr>
          <p:spPr>
            <a:xfrm>
              <a:off x="5075921" y="1872269"/>
              <a:ext cx="72000" cy="72000"/>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90" name="椭圆 89"/>
            <p:cNvSpPr/>
            <p:nvPr/>
          </p:nvSpPr>
          <p:spPr>
            <a:xfrm>
              <a:off x="5074692" y="1009634"/>
              <a:ext cx="72000" cy="72000"/>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grpSp>
      <p:cxnSp>
        <p:nvCxnSpPr>
          <p:cNvPr id="103" name="直接连接符 102"/>
          <p:cNvCxnSpPr/>
          <p:nvPr/>
        </p:nvCxnSpPr>
        <p:spPr>
          <a:xfrm>
            <a:off x="7322166" y="4137570"/>
            <a:ext cx="313271"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4" name="矩形 3"/>
          <p:cNvSpPr/>
          <p:nvPr/>
        </p:nvSpPr>
        <p:spPr>
          <a:xfrm>
            <a:off x="7635437" y="3520567"/>
            <a:ext cx="3377036" cy="1169551"/>
          </a:xfrm>
          <a:prstGeom prst="rect">
            <a:avLst/>
          </a:prstGeom>
        </p:spPr>
        <p:txBody>
          <a:bodyPr wrap="square">
            <a:spAutoFit/>
          </a:bodyPr>
          <a:lstStyle/>
          <a:p>
            <a:pPr marL="285750" indent="-285750">
              <a:buFont typeface="Wingdings" panose="05000000000000000000" pitchFamily="2" charset="2"/>
              <a:buChar char="u"/>
            </a:pPr>
            <a:r>
              <a:rPr lang="zh-CN" altLang="en-US" sz="1400" dirty="0"/>
              <a:t>依靠特定行业的数据来构建，具有特定的行业意义</a:t>
            </a:r>
            <a:endParaRPr lang="en-US" altLang="zh-CN" sz="1400" dirty="0"/>
          </a:p>
          <a:p>
            <a:pPr marL="285750" indent="-285750">
              <a:buFont typeface="Wingdings" panose="05000000000000000000" pitchFamily="2" charset="2"/>
              <a:buChar char="u"/>
            </a:pPr>
            <a:r>
              <a:rPr lang="zh-CN" altLang="en-US" sz="1400" dirty="0"/>
              <a:t>实体的属性与数据模式往往比较丰富，需要考虑到不同的业务场景与使用人员</a:t>
            </a:r>
          </a:p>
        </p:txBody>
      </p:sp>
      <p:sp>
        <p:nvSpPr>
          <p:cNvPr id="50" name="矩形 49"/>
          <p:cNvSpPr/>
          <p:nvPr/>
        </p:nvSpPr>
        <p:spPr>
          <a:xfrm>
            <a:off x="0" y="60523"/>
            <a:ext cx="1821589" cy="307777"/>
          </a:xfrm>
          <a:prstGeom prst="rect">
            <a:avLst/>
          </a:prstGeom>
        </p:spPr>
        <p:txBody>
          <a:bodyPr wrap="none">
            <a:spAutoFit/>
          </a:bodyPr>
          <a:lstStyle/>
          <a:p>
            <a:r>
              <a:rPr lang="en-US" altLang="zh-CN" sz="1400" b="1" dirty="0"/>
              <a:t>PART ONE </a:t>
            </a:r>
            <a:r>
              <a:rPr lang="zh-CN" altLang="en-US" sz="1400" b="1" dirty="0"/>
              <a:t>选题背景</a:t>
            </a:r>
          </a:p>
        </p:txBody>
      </p:sp>
      <p:sp>
        <p:nvSpPr>
          <p:cNvPr id="51" name="椭圆 50"/>
          <p:cNvSpPr/>
          <p:nvPr/>
        </p:nvSpPr>
        <p:spPr>
          <a:xfrm>
            <a:off x="1757150" y="157740"/>
            <a:ext cx="130917" cy="113341"/>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4400"/>
          </a:p>
        </p:txBody>
      </p:sp>
      <p:sp>
        <p:nvSpPr>
          <p:cNvPr id="47" name="PA-文本框 16">
            <a:extLst>
              <a:ext uri="{FF2B5EF4-FFF2-40B4-BE49-F238E27FC236}">
                <a16:creationId xmlns:a16="http://schemas.microsoft.com/office/drawing/2014/main" id="{A07D1529-7296-4F0F-A884-6D363EADB63E}"/>
              </a:ext>
            </a:extLst>
          </p:cNvPr>
          <p:cNvSpPr txBox="1"/>
          <p:nvPr>
            <p:custDataLst>
              <p:tags r:id="rId1"/>
            </p:custDataLst>
          </p:nvPr>
        </p:nvSpPr>
        <p:spPr>
          <a:xfrm>
            <a:off x="4000108" y="588036"/>
            <a:ext cx="4900766" cy="646331"/>
          </a:xfrm>
          <a:prstGeom prst="rect">
            <a:avLst/>
          </a:prstGeom>
          <a:noFill/>
        </p:spPr>
        <p:txBody>
          <a:bodyPr wrap="square" rtlCol="0">
            <a:spAutoFit/>
          </a:bodyPr>
          <a:lstStyle/>
          <a:p>
            <a:r>
              <a:rPr lang="zh-CN" altLang="en-US" sz="3600" b="1" spc="300" dirty="0">
                <a:solidFill>
                  <a:srgbClr val="C0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知识图谱的覆盖范围</a:t>
            </a:r>
            <a:endParaRPr lang="zh-HK" altLang="en-US" sz="3600" b="1" spc="300"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2" name="文本框 1">
            <a:extLst>
              <a:ext uri="{FF2B5EF4-FFF2-40B4-BE49-F238E27FC236}">
                <a16:creationId xmlns:a16="http://schemas.microsoft.com/office/drawing/2014/main" id="{08A954A2-39F1-4B93-A0D9-05C7265962E6}"/>
              </a:ext>
            </a:extLst>
          </p:cNvPr>
          <p:cNvSpPr txBox="1"/>
          <p:nvPr/>
        </p:nvSpPr>
        <p:spPr>
          <a:xfrm>
            <a:off x="5367719" y="1888142"/>
            <a:ext cx="2027776" cy="743897"/>
          </a:xfrm>
          <a:prstGeom prst="rect">
            <a:avLst/>
          </a:prstGeom>
          <a:noFill/>
          <a:ln w="38100">
            <a:solidFill>
              <a:srgbClr val="C00000"/>
            </a:solidFill>
          </a:ln>
        </p:spPr>
        <p:txBody>
          <a:bodyPr wrap="square" rtlCol="0">
            <a:spAutoFit/>
          </a:bodyPr>
          <a:lstStyle/>
          <a:p>
            <a:endParaRPr lang="zh-CN" altLang="en-US" dirty="0"/>
          </a:p>
        </p:txBody>
      </p:sp>
      <p:sp>
        <p:nvSpPr>
          <p:cNvPr id="49" name="文本框 48">
            <a:extLst>
              <a:ext uri="{FF2B5EF4-FFF2-40B4-BE49-F238E27FC236}">
                <a16:creationId xmlns:a16="http://schemas.microsoft.com/office/drawing/2014/main" id="{071B043D-5C6B-4B2D-9C2F-F6D0103D6AEE}"/>
              </a:ext>
            </a:extLst>
          </p:cNvPr>
          <p:cNvSpPr txBox="1"/>
          <p:nvPr/>
        </p:nvSpPr>
        <p:spPr>
          <a:xfrm>
            <a:off x="5367719" y="3776212"/>
            <a:ext cx="2027776" cy="743897"/>
          </a:xfrm>
          <a:prstGeom prst="rect">
            <a:avLst/>
          </a:prstGeom>
          <a:noFill/>
          <a:ln w="38100">
            <a:solidFill>
              <a:srgbClr val="C00000"/>
            </a:solidFill>
          </a:ln>
        </p:spPr>
        <p:txBody>
          <a:bodyPr wrap="square" rtlCol="0">
            <a:spAutoFit/>
          </a:bodyPr>
          <a:lstStyle/>
          <a:p>
            <a:endParaRPr lang="zh-CN" alt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entr" presetSubtype="0" fill="hold" grpId="0" nodeType="withEffect">
                                  <p:stCondLst>
                                    <p:cond delay="0"/>
                                  </p:stCondLst>
                                  <p:iterate type="lt">
                                    <p:tmPct val="10000"/>
                                  </p:iterate>
                                  <p:childTnLst>
                                    <p:set>
                                      <p:cBhvr>
                                        <p:cTn id="6" dur="1" fill="hold">
                                          <p:stCondLst>
                                            <p:cond delay="0"/>
                                          </p:stCondLst>
                                        </p:cTn>
                                        <p:tgtEl>
                                          <p:spTgt spid="47"/>
                                        </p:tgtEl>
                                        <p:attrNameLst>
                                          <p:attrName>style.visibility</p:attrName>
                                        </p:attrNameLst>
                                      </p:cBhvr>
                                      <p:to>
                                        <p:strVal val="visible"/>
                                      </p:to>
                                    </p:set>
                                    <p:anim to="" calcmode="lin" valueType="num">
                                      <p:cBhvr>
                                        <p:cTn id="7" dur="500" fill="hold">
                                          <p:stCondLst>
                                            <p:cond delay="0"/>
                                          </p:stCondLst>
                                        </p:cTn>
                                        <p:tgtEl>
                                          <p:spTgt spid="47"/>
                                        </p:tgtEl>
                                        <p:attrNameLst>
                                          <p:attrName>ppt_x</p:attrName>
                                        </p:attrNameLst>
                                      </p:cBhvr>
                                      <p:tavLst>
                                        <p:tav tm="0" fmla="#ppt_x-#ppt_h/6*sin(2*pi*$)*(1-$)*8/9">
                                          <p:val>
                                            <p:strVal val="0"/>
                                          </p:val>
                                        </p:tav>
                                        <p:tav tm="100000">
                                          <p:val>
                                            <p:strVal val="1"/>
                                          </p:val>
                                        </p:tav>
                                      </p:tavLst>
                                    </p:anim>
                                    <p:anim to="" calcmode="lin" valueType="num">
                                      <p:cBhvr>
                                        <p:cTn id="8" dur="500" fill="hold">
                                          <p:stCondLst>
                                            <p:cond delay="0"/>
                                          </p:stCondLst>
                                        </p:cTn>
                                        <p:tgtEl>
                                          <p:spTgt spid="47"/>
                                        </p:tgtEl>
                                        <p:attrNameLst>
                                          <p:attrName>ppt_w</p:attrName>
                                        </p:attrNameLst>
                                      </p:cBhvr>
                                      <p:tavLst>
                                        <p:tav tm="0" fmla="#ppt_w-#ppt_w/4*sin(2*pi*$)*(1-$)">
                                          <p:val>
                                            <p:strVal val="0"/>
                                          </p:val>
                                        </p:tav>
                                        <p:tav tm="100000">
                                          <p:val>
                                            <p:strVal val="1"/>
                                          </p:val>
                                        </p:tav>
                                      </p:tavLst>
                                    </p:anim>
                                  </p:childTnLst>
                                </p:cTn>
                              </p:par>
                              <p:par>
                                <p:cTn id="9" presetID="42" presetClass="entr" presetSubtype="0"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anim calcmode="lin" valueType="num">
                                      <p:cBhvr>
                                        <p:cTn id="12" dur="500" fill="hold"/>
                                        <p:tgtEl>
                                          <p:spTgt spid="2"/>
                                        </p:tgtEl>
                                        <p:attrNameLst>
                                          <p:attrName>ppt_x</p:attrName>
                                        </p:attrNameLst>
                                      </p:cBhvr>
                                      <p:tavLst>
                                        <p:tav tm="0">
                                          <p:val>
                                            <p:strVal val="#ppt_x"/>
                                          </p:val>
                                        </p:tav>
                                        <p:tav tm="100000">
                                          <p:val>
                                            <p:strVal val="#ppt_x"/>
                                          </p:val>
                                        </p:tav>
                                      </p:tavLst>
                                    </p:anim>
                                    <p:anim calcmode="lin" valueType="num">
                                      <p:cBhvr>
                                        <p:cTn id="13" dur="500" fill="hold"/>
                                        <p:tgtEl>
                                          <p:spTgt spid="2"/>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49"/>
                                        </p:tgtEl>
                                        <p:attrNameLst>
                                          <p:attrName>style.visibility</p:attrName>
                                        </p:attrNameLst>
                                      </p:cBhvr>
                                      <p:to>
                                        <p:strVal val="visible"/>
                                      </p:to>
                                    </p:set>
                                    <p:animEffect transition="in" filter="fade">
                                      <p:cBhvr>
                                        <p:cTn id="16" dur="500"/>
                                        <p:tgtEl>
                                          <p:spTgt spid="49"/>
                                        </p:tgtEl>
                                      </p:cBhvr>
                                    </p:animEffect>
                                    <p:anim calcmode="lin" valueType="num">
                                      <p:cBhvr>
                                        <p:cTn id="17" dur="500" fill="hold"/>
                                        <p:tgtEl>
                                          <p:spTgt spid="49"/>
                                        </p:tgtEl>
                                        <p:attrNameLst>
                                          <p:attrName>ppt_x</p:attrName>
                                        </p:attrNameLst>
                                      </p:cBhvr>
                                      <p:tavLst>
                                        <p:tav tm="0">
                                          <p:val>
                                            <p:strVal val="#ppt_x"/>
                                          </p:val>
                                        </p:tav>
                                        <p:tav tm="100000">
                                          <p:val>
                                            <p:strVal val="#ppt_x"/>
                                          </p:val>
                                        </p:tav>
                                      </p:tavLst>
                                    </p:anim>
                                    <p:anim calcmode="lin" valueType="num">
                                      <p:cBhvr>
                                        <p:cTn id="18" dur="500" fill="hold"/>
                                        <p:tgtEl>
                                          <p:spTgt spid="4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P spid="2" grpId="0" animBg="1"/>
      <p:bldP spid="49" grpId="0" animBg="1"/>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12">
            <a:extLst>
              <a:ext uri="{FF2B5EF4-FFF2-40B4-BE49-F238E27FC236}">
                <a16:creationId xmlns:a16="http://schemas.microsoft.com/office/drawing/2014/main" id="{4E338010-7B20-4BFB-A3E3-BF16101C1150}"/>
              </a:ext>
            </a:extLst>
          </p:cNvPr>
          <p:cNvSpPr/>
          <p:nvPr/>
        </p:nvSpPr>
        <p:spPr>
          <a:xfrm>
            <a:off x="341264" y="397124"/>
            <a:ext cx="5489381" cy="523220"/>
          </a:xfrm>
          <a:prstGeom prst="rect">
            <a:avLst/>
          </a:prstGeom>
        </p:spPr>
        <p:txBody>
          <a:bodyPr wrap="square">
            <a:spAutoFit/>
          </a:bodyPr>
          <a:lstStyle/>
          <a:p>
            <a:r>
              <a:rPr lang="en-US" altLang="zh-CN" sz="2800" dirty="0"/>
              <a:t>[</a:t>
            </a:r>
            <a:r>
              <a:rPr lang="zh-CN" altLang="en-US" sz="2800" dirty="0"/>
              <a:t>本体推理方法</a:t>
            </a:r>
            <a:r>
              <a:rPr lang="en-US" altLang="zh-CN" sz="2800" dirty="0"/>
              <a:t>]</a:t>
            </a:r>
            <a:endParaRPr lang="zh-CN" altLang="en-US" sz="2800" dirty="0"/>
          </a:p>
        </p:txBody>
      </p:sp>
      <p:sp>
        <p:nvSpPr>
          <p:cNvPr id="6" name="矩形 5">
            <a:extLst>
              <a:ext uri="{FF2B5EF4-FFF2-40B4-BE49-F238E27FC236}">
                <a16:creationId xmlns:a16="http://schemas.microsoft.com/office/drawing/2014/main" id="{39970075-04ED-42B7-B437-C3DC288EB360}"/>
              </a:ext>
            </a:extLst>
          </p:cNvPr>
          <p:cNvSpPr/>
          <p:nvPr/>
        </p:nvSpPr>
        <p:spPr>
          <a:xfrm>
            <a:off x="3487794" y="391497"/>
            <a:ext cx="5118324" cy="523220"/>
          </a:xfrm>
          <a:prstGeom prst="rect">
            <a:avLst/>
          </a:prstGeom>
        </p:spPr>
        <p:txBody>
          <a:bodyPr wrap="square">
            <a:spAutoFit/>
          </a:bodyPr>
          <a:lstStyle/>
          <a:p>
            <a:r>
              <a:rPr lang="en-US" altLang="zh-CN" sz="2800" dirty="0">
                <a:latin typeface="+mn-ea"/>
              </a:rPr>
              <a:t>[</a:t>
            </a:r>
            <a:r>
              <a:rPr lang="zh-CN" altLang="en-US" sz="2800" dirty="0">
                <a:latin typeface="+mn-ea"/>
              </a:rPr>
              <a:t>基于产生式规则的方法</a:t>
            </a:r>
            <a:r>
              <a:rPr lang="en-US" altLang="zh-CN" sz="2800" dirty="0">
                <a:latin typeface="+mn-ea"/>
              </a:rPr>
              <a:t>]</a:t>
            </a:r>
            <a:endParaRPr lang="zh-CN" altLang="en-US" sz="2800" dirty="0">
              <a:latin typeface="+mn-ea"/>
            </a:endParaRPr>
          </a:p>
        </p:txBody>
      </p:sp>
      <p:sp>
        <p:nvSpPr>
          <p:cNvPr id="7" name="文本框 6">
            <a:extLst>
              <a:ext uri="{FF2B5EF4-FFF2-40B4-BE49-F238E27FC236}">
                <a16:creationId xmlns:a16="http://schemas.microsoft.com/office/drawing/2014/main" id="{1184E785-403F-4759-B0CF-F83F36315BAC}"/>
              </a:ext>
            </a:extLst>
          </p:cNvPr>
          <p:cNvSpPr txBox="1"/>
          <p:nvPr/>
        </p:nvSpPr>
        <p:spPr>
          <a:xfrm>
            <a:off x="2931231" y="468441"/>
            <a:ext cx="556563" cy="369332"/>
          </a:xfrm>
          <a:prstGeom prst="rect">
            <a:avLst/>
          </a:prstGeom>
          <a:noFill/>
        </p:spPr>
        <p:txBody>
          <a:bodyPr wrap="none" rtlCol="0">
            <a:spAutoFit/>
          </a:bodyPr>
          <a:lstStyle/>
          <a:p>
            <a:r>
              <a:rPr lang="en-US" altLang="zh-CN" dirty="0"/>
              <a:t>----</a:t>
            </a:r>
            <a:endParaRPr lang="zh-CN" altLang="en-US" dirty="0"/>
          </a:p>
        </p:txBody>
      </p:sp>
      <p:pic>
        <p:nvPicPr>
          <p:cNvPr id="2" name="图片 1">
            <a:extLst>
              <a:ext uri="{FF2B5EF4-FFF2-40B4-BE49-F238E27FC236}">
                <a16:creationId xmlns:a16="http://schemas.microsoft.com/office/drawing/2014/main" id="{ECF50F34-2472-461D-9F60-AE35F101127C}"/>
              </a:ext>
            </a:extLst>
          </p:cNvPr>
          <p:cNvPicPr>
            <a:picLocks noChangeAspect="1"/>
          </p:cNvPicPr>
          <p:nvPr/>
        </p:nvPicPr>
        <p:blipFill>
          <a:blip r:embed="rId3"/>
          <a:stretch>
            <a:fillRect/>
          </a:stretch>
        </p:blipFill>
        <p:spPr>
          <a:xfrm>
            <a:off x="2718945" y="1040760"/>
            <a:ext cx="6656021" cy="5674685"/>
          </a:xfrm>
          <a:prstGeom prst="rect">
            <a:avLst/>
          </a:prstGeom>
        </p:spPr>
      </p:pic>
      <p:sp>
        <p:nvSpPr>
          <p:cNvPr id="8" name="矩形 7">
            <a:extLst>
              <a:ext uri="{FF2B5EF4-FFF2-40B4-BE49-F238E27FC236}">
                <a16:creationId xmlns:a16="http://schemas.microsoft.com/office/drawing/2014/main" id="{F112156C-9BE3-42ED-B0C5-CB1AB2A72B87}"/>
              </a:ext>
            </a:extLst>
          </p:cNvPr>
          <p:cNvSpPr/>
          <p:nvPr/>
        </p:nvSpPr>
        <p:spPr>
          <a:xfrm>
            <a:off x="0" y="60523"/>
            <a:ext cx="1813573" cy="307777"/>
          </a:xfrm>
          <a:prstGeom prst="rect">
            <a:avLst/>
          </a:prstGeom>
        </p:spPr>
        <p:txBody>
          <a:bodyPr wrap="none">
            <a:spAutoFit/>
          </a:bodyPr>
          <a:lstStyle/>
          <a:p>
            <a:r>
              <a:rPr lang="en-US" altLang="zh-CN" sz="1400" b="1" dirty="0"/>
              <a:t>PART FIVE </a:t>
            </a:r>
            <a:r>
              <a:rPr lang="zh-CN" altLang="en-US" sz="1400" b="1" dirty="0"/>
              <a:t>知识推理</a:t>
            </a:r>
          </a:p>
        </p:txBody>
      </p:sp>
      <p:sp>
        <p:nvSpPr>
          <p:cNvPr id="9" name="椭圆 8">
            <a:extLst>
              <a:ext uri="{FF2B5EF4-FFF2-40B4-BE49-F238E27FC236}">
                <a16:creationId xmlns:a16="http://schemas.microsoft.com/office/drawing/2014/main" id="{E46A8EEF-5641-4780-8BCD-CAC0578705B5}"/>
              </a:ext>
            </a:extLst>
          </p:cNvPr>
          <p:cNvSpPr/>
          <p:nvPr/>
        </p:nvSpPr>
        <p:spPr>
          <a:xfrm>
            <a:off x="1950097" y="157740"/>
            <a:ext cx="130917" cy="113341"/>
          </a:xfrm>
          <a:prstGeom prst="ellipse">
            <a:avLst/>
          </a:prstGeom>
          <a:solidFill>
            <a:srgbClr val="8DDCF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4400">
              <a:solidFill>
                <a:srgbClr val="8DDCF8"/>
              </a:solidFill>
            </a:endParaRPr>
          </a:p>
        </p:txBody>
      </p:sp>
    </p:spTree>
    <p:extLst>
      <p:ext uri="{BB962C8B-B14F-4D97-AF65-F5344CB8AC3E}">
        <p14:creationId xmlns:p14="http://schemas.microsoft.com/office/powerpoint/2010/main" val="27374460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12">
            <a:extLst>
              <a:ext uri="{FF2B5EF4-FFF2-40B4-BE49-F238E27FC236}">
                <a16:creationId xmlns:a16="http://schemas.microsoft.com/office/drawing/2014/main" id="{4E338010-7B20-4BFB-A3E3-BF16101C1150}"/>
              </a:ext>
            </a:extLst>
          </p:cNvPr>
          <p:cNvSpPr/>
          <p:nvPr/>
        </p:nvSpPr>
        <p:spPr>
          <a:xfrm>
            <a:off x="341264" y="397124"/>
            <a:ext cx="5489381" cy="523220"/>
          </a:xfrm>
          <a:prstGeom prst="rect">
            <a:avLst/>
          </a:prstGeom>
        </p:spPr>
        <p:txBody>
          <a:bodyPr wrap="square">
            <a:spAutoFit/>
          </a:bodyPr>
          <a:lstStyle/>
          <a:p>
            <a:r>
              <a:rPr lang="en-US" altLang="zh-CN" sz="2800" dirty="0"/>
              <a:t>[</a:t>
            </a:r>
            <a:r>
              <a:rPr lang="zh-CN" altLang="en-US" sz="2800" dirty="0"/>
              <a:t>本体推理方法</a:t>
            </a:r>
            <a:r>
              <a:rPr lang="en-US" altLang="zh-CN" sz="2800" dirty="0"/>
              <a:t>]</a:t>
            </a:r>
            <a:endParaRPr lang="zh-CN" altLang="en-US" sz="2800" dirty="0"/>
          </a:p>
        </p:txBody>
      </p:sp>
      <p:sp>
        <p:nvSpPr>
          <p:cNvPr id="6" name="矩形 5">
            <a:extLst>
              <a:ext uri="{FF2B5EF4-FFF2-40B4-BE49-F238E27FC236}">
                <a16:creationId xmlns:a16="http://schemas.microsoft.com/office/drawing/2014/main" id="{39970075-04ED-42B7-B437-C3DC288EB360}"/>
              </a:ext>
            </a:extLst>
          </p:cNvPr>
          <p:cNvSpPr/>
          <p:nvPr/>
        </p:nvSpPr>
        <p:spPr>
          <a:xfrm>
            <a:off x="3487794" y="391497"/>
            <a:ext cx="5118324" cy="523220"/>
          </a:xfrm>
          <a:prstGeom prst="rect">
            <a:avLst/>
          </a:prstGeom>
        </p:spPr>
        <p:txBody>
          <a:bodyPr wrap="square">
            <a:spAutoFit/>
          </a:bodyPr>
          <a:lstStyle/>
          <a:p>
            <a:r>
              <a:rPr lang="en-US" altLang="zh-CN" sz="2800" dirty="0">
                <a:latin typeface="+mn-ea"/>
              </a:rPr>
              <a:t>[</a:t>
            </a:r>
            <a:r>
              <a:rPr lang="zh-CN" altLang="en-US" sz="2800" dirty="0">
                <a:latin typeface="+mn-ea"/>
              </a:rPr>
              <a:t>基于产生式规则的方法</a:t>
            </a:r>
            <a:r>
              <a:rPr lang="en-US" altLang="zh-CN" sz="2800" dirty="0">
                <a:latin typeface="+mn-ea"/>
              </a:rPr>
              <a:t>]</a:t>
            </a:r>
            <a:endParaRPr lang="zh-CN" altLang="en-US" sz="2800" dirty="0">
              <a:latin typeface="+mn-ea"/>
            </a:endParaRPr>
          </a:p>
        </p:txBody>
      </p:sp>
      <p:sp>
        <p:nvSpPr>
          <p:cNvPr id="7" name="文本框 6">
            <a:extLst>
              <a:ext uri="{FF2B5EF4-FFF2-40B4-BE49-F238E27FC236}">
                <a16:creationId xmlns:a16="http://schemas.microsoft.com/office/drawing/2014/main" id="{1184E785-403F-4759-B0CF-F83F36315BAC}"/>
              </a:ext>
            </a:extLst>
          </p:cNvPr>
          <p:cNvSpPr txBox="1"/>
          <p:nvPr/>
        </p:nvSpPr>
        <p:spPr>
          <a:xfrm>
            <a:off x="2931231" y="468441"/>
            <a:ext cx="556563" cy="369332"/>
          </a:xfrm>
          <a:prstGeom prst="rect">
            <a:avLst/>
          </a:prstGeom>
          <a:noFill/>
        </p:spPr>
        <p:txBody>
          <a:bodyPr wrap="none" rtlCol="0">
            <a:spAutoFit/>
          </a:bodyPr>
          <a:lstStyle/>
          <a:p>
            <a:r>
              <a:rPr lang="en-US" altLang="zh-CN" dirty="0"/>
              <a:t>----</a:t>
            </a:r>
            <a:endParaRPr lang="zh-CN" altLang="en-US" dirty="0"/>
          </a:p>
        </p:txBody>
      </p:sp>
      <p:sp>
        <p:nvSpPr>
          <p:cNvPr id="3" name="矩形 2">
            <a:extLst>
              <a:ext uri="{FF2B5EF4-FFF2-40B4-BE49-F238E27FC236}">
                <a16:creationId xmlns:a16="http://schemas.microsoft.com/office/drawing/2014/main" id="{666793C9-7FA0-4C00-AA0B-8E0DE38E61E5}"/>
              </a:ext>
            </a:extLst>
          </p:cNvPr>
          <p:cNvSpPr/>
          <p:nvPr/>
        </p:nvSpPr>
        <p:spPr>
          <a:xfrm>
            <a:off x="433892" y="1517752"/>
            <a:ext cx="11324216" cy="1323439"/>
          </a:xfrm>
          <a:prstGeom prst="rect">
            <a:avLst/>
          </a:prstGeom>
        </p:spPr>
        <p:txBody>
          <a:bodyPr wrap="square">
            <a:spAutoFit/>
          </a:bodyPr>
          <a:lstStyle/>
          <a:p>
            <a:r>
              <a:rPr lang="zh-CN" altLang="en-US" sz="2000" b="1" dirty="0">
                <a:solidFill>
                  <a:srgbClr val="404040"/>
                </a:solidFill>
                <a:latin typeface="+mn-ea"/>
              </a:rPr>
              <a:t>模式匹配 </a:t>
            </a:r>
            <a:r>
              <a:rPr lang="en-US" altLang="zh-CN" sz="2000" b="1" dirty="0">
                <a:solidFill>
                  <a:srgbClr val="404040"/>
                </a:solidFill>
                <a:latin typeface="+mn-ea"/>
              </a:rPr>
              <a:t>RETE </a:t>
            </a:r>
            <a:r>
              <a:rPr lang="zh-CN" altLang="en-US" sz="2000" b="1" dirty="0">
                <a:solidFill>
                  <a:srgbClr val="404040"/>
                </a:solidFill>
                <a:latin typeface="+mn-ea"/>
              </a:rPr>
              <a:t>算法</a:t>
            </a:r>
          </a:p>
          <a:p>
            <a:r>
              <a:rPr lang="zh-CN" altLang="en-US" sz="2000" b="1" dirty="0">
                <a:solidFill>
                  <a:srgbClr val="404040"/>
                </a:solidFill>
                <a:latin typeface="+mn-ea"/>
              </a:rPr>
              <a:t>模式匹配即 用每条规则的条件部分匹配当前</a:t>
            </a:r>
            <a:r>
              <a:rPr lang="en-US" altLang="zh-CN" sz="2000" b="1" dirty="0">
                <a:solidFill>
                  <a:srgbClr val="404040"/>
                </a:solidFill>
                <a:latin typeface="+mn-ea"/>
              </a:rPr>
              <a:t>WM</a:t>
            </a:r>
            <a:r>
              <a:rPr lang="zh-CN" altLang="en-US" sz="2000" b="1" dirty="0">
                <a:solidFill>
                  <a:srgbClr val="404040"/>
                </a:solidFill>
                <a:latin typeface="+mn-ea"/>
              </a:rPr>
              <a:t>。</a:t>
            </a:r>
            <a:r>
              <a:rPr lang="zh-CN" altLang="en-US" sz="2000" dirty="0">
                <a:solidFill>
                  <a:srgbClr val="404040"/>
                </a:solidFill>
                <a:latin typeface="+mn-ea"/>
              </a:rPr>
              <a:t>，一种高效的模式匹配算法是</a:t>
            </a:r>
            <a:r>
              <a:rPr lang="en-US" altLang="zh-CN" sz="2000" dirty="0">
                <a:solidFill>
                  <a:srgbClr val="404040"/>
                </a:solidFill>
                <a:latin typeface="+mn-ea"/>
              </a:rPr>
              <a:t>RETE </a:t>
            </a:r>
            <a:r>
              <a:rPr lang="zh-CN" altLang="en-US" sz="2000" dirty="0">
                <a:solidFill>
                  <a:srgbClr val="404040"/>
                </a:solidFill>
                <a:latin typeface="+mn-ea"/>
              </a:rPr>
              <a:t>算法，</a:t>
            </a:r>
            <a:r>
              <a:rPr lang="en-US" altLang="zh-CN" sz="2000" dirty="0">
                <a:solidFill>
                  <a:srgbClr val="404040"/>
                </a:solidFill>
                <a:latin typeface="+mn-ea"/>
              </a:rPr>
              <a:t>1979</a:t>
            </a:r>
            <a:r>
              <a:rPr lang="zh-CN" altLang="en-US" sz="2000" dirty="0">
                <a:solidFill>
                  <a:srgbClr val="404040"/>
                </a:solidFill>
                <a:latin typeface="+mn-ea"/>
              </a:rPr>
              <a:t>年由</a:t>
            </a:r>
            <a:r>
              <a:rPr lang="en-US" altLang="zh-CN" sz="2000" dirty="0">
                <a:solidFill>
                  <a:srgbClr val="404040"/>
                </a:solidFill>
                <a:latin typeface="+mn-ea"/>
              </a:rPr>
              <a:t>Charles </a:t>
            </a:r>
            <a:r>
              <a:rPr lang="en-US" altLang="zh-CN" sz="2000" dirty="0" err="1">
                <a:solidFill>
                  <a:srgbClr val="404040"/>
                </a:solidFill>
                <a:latin typeface="+mn-ea"/>
              </a:rPr>
              <a:t>Forgy</a:t>
            </a:r>
            <a:r>
              <a:rPr lang="en-US" altLang="zh-CN" sz="2000" dirty="0">
                <a:solidFill>
                  <a:srgbClr val="404040"/>
                </a:solidFill>
                <a:latin typeface="+mn-ea"/>
              </a:rPr>
              <a:t> (CMU)</a:t>
            </a:r>
            <a:r>
              <a:rPr lang="zh-CN" altLang="en-US" sz="2000" dirty="0">
                <a:solidFill>
                  <a:srgbClr val="404040"/>
                </a:solidFill>
                <a:latin typeface="+mn-ea"/>
              </a:rPr>
              <a:t>提出， 将产生式的</a:t>
            </a:r>
            <a:r>
              <a:rPr lang="en-US" altLang="zh-CN" sz="2000" dirty="0">
                <a:solidFill>
                  <a:srgbClr val="404040"/>
                </a:solidFill>
                <a:latin typeface="+mn-ea"/>
              </a:rPr>
              <a:t>LHS</a:t>
            </a:r>
            <a:r>
              <a:rPr lang="zh-CN" altLang="en-US" sz="2000" dirty="0">
                <a:solidFill>
                  <a:srgbClr val="404040"/>
                </a:solidFill>
                <a:latin typeface="+mn-ea"/>
              </a:rPr>
              <a:t>组织成判别网络形式，是一种典型的以空间换时间的算法。其流程如下图所示</a:t>
            </a:r>
            <a:r>
              <a:rPr lang="en-US" altLang="zh-CN" sz="2000" dirty="0">
                <a:solidFill>
                  <a:srgbClr val="404040"/>
                </a:solidFill>
                <a:latin typeface="+mn-ea"/>
              </a:rPr>
              <a:t>:</a:t>
            </a:r>
            <a:endParaRPr lang="en-US" altLang="zh-CN" sz="2000" b="0" i="0" dirty="0">
              <a:solidFill>
                <a:srgbClr val="404040"/>
              </a:solidFill>
              <a:effectLst/>
              <a:latin typeface="+mn-ea"/>
            </a:endParaRPr>
          </a:p>
        </p:txBody>
      </p:sp>
      <p:pic>
        <p:nvPicPr>
          <p:cNvPr id="30722" name="Picture 2" descr="http://pelhans.com/img/in-post/xiaoxiangkg_note7/xiaoxiangkg_note7_20.png">
            <a:extLst>
              <a:ext uri="{FF2B5EF4-FFF2-40B4-BE49-F238E27FC236}">
                <a16:creationId xmlns:a16="http://schemas.microsoft.com/office/drawing/2014/main" id="{44B544B6-29A0-4F45-83E8-A017275497D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45607" y="2563354"/>
            <a:ext cx="3660511" cy="4091159"/>
          </a:xfrm>
          <a:prstGeom prst="rect">
            <a:avLst/>
          </a:prstGeom>
          <a:noFill/>
          <a:extLst>
            <a:ext uri="{909E8E84-426E-40DD-AFC4-6F175D3DCCD1}">
              <a14:hiddenFill xmlns:a14="http://schemas.microsoft.com/office/drawing/2010/main">
                <a:solidFill>
                  <a:srgbClr val="FFFFFF"/>
                </a:solidFill>
              </a14:hiddenFill>
            </a:ext>
          </a:extLst>
        </p:spPr>
      </p:pic>
      <p:sp>
        <p:nvSpPr>
          <p:cNvPr id="9" name="矩形 8">
            <a:extLst>
              <a:ext uri="{FF2B5EF4-FFF2-40B4-BE49-F238E27FC236}">
                <a16:creationId xmlns:a16="http://schemas.microsoft.com/office/drawing/2014/main" id="{6DB15658-56D0-4C0A-8430-BC04BC19B4BB}"/>
              </a:ext>
            </a:extLst>
          </p:cNvPr>
          <p:cNvSpPr/>
          <p:nvPr/>
        </p:nvSpPr>
        <p:spPr>
          <a:xfrm>
            <a:off x="0" y="60523"/>
            <a:ext cx="1813573" cy="307777"/>
          </a:xfrm>
          <a:prstGeom prst="rect">
            <a:avLst/>
          </a:prstGeom>
        </p:spPr>
        <p:txBody>
          <a:bodyPr wrap="none">
            <a:spAutoFit/>
          </a:bodyPr>
          <a:lstStyle/>
          <a:p>
            <a:r>
              <a:rPr lang="en-US" altLang="zh-CN" sz="1400" b="1" dirty="0"/>
              <a:t>PART FIVE </a:t>
            </a:r>
            <a:r>
              <a:rPr lang="zh-CN" altLang="en-US" sz="1400" b="1" dirty="0"/>
              <a:t>知识推理</a:t>
            </a:r>
          </a:p>
        </p:txBody>
      </p:sp>
      <p:sp>
        <p:nvSpPr>
          <p:cNvPr id="10" name="椭圆 9">
            <a:extLst>
              <a:ext uri="{FF2B5EF4-FFF2-40B4-BE49-F238E27FC236}">
                <a16:creationId xmlns:a16="http://schemas.microsoft.com/office/drawing/2014/main" id="{CC562032-9869-4C3A-82A7-7BF8D7913FE7}"/>
              </a:ext>
            </a:extLst>
          </p:cNvPr>
          <p:cNvSpPr/>
          <p:nvPr/>
        </p:nvSpPr>
        <p:spPr>
          <a:xfrm>
            <a:off x="1950097" y="157740"/>
            <a:ext cx="130917" cy="113341"/>
          </a:xfrm>
          <a:prstGeom prst="ellipse">
            <a:avLst/>
          </a:prstGeom>
          <a:solidFill>
            <a:srgbClr val="8DDCF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4400">
              <a:solidFill>
                <a:srgbClr val="8DDCF8"/>
              </a:solidFill>
            </a:endParaRPr>
          </a:p>
        </p:txBody>
      </p:sp>
    </p:spTree>
    <p:extLst>
      <p:ext uri="{BB962C8B-B14F-4D97-AF65-F5344CB8AC3E}">
        <p14:creationId xmlns:p14="http://schemas.microsoft.com/office/powerpoint/2010/main" val="3875173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722"/>
                                        </p:tgtEl>
                                        <p:attrNameLst>
                                          <p:attrName>style.visibility</p:attrName>
                                        </p:attrNameLst>
                                      </p:cBhvr>
                                      <p:to>
                                        <p:strVal val="visible"/>
                                      </p:to>
                                    </p:set>
                                    <p:animEffect transition="in" filter="fade">
                                      <p:cBhvr>
                                        <p:cTn id="7" dur="500"/>
                                        <p:tgtEl>
                                          <p:spTgt spid="307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4294927" y="3280457"/>
            <a:ext cx="3602146" cy="970915"/>
          </a:xfrm>
          <a:prstGeom prst="rect">
            <a:avLst/>
          </a:prstGeom>
          <a:noFill/>
        </p:spPr>
        <p:txBody>
          <a:bodyPr wrap="square" rtlCol="0">
            <a:spAutoFit/>
          </a:bodyPr>
          <a:lstStyle/>
          <a:p>
            <a:pPr algn="ctr" defTabSz="608965">
              <a:lnSpc>
                <a:spcPct val="130000"/>
              </a:lnSpc>
            </a:pPr>
            <a:r>
              <a:rPr lang="en-US" altLang="zh-CN" sz="4400" b="1" dirty="0">
                <a:latin typeface="+mj-lt"/>
                <a:ea typeface="微软雅黑" panose="020B0503020204020204" charset="-122"/>
              </a:rPr>
              <a:t>PART</a:t>
            </a:r>
            <a:r>
              <a:rPr lang="zh-CN" altLang="en-US" sz="4400" b="1" dirty="0">
                <a:latin typeface="+mj-lt"/>
                <a:ea typeface="微软雅黑" panose="020B0503020204020204" charset="-122"/>
              </a:rPr>
              <a:t> </a:t>
            </a:r>
            <a:r>
              <a:rPr lang="en-US" altLang="zh-CN" sz="4400" b="1" dirty="0">
                <a:latin typeface="+mj-lt"/>
                <a:ea typeface="微软雅黑" panose="020B0503020204020204" charset="-122"/>
              </a:rPr>
              <a:t>SIX</a:t>
            </a:r>
          </a:p>
        </p:txBody>
      </p:sp>
      <p:sp>
        <p:nvSpPr>
          <p:cNvPr id="3" name="文本框 2"/>
          <p:cNvSpPr txBox="1"/>
          <p:nvPr/>
        </p:nvSpPr>
        <p:spPr>
          <a:xfrm>
            <a:off x="3936733" y="2417412"/>
            <a:ext cx="4318534" cy="1291590"/>
          </a:xfrm>
          <a:prstGeom prst="rect">
            <a:avLst/>
          </a:prstGeom>
          <a:noFill/>
        </p:spPr>
        <p:txBody>
          <a:bodyPr wrap="square" rtlCol="0">
            <a:spAutoFit/>
          </a:bodyPr>
          <a:lstStyle/>
          <a:p>
            <a:pPr algn="ctr" defTabSz="608965">
              <a:lnSpc>
                <a:spcPct val="130000"/>
              </a:lnSpc>
            </a:pPr>
            <a:r>
              <a:rPr lang="zh-CN" altLang="en-US" sz="6000" dirty="0">
                <a:latin typeface="+mj-lt"/>
                <a:ea typeface="微软雅黑" panose="020B0503020204020204" charset="-122"/>
              </a:rPr>
              <a:t>技术应用</a:t>
            </a:r>
          </a:p>
        </p:txBody>
      </p:sp>
      <p:sp>
        <p:nvSpPr>
          <p:cNvPr id="5" name="矩形 4">
            <a:extLst>
              <a:ext uri="{FF2B5EF4-FFF2-40B4-BE49-F238E27FC236}">
                <a16:creationId xmlns:a16="http://schemas.microsoft.com/office/drawing/2014/main" id="{4BA03C7D-B76F-4D3F-83B9-FD18E029C641}"/>
              </a:ext>
            </a:extLst>
          </p:cNvPr>
          <p:cNvSpPr/>
          <p:nvPr/>
        </p:nvSpPr>
        <p:spPr>
          <a:xfrm>
            <a:off x="4889817" y="4194701"/>
            <a:ext cx="2412365" cy="113341"/>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Tree>
  </p:cSld>
  <p:clrMapOvr>
    <a:masterClrMapping/>
  </p:clrMapOvr>
  <p:transition spd="slow">
    <p:push dir="u"/>
  </p:transition>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60523"/>
            <a:ext cx="1704340" cy="306705"/>
          </a:xfrm>
          <a:prstGeom prst="rect">
            <a:avLst/>
          </a:prstGeom>
        </p:spPr>
        <p:txBody>
          <a:bodyPr wrap="none">
            <a:spAutoFit/>
          </a:bodyPr>
          <a:lstStyle/>
          <a:p>
            <a:r>
              <a:rPr lang="en-US" altLang="zh-CN" sz="1400" b="1" dirty="0"/>
              <a:t>PART SIX </a:t>
            </a:r>
            <a:r>
              <a:rPr lang="zh-CN" altLang="en-US" sz="1400" b="1" dirty="0"/>
              <a:t>技术应用</a:t>
            </a:r>
          </a:p>
        </p:txBody>
      </p:sp>
      <p:sp>
        <p:nvSpPr>
          <p:cNvPr id="4" name="右箭头 3"/>
          <p:cNvSpPr/>
          <p:nvPr/>
        </p:nvSpPr>
        <p:spPr>
          <a:xfrm>
            <a:off x="581660" y="1217295"/>
            <a:ext cx="1175385" cy="615950"/>
          </a:xfrm>
          <a:prstGeom prst="right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右箭头 9"/>
          <p:cNvSpPr/>
          <p:nvPr/>
        </p:nvSpPr>
        <p:spPr>
          <a:xfrm>
            <a:off x="581660" y="3878580"/>
            <a:ext cx="1175385" cy="615950"/>
          </a:xfrm>
          <a:prstGeom prst="right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右箭头 10"/>
          <p:cNvSpPr/>
          <p:nvPr/>
        </p:nvSpPr>
        <p:spPr>
          <a:xfrm>
            <a:off x="581660" y="2548255"/>
            <a:ext cx="1175385" cy="615950"/>
          </a:xfrm>
          <a:prstGeom prst="right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右箭头 11"/>
          <p:cNvSpPr/>
          <p:nvPr/>
        </p:nvSpPr>
        <p:spPr>
          <a:xfrm>
            <a:off x="581660" y="5060315"/>
            <a:ext cx="1175385" cy="615950"/>
          </a:xfrm>
          <a:prstGeom prst="right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文本框 13"/>
          <p:cNvSpPr txBox="1"/>
          <p:nvPr/>
        </p:nvSpPr>
        <p:spPr>
          <a:xfrm>
            <a:off x="2029460" y="1217295"/>
            <a:ext cx="4572000" cy="706755"/>
          </a:xfrm>
          <a:prstGeom prst="rect">
            <a:avLst/>
          </a:prstGeom>
          <a:noFill/>
        </p:spPr>
        <p:txBody>
          <a:bodyPr wrap="square" rtlCol="0">
            <a:spAutoFit/>
          </a:bodyPr>
          <a:lstStyle/>
          <a:p>
            <a:r>
              <a:rPr lang="zh-CN" altLang="en-US" sz="4000"/>
              <a:t>金融领域</a:t>
            </a:r>
          </a:p>
        </p:txBody>
      </p:sp>
      <p:sp>
        <p:nvSpPr>
          <p:cNvPr id="15" name="文本框 14"/>
          <p:cNvSpPr txBox="1"/>
          <p:nvPr/>
        </p:nvSpPr>
        <p:spPr>
          <a:xfrm>
            <a:off x="2029460" y="2548255"/>
            <a:ext cx="2480945" cy="706755"/>
          </a:xfrm>
          <a:prstGeom prst="rect">
            <a:avLst/>
          </a:prstGeom>
          <a:noFill/>
        </p:spPr>
        <p:txBody>
          <a:bodyPr wrap="square" rtlCol="0">
            <a:spAutoFit/>
          </a:bodyPr>
          <a:lstStyle/>
          <a:p>
            <a:r>
              <a:rPr lang="zh-CN" altLang="en-US" sz="4000"/>
              <a:t>教育领域</a:t>
            </a:r>
          </a:p>
        </p:txBody>
      </p:sp>
      <p:sp>
        <p:nvSpPr>
          <p:cNvPr id="16" name="文本框 15"/>
          <p:cNvSpPr txBox="1"/>
          <p:nvPr/>
        </p:nvSpPr>
        <p:spPr>
          <a:xfrm>
            <a:off x="2029460" y="3878580"/>
            <a:ext cx="2844800" cy="706755"/>
          </a:xfrm>
          <a:prstGeom prst="rect">
            <a:avLst/>
          </a:prstGeom>
          <a:noFill/>
        </p:spPr>
        <p:txBody>
          <a:bodyPr wrap="square" rtlCol="0">
            <a:spAutoFit/>
          </a:bodyPr>
          <a:lstStyle/>
          <a:p>
            <a:r>
              <a:rPr lang="zh-CN" altLang="en-US" sz="4000"/>
              <a:t>证券领域</a:t>
            </a:r>
          </a:p>
        </p:txBody>
      </p:sp>
      <p:sp>
        <p:nvSpPr>
          <p:cNvPr id="20" name="文本框 19"/>
          <p:cNvSpPr txBox="1"/>
          <p:nvPr/>
        </p:nvSpPr>
        <p:spPr>
          <a:xfrm>
            <a:off x="2029460" y="5060315"/>
            <a:ext cx="3220085" cy="706755"/>
          </a:xfrm>
          <a:prstGeom prst="rect">
            <a:avLst/>
          </a:prstGeom>
          <a:noFill/>
        </p:spPr>
        <p:txBody>
          <a:bodyPr wrap="square" rtlCol="0">
            <a:spAutoFit/>
          </a:bodyPr>
          <a:lstStyle/>
          <a:p>
            <a:r>
              <a:rPr lang="zh-CN" altLang="en-US" sz="4000"/>
              <a:t>推荐系统</a:t>
            </a:r>
          </a:p>
        </p:txBody>
      </p:sp>
      <p:sp>
        <p:nvSpPr>
          <p:cNvPr id="22" name="右箭头 21"/>
          <p:cNvSpPr/>
          <p:nvPr/>
        </p:nvSpPr>
        <p:spPr>
          <a:xfrm>
            <a:off x="5426075" y="3255010"/>
            <a:ext cx="1175385" cy="615950"/>
          </a:xfrm>
          <a:prstGeom prst="rightArrow">
            <a:avLst/>
          </a:prstGeom>
          <a:gradFill>
            <a:gsLst>
              <a:gs pos="0">
                <a:srgbClr val="E30000"/>
              </a:gs>
              <a:gs pos="100000">
                <a:srgbClr val="760303"/>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文本框 22"/>
          <p:cNvSpPr txBox="1"/>
          <p:nvPr/>
        </p:nvSpPr>
        <p:spPr>
          <a:xfrm>
            <a:off x="6804025" y="3164205"/>
            <a:ext cx="4072255" cy="706755"/>
          </a:xfrm>
          <a:prstGeom prst="rect">
            <a:avLst/>
          </a:prstGeom>
          <a:noFill/>
        </p:spPr>
        <p:txBody>
          <a:bodyPr wrap="square" rtlCol="0">
            <a:spAutoFit/>
          </a:bodyPr>
          <a:lstStyle/>
          <a:p>
            <a:r>
              <a:rPr lang="zh-CN" altLang="en-US" sz="4000"/>
              <a:t>应用建议</a:t>
            </a:r>
          </a:p>
        </p:txBody>
      </p:sp>
      <p:sp>
        <p:nvSpPr>
          <p:cNvPr id="17" name="椭圆 16">
            <a:extLst>
              <a:ext uri="{FF2B5EF4-FFF2-40B4-BE49-F238E27FC236}">
                <a16:creationId xmlns:a16="http://schemas.microsoft.com/office/drawing/2014/main" id="{DE07B895-BF18-4122-A596-9E04FC4CFF98}"/>
              </a:ext>
            </a:extLst>
          </p:cNvPr>
          <p:cNvSpPr/>
          <p:nvPr/>
        </p:nvSpPr>
        <p:spPr>
          <a:xfrm>
            <a:off x="1757150" y="157740"/>
            <a:ext cx="130917" cy="113341"/>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440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60523"/>
            <a:ext cx="1704340" cy="306705"/>
          </a:xfrm>
          <a:prstGeom prst="rect">
            <a:avLst/>
          </a:prstGeom>
        </p:spPr>
        <p:txBody>
          <a:bodyPr wrap="none">
            <a:spAutoFit/>
          </a:bodyPr>
          <a:lstStyle/>
          <a:p>
            <a:r>
              <a:rPr lang="en-US" altLang="zh-CN" sz="1400" b="1" dirty="0"/>
              <a:t>PART SIX </a:t>
            </a:r>
            <a:r>
              <a:rPr lang="zh-CN" altLang="en-US" sz="1400" b="1" dirty="0"/>
              <a:t>技术应用</a:t>
            </a:r>
          </a:p>
        </p:txBody>
      </p:sp>
      <p:sp>
        <p:nvSpPr>
          <p:cNvPr id="4" name="标题 1"/>
          <p:cNvSpPr>
            <a:spLocks noGrp="1"/>
          </p:cNvSpPr>
          <p:nvPr/>
        </p:nvSpPr>
        <p:spPr>
          <a:xfrm>
            <a:off x="875365" y="191290"/>
            <a:ext cx="10440000" cy="1368000"/>
          </a:xfrm>
          <a:prstGeom prst="rect">
            <a:avLst/>
          </a:prstGeom>
        </p:spPr>
        <p:txBody>
          <a:bodyPr vert="horz" lIns="91440" tIns="45720" rIns="91440" bIns="46800" rtlCol="0" anchor="ctr" anchorCtr="0">
            <a:normAutofit/>
          </a:bodyPr>
          <a:lstStyle>
            <a:lvl1pPr algn="l" defTabSz="914400" rtl="0" eaLnBrk="1" latinLnBrk="0" hangingPunct="1">
              <a:lnSpc>
                <a:spcPct val="120000"/>
              </a:lnSpc>
              <a:spcBef>
                <a:spcPct val="0"/>
              </a:spcBef>
              <a:buNone/>
              <a:defRPr sz="4000" kern="1200">
                <a:solidFill>
                  <a:schemeClr val="bg1"/>
                </a:solidFill>
                <a:latin typeface="+mj-lt"/>
                <a:ea typeface="+mj-ea"/>
                <a:cs typeface="+mj-cs"/>
              </a:defRPr>
            </a:lvl1pPr>
          </a:lstStyle>
          <a:p>
            <a:r>
              <a:rPr lang="en-US" altLang="zh-CN">
                <a:solidFill>
                  <a:schemeClr val="tx1"/>
                </a:solidFill>
              </a:rPr>
              <a:t>·</a:t>
            </a:r>
            <a:r>
              <a:rPr lang="zh-CN" altLang="en-US">
                <a:solidFill>
                  <a:schemeClr val="tx1"/>
                </a:solidFill>
              </a:rPr>
              <a:t>金融领域</a:t>
            </a:r>
          </a:p>
        </p:txBody>
      </p:sp>
      <p:sp>
        <p:nvSpPr>
          <p:cNvPr id="5" name="椭圆 4"/>
          <p:cNvSpPr/>
          <p:nvPr/>
        </p:nvSpPr>
        <p:spPr>
          <a:xfrm>
            <a:off x="1165860" y="1702435"/>
            <a:ext cx="468630" cy="481330"/>
          </a:xfrm>
          <a:prstGeom prst="ellipse">
            <a:avLst/>
          </a:prstGeom>
          <a:gradFill>
            <a:gsLst>
              <a:gs pos="0">
                <a:srgbClr val="9EE256"/>
              </a:gs>
              <a:gs pos="100000">
                <a:srgbClr val="52762D"/>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椭圆 5"/>
          <p:cNvSpPr/>
          <p:nvPr/>
        </p:nvSpPr>
        <p:spPr>
          <a:xfrm>
            <a:off x="1165860" y="2447925"/>
            <a:ext cx="468630" cy="481330"/>
          </a:xfrm>
          <a:prstGeom prst="ellipse">
            <a:avLst/>
          </a:prstGeom>
          <a:gradFill>
            <a:gsLst>
              <a:gs pos="0">
                <a:srgbClr val="9EE256"/>
              </a:gs>
              <a:gs pos="100000">
                <a:srgbClr val="52762D"/>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椭圆 6"/>
          <p:cNvSpPr/>
          <p:nvPr/>
        </p:nvSpPr>
        <p:spPr>
          <a:xfrm>
            <a:off x="1165860" y="3067050"/>
            <a:ext cx="468630" cy="481330"/>
          </a:xfrm>
          <a:prstGeom prst="ellipse">
            <a:avLst/>
          </a:prstGeom>
          <a:gradFill>
            <a:gsLst>
              <a:gs pos="0">
                <a:srgbClr val="9EE256"/>
              </a:gs>
              <a:gs pos="100000">
                <a:srgbClr val="52762D"/>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8" name="直接箭头连接符 7"/>
          <p:cNvCxnSpPr>
            <a:stCxn id="6" idx="6"/>
          </p:cNvCxnSpPr>
          <p:nvPr/>
        </p:nvCxnSpPr>
        <p:spPr>
          <a:xfrm flipV="1">
            <a:off x="1634490" y="2682875"/>
            <a:ext cx="721995" cy="571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9" name="直接箭头连接符 8"/>
          <p:cNvCxnSpPr>
            <a:stCxn id="7" idx="6"/>
          </p:cNvCxnSpPr>
          <p:nvPr/>
        </p:nvCxnSpPr>
        <p:spPr>
          <a:xfrm flipV="1">
            <a:off x="1634490" y="2947035"/>
            <a:ext cx="769620" cy="36068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0" name="椭圆 9"/>
          <p:cNvSpPr/>
          <p:nvPr/>
        </p:nvSpPr>
        <p:spPr>
          <a:xfrm>
            <a:off x="2356485" y="2447925"/>
            <a:ext cx="937260" cy="781685"/>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1" name="直接箭头连接符 10"/>
          <p:cNvCxnSpPr>
            <a:stCxn id="10" idx="1"/>
            <a:endCxn id="5" idx="6"/>
          </p:cNvCxnSpPr>
          <p:nvPr/>
        </p:nvCxnSpPr>
        <p:spPr>
          <a:xfrm flipH="1" flipV="1">
            <a:off x="1634490" y="1943100"/>
            <a:ext cx="859155" cy="61912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2" name="椭圆 11"/>
          <p:cNvSpPr/>
          <p:nvPr/>
        </p:nvSpPr>
        <p:spPr>
          <a:xfrm>
            <a:off x="3967480" y="4138930"/>
            <a:ext cx="1250315" cy="949325"/>
          </a:xfrm>
          <a:prstGeom prst="ellipse">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椭圆 12"/>
          <p:cNvSpPr/>
          <p:nvPr/>
        </p:nvSpPr>
        <p:spPr>
          <a:xfrm>
            <a:off x="5753735" y="2447925"/>
            <a:ext cx="937260" cy="781685"/>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椭圆 13"/>
          <p:cNvSpPr/>
          <p:nvPr/>
        </p:nvSpPr>
        <p:spPr>
          <a:xfrm>
            <a:off x="7174230" y="3067050"/>
            <a:ext cx="468630" cy="481330"/>
          </a:xfrm>
          <a:prstGeom prst="ellipse">
            <a:avLst/>
          </a:prstGeom>
          <a:gradFill>
            <a:gsLst>
              <a:gs pos="0">
                <a:srgbClr val="9EE256"/>
              </a:gs>
              <a:gs pos="100000">
                <a:srgbClr val="52762D"/>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椭圆 14"/>
          <p:cNvSpPr/>
          <p:nvPr/>
        </p:nvSpPr>
        <p:spPr>
          <a:xfrm>
            <a:off x="7174230" y="2444750"/>
            <a:ext cx="468630" cy="481330"/>
          </a:xfrm>
          <a:prstGeom prst="ellipse">
            <a:avLst/>
          </a:prstGeom>
          <a:gradFill>
            <a:gsLst>
              <a:gs pos="0">
                <a:srgbClr val="9EE256"/>
              </a:gs>
              <a:gs pos="100000">
                <a:srgbClr val="52762D"/>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椭圆 15"/>
          <p:cNvSpPr/>
          <p:nvPr/>
        </p:nvSpPr>
        <p:spPr>
          <a:xfrm>
            <a:off x="7174230" y="1702435"/>
            <a:ext cx="468630" cy="481330"/>
          </a:xfrm>
          <a:prstGeom prst="ellipse">
            <a:avLst/>
          </a:prstGeom>
          <a:gradFill>
            <a:gsLst>
              <a:gs pos="0">
                <a:srgbClr val="9EE256"/>
              </a:gs>
              <a:gs pos="100000">
                <a:srgbClr val="52762D"/>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椭圆 16"/>
          <p:cNvSpPr/>
          <p:nvPr/>
        </p:nvSpPr>
        <p:spPr>
          <a:xfrm>
            <a:off x="2379980" y="3789045"/>
            <a:ext cx="913765" cy="661035"/>
          </a:xfrm>
          <a:prstGeom prst="ellipse">
            <a:avLst/>
          </a:prstGeom>
          <a:gradFill>
            <a:gsLst>
              <a:gs pos="0">
                <a:srgbClr val="FBFB11"/>
              </a:gs>
              <a:gs pos="100000">
                <a:srgbClr val="838309"/>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a:p>
        </p:txBody>
      </p:sp>
      <p:sp>
        <p:nvSpPr>
          <p:cNvPr id="18" name="椭圆 17"/>
          <p:cNvSpPr/>
          <p:nvPr/>
        </p:nvSpPr>
        <p:spPr>
          <a:xfrm>
            <a:off x="5777230" y="3789045"/>
            <a:ext cx="913765" cy="661035"/>
          </a:xfrm>
          <a:prstGeom prst="ellipse">
            <a:avLst/>
          </a:prstGeom>
          <a:gradFill>
            <a:gsLst>
              <a:gs pos="0">
                <a:srgbClr val="FBFB11"/>
              </a:gs>
              <a:gs pos="100000">
                <a:srgbClr val="838309"/>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文本框 18"/>
          <p:cNvSpPr txBox="1"/>
          <p:nvPr/>
        </p:nvSpPr>
        <p:spPr>
          <a:xfrm>
            <a:off x="2581910" y="2516505"/>
            <a:ext cx="509905" cy="645160"/>
          </a:xfrm>
          <a:prstGeom prst="rect">
            <a:avLst/>
          </a:prstGeom>
          <a:noFill/>
        </p:spPr>
        <p:txBody>
          <a:bodyPr wrap="square" rtlCol="0">
            <a:spAutoFit/>
          </a:bodyPr>
          <a:lstStyle/>
          <a:p>
            <a:r>
              <a:rPr lang="zh-CN" altLang="en-US"/>
              <a:t>张三</a:t>
            </a:r>
          </a:p>
        </p:txBody>
      </p:sp>
      <p:sp>
        <p:nvSpPr>
          <p:cNvPr id="20" name="文本框 19"/>
          <p:cNvSpPr txBox="1"/>
          <p:nvPr/>
        </p:nvSpPr>
        <p:spPr>
          <a:xfrm>
            <a:off x="5971540" y="2562225"/>
            <a:ext cx="525780" cy="645160"/>
          </a:xfrm>
          <a:prstGeom prst="rect">
            <a:avLst/>
          </a:prstGeom>
          <a:noFill/>
        </p:spPr>
        <p:txBody>
          <a:bodyPr wrap="square" rtlCol="0">
            <a:spAutoFit/>
          </a:bodyPr>
          <a:lstStyle/>
          <a:p>
            <a:r>
              <a:rPr lang="zh-CN" altLang="en-US"/>
              <a:t>李四</a:t>
            </a:r>
          </a:p>
        </p:txBody>
      </p:sp>
      <p:sp>
        <p:nvSpPr>
          <p:cNvPr id="21" name="文本框 20"/>
          <p:cNvSpPr txBox="1"/>
          <p:nvPr/>
        </p:nvSpPr>
        <p:spPr>
          <a:xfrm>
            <a:off x="2501265" y="3906520"/>
            <a:ext cx="892810" cy="368300"/>
          </a:xfrm>
          <a:prstGeom prst="rect">
            <a:avLst/>
          </a:prstGeom>
          <a:noFill/>
        </p:spPr>
        <p:txBody>
          <a:bodyPr wrap="square" rtlCol="0">
            <a:spAutoFit/>
          </a:bodyPr>
          <a:lstStyle/>
          <a:p>
            <a:r>
              <a:rPr lang="zh-CN" altLang="en-US"/>
              <a:t>公司</a:t>
            </a:r>
            <a:r>
              <a:rPr lang="en-US" altLang="zh-CN"/>
              <a:t>1</a:t>
            </a:r>
          </a:p>
        </p:txBody>
      </p:sp>
      <p:sp>
        <p:nvSpPr>
          <p:cNvPr id="22" name="文本框 21"/>
          <p:cNvSpPr txBox="1"/>
          <p:nvPr/>
        </p:nvSpPr>
        <p:spPr>
          <a:xfrm>
            <a:off x="5962650" y="3906520"/>
            <a:ext cx="1211580" cy="368300"/>
          </a:xfrm>
          <a:prstGeom prst="rect">
            <a:avLst/>
          </a:prstGeom>
          <a:noFill/>
        </p:spPr>
        <p:txBody>
          <a:bodyPr wrap="square" rtlCol="0">
            <a:spAutoFit/>
          </a:bodyPr>
          <a:lstStyle/>
          <a:p>
            <a:r>
              <a:rPr lang="zh-CN" altLang="en-US"/>
              <a:t>公司</a:t>
            </a:r>
            <a:r>
              <a:rPr lang="en-US" altLang="zh-CN"/>
              <a:t>2</a:t>
            </a:r>
          </a:p>
        </p:txBody>
      </p:sp>
      <p:cxnSp>
        <p:nvCxnSpPr>
          <p:cNvPr id="23" name="直接箭头连接符 22"/>
          <p:cNvCxnSpPr>
            <a:stCxn id="13" idx="7"/>
          </p:cNvCxnSpPr>
          <p:nvPr/>
        </p:nvCxnSpPr>
        <p:spPr>
          <a:xfrm flipV="1">
            <a:off x="6553835" y="1882775"/>
            <a:ext cx="585470" cy="67945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4" name="直接箭头连接符 23"/>
          <p:cNvCxnSpPr>
            <a:stCxn id="15" idx="2"/>
            <a:endCxn id="13" idx="6"/>
          </p:cNvCxnSpPr>
          <p:nvPr/>
        </p:nvCxnSpPr>
        <p:spPr>
          <a:xfrm flipH="1">
            <a:off x="6690995" y="2685415"/>
            <a:ext cx="483235" cy="15367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5" name="直接箭头连接符 24"/>
          <p:cNvCxnSpPr>
            <a:stCxn id="14" idx="2"/>
            <a:endCxn id="13" idx="5"/>
          </p:cNvCxnSpPr>
          <p:nvPr/>
        </p:nvCxnSpPr>
        <p:spPr>
          <a:xfrm flipH="1" flipV="1">
            <a:off x="6553835" y="3115310"/>
            <a:ext cx="620395" cy="19240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6" name="直接箭头连接符 25"/>
          <p:cNvCxnSpPr>
            <a:stCxn id="19" idx="2"/>
            <a:endCxn id="17" idx="0"/>
          </p:cNvCxnSpPr>
          <p:nvPr/>
        </p:nvCxnSpPr>
        <p:spPr>
          <a:xfrm>
            <a:off x="2837180" y="3161665"/>
            <a:ext cx="0" cy="62738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7" name="直接箭头连接符 26"/>
          <p:cNvCxnSpPr>
            <a:stCxn id="20" idx="2"/>
            <a:endCxn id="18" idx="0"/>
          </p:cNvCxnSpPr>
          <p:nvPr/>
        </p:nvCxnSpPr>
        <p:spPr>
          <a:xfrm>
            <a:off x="6234430" y="3207385"/>
            <a:ext cx="0" cy="58166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8" name="文本框 27"/>
          <p:cNvSpPr txBox="1"/>
          <p:nvPr/>
        </p:nvSpPr>
        <p:spPr>
          <a:xfrm>
            <a:off x="4253865" y="4274820"/>
            <a:ext cx="848995" cy="645160"/>
          </a:xfrm>
          <a:prstGeom prst="rect">
            <a:avLst/>
          </a:prstGeom>
          <a:noFill/>
        </p:spPr>
        <p:txBody>
          <a:bodyPr wrap="square" rtlCol="0">
            <a:spAutoFit/>
          </a:bodyPr>
          <a:lstStyle/>
          <a:p>
            <a:r>
              <a:rPr lang="zh-CN" altLang="en-US"/>
              <a:t>电话号码</a:t>
            </a:r>
          </a:p>
        </p:txBody>
      </p:sp>
      <p:cxnSp>
        <p:nvCxnSpPr>
          <p:cNvPr id="31" name="直接箭头连接符 30"/>
          <p:cNvCxnSpPr>
            <a:stCxn id="10" idx="5"/>
            <a:endCxn id="12" idx="1"/>
          </p:cNvCxnSpPr>
          <p:nvPr/>
        </p:nvCxnSpPr>
        <p:spPr>
          <a:xfrm>
            <a:off x="3156585" y="3115310"/>
            <a:ext cx="993775" cy="116268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2" name="直接箭头连接符 31"/>
          <p:cNvCxnSpPr>
            <a:stCxn id="13" idx="3"/>
            <a:endCxn id="12" idx="7"/>
          </p:cNvCxnSpPr>
          <p:nvPr/>
        </p:nvCxnSpPr>
        <p:spPr>
          <a:xfrm flipH="1">
            <a:off x="5034915" y="3115310"/>
            <a:ext cx="855980" cy="116268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3" name="文本框 32"/>
          <p:cNvSpPr txBox="1"/>
          <p:nvPr/>
        </p:nvSpPr>
        <p:spPr>
          <a:xfrm>
            <a:off x="8190865" y="1404620"/>
            <a:ext cx="3937000" cy="4399915"/>
          </a:xfrm>
          <a:prstGeom prst="rect">
            <a:avLst/>
          </a:prstGeom>
          <a:noFill/>
        </p:spPr>
        <p:txBody>
          <a:bodyPr wrap="square" rtlCol="0">
            <a:spAutoFit/>
          </a:bodyPr>
          <a:lstStyle/>
          <a:p>
            <a:r>
              <a:rPr lang="en-US" altLang="zh-CN" sz="3200"/>
              <a:t>·</a:t>
            </a:r>
            <a:r>
              <a:rPr lang="zh-CN" altLang="en-US" sz="3200"/>
              <a:t>不一致性验证</a:t>
            </a:r>
          </a:p>
          <a:p>
            <a:r>
              <a:rPr lang="en-US" altLang="zh-CN" sz="3200"/>
              <a:t>   </a:t>
            </a:r>
            <a:r>
              <a:rPr lang="en-US" altLang="zh-CN" sz="2400"/>
              <a:t> 知识图谱可以进行信息的不一致性检查，来确定是不是存在可能的借款人欺诈的风险，比如第一个图里面的借款人甲和乙来自于不同的公司，但是他却非常诡异地留下了相同的公司的电话号码，这时审核人员就要格外留意了，有可能会存在欺诈的风险。</a:t>
            </a:r>
          </a:p>
        </p:txBody>
      </p:sp>
      <p:sp>
        <p:nvSpPr>
          <p:cNvPr id="34" name="椭圆 33">
            <a:extLst>
              <a:ext uri="{FF2B5EF4-FFF2-40B4-BE49-F238E27FC236}">
                <a16:creationId xmlns:a16="http://schemas.microsoft.com/office/drawing/2014/main" id="{9D426EA1-17CB-4F25-BDDA-D119ED4D4228}"/>
              </a:ext>
            </a:extLst>
          </p:cNvPr>
          <p:cNvSpPr/>
          <p:nvPr/>
        </p:nvSpPr>
        <p:spPr>
          <a:xfrm>
            <a:off x="1757150" y="157740"/>
            <a:ext cx="130917" cy="113341"/>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440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60523"/>
            <a:ext cx="1704340" cy="306705"/>
          </a:xfrm>
          <a:prstGeom prst="rect">
            <a:avLst/>
          </a:prstGeom>
        </p:spPr>
        <p:txBody>
          <a:bodyPr wrap="none">
            <a:spAutoFit/>
          </a:bodyPr>
          <a:lstStyle/>
          <a:p>
            <a:r>
              <a:rPr lang="en-US" altLang="zh-CN" sz="1400" b="1" dirty="0"/>
              <a:t>PART SIX </a:t>
            </a:r>
            <a:r>
              <a:rPr lang="zh-CN" altLang="en-US" sz="1400" b="1" dirty="0"/>
              <a:t>技术应用</a:t>
            </a:r>
          </a:p>
        </p:txBody>
      </p:sp>
      <p:sp>
        <p:nvSpPr>
          <p:cNvPr id="4" name="标题 1"/>
          <p:cNvSpPr>
            <a:spLocks noGrp="1"/>
          </p:cNvSpPr>
          <p:nvPr/>
        </p:nvSpPr>
        <p:spPr>
          <a:xfrm>
            <a:off x="1002365" y="406825"/>
            <a:ext cx="10440000" cy="1368000"/>
          </a:xfrm>
          <a:prstGeom prst="rect">
            <a:avLst/>
          </a:prstGeom>
        </p:spPr>
        <p:txBody>
          <a:bodyPr vert="horz" lIns="91440" tIns="45720" rIns="91440" bIns="46800" rtlCol="0" anchor="ctr" anchorCtr="0">
            <a:normAutofit/>
          </a:bodyPr>
          <a:lstStyle>
            <a:lvl1pPr algn="l" defTabSz="914400" rtl="0" eaLnBrk="1" latinLnBrk="0" hangingPunct="1">
              <a:lnSpc>
                <a:spcPct val="120000"/>
              </a:lnSpc>
              <a:spcBef>
                <a:spcPct val="0"/>
              </a:spcBef>
              <a:buNone/>
              <a:defRPr sz="4000" kern="1200">
                <a:solidFill>
                  <a:schemeClr val="bg1"/>
                </a:solidFill>
                <a:latin typeface="+mj-lt"/>
                <a:ea typeface="+mj-ea"/>
                <a:cs typeface="+mj-cs"/>
              </a:defRPr>
            </a:lvl1pPr>
          </a:lstStyle>
          <a:p>
            <a:r>
              <a:rPr lang="en-US" altLang="zh-CN" dirty="0">
                <a:solidFill>
                  <a:schemeClr val="tx1"/>
                </a:solidFill>
              </a:rPr>
              <a:t>·</a:t>
            </a:r>
            <a:r>
              <a:rPr lang="zh-CN" altLang="en-US" dirty="0">
                <a:solidFill>
                  <a:schemeClr val="tx1"/>
                </a:solidFill>
              </a:rPr>
              <a:t>金融领域</a:t>
            </a:r>
          </a:p>
        </p:txBody>
      </p:sp>
      <p:sp>
        <p:nvSpPr>
          <p:cNvPr id="5" name="椭圆 4"/>
          <p:cNvSpPr/>
          <p:nvPr/>
        </p:nvSpPr>
        <p:spPr>
          <a:xfrm>
            <a:off x="1165860" y="1702435"/>
            <a:ext cx="468630" cy="481330"/>
          </a:xfrm>
          <a:prstGeom prst="ellipse">
            <a:avLst/>
          </a:prstGeom>
          <a:gradFill>
            <a:gsLst>
              <a:gs pos="0">
                <a:srgbClr val="9EE256"/>
              </a:gs>
              <a:gs pos="100000">
                <a:srgbClr val="52762D"/>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椭圆 5"/>
          <p:cNvSpPr/>
          <p:nvPr/>
        </p:nvSpPr>
        <p:spPr>
          <a:xfrm>
            <a:off x="1165860" y="2447925"/>
            <a:ext cx="468630" cy="481330"/>
          </a:xfrm>
          <a:prstGeom prst="ellipse">
            <a:avLst/>
          </a:prstGeom>
          <a:gradFill>
            <a:gsLst>
              <a:gs pos="0">
                <a:srgbClr val="9EE256"/>
              </a:gs>
              <a:gs pos="100000">
                <a:srgbClr val="52762D"/>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椭圆 6"/>
          <p:cNvSpPr/>
          <p:nvPr/>
        </p:nvSpPr>
        <p:spPr>
          <a:xfrm>
            <a:off x="1165860" y="3067050"/>
            <a:ext cx="468630" cy="481330"/>
          </a:xfrm>
          <a:prstGeom prst="ellipse">
            <a:avLst/>
          </a:prstGeom>
          <a:gradFill>
            <a:gsLst>
              <a:gs pos="0">
                <a:srgbClr val="9EE256"/>
              </a:gs>
              <a:gs pos="100000">
                <a:srgbClr val="52762D"/>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8" name="直接箭头连接符 7"/>
          <p:cNvCxnSpPr>
            <a:stCxn id="6" idx="6"/>
          </p:cNvCxnSpPr>
          <p:nvPr/>
        </p:nvCxnSpPr>
        <p:spPr>
          <a:xfrm flipV="1">
            <a:off x="1634490" y="2682875"/>
            <a:ext cx="721995" cy="571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9" name="直接箭头连接符 8"/>
          <p:cNvCxnSpPr>
            <a:stCxn id="7" idx="6"/>
          </p:cNvCxnSpPr>
          <p:nvPr/>
        </p:nvCxnSpPr>
        <p:spPr>
          <a:xfrm flipV="1">
            <a:off x="1634490" y="2947035"/>
            <a:ext cx="769620" cy="36068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0" name="椭圆 9"/>
          <p:cNvSpPr/>
          <p:nvPr/>
        </p:nvSpPr>
        <p:spPr>
          <a:xfrm>
            <a:off x="2356485" y="2447925"/>
            <a:ext cx="937260" cy="781685"/>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1" name="直接箭头连接符 10"/>
          <p:cNvCxnSpPr>
            <a:stCxn id="10" idx="1"/>
            <a:endCxn id="5" idx="6"/>
          </p:cNvCxnSpPr>
          <p:nvPr/>
        </p:nvCxnSpPr>
        <p:spPr>
          <a:xfrm flipH="1" flipV="1">
            <a:off x="1634490" y="1943100"/>
            <a:ext cx="859155" cy="61912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2" name="椭圆 11"/>
          <p:cNvSpPr/>
          <p:nvPr/>
        </p:nvSpPr>
        <p:spPr>
          <a:xfrm>
            <a:off x="3994150" y="3644900"/>
            <a:ext cx="1250315" cy="949325"/>
          </a:xfrm>
          <a:prstGeom prst="ellipse">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椭圆 12"/>
          <p:cNvSpPr/>
          <p:nvPr/>
        </p:nvSpPr>
        <p:spPr>
          <a:xfrm>
            <a:off x="5753735" y="2447925"/>
            <a:ext cx="937260" cy="781685"/>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椭圆 13"/>
          <p:cNvSpPr/>
          <p:nvPr/>
        </p:nvSpPr>
        <p:spPr>
          <a:xfrm>
            <a:off x="7174230" y="3067050"/>
            <a:ext cx="468630" cy="481330"/>
          </a:xfrm>
          <a:prstGeom prst="ellipse">
            <a:avLst/>
          </a:prstGeom>
          <a:gradFill>
            <a:gsLst>
              <a:gs pos="0">
                <a:srgbClr val="9EE256"/>
              </a:gs>
              <a:gs pos="100000">
                <a:srgbClr val="52762D"/>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椭圆 14"/>
          <p:cNvSpPr/>
          <p:nvPr/>
        </p:nvSpPr>
        <p:spPr>
          <a:xfrm>
            <a:off x="7174230" y="2444750"/>
            <a:ext cx="468630" cy="481330"/>
          </a:xfrm>
          <a:prstGeom prst="ellipse">
            <a:avLst/>
          </a:prstGeom>
          <a:gradFill>
            <a:gsLst>
              <a:gs pos="0">
                <a:srgbClr val="9EE256"/>
              </a:gs>
              <a:gs pos="100000">
                <a:srgbClr val="52762D"/>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椭圆 15"/>
          <p:cNvSpPr/>
          <p:nvPr/>
        </p:nvSpPr>
        <p:spPr>
          <a:xfrm>
            <a:off x="7174230" y="1702435"/>
            <a:ext cx="468630" cy="481330"/>
          </a:xfrm>
          <a:prstGeom prst="ellipse">
            <a:avLst/>
          </a:prstGeom>
          <a:gradFill>
            <a:gsLst>
              <a:gs pos="0">
                <a:srgbClr val="9EE256"/>
              </a:gs>
              <a:gs pos="100000">
                <a:srgbClr val="52762D"/>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椭圆 16"/>
          <p:cNvSpPr/>
          <p:nvPr/>
        </p:nvSpPr>
        <p:spPr>
          <a:xfrm>
            <a:off x="2379980" y="3789045"/>
            <a:ext cx="913765" cy="661035"/>
          </a:xfrm>
          <a:prstGeom prst="ellipse">
            <a:avLst/>
          </a:prstGeom>
          <a:gradFill>
            <a:gsLst>
              <a:gs pos="0">
                <a:srgbClr val="FBFB11"/>
              </a:gs>
              <a:gs pos="100000">
                <a:srgbClr val="838309"/>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a:p>
        </p:txBody>
      </p:sp>
      <p:sp>
        <p:nvSpPr>
          <p:cNvPr id="18" name="椭圆 17"/>
          <p:cNvSpPr/>
          <p:nvPr/>
        </p:nvSpPr>
        <p:spPr>
          <a:xfrm>
            <a:off x="5777230" y="3789045"/>
            <a:ext cx="913765" cy="661035"/>
          </a:xfrm>
          <a:prstGeom prst="ellipse">
            <a:avLst/>
          </a:prstGeom>
          <a:gradFill>
            <a:gsLst>
              <a:gs pos="0">
                <a:srgbClr val="FBFB11"/>
              </a:gs>
              <a:gs pos="100000">
                <a:srgbClr val="838309"/>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文本框 18"/>
          <p:cNvSpPr txBox="1"/>
          <p:nvPr/>
        </p:nvSpPr>
        <p:spPr>
          <a:xfrm>
            <a:off x="2581910" y="2654300"/>
            <a:ext cx="509905" cy="368300"/>
          </a:xfrm>
          <a:prstGeom prst="rect">
            <a:avLst/>
          </a:prstGeom>
          <a:noFill/>
        </p:spPr>
        <p:txBody>
          <a:bodyPr wrap="square" rtlCol="0">
            <a:spAutoFit/>
          </a:bodyPr>
          <a:lstStyle/>
          <a:p>
            <a:r>
              <a:rPr lang="zh-CN" altLang="en-US"/>
              <a:t>甲</a:t>
            </a:r>
          </a:p>
        </p:txBody>
      </p:sp>
      <p:sp>
        <p:nvSpPr>
          <p:cNvPr id="20" name="文本框 19"/>
          <p:cNvSpPr txBox="1"/>
          <p:nvPr/>
        </p:nvSpPr>
        <p:spPr>
          <a:xfrm>
            <a:off x="5971540" y="2562225"/>
            <a:ext cx="525780" cy="368300"/>
          </a:xfrm>
          <a:prstGeom prst="rect">
            <a:avLst/>
          </a:prstGeom>
          <a:noFill/>
        </p:spPr>
        <p:txBody>
          <a:bodyPr wrap="square" rtlCol="0">
            <a:spAutoFit/>
          </a:bodyPr>
          <a:lstStyle/>
          <a:p>
            <a:r>
              <a:rPr lang="zh-CN" altLang="en-US"/>
              <a:t>乙</a:t>
            </a:r>
          </a:p>
        </p:txBody>
      </p:sp>
      <p:sp>
        <p:nvSpPr>
          <p:cNvPr id="21" name="文本框 20"/>
          <p:cNvSpPr txBox="1"/>
          <p:nvPr/>
        </p:nvSpPr>
        <p:spPr>
          <a:xfrm>
            <a:off x="2501265" y="3906520"/>
            <a:ext cx="892810" cy="368300"/>
          </a:xfrm>
          <a:prstGeom prst="rect">
            <a:avLst/>
          </a:prstGeom>
          <a:noFill/>
        </p:spPr>
        <p:txBody>
          <a:bodyPr wrap="square" rtlCol="0">
            <a:spAutoFit/>
          </a:bodyPr>
          <a:lstStyle/>
          <a:p>
            <a:r>
              <a:rPr lang="zh-CN" altLang="en-US"/>
              <a:t>银行</a:t>
            </a:r>
            <a:r>
              <a:rPr lang="en-US" altLang="zh-CN"/>
              <a:t>1</a:t>
            </a:r>
          </a:p>
        </p:txBody>
      </p:sp>
      <p:sp>
        <p:nvSpPr>
          <p:cNvPr id="22" name="文本框 21"/>
          <p:cNvSpPr txBox="1"/>
          <p:nvPr/>
        </p:nvSpPr>
        <p:spPr>
          <a:xfrm>
            <a:off x="5962650" y="3906520"/>
            <a:ext cx="1211580" cy="368300"/>
          </a:xfrm>
          <a:prstGeom prst="rect">
            <a:avLst/>
          </a:prstGeom>
          <a:noFill/>
        </p:spPr>
        <p:txBody>
          <a:bodyPr wrap="square" rtlCol="0">
            <a:spAutoFit/>
          </a:bodyPr>
          <a:lstStyle/>
          <a:p>
            <a:r>
              <a:rPr lang="zh-CN" altLang="en-US"/>
              <a:t>银行</a:t>
            </a:r>
            <a:r>
              <a:rPr lang="en-US" altLang="zh-CN"/>
              <a:t>2</a:t>
            </a:r>
          </a:p>
        </p:txBody>
      </p:sp>
      <p:cxnSp>
        <p:nvCxnSpPr>
          <p:cNvPr id="23" name="直接箭头连接符 22"/>
          <p:cNvCxnSpPr>
            <a:stCxn id="13" idx="7"/>
          </p:cNvCxnSpPr>
          <p:nvPr/>
        </p:nvCxnSpPr>
        <p:spPr>
          <a:xfrm flipV="1">
            <a:off x="6553835" y="1882775"/>
            <a:ext cx="585470" cy="67945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4" name="直接箭头连接符 23"/>
          <p:cNvCxnSpPr>
            <a:stCxn id="15" idx="2"/>
            <a:endCxn id="13" idx="6"/>
          </p:cNvCxnSpPr>
          <p:nvPr/>
        </p:nvCxnSpPr>
        <p:spPr>
          <a:xfrm flipH="1">
            <a:off x="6690995" y="2685415"/>
            <a:ext cx="483235" cy="15367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5" name="直接箭头连接符 24"/>
          <p:cNvCxnSpPr>
            <a:stCxn id="14" idx="2"/>
            <a:endCxn id="13" idx="5"/>
          </p:cNvCxnSpPr>
          <p:nvPr/>
        </p:nvCxnSpPr>
        <p:spPr>
          <a:xfrm flipH="1" flipV="1">
            <a:off x="6553835" y="3115310"/>
            <a:ext cx="620395" cy="19240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6" name="直接箭头连接符 25"/>
          <p:cNvCxnSpPr>
            <a:stCxn id="19" idx="2"/>
            <a:endCxn id="17" idx="0"/>
          </p:cNvCxnSpPr>
          <p:nvPr/>
        </p:nvCxnSpPr>
        <p:spPr>
          <a:xfrm>
            <a:off x="2837180" y="3022600"/>
            <a:ext cx="0" cy="76644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7" name="直接箭头连接符 26"/>
          <p:cNvCxnSpPr>
            <a:stCxn id="20" idx="2"/>
            <a:endCxn id="18" idx="0"/>
          </p:cNvCxnSpPr>
          <p:nvPr/>
        </p:nvCxnSpPr>
        <p:spPr>
          <a:xfrm>
            <a:off x="6234430" y="2930525"/>
            <a:ext cx="0" cy="85852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8" name="文本框 27"/>
          <p:cNvSpPr txBox="1"/>
          <p:nvPr/>
        </p:nvSpPr>
        <p:spPr>
          <a:xfrm>
            <a:off x="4253865" y="3804920"/>
            <a:ext cx="848995" cy="645160"/>
          </a:xfrm>
          <a:prstGeom prst="rect">
            <a:avLst/>
          </a:prstGeom>
          <a:noFill/>
        </p:spPr>
        <p:txBody>
          <a:bodyPr wrap="square" rtlCol="0">
            <a:spAutoFit/>
          </a:bodyPr>
          <a:lstStyle/>
          <a:p>
            <a:r>
              <a:rPr lang="zh-CN" altLang="en-US"/>
              <a:t>联系地址</a:t>
            </a:r>
          </a:p>
        </p:txBody>
      </p:sp>
      <p:cxnSp>
        <p:nvCxnSpPr>
          <p:cNvPr id="31" name="直接箭头连接符 30"/>
          <p:cNvCxnSpPr>
            <a:stCxn id="10" idx="5"/>
            <a:endCxn id="12" idx="1"/>
          </p:cNvCxnSpPr>
          <p:nvPr/>
        </p:nvCxnSpPr>
        <p:spPr>
          <a:xfrm>
            <a:off x="3156585" y="3115310"/>
            <a:ext cx="1020445" cy="66865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2" name="直接箭头连接符 31"/>
          <p:cNvCxnSpPr>
            <a:stCxn id="13" idx="3"/>
            <a:endCxn id="12" idx="7"/>
          </p:cNvCxnSpPr>
          <p:nvPr/>
        </p:nvCxnSpPr>
        <p:spPr>
          <a:xfrm flipH="1">
            <a:off x="5061585" y="3115310"/>
            <a:ext cx="829310" cy="66865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3" name="文本框 32"/>
          <p:cNvSpPr txBox="1"/>
          <p:nvPr/>
        </p:nvSpPr>
        <p:spPr>
          <a:xfrm>
            <a:off x="8190865" y="1404620"/>
            <a:ext cx="3937000" cy="2553335"/>
          </a:xfrm>
          <a:prstGeom prst="rect">
            <a:avLst/>
          </a:prstGeom>
          <a:noFill/>
        </p:spPr>
        <p:txBody>
          <a:bodyPr wrap="square" rtlCol="0">
            <a:spAutoFit/>
          </a:bodyPr>
          <a:lstStyle/>
          <a:p>
            <a:r>
              <a:rPr lang="en-US" altLang="zh-CN" sz="3200"/>
              <a:t>·</a:t>
            </a:r>
            <a:r>
              <a:rPr lang="zh-CN" altLang="en-US" sz="3200"/>
              <a:t>组团欺诈</a:t>
            </a:r>
          </a:p>
          <a:p>
            <a:r>
              <a:rPr lang="en-US" altLang="zh-CN" sz="3200"/>
              <a:t>   </a:t>
            </a:r>
            <a:r>
              <a:rPr lang="en-US" altLang="zh-CN" sz="2400"/>
              <a:t> </a:t>
            </a:r>
            <a:r>
              <a:rPr lang="zh-CN" altLang="en-US" sz="2400"/>
              <a:t>比如</a:t>
            </a:r>
            <a:r>
              <a:rPr lang="en-US" altLang="zh-CN" sz="2400"/>
              <a:t>甲乙丙三个借款人同一天向银行发起借款，他们是互不相关的人，但是他们留了相同的地址，这时有可能是组团的欺诈。</a:t>
            </a:r>
          </a:p>
        </p:txBody>
      </p:sp>
      <p:sp>
        <p:nvSpPr>
          <p:cNvPr id="29" name="椭圆 28"/>
          <p:cNvSpPr/>
          <p:nvPr/>
        </p:nvSpPr>
        <p:spPr>
          <a:xfrm>
            <a:off x="4150360" y="5491480"/>
            <a:ext cx="937260" cy="781685"/>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文本框 29"/>
          <p:cNvSpPr txBox="1"/>
          <p:nvPr/>
        </p:nvSpPr>
        <p:spPr>
          <a:xfrm>
            <a:off x="4354195" y="5605780"/>
            <a:ext cx="733425" cy="368300"/>
          </a:xfrm>
          <a:prstGeom prst="rect">
            <a:avLst/>
          </a:prstGeom>
          <a:noFill/>
        </p:spPr>
        <p:txBody>
          <a:bodyPr wrap="square" rtlCol="0">
            <a:spAutoFit/>
          </a:bodyPr>
          <a:lstStyle/>
          <a:p>
            <a:r>
              <a:rPr lang="zh-CN" altLang="en-US"/>
              <a:t>丙</a:t>
            </a:r>
          </a:p>
        </p:txBody>
      </p:sp>
      <p:cxnSp>
        <p:nvCxnSpPr>
          <p:cNvPr id="34" name="直接箭头连接符 33"/>
          <p:cNvCxnSpPr>
            <a:stCxn id="29" idx="1"/>
            <a:endCxn id="17" idx="4"/>
          </p:cNvCxnSpPr>
          <p:nvPr/>
        </p:nvCxnSpPr>
        <p:spPr>
          <a:xfrm flipH="1" flipV="1">
            <a:off x="2837180" y="4450080"/>
            <a:ext cx="1450340" cy="11557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5" name="直接箭头连接符 34"/>
          <p:cNvCxnSpPr>
            <a:stCxn id="29" idx="7"/>
            <a:endCxn id="18" idx="4"/>
          </p:cNvCxnSpPr>
          <p:nvPr/>
        </p:nvCxnSpPr>
        <p:spPr>
          <a:xfrm flipV="1">
            <a:off x="4950460" y="4450080"/>
            <a:ext cx="1283970" cy="11557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6" name="直接箭头连接符 35"/>
          <p:cNvCxnSpPr>
            <a:stCxn id="29" idx="0"/>
            <a:endCxn id="12" idx="4"/>
          </p:cNvCxnSpPr>
          <p:nvPr/>
        </p:nvCxnSpPr>
        <p:spPr>
          <a:xfrm flipV="1">
            <a:off x="4618990" y="4594225"/>
            <a:ext cx="635" cy="89725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7" name="椭圆 36"/>
          <p:cNvSpPr/>
          <p:nvPr/>
        </p:nvSpPr>
        <p:spPr>
          <a:xfrm>
            <a:off x="5502910" y="6148070"/>
            <a:ext cx="468630" cy="481330"/>
          </a:xfrm>
          <a:prstGeom prst="ellipse">
            <a:avLst/>
          </a:prstGeom>
          <a:gradFill>
            <a:gsLst>
              <a:gs pos="0">
                <a:srgbClr val="9EE256"/>
              </a:gs>
              <a:gs pos="100000">
                <a:srgbClr val="52762D"/>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椭圆 37"/>
          <p:cNvSpPr/>
          <p:nvPr/>
        </p:nvSpPr>
        <p:spPr>
          <a:xfrm>
            <a:off x="3293745" y="6148070"/>
            <a:ext cx="468630" cy="481330"/>
          </a:xfrm>
          <a:prstGeom prst="ellipse">
            <a:avLst/>
          </a:prstGeom>
          <a:gradFill>
            <a:gsLst>
              <a:gs pos="0">
                <a:srgbClr val="9EE256"/>
              </a:gs>
              <a:gs pos="100000">
                <a:srgbClr val="52762D"/>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39" name="直接箭头连接符 38"/>
          <p:cNvCxnSpPr>
            <a:stCxn id="38" idx="7"/>
            <a:endCxn id="29" idx="2"/>
          </p:cNvCxnSpPr>
          <p:nvPr/>
        </p:nvCxnSpPr>
        <p:spPr>
          <a:xfrm flipV="1">
            <a:off x="3693795" y="5882640"/>
            <a:ext cx="456565" cy="33591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0" name="直接箭头连接符 39"/>
          <p:cNvCxnSpPr>
            <a:stCxn id="29" idx="5"/>
            <a:endCxn id="37" idx="2"/>
          </p:cNvCxnSpPr>
          <p:nvPr/>
        </p:nvCxnSpPr>
        <p:spPr>
          <a:xfrm>
            <a:off x="4950460" y="6158865"/>
            <a:ext cx="552450" cy="22987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41" name="椭圆 40">
            <a:extLst>
              <a:ext uri="{FF2B5EF4-FFF2-40B4-BE49-F238E27FC236}">
                <a16:creationId xmlns:a16="http://schemas.microsoft.com/office/drawing/2014/main" id="{928B102E-76FB-42D5-BB44-2A6E9927A40A}"/>
              </a:ext>
            </a:extLst>
          </p:cNvPr>
          <p:cNvSpPr/>
          <p:nvPr/>
        </p:nvSpPr>
        <p:spPr>
          <a:xfrm>
            <a:off x="1757150" y="157740"/>
            <a:ext cx="130917" cy="113341"/>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440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60523"/>
            <a:ext cx="1704340" cy="306705"/>
          </a:xfrm>
          <a:prstGeom prst="rect">
            <a:avLst/>
          </a:prstGeom>
        </p:spPr>
        <p:txBody>
          <a:bodyPr wrap="none">
            <a:spAutoFit/>
          </a:bodyPr>
          <a:lstStyle/>
          <a:p>
            <a:r>
              <a:rPr lang="en-US" altLang="zh-CN" sz="1400" b="1" dirty="0"/>
              <a:t>PART SIX </a:t>
            </a:r>
            <a:r>
              <a:rPr lang="zh-CN" altLang="en-US" sz="1400" b="1" dirty="0"/>
              <a:t>技术应用</a:t>
            </a:r>
          </a:p>
        </p:txBody>
      </p:sp>
      <p:sp>
        <p:nvSpPr>
          <p:cNvPr id="4" name="标题 1"/>
          <p:cNvSpPr>
            <a:spLocks noGrp="1"/>
          </p:cNvSpPr>
          <p:nvPr/>
        </p:nvSpPr>
        <p:spPr>
          <a:xfrm>
            <a:off x="875365" y="191290"/>
            <a:ext cx="10440000" cy="1368000"/>
          </a:xfrm>
          <a:prstGeom prst="rect">
            <a:avLst/>
          </a:prstGeom>
        </p:spPr>
        <p:txBody>
          <a:bodyPr vert="horz" lIns="91440" tIns="45720" rIns="91440" bIns="46800" rtlCol="0" anchor="ctr" anchorCtr="0">
            <a:normAutofit/>
          </a:bodyPr>
          <a:lstStyle>
            <a:lvl1pPr algn="l" defTabSz="914400" rtl="0" eaLnBrk="1" latinLnBrk="0" hangingPunct="1">
              <a:lnSpc>
                <a:spcPct val="120000"/>
              </a:lnSpc>
              <a:spcBef>
                <a:spcPct val="0"/>
              </a:spcBef>
              <a:buNone/>
              <a:defRPr sz="4000" kern="1200">
                <a:solidFill>
                  <a:schemeClr val="bg1"/>
                </a:solidFill>
                <a:latin typeface="+mj-lt"/>
                <a:ea typeface="+mj-ea"/>
                <a:cs typeface="+mj-cs"/>
              </a:defRPr>
            </a:lvl1pPr>
          </a:lstStyle>
          <a:p>
            <a:r>
              <a:rPr lang="en-US" altLang="zh-CN">
                <a:solidFill>
                  <a:schemeClr val="tx1"/>
                </a:solidFill>
              </a:rPr>
              <a:t>·</a:t>
            </a:r>
            <a:r>
              <a:rPr lang="zh-CN" altLang="en-US">
                <a:solidFill>
                  <a:schemeClr val="tx1"/>
                </a:solidFill>
              </a:rPr>
              <a:t>教育领域</a:t>
            </a:r>
          </a:p>
        </p:txBody>
      </p:sp>
      <p:sp>
        <p:nvSpPr>
          <p:cNvPr id="33" name="文本框 32"/>
          <p:cNvSpPr txBox="1"/>
          <p:nvPr/>
        </p:nvSpPr>
        <p:spPr>
          <a:xfrm>
            <a:off x="8190865" y="1404620"/>
            <a:ext cx="3937000" cy="4954270"/>
          </a:xfrm>
          <a:prstGeom prst="rect">
            <a:avLst/>
          </a:prstGeom>
          <a:noFill/>
        </p:spPr>
        <p:txBody>
          <a:bodyPr wrap="square" rtlCol="0">
            <a:spAutoFit/>
          </a:bodyPr>
          <a:lstStyle/>
          <a:p>
            <a:r>
              <a:rPr lang="en-US" altLang="zh-CN" sz="3200"/>
              <a:t>·</a:t>
            </a:r>
            <a:r>
              <a:rPr lang="zh-CN" altLang="en-US" sz="3200"/>
              <a:t>学习路径</a:t>
            </a:r>
          </a:p>
          <a:p>
            <a:r>
              <a:rPr lang="en-US" altLang="zh-CN" sz="3200"/>
              <a:t>   </a:t>
            </a:r>
            <a:r>
              <a:rPr lang="en-US" altLang="zh-CN" sz="2400"/>
              <a:t> </a:t>
            </a:r>
            <a:r>
              <a:rPr lang="en-US" altLang="zh-CN"/>
              <a:t>比如对于教育行业，我们经常谈论个性化教育、因材施教的理念。其核心在于理解学生当前的知识体系，而且这种知识体系依赖于我们所获取到的数据比如交互数据、评测数据、互动数据等等。为了分析学习路径以及知识结构，我们则需要针对于一个领域的概念知识图谱，简单来讲就是概念拓扑结构。在下面的图中，我们给出了一个非常简单的概念图谱：比如为了学习逻辑回归则需要先理解线性回归；为了学习CNN，得对神经网络有所理解等等。所有对学生的评测、互动分析都离不开概念图谱这个底层的数据。</a:t>
            </a:r>
          </a:p>
        </p:txBody>
      </p:sp>
      <p:pic>
        <p:nvPicPr>
          <p:cNvPr id="5" name="图片 4"/>
          <p:cNvPicPr>
            <a:picLocks noChangeAspect="1"/>
          </p:cNvPicPr>
          <p:nvPr/>
        </p:nvPicPr>
        <p:blipFill>
          <a:blip r:embed="rId3"/>
          <a:stretch>
            <a:fillRect/>
          </a:stretch>
        </p:blipFill>
        <p:spPr>
          <a:xfrm>
            <a:off x="1581785" y="2369185"/>
            <a:ext cx="5777230" cy="3025140"/>
          </a:xfrm>
          <a:prstGeom prst="rect">
            <a:avLst/>
          </a:prstGeom>
        </p:spPr>
      </p:pic>
      <p:sp>
        <p:nvSpPr>
          <p:cNvPr id="12" name="椭圆 11"/>
          <p:cNvSpPr/>
          <p:nvPr/>
        </p:nvSpPr>
        <p:spPr>
          <a:xfrm>
            <a:off x="2995930" y="5388610"/>
            <a:ext cx="1130935" cy="9721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a:t>线性代数</a:t>
            </a:r>
          </a:p>
        </p:txBody>
      </p:sp>
      <p:cxnSp>
        <p:nvCxnSpPr>
          <p:cNvPr id="37" name="直接箭头连接符 36"/>
          <p:cNvCxnSpPr>
            <a:stCxn id="12" idx="1"/>
          </p:cNvCxnSpPr>
          <p:nvPr/>
        </p:nvCxnSpPr>
        <p:spPr>
          <a:xfrm flipH="1" flipV="1">
            <a:off x="2693035" y="5149215"/>
            <a:ext cx="468630" cy="38163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8" name="椭圆 37"/>
          <p:cNvSpPr/>
          <p:nvPr/>
        </p:nvSpPr>
        <p:spPr>
          <a:xfrm>
            <a:off x="1991360" y="1732915"/>
            <a:ext cx="478155" cy="461645"/>
          </a:xfrm>
          <a:prstGeom prst="ellipse">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椭圆 38"/>
          <p:cNvSpPr/>
          <p:nvPr/>
        </p:nvSpPr>
        <p:spPr>
          <a:xfrm>
            <a:off x="986790" y="3858260"/>
            <a:ext cx="478155" cy="461645"/>
          </a:xfrm>
          <a:prstGeom prst="ellipse">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椭圆 39"/>
          <p:cNvSpPr/>
          <p:nvPr/>
        </p:nvSpPr>
        <p:spPr>
          <a:xfrm>
            <a:off x="4557395" y="6024880"/>
            <a:ext cx="478155" cy="461645"/>
          </a:xfrm>
          <a:prstGeom prst="ellipse">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椭圆 40"/>
          <p:cNvSpPr/>
          <p:nvPr/>
        </p:nvSpPr>
        <p:spPr>
          <a:xfrm>
            <a:off x="4557395" y="5388610"/>
            <a:ext cx="478155" cy="461645"/>
          </a:xfrm>
          <a:prstGeom prst="ellipse">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椭圆 41"/>
          <p:cNvSpPr/>
          <p:nvPr/>
        </p:nvSpPr>
        <p:spPr>
          <a:xfrm>
            <a:off x="986790" y="4687570"/>
            <a:ext cx="478155" cy="461645"/>
          </a:xfrm>
          <a:prstGeom prst="ellipse">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 name="椭圆 42"/>
          <p:cNvSpPr/>
          <p:nvPr/>
        </p:nvSpPr>
        <p:spPr>
          <a:xfrm>
            <a:off x="4780280" y="1732915"/>
            <a:ext cx="478155" cy="461645"/>
          </a:xfrm>
          <a:prstGeom prst="ellipse">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 name="椭圆 43"/>
          <p:cNvSpPr/>
          <p:nvPr/>
        </p:nvSpPr>
        <p:spPr>
          <a:xfrm>
            <a:off x="3823335" y="1732915"/>
            <a:ext cx="478155" cy="461645"/>
          </a:xfrm>
          <a:prstGeom prst="ellipse">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5" name="椭圆 44"/>
          <p:cNvSpPr/>
          <p:nvPr/>
        </p:nvSpPr>
        <p:spPr>
          <a:xfrm>
            <a:off x="6485890" y="1732915"/>
            <a:ext cx="478155" cy="461645"/>
          </a:xfrm>
          <a:prstGeom prst="ellipse">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46" name="直接箭头连接符 45"/>
          <p:cNvCxnSpPr>
            <a:stCxn id="41" idx="2"/>
            <a:endCxn id="12" idx="6"/>
          </p:cNvCxnSpPr>
          <p:nvPr/>
        </p:nvCxnSpPr>
        <p:spPr>
          <a:xfrm flipH="1">
            <a:off x="4126865" y="5619750"/>
            <a:ext cx="430530" cy="255270"/>
          </a:xfrm>
          <a:prstGeom prst="straightConnector1">
            <a:avLst/>
          </a:prstGeom>
          <a:ln w="12700" cmpd="sng">
            <a:solidFill>
              <a:schemeClr val="accent1">
                <a:shade val="50000"/>
              </a:schemeClr>
            </a:solidFill>
            <a:prstDash val="sysDot"/>
            <a:tailEnd type="arrow"/>
          </a:ln>
        </p:spPr>
        <p:style>
          <a:lnRef idx="1">
            <a:schemeClr val="accent1"/>
          </a:lnRef>
          <a:fillRef idx="0">
            <a:schemeClr val="accent1"/>
          </a:fillRef>
          <a:effectRef idx="0">
            <a:schemeClr val="accent1"/>
          </a:effectRef>
          <a:fontRef idx="minor">
            <a:schemeClr val="tx1"/>
          </a:fontRef>
        </p:style>
      </p:cxnSp>
      <p:cxnSp>
        <p:nvCxnSpPr>
          <p:cNvPr id="47" name="直接箭头连接符 46"/>
          <p:cNvCxnSpPr>
            <a:stCxn id="40" idx="2"/>
            <a:endCxn id="12" idx="6"/>
          </p:cNvCxnSpPr>
          <p:nvPr/>
        </p:nvCxnSpPr>
        <p:spPr>
          <a:xfrm flipH="1" flipV="1">
            <a:off x="4126865" y="5875020"/>
            <a:ext cx="430530" cy="381000"/>
          </a:xfrm>
          <a:prstGeom prst="straightConnector1">
            <a:avLst/>
          </a:prstGeom>
          <a:ln w="12700" cmpd="sng">
            <a:solidFill>
              <a:schemeClr val="accent1">
                <a:shade val="50000"/>
              </a:schemeClr>
            </a:solidFill>
            <a:prstDash val="sysDot"/>
            <a:tailEnd type="arrow"/>
          </a:ln>
        </p:spPr>
        <p:style>
          <a:lnRef idx="1">
            <a:schemeClr val="accent1"/>
          </a:lnRef>
          <a:fillRef idx="0">
            <a:schemeClr val="accent1"/>
          </a:fillRef>
          <a:effectRef idx="0">
            <a:schemeClr val="accent1"/>
          </a:effectRef>
          <a:fontRef idx="minor">
            <a:schemeClr val="tx1"/>
          </a:fontRef>
        </p:style>
      </p:cxnSp>
      <p:cxnSp>
        <p:nvCxnSpPr>
          <p:cNvPr id="48" name="直接箭头连接符 47"/>
          <p:cNvCxnSpPr>
            <a:stCxn id="39" idx="6"/>
          </p:cNvCxnSpPr>
          <p:nvPr/>
        </p:nvCxnSpPr>
        <p:spPr>
          <a:xfrm>
            <a:off x="1464945" y="4089400"/>
            <a:ext cx="447040" cy="262890"/>
          </a:xfrm>
          <a:prstGeom prst="straightConnector1">
            <a:avLst/>
          </a:prstGeom>
          <a:ln w="12700" cmpd="sng">
            <a:solidFill>
              <a:schemeClr val="accent1">
                <a:shade val="50000"/>
              </a:schemeClr>
            </a:solidFill>
            <a:prstDash val="sysDot"/>
            <a:tailEnd type="arrow"/>
          </a:ln>
        </p:spPr>
        <p:style>
          <a:lnRef idx="1">
            <a:schemeClr val="accent1"/>
          </a:lnRef>
          <a:fillRef idx="0">
            <a:schemeClr val="accent1"/>
          </a:fillRef>
          <a:effectRef idx="0">
            <a:schemeClr val="accent1"/>
          </a:effectRef>
          <a:fontRef idx="minor">
            <a:schemeClr val="tx1"/>
          </a:fontRef>
        </p:style>
      </p:cxnSp>
      <p:cxnSp>
        <p:nvCxnSpPr>
          <p:cNvPr id="49" name="直接箭头连接符 48"/>
          <p:cNvCxnSpPr>
            <a:stCxn id="42" idx="6"/>
          </p:cNvCxnSpPr>
          <p:nvPr/>
        </p:nvCxnSpPr>
        <p:spPr>
          <a:xfrm flipV="1">
            <a:off x="1464945" y="4830445"/>
            <a:ext cx="271780" cy="88265"/>
          </a:xfrm>
          <a:prstGeom prst="straightConnector1">
            <a:avLst/>
          </a:prstGeom>
          <a:ln w="12700" cmpd="sng">
            <a:solidFill>
              <a:schemeClr val="accent1">
                <a:shade val="50000"/>
              </a:schemeClr>
            </a:solidFill>
            <a:prstDash val="sysDot"/>
            <a:tailEnd type="arrow"/>
          </a:ln>
        </p:spPr>
        <p:style>
          <a:lnRef idx="1">
            <a:schemeClr val="accent1"/>
          </a:lnRef>
          <a:fillRef idx="0">
            <a:schemeClr val="accent1"/>
          </a:fillRef>
          <a:effectRef idx="0">
            <a:schemeClr val="accent1"/>
          </a:effectRef>
          <a:fontRef idx="minor">
            <a:schemeClr val="tx1"/>
          </a:fontRef>
        </p:style>
      </p:cxnSp>
      <p:cxnSp>
        <p:nvCxnSpPr>
          <p:cNvPr id="50" name="直接箭头连接符 49"/>
          <p:cNvCxnSpPr>
            <a:stCxn id="38" idx="4"/>
          </p:cNvCxnSpPr>
          <p:nvPr/>
        </p:nvCxnSpPr>
        <p:spPr>
          <a:xfrm>
            <a:off x="2230755" y="2194560"/>
            <a:ext cx="0" cy="421005"/>
          </a:xfrm>
          <a:prstGeom prst="straightConnector1">
            <a:avLst/>
          </a:prstGeom>
          <a:ln w="12700" cmpd="sng">
            <a:solidFill>
              <a:schemeClr val="accent1">
                <a:shade val="50000"/>
              </a:schemeClr>
            </a:solidFill>
            <a:prstDash val="sysDot"/>
            <a:tailEnd type="arrow"/>
          </a:ln>
        </p:spPr>
        <p:style>
          <a:lnRef idx="1">
            <a:schemeClr val="accent1"/>
          </a:lnRef>
          <a:fillRef idx="0">
            <a:schemeClr val="accent1"/>
          </a:fillRef>
          <a:effectRef idx="0">
            <a:schemeClr val="accent1"/>
          </a:effectRef>
          <a:fontRef idx="minor">
            <a:schemeClr val="tx1"/>
          </a:fontRef>
        </p:style>
      </p:cxnSp>
      <p:cxnSp>
        <p:nvCxnSpPr>
          <p:cNvPr id="51" name="直接箭头连接符 50"/>
          <p:cNvCxnSpPr>
            <a:stCxn id="44" idx="4"/>
          </p:cNvCxnSpPr>
          <p:nvPr/>
        </p:nvCxnSpPr>
        <p:spPr>
          <a:xfrm>
            <a:off x="4062730" y="2194560"/>
            <a:ext cx="303530" cy="484505"/>
          </a:xfrm>
          <a:prstGeom prst="straightConnector1">
            <a:avLst/>
          </a:prstGeom>
          <a:ln w="12700" cmpd="sng">
            <a:solidFill>
              <a:schemeClr val="accent1">
                <a:shade val="50000"/>
              </a:schemeClr>
            </a:solidFill>
            <a:prstDash val="sysDot"/>
            <a:tailEnd type="arrow"/>
          </a:ln>
        </p:spPr>
        <p:style>
          <a:lnRef idx="1">
            <a:schemeClr val="accent1"/>
          </a:lnRef>
          <a:fillRef idx="0">
            <a:schemeClr val="accent1"/>
          </a:fillRef>
          <a:effectRef idx="0">
            <a:schemeClr val="accent1"/>
          </a:effectRef>
          <a:fontRef idx="minor">
            <a:schemeClr val="tx1"/>
          </a:fontRef>
        </p:style>
      </p:cxnSp>
      <p:cxnSp>
        <p:nvCxnSpPr>
          <p:cNvPr id="52" name="直接箭头连接符 51"/>
          <p:cNvCxnSpPr>
            <a:stCxn id="43" idx="4"/>
          </p:cNvCxnSpPr>
          <p:nvPr/>
        </p:nvCxnSpPr>
        <p:spPr>
          <a:xfrm flipH="1">
            <a:off x="4605020" y="2194560"/>
            <a:ext cx="414655" cy="500380"/>
          </a:xfrm>
          <a:prstGeom prst="straightConnector1">
            <a:avLst/>
          </a:prstGeom>
          <a:ln w="12700" cmpd="sng">
            <a:solidFill>
              <a:schemeClr val="accent1">
                <a:shade val="50000"/>
              </a:schemeClr>
            </a:solidFill>
            <a:prstDash val="sysDot"/>
            <a:tailEnd type="arrow"/>
          </a:ln>
        </p:spPr>
        <p:style>
          <a:lnRef idx="1">
            <a:schemeClr val="accent1"/>
          </a:lnRef>
          <a:fillRef idx="0">
            <a:schemeClr val="accent1"/>
          </a:fillRef>
          <a:effectRef idx="0">
            <a:schemeClr val="accent1"/>
          </a:effectRef>
          <a:fontRef idx="minor">
            <a:schemeClr val="tx1"/>
          </a:fontRef>
        </p:style>
      </p:cxnSp>
      <p:cxnSp>
        <p:nvCxnSpPr>
          <p:cNvPr id="53" name="直接箭头连接符 52"/>
          <p:cNvCxnSpPr>
            <a:stCxn id="45" idx="4"/>
          </p:cNvCxnSpPr>
          <p:nvPr/>
        </p:nvCxnSpPr>
        <p:spPr>
          <a:xfrm flipH="1">
            <a:off x="6724650" y="2194560"/>
            <a:ext cx="635" cy="516255"/>
          </a:xfrm>
          <a:prstGeom prst="straightConnector1">
            <a:avLst/>
          </a:prstGeom>
          <a:ln w="12700" cmpd="sng">
            <a:solidFill>
              <a:schemeClr val="accent1">
                <a:shade val="50000"/>
              </a:schemeClr>
            </a:solidFill>
            <a:prstDash val="sysDot"/>
            <a:tailEnd type="arrow"/>
          </a:ln>
        </p:spPr>
        <p:style>
          <a:lnRef idx="1">
            <a:schemeClr val="accent1"/>
          </a:lnRef>
          <a:fillRef idx="0">
            <a:schemeClr val="accent1"/>
          </a:fillRef>
          <a:effectRef idx="0">
            <a:schemeClr val="accent1"/>
          </a:effectRef>
          <a:fontRef idx="minor">
            <a:schemeClr val="tx1"/>
          </a:fontRef>
        </p:style>
      </p:cxnSp>
      <p:sp>
        <p:nvSpPr>
          <p:cNvPr id="25" name="椭圆 24">
            <a:extLst>
              <a:ext uri="{FF2B5EF4-FFF2-40B4-BE49-F238E27FC236}">
                <a16:creationId xmlns:a16="http://schemas.microsoft.com/office/drawing/2014/main" id="{456782C5-7C54-4110-B954-1BCE80B6A0BC}"/>
              </a:ext>
            </a:extLst>
          </p:cNvPr>
          <p:cNvSpPr/>
          <p:nvPr/>
        </p:nvSpPr>
        <p:spPr>
          <a:xfrm>
            <a:off x="1757150" y="157740"/>
            <a:ext cx="130917" cy="113341"/>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440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60523"/>
            <a:ext cx="1704340" cy="306705"/>
          </a:xfrm>
          <a:prstGeom prst="rect">
            <a:avLst/>
          </a:prstGeom>
        </p:spPr>
        <p:txBody>
          <a:bodyPr wrap="none">
            <a:spAutoFit/>
          </a:bodyPr>
          <a:lstStyle/>
          <a:p>
            <a:r>
              <a:rPr lang="en-US" altLang="zh-CN" sz="1400" b="1" dirty="0"/>
              <a:t>PART SIX </a:t>
            </a:r>
            <a:r>
              <a:rPr lang="zh-CN" altLang="en-US" sz="1400" b="1" dirty="0"/>
              <a:t>技术应用</a:t>
            </a:r>
          </a:p>
        </p:txBody>
      </p:sp>
      <p:sp>
        <p:nvSpPr>
          <p:cNvPr id="4" name="标题 1"/>
          <p:cNvSpPr>
            <a:spLocks noGrp="1"/>
          </p:cNvSpPr>
          <p:nvPr/>
        </p:nvSpPr>
        <p:spPr>
          <a:xfrm>
            <a:off x="875365" y="191290"/>
            <a:ext cx="10440000" cy="1368000"/>
          </a:xfrm>
          <a:prstGeom prst="rect">
            <a:avLst/>
          </a:prstGeom>
        </p:spPr>
        <p:txBody>
          <a:bodyPr vert="horz" lIns="91440" tIns="45720" rIns="91440" bIns="46800" rtlCol="0" anchor="ctr" anchorCtr="0">
            <a:normAutofit/>
          </a:bodyPr>
          <a:lstStyle>
            <a:lvl1pPr algn="l" defTabSz="914400" rtl="0" eaLnBrk="1" latinLnBrk="0" hangingPunct="1">
              <a:lnSpc>
                <a:spcPct val="120000"/>
              </a:lnSpc>
              <a:spcBef>
                <a:spcPct val="0"/>
              </a:spcBef>
              <a:buNone/>
              <a:defRPr sz="4000" kern="1200">
                <a:solidFill>
                  <a:schemeClr val="bg1"/>
                </a:solidFill>
                <a:latin typeface="+mj-lt"/>
                <a:ea typeface="+mj-ea"/>
                <a:cs typeface="+mj-cs"/>
              </a:defRPr>
            </a:lvl1pPr>
          </a:lstStyle>
          <a:p>
            <a:r>
              <a:rPr lang="en-US" altLang="zh-CN">
                <a:solidFill>
                  <a:schemeClr val="tx1"/>
                </a:solidFill>
              </a:rPr>
              <a:t>·</a:t>
            </a:r>
            <a:r>
              <a:rPr lang="zh-CN" altLang="en-US">
                <a:solidFill>
                  <a:schemeClr val="tx1"/>
                </a:solidFill>
              </a:rPr>
              <a:t>证券领域</a:t>
            </a:r>
          </a:p>
        </p:txBody>
      </p:sp>
      <p:sp>
        <p:nvSpPr>
          <p:cNvPr id="33" name="文本框 32"/>
          <p:cNvSpPr txBox="1"/>
          <p:nvPr/>
        </p:nvSpPr>
        <p:spPr>
          <a:xfrm>
            <a:off x="8190865" y="1404620"/>
            <a:ext cx="3937000" cy="4276725"/>
          </a:xfrm>
          <a:prstGeom prst="rect">
            <a:avLst/>
          </a:prstGeom>
          <a:noFill/>
        </p:spPr>
        <p:txBody>
          <a:bodyPr wrap="square" rtlCol="0">
            <a:spAutoFit/>
          </a:bodyPr>
          <a:lstStyle/>
          <a:p>
            <a:r>
              <a:rPr lang="en-US" altLang="zh-CN" sz="3200"/>
              <a:t>·</a:t>
            </a:r>
            <a:r>
              <a:rPr lang="zh-CN" altLang="en-US" sz="2000"/>
              <a:t>在证券领域，我们经常会关心比如“一个事件发生了，对哪些公司产生什么样的影响？” 比如有一个负面消息是关于公司1的高管，而且我们知道公司1和公司2有种很密切的合作关系，公司2有个主营产品是由公司3提供的原料基础上做出来的。其实有了这样的一个知识图谱，我们很容易回答哪些公司有可能会被这次的负面事件所影响。当然，仅仅是“有可能”，具体会不会有强相关性必须由数据来验证。</a:t>
            </a:r>
          </a:p>
        </p:txBody>
      </p:sp>
      <p:pic>
        <p:nvPicPr>
          <p:cNvPr id="5" name="图片 4"/>
          <p:cNvPicPr>
            <a:picLocks noChangeAspect="1"/>
          </p:cNvPicPr>
          <p:nvPr/>
        </p:nvPicPr>
        <p:blipFill>
          <a:blip r:embed="rId3"/>
          <a:stretch>
            <a:fillRect/>
          </a:stretch>
        </p:blipFill>
        <p:spPr>
          <a:xfrm>
            <a:off x="1351280" y="1810385"/>
            <a:ext cx="6557010" cy="3743325"/>
          </a:xfrm>
          <a:prstGeom prst="rect">
            <a:avLst/>
          </a:prstGeom>
        </p:spPr>
      </p:pic>
      <p:sp>
        <p:nvSpPr>
          <p:cNvPr id="7" name="椭圆 6">
            <a:extLst>
              <a:ext uri="{FF2B5EF4-FFF2-40B4-BE49-F238E27FC236}">
                <a16:creationId xmlns:a16="http://schemas.microsoft.com/office/drawing/2014/main" id="{99BD8E89-C93B-452C-8A39-36DD44FF20C7}"/>
              </a:ext>
            </a:extLst>
          </p:cNvPr>
          <p:cNvSpPr/>
          <p:nvPr/>
        </p:nvSpPr>
        <p:spPr>
          <a:xfrm>
            <a:off x="1757150" y="157740"/>
            <a:ext cx="130917" cy="113341"/>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440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60523"/>
            <a:ext cx="1704340" cy="306705"/>
          </a:xfrm>
          <a:prstGeom prst="rect">
            <a:avLst/>
          </a:prstGeom>
        </p:spPr>
        <p:txBody>
          <a:bodyPr wrap="none">
            <a:spAutoFit/>
          </a:bodyPr>
          <a:lstStyle/>
          <a:p>
            <a:r>
              <a:rPr lang="en-US" altLang="zh-CN" sz="1400" b="1" dirty="0"/>
              <a:t>PART SIX </a:t>
            </a:r>
            <a:r>
              <a:rPr lang="zh-CN" altLang="en-US" sz="1400" b="1" dirty="0"/>
              <a:t>技术应用</a:t>
            </a:r>
          </a:p>
        </p:txBody>
      </p:sp>
      <p:sp>
        <p:nvSpPr>
          <p:cNvPr id="4" name="标题 1"/>
          <p:cNvSpPr>
            <a:spLocks noGrp="1"/>
          </p:cNvSpPr>
          <p:nvPr/>
        </p:nvSpPr>
        <p:spPr>
          <a:xfrm>
            <a:off x="875365" y="191290"/>
            <a:ext cx="10440000" cy="1368000"/>
          </a:xfrm>
          <a:prstGeom prst="rect">
            <a:avLst/>
          </a:prstGeom>
        </p:spPr>
        <p:txBody>
          <a:bodyPr vert="horz" lIns="91440" tIns="45720" rIns="91440" bIns="46800" rtlCol="0" anchor="ctr" anchorCtr="0">
            <a:normAutofit/>
          </a:bodyPr>
          <a:lstStyle>
            <a:lvl1pPr algn="l" defTabSz="914400" rtl="0" eaLnBrk="1" latinLnBrk="0" hangingPunct="1">
              <a:lnSpc>
                <a:spcPct val="120000"/>
              </a:lnSpc>
              <a:spcBef>
                <a:spcPct val="0"/>
              </a:spcBef>
              <a:buNone/>
              <a:defRPr sz="4000" kern="1200">
                <a:solidFill>
                  <a:schemeClr val="bg1"/>
                </a:solidFill>
                <a:latin typeface="+mj-lt"/>
                <a:ea typeface="+mj-ea"/>
                <a:cs typeface="+mj-cs"/>
              </a:defRPr>
            </a:lvl1pPr>
          </a:lstStyle>
          <a:p>
            <a:r>
              <a:rPr lang="en-US" altLang="zh-CN">
                <a:solidFill>
                  <a:schemeClr val="tx1"/>
                </a:solidFill>
              </a:rPr>
              <a:t>·</a:t>
            </a:r>
            <a:r>
              <a:rPr lang="zh-CN" altLang="zh-CN">
                <a:solidFill>
                  <a:schemeClr val="tx1"/>
                </a:solidFill>
              </a:rPr>
              <a:t>推荐系统</a:t>
            </a:r>
          </a:p>
        </p:txBody>
      </p:sp>
      <p:sp>
        <p:nvSpPr>
          <p:cNvPr id="5" name="文本框 4"/>
          <p:cNvSpPr txBox="1"/>
          <p:nvPr/>
        </p:nvSpPr>
        <p:spPr>
          <a:xfrm>
            <a:off x="1146810" y="1292860"/>
            <a:ext cx="5913755" cy="4523105"/>
          </a:xfrm>
          <a:prstGeom prst="rect">
            <a:avLst/>
          </a:prstGeom>
          <a:noFill/>
        </p:spPr>
        <p:txBody>
          <a:bodyPr wrap="square" rtlCol="0">
            <a:spAutoFit/>
          </a:bodyPr>
          <a:lstStyle/>
          <a:p>
            <a:r>
              <a:rPr lang="en-US" altLang="zh-CN" b="1"/>
              <a:t>·</a:t>
            </a:r>
            <a:r>
              <a:rPr lang="zh-CN" altLang="en-US" b="1"/>
              <a:t>场景化推荐</a:t>
            </a:r>
            <a:endParaRPr lang="zh-CN" altLang="en-US"/>
          </a:p>
          <a:p>
            <a:r>
              <a:rPr lang="zh-CN" altLang="en-US"/>
              <a:t>   比如用户购买了沙滩鞋，存在用户可能要去海边度假这样的场景，基于这样的场景可以继续给他推荐游泳衣、防晒霜或者其它的海岛旅游度假的产品。</a:t>
            </a:r>
          </a:p>
          <a:p>
            <a:r>
              <a:rPr lang="en-US" altLang="zh-CN" b="1"/>
              <a:t>·</a:t>
            </a:r>
            <a:r>
              <a:rPr lang="zh-CN" altLang="en-US" b="1"/>
              <a:t>任务型推荐</a:t>
            </a:r>
            <a:endParaRPr lang="zh-CN" altLang="en-US"/>
          </a:p>
          <a:p>
            <a:r>
              <a:rPr lang="zh-CN" altLang="en-US"/>
              <a:t>   比如用户买了牛肉卷或者羊肉卷，假设他实际上是要为了做一顿火锅。，这时候系统可以给他推荐火锅底料或者是电磁炉。</a:t>
            </a:r>
          </a:p>
          <a:p>
            <a:r>
              <a:rPr lang="en-US" altLang="zh-CN" b="1">
                <a:sym typeface="+mn-ea"/>
              </a:rPr>
              <a:t>·</a:t>
            </a:r>
            <a:r>
              <a:rPr lang="zh-CN" altLang="en-US" b="1">
                <a:sym typeface="+mn-ea"/>
              </a:rPr>
              <a:t>冷启动问题</a:t>
            </a:r>
            <a:endParaRPr lang="zh-CN" altLang="en-US"/>
          </a:p>
          <a:p>
            <a:r>
              <a:rPr lang="zh-CN" altLang="en-US">
                <a:sym typeface="+mn-ea"/>
              </a:rPr>
              <a:t>   推荐系统的冷启动一直是比较难以处理的问题，通常的做法是根据新用户的设备类型，或者他当前的时间位置等等，或者外面的关联数据来做推荐。可以基于知识图谱的语义关联标签进行推荐，比如旅游和摄影实际上是语义相近的两个标签，再比如相同的导演或者相同演员的电影在语义上也是比较相近的。</a:t>
            </a:r>
            <a:endParaRPr lang="zh-CN" altLang="en-US"/>
          </a:p>
          <a:p>
            <a:endParaRPr lang="zh-CN" altLang="en-US"/>
          </a:p>
        </p:txBody>
      </p:sp>
      <p:pic>
        <p:nvPicPr>
          <p:cNvPr id="6" name="图片 5" descr="下载"/>
          <p:cNvPicPr>
            <a:picLocks noChangeAspect="1"/>
          </p:cNvPicPr>
          <p:nvPr/>
        </p:nvPicPr>
        <p:blipFill>
          <a:blip r:embed="rId3"/>
          <a:stretch>
            <a:fillRect/>
          </a:stretch>
        </p:blipFill>
        <p:spPr>
          <a:xfrm>
            <a:off x="7061200" y="1292860"/>
            <a:ext cx="4411345" cy="4523740"/>
          </a:xfrm>
          <a:prstGeom prst="rect">
            <a:avLst/>
          </a:prstGeom>
        </p:spPr>
      </p:pic>
      <p:sp>
        <p:nvSpPr>
          <p:cNvPr id="7" name="椭圆 6">
            <a:extLst>
              <a:ext uri="{FF2B5EF4-FFF2-40B4-BE49-F238E27FC236}">
                <a16:creationId xmlns:a16="http://schemas.microsoft.com/office/drawing/2014/main" id="{26F9A765-BF18-4547-A46E-7F213D2CC4A7}"/>
              </a:ext>
            </a:extLst>
          </p:cNvPr>
          <p:cNvSpPr/>
          <p:nvPr/>
        </p:nvSpPr>
        <p:spPr>
          <a:xfrm>
            <a:off x="1757150" y="157740"/>
            <a:ext cx="130917" cy="113341"/>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440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60523"/>
            <a:ext cx="1704340" cy="306705"/>
          </a:xfrm>
          <a:prstGeom prst="rect">
            <a:avLst/>
          </a:prstGeom>
        </p:spPr>
        <p:txBody>
          <a:bodyPr wrap="none">
            <a:spAutoFit/>
          </a:bodyPr>
          <a:lstStyle/>
          <a:p>
            <a:r>
              <a:rPr lang="en-US" altLang="zh-CN" sz="1400" b="1" dirty="0"/>
              <a:t>PART SIX </a:t>
            </a:r>
            <a:r>
              <a:rPr lang="zh-CN" altLang="en-US" sz="1400" b="1" dirty="0"/>
              <a:t>技术应用</a:t>
            </a:r>
          </a:p>
        </p:txBody>
      </p:sp>
      <p:sp>
        <p:nvSpPr>
          <p:cNvPr id="4" name="标题 1"/>
          <p:cNvSpPr>
            <a:spLocks noGrp="1"/>
          </p:cNvSpPr>
          <p:nvPr/>
        </p:nvSpPr>
        <p:spPr>
          <a:xfrm>
            <a:off x="875365" y="191290"/>
            <a:ext cx="10440000" cy="1368000"/>
          </a:xfrm>
          <a:prstGeom prst="rect">
            <a:avLst/>
          </a:prstGeom>
        </p:spPr>
        <p:txBody>
          <a:bodyPr vert="horz" lIns="91440" tIns="45720" rIns="91440" bIns="46800" rtlCol="0" anchor="ctr" anchorCtr="0">
            <a:normAutofit/>
          </a:bodyPr>
          <a:lstStyle>
            <a:lvl1pPr algn="l" defTabSz="914400" rtl="0" eaLnBrk="1" latinLnBrk="0" hangingPunct="1">
              <a:lnSpc>
                <a:spcPct val="120000"/>
              </a:lnSpc>
              <a:spcBef>
                <a:spcPct val="0"/>
              </a:spcBef>
              <a:buNone/>
              <a:defRPr sz="4000" kern="1200">
                <a:solidFill>
                  <a:schemeClr val="bg1"/>
                </a:solidFill>
                <a:latin typeface="+mj-lt"/>
                <a:ea typeface="+mj-ea"/>
                <a:cs typeface="+mj-cs"/>
              </a:defRPr>
            </a:lvl1pPr>
          </a:lstStyle>
          <a:p>
            <a:r>
              <a:rPr lang="en-US" altLang="zh-CN">
                <a:solidFill>
                  <a:schemeClr val="tx1"/>
                </a:solidFill>
              </a:rPr>
              <a:t>·</a:t>
            </a:r>
            <a:r>
              <a:rPr lang="zh-CN" altLang="zh-CN">
                <a:solidFill>
                  <a:schemeClr val="tx1"/>
                </a:solidFill>
              </a:rPr>
              <a:t>推荐系统</a:t>
            </a:r>
          </a:p>
        </p:txBody>
      </p:sp>
      <p:sp>
        <p:nvSpPr>
          <p:cNvPr id="5" name="文本框 4"/>
          <p:cNvSpPr txBox="1"/>
          <p:nvPr/>
        </p:nvSpPr>
        <p:spPr>
          <a:xfrm>
            <a:off x="1146810" y="1292860"/>
            <a:ext cx="5913755" cy="4799965"/>
          </a:xfrm>
          <a:prstGeom prst="rect">
            <a:avLst/>
          </a:prstGeom>
          <a:noFill/>
        </p:spPr>
        <p:txBody>
          <a:bodyPr wrap="square" rtlCol="0">
            <a:spAutoFit/>
          </a:bodyPr>
          <a:lstStyle/>
          <a:p>
            <a:r>
              <a:rPr lang="en-US" altLang="zh-CN" b="1">
                <a:sym typeface="+mn-ea"/>
              </a:rPr>
              <a:t>·</a:t>
            </a:r>
            <a:r>
              <a:rPr lang="zh-CN" altLang="en-US" b="1">
                <a:sym typeface="+mn-ea"/>
              </a:rPr>
              <a:t>个性化推荐</a:t>
            </a:r>
            <a:endParaRPr lang="zh-CN" altLang="en-US"/>
          </a:p>
          <a:p>
            <a:r>
              <a:rPr lang="zh-CN" altLang="en-US">
                <a:sym typeface="+mn-ea"/>
              </a:rPr>
              <a:t>   比如根据游戏来推荐游戏的道具。对于小白用户和骨灰级的用户，推荐的东西显然是不一样的</a:t>
            </a:r>
            <a:endParaRPr lang="zh-CN" altLang="en-US"/>
          </a:p>
          <a:p>
            <a:r>
              <a:rPr lang="en-US" altLang="zh-CN" b="1">
                <a:sym typeface="+mn-ea"/>
              </a:rPr>
              <a:t>·</a:t>
            </a:r>
            <a:r>
              <a:rPr lang="zh-CN" altLang="en-US" b="1">
                <a:sym typeface="+mn-ea"/>
              </a:rPr>
              <a:t>跨领域的推荐问题</a:t>
            </a:r>
            <a:endParaRPr lang="zh-CN" altLang="en-US"/>
          </a:p>
          <a:p>
            <a:r>
              <a:rPr lang="zh-CN" altLang="en-US">
                <a:sym typeface="+mn-ea"/>
              </a:rPr>
              <a:t>   微博的信息流里会推荐淘宝的商品，然而微博和淘宝是两个不同的领域，它是怎么做到的呢？新浪微博有些用户会经常去晒黄山、九寨沟、泰山等这些照片，这个时候我们就知道他有可能是一位登山的爱好者，这个时候淘宝就会可以给他推荐登山的装备，登山杖、登山鞋等等这些装备，利用这些背景知识，能够打通不同的平台之间的语义鸿沟。</a:t>
            </a:r>
            <a:endParaRPr lang="zh-CN" altLang="en-US"/>
          </a:p>
          <a:p>
            <a:r>
              <a:rPr lang="en-US" altLang="zh-CN" b="1">
                <a:sym typeface="+mn-ea"/>
              </a:rPr>
              <a:t>·</a:t>
            </a:r>
            <a:r>
              <a:rPr lang="zh-CN" altLang="en-US" b="1">
                <a:sym typeface="+mn-ea"/>
              </a:rPr>
              <a:t>知识形的推荐</a:t>
            </a:r>
            <a:endParaRPr lang="zh-CN" altLang="en-US"/>
          </a:p>
          <a:p>
            <a:r>
              <a:rPr lang="zh-CN" altLang="en-US">
                <a:sym typeface="+mn-ea"/>
              </a:rPr>
              <a:t>   是基于知识的。比如清华大学、北京大学都是顶级名校，复旦大学也同样是，这个时候是可以推荐复旦大学，再比如百度、阿里和腾讯都属于BAT级互联网公司，基于百度、阿里就可以推荐腾讯</a:t>
            </a:r>
            <a:endParaRPr lang="zh-CN" altLang="en-US"/>
          </a:p>
          <a:p>
            <a:endParaRPr lang="zh-CN" altLang="en-US"/>
          </a:p>
        </p:txBody>
      </p:sp>
      <p:pic>
        <p:nvPicPr>
          <p:cNvPr id="6" name="图片 5" descr="下载"/>
          <p:cNvPicPr>
            <a:picLocks noChangeAspect="1"/>
          </p:cNvPicPr>
          <p:nvPr/>
        </p:nvPicPr>
        <p:blipFill>
          <a:blip r:embed="rId3"/>
          <a:stretch>
            <a:fillRect/>
          </a:stretch>
        </p:blipFill>
        <p:spPr>
          <a:xfrm>
            <a:off x="7061200" y="1292860"/>
            <a:ext cx="4411345" cy="4523740"/>
          </a:xfrm>
          <a:prstGeom prst="rect">
            <a:avLst/>
          </a:prstGeom>
        </p:spPr>
      </p:pic>
      <p:sp>
        <p:nvSpPr>
          <p:cNvPr id="7" name="椭圆 6">
            <a:extLst>
              <a:ext uri="{FF2B5EF4-FFF2-40B4-BE49-F238E27FC236}">
                <a16:creationId xmlns:a16="http://schemas.microsoft.com/office/drawing/2014/main" id="{94C92D5E-8E59-4E41-828C-C95801AAFBFE}"/>
              </a:ext>
            </a:extLst>
          </p:cNvPr>
          <p:cNvSpPr/>
          <p:nvPr/>
        </p:nvSpPr>
        <p:spPr>
          <a:xfrm>
            <a:off x="1757150" y="157740"/>
            <a:ext cx="130917" cy="113341"/>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440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 name="矩形 110"/>
          <p:cNvSpPr/>
          <p:nvPr/>
        </p:nvSpPr>
        <p:spPr>
          <a:xfrm>
            <a:off x="0" y="60523"/>
            <a:ext cx="1821589" cy="307777"/>
          </a:xfrm>
          <a:prstGeom prst="rect">
            <a:avLst/>
          </a:prstGeom>
        </p:spPr>
        <p:txBody>
          <a:bodyPr wrap="none">
            <a:spAutoFit/>
          </a:bodyPr>
          <a:lstStyle/>
          <a:p>
            <a:r>
              <a:rPr lang="en-US" altLang="zh-CN" sz="1400" b="1" dirty="0"/>
              <a:t>PART ONE </a:t>
            </a:r>
            <a:r>
              <a:rPr lang="zh-CN" altLang="en-US" sz="1400" b="1" dirty="0"/>
              <a:t>选题背景</a:t>
            </a:r>
          </a:p>
        </p:txBody>
      </p:sp>
      <p:sp>
        <p:nvSpPr>
          <p:cNvPr id="112" name="椭圆 111"/>
          <p:cNvSpPr/>
          <p:nvPr/>
        </p:nvSpPr>
        <p:spPr>
          <a:xfrm>
            <a:off x="1757150" y="157740"/>
            <a:ext cx="130917" cy="113341"/>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4400"/>
          </a:p>
        </p:txBody>
      </p:sp>
      <p:pic>
        <p:nvPicPr>
          <p:cNvPr id="11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48702" y="604973"/>
            <a:ext cx="9416263" cy="56480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PA-文本框 16">
            <a:extLst>
              <a:ext uri="{FF2B5EF4-FFF2-40B4-BE49-F238E27FC236}">
                <a16:creationId xmlns:a16="http://schemas.microsoft.com/office/drawing/2014/main" id="{11490229-D74B-469D-A7CA-D049A8992B13}"/>
              </a:ext>
            </a:extLst>
          </p:cNvPr>
          <p:cNvSpPr txBox="1"/>
          <p:nvPr>
            <p:custDataLst>
              <p:tags r:id="rId1"/>
            </p:custDataLst>
          </p:nvPr>
        </p:nvSpPr>
        <p:spPr>
          <a:xfrm>
            <a:off x="1690541" y="465517"/>
            <a:ext cx="4900766" cy="646331"/>
          </a:xfrm>
          <a:prstGeom prst="rect">
            <a:avLst/>
          </a:prstGeom>
          <a:noFill/>
        </p:spPr>
        <p:txBody>
          <a:bodyPr wrap="square" rtlCol="0">
            <a:spAutoFit/>
          </a:bodyPr>
          <a:lstStyle/>
          <a:p>
            <a:r>
              <a:rPr lang="zh-CN" altLang="en-US" sz="3600" b="1" spc="300" dirty="0">
                <a:solidFill>
                  <a:srgbClr val="C0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知识图谱的发展历史</a:t>
            </a:r>
            <a:endParaRPr lang="zh-HK" altLang="en-US" sz="3600" b="1" spc="300"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entr" presetSubtype="0" fill="hold" grpId="0" nodeType="withEffect">
                                  <p:stCondLst>
                                    <p:cond delay="0"/>
                                  </p:stCondLst>
                                  <p:iterate type="lt">
                                    <p:tmPct val="10000"/>
                                  </p:iterate>
                                  <p:childTnLst>
                                    <p:set>
                                      <p:cBhvr>
                                        <p:cTn id="6" dur="1" fill="hold">
                                          <p:stCondLst>
                                            <p:cond delay="0"/>
                                          </p:stCondLst>
                                        </p:cTn>
                                        <p:tgtEl>
                                          <p:spTgt spid="6"/>
                                        </p:tgtEl>
                                        <p:attrNameLst>
                                          <p:attrName>style.visibility</p:attrName>
                                        </p:attrNameLst>
                                      </p:cBhvr>
                                      <p:to>
                                        <p:strVal val="visible"/>
                                      </p:to>
                                    </p:set>
                                    <p:anim to="" calcmode="lin" valueType="num">
                                      <p:cBhvr>
                                        <p:cTn id="7" dur="500" fill="hold">
                                          <p:stCondLst>
                                            <p:cond delay="0"/>
                                          </p:stCondLst>
                                        </p:cTn>
                                        <p:tgtEl>
                                          <p:spTgt spid="6"/>
                                        </p:tgtEl>
                                        <p:attrNameLst>
                                          <p:attrName>ppt_x</p:attrName>
                                        </p:attrNameLst>
                                      </p:cBhvr>
                                      <p:tavLst>
                                        <p:tav tm="0" fmla="#ppt_x-#ppt_h/6*sin(2*pi*$)*(1-$)*8/9">
                                          <p:val>
                                            <p:strVal val="0"/>
                                          </p:val>
                                        </p:tav>
                                        <p:tav tm="100000">
                                          <p:val>
                                            <p:strVal val="1"/>
                                          </p:val>
                                        </p:tav>
                                      </p:tavLst>
                                    </p:anim>
                                    <p:anim to="" calcmode="lin" valueType="num">
                                      <p:cBhvr>
                                        <p:cTn id="8" dur="500" fill="hold">
                                          <p:stCondLst>
                                            <p:cond delay="0"/>
                                          </p:stCondLst>
                                        </p:cTn>
                                        <p:tgtEl>
                                          <p:spTgt spid="6"/>
                                        </p:tgtEl>
                                        <p:attrNameLst>
                                          <p:attrName>ppt_w</p:attrName>
                                        </p:attrNameLst>
                                      </p:cBhvr>
                                      <p:tavLst>
                                        <p:tav tm="0" fmla="#ppt_w-#ppt_w/4*sin(2*pi*$)*(1-$)">
                                          <p:val>
                                            <p:strVal val="0"/>
                                          </p:val>
                                        </p:tav>
                                        <p:tav tm="100000">
                                          <p:val>
                                            <p:str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60523"/>
            <a:ext cx="1704340" cy="306705"/>
          </a:xfrm>
          <a:prstGeom prst="rect">
            <a:avLst/>
          </a:prstGeom>
        </p:spPr>
        <p:txBody>
          <a:bodyPr wrap="none">
            <a:spAutoFit/>
          </a:bodyPr>
          <a:lstStyle/>
          <a:p>
            <a:r>
              <a:rPr lang="en-US" altLang="zh-CN" sz="1400" b="1" dirty="0"/>
              <a:t>PART SIX </a:t>
            </a:r>
            <a:r>
              <a:rPr lang="zh-CN" altLang="en-US" sz="1400" b="1" dirty="0"/>
              <a:t>技术应用</a:t>
            </a:r>
          </a:p>
        </p:txBody>
      </p:sp>
      <p:sp>
        <p:nvSpPr>
          <p:cNvPr id="8" name="标题 1"/>
          <p:cNvSpPr>
            <a:spLocks noGrp="1"/>
          </p:cNvSpPr>
          <p:nvPr/>
        </p:nvSpPr>
        <p:spPr>
          <a:xfrm>
            <a:off x="876000" y="334800"/>
            <a:ext cx="10440000" cy="1368000"/>
          </a:xfrm>
          <a:prstGeom prst="rect">
            <a:avLst/>
          </a:prstGeom>
        </p:spPr>
        <p:txBody>
          <a:bodyPr vert="horz" lIns="91440" tIns="45720" rIns="91440" bIns="46800" rtlCol="0" anchor="ctr" anchorCtr="0">
            <a:normAutofit/>
          </a:bodyPr>
          <a:lstStyle>
            <a:lvl1pPr algn="l" defTabSz="914400" rtl="0" eaLnBrk="1" latinLnBrk="0" hangingPunct="1">
              <a:lnSpc>
                <a:spcPct val="120000"/>
              </a:lnSpc>
              <a:spcBef>
                <a:spcPct val="0"/>
              </a:spcBef>
              <a:buNone/>
              <a:defRPr sz="4000" kern="1200">
                <a:solidFill>
                  <a:schemeClr val="bg1"/>
                </a:solidFill>
                <a:latin typeface="+mj-lt"/>
                <a:ea typeface="+mj-ea"/>
                <a:cs typeface="+mj-cs"/>
              </a:defRPr>
            </a:lvl1pPr>
          </a:lstStyle>
          <a:p>
            <a:r>
              <a:rPr lang="zh-CN" altLang="en-US">
                <a:solidFill>
                  <a:schemeClr val="tx1"/>
                </a:solidFill>
              </a:rPr>
              <a:t>知识图谱应用上的建议</a:t>
            </a:r>
          </a:p>
        </p:txBody>
      </p:sp>
      <p:sp>
        <p:nvSpPr>
          <p:cNvPr id="9" name="内容占位符 2"/>
          <p:cNvSpPr>
            <a:spLocks noGrp="1"/>
          </p:cNvSpPr>
          <p:nvPr/>
        </p:nvSpPr>
        <p:spPr>
          <a:xfrm>
            <a:off x="876000" y="1852295"/>
            <a:ext cx="10440000" cy="4320000"/>
          </a:xfrm>
          <a:prstGeom prst="rect">
            <a:avLst/>
          </a:prstGeom>
        </p:spPr>
        <p:txBody>
          <a:bodyPr vert="horz" lIns="91440" tIns="45720" rIns="91440" bIns="46800" rtlCol="0" anchor="t" anchorCtr="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a:solidFill>
                  <a:schemeClr val="tx1"/>
                </a:solidFill>
              </a:rPr>
              <a:t>知识图谱是一个比较新的工具，它的主要作用还是在于分析关系，尤其是深度的关系。所以在业务上，首先要确保它的必要性，其实很多问题可以用非知识图谱的方式来解决。</a:t>
            </a:r>
          </a:p>
          <a:p>
            <a:r>
              <a:rPr lang="zh-CN" altLang="en-US">
                <a:solidFill>
                  <a:schemeClr val="tx1"/>
                </a:solidFill>
              </a:rPr>
              <a:t>知识图谱领域一个最重要的话题是知识的推理。 而且知识的推理是走向强人工智能的必经之路。但很遗憾的，目前很多语义网络的角度讨论的推理技术（比如基于深度学习，概率统计）很难在实际的垂直应用中落地。其实目前最有效的方式还是基于一些规则的方法论，除非我们有非常庞大的数据集。</a:t>
            </a:r>
          </a:p>
          <a:p>
            <a:r>
              <a:rPr lang="zh-CN" altLang="en-US">
                <a:solidFill>
                  <a:schemeClr val="tx1"/>
                </a:solidFill>
              </a:rPr>
              <a:t>知识图谱工程本身还是业务为重心，以数据为中心。不要低估业务和数据的重要性。</a:t>
            </a:r>
          </a:p>
        </p:txBody>
      </p:sp>
      <p:sp>
        <p:nvSpPr>
          <p:cNvPr id="6" name="椭圆 5">
            <a:extLst>
              <a:ext uri="{FF2B5EF4-FFF2-40B4-BE49-F238E27FC236}">
                <a16:creationId xmlns:a16="http://schemas.microsoft.com/office/drawing/2014/main" id="{A42DA4A3-AFD0-4902-8E66-3179DA854587}"/>
              </a:ext>
            </a:extLst>
          </p:cNvPr>
          <p:cNvSpPr/>
          <p:nvPr/>
        </p:nvSpPr>
        <p:spPr>
          <a:xfrm>
            <a:off x="1757150" y="157740"/>
            <a:ext cx="130917" cy="113341"/>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440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1793700" y="2360410"/>
            <a:ext cx="8604600" cy="830997"/>
          </a:xfrm>
          <a:prstGeom prst="rect">
            <a:avLst/>
          </a:prstGeom>
        </p:spPr>
        <p:txBody>
          <a:bodyPr wrap="none">
            <a:spAutoFit/>
          </a:bodyPr>
          <a:lstStyle/>
          <a:p>
            <a:pPr algn="ctr"/>
            <a:r>
              <a:rPr lang="en-US" altLang="zh-CN" sz="4800" b="1" dirty="0"/>
              <a:t>THANK YOU FOR WATCHING</a:t>
            </a:r>
          </a:p>
        </p:txBody>
      </p:sp>
      <p:pic>
        <p:nvPicPr>
          <p:cNvPr id="6" name="图片 5">
            <a:extLst>
              <a:ext uri="{FF2B5EF4-FFF2-40B4-BE49-F238E27FC236}">
                <a16:creationId xmlns:a16="http://schemas.microsoft.com/office/drawing/2014/main" id="{2054737B-3D74-49D1-81C9-8B0E86F68111}"/>
              </a:ext>
            </a:extLst>
          </p:cNvPr>
          <p:cNvPicPr>
            <a:picLocks noChangeAspect="1"/>
          </p:cNvPicPr>
          <p:nvPr/>
        </p:nvPicPr>
        <p:blipFill>
          <a:blip r:embed="rId2"/>
          <a:stretch>
            <a:fillRect/>
          </a:stretch>
        </p:blipFill>
        <p:spPr>
          <a:xfrm>
            <a:off x="3841070" y="3535258"/>
            <a:ext cx="4509855" cy="1889760"/>
          </a:xfrm>
          <a:prstGeom prst="rect">
            <a:avLst/>
          </a:prstGeom>
        </p:spPr>
      </p:pic>
      <p:sp>
        <p:nvSpPr>
          <p:cNvPr id="7" name="矩形 6">
            <a:extLst>
              <a:ext uri="{FF2B5EF4-FFF2-40B4-BE49-F238E27FC236}">
                <a16:creationId xmlns:a16="http://schemas.microsoft.com/office/drawing/2014/main" id="{567B0436-7C54-43D0-84D5-E6B9AD1DE14E}"/>
              </a:ext>
            </a:extLst>
          </p:cNvPr>
          <p:cNvSpPr/>
          <p:nvPr/>
        </p:nvSpPr>
        <p:spPr>
          <a:xfrm>
            <a:off x="4754033" y="3374494"/>
            <a:ext cx="2683933" cy="1071046"/>
          </a:xfrm>
          <a:prstGeom prst="rect">
            <a:avLst/>
          </a:prstGeom>
          <a:solidFill>
            <a:schemeClr val="bg1"/>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r>
              <a:rPr lang="zh-CN" altLang="en-US" sz="1600" b="1" dirty="0">
                <a:solidFill>
                  <a:schemeClr val="tx1"/>
                </a:solidFill>
              </a:rPr>
              <a:t>刘    影  </a:t>
            </a:r>
            <a:r>
              <a:rPr lang="en-US" altLang="zh-CN" sz="1600" b="1" dirty="0">
                <a:solidFill>
                  <a:schemeClr val="tx1"/>
                </a:solidFill>
              </a:rPr>
              <a:t>5720182035</a:t>
            </a:r>
          </a:p>
          <a:p>
            <a:pPr algn="ctr"/>
            <a:r>
              <a:rPr lang="zh-CN" altLang="en-US" sz="1600" b="1" dirty="0">
                <a:solidFill>
                  <a:schemeClr val="tx1"/>
                </a:solidFill>
              </a:rPr>
              <a:t>李欣悦  </a:t>
            </a:r>
            <a:r>
              <a:rPr lang="en-US" altLang="zh-CN" sz="1600" b="1" dirty="0">
                <a:solidFill>
                  <a:schemeClr val="tx1"/>
                </a:solidFill>
              </a:rPr>
              <a:t>5720182039</a:t>
            </a:r>
          </a:p>
          <a:p>
            <a:pPr algn="ctr"/>
            <a:r>
              <a:rPr lang="zh-CN" altLang="en-US" sz="1600" b="1" dirty="0">
                <a:solidFill>
                  <a:schemeClr val="tx1"/>
                </a:solidFill>
              </a:rPr>
              <a:t>张心阳  </a:t>
            </a:r>
            <a:r>
              <a:rPr lang="en-US" altLang="zh-CN" sz="1600" b="1" dirty="0">
                <a:solidFill>
                  <a:schemeClr val="tx1"/>
                </a:solidFill>
              </a:rPr>
              <a:t>3220180768</a:t>
            </a:r>
          </a:p>
          <a:p>
            <a:pPr algn="ctr"/>
            <a:r>
              <a:rPr lang="zh-CN" altLang="en-US" sz="1600" b="1" dirty="0">
                <a:solidFill>
                  <a:schemeClr val="tx1"/>
                </a:solidFill>
              </a:rPr>
              <a:t>钟    豪  </a:t>
            </a:r>
            <a:r>
              <a:rPr lang="en-US" altLang="zh-CN" sz="1600" b="1" dirty="0">
                <a:solidFill>
                  <a:schemeClr val="tx1"/>
                </a:solidFill>
              </a:rPr>
              <a:t>3220180775</a:t>
            </a:r>
          </a:p>
        </p:txBody>
      </p:sp>
    </p:spTree>
  </p:cSld>
  <p:clrMapOvr>
    <a:masterClrMapping/>
  </p:clrMapOvr>
  <p:transition spd="slow">
    <p:push dir="u"/>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组合 21"/>
          <p:cNvGrpSpPr/>
          <p:nvPr/>
        </p:nvGrpSpPr>
        <p:grpSpPr>
          <a:xfrm>
            <a:off x="-211666" y="2970613"/>
            <a:ext cx="12778491" cy="912541"/>
            <a:chOff x="0" y="2158337"/>
            <a:chExt cx="12778491" cy="912541"/>
          </a:xfrm>
        </p:grpSpPr>
        <p:sp>
          <p:nvSpPr>
            <p:cNvPr id="5" name="矩形 4"/>
            <p:cNvSpPr/>
            <p:nvPr/>
          </p:nvSpPr>
          <p:spPr>
            <a:xfrm>
              <a:off x="211666" y="2513302"/>
              <a:ext cx="12192000" cy="21107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dirty="0"/>
            </a:p>
          </p:txBody>
        </p:sp>
        <p:sp>
          <p:nvSpPr>
            <p:cNvPr id="6" name="等腰三角形 5"/>
            <p:cNvSpPr/>
            <p:nvPr/>
          </p:nvSpPr>
          <p:spPr>
            <a:xfrm>
              <a:off x="0" y="2160196"/>
              <a:ext cx="1056391" cy="910682"/>
            </a:xfrm>
            <a:prstGeom prst="triangle">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8" name="等腰三角形 7"/>
            <p:cNvSpPr/>
            <p:nvPr/>
          </p:nvSpPr>
          <p:spPr>
            <a:xfrm>
              <a:off x="1056391" y="2160196"/>
              <a:ext cx="1056391" cy="910682"/>
            </a:xfrm>
            <a:prstGeom prst="triangle">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9" name="等腰三角形 8"/>
            <p:cNvSpPr/>
            <p:nvPr/>
          </p:nvSpPr>
          <p:spPr>
            <a:xfrm>
              <a:off x="2120900" y="2158337"/>
              <a:ext cx="1056391" cy="910682"/>
            </a:xfrm>
            <a:prstGeom prst="triangle">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10" name="等腰三角形 9"/>
            <p:cNvSpPr/>
            <p:nvPr/>
          </p:nvSpPr>
          <p:spPr>
            <a:xfrm>
              <a:off x="3187700" y="2158337"/>
              <a:ext cx="1056391" cy="910682"/>
            </a:xfrm>
            <a:prstGeom prst="triangle">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11" name="等腰三角形 10"/>
            <p:cNvSpPr/>
            <p:nvPr/>
          </p:nvSpPr>
          <p:spPr>
            <a:xfrm>
              <a:off x="4254500" y="2158337"/>
              <a:ext cx="1056391" cy="910682"/>
            </a:xfrm>
            <a:prstGeom prst="triangle">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12" name="等腰三角形 11"/>
            <p:cNvSpPr/>
            <p:nvPr/>
          </p:nvSpPr>
          <p:spPr>
            <a:xfrm>
              <a:off x="5321300" y="2158337"/>
              <a:ext cx="1056391" cy="910682"/>
            </a:xfrm>
            <a:prstGeom prst="triangle">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13" name="等腰三角形 12"/>
            <p:cNvSpPr/>
            <p:nvPr/>
          </p:nvSpPr>
          <p:spPr>
            <a:xfrm>
              <a:off x="6388100" y="2158337"/>
              <a:ext cx="1056391" cy="910682"/>
            </a:xfrm>
            <a:prstGeom prst="triangle">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14" name="等腰三角形 13"/>
            <p:cNvSpPr/>
            <p:nvPr/>
          </p:nvSpPr>
          <p:spPr>
            <a:xfrm>
              <a:off x="7454900" y="2158337"/>
              <a:ext cx="1056391" cy="910682"/>
            </a:xfrm>
            <a:prstGeom prst="triangle">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15" name="等腰三角形 14"/>
            <p:cNvSpPr/>
            <p:nvPr/>
          </p:nvSpPr>
          <p:spPr>
            <a:xfrm>
              <a:off x="8521700" y="2158337"/>
              <a:ext cx="1056391" cy="910682"/>
            </a:xfrm>
            <a:prstGeom prst="triangle">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16" name="等腰三角形 15"/>
            <p:cNvSpPr/>
            <p:nvPr/>
          </p:nvSpPr>
          <p:spPr>
            <a:xfrm>
              <a:off x="9588500" y="2158337"/>
              <a:ext cx="1056391" cy="910682"/>
            </a:xfrm>
            <a:prstGeom prst="triangle">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17" name="等腰三角形 16"/>
            <p:cNvSpPr/>
            <p:nvPr/>
          </p:nvSpPr>
          <p:spPr>
            <a:xfrm>
              <a:off x="10655300" y="2158337"/>
              <a:ext cx="1056391" cy="910682"/>
            </a:xfrm>
            <a:prstGeom prst="triangle">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18" name="等腰三角形 17"/>
            <p:cNvSpPr/>
            <p:nvPr/>
          </p:nvSpPr>
          <p:spPr>
            <a:xfrm>
              <a:off x="11722100" y="2158337"/>
              <a:ext cx="1056391" cy="910682"/>
            </a:xfrm>
            <a:prstGeom prst="triangle">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cxnSp>
          <p:nvCxnSpPr>
            <p:cNvPr id="20" name="直接连接符 19"/>
            <p:cNvCxnSpPr/>
            <p:nvPr/>
          </p:nvCxnSpPr>
          <p:spPr>
            <a:xfrm>
              <a:off x="0" y="3060294"/>
              <a:ext cx="12778491"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3" name="椭圆 22"/>
          <p:cNvSpPr/>
          <p:nvPr/>
        </p:nvSpPr>
        <p:spPr>
          <a:xfrm flipH="1">
            <a:off x="258956" y="2913040"/>
            <a:ext cx="115146" cy="115146"/>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椭圆 23"/>
          <p:cNvSpPr/>
          <p:nvPr/>
        </p:nvSpPr>
        <p:spPr>
          <a:xfrm flipH="1">
            <a:off x="787152" y="3823548"/>
            <a:ext cx="115146" cy="115146"/>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椭圆 24"/>
          <p:cNvSpPr/>
          <p:nvPr/>
        </p:nvSpPr>
        <p:spPr>
          <a:xfrm flipH="1">
            <a:off x="1320800" y="2908300"/>
            <a:ext cx="115146" cy="115146"/>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椭圆 25"/>
          <p:cNvSpPr/>
          <p:nvPr/>
        </p:nvSpPr>
        <p:spPr>
          <a:xfrm flipH="1">
            <a:off x="2387600" y="2908300"/>
            <a:ext cx="115146" cy="115146"/>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椭圆 26"/>
          <p:cNvSpPr/>
          <p:nvPr/>
        </p:nvSpPr>
        <p:spPr>
          <a:xfrm flipH="1">
            <a:off x="3454400" y="2908300"/>
            <a:ext cx="115146" cy="115146"/>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椭圆 27"/>
          <p:cNvSpPr/>
          <p:nvPr/>
        </p:nvSpPr>
        <p:spPr>
          <a:xfrm flipH="1">
            <a:off x="4521200" y="2908300"/>
            <a:ext cx="115146" cy="115146"/>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椭圆 28"/>
          <p:cNvSpPr/>
          <p:nvPr/>
        </p:nvSpPr>
        <p:spPr>
          <a:xfrm flipH="1">
            <a:off x="5588000" y="2908300"/>
            <a:ext cx="115146" cy="115146"/>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椭圆 29"/>
          <p:cNvSpPr/>
          <p:nvPr/>
        </p:nvSpPr>
        <p:spPr>
          <a:xfrm flipH="1">
            <a:off x="6654800" y="2908300"/>
            <a:ext cx="115146" cy="115146"/>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椭圆 30"/>
          <p:cNvSpPr/>
          <p:nvPr/>
        </p:nvSpPr>
        <p:spPr>
          <a:xfrm flipH="1">
            <a:off x="7721600" y="2908300"/>
            <a:ext cx="115146" cy="115146"/>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椭圆 31"/>
          <p:cNvSpPr/>
          <p:nvPr/>
        </p:nvSpPr>
        <p:spPr>
          <a:xfrm flipH="1">
            <a:off x="8788400" y="2908300"/>
            <a:ext cx="115146" cy="115146"/>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椭圆 32"/>
          <p:cNvSpPr/>
          <p:nvPr/>
        </p:nvSpPr>
        <p:spPr>
          <a:xfrm flipH="1">
            <a:off x="9855200" y="2908300"/>
            <a:ext cx="115146" cy="115146"/>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椭圆 33"/>
          <p:cNvSpPr/>
          <p:nvPr/>
        </p:nvSpPr>
        <p:spPr>
          <a:xfrm flipH="1">
            <a:off x="10922000" y="2908300"/>
            <a:ext cx="115146" cy="115146"/>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椭圆 34"/>
          <p:cNvSpPr/>
          <p:nvPr/>
        </p:nvSpPr>
        <p:spPr>
          <a:xfrm flipH="1">
            <a:off x="11988800" y="2908300"/>
            <a:ext cx="115146" cy="115146"/>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7" name="椭圆 46"/>
          <p:cNvSpPr/>
          <p:nvPr/>
        </p:nvSpPr>
        <p:spPr>
          <a:xfrm flipH="1">
            <a:off x="1854200" y="3822700"/>
            <a:ext cx="115146" cy="115146"/>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8" name="椭圆 47"/>
          <p:cNvSpPr/>
          <p:nvPr/>
        </p:nvSpPr>
        <p:spPr>
          <a:xfrm flipH="1">
            <a:off x="2921000" y="3822700"/>
            <a:ext cx="115146" cy="115146"/>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9" name="椭圆 48"/>
          <p:cNvSpPr/>
          <p:nvPr/>
        </p:nvSpPr>
        <p:spPr>
          <a:xfrm flipH="1">
            <a:off x="3987800" y="3822700"/>
            <a:ext cx="115146" cy="115146"/>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0" name="椭圆 49"/>
          <p:cNvSpPr/>
          <p:nvPr/>
        </p:nvSpPr>
        <p:spPr>
          <a:xfrm flipH="1">
            <a:off x="5054600" y="3822700"/>
            <a:ext cx="115146" cy="115146"/>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1" name="椭圆 50"/>
          <p:cNvSpPr/>
          <p:nvPr/>
        </p:nvSpPr>
        <p:spPr>
          <a:xfrm flipH="1">
            <a:off x="6121400" y="3822700"/>
            <a:ext cx="115146" cy="115146"/>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2" name="椭圆 51"/>
          <p:cNvSpPr/>
          <p:nvPr/>
        </p:nvSpPr>
        <p:spPr>
          <a:xfrm flipH="1">
            <a:off x="7188200" y="3822700"/>
            <a:ext cx="115146" cy="115146"/>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3" name="椭圆 52"/>
          <p:cNvSpPr/>
          <p:nvPr/>
        </p:nvSpPr>
        <p:spPr>
          <a:xfrm flipH="1">
            <a:off x="8255000" y="3822700"/>
            <a:ext cx="115146" cy="115146"/>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4" name="椭圆 53"/>
          <p:cNvSpPr/>
          <p:nvPr/>
        </p:nvSpPr>
        <p:spPr>
          <a:xfrm flipH="1">
            <a:off x="9321800" y="3822700"/>
            <a:ext cx="115146" cy="115146"/>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5" name="椭圆 54"/>
          <p:cNvSpPr/>
          <p:nvPr/>
        </p:nvSpPr>
        <p:spPr>
          <a:xfrm flipH="1">
            <a:off x="10388600" y="3822700"/>
            <a:ext cx="115146" cy="115146"/>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6" name="椭圆 55"/>
          <p:cNvSpPr/>
          <p:nvPr/>
        </p:nvSpPr>
        <p:spPr>
          <a:xfrm flipH="1">
            <a:off x="11455400" y="3822700"/>
            <a:ext cx="115146" cy="115146"/>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1" name="矩形 110"/>
          <p:cNvSpPr/>
          <p:nvPr/>
        </p:nvSpPr>
        <p:spPr>
          <a:xfrm>
            <a:off x="0" y="60523"/>
            <a:ext cx="1821589" cy="307777"/>
          </a:xfrm>
          <a:prstGeom prst="rect">
            <a:avLst/>
          </a:prstGeom>
        </p:spPr>
        <p:txBody>
          <a:bodyPr wrap="none">
            <a:spAutoFit/>
          </a:bodyPr>
          <a:lstStyle/>
          <a:p>
            <a:r>
              <a:rPr lang="en-US" altLang="zh-CN" sz="1400" b="1" dirty="0"/>
              <a:t>PART ONE </a:t>
            </a:r>
            <a:r>
              <a:rPr lang="zh-CN" altLang="en-US" sz="1400" b="1" dirty="0"/>
              <a:t>选题背景</a:t>
            </a:r>
          </a:p>
        </p:txBody>
      </p:sp>
      <p:sp>
        <p:nvSpPr>
          <p:cNvPr id="112" name="椭圆 111"/>
          <p:cNvSpPr/>
          <p:nvPr/>
        </p:nvSpPr>
        <p:spPr>
          <a:xfrm>
            <a:off x="1757150" y="157740"/>
            <a:ext cx="130917" cy="113341"/>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4400"/>
          </a:p>
        </p:txBody>
      </p:sp>
      <p:pic>
        <p:nvPicPr>
          <p:cNvPr id="2" name="图片 1"/>
          <p:cNvPicPr>
            <a:picLocks noChangeAspect="1"/>
          </p:cNvPicPr>
          <p:nvPr/>
        </p:nvPicPr>
        <p:blipFill>
          <a:blip r:embed="rId3"/>
          <a:stretch>
            <a:fillRect/>
          </a:stretch>
        </p:blipFill>
        <p:spPr>
          <a:xfrm>
            <a:off x="298962" y="646937"/>
            <a:ext cx="1458188" cy="2046898"/>
          </a:xfrm>
          <a:prstGeom prst="rect">
            <a:avLst/>
          </a:prstGeom>
        </p:spPr>
      </p:pic>
      <p:pic>
        <p:nvPicPr>
          <p:cNvPr id="3" name="图片 2"/>
          <p:cNvPicPr>
            <a:picLocks noChangeAspect="1"/>
          </p:cNvPicPr>
          <p:nvPr/>
        </p:nvPicPr>
        <p:blipFill>
          <a:blip r:embed="rId4"/>
          <a:stretch>
            <a:fillRect/>
          </a:stretch>
        </p:blipFill>
        <p:spPr>
          <a:xfrm>
            <a:off x="2968859" y="877052"/>
            <a:ext cx="1562527" cy="1794013"/>
          </a:xfrm>
          <a:prstGeom prst="rect">
            <a:avLst/>
          </a:prstGeom>
        </p:spPr>
      </p:pic>
      <p:pic>
        <p:nvPicPr>
          <p:cNvPr id="4" name="图片 3"/>
          <p:cNvPicPr>
            <a:picLocks noChangeAspect="1"/>
          </p:cNvPicPr>
          <p:nvPr/>
        </p:nvPicPr>
        <p:blipFill>
          <a:blip r:embed="rId5"/>
          <a:stretch>
            <a:fillRect/>
          </a:stretch>
        </p:blipFill>
        <p:spPr>
          <a:xfrm>
            <a:off x="7144352" y="1099941"/>
            <a:ext cx="1562527" cy="1282350"/>
          </a:xfrm>
          <a:prstGeom prst="rect">
            <a:avLst/>
          </a:prstGeom>
        </p:spPr>
      </p:pic>
      <p:pic>
        <p:nvPicPr>
          <p:cNvPr id="7" name="图片 6"/>
          <p:cNvPicPr>
            <a:picLocks noChangeAspect="1"/>
          </p:cNvPicPr>
          <p:nvPr/>
        </p:nvPicPr>
        <p:blipFill>
          <a:blip r:embed="rId6"/>
          <a:stretch>
            <a:fillRect/>
          </a:stretch>
        </p:blipFill>
        <p:spPr>
          <a:xfrm>
            <a:off x="400210" y="4747470"/>
            <a:ext cx="1021168" cy="647756"/>
          </a:xfrm>
          <a:prstGeom prst="rect">
            <a:avLst/>
          </a:prstGeom>
        </p:spPr>
      </p:pic>
      <p:pic>
        <p:nvPicPr>
          <p:cNvPr id="19" name="图片 18"/>
          <p:cNvPicPr>
            <a:picLocks noChangeAspect="1"/>
          </p:cNvPicPr>
          <p:nvPr/>
        </p:nvPicPr>
        <p:blipFill>
          <a:blip r:embed="rId7"/>
          <a:stretch>
            <a:fillRect/>
          </a:stretch>
        </p:blipFill>
        <p:spPr>
          <a:xfrm>
            <a:off x="6712373" y="4430421"/>
            <a:ext cx="1905164" cy="1777499"/>
          </a:xfrm>
          <a:prstGeom prst="rect">
            <a:avLst/>
          </a:prstGeom>
        </p:spPr>
      </p:pic>
      <p:pic>
        <p:nvPicPr>
          <p:cNvPr id="21" name="图片 20"/>
          <p:cNvPicPr>
            <a:picLocks noChangeAspect="1"/>
          </p:cNvPicPr>
          <p:nvPr/>
        </p:nvPicPr>
        <p:blipFill>
          <a:blip r:embed="rId8"/>
          <a:stretch>
            <a:fillRect/>
          </a:stretch>
        </p:blipFill>
        <p:spPr>
          <a:xfrm>
            <a:off x="1909234" y="4573866"/>
            <a:ext cx="1399951" cy="1577558"/>
          </a:xfrm>
          <a:prstGeom prst="rect">
            <a:avLst/>
          </a:prstGeom>
        </p:spPr>
      </p:pic>
      <p:pic>
        <p:nvPicPr>
          <p:cNvPr id="36" name="图片 35"/>
          <p:cNvPicPr>
            <a:picLocks noChangeAspect="1"/>
          </p:cNvPicPr>
          <p:nvPr/>
        </p:nvPicPr>
        <p:blipFill>
          <a:blip r:embed="rId9"/>
          <a:stretch>
            <a:fillRect/>
          </a:stretch>
        </p:blipFill>
        <p:spPr>
          <a:xfrm>
            <a:off x="9710315" y="1039031"/>
            <a:ext cx="1777796" cy="1654804"/>
          </a:xfrm>
          <a:prstGeom prst="rect">
            <a:avLst/>
          </a:prstGeom>
        </p:spPr>
      </p:pic>
      <p:pic>
        <p:nvPicPr>
          <p:cNvPr id="37" name="图片 36"/>
          <p:cNvPicPr>
            <a:picLocks noChangeAspect="1"/>
          </p:cNvPicPr>
          <p:nvPr/>
        </p:nvPicPr>
        <p:blipFill>
          <a:blip r:embed="rId10"/>
          <a:stretch>
            <a:fillRect/>
          </a:stretch>
        </p:blipFill>
        <p:spPr>
          <a:xfrm>
            <a:off x="4102946" y="4818988"/>
            <a:ext cx="1905165" cy="1013548"/>
          </a:xfrm>
          <a:prstGeom prst="rect">
            <a:avLst/>
          </a:prstGeom>
        </p:spPr>
      </p:pic>
      <p:pic>
        <p:nvPicPr>
          <p:cNvPr id="38" name="图片 37"/>
          <p:cNvPicPr>
            <a:picLocks noChangeAspect="1"/>
          </p:cNvPicPr>
          <p:nvPr/>
        </p:nvPicPr>
        <p:blipFill>
          <a:blip r:embed="rId11"/>
          <a:stretch>
            <a:fillRect/>
          </a:stretch>
        </p:blipFill>
        <p:spPr>
          <a:xfrm>
            <a:off x="9640309" y="4090202"/>
            <a:ext cx="1440305" cy="2301439"/>
          </a:xfrm>
          <a:prstGeom prst="rect">
            <a:avLst/>
          </a:prstGeom>
        </p:spPr>
      </p:pic>
      <p:sp>
        <p:nvSpPr>
          <p:cNvPr id="100" name="矩形 99"/>
          <p:cNvSpPr/>
          <p:nvPr/>
        </p:nvSpPr>
        <p:spPr>
          <a:xfrm>
            <a:off x="2113286" y="343363"/>
            <a:ext cx="2698175" cy="523220"/>
          </a:xfrm>
          <a:prstGeom prst="rect">
            <a:avLst/>
          </a:prstGeom>
        </p:spPr>
        <p:txBody>
          <a:bodyPr wrap="none">
            <a:spAutoFit/>
          </a:bodyPr>
          <a:lstStyle/>
          <a:p>
            <a:r>
              <a:rPr lang="zh-CN" altLang="en-US" sz="2800" dirty="0"/>
              <a:t>现有的知识图谱</a:t>
            </a:r>
            <a:endParaRPr lang="en-US" altLang="zh-CN" sz="2800" dirty="0"/>
          </a:p>
        </p:txBody>
      </p:sp>
      <p:pic>
        <p:nvPicPr>
          <p:cNvPr id="39" name="图片 38"/>
          <p:cNvPicPr>
            <a:picLocks noChangeAspect="1"/>
          </p:cNvPicPr>
          <p:nvPr/>
        </p:nvPicPr>
        <p:blipFill>
          <a:blip r:embed="rId12"/>
          <a:stretch>
            <a:fillRect/>
          </a:stretch>
        </p:blipFill>
        <p:spPr>
          <a:xfrm>
            <a:off x="5248815" y="1248757"/>
            <a:ext cx="1297704" cy="1187899"/>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矩形 99"/>
          <p:cNvSpPr/>
          <p:nvPr/>
        </p:nvSpPr>
        <p:spPr>
          <a:xfrm>
            <a:off x="3876094" y="375895"/>
            <a:ext cx="4134465" cy="769441"/>
          </a:xfrm>
          <a:prstGeom prst="rect">
            <a:avLst/>
          </a:prstGeom>
        </p:spPr>
        <p:txBody>
          <a:bodyPr wrap="none">
            <a:spAutoFit/>
          </a:bodyPr>
          <a:lstStyle/>
          <a:p>
            <a:pPr marL="0" marR="0" lvl="0" indent="0" algn="l" defTabSz="913765" rtl="0" eaLnBrk="1" fontAlgn="auto" latinLnBrk="0" hangingPunct="1">
              <a:lnSpc>
                <a:spcPct val="100000"/>
              </a:lnSpc>
              <a:spcBef>
                <a:spcPts val="0"/>
              </a:spcBef>
              <a:spcAft>
                <a:spcPts val="0"/>
              </a:spcAft>
              <a:buClrTx/>
              <a:buSzTx/>
              <a:buFontTx/>
              <a:buNone/>
              <a:defRPr/>
            </a:pPr>
            <a:r>
              <a:rPr kumimoji="0" lang="zh-CN" altLang="en-US" sz="4400" b="0" i="0" u="none" strike="noStrike" kern="1200" cap="none" spc="0" normalizeH="0" baseline="0" noProof="0" dirty="0">
                <a:ln>
                  <a:noFill/>
                </a:ln>
                <a:solidFill>
                  <a:prstClr val="black"/>
                </a:solidFill>
                <a:effectLst/>
                <a:uLnTx/>
                <a:uFillTx/>
                <a:latin typeface="Segoe UI" panose="020B0502040204020203"/>
                <a:ea typeface="微软雅黑" panose="020B0503020204020204" charset="-122"/>
                <a:cs typeface="+mn-cs"/>
              </a:rPr>
              <a:t>知识图谱的架构</a:t>
            </a:r>
            <a:endParaRPr kumimoji="0" lang="en-US" altLang="zh-CN" sz="4400" b="0" i="0" u="none" strike="noStrike" kern="1200" cap="none" spc="0" normalizeH="0" baseline="0" noProof="0" dirty="0">
              <a:ln>
                <a:noFill/>
              </a:ln>
              <a:solidFill>
                <a:prstClr val="black"/>
              </a:solidFill>
              <a:effectLst/>
              <a:uLnTx/>
              <a:uFillTx/>
              <a:latin typeface="Segoe UI" panose="020B0502040204020203"/>
              <a:ea typeface="微软雅黑" panose="020B0503020204020204" charset="-122"/>
              <a:cs typeface="+mn-cs"/>
            </a:endParaRPr>
          </a:p>
        </p:txBody>
      </p:sp>
      <p:sp>
        <p:nvSpPr>
          <p:cNvPr id="50" name="矩形 49"/>
          <p:cNvSpPr/>
          <p:nvPr/>
        </p:nvSpPr>
        <p:spPr>
          <a:xfrm>
            <a:off x="0" y="60523"/>
            <a:ext cx="1821589" cy="307777"/>
          </a:xfrm>
          <a:prstGeom prst="rect">
            <a:avLst/>
          </a:prstGeom>
        </p:spPr>
        <p:txBody>
          <a:bodyPr wrap="none">
            <a:spAutoFit/>
          </a:bodyPr>
          <a:lstStyle/>
          <a:p>
            <a:pPr marL="0" marR="0" lvl="0" indent="0" algn="l" defTabSz="913765" rtl="0" eaLnBrk="1" fontAlgn="auto" latinLnBrk="0" hangingPunct="1">
              <a:lnSpc>
                <a:spcPct val="100000"/>
              </a:lnSpc>
              <a:spcBef>
                <a:spcPts val="0"/>
              </a:spcBef>
              <a:spcAft>
                <a:spcPts val="0"/>
              </a:spcAft>
              <a:buClrTx/>
              <a:buSzTx/>
              <a:buFontTx/>
              <a:buNone/>
              <a:defRPr/>
            </a:pPr>
            <a:r>
              <a:rPr kumimoji="0" lang="en-US" altLang="zh-CN" sz="1400" b="1" i="0" u="none" strike="noStrike" kern="1200" cap="none" spc="0" normalizeH="0" baseline="0" noProof="0" dirty="0">
                <a:ln>
                  <a:noFill/>
                </a:ln>
                <a:solidFill>
                  <a:prstClr val="black"/>
                </a:solidFill>
                <a:effectLst/>
                <a:uLnTx/>
                <a:uFillTx/>
                <a:latin typeface="Segoe UI" panose="020B0502040204020203"/>
                <a:ea typeface="微软雅黑" panose="020B0503020204020204" charset="-122"/>
                <a:cs typeface="+mn-cs"/>
              </a:rPr>
              <a:t>PART ONE </a:t>
            </a:r>
            <a:r>
              <a:rPr kumimoji="0" lang="zh-CN" altLang="en-US" sz="1400" b="1" i="0" u="none" strike="noStrike" kern="1200" cap="none" spc="0" normalizeH="0" baseline="0" noProof="0" dirty="0">
                <a:ln>
                  <a:noFill/>
                </a:ln>
                <a:solidFill>
                  <a:prstClr val="black"/>
                </a:solidFill>
                <a:effectLst/>
                <a:uLnTx/>
                <a:uFillTx/>
                <a:latin typeface="Segoe UI" panose="020B0502040204020203"/>
                <a:ea typeface="微软雅黑" panose="020B0503020204020204" charset="-122"/>
                <a:cs typeface="+mn-cs"/>
              </a:rPr>
              <a:t>选题背景</a:t>
            </a:r>
          </a:p>
        </p:txBody>
      </p:sp>
      <p:sp>
        <p:nvSpPr>
          <p:cNvPr id="51" name="椭圆 50"/>
          <p:cNvSpPr/>
          <p:nvPr/>
        </p:nvSpPr>
        <p:spPr>
          <a:xfrm>
            <a:off x="1757150" y="157740"/>
            <a:ext cx="130917" cy="113341"/>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3765" rtl="0" eaLnBrk="1" fontAlgn="auto" latinLnBrk="0" hangingPunct="1">
              <a:lnSpc>
                <a:spcPct val="100000"/>
              </a:lnSpc>
              <a:spcBef>
                <a:spcPts val="0"/>
              </a:spcBef>
              <a:spcAft>
                <a:spcPts val="0"/>
              </a:spcAft>
              <a:buClrTx/>
              <a:buSzTx/>
              <a:buFontTx/>
              <a:buNone/>
              <a:defRPr/>
            </a:pPr>
            <a:endParaRPr kumimoji="0" lang="zh-CN" altLang="en-US" sz="4400" b="0" i="0" u="none" strike="noStrike" kern="1200" cap="none" spc="0" normalizeH="0" baseline="0" noProof="0">
              <a:ln>
                <a:noFill/>
              </a:ln>
              <a:solidFill>
                <a:prstClr val="white"/>
              </a:solidFill>
              <a:effectLst/>
              <a:uLnTx/>
              <a:uFillTx/>
              <a:latin typeface="Segoe UI" panose="020B0502040204020203"/>
              <a:ea typeface="微软雅黑" panose="020B0503020204020204" charset="-122"/>
              <a:cs typeface="+mn-cs"/>
            </a:endParaRPr>
          </a:p>
        </p:txBody>
      </p:sp>
      <p:grpSp>
        <p:nvGrpSpPr>
          <p:cNvPr id="47" name="组合 46"/>
          <p:cNvGrpSpPr/>
          <p:nvPr/>
        </p:nvGrpSpPr>
        <p:grpSpPr>
          <a:xfrm>
            <a:off x="3165101" y="3004703"/>
            <a:ext cx="2300757" cy="509896"/>
            <a:chOff x="888096" y="1000203"/>
            <a:chExt cx="4259825" cy="944066"/>
          </a:xfrm>
        </p:grpSpPr>
        <p:sp>
          <p:nvSpPr>
            <p:cNvPr id="48" name="矩形 47"/>
            <p:cNvSpPr/>
            <p:nvPr/>
          </p:nvSpPr>
          <p:spPr>
            <a:xfrm>
              <a:off x="911225" y="1045634"/>
              <a:ext cx="4199467" cy="872066"/>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49" name="椭圆 48"/>
            <p:cNvSpPr/>
            <p:nvPr/>
          </p:nvSpPr>
          <p:spPr>
            <a:xfrm>
              <a:off x="888096" y="1000203"/>
              <a:ext cx="72000" cy="72000"/>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52" name="椭圆 51"/>
            <p:cNvSpPr/>
            <p:nvPr/>
          </p:nvSpPr>
          <p:spPr>
            <a:xfrm>
              <a:off x="888096" y="1872269"/>
              <a:ext cx="72000" cy="72000"/>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53" name="椭圆 52"/>
            <p:cNvSpPr/>
            <p:nvPr/>
          </p:nvSpPr>
          <p:spPr>
            <a:xfrm>
              <a:off x="5075921" y="1872269"/>
              <a:ext cx="72000" cy="72000"/>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54" name="椭圆 53"/>
            <p:cNvSpPr/>
            <p:nvPr/>
          </p:nvSpPr>
          <p:spPr>
            <a:xfrm>
              <a:off x="5074692" y="1009634"/>
              <a:ext cx="72000" cy="72000"/>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grpSp>
      <p:grpSp>
        <p:nvGrpSpPr>
          <p:cNvPr id="61" name="组合 60"/>
          <p:cNvGrpSpPr/>
          <p:nvPr/>
        </p:nvGrpSpPr>
        <p:grpSpPr>
          <a:xfrm>
            <a:off x="5778703" y="2083918"/>
            <a:ext cx="1312762" cy="509896"/>
            <a:chOff x="888096" y="1000203"/>
            <a:chExt cx="4259825" cy="944066"/>
          </a:xfrm>
        </p:grpSpPr>
        <p:sp>
          <p:nvSpPr>
            <p:cNvPr id="62" name="矩形 61"/>
            <p:cNvSpPr/>
            <p:nvPr/>
          </p:nvSpPr>
          <p:spPr>
            <a:xfrm>
              <a:off x="911225" y="1045634"/>
              <a:ext cx="4199467" cy="872066"/>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63" name="椭圆 62"/>
            <p:cNvSpPr/>
            <p:nvPr/>
          </p:nvSpPr>
          <p:spPr>
            <a:xfrm>
              <a:off x="888096" y="1000203"/>
              <a:ext cx="72000" cy="72000"/>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64" name="椭圆 63"/>
            <p:cNvSpPr/>
            <p:nvPr/>
          </p:nvSpPr>
          <p:spPr>
            <a:xfrm>
              <a:off x="888096" y="1872269"/>
              <a:ext cx="72000" cy="72000"/>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65" name="椭圆 64"/>
            <p:cNvSpPr/>
            <p:nvPr/>
          </p:nvSpPr>
          <p:spPr>
            <a:xfrm>
              <a:off x="5075921" y="1872269"/>
              <a:ext cx="72000" cy="72000"/>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66" name="椭圆 65"/>
            <p:cNvSpPr/>
            <p:nvPr/>
          </p:nvSpPr>
          <p:spPr>
            <a:xfrm>
              <a:off x="5074692" y="1009634"/>
              <a:ext cx="72000" cy="72000"/>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grpSp>
      <p:grpSp>
        <p:nvGrpSpPr>
          <p:cNvPr id="68" name="组合 67"/>
          <p:cNvGrpSpPr/>
          <p:nvPr/>
        </p:nvGrpSpPr>
        <p:grpSpPr>
          <a:xfrm>
            <a:off x="5778703" y="3926904"/>
            <a:ext cx="1324760" cy="509896"/>
            <a:chOff x="888096" y="1000203"/>
            <a:chExt cx="4259825" cy="944066"/>
          </a:xfrm>
        </p:grpSpPr>
        <p:sp>
          <p:nvSpPr>
            <p:cNvPr id="69" name="矩形 68"/>
            <p:cNvSpPr/>
            <p:nvPr/>
          </p:nvSpPr>
          <p:spPr>
            <a:xfrm>
              <a:off x="911225" y="1045634"/>
              <a:ext cx="4199467" cy="872066"/>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71" name="椭圆 70"/>
            <p:cNvSpPr/>
            <p:nvPr/>
          </p:nvSpPr>
          <p:spPr>
            <a:xfrm>
              <a:off x="888096" y="1000203"/>
              <a:ext cx="72000" cy="72000"/>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75" name="椭圆 74"/>
            <p:cNvSpPr/>
            <p:nvPr/>
          </p:nvSpPr>
          <p:spPr>
            <a:xfrm>
              <a:off x="888096" y="1872269"/>
              <a:ext cx="72000" cy="72000"/>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76" name="椭圆 75"/>
            <p:cNvSpPr/>
            <p:nvPr/>
          </p:nvSpPr>
          <p:spPr>
            <a:xfrm>
              <a:off x="5075921" y="1872269"/>
              <a:ext cx="72000" cy="72000"/>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77" name="椭圆 76"/>
            <p:cNvSpPr/>
            <p:nvPr/>
          </p:nvSpPr>
          <p:spPr>
            <a:xfrm>
              <a:off x="5074692" y="1009634"/>
              <a:ext cx="72000" cy="72000"/>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grpSp>
      <p:grpSp>
        <p:nvGrpSpPr>
          <p:cNvPr id="91" name="组合 90"/>
          <p:cNvGrpSpPr/>
          <p:nvPr/>
        </p:nvGrpSpPr>
        <p:grpSpPr>
          <a:xfrm>
            <a:off x="7413388" y="1502189"/>
            <a:ext cx="4595055" cy="771632"/>
            <a:chOff x="888096" y="1000203"/>
            <a:chExt cx="4259825" cy="944066"/>
          </a:xfrm>
        </p:grpSpPr>
        <p:sp>
          <p:nvSpPr>
            <p:cNvPr id="93" name="矩形 92"/>
            <p:cNvSpPr/>
            <p:nvPr/>
          </p:nvSpPr>
          <p:spPr>
            <a:xfrm>
              <a:off x="911225" y="1045634"/>
              <a:ext cx="4199467" cy="872066"/>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96" name="椭圆 95"/>
            <p:cNvSpPr/>
            <p:nvPr/>
          </p:nvSpPr>
          <p:spPr>
            <a:xfrm>
              <a:off x="888096" y="1000203"/>
              <a:ext cx="72000" cy="72000"/>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98" name="椭圆 97"/>
            <p:cNvSpPr/>
            <p:nvPr/>
          </p:nvSpPr>
          <p:spPr>
            <a:xfrm>
              <a:off x="888096" y="1872269"/>
              <a:ext cx="72000" cy="72000"/>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99" name="椭圆 98"/>
            <p:cNvSpPr/>
            <p:nvPr/>
          </p:nvSpPr>
          <p:spPr>
            <a:xfrm>
              <a:off x="5075921" y="1872269"/>
              <a:ext cx="72000" cy="72000"/>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101" name="椭圆 100"/>
            <p:cNvSpPr/>
            <p:nvPr/>
          </p:nvSpPr>
          <p:spPr>
            <a:xfrm>
              <a:off x="5074692" y="1009634"/>
              <a:ext cx="72000" cy="72000"/>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grpSp>
      <p:cxnSp>
        <p:nvCxnSpPr>
          <p:cNvPr id="115" name="直接连接符 114"/>
          <p:cNvCxnSpPr>
            <a:stCxn id="48" idx="3"/>
          </p:cNvCxnSpPr>
          <p:nvPr/>
        </p:nvCxnSpPr>
        <p:spPr>
          <a:xfrm>
            <a:off x="5445750" y="3264745"/>
            <a:ext cx="177847"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17" name="直接连接符 116"/>
          <p:cNvCxnSpPr/>
          <p:nvPr/>
        </p:nvCxnSpPr>
        <p:spPr>
          <a:xfrm>
            <a:off x="5613347" y="2340820"/>
            <a:ext cx="0" cy="184785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8" name="直接连接符 117"/>
          <p:cNvCxnSpPr/>
          <p:nvPr/>
        </p:nvCxnSpPr>
        <p:spPr>
          <a:xfrm>
            <a:off x="5613347" y="2340820"/>
            <a:ext cx="177847"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19" name="直接连接符 118"/>
          <p:cNvCxnSpPr/>
          <p:nvPr/>
        </p:nvCxnSpPr>
        <p:spPr>
          <a:xfrm>
            <a:off x="5613347" y="4188670"/>
            <a:ext cx="177847"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20" name="直接连接符 119"/>
          <p:cNvCxnSpPr/>
          <p:nvPr/>
        </p:nvCxnSpPr>
        <p:spPr>
          <a:xfrm>
            <a:off x="7221302" y="1888005"/>
            <a:ext cx="0" cy="9239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1" name="直接连接符 120"/>
          <p:cNvCxnSpPr/>
          <p:nvPr/>
        </p:nvCxnSpPr>
        <p:spPr>
          <a:xfrm>
            <a:off x="7221302" y="2811930"/>
            <a:ext cx="177847"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22" name="直接连接符 121"/>
          <p:cNvCxnSpPr/>
          <p:nvPr/>
        </p:nvCxnSpPr>
        <p:spPr>
          <a:xfrm>
            <a:off x="7221302" y="1888005"/>
            <a:ext cx="177847"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23" name="直接连接符 122"/>
          <p:cNvCxnSpPr/>
          <p:nvPr/>
        </p:nvCxnSpPr>
        <p:spPr>
          <a:xfrm>
            <a:off x="7221302" y="3706645"/>
            <a:ext cx="0" cy="9239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4" name="直接连接符 123"/>
          <p:cNvCxnSpPr/>
          <p:nvPr/>
        </p:nvCxnSpPr>
        <p:spPr>
          <a:xfrm>
            <a:off x="7221302" y="4630570"/>
            <a:ext cx="177847"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25" name="直接连接符 124"/>
          <p:cNvCxnSpPr/>
          <p:nvPr/>
        </p:nvCxnSpPr>
        <p:spPr>
          <a:xfrm>
            <a:off x="7221302" y="3706645"/>
            <a:ext cx="177847"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26" name="直接连接符 125"/>
          <p:cNvCxnSpPr/>
          <p:nvPr/>
        </p:nvCxnSpPr>
        <p:spPr>
          <a:xfrm>
            <a:off x="7095137" y="2339981"/>
            <a:ext cx="126165"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27" name="直接连接符 126"/>
          <p:cNvCxnSpPr/>
          <p:nvPr/>
        </p:nvCxnSpPr>
        <p:spPr>
          <a:xfrm>
            <a:off x="7095137" y="4178976"/>
            <a:ext cx="126165"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28" name="矩形 127"/>
          <p:cNvSpPr/>
          <p:nvPr/>
        </p:nvSpPr>
        <p:spPr>
          <a:xfrm>
            <a:off x="3296008" y="3083745"/>
            <a:ext cx="1800493" cy="369332"/>
          </a:xfrm>
          <a:prstGeom prst="rect">
            <a:avLst/>
          </a:prstGeom>
        </p:spPr>
        <p:txBody>
          <a:bodyPr wrap="none">
            <a:spAutoFit/>
          </a:bodyPr>
          <a:lstStyle/>
          <a:p>
            <a:r>
              <a:rPr lang="zh-CN" altLang="en-US" dirty="0"/>
              <a:t>知识图谱的架构</a:t>
            </a:r>
          </a:p>
        </p:txBody>
      </p:sp>
      <p:sp>
        <p:nvSpPr>
          <p:cNvPr id="130" name="矩形 129"/>
          <p:cNvSpPr/>
          <p:nvPr/>
        </p:nvSpPr>
        <p:spPr>
          <a:xfrm>
            <a:off x="5909610" y="2165009"/>
            <a:ext cx="1107996" cy="369332"/>
          </a:xfrm>
          <a:prstGeom prst="rect">
            <a:avLst/>
          </a:prstGeom>
        </p:spPr>
        <p:txBody>
          <a:bodyPr wrap="none">
            <a:spAutoFit/>
          </a:bodyPr>
          <a:lstStyle/>
          <a:p>
            <a:r>
              <a:rPr lang="zh-CN" altLang="en-US" dirty="0"/>
              <a:t>逻辑架构</a:t>
            </a:r>
          </a:p>
        </p:txBody>
      </p:sp>
      <p:sp>
        <p:nvSpPr>
          <p:cNvPr id="131" name="矩形 130"/>
          <p:cNvSpPr/>
          <p:nvPr/>
        </p:nvSpPr>
        <p:spPr>
          <a:xfrm>
            <a:off x="5909610" y="4004004"/>
            <a:ext cx="1107996" cy="369332"/>
          </a:xfrm>
          <a:prstGeom prst="rect">
            <a:avLst/>
          </a:prstGeom>
        </p:spPr>
        <p:txBody>
          <a:bodyPr wrap="none">
            <a:spAutoFit/>
          </a:bodyPr>
          <a:lstStyle/>
          <a:p>
            <a:r>
              <a:rPr lang="zh-CN" altLang="en-US" dirty="0"/>
              <a:t>技术架构</a:t>
            </a:r>
          </a:p>
        </p:txBody>
      </p:sp>
      <p:sp>
        <p:nvSpPr>
          <p:cNvPr id="133" name="矩形 132"/>
          <p:cNvSpPr/>
          <p:nvPr/>
        </p:nvSpPr>
        <p:spPr>
          <a:xfrm>
            <a:off x="7503683" y="1638242"/>
            <a:ext cx="4427093" cy="523220"/>
          </a:xfrm>
          <a:prstGeom prst="rect">
            <a:avLst/>
          </a:prstGeom>
        </p:spPr>
        <p:txBody>
          <a:bodyPr wrap="square">
            <a:spAutoFit/>
          </a:bodyPr>
          <a:lstStyle/>
          <a:p>
            <a:r>
              <a:rPr lang="zh-CN" altLang="en-US" sz="1400" dirty="0"/>
              <a:t>数据层：由一系列的事实（</a:t>
            </a:r>
            <a:r>
              <a:rPr lang="en-US" altLang="zh-CN" sz="1400" dirty="0"/>
              <a:t>fact</a:t>
            </a:r>
            <a:r>
              <a:rPr lang="zh-CN" altLang="en-US" sz="1400" dirty="0"/>
              <a:t>）组成，知识以事实为单位存储在图数据库</a:t>
            </a:r>
          </a:p>
        </p:txBody>
      </p:sp>
      <p:grpSp>
        <p:nvGrpSpPr>
          <p:cNvPr id="136" name="组合 135"/>
          <p:cNvGrpSpPr/>
          <p:nvPr/>
        </p:nvGrpSpPr>
        <p:grpSpPr>
          <a:xfrm>
            <a:off x="7412062" y="2404505"/>
            <a:ext cx="4595055" cy="771632"/>
            <a:chOff x="888096" y="1000203"/>
            <a:chExt cx="4259825" cy="944066"/>
          </a:xfrm>
        </p:grpSpPr>
        <p:sp>
          <p:nvSpPr>
            <p:cNvPr id="137" name="矩形 136"/>
            <p:cNvSpPr/>
            <p:nvPr/>
          </p:nvSpPr>
          <p:spPr>
            <a:xfrm>
              <a:off x="911225" y="1045634"/>
              <a:ext cx="4199467" cy="872066"/>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138" name="椭圆 137"/>
            <p:cNvSpPr/>
            <p:nvPr/>
          </p:nvSpPr>
          <p:spPr>
            <a:xfrm>
              <a:off x="888096" y="1000203"/>
              <a:ext cx="72000" cy="72000"/>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139" name="椭圆 138"/>
            <p:cNvSpPr/>
            <p:nvPr/>
          </p:nvSpPr>
          <p:spPr>
            <a:xfrm>
              <a:off x="888096" y="1872269"/>
              <a:ext cx="72000" cy="72000"/>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140" name="椭圆 139"/>
            <p:cNvSpPr/>
            <p:nvPr/>
          </p:nvSpPr>
          <p:spPr>
            <a:xfrm>
              <a:off x="5075921" y="1872269"/>
              <a:ext cx="72000" cy="72000"/>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141" name="椭圆 140"/>
            <p:cNvSpPr/>
            <p:nvPr/>
          </p:nvSpPr>
          <p:spPr>
            <a:xfrm>
              <a:off x="5074692" y="1009634"/>
              <a:ext cx="72000" cy="72000"/>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grpSp>
      <p:grpSp>
        <p:nvGrpSpPr>
          <p:cNvPr id="142" name="组合 141"/>
          <p:cNvGrpSpPr/>
          <p:nvPr/>
        </p:nvGrpSpPr>
        <p:grpSpPr>
          <a:xfrm>
            <a:off x="7409943" y="3258646"/>
            <a:ext cx="4595055" cy="771632"/>
            <a:chOff x="888096" y="1000203"/>
            <a:chExt cx="4259825" cy="944066"/>
          </a:xfrm>
        </p:grpSpPr>
        <p:sp>
          <p:nvSpPr>
            <p:cNvPr id="143" name="矩形 142"/>
            <p:cNvSpPr/>
            <p:nvPr/>
          </p:nvSpPr>
          <p:spPr>
            <a:xfrm>
              <a:off x="911225" y="1045634"/>
              <a:ext cx="4199467" cy="872066"/>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144" name="椭圆 143"/>
            <p:cNvSpPr/>
            <p:nvPr/>
          </p:nvSpPr>
          <p:spPr>
            <a:xfrm>
              <a:off x="888096" y="1000203"/>
              <a:ext cx="72000" cy="72000"/>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145" name="椭圆 144"/>
            <p:cNvSpPr/>
            <p:nvPr/>
          </p:nvSpPr>
          <p:spPr>
            <a:xfrm>
              <a:off x="888096" y="1872269"/>
              <a:ext cx="72000" cy="72000"/>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146" name="椭圆 145"/>
            <p:cNvSpPr/>
            <p:nvPr/>
          </p:nvSpPr>
          <p:spPr>
            <a:xfrm>
              <a:off x="5075921" y="1872269"/>
              <a:ext cx="72000" cy="72000"/>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147" name="椭圆 146"/>
            <p:cNvSpPr/>
            <p:nvPr/>
          </p:nvSpPr>
          <p:spPr>
            <a:xfrm>
              <a:off x="5074692" y="1009634"/>
              <a:ext cx="72000" cy="72000"/>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grpSp>
      <p:grpSp>
        <p:nvGrpSpPr>
          <p:cNvPr id="148" name="组合 147"/>
          <p:cNvGrpSpPr/>
          <p:nvPr/>
        </p:nvGrpSpPr>
        <p:grpSpPr>
          <a:xfrm>
            <a:off x="7413388" y="4239951"/>
            <a:ext cx="4595055" cy="771632"/>
            <a:chOff x="888096" y="1000203"/>
            <a:chExt cx="4259825" cy="944066"/>
          </a:xfrm>
        </p:grpSpPr>
        <p:sp>
          <p:nvSpPr>
            <p:cNvPr id="149" name="矩形 148"/>
            <p:cNvSpPr/>
            <p:nvPr/>
          </p:nvSpPr>
          <p:spPr>
            <a:xfrm>
              <a:off x="911225" y="1045634"/>
              <a:ext cx="4199467" cy="872066"/>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150" name="椭圆 149"/>
            <p:cNvSpPr/>
            <p:nvPr/>
          </p:nvSpPr>
          <p:spPr>
            <a:xfrm>
              <a:off x="888096" y="1000203"/>
              <a:ext cx="72000" cy="72000"/>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151" name="椭圆 150"/>
            <p:cNvSpPr/>
            <p:nvPr/>
          </p:nvSpPr>
          <p:spPr>
            <a:xfrm>
              <a:off x="888096" y="1872269"/>
              <a:ext cx="72000" cy="72000"/>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152" name="椭圆 151"/>
            <p:cNvSpPr/>
            <p:nvPr/>
          </p:nvSpPr>
          <p:spPr>
            <a:xfrm>
              <a:off x="5075921" y="1872269"/>
              <a:ext cx="72000" cy="72000"/>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153" name="椭圆 152"/>
            <p:cNvSpPr/>
            <p:nvPr/>
          </p:nvSpPr>
          <p:spPr>
            <a:xfrm>
              <a:off x="5074692" y="1009634"/>
              <a:ext cx="72000" cy="72000"/>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grpSp>
      <p:sp>
        <p:nvSpPr>
          <p:cNvPr id="154" name="矩形 153"/>
          <p:cNvSpPr/>
          <p:nvPr/>
        </p:nvSpPr>
        <p:spPr>
          <a:xfrm>
            <a:off x="7520547" y="2439402"/>
            <a:ext cx="4529947" cy="738664"/>
          </a:xfrm>
          <a:prstGeom prst="rect">
            <a:avLst/>
          </a:prstGeom>
        </p:spPr>
        <p:txBody>
          <a:bodyPr wrap="square">
            <a:spAutoFit/>
          </a:bodyPr>
          <a:lstStyle/>
          <a:p>
            <a:r>
              <a:rPr lang="zh-CN" altLang="en-US" sz="1400" dirty="0"/>
              <a:t>模式层：构建在数据层之上，是知识图谱的核心，存储的是经过提炼的知识，通常采用本体库来管理知识图谱的模式层</a:t>
            </a:r>
          </a:p>
        </p:txBody>
      </p:sp>
      <p:sp>
        <p:nvSpPr>
          <p:cNvPr id="155" name="矩形 154"/>
          <p:cNvSpPr/>
          <p:nvPr/>
        </p:nvSpPr>
        <p:spPr>
          <a:xfrm>
            <a:off x="7487609" y="3375755"/>
            <a:ext cx="4493538" cy="523220"/>
          </a:xfrm>
          <a:prstGeom prst="rect">
            <a:avLst/>
          </a:prstGeom>
        </p:spPr>
        <p:txBody>
          <a:bodyPr wrap="none">
            <a:spAutoFit/>
          </a:bodyPr>
          <a:lstStyle/>
          <a:p>
            <a:r>
              <a:rPr lang="zh-CN" altLang="en-US" sz="1400" dirty="0"/>
              <a:t>自顶向下构建：借助百科类网站等结构化数据源</a:t>
            </a:r>
            <a:endParaRPr lang="en-US" altLang="zh-CN" sz="1400" dirty="0"/>
          </a:p>
          <a:p>
            <a:r>
              <a:rPr lang="zh-CN" altLang="en-US" sz="1400" dirty="0"/>
              <a:t>从高质量数据中提取本体和模式信息，加入到知识库中</a:t>
            </a:r>
          </a:p>
        </p:txBody>
      </p:sp>
      <p:sp>
        <p:nvSpPr>
          <p:cNvPr id="156" name="矩形 155"/>
          <p:cNvSpPr/>
          <p:nvPr/>
        </p:nvSpPr>
        <p:spPr>
          <a:xfrm>
            <a:off x="7448776" y="4295620"/>
            <a:ext cx="4673074" cy="738664"/>
          </a:xfrm>
          <a:prstGeom prst="rect">
            <a:avLst/>
          </a:prstGeom>
        </p:spPr>
        <p:txBody>
          <a:bodyPr wrap="none">
            <a:spAutoFit/>
          </a:bodyPr>
          <a:lstStyle/>
          <a:p>
            <a:r>
              <a:rPr lang="zh-CN" altLang="en-US" sz="1400" dirty="0"/>
              <a:t>自底向上构建：借助一定的技术手段，从公开采集的数据</a:t>
            </a:r>
            <a:endParaRPr lang="en-US" altLang="zh-CN" sz="1400" dirty="0"/>
          </a:p>
          <a:p>
            <a:r>
              <a:rPr lang="zh-CN" altLang="en-US" sz="1400" dirty="0"/>
              <a:t>中提取出资源模式，选择其中置信度较高的新模式</a:t>
            </a:r>
            <a:endParaRPr lang="en-US" altLang="zh-CN" sz="1400" dirty="0"/>
          </a:p>
          <a:p>
            <a:r>
              <a:rPr lang="zh-CN" altLang="en-US" sz="1400" dirty="0"/>
              <a:t>经人工审核之后，加入到知识库中</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矩形 1"/>
          <p:cNvSpPr/>
          <p:nvPr/>
        </p:nvSpPr>
        <p:spPr>
          <a:xfrm>
            <a:off x="0" y="60523"/>
            <a:ext cx="1821589" cy="307777"/>
          </a:xfrm>
          <a:prstGeom prst="rect">
            <a:avLst/>
          </a:prstGeom>
        </p:spPr>
        <p:txBody>
          <a:bodyPr wrap="none">
            <a:spAutoFit/>
          </a:bodyPr>
          <a:lstStyle/>
          <a:p>
            <a:pPr marL="0" marR="0" lvl="0" indent="0" algn="l" defTabSz="913765" rtl="0" eaLnBrk="1" fontAlgn="auto" latinLnBrk="0" hangingPunct="1">
              <a:lnSpc>
                <a:spcPct val="100000"/>
              </a:lnSpc>
              <a:spcBef>
                <a:spcPts val="0"/>
              </a:spcBef>
              <a:spcAft>
                <a:spcPts val="0"/>
              </a:spcAft>
              <a:buClrTx/>
              <a:buSzTx/>
              <a:buFontTx/>
              <a:buNone/>
              <a:defRPr/>
            </a:pPr>
            <a:r>
              <a:rPr kumimoji="0" lang="en-US" altLang="zh-CN" sz="1400" b="1" i="0" u="none" strike="noStrike" kern="1200" cap="none" spc="0" normalizeH="0" baseline="0" noProof="0" dirty="0">
                <a:ln>
                  <a:noFill/>
                </a:ln>
                <a:solidFill>
                  <a:prstClr val="black"/>
                </a:solidFill>
                <a:effectLst/>
                <a:uLnTx/>
                <a:uFillTx/>
                <a:latin typeface="Segoe UI" panose="020B0502040204020203"/>
                <a:ea typeface="微软雅黑" panose="020B0503020204020204" charset="-122"/>
                <a:cs typeface="+mn-cs"/>
              </a:rPr>
              <a:t>PART ONE </a:t>
            </a:r>
            <a:r>
              <a:rPr kumimoji="0" lang="zh-CN" altLang="en-US" sz="1400" b="1" i="0" u="none" strike="noStrike" kern="1200" cap="none" spc="0" normalizeH="0" baseline="0" noProof="0" dirty="0">
                <a:ln>
                  <a:noFill/>
                </a:ln>
                <a:solidFill>
                  <a:prstClr val="black"/>
                </a:solidFill>
                <a:effectLst/>
                <a:uLnTx/>
                <a:uFillTx/>
                <a:latin typeface="Segoe UI" panose="020B0502040204020203"/>
                <a:ea typeface="微软雅黑" panose="020B0503020204020204" charset="-122"/>
                <a:cs typeface="+mn-cs"/>
              </a:rPr>
              <a:t>选题背景</a:t>
            </a:r>
          </a:p>
        </p:txBody>
      </p:sp>
      <p:sp>
        <p:nvSpPr>
          <p:cNvPr id="3" name="椭圆 2"/>
          <p:cNvSpPr/>
          <p:nvPr/>
        </p:nvSpPr>
        <p:spPr>
          <a:xfrm>
            <a:off x="1757150" y="157740"/>
            <a:ext cx="130917" cy="113341"/>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3765" rtl="0" eaLnBrk="1" fontAlgn="auto" latinLnBrk="0" hangingPunct="1">
              <a:lnSpc>
                <a:spcPct val="100000"/>
              </a:lnSpc>
              <a:spcBef>
                <a:spcPts val="0"/>
              </a:spcBef>
              <a:spcAft>
                <a:spcPts val="0"/>
              </a:spcAft>
              <a:buClrTx/>
              <a:buSzTx/>
              <a:buFontTx/>
              <a:buNone/>
              <a:defRPr/>
            </a:pPr>
            <a:endParaRPr kumimoji="0" lang="zh-CN" altLang="en-US" sz="4400" b="0" i="0" u="none" strike="noStrike" kern="1200" cap="none" spc="0" normalizeH="0" baseline="0" noProof="0">
              <a:ln>
                <a:noFill/>
              </a:ln>
              <a:solidFill>
                <a:prstClr val="white"/>
              </a:solidFill>
              <a:effectLst/>
              <a:uLnTx/>
              <a:uFillTx/>
              <a:latin typeface="Segoe UI" panose="020B0502040204020203"/>
              <a:ea typeface="微软雅黑" panose="020B0503020204020204" charset="-122"/>
              <a:cs typeface="+mn-cs"/>
            </a:endParaRPr>
          </a:p>
        </p:txBody>
      </p:sp>
      <p:sp>
        <p:nvSpPr>
          <p:cNvPr id="5" name="矩形 4"/>
          <p:cNvSpPr/>
          <p:nvPr/>
        </p:nvSpPr>
        <p:spPr>
          <a:xfrm>
            <a:off x="1294615" y="533781"/>
            <a:ext cx="10413476" cy="1354217"/>
          </a:xfrm>
          <a:prstGeom prst="rect">
            <a:avLst/>
          </a:prstGeom>
        </p:spPr>
        <p:txBody>
          <a:bodyPr wrap="square">
            <a:spAutoFit/>
          </a:bodyPr>
          <a:lstStyle/>
          <a:p>
            <a:r>
              <a:rPr lang="zh-CN" altLang="en-US" sz="2800" dirty="0"/>
              <a:t>知识图谱的构建过程</a:t>
            </a:r>
            <a:endParaRPr lang="en-US" altLang="zh-CN" sz="2800" dirty="0"/>
          </a:p>
          <a:p>
            <a:r>
              <a:rPr lang="zh-CN" altLang="en-US" dirty="0"/>
              <a:t>是从原始数据出发，采用一系列自动或半自动的技术手段，从原始数据中提取出知识要素（即事实），并将其存入知识库的数据层和模式层的过程。这是一个迭代更新的过程，根据知识获取的逻辑，每一轮迭代包含</a:t>
            </a:r>
            <a:r>
              <a:rPr lang="en-US" altLang="zh-CN" dirty="0"/>
              <a:t>4</a:t>
            </a:r>
            <a:r>
              <a:rPr lang="zh-CN" altLang="en-US" dirty="0"/>
              <a:t>个阶段：</a:t>
            </a:r>
            <a:r>
              <a:rPr lang="zh-CN" altLang="en-US" dirty="0">
                <a:solidFill>
                  <a:srgbClr val="FF0000"/>
                </a:solidFill>
              </a:rPr>
              <a:t>知识抽取、知识表示、知识融合以及知识推理</a:t>
            </a:r>
            <a:endParaRPr lang="zh-CN" altLang="en-US" dirty="0"/>
          </a:p>
        </p:txBody>
      </p:sp>
      <p:pic>
        <p:nvPicPr>
          <p:cNvPr id="6" name="图片 5"/>
          <p:cNvPicPr>
            <a:picLocks noChangeAspect="1"/>
          </p:cNvPicPr>
          <p:nvPr/>
        </p:nvPicPr>
        <p:blipFill>
          <a:blip r:embed="rId2"/>
          <a:stretch>
            <a:fillRect/>
          </a:stretch>
        </p:blipFill>
        <p:spPr>
          <a:xfrm>
            <a:off x="2294642" y="2706973"/>
            <a:ext cx="8413421" cy="3256082"/>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4294927" y="3280457"/>
            <a:ext cx="3602146" cy="880306"/>
          </a:xfrm>
          <a:prstGeom prst="rect">
            <a:avLst/>
          </a:prstGeom>
          <a:noFill/>
        </p:spPr>
        <p:txBody>
          <a:bodyPr wrap="square" rtlCol="0">
            <a:spAutoFit/>
          </a:bodyPr>
          <a:lstStyle/>
          <a:p>
            <a:pPr algn="ctr" defTabSz="609585">
              <a:lnSpc>
                <a:spcPct val="130000"/>
              </a:lnSpc>
            </a:pPr>
            <a:r>
              <a:rPr lang="en-US" altLang="zh-CN" sz="4400" b="1" dirty="0">
                <a:latin typeface="+mj-lt"/>
                <a:ea typeface="微软雅黑" charset="0"/>
              </a:rPr>
              <a:t>PART</a:t>
            </a:r>
            <a:r>
              <a:rPr lang="zh-CN" altLang="en-US" sz="4400" b="1" dirty="0">
                <a:latin typeface="+mj-lt"/>
                <a:ea typeface="微软雅黑" charset="0"/>
              </a:rPr>
              <a:t> </a:t>
            </a:r>
            <a:r>
              <a:rPr lang="en-US" altLang="zh-CN" sz="4400" b="1" dirty="0">
                <a:latin typeface="+mj-lt"/>
                <a:ea typeface="微软雅黑" charset="0"/>
              </a:rPr>
              <a:t>TWO</a:t>
            </a:r>
          </a:p>
        </p:txBody>
      </p:sp>
      <p:sp>
        <p:nvSpPr>
          <p:cNvPr id="3" name="文本框 2"/>
          <p:cNvSpPr txBox="1"/>
          <p:nvPr/>
        </p:nvSpPr>
        <p:spPr>
          <a:xfrm>
            <a:off x="3936733" y="2417412"/>
            <a:ext cx="4318534" cy="1292662"/>
          </a:xfrm>
          <a:prstGeom prst="rect">
            <a:avLst/>
          </a:prstGeom>
          <a:noFill/>
        </p:spPr>
        <p:txBody>
          <a:bodyPr wrap="square" rtlCol="0">
            <a:spAutoFit/>
          </a:bodyPr>
          <a:lstStyle/>
          <a:p>
            <a:pPr algn="ctr" defTabSz="609585">
              <a:lnSpc>
                <a:spcPct val="130000"/>
              </a:lnSpc>
            </a:pPr>
            <a:r>
              <a:rPr lang="zh-CN" altLang="en-US" sz="6000" dirty="0">
                <a:latin typeface="+mj-lt"/>
                <a:ea typeface="微软雅黑" charset="0"/>
              </a:rPr>
              <a:t>知识抽取</a:t>
            </a:r>
          </a:p>
        </p:txBody>
      </p:sp>
      <p:sp>
        <p:nvSpPr>
          <p:cNvPr id="5" name="矩形 4">
            <a:extLst>
              <a:ext uri="{FF2B5EF4-FFF2-40B4-BE49-F238E27FC236}">
                <a16:creationId xmlns:a16="http://schemas.microsoft.com/office/drawing/2014/main" id="{ABA81D19-D87D-4FFA-A0D6-54C5B2F933EE}"/>
              </a:ext>
            </a:extLst>
          </p:cNvPr>
          <p:cNvSpPr/>
          <p:nvPr/>
        </p:nvSpPr>
        <p:spPr>
          <a:xfrm>
            <a:off x="4889817" y="4170594"/>
            <a:ext cx="2412366" cy="113341"/>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Tree>
    <p:extLst>
      <p:ext uri="{BB962C8B-B14F-4D97-AF65-F5344CB8AC3E}">
        <p14:creationId xmlns:p14="http://schemas.microsoft.com/office/powerpoint/2010/main" val="1550049376"/>
      </p:ext>
    </p:extLst>
  </p:cSld>
  <p:clrMapOvr>
    <a:masterClrMapping/>
  </p:clrMapOvr>
  <p:transition spd="slow">
    <p:push dir="u"/>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439600" y="60523"/>
            <a:ext cx="1826141" cy="584775"/>
          </a:xfrm>
          <a:prstGeom prst="rect">
            <a:avLst/>
          </a:prstGeom>
        </p:spPr>
        <p:txBody>
          <a:bodyPr wrap="none">
            <a:spAutoFit/>
          </a:bodyPr>
          <a:lstStyle/>
          <a:p>
            <a:r>
              <a:rPr lang="zh-CN" altLang="en-US" sz="3200" b="1" dirty="0"/>
              <a:t>知识抽取</a:t>
            </a:r>
          </a:p>
        </p:txBody>
      </p:sp>
      <p:sp>
        <p:nvSpPr>
          <p:cNvPr id="7" name="矩形 6"/>
          <p:cNvSpPr/>
          <p:nvPr/>
        </p:nvSpPr>
        <p:spPr>
          <a:xfrm>
            <a:off x="959620" y="1043290"/>
            <a:ext cx="9186703" cy="6254020"/>
          </a:xfrm>
          <a:prstGeom prst="rect">
            <a:avLst/>
          </a:prstGeom>
        </p:spPr>
        <p:txBody>
          <a:bodyPr wrap="square">
            <a:spAutoFit/>
          </a:bodyPr>
          <a:lstStyle/>
          <a:p>
            <a:pPr>
              <a:lnSpc>
                <a:spcPct val="130000"/>
              </a:lnSpc>
            </a:pPr>
            <a:r>
              <a:rPr lang="zh-CN" altLang="en-US" sz="2000" dirty="0"/>
              <a:t>知识蕴含在半结构化、非结构化的互联网信息中，为了构建知识图谱，需要从中提取出实体、关系、属性等知识要素。</a:t>
            </a:r>
            <a:endParaRPr lang="en-US" altLang="zh-CN" sz="2000" dirty="0"/>
          </a:p>
          <a:p>
            <a:pPr>
              <a:lnSpc>
                <a:spcPct val="130000"/>
              </a:lnSpc>
            </a:pPr>
            <a:endParaRPr lang="en-US" altLang="zh-CN" sz="1400" dirty="0"/>
          </a:p>
          <a:p>
            <a:pPr>
              <a:lnSpc>
                <a:spcPct val="130000"/>
              </a:lnSpc>
            </a:pPr>
            <a:endParaRPr lang="en-US" altLang="zh-CN" sz="1400" dirty="0"/>
          </a:p>
          <a:p>
            <a:pPr>
              <a:lnSpc>
                <a:spcPct val="130000"/>
              </a:lnSpc>
            </a:pPr>
            <a:r>
              <a:rPr lang="zh-CN" altLang="en-US" sz="2000" dirty="0">
                <a:latin typeface="+mn-ea"/>
              </a:rPr>
              <a:t>结构化的数据是指可以使用关系型数据库表示和存储，表现为二维形式的数据。</a:t>
            </a:r>
            <a:endParaRPr lang="en-US" altLang="zh-CN" sz="2000" dirty="0">
              <a:latin typeface="+mn-ea"/>
            </a:endParaRPr>
          </a:p>
          <a:p>
            <a:pPr>
              <a:lnSpc>
                <a:spcPct val="130000"/>
              </a:lnSpc>
            </a:pPr>
            <a:r>
              <a:rPr lang="zh-CN" altLang="en-US" sz="2000" dirty="0">
                <a:latin typeface="+mn-ea"/>
              </a:rPr>
              <a:t>半结构化数据是结构化数据的一种形式，它并不符合关系型数据库或其他数据表的形式关联起来的数据模型结构，但包含相关标记，用来分隔语义元素。</a:t>
            </a:r>
            <a:endParaRPr lang="en-US" altLang="zh-CN" sz="2000" dirty="0">
              <a:latin typeface="+mn-ea"/>
            </a:endParaRPr>
          </a:p>
          <a:p>
            <a:pPr>
              <a:lnSpc>
                <a:spcPct val="130000"/>
              </a:lnSpc>
            </a:pPr>
            <a:r>
              <a:rPr lang="zh-CN" altLang="en-US" sz="2000" dirty="0">
                <a:latin typeface="+mn-ea"/>
              </a:rPr>
              <a:t>无结构化数据是没有固定结构的数据，各种文档、图片、视频</a:t>
            </a:r>
            <a:r>
              <a:rPr lang="en-US" altLang="zh-CN" sz="2000" dirty="0">
                <a:latin typeface="+mn-ea"/>
              </a:rPr>
              <a:t>/</a:t>
            </a:r>
            <a:r>
              <a:rPr lang="zh-CN" altLang="en-US" sz="2000" dirty="0">
                <a:latin typeface="+mn-ea"/>
              </a:rPr>
              <a:t>音频等都属于非结构化数据。</a:t>
            </a:r>
            <a:endParaRPr lang="en-US" altLang="zh-CN" sz="2000" dirty="0">
              <a:latin typeface="+mn-ea"/>
            </a:endParaRPr>
          </a:p>
          <a:p>
            <a:pPr>
              <a:lnSpc>
                <a:spcPct val="130000"/>
              </a:lnSpc>
            </a:pPr>
            <a:endParaRPr lang="en-US" altLang="zh-CN" sz="1400" dirty="0"/>
          </a:p>
          <a:p>
            <a:pPr>
              <a:lnSpc>
                <a:spcPct val="130000"/>
              </a:lnSpc>
            </a:pPr>
            <a:endParaRPr lang="en-US" altLang="zh-CN" sz="1400" dirty="0"/>
          </a:p>
          <a:p>
            <a:pPr>
              <a:lnSpc>
                <a:spcPct val="130000"/>
              </a:lnSpc>
            </a:pPr>
            <a:br>
              <a:rPr lang="zh-CN" altLang="en-US" sz="1400" dirty="0"/>
            </a:br>
            <a:r>
              <a:rPr lang="zh-CN" altLang="en-US" sz="1400" dirty="0"/>
              <a:t> </a:t>
            </a:r>
            <a:br>
              <a:rPr lang="zh-CN" altLang="en-US" sz="1400" dirty="0"/>
            </a:br>
            <a:r>
              <a:rPr lang="zh-CN" altLang="en-US" sz="1400" dirty="0"/>
              <a:t> </a:t>
            </a:r>
            <a:br>
              <a:rPr lang="zh-CN" altLang="en-US" sz="1400" dirty="0"/>
            </a:br>
            <a:endParaRPr lang="en-US" altLang="zh-CN" sz="1400" dirty="0"/>
          </a:p>
          <a:p>
            <a:pPr>
              <a:lnSpc>
                <a:spcPct val="130000"/>
              </a:lnSpc>
            </a:pPr>
            <a:endParaRPr lang="en-US" altLang="zh-CN" sz="1400" dirty="0"/>
          </a:p>
          <a:p>
            <a:pPr>
              <a:lnSpc>
                <a:spcPct val="130000"/>
              </a:lnSpc>
            </a:pPr>
            <a:endParaRPr lang="en-US" altLang="zh-CN" sz="1400" dirty="0"/>
          </a:p>
          <a:p>
            <a:pPr>
              <a:lnSpc>
                <a:spcPct val="130000"/>
              </a:lnSpc>
            </a:pPr>
            <a:br>
              <a:rPr lang="zh-CN" altLang="en-US" sz="1400" dirty="0"/>
            </a:br>
            <a:endParaRPr lang="zh-CN" altLang="en-US" sz="1400" dirty="0">
              <a:solidFill>
                <a:schemeClr val="bg1">
                  <a:lumMod val="50000"/>
                </a:schemeClr>
              </a:solidFill>
              <a:latin typeface="微软雅黑" charset="0"/>
              <a:ea typeface="微软雅黑" charset="0"/>
            </a:endParaRPr>
          </a:p>
        </p:txBody>
      </p:sp>
    </p:spTree>
    <p:extLst>
      <p:ext uri="{BB962C8B-B14F-4D97-AF65-F5344CB8AC3E}">
        <p14:creationId xmlns:p14="http://schemas.microsoft.com/office/powerpoint/2010/main" val="19766825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509936" y="60523"/>
            <a:ext cx="1826141" cy="584775"/>
          </a:xfrm>
          <a:prstGeom prst="rect">
            <a:avLst/>
          </a:prstGeom>
        </p:spPr>
        <p:txBody>
          <a:bodyPr wrap="none">
            <a:spAutoFit/>
          </a:bodyPr>
          <a:lstStyle/>
          <a:p>
            <a:pPr lvl="0"/>
            <a:r>
              <a:rPr lang="zh-CN" altLang="en-US" sz="3200" b="1" dirty="0">
                <a:solidFill>
                  <a:prstClr val="black"/>
                </a:solidFill>
              </a:rPr>
              <a:t>知识抽取</a:t>
            </a:r>
          </a:p>
        </p:txBody>
      </p:sp>
      <p:sp>
        <p:nvSpPr>
          <p:cNvPr id="7" name="矩形 6"/>
          <p:cNvSpPr/>
          <p:nvPr/>
        </p:nvSpPr>
        <p:spPr>
          <a:xfrm>
            <a:off x="930237" y="888023"/>
            <a:ext cx="10023902" cy="5093702"/>
          </a:xfrm>
          <a:prstGeom prst="rect">
            <a:avLst/>
          </a:prstGeom>
        </p:spPr>
        <p:txBody>
          <a:bodyPr wrap="square">
            <a:spAutoFit/>
          </a:bodyPr>
          <a:lstStyle/>
          <a:p>
            <a:pPr>
              <a:lnSpc>
                <a:spcPct val="130000"/>
              </a:lnSpc>
            </a:pPr>
            <a:endParaRPr lang="en-US" altLang="zh-CN" sz="2000" dirty="0">
              <a:latin typeface="+mn-ea"/>
            </a:endParaRPr>
          </a:p>
          <a:p>
            <a:pPr>
              <a:lnSpc>
                <a:spcPct val="130000"/>
              </a:lnSpc>
            </a:pPr>
            <a:endParaRPr lang="en-US" altLang="zh-CN" sz="2000" dirty="0">
              <a:latin typeface="+mn-ea"/>
            </a:endParaRPr>
          </a:p>
          <a:p>
            <a:pPr>
              <a:lnSpc>
                <a:spcPct val="130000"/>
              </a:lnSpc>
            </a:pPr>
            <a:r>
              <a:rPr lang="zh-CN" altLang="en-US" sz="2000" dirty="0">
                <a:latin typeface="+mn-ea"/>
              </a:rPr>
              <a:t>涉及的关键技术包括：实体抽取、关系抽取和属性抽取 。</a:t>
            </a:r>
            <a:endParaRPr lang="en-US" altLang="zh-CN" sz="2000" dirty="0">
              <a:latin typeface="+mn-ea"/>
            </a:endParaRPr>
          </a:p>
          <a:p>
            <a:pPr>
              <a:lnSpc>
                <a:spcPct val="130000"/>
              </a:lnSpc>
            </a:pPr>
            <a:r>
              <a:rPr lang="zh-CN" altLang="en-US" sz="2000" dirty="0">
                <a:latin typeface="+mn-ea"/>
              </a:rPr>
              <a:t>实体抽取，也称为命名实体识别，是指从文本数据集中自动识别出命名实体（人名、地名、机构名、专有名词等），主要包括常包括识别实体边界和确定实体类别。</a:t>
            </a:r>
            <a:endParaRPr lang="en-US" altLang="zh-CN" sz="2000" dirty="0">
              <a:latin typeface="+mn-ea"/>
            </a:endParaRPr>
          </a:p>
          <a:p>
            <a:pPr>
              <a:lnSpc>
                <a:spcPct val="130000"/>
              </a:lnSpc>
            </a:pPr>
            <a:r>
              <a:rPr lang="zh-CN" altLang="en-US" sz="2000" dirty="0">
                <a:latin typeface="+mn-ea"/>
              </a:rPr>
              <a:t>关系抽取，从语料中抽取实体间的关系，通过关系将实体联系起来，以形成网状的知识结构。</a:t>
            </a:r>
            <a:endParaRPr lang="en-US" altLang="zh-CN" sz="2000" dirty="0">
              <a:latin typeface="+mn-ea"/>
            </a:endParaRPr>
          </a:p>
          <a:p>
            <a:pPr>
              <a:lnSpc>
                <a:spcPct val="130000"/>
              </a:lnSpc>
            </a:pPr>
            <a:r>
              <a:rPr lang="zh-CN" altLang="en-US" sz="2000" dirty="0">
                <a:latin typeface="+mn-ea"/>
              </a:rPr>
              <a:t>属性抽取，从不同信息源中采集特定实体的属性信息，通过属性可形成对实体的完整勾画 。</a:t>
            </a:r>
            <a:endParaRPr lang="en-US" altLang="zh-CN" sz="2000" dirty="0">
              <a:latin typeface="+mn-ea"/>
            </a:endParaRPr>
          </a:p>
          <a:p>
            <a:pPr>
              <a:lnSpc>
                <a:spcPct val="130000"/>
              </a:lnSpc>
            </a:pPr>
            <a:endParaRPr lang="en-US" altLang="zh-CN" sz="1400" dirty="0"/>
          </a:p>
          <a:p>
            <a:pPr>
              <a:lnSpc>
                <a:spcPct val="130000"/>
              </a:lnSpc>
            </a:pPr>
            <a:endParaRPr lang="en-US" altLang="zh-CN" sz="1400" dirty="0"/>
          </a:p>
          <a:p>
            <a:pPr>
              <a:lnSpc>
                <a:spcPct val="130000"/>
              </a:lnSpc>
            </a:pPr>
            <a:endParaRPr lang="en-US" altLang="zh-CN" sz="1400" dirty="0"/>
          </a:p>
          <a:p>
            <a:pPr>
              <a:lnSpc>
                <a:spcPct val="130000"/>
              </a:lnSpc>
            </a:pPr>
            <a:br>
              <a:rPr lang="zh-CN" altLang="en-US" sz="1400" dirty="0"/>
            </a:br>
            <a:endParaRPr lang="zh-CN" altLang="en-US" sz="1400" dirty="0">
              <a:solidFill>
                <a:schemeClr val="bg1">
                  <a:lumMod val="50000"/>
                </a:schemeClr>
              </a:solidFill>
              <a:latin typeface="微软雅黑" charset="0"/>
              <a:ea typeface="微软雅黑" charset="0"/>
            </a:endParaRPr>
          </a:p>
        </p:txBody>
      </p:sp>
    </p:spTree>
    <p:extLst>
      <p:ext uri="{BB962C8B-B14F-4D97-AF65-F5344CB8AC3E}">
        <p14:creationId xmlns:p14="http://schemas.microsoft.com/office/powerpoint/2010/main" val="1422270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537783" y="139078"/>
            <a:ext cx="1826141" cy="584775"/>
          </a:xfrm>
          <a:prstGeom prst="rect">
            <a:avLst/>
          </a:prstGeom>
        </p:spPr>
        <p:txBody>
          <a:bodyPr wrap="none">
            <a:spAutoFit/>
          </a:bodyPr>
          <a:lstStyle/>
          <a:p>
            <a:r>
              <a:rPr lang="zh-CN" altLang="en-US" sz="3200" b="1" dirty="0"/>
              <a:t>知识抽取</a:t>
            </a:r>
          </a:p>
        </p:txBody>
      </p:sp>
      <p:sp>
        <p:nvSpPr>
          <p:cNvPr id="7" name="矩形 6"/>
          <p:cNvSpPr/>
          <p:nvPr/>
        </p:nvSpPr>
        <p:spPr>
          <a:xfrm>
            <a:off x="959620" y="1043290"/>
            <a:ext cx="7542541" cy="2893100"/>
          </a:xfrm>
          <a:prstGeom prst="rect">
            <a:avLst/>
          </a:prstGeom>
        </p:spPr>
        <p:txBody>
          <a:bodyPr wrap="square">
            <a:spAutoFit/>
          </a:bodyPr>
          <a:lstStyle/>
          <a:p>
            <a:pPr>
              <a:lnSpc>
                <a:spcPct val="130000"/>
              </a:lnSpc>
            </a:pPr>
            <a:br>
              <a:rPr lang="zh-CN" altLang="en-US" sz="1400" dirty="0"/>
            </a:br>
            <a:r>
              <a:rPr lang="zh-CN" altLang="en-US" sz="1400" b="1" dirty="0"/>
              <a:t>，</a:t>
            </a:r>
            <a:endParaRPr lang="en-US" altLang="zh-CN" sz="1400" dirty="0"/>
          </a:p>
          <a:p>
            <a:pPr>
              <a:lnSpc>
                <a:spcPct val="130000"/>
              </a:lnSpc>
            </a:pPr>
            <a:endParaRPr lang="en-US" altLang="zh-CN" sz="1400" dirty="0"/>
          </a:p>
          <a:p>
            <a:pPr>
              <a:lnSpc>
                <a:spcPct val="130000"/>
              </a:lnSpc>
            </a:pPr>
            <a:br>
              <a:rPr lang="zh-CN" altLang="en-US" sz="1400" dirty="0"/>
            </a:br>
            <a:r>
              <a:rPr lang="zh-CN" altLang="en-US" sz="1400" dirty="0"/>
              <a:t> </a:t>
            </a:r>
            <a:br>
              <a:rPr lang="zh-CN" altLang="en-US" sz="1400" dirty="0"/>
            </a:br>
            <a:endParaRPr lang="en-US" altLang="zh-CN" sz="1400" dirty="0"/>
          </a:p>
          <a:p>
            <a:pPr>
              <a:lnSpc>
                <a:spcPct val="130000"/>
              </a:lnSpc>
            </a:pPr>
            <a:endParaRPr lang="en-US" altLang="zh-CN" sz="1400" dirty="0"/>
          </a:p>
          <a:p>
            <a:pPr>
              <a:lnSpc>
                <a:spcPct val="130000"/>
              </a:lnSpc>
            </a:pPr>
            <a:endParaRPr lang="en-US" altLang="zh-CN" sz="1400" dirty="0"/>
          </a:p>
          <a:p>
            <a:pPr>
              <a:lnSpc>
                <a:spcPct val="130000"/>
              </a:lnSpc>
            </a:pPr>
            <a:br>
              <a:rPr lang="zh-CN" altLang="en-US" sz="1400" dirty="0"/>
            </a:br>
            <a:endParaRPr lang="zh-CN" altLang="en-US" sz="1400" dirty="0">
              <a:solidFill>
                <a:schemeClr val="bg1">
                  <a:lumMod val="50000"/>
                </a:schemeClr>
              </a:solidFill>
              <a:latin typeface="微软雅黑" charset="0"/>
              <a:ea typeface="微软雅黑" charset="0"/>
            </a:endParaRPr>
          </a:p>
        </p:txBody>
      </p:sp>
      <p:pic>
        <p:nvPicPr>
          <p:cNvPr id="6" name="图片 5" descr="1529464461751.png"/>
          <p:cNvPicPr>
            <a:picLocks noChangeAspect="1"/>
          </p:cNvPicPr>
          <p:nvPr/>
        </p:nvPicPr>
        <p:blipFill>
          <a:blip r:embed="rId2"/>
          <a:stretch>
            <a:fillRect/>
          </a:stretch>
        </p:blipFill>
        <p:spPr>
          <a:xfrm>
            <a:off x="1250301" y="1043290"/>
            <a:ext cx="9181323" cy="5533053"/>
          </a:xfrm>
          <a:prstGeom prst="rect">
            <a:avLst/>
          </a:prstGeom>
        </p:spPr>
      </p:pic>
      <p:pic>
        <p:nvPicPr>
          <p:cNvPr id="8" name="图片 7" descr="1529464462113.png"/>
          <p:cNvPicPr>
            <a:picLocks noChangeAspect="1"/>
          </p:cNvPicPr>
          <p:nvPr/>
        </p:nvPicPr>
        <p:blipFill>
          <a:blip r:embed="rId3"/>
          <a:stretch>
            <a:fillRect/>
          </a:stretch>
        </p:blipFill>
        <p:spPr>
          <a:xfrm>
            <a:off x="1085460" y="1296955"/>
            <a:ext cx="9159551" cy="5150498"/>
          </a:xfrm>
          <a:prstGeom prst="rect">
            <a:avLst/>
          </a:prstGeom>
        </p:spPr>
      </p:pic>
    </p:spTree>
    <p:extLst>
      <p:ext uri="{BB962C8B-B14F-4D97-AF65-F5344CB8AC3E}">
        <p14:creationId xmlns:p14="http://schemas.microsoft.com/office/powerpoint/2010/main" val="17419014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298592" y="116509"/>
            <a:ext cx="1826141" cy="584775"/>
          </a:xfrm>
          <a:prstGeom prst="rect">
            <a:avLst/>
          </a:prstGeom>
        </p:spPr>
        <p:txBody>
          <a:bodyPr wrap="none">
            <a:spAutoFit/>
          </a:bodyPr>
          <a:lstStyle/>
          <a:p>
            <a:r>
              <a:rPr lang="zh-CN" altLang="en-US" sz="3200" b="1" dirty="0"/>
              <a:t>实体抽取</a:t>
            </a:r>
          </a:p>
        </p:txBody>
      </p:sp>
      <p:sp>
        <p:nvSpPr>
          <p:cNvPr id="7" name="矩形 6"/>
          <p:cNvSpPr/>
          <p:nvPr/>
        </p:nvSpPr>
        <p:spPr>
          <a:xfrm>
            <a:off x="959619" y="1043290"/>
            <a:ext cx="10181132" cy="6254020"/>
          </a:xfrm>
          <a:prstGeom prst="rect">
            <a:avLst/>
          </a:prstGeom>
        </p:spPr>
        <p:txBody>
          <a:bodyPr wrap="square">
            <a:spAutoFit/>
          </a:bodyPr>
          <a:lstStyle/>
          <a:p>
            <a:pPr>
              <a:lnSpc>
                <a:spcPct val="130000"/>
              </a:lnSpc>
            </a:pPr>
            <a:endParaRPr lang="en-US" altLang="zh-CN" sz="2000" dirty="0">
              <a:latin typeface="+mn-ea"/>
            </a:endParaRPr>
          </a:p>
          <a:p>
            <a:pPr>
              <a:lnSpc>
                <a:spcPct val="130000"/>
              </a:lnSpc>
            </a:pPr>
            <a:r>
              <a:rPr lang="zh-CN" altLang="en-US" sz="2000" dirty="0">
                <a:latin typeface="+mn-ea"/>
              </a:rPr>
              <a:t>主要技术：</a:t>
            </a:r>
            <a:endParaRPr lang="en-US" altLang="zh-CN" sz="2000" dirty="0">
              <a:latin typeface="+mn-ea"/>
            </a:endParaRPr>
          </a:p>
          <a:p>
            <a:pPr>
              <a:lnSpc>
                <a:spcPct val="130000"/>
              </a:lnSpc>
            </a:pPr>
            <a:r>
              <a:rPr lang="zh-CN" altLang="en-US" sz="2000" dirty="0">
                <a:latin typeface="+mn-ea"/>
              </a:rPr>
              <a:t>基于规则和词典的方法，选择特征构建模板，通过模式和字符串相匹配来抽取出文本中命名实体，这类系统大多依赖于知识库和词典的建立，灵活性差。</a:t>
            </a:r>
            <a:endParaRPr lang="en-US" altLang="zh-CN" sz="2000" dirty="0">
              <a:latin typeface="+mn-ea"/>
            </a:endParaRPr>
          </a:p>
          <a:p>
            <a:pPr>
              <a:lnSpc>
                <a:spcPct val="130000"/>
              </a:lnSpc>
            </a:pPr>
            <a:r>
              <a:rPr lang="zh-CN" altLang="en-US" sz="2000" dirty="0">
                <a:latin typeface="+mn-ea"/>
              </a:rPr>
              <a:t>基于统计机器学习的方法（序列标注问题）：隐马尔可夫模型、最大熵、支持向量机、条件随机场等。</a:t>
            </a:r>
            <a:endParaRPr lang="en-US" altLang="zh-CN" sz="2000" dirty="0">
              <a:latin typeface="+mn-ea"/>
            </a:endParaRPr>
          </a:p>
          <a:p>
            <a:pPr>
              <a:lnSpc>
                <a:spcPct val="130000"/>
              </a:lnSpc>
            </a:pPr>
            <a:r>
              <a:rPr lang="zh-CN" altLang="en-US" sz="2000" dirty="0">
                <a:latin typeface="+mn-ea"/>
              </a:rPr>
              <a:t>基于深度学习的方法：</a:t>
            </a:r>
            <a:r>
              <a:rPr lang="en-US" altLang="zh-CN" sz="2000" dirty="0">
                <a:latin typeface="+mn-ea"/>
              </a:rPr>
              <a:t> BiLSTM-CRF</a:t>
            </a:r>
            <a:r>
              <a:rPr lang="zh-CN" altLang="en-US" sz="2000" dirty="0">
                <a:latin typeface="+mn-ea"/>
              </a:rPr>
              <a:t>、</a:t>
            </a:r>
            <a:r>
              <a:rPr lang="en-US" altLang="zh-CN" sz="2000" dirty="0">
                <a:latin typeface="+mn-ea"/>
              </a:rPr>
              <a:t>  IDCNN-CRF</a:t>
            </a:r>
            <a:r>
              <a:rPr lang="zh-CN" altLang="en-US" sz="2000" dirty="0">
                <a:latin typeface="+mn-ea"/>
              </a:rPr>
              <a:t>。</a:t>
            </a:r>
            <a:endParaRPr lang="en-US" altLang="zh-CN" sz="2000" dirty="0">
              <a:latin typeface="+mn-ea"/>
            </a:endParaRPr>
          </a:p>
          <a:p>
            <a:pPr>
              <a:lnSpc>
                <a:spcPct val="130000"/>
              </a:lnSpc>
            </a:pPr>
            <a:endParaRPr lang="en-US" altLang="zh-CN" sz="1400" dirty="0"/>
          </a:p>
          <a:p>
            <a:pPr>
              <a:lnSpc>
                <a:spcPct val="130000"/>
              </a:lnSpc>
            </a:pPr>
            <a:endParaRPr lang="en-US" altLang="zh-CN" sz="1400" dirty="0"/>
          </a:p>
          <a:p>
            <a:pPr>
              <a:lnSpc>
                <a:spcPct val="130000"/>
              </a:lnSpc>
            </a:pPr>
            <a:endParaRPr lang="zh-CN" altLang="en-US" sz="1400" dirty="0"/>
          </a:p>
          <a:p>
            <a:pPr>
              <a:lnSpc>
                <a:spcPct val="130000"/>
              </a:lnSpc>
            </a:pPr>
            <a:endParaRPr lang="en-US" altLang="zh-CN" sz="1400" dirty="0"/>
          </a:p>
          <a:p>
            <a:pPr>
              <a:lnSpc>
                <a:spcPct val="130000"/>
              </a:lnSpc>
            </a:pPr>
            <a:endParaRPr lang="en-US" altLang="zh-CN" sz="1400" dirty="0"/>
          </a:p>
          <a:p>
            <a:pPr>
              <a:lnSpc>
                <a:spcPct val="130000"/>
              </a:lnSpc>
            </a:pPr>
            <a:endParaRPr lang="en-US" altLang="zh-CN" sz="1400" dirty="0"/>
          </a:p>
          <a:p>
            <a:pPr>
              <a:lnSpc>
                <a:spcPct val="130000"/>
              </a:lnSpc>
            </a:pPr>
            <a:endParaRPr lang="en-US" altLang="zh-CN" sz="1400" dirty="0"/>
          </a:p>
          <a:p>
            <a:pPr>
              <a:lnSpc>
                <a:spcPct val="130000"/>
              </a:lnSpc>
            </a:pPr>
            <a:endParaRPr lang="en-US" altLang="zh-CN" sz="1400" dirty="0"/>
          </a:p>
          <a:p>
            <a:pPr>
              <a:lnSpc>
                <a:spcPct val="130000"/>
              </a:lnSpc>
            </a:pPr>
            <a:endParaRPr lang="en-US" altLang="zh-CN" sz="1400" dirty="0"/>
          </a:p>
          <a:p>
            <a:pPr>
              <a:lnSpc>
                <a:spcPct val="130000"/>
              </a:lnSpc>
            </a:pPr>
            <a:endParaRPr lang="en-US" altLang="zh-CN" sz="1400" dirty="0"/>
          </a:p>
          <a:p>
            <a:pPr>
              <a:lnSpc>
                <a:spcPct val="130000"/>
              </a:lnSpc>
            </a:pPr>
            <a:br>
              <a:rPr lang="zh-CN" altLang="en-US" sz="1400" dirty="0"/>
            </a:br>
            <a:endParaRPr lang="zh-CN" altLang="en-US" sz="1400" dirty="0">
              <a:solidFill>
                <a:schemeClr val="bg1">
                  <a:lumMod val="50000"/>
                </a:schemeClr>
              </a:solidFill>
              <a:latin typeface="微软雅黑" charset="0"/>
              <a:ea typeface="微软雅黑" charset="0"/>
            </a:endParaRPr>
          </a:p>
        </p:txBody>
      </p:sp>
    </p:spTree>
    <p:extLst>
      <p:ext uri="{BB962C8B-B14F-4D97-AF65-F5344CB8AC3E}">
        <p14:creationId xmlns:p14="http://schemas.microsoft.com/office/powerpoint/2010/main" val="31679272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14"/>
          <p:cNvSpPr/>
          <p:nvPr/>
        </p:nvSpPr>
        <p:spPr>
          <a:xfrm>
            <a:off x="5234224" y="965935"/>
            <a:ext cx="1723549" cy="1384995"/>
          </a:xfrm>
          <a:prstGeom prst="rect">
            <a:avLst/>
          </a:prstGeom>
        </p:spPr>
        <p:txBody>
          <a:bodyPr wrap="none">
            <a:spAutoFit/>
          </a:bodyPr>
          <a:lstStyle/>
          <a:p>
            <a:pPr algn="ctr"/>
            <a:r>
              <a:rPr lang="zh-CN" altLang="en-US" sz="6000" dirty="0">
                <a:latin typeface="+mj-lt"/>
              </a:rPr>
              <a:t>目录</a:t>
            </a:r>
            <a:endParaRPr lang="en-US" altLang="zh-CN" sz="6000" dirty="0">
              <a:latin typeface="+mj-lt"/>
            </a:endParaRPr>
          </a:p>
          <a:p>
            <a:pPr algn="ctr"/>
            <a:r>
              <a:rPr lang="en-US" altLang="zh-CN" sz="2400" dirty="0">
                <a:latin typeface="+mj-lt"/>
              </a:rPr>
              <a:t>CONTENT</a:t>
            </a:r>
          </a:p>
        </p:txBody>
      </p:sp>
      <p:sp>
        <p:nvSpPr>
          <p:cNvPr id="16" name="文本框 15"/>
          <p:cNvSpPr txBox="1"/>
          <p:nvPr/>
        </p:nvSpPr>
        <p:spPr>
          <a:xfrm>
            <a:off x="726712" y="4550992"/>
            <a:ext cx="1461198" cy="452432"/>
          </a:xfrm>
          <a:prstGeom prst="rect">
            <a:avLst/>
          </a:prstGeom>
          <a:noFill/>
        </p:spPr>
        <p:txBody>
          <a:bodyPr wrap="square" rtlCol="0">
            <a:spAutoFit/>
          </a:bodyPr>
          <a:lstStyle/>
          <a:p>
            <a:pPr algn="ctr" defTabSz="608965">
              <a:lnSpc>
                <a:spcPct val="130000"/>
              </a:lnSpc>
            </a:pPr>
            <a:r>
              <a:rPr lang="en-US" altLang="zh-CN" dirty="0">
                <a:latin typeface="+mj-lt"/>
                <a:ea typeface="微软雅黑" panose="020B0503020204020204" charset="-122"/>
              </a:rPr>
              <a:t>PART</a:t>
            </a:r>
            <a:r>
              <a:rPr lang="zh-CN" altLang="en-US" dirty="0">
                <a:latin typeface="+mj-lt"/>
                <a:ea typeface="微软雅黑" panose="020B0503020204020204" charset="-122"/>
              </a:rPr>
              <a:t> </a:t>
            </a:r>
            <a:r>
              <a:rPr lang="en-US" altLang="zh-CN" dirty="0">
                <a:latin typeface="+mj-lt"/>
                <a:ea typeface="微软雅黑" panose="020B0503020204020204" charset="-122"/>
              </a:rPr>
              <a:t>ONE</a:t>
            </a:r>
            <a:endParaRPr lang="zh-CN" altLang="en-US" dirty="0">
              <a:latin typeface="+mj-lt"/>
              <a:ea typeface="微软雅黑" panose="020B0503020204020204" charset="-122"/>
            </a:endParaRPr>
          </a:p>
        </p:txBody>
      </p:sp>
      <p:sp>
        <p:nvSpPr>
          <p:cNvPr id="17" name="文本框 16"/>
          <p:cNvSpPr txBox="1"/>
          <p:nvPr/>
        </p:nvSpPr>
        <p:spPr>
          <a:xfrm>
            <a:off x="2485256" y="4550992"/>
            <a:ext cx="1587032" cy="452432"/>
          </a:xfrm>
          <a:prstGeom prst="rect">
            <a:avLst/>
          </a:prstGeom>
          <a:noFill/>
        </p:spPr>
        <p:txBody>
          <a:bodyPr wrap="square" rtlCol="0">
            <a:spAutoFit/>
          </a:bodyPr>
          <a:lstStyle/>
          <a:p>
            <a:pPr algn="ctr" defTabSz="608965">
              <a:lnSpc>
                <a:spcPct val="130000"/>
              </a:lnSpc>
            </a:pPr>
            <a:r>
              <a:rPr lang="en-US" altLang="zh-CN" dirty="0">
                <a:latin typeface="+mj-lt"/>
                <a:ea typeface="微软雅黑" panose="020B0503020204020204" charset="-122"/>
              </a:rPr>
              <a:t>PART</a:t>
            </a:r>
            <a:r>
              <a:rPr lang="zh-CN" altLang="en-US" dirty="0">
                <a:latin typeface="+mj-lt"/>
                <a:ea typeface="微软雅黑" panose="020B0503020204020204" charset="-122"/>
              </a:rPr>
              <a:t> </a:t>
            </a:r>
            <a:r>
              <a:rPr lang="en-US" altLang="zh-CN" dirty="0">
                <a:latin typeface="+mj-lt"/>
                <a:ea typeface="微软雅黑" panose="020B0503020204020204" charset="-122"/>
              </a:rPr>
              <a:t>TWO</a:t>
            </a:r>
            <a:endParaRPr lang="zh-CN" altLang="en-US" dirty="0">
              <a:latin typeface="+mj-lt"/>
              <a:ea typeface="微软雅黑" panose="020B0503020204020204" charset="-122"/>
            </a:endParaRPr>
          </a:p>
        </p:txBody>
      </p:sp>
      <p:sp>
        <p:nvSpPr>
          <p:cNvPr id="18" name="文本框 17"/>
          <p:cNvSpPr txBox="1"/>
          <p:nvPr/>
        </p:nvSpPr>
        <p:spPr>
          <a:xfrm>
            <a:off x="4309062" y="4550992"/>
            <a:ext cx="1712161" cy="452432"/>
          </a:xfrm>
          <a:prstGeom prst="rect">
            <a:avLst/>
          </a:prstGeom>
          <a:noFill/>
        </p:spPr>
        <p:txBody>
          <a:bodyPr wrap="square" rtlCol="0">
            <a:spAutoFit/>
          </a:bodyPr>
          <a:lstStyle/>
          <a:p>
            <a:pPr algn="ctr" defTabSz="608965">
              <a:lnSpc>
                <a:spcPct val="130000"/>
              </a:lnSpc>
            </a:pPr>
            <a:r>
              <a:rPr lang="en-US" altLang="zh-CN" dirty="0">
                <a:latin typeface="+mj-lt"/>
                <a:ea typeface="微软雅黑" panose="020B0503020204020204" charset="-122"/>
              </a:rPr>
              <a:t>PART</a:t>
            </a:r>
            <a:r>
              <a:rPr lang="zh-CN" altLang="en-US" dirty="0">
                <a:latin typeface="+mj-lt"/>
                <a:ea typeface="微软雅黑" panose="020B0503020204020204" charset="-122"/>
              </a:rPr>
              <a:t> </a:t>
            </a:r>
            <a:r>
              <a:rPr lang="en-US" altLang="zh-CN" dirty="0">
                <a:latin typeface="+mj-lt"/>
                <a:ea typeface="微软雅黑" panose="020B0503020204020204" charset="-122"/>
              </a:rPr>
              <a:t>THREE</a:t>
            </a:r>
            <a:endParaRPr lang="zh-CN" altLang="en-US" dirty="0">
              <a:latin typeface="+mj-lt"/>
              <a:ea typeface="微软雅黑" panose="020B0503020204020204" charset="-122"/>
            </a:endParaRPr>
          </a:p>
        </p:txBody>
      </p:sp>
      <p:sp>
        <p:nvSpPr>
          <p:cNvPr id="19" name="文本框 18"/>
          <p:cNvSpPr txBox="1"/>
          <p:nvPr/>
        </p:nvSpPr>
        <p:spPr>
          <a:xfrm>
            <a:off x="6343140" y="4550992"/>
            <a:ext cx="1405108" cy="452432"/>
          </a:xfrm>
          <a:prstGeom prst="rect">
            <a:avLst/>
          </a:prstGeom>
          <a:noFill/>
        </p:spPr>
        <p:txBody>
          <a:bodyPr wrap="square" rtlCol="0">
            <a:spAutoFit/>
          </a:bodyPr>
          <a:lstStyle/>
          <a:p>
            <a:pPr algn="ctr" defTabSz="608965">
              <a:lnSpc>
                <a:spcPct val="130000"/>
              </a:lnSpc>
            </a:pPr>
            <a:r>
              <a:rPr lang="en-US" altLang="zh-CN" dirty="0">
                <a:latin typeface="+mj-lt"/>
                <a:ea typeface="微软雅黑" panose="020B0503020204020204" charset="-122"/>
              </a:rPr>
              <a:t>PART</a:t>
            </a:r>
            <a:r>
              <a:rPr lang="zh-CN" altLang="en-US" dirty="0">
                <a:latin typeface="+mj-lt"/>
                <a:ea typeface="微软雅黑" panose="020B0503020204020204" charset="-122"/>
              </a:rPr>
              <a:t> </a:t>
            </a:r>
            <a:r>
              <a:rPr lang="en-US" altLang="zh-CN" dirty="0">
                <a:latin typeface="+mj-lt"/>
                <a:ea typeface="微软雅黑" panose="020B0503020204020204" charset="-122"/>
              </a:rPr>
              <a:t>FOUR</a:t>
            </a:r>
            <a:endParaRPr kumimoji="1" lang="zh-CN" altLang="en-US" dirty="0">
              <a:latin typeface="+mj-lt"/>
              <a:ea typeface="微软雅黑" panose="020B0503020204020204" charset="-122"/>
            </a:endParaRPr>
          </a:p>
        </p:txBody>
      </p:sp>
      <p:sp>
        <p:nvSpPr>
          <p:cNvPr id="20" name="文本框 19"/>
          <p:cNvSpPr txBox="1"/>
          <p:nvPr/>
        </p:nvSpPr>
        <p:spPr>
          <a:xfrm>
            <a:off x="8262732" y="4550992"/>
            <a:ext cx="1214679" cy="452432"/>
          </a:xfrm>
          <a:prstGeom prst="rect">
            <a:avLst/>
          </a:prstGeom>
          <a:noFill/>
        </p:spPr>
        <p:txBody>
          <a:bodyPr wrap="square" rtlCol="0">
            <a:spAutoFit/>
          </a:bodyPr>
          <a:lstStyle/>
          <a:p>
            <a:pPr algn="ctr" defTabSz="608965">
              <a:lnSpc>
                <a:spcPct val="130000"/>
              </a:lnSpc>
            </a:pPr>
            <a:r>
              <a:rPr lang="en-US" altLang="zh-CN" dirty="0">
                <a:latin typeface="+mj-lt"/>
                <a:ea typeface="微软雅黑" panose="020B0503020204020204" charset="-122"/>
              </a:rPr>
              <a:t>PART</a:t>
            </a:r>
            <a:r>
              <a:rPr lang="zh-CN" altLang="en-US" dirty="0">
                <a:latin typeface="+mj-lt"/>
                <a:ea typeface="微软雅黑" panose="020B0503020204020204" charset="-122"/>
              </a:rPr>
              <a:t> </a:t>
            </a:r>
            <a:r>
              <a:rPr lang="en-US" altLang="zh-CN" dirty="0">
                <a:latin typeface="+mj-lt"/>
                <a:ea typeface="微软雅黑" panose="020B0503020204020204" charset="-122"/>
              </a:rPr>
              <a:t>FIVE</a:t>
            </a:r>
            <a:endParaRPr kumimoji="1" lang="zh-CN" altLang="en-US" dirty="0">
              <a:latin typeface="+mj-lt"/>
              <a:ea typeface="微软雅黑" panose="020B0503020204020204" charset="-122"/>
            </a:endParaRPr>
          </a:p>
        </p:txBody>
      </p:sp>
      <p:sp>
        <p:nvSpPr>
          <p:cNvPr id="21" name="文本框 20"/>
          <p:cNvSpPr txBox="1"/>
          <p:nvPr/>
        </p:nvSpPr>
        <p:spPr>
          <a:xfrm>
            <a:off x="10125106" y="4550992"/>
            <a:ext cx="1221273" cy="452432"/>
          </a:xfrm>
          <a:prstGeom prst="rect">
            <a:avLst/>
          </a:prstGeom>
          <a:noFill/>
        </p:spPr>
        <p:txBody>
          <a:bodyPr wrap="square" rtlCol="0">
            <a:spAutoFit/>
          </a:bodyPr>
          <a:lstStyle/>
          <a:p>
            <a:pPr algn="ctr" defTabSz="608965">
              <a:lnSpc>
                <a:spcPct val="130000"/>
              </a:lnSpc>
            </a:pPr>
            <a:r>
              <a:rPr lang="en-US" altLang="zh-CN" dirty="0">
                <a:latin typeface="+mj-lt"/>
                <a:ea typeface="微软雅黑" panose="020B0503020204020204" charset="-122"/>
              </a:rPr>
              <a:t>PART</a:t>
            </a:r>
            <a:r>
              <a:rPr lang="zh-CN" altLang="en-US" dirty="0">
                <a:latin typeface="+mj-lt"/>
                <a:ea typeface="微软雅黑" panose="020B0503020204020204" charset="-122"/>
              </a:rPr>
              <a:t> </a:t>
            </a:r>
            <a:r>
              <a:rPr lang="en-US" altLang="zh-CN" dirty="0">
                <a:latin typeface="+mj-lt"/>
                <a:ea typeface="微软雅黑" panose="020B0503020204020204" charset="-122"/>
              </a:rPr>
              <a:t>SIX</a:t>
            </a:r>
            <a:endParaRPr kumimoji="1" lang="zh-CN" altLang="en-US" dirty="0">
              <a:latin typeface="+mj-lt"/>
              <a:ea typeface="微软雅黑" panose="020B0503020204020204" charset="-122"/>
            </a:endParaRPr>
          </a:p>
        </p:txBody>
      </p:sp>
      <p:sp>
        <p:nvSpPr>
          <p:cNvPr id="22" name="文本框 21"/>
          <p:cNvSpPr txBox="1"/>
          <p:nvPr/>
        </p:nvSpPr>
        <p:spPr>
          <a:xfrm>
            <a:off x="581412" y="4086235"/>
            <a:ext cx="1751798" cy="597087"/>
          </a:xfrm>
          <a:prstGeom prst="rect">
            <a:avLst/>
          </a:prstGeom>
          <a:noFill/>
        </p:spPr>
        <p:txBody>
          <a:bodyPr wrap="square" rtlCol="0">
            <a:spAutoFit/>
          </a:bodyPr>
          <a:lstStyle/>
          <a:p>
            <a:pPr algn="ctr" defTabSz="608965">
              <a:lnSpc>
                <a:spcPct val="130000"/>
              </a:lnSpc>
            </a:pPr>
            <a:r>
              <a:rPr lang="zh-CN" altLang="en-US" sz="2800" b="1" dirty="0">
                <a:latin typeface="+mj-lt"/>
                <a:ea typeface="微软雅黑" panose="020B0503020204020204" charset="-122"/>
              </a:rPr>
              <a:t>选题背景</a:t>
            </a:r>
          </a:p>
        </p:txBody>
      </p:sp>
      <p:sp>
        <p:nvSpPr>
          <p:cNvPr id="23" name="文本框 22"/>
          <p:cNvSpPr txBox="1"/>
          <p:nvPr/>
        </p:nvSpPr>
        <p:spPr>
          <a:xfrm>
            <a:off x="2380859" y="4086235"/>
            <a:ext cx="1751798" cy="597087"/>
          </a:xfrm>
          <a:prstGeom prst="rect">
            <a:avLst/>
          </a:prstGeom>
          <a:noFill/>
        </p:spPr>
        <p:txBody>
          <a:bodyPr wrap="square" rtlCol="0">
            <a:spAutoFit/>
          </a:bodyPr>
          <a:lstStyle/>
          <a:p>
            <a:pPr algn="ctr" defTabSz="608965">
              <a:lnSpc>
                <a:spcPct val="130000"/>
              </a:lnSpc>
            </a:pPr>
            <a:r>
              <a:rPr lang="zh-CN" altLang="en-US" sz="2800" b="1" dirty="0">
                <a:latin typeface="+mj-lt"/>
                <a:ea typeface="微软雅黑" panose="020B0503020204020204" charset="-122"/>
              </a:rPr>
              <a:t>知识抽取</a:t>
            </a:r>
          </a:p>
        </p:txBody>
      </p:sp>
      <p:sp>
        <p:nvSpPr>
          <p:cNvPr id="24" name="文本框 23"/>
          <p:cNvSpPr txBox="1"/>
          <p:nvPr/>
        </p:nvSpPr>
        <p:spPr>
          <a:xfrm>
            <a:off x="4284703" y="4086235"/>
            <a:ext cx="1751798" cy="597087"/>
          </a:xfrm>
          <a:prstGeom prst="rect">
            <a:avLst/>
          </a:prstGeom>
          <a:noFill/>
        </p:spPr>
        <p:txBody>
          <a:bodyPr wrap="square" rtlCol="0">
            <a:spAutoFit/>
          </a:bodyPr>
          <a:lstStyle/>
          <a:p>
            <a:pPr algn="ctr" defTabSz="608965">
              <a:lnSpc>
                <a:spcPct val="130000"/>
              </a:lnSpc>
            </a:pPr>
            <a:r>
              <a:rPr lang="zh-CN" altLang="en-US" sz="2800" b="1" dirty="0">
                <a:latin typeface="+mj-lt"/>
                <a:ea typeface="微软雅黑" panose="020B0503020204020204" charset="-122"/>
              </a:rPr>
              <a:t>知识表示</a:t>
            </a:r>
          </a:p>
        </p:txBody>
      </p:sp>
      <p:sp>
        <p:nvSpPr>
          <p:cNvPr id="25" name="文本框 24"/>
          <p:cNvSpPr txBox="1"/>
          <p:nvPr/>
        </p:nvSpPr>
        <p:spPr>
          <a:xfrm>
            <a:off x="6131799" y="4086235"/>
            <a:ext cx="1751798" cy="593752"/>
          </a:xfrm>
          <a:prstGeom prst="rect">
            <a:avLst/>
          </a:prstGeom>
          <a:noFill/>
        </p:spPr>
        <p:txBody>
          <a:bodyPr wrap="square" rtlCol="0">
            <a:spAutoFit/>
          </a:bodyPr>
          <a:lstStyle/>
          <a:p>
            <a:pPr algn="ctr" defTabSz="608965">
              <a:lnSpc>
                <a:spcPct val="130000"/>
              </a:lnSpc>
            </a:pPr>
            <a:r>
              <a:rPr kumimoji="1" lang="zh-CN" altLang="en-US" sz="2800" b="1" dirty="0">
                <a:latin typeface="+mj-lt"/>
                <a:ea typeface="微软雅黑" panose="020B0503020204020204" charset="-122"/>
              </a:rPr>
              <a:t>知识融合</a:t>
            </a:r>
          </a:p>
        </p:txBody>
      </p:sp>
      <p:sp>
        <p:nvSpPr>
          <p:cNvPr id="26" name="文本框 25"/>
          <p:cNvSpPr txBox="1"/>
          <p:nvPr/>
        </p:nvSpPr>
        <p:spPr>
          <a:xfrm>
            <a:off x="7994173" y="4086235"/>
            <a:ext cx="1751798" cy="597087"/>
          </a:xfrm>
          <a:prstGeom prst="rect">
            <a:avLst/>
          </a:prstGeom>
          <a:noFill/>
        </p:spPr>
        <p:txBody>
          <a:bodyPr wrap="square" rtlCol="0">
            <a:spAutoFit/>
          </a:bodyPr>
          <a:lstStyle/>
          <a:p>
            <a:pPr algn="ctr" defTabSz="608965">
              <a:lnSpc>
                <a:spcPct val="130000"/>
              </a:lnSpc>
            </a:pPr>
            <a:r>
              <a:rPr lang="zh-CN" altLang="en-US" sz="2800" b="1" dirty="0">
                <a:latin typeface="+mj-lt"/>
                <a:ea typeface="微软雅黑" panose="020B0503020204020204" charset="-122"/>
              </a:rPr>
              <a:t>知识推理</a:t>
            </a:r>
            <a:endParaRPr kumimoji="1" lang="zh-CN" altLang="en-US" sz="2800" b="1" dirty="0">
              <a:latin typeface="+mj-lt"/>
              <a:ea typeface="微软雅黑" panose="020B0503020204020204" charset="-122"/>
            </a:endParaRPr>
          </a:p>
        </p:txBody>
      </p:sp>
      <p:sp>
        <p:nvSpPr>
          <p:cNvPr id="27" name="文本框 26"/>
          <p:cNvSpPr txBox="1"/>
          <p:nvPr/>
        </p:nvSpPr>
        <p:spPr>
          <a:xfrm>
            <a:off x="9856547" y="4058535"/>
            <a:ext cx="1751798" cy="597087"/>
          </a:xfrm>
          <a:prstGeom prst="rect">
            <a:avLst/>
          </a:prstGeom>
          <a:noFill/>
        </p:spPr>
        <p:txBody>
          <a:bodyPr wrap="square" rtlCol="0">
            <a:spAutoFit/>
          </a:bodyPr>
          <a:lstStyle/>
          <a:p>
            <a:pPr algn="ctr" defTabSz="608965">
              <a:lnSpc>
                <a:spcPct val="130000"/>
              </a:lnSpc>
            </a:pPr>
            <a:r>
              <a:rPr kumimoji="1" lang="zh-CN" altLang="en-US" sz="2800" b="1" dirty="0">
                <a:latin typeface="+mj-lt"/>
                <a:ea typeface="微软雅黑" panose="020B0503020204020204" charset="-122"/>
              </a:rPr>
              <a:t>技术应用</a:t>
            </a:r>
          </a:p>
        </p:txBody>
      </p:sp>
      <p:sp>
        <p:nvSpPr>
          <p:cNvPr id="30" name="矩形 29"/>
          <p:cNvSpPr/>
          <p:nvPr/>
        </p:nvSpPr>
        <p:spPr>
          <a:xfrm>
            <a:off x="661823" y="5026276"/>
            <a:ext cx="1638300" cy="113341"/>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31" name="矩形 30"/>
          <p:cNvSpPr/>
          <p:nvPr/>
        </p:nvSpPr>
        <p:spPr>
          <a:xfrm>
            <a:off x="2522373" y="5026276"/>
            <a:ext cx="1638300" cy="113341"/>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32" name="矩形 31"/>
          <p:cNvSpPr/>
          <p:nvPr/>
        </p:nvSpPr>
        <p:spPr>
          <a:xfrm>
            <a:off x="4382923" y="5026276"/>
            <a:ext cx="1638300" cy="113341"/>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33" name="矩形 32"/>
          <p:cNvSpPr/>
          <p:nvPr/>
        </p:nvSpPr>
        <p:spPr>
          <a:xfrm>
            <a:off x="6245297" y="5026276"/>
            <a:ext cx="1638300" cy="113341"/>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34" name="矩形 33"/>
          <p:cNvSpPr/>
          <p:nvPr/>
        </p:nvSpPr>
        <p:spPr>
          <a:xfrm>
            <a:off x="8107671" y="5026276"/>
            <a:ext cx="1638300" cy="113341"/>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35" name="矩形 34"/>
          <p:cNvSpPr/>
          <p:nvPr/>
        </p:nvSpPr>
        <p:spPr>
          <a:xfrm>
            <a:off x="9970045" y="5026276"/>
            <a:ext cx="1638300" cy="113341"/>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261268" y="60523"/>
            <a:ext cx="3467616" cy="800219"/>
          </a:xfrm>
          <a:prstGeom prst="rect">
            <a:avLst/>
          </a:prstGeom>
        </p:spPr>
        <p:txBody>
          <a:bodyPr wrap="none">
            <a:spAutoFit/>
          </a:bodyPr>
          <a:lstStyle/>
          <a:p>
            <a:r>
              <a:rPr lang="zh-CN" altLang="en-US" sz="3200" b="1" dirty="0">
                <a:latin typeface="+mn-ea"/>
              </a:rPr>
              <a:t>线性链条件随机场</a:t>
            </a:r>
            <a:endParaRPr lang="en-US" altLang="zh-CN" sz="1400" b="1" dirty="0"/>
          </a:p>
          <a:p>
            <a:endParaRPr lang="zh-CN" altLang="en-US" sz="1400" b="1" dirty="0"/>
          </a:p>
        </p:txBody>
      </p:sp>
      <p:sp>
        <p:nvSpPr>
          <p:cNvPr id="7" name="矩形 6"/>
          <p:cNvSpPr/>
          <p:nvPr/>
        </p:nvSpPr>
        <p:spPr>
          <a:xfrm>
            <a:off x="959621" y="1043290"/>
            <a:ext cx="7964572" cy="4013406"/>
          </a:xfrm>
          <a:prstGeom prst="rect">
            <a:avLst/>
          </a:prstGeom>
        </p:spPr>
        <p:txBody>
          <a:bodyPr wrap="square">
            <a:spAutoFit/>
          </a:bodyPr>
          <a:lstStyle/>
          <a:p>
            <a:pPr>
              <a:lnSpc>
                <a:spcPct val="130000"/>
              </a:lnSpc>
            </a:pPr>
            <a:endParaRPr lang="en-US" altLang="zh-CN" sz="1400" b="1" dirty="0"/>
          </a:p>
          <a:p>
            <a:pPr>
              <a:lnSpc>
                <a:spcPct val="130000"/>
              </a:lnSpc>
            </a:pPr>
            <a:endParaRPr lang="en-US" altLang="zh-CN" sz="1400" b="1" dirty="0"/>
          </a:p>
          <a:p>
            <a:pPr>
              <a:lnSpc>
                <a:spcPct val="130000"/>
              </a:lnSpc>
            </a:pPr>
            <a:endParaRPr lang="en-US" altLang="zh-CN" sz="1400" b="1" dirty="0"/>
          </a:p>
          <a:p>
            <a:pPr>
              <a:lnSpc>
                <a:spcPct val="130000"/>
              </a:lnSpc>
            </a:pPr>
            <a:endParaRPr lang="en-US" altLang="zh-CN" sz="1400" dirty="0"/>
          </a:p>
          <a:p>
            <a:pPr>
              <a:lnSpc>
                <a:spcPct val="130000"/>
              </a:lnSpc>
            </a:pPr>
            <a:endParaRPr lang="zh-CN" altLang="en-US" sz="1400" dirty="0"/>
          </a:p>
          <a:p>
            <a:pPr>
              <a:lnSpc>
                <a:spcPct val="130000"/>
              </a:lnSpc>
            </a:pPr>
            <a:endParaRPr lang="en-US" altLang="zh-CN" sz="1400" dirty="0"/>
          </a:p>
          <a:p>
            <a:pPr>
              <a:lnSpc>
                <a:spcPct val="130000"/>
              </a:lnSpc>
            </a:pPr>
            <a:endParaRPr lang="en-US" altLang="zh-CN" sz="1400" dirty="0"/>
          </a:p>
          <a:p>
            <a:pPr>
              <a:lnSpc>
                <a:spcPct val="130000"/>
              </a:lnSpc>
            </a:pPr>
            <a:endParaRPr lang="en-US" altLang="zh-CN" sz="1400" dirty="0"/>
          </a:p>
          <a:p>
            <a:pPr>
              <a:lnSpc>
                <a:spcPct val="130000"/>
              </a:lnSpc>
            </a:pPr>
            <a:endParaRPr lang="en-US" altLang="zh-CN" sz="1400" dirty="0"/>
          </a:p>
          <a:p>
            <a:pPr>
              <a:lnSpc>
                <a:spcPct val="130000"/>
              </a:lnSpc>
            </a:pPr>
            <a:endParaRPr lang="en-US" altLang="zh-CN" sz="1400" dirty="0"/>
          </a:p>
          <a:p>
            <a:pPr>
              <a:lnSpc>
                <a:spcPct val="130000"/>
              </a:lnSpc>
            </a:pPr>
            <a:endParaRPr lang="en-US" altLang="zh-CN" sz="1400" dirty="0"/>
          </a:p>
          <a:p>
            <a:pPr>
              <a:lnSpc>
                <a:spcPct val="130000"/>
              </a:lnSpc>
            </a:pPr>
            <a:endParaRPr lang="en-US" altLang="zh-CN" sz="1400" dirty="0"/>
          </a:p>
          <a:p>
            <a:pPr>
              <a:lnSpc>
                <a:spcPct val="130000"/>
              </a:lnSpc>
            </a:pPr>
            <a:br>
              <a:rPr lang="zh-CN" altLang="en-US" sz="1400" dirty="0"/>
            </a:br>
            <a:endParaRPr lang="zh-CN" altLang="en-US" sz="1400" dirty="0">
              <a:solidFill>
                <a:schemeClr val="bg1">
                  <a:lumMod val="50000"/>
                </a:schemeClr>
              </a:solidFill>
              <a:latin typeface="微软雅黑" charset="0"/>
              <a:ea typeface="微软雅黑" charset="0"/>
            </a:endParaRPr>
          </a:p>
        </p:txBody>
      </p:sp>
      <p:pic>
        <p:nvPicPr>
          <p:cNvPr id="6" name="图片 5" descr="20171018160035067.png"/>
          <p:cNvPicPr>
            <a:picLocks noChangeAspect="1"/>
          </p:cNvPicPr>
          <p:nvPr/>
        </p:nvPicPr>
        <p:blipFill>
          <a:blip r:embed="rId2"/>
          <a:stretch>
            <a:fillRect/>
          </a:stretch>
        </p:blipFill>
        <p:spPr>
          <a:xfrm>
            <a:off x="959621" y="2840454"/>
            <a:ext cx="6578261" cy="3193329"/>
          </a:xfrm>
          <a:prstGeom prst="rect">
            <a:avLst/>
          </a:prstGeom>
        </p:spPr>
      </p:pic>
      <p:sp>
        <p:nvSpPr>
          <p:cNvPr id="8" name="TextBox 7"/>
          <p:cNvSpPr txBox="1"/>
          <p:nvPr/>
        </p:nvSpPr>
        <p:spPr>
          <a:xfrm>
            <a:off x="1397977" y="597881"/>
            <a:ext cx="184731" cy="923330"/>
          </a:xfrm>
          <a:prstGeom prst="rect">
            <a:avLst/>
          </a:prstGeom>
          <a:noFill/>
        </p:spPr>
        <p:txBody>
          <a:bodyPr wrap="none" rtlCol="0">
            <a:spAutoFit/>
          </a:bodyPr>
          <a:lstStyle/>
          <a:p>
            <a:endParaRPr lang="en-US" altLang="zh-CN" dirty="0"/>
          </a:p>
          <a:p>
            <a:endParaRPr lang="en-US" altLang="zh-CN" dirty="0"/>
          </a:p>
          <a:p>
            <a:endParaRPr lang="zh-CN" altLang="en-US" dirty="0"/>
          </a:p>
        </p:txBody>
      </p:sp>
      <p:sp>
        <p:nvSpPr>
          <p:cNvPr id="9" name="TextBox 8"/>
          <p:cNvSpPr txBox="1"/>
          <p:nvPr/>
        </p:nvSpPr>
        <p:spPr>
          <a:xfrm>
            <a:off x="930238" y="1459523"/>
            <a:ext cx="184731" cy="369332"/>
          </a:xfrm>
          <a:prstGeom prst="rect">
            <a:avLst/>
          </a:prstGeom>
          <a:noFill/>
        </p:spPr>
        <p:txBody>
          <a:bodyPr wrap="none" rtlCol="0">
            <a:spAutoFit/>
          </a:bodyPr>
          <a:lstStyle/>
          <a:p>
            <a:endParaRPr lang="zh-CN" altLang="en-US" dirty="0"/>
          </a:p>
        </p:txBody>
      </p:sp>
      <p:sp>
        <p:nvSpPr>
          <p:cNvPr id="11" name="矩形 10"/>
          <p:cNvSpPr/>
          <p:nvPr/>
        </p:nvSpPr>
        <p:spPr>
          <a:xfrm>
            <a:off x="930238" y="884663"/>
            <a:ext cx="9107570" cy="1253677"/>
          </a:xfrm>
          <a:prstGeom prst="rect">
            <a:avLst/>
          </a:prstGeom>
        </p:spPr>
        <p:txBody>
          <a:bodyPr wrap="square">
            <a:spAutoFit/>
          </a:bodyPr>
          <a:lstStyle/>
          <a:p>
            <a:pPr>
              <a:lnSpc>
                <a:spcPct val="130000"/>
              </a:lnSpc>
            </a:pPr>
            <a:r>
              <a:rPr lang="zh-CN" altLang="en-US" sz="2000" dirty="0">
                <a:latin typeface="+mn-ea"/>
              </a:rPr>
              <a:t>设有线性链结构的随机变量序列 </a:t>
            </a:r>
            <a:r>
              <a:rPr lang="en-US" altLang="zh-CN" sz="2000" i="1" dirty="0">
                <a:latin typeface="+mn-ea"/>
              </a:rPr>
              <a:t>X</a:t>
            </a:r>
            <a:r>
              <a:rPr lang="en-US" altLang="zh-CN" sz="2000" dirty="0">
                <a:latin typeface="+mn-ea"/>
              </a:rPr>
              <a:t>=(</a:t>
            </a:r>
            <a:r>
              <a:rPr lang="en-US" altLang="zh-CN" sz="2000" i="1" dirty="0">
                <a:latin typeface="+mn-ea"/>
              </a:rPr>
              <a:t>X</a:t>
            </a:r>
            <a:r>
              <a:rPr lang="en-US" altLang="zh-CN" sz="2000" dirty="0">
                <a:latin typeface="+mn-ea"/>
              </a:rPr>
              <a:t>1,</a:t>
            </a:r>
            <a:r>
              <a:rPr lang="en-US" altLang="zh-CN" sz="2000" i="1" dirty="0">
                <a:latin typeface="+mn-ea"/>
              </a:rPr>
              <a:t>X</a:t>
            </a:r>
            <a:r>
              <a:rPr lang="en-US" altLang="zh-CN" sz="2000" dirty="0">
                <a:latin typeface="+mn-ea"/>
              </a:rPr>
              <a:t>2,...,</a:t>
            </a:r>
            <a:r>
              <a:rPr lang="en-US" altLang="zh-CN" sz="2000" i="1" dirty="0">
                <a:latin typeface="+mn-ea"/>
              </a:rPr>
              <a:t>Xn</a:t>
            </a:r>
            <a:r>
              <a:rPr lang="en-US" altLang="zh-CN" sz="2000" dirty="0">
                <a:latin typeface="+mn-ea"/>
              </a:rPr>
              <a:t>),</a:t>
            </a:r>
            <a:r>
              <a:rPr lang="en-US" altLang="zh-CN" sz="2000" i="1" dirty="0">
                <a:latin typeface="+mn-ea"/>
              </a:rPr>
              <a:t>Y</a:t>
            </a:r>
            <a:r>
              <a:rPr lang="en-US" altLang="zh-CN" sz="2000" dirty="0">
                <a:latin typeface="+mn-ea"/>
              </a:rPr>
              <a:t>=(</a:t>
            </a:r>
            <a:r>
              <a:rPr lang="en-US" altLang="zh-CN" sz="2000" i="1" dirty="0">
                <a:latin typeface="+mn-ea"/>
              </a:rPr>
              <a:t>Y</a:t>
            </a:r>
            <a:r>
              <a:rPr lang="en-US" altLang="zh-CN" sz="2000" dirty="0">
                <a:latin typeface="+mn-ea"/>
              </a:rPr>
              <a:t>1,</a:t>
            </a:r>
            <a:r>
              <a:rPr lang="en-US" altLang="zh-CN" sz="2000" i="1" dirty="0">
                <a:latin typeface="+mn-ea"/>
              </a:rPr>
              <a:t>Y</a:t>
            </a:r>
            <a:r>
              <a:rPr lang="en-US" altLang="zh-CN" sz="2000" dirty="0">
                <a:latin typeface="+mn-ea"/>
              </a:rPr>
              <a:t>2,...,</a:t>
            </a:r>
            <a:r>
              <a:rPr lang="en-US" altLang="zh-CN" sz="2000" i="1" dirty="0">
                <a:latin typeface="+mn-ea"/>
              </a:rPr>
              <a:t>YN</a:t>
            </a:r>
            <a:r>
              <a:rPr lang="en-US" altLang="zh-CN" sz="2000" dirty="0">
                <a:latin typeface="+mn-ea"/>
              </a:rPr>
              <a:t>)</a:t>
            </a:r>
            <a:r>
              <a:rPr lang="zh-CN" altLang="en-US" sz="2000" dirty="0">
                <a:latin typeface="+mn-ea"/>
              </a:rPr>
              <a:t>，在给定观察序列</a:t>
            </a:r>
            <a:r>
              <a:rPr lang="en-US" altLang="zh-CN" sz="2000" dirty="0">
                <a:latin typeface="+mn-ea"/>
              </a:rPr>
              <a:t>X</a:t>
            </a:r>
            <a:r>
              <a:rPr lang="zh-CN" altLang="en-US" sz="2000" dirty="0">
                <a:latin typeface="+mn-ea"/>
              </a:rPr>
              <a:t>的条件下，随机变量序列</a:t>
            </a:r>
            <a:r>
              <a:rPr lang="en-US" altLang="zh-CN" sz="2000" dirty="0">
                <a:latin typeface="+mn-ea"/>
              </a:rPr>
              <a:t>Y</a:t>
            </a:r>
            <a:r>
              <a:rPr lang="zh-CN" altLang="en-US" sz="2000" dirty="0">
                <a:latin typeface="+mn-ea"/>
              </a:rPr>
              <a:t>的条件概率分布为</a:t>
            </a:r>
            <a:r>
              <a:rPr lang="en-US" altLang="zh-CN" sz="2000" i="1" dirty="0">
                <a:latin typeface="+mn-ea"/>
              </a:rPr>
              <a:t>P</a:t>
            </a:r>
            <a:r>
              <a:rPr lang="en-US" altLang="zh-CN" sz="2000" dirty="0">
                <a:latin typeface="+mn-ea"/>
              </a:rPr>
              <a:t>(</a:t>
            </a:r>
            <a:r>
              <a:rPr lang="en-US" altLang="zh-CN" sz="2000" i="1" dirty="0">
                <a:latin typeface="+mn-ea"/>
              </a:rPr>
              <a:t>Y</a:t>
            </a:r>
            <a:r>
              <a:rPr lang="en-US" altLang="zh-CN" sz="2000" dirty="0">
                <a:latin typeface="+mn-ea"/>
              </a:rPr>
              <a:t>|</a:t>
            </a:r>
            <a:r>
              <a:rPr lang="en-US" altLang="zh-CN" sz="2000" i="1" dirty="0">
                <a:latin typeface="+mn-ea"/>
              </a:rPr>
              <a:t>X</a:t>
            </a:r>
            <a:r>
              <a:rPr lang="en-US" altLang="zh-CN" sz="2000" dirty="0">
                <a:latin typeface="+mn-ea"/>
              </a:rPr>
              <a:t>)</a:t>
            </a:r>
            <a:r>
              <a:rPr lang="zh-CN" altLang="en-US" sz="2000" dirty="0">
                <a:latin typeface="+mn-ea"/>
              </a:rPr>
              <a:t>，且随机变量序列</a:t>
            </a:r>
            <a:r>
              <a:rPr lang="en-US" altLang="zh-CN" sz="2000" dirty="0">
                <a:latin typeface="+mn-ea"/>
              </a:rPr>
              <a:t>Y</a:t>
            </a:r>
            <a:r>
              <a:rPr lang="zh-CN" altLang="en-US" sz="2000" dirty="0">
                <a:latin typeface="+mn-ea"/>
              </a:rPr>
              <a:t>满足马尔科夫特性，这时</a:t>
            </a:r>
            <a:r>
              <a:rPr lang="en-US" altLang="zh-CN" sz="2000" i="1" dirty="0">
                <a:latin typeface="+mn-ea"/>
              </a:rPr>
              <a:t>P</a:t>
            </a:r>
            <a:r>
              <a:rPr lang="en-US" altLang="zh-CN" sz="2000" dirty="0">
                <a:latin typeface="+mn-ea"/>
              </a:rPr>
              <a:t>(</a:t>
            </a:r>
            <a:r>
              <a:rPr lang="en-US" altLang="zh-CN" sz="2000" i="1" dirty="0">
                <a:latin typeface="+mn-ea"/>
              </a:rPr>
              <a:t>Y</a:t>
            </a:r>
            <a:r>
              <a:rPr lang="en-US" altLang="zh-CN" sz="2000" dirty="0">
                <a:latin typeface="+mn-ea"/>
              </a:rPr>
              <a:t>|</a:t>
            </a:r>
            <a:r>
              <a:rPr lang="en-US" altLang="zh-CN" sz="2000" i="1" dirty="0">
                <a:latin typeface="+mn-ea"/>
              </a:rPr>
              <a:t>X</a:t>
            </a:r>
            <a:r>
              <a:rPr lang="en-US" altLang="zh-CN" sz="2000" dirty="0">
                <a:latin typeface="+mn-ea"/>
              </a:rPr>
              <a:t>)</a:t>
            </a:r>
            <a:r>
              <a:rPr lang="zh-CN" altLang="en-US" sz="2000" dirty="0">
                <a:latin typeface="+mn-ea"/>
              </a:rPr>
              <a:t>则为线性链条件随机场。</a:t>
            </a:r>
            <a:endParaRPr lang="en-US" altLang="zh-CN" sz="2000" b="1" dirty="0">
              <a:latin typeface="+mn-ea"/>
            </a:endParaRPr>
          </a:p>
        </p:txBody>
      </p:sp>
    </p:spTree>
    <p:extLst>
      <p:ext uri="{BB962C8B-B14F-4D97-AF65-F5344CB8AC3E}">
        <p14:creationId xmlns:p14="http://schemas.microsoft.com/office/powerpoint/2010/main" val="36107794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298592" y="116509"/>
            <a:ext cx="2236510" cy="584775"/>
          </a:xfrm>
          <a:prstGeom prst="rect">
            <a:avLst/>
          </a:prstGeom>
        </p:spPr>
        <p:txBody>
          <a:bodyPr wrap="none">
            <a:spAutoFit/>
          </a:bodyPr>
          <a:lstStyle/>
          <a:p>
            <a:r>
              <a:rPr lang="zh-CN" altLang="en-US" sz="3200" b="1" dirty="0"/>
              <a:t>条件随机场</a:t>
            </a:r>
          </a:p>
        </p:txBody>
      </p:sp>
      <p:sp>
        <p:nvSpPr>
          <p:cNvPr id="7" name="矩形 6"/>
          <p:cNvSpPr/>
          <p:nvPr/>
        </p:nvSpPr>
        <p:spPr>
          <a:xfrm>
            <a:off x="959619" y="1043290"/>
            <a:ext cx="10181132" cy="3853363"/>
          </a:xfrm>
          <a:prstGeom prst="rect">
            <a:avLst/>
          </a:prstGeom>
        </p:spPr>
        <p:txBody>
          <a:bodyPr wrap="square">
            <a:spAutoFit/>
          </a:bodyPr>
          <a:lstStyle/>
          <a:p>
            <a:pPr>
              <a:lnSpc>
                <a:spcPct val="130000"/>
              </a:lnSpc>
            </a:pPr>
            <a:endParaRPr lang="en-US" altLang="zh-CN" sz="2000" dirty="0">
              <a:latin typeface="+mn-ea"/>
            </a:endParaRPr>
          </a:p>
          <a:p>
            <a:pPr>
              <a:lnSpc>
                <a:spcPct val="130000"/>
              </a:lnSpc>
            </a:pPr>
            <a:endParaRPr lang="en-US" altLang="zh-CN" sz="1400" dirty="0"/>
          </a:p>
          <a:p>
            <a:pPr>
              <a:lnSpc>
                <a:spcPct val="130000"/>
              </a:lnSpc>
            </a:pPr>
            <a:endParaRPr lang="en-US" altLang="zh-CN" sz="1400" dirty="0"/>
          </a:p>
          <a:p>
            <a:pPr>
              <a:lnSpc>
                <a:spcPct val="130000"/>
              </a:lnSpc>
            </a:pPr>
            <a:endParaRPr lang="zh-CN" altLang="en-US" sz="1400" dirty="0"/>
          </a:p>
          <a:p>
            <a:pPr>
              <a:lnSpc>
                <a:spcPct val="130000"/>
              </a:lnSpc>
            </a:pPr>
            <a:endParaRPr lang="en-US" altLang="zh-CN" sz="1400" dirty="0"/>
          </a:p>
          <a:p>
            <a:pPr>
              <a:lnSpc>
                <a:spcPct val="130000"/>
              </a:lnSpc>
            </a:pPr>
            <a:endParaRPr lang="en-US" altLang="zh-CN" sz="1400" dirty="0"/>
          </a:p>
          <a:p>
            <a:pPr>
              <a:lnSpc>
                <a:spcPct val="130000"/>
              </a:lnSpc>
            </a:pPr>
            <a:endParaRPr lang="en-US" altLang="zh-CN" sz="1400" dirty="0"/>
          </a:p>
          <a:p>
            <a:pPr>
              <a:lnSpc>
                <a:spcPct val="130000"/>
              </a:lnSpc>
            </a:pPr>
            <a:endParaRPr lang="en-US" altLang="zh-CN" sz="1400" dirty="0"/>
          </a:p>
          <a:p>
            <a:pPr>
              <a:lnSpc>
                <a:spcPct val="130000"/>
              </a:lnSpc>
            </a:pPr>
            <a:endParaRPr lang="en-US" altLang="zh-CN" sz="1400" dirty="0"/>
          </a:p>
          <a:p>
            <a:pPr>
              <a:lnSpc>
                <a:spcPct val="130000"/>
              </a:lnSpc>
            </a:pPr>
            <a:endParaRPr lang="en-US" altLang="zh-CN" sz="1400" dirty="0"/>
          </a:p>
          <a:p>
            <a:pPr>
              <a:lnSpc>
                <a:spcPct val="130000"/>
              </a:lnSpc>
            </a:pPr>
            <a:endParaRPr lang="en-US" altLang="zh-CN" sz="1400" dirty="0"/>
          </a:p>
          <a:p>
            <a:pPr>
              <a:lnSpc>
                <a:spcPct val="130000"/>
              </a:lnSpc>
            </a:pPr>
            <a:br>
              <a:rPr lang="zh-CN" altLang="en-US" sz="1400" dirty="0"/>
            </a:br>
            <a:endParaRPr lang="zh-CN" altLang="en-US" sz="1400" dirty="0">
              <a:solidFill>
                <a:schemeClr val="bg1">
                  <a:lumMod val="50000"/>
                </a:schemeClr>
              </a:solidFill>
              <a:latin typeface="微软雅黑" charset="0"/>
              <a:ea typeface="微软雅黑" charset="0"/>
            </a:endParaRPr>
          </a:p>
        </p:txBody>
      </p:sp>
      <p:sp>
        <p:nvSpPr>
          <p:cNvPr id="4" name="TextBox 3"/>
          <p:cNvSpPr txBox="1"/>
          <p:nvPr/>
        </p:nvSpPr>
        <p:spPr>
          <a:xfrm>
            <a:off x="765110" y="1043290"/>
            <a:ext cx="8106706" cy="1661993"/>
          </a:xfrm>
          <a:prstGeom prst="rect">
            <a:avLst/>
          </a:prstGeom>
          <a:noFill/>
        </p:spPr>
        <p:txBody>
          <a:bodyPr wrap="none" rtlCol="0">
            <a:spAutoFit/>
          </a:bodyPr>
          <a:lstStyle/>
          <a:p>
            <a:r>
              <a:rPr lang="zh-CN" altLang="en-US" dirty="0"/>
              <a:t>序列标注问题：输入序列记为</a:t>
            </a:r>
            <a:r>
              <a:rPr lang="en-US" altLang="zh-CN" dirty="0"/>
              <a:t>Q={q</a:t>
            </a:r>
            <a:r>
              <a:rPr lang="en-US" altLang="zh-CN" baseline="-25000" dirty="0"/>
              <a:t>1</a:t>
            </a:r>
            <a:r>
              <a:rPr lang="zh-CN" altLang="en-US" baseline="-25000" dirty="0"/>
              <a:t>，</a:t>
            </a:r>
            <a:r>
              <a:rPr lang="en-US" altLang="zh-CN" dirty="0"/>
              <a:t> q</a:t>
            </a:r>
            <a:r>
              <a:rPr lang="en-US" altLang="zh-CN" baseline="-25000" dirty="0"/>
              <a:t>2</a:t>
            </a:r>
            <a:r>
              <a:rPr lang="zh-CN" altLang="en-US" baseline="-25000" dirty="0"/>
              <a:t>，</a:t>
            </a:r>
            <a:r>
              <a:rPr lang="en-US" altLang="zh-CN" dirty="0"/>
              <a:t>….q</a:t>
            </a:r>
            <a:r>
              <a:rPr lang="en-US" altLang="zh-CN" baseline="-25000" dirty="0"/>
              <a:t>n</a:t>
            </a:r>
            <a:r>
              <a:rPr lang="en-US" altLang="zh-CN" dirty="0"/>
              <a:t>}</a:t>
            </a:r>
            <a:r>
              <a:rPr lang="zh-CN" altLang="en-US" dirty="0"/>
              <a:t>，输出序列记为</a:t>
            </a:r>
            <a:r>
              <a:rPr lang="en-US" altLang="zh-CN" dirty="0"/>
              <a:t>A={a</a:t>
            </a:r>
            <a:r>
              <a:rPr lang="en-US" altLang="zh-CN" baseline="-25000" dirty="0"/>
              <a:t>1</a:t>
            </a:r>
            <a:r>
              <a:rPr lang="zh-CN" altLang="en-US" baseline="-25000" dirty="0"/>
              <a:t>，</a:t>
            </a:r>
            <a:r>
              <a:rPr lang="en-US" altLang="zh-CN" dirty="0"/>
              <a:t> a</a:t>
            </a:r>
            <a:r>
              <a:rPr lang="en-US" altLang="zh-CN" baseline="-25000" dirty="0"/>
              <a:t>2</a:t>
            </a:r>
            <a:r>
              <a:rPr lang="zh-CN" altLang="en-US" baseline="-25000" dirty="0"/>
              <a:t>，</a:t>
            </a:r>
            <a:r>
              <a:rPr lang="en-US" altLang="zh-CN" dirty="0"/>
              <a:t>….a</a:t>
            </a:r>
            <a:r>
              <a:rPr lang="en-US" altLang="zh-CN" baseline="-25000" dirty="0"/>
              <a:t>n</a:t>
            </a:r>
            <a:r>
              <a:rPr lang="en-US" altLang="zh-CN" dirty="0"/>
              <a:t>}</a:t>
            </a:r>
          </a:p>
          <a:p>
            <a:endParaRPr lang="en-US" altLang="zh-CN" dirty="0"/>
          </a:p>
          <a:p>
            <a:r>
              <a:rPr lang="en-US" altLang="zh-CN" dirty="0"/>
              <a:t>P(a</a:t>
            </a:r>
            <a:r>
              <a:rPr lang="en-US" altLang="zh-CN" baseline="-25000" dirty="0"/>
              <a:t>1</a:t>
            </a:r>
            <a:r>
              <a:rPr lang="zh-CN" altLang="en-US" baseline="-25000" dirty="0"/>
              <a:t>，</a:t>
            </a:r>
            <a:r>
              <a:rPr lang="en-US" altLang="zh-CN" dirty="0"/>
              <a:t> a</a:t>
            </a:r>
            <a:r>
              <a:rPr lang="en-US" altLang="zh-CN" baseline="-25000" dirty="0"/>
              <a:t>2</a:t>
            </a:r>
            <a:r>
              <a:rPr lang="zh-CN" altLang="en-US" baseline="-25000" dirty="0"/>
              <a:t>，</a:t>
            </a:r>
            <a:r>
              <a:rPr lang="en-US" altLang="zh-CN" dirty="0"/>
              <a:t>….a</a:t>
            </a:r>
            <a:r>
              <a:rPr lang="en-US" altLang="zh-CN" baseline="-25000" dirty="0"/>
              <a:t>n</a:t>
            </a:r>
            <a:r>
              <a:rPr lang="en-US" altLang="zh-CN" dirty="0"/>
              <a:t>|Q)</a:t>
            </a:r>
            <a:r>
              <a:rPr lang="zh-CN" altLang="en-US" dirty="0"/>
              <a:t>最大，假设输出序列相互独立（朴素假设），</a:t>
            </a:r>
            <a:endParaRPr lang="en-US" altLang="zh-CN" dirty="0"/>
          </a:p>
          <a:p>
            <a:endParaRPr lang="en-US" altLang="zh-CN" dirty="0"/>
          </a:p>
          <a:p>
            <a:endParaRPr lang="en-US" altLang="zh-CN" dirty="0"/>
          </a:p>
          <a:p>
            <a:endParaRPr lang="zh-CN" altLang="en-US" baseline="-25000" dirty="0"/>
          </a:p>
        </p:txBody>
      </p:sp>
      <p:pic>
        <p:nvPicPr>
          <p:cNvPr id="6" name="图片 5" descr="截图21.png"/>
          <p:cNvPicPr>
            <a:picLocks noChangeAspect="1"/>
          </p:cNvPicPr>
          <p:nvPr/>
        </p:nvPicPr>
        <p:blipFill>
          <a:blip r:embed="rId2"/>
          <a:stretch>
            <a:fillRect/>
          </a:stretch>
        </p:blipFill>
        <p:spPr>
          <a:xfrm>
            <a:off x="959619" y="2116630"/>
            <a:ext cx="5543818" cy="813178"/>
          </a:xfrm>
          <a:prstGeom prst="rect">
            <a:avLst/>
          </a:prstGeom>
        </p:spPr>
      </p:pic>
      <p:sp>
        <p:nvSpPr>
          <p:cNvPr id="8" name="TextBox 7"/>
          <p:cNvSpPr txBox="1"/>
          <p:nvPr/>
        </p:nvSpPr>
        <p:spPr>
          <a:xfrm>
            <a:off x="959619" y="2929808"/>
            <a:ext cx="6647974" cy="1200329"/>
          </a:xfrm>
          <a:prstGeom prst="rect">
            <a:avLst/>
          </a:prstGeom>
          <a:noFill/>
        </p:spPr>
        <p:txBody>
          <a:bodyPr wrap="none" rtlCol="0">
            <a:spAutoFit/>
          </a:bodyPr>
          <a:lstStyle/>
          <a:p>
            <a:r>
              <a:rPr lang="zh-CN" altLang="en-US" dirty="0"/>
              <a:t>假设某一个时刻输出值仅由同一时刻的输入值决定（特征无关）</a:t>
            </a:r>
            <a:endParaRPr lang="en-US" altLang="zh-CN" dirty="0"/>
          </a:p>
          <a:p>
            <a:endParaRPr lang="en-US" altLang="zh-CN" dirty="0"/>
          </a:p>
          <a:p>
            <a:endParaRPr lang="en-US" altLang="zh-CN" dirty="0"/>
          </a:p>
          <a:p>
            <a:endParaRPr lang="zh-CN" altLang="en-US" dirty="0"/>
          </a:p>
        </p:txBody>
      </p:sp>
      <p:pic>
        <p:nvPicPr>
          <p:cNvPr id="9" name="图片 8" descr="截图22.png"/>
          <p:cNvPicPr>
            <a:picLocks noChangeAspect="1"/>
          </p:cNvPicPr>
          <p:nvPr/>
        </p:nvPicPr>
        <p:blipFill>
          <a:blip r:embed="rId3"/>
          <a:stretch>
            <a:fillRect/>
          </a:stretch>
        </p:blipFill>
        <p:spPr>
          <a:xfrm>
            <a:off x="1362270" y="3554964"/>
            <a:ext cx="5706090" cy="2677886"/>
          </a:xfrm>
          <a:prstGeom prst="rect">
            <a:avLst/>
          </a:prstGeom>
        </p:spPr>
      </p:pic>
    </p:spTree>
    <p:extLst>
      <p:ext uri="{BB962C8B-B14F-4D97-AF65-F5344CB8AC3E}">
        <p14:creationId xmlns:p14="http://schemas.microsoft.com/office/powerpoint/2010/main" val="23668240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298592" y="116509"/>
            <a:ext cx="2236510" cy="584775"/>
          </a:xfrm>
          <a:prstGeom prst="rect">
            <a:avLst/>
          </a:prstGeom>
        </p:spPr>
        <p:txBody>
          <a:bodyPr wrap="none">
            <a:spAutoFit/>
          </a:bodyPr>
          <a:lstStyle/>
          <a:p>
            <a:r>
              <a:rPr lang="zh-CN" altLang="en-US" sz="3200" b="1" dirty="0"/>
              <a:t>条件随机场</a:t>
            </a:r>
          </a:p>
        </p:txBody>
      </p:sp>
      <p:sp>
        <p:nvSpPr>
          <p:cNvPr id="7" name="矩形 6"/>
          <p:cNvSpPr/>
          <p:nvPr/>
        </p:nvSpPr>
        <p:spPr>
          <a:xfrm>
            <a:off x="959619" y="1043290"/>
            <a:ext cx="10181132" cy="3853363"/>
          </a:xfrm>
          <a:prstGeom prst="rect">
            <a:avLst/>
          </a:prstGeom>
        </p:spPr>
        <p:txBody>
          <a:bodyPr wrap="square">
            <a:spAutoFit/>
          </a:bodyPr>
          <a:lstStyle/>
          <a:p>
            <a:pPr>
              <a:lnSpc>
                <a:spcPct val="130000"/>
              </a:lnSpc>
            </a:pPr>
            <a:endParaRPr lang="en-US" altLang="zh-CN" sz="2000" dirty="0">
              <a:latin typeface="+mn-ea"/>
            </a:endParaRPr>
          </a:p>
          <a:p>
            <a:pPr>
              <a:lnSpc>
                <a:spcPct val="130000"/>
              </a:lnSpc>
            </a:pPr>
            <a:endParaRPr lang="en-US" altLang="zh-CN" sz="1400" dirty="0"/>
          </a:p>
          <a:p>
            <a:pPr>
              <a:lnSpc>
                <a:spcPct val="130000"/>
              </a:lnSpc>
            </a:pPr>
            <a:endParaRPr lang="en-US" altLang="zh-CN" sz="1400" dirty="0"/>
          </a:p>
          <a:p>
            <a:pPr>
              <a:lnSpc>
                <a:spcPct val="130000"/>
              </a:lnSpc>
            </a:pPr>
            <a:endParaRPr lang="zh-CN" altLang="en-US" sz="1400" dirty="0"/>
          </a:p>
          <a:p>
            <a:pPr>
              <a:lnSpc>
                <a:spcPct val="130000"/>
              </a:lnSpc>
            </a:pPr>
            <a:endParaRPr lang="en-US" altLang="zh-CN" sz="1400" dirty="0"/>
          </a:p>
          <a:p>
            <a:pPr>
              <a:lnSpc>
                <a:spcPct val="130000"/>
              </a:lnSpc>
            </a:pPr>
            <a:endParaRPr lang="en-US" altLang="zh-CN" sz="1400" dirty="0"/>
          </a:p>
          <a:p>
            <a:pPr>
              <a:lnSpc>
                <a:spcPct val="130000"/>
              </a:lnSpc>
            </a:pPr>
            <a:endParaRPr lang="en-US" altLang="zh-CN" sz="1400" dirty="0"/>
          </a:p>
          <a:p>
            <a:pPr>
              <a:lnSpc>
                <a:spcPct val="130000"/>
              </a:lnSpc>
            </a:pPr>
            <a:endParaRPr lang="en-US" altLang="zh-CN" sz="1400" dirty="0"/>
          </a:p>
          <a:p>
            <a:pPr>
              <a:lnSpc>
                <a:spcPct val="130000"/>
              </a:lnSpc>
            </a:pPr>
            <a:endParaRPr lang="en-US" altLang="zh-CN" sz="1400" dirty="0"/>
          </a:p>
          <a:p>
            <a:pPr>
              <a:lnSpc>
                <a:spcPct val="130000"/>
              </a:lnSpc>
            </a:pPr>
            <a:endParaRPr lang="en-US" altLang="zh-CN" sz="1400" dirty="0"/>
          </a:p>
          <a:p>
            <a:pPr>
              <a:lnSpc>
                <a:spcPct val="130000"/>
              </a:lnSpc>
            </a:pPr>
            <a:endParaRPr lang="en-US" altLang="zh-CN" sz="1400" dirty="0"/>
          </a:p>
          <a:p>
            <a:pPr>
              <a:lnSpc>
                <a:spcPct val="130000"/>
              </a:lnSpc>
            </a:pPr>
            <a:br>
              <a:rPr lang="zh-CN" altLang="en-US" sz="1400" dirty="0"/>
            </a:br>
            <a:endParaRPr lang="zh-CN" altLang="en-US" sz="1400" dirty="0">
              <a:solidFill>
                <a:schemeClr val="bg1">
                  <a:lumMod val="50000"/>
                </a:schemeClr>
              </a:solidFill>
              <a:latin typeface="微软雅黑" charset="0"/>
              <a:ea typeface="微软雅黑" charset="0"/>
            </a:endParaRPr>
          </a:p>
        </p:txBody>
      </p:sp>
      <p:sp>
        <p:nvSpPr>
          <p:cNvPr id="4" name="TextBox 3"/>
          <p:cNvSpPr txBox="1"/>
          <p:nvPr/>
        </p:nvSpPr>
        <p:spPr>
          <a:xfrm>
            <a:off x="765110" y="1043290"/>
            <a:ext cx="8800807" cy="1661993"/>
          </a:xfrm>
          <a:prstGeom prst="rect">
            <a:avLst/>
          </a:prstGeom>
          <a:noFill/>
        </p:spPr>
        <p:txBody>
          <a:bodyPr wrap="none" rtlCol="0">
            <a:spAutoFit/>
          </a:bodyPr>
          <a:lstStyle/>
          <a:p>
            <a:r>
              <a:rPr lang="zh-CN" altLang="en-US" dirty="0"/>
              <a:t>序列标注问题：输入序列记为</a:t>
            </a:r>
            <a:r>
              <a:rPr lang="en-US" altLang="zh-CN" dirty="0"/>
              <a:t>Q={q</a:t>
            </a:r>
            <a:r>
              <a:rPr lang="en-US" altLang="zh-CN" baseline="-25000" dirty="0"/>
              <a:t>1</a:t>
            </a:r>
            <a:r>
              <a:rPr lang="zh-CN" altLang="en-US" baseline="-25000" dirty="0"/>
              <a:t>，</a:t>
            </a:r>
            <a:r>
              <a:rPr lang="en-US" altLang="zh-CN" dirty="0"/>
              <a:t> q</a:t>
            </a:r>
            <a:r>
              <a:rPr lang="en-US" altLang="zh-CN" baseline="-25000" dirty="0"/>
              <a:t>2</a:t>
            </a:r>
            <a:r>
              <a:rPr lang="zh-CN" altLang="en-US" baseline="-25000" dirty="0"/>
              <a:t>，</a:t>
            </a:r>
            <a:r>
              <a:rPr lang="en-US" altLang="zh-CN" dirty="0"/>
              <a:t>….q</a:t>
            </a:r>
            <a:r>
              <a:rPr lang="en-US" altLang="zh-CN" baseline="-25000" dirty="0"/>
              <a:t>n</a:t>
            </a:r>
            <a:r>
              <a:rPr lang="en-US" altLang="zh-CN" dirty="0"/>
              <a:t>}</a:t>
            </a:r>
            <a:r>
              <a:rPr lang="zh-CN" altLang="en-US" dirty="0"/>
              <a:t>，输出序列记为</a:t>
            </a:r>
            <a:r>
              <a:rPr lang="en-US" altLang="zh-CN" dirty="0"/>
              <a:t>A={a</a:t>
            </a:r>
            <a:r>
              <a:rPr lang="en-US" altLang="zh-CN" baseline="-25000" dirty="0"/>
              <a:t>1</a:t>
            </a:r>
            <a:r>
              <a:rPr lang="zh-CN" altLang="en-US" baseline="-25000" dirty="0"/>
              <a:t>，</a:t>
            </a:r>
            <a:r>
              <a:rPr lang="en-US" altLang="zh-CN" dirty="0"/>
              <a:t> a</a:t>
            </a:r>
            <a:r>
              <a:rPr lang="en-US" altLang="zh-CN" baseline="-25000" dirty="0"/>
              <a:t>2</a:t>
            </a:r>
            <a:r>
              <a:rPr lang="zh-CN" altLang="en-US" baseline="-25000" dirty="0"/>
              <a:t>，</a:t>
            </a:r>
            <a:r>
              <a:rPr lang="en-US" altLang="zh-CN" dirty="0"/>
              <a:t>….a</a:t>
            </a:r>
            <a:r>
              <a:rPr lang="en-US" altLang="zh-CN" baseline="-25000" dirty="0"/>
              <a:t>n</a:t>
            </a:r>
            <a:r>
              <a:rPr lang="en-US" altLang="zh-CN" dirty="0"/>
              <a:t>}</a:t>
            </a:r>
          </a:p>
          <a:p>
            <a:endParaRPr lang="en-US" altLang="zh-CN" dirty="0"/>
          </a:p>
          <a:p>
            <a:r>
              <a:rPr lang="en-US" altLang="zh-CN" dirty="0"/>
              <a:t>P(a</a:t>
            </a:r>
            <a:r>
              <a:rPr lang="en-US" altLang="zh-CN" baseline="-25000" dirty="0"/>
              <a:t>1</a:t>
            </a:r>
            <a:r>
              <a:rPr lang="zh-CN" altLang="en-US" baseline="-25000" dirty="0"/>
              <a:t>，</a:t>
            </a:r>
            <a:r>
              <a:rPr lang="en-US" altLang="zh-CN" dirty="0"/>
              <a:t> a</a:t>
            </a:r>
            <a:r>
              <a:rPr lang="en-US" altLang="zh-CN" baseline="-25000" dirty="0"/>
              <a:t>2</a:t>
            </a:r>
            <a:r>
              <a:rPr lang="zh-CN" altLang="en-US" baseline="-25000" dirty="0"/>
              <a:t>，</a:t>
            </a:r>
            <a:r>
              <a:rPr lang="en-US" altLang="zh-CN" dirty="0"/>
              <a:t>….a</a:t>
            </a:r>
            <a:r>
              <a:rPr lang="en-US" altLang="zh-CN" baseline="-25000" dirty="0"/>
              <a:t>n</a:t>
            </a:r>
            <a:r>
              <a:rPr lang="en-US" altLang="zh-CN" dirty="0"/>
              <a:t>|Q)</a:t>
            </a:r>
            <a:r>
              <a:rPr lang="zh-CN" altLang="en-US" dirty="0"/>
              <a:t>最大，输出序列采用二元语法（后一个输出项依赖于前一个输出项）</a:t>
            </a:r>
            <a:endParaRPr lang="en-US" altLang="zh-CN" dirty="0"/>
          </a:p>
          <a:p>
            <a:endParaRPr lang="en-US" altLang="zh-CN" dirty="0"/>
          </a:p>
          <a:p>
            <a:endParaRPr lang="en-US" altLang="zh-CN" dirty="0"/>
          </a:p>
          <a:p>
            <a:endParaRPr lang="zh-CN" altLang="en-US" baseline="-25000" dirty="0"/>
          </a:p>
        </p:txBody>
      </p:sp>
      <p:pic>
        <p:nvPicPr>
          <p:cNvPr id="10" name="图片 9" descr="截图23.png"/>
          <p:cNvPicPr>
            <a:picLocks noChangeAspect="1"/>
          </p:cNvPicPr>
          <p:nvPr/>
        </p:nvPicPr>
        <p:blipFill>
          <a:blip r:embed="rId2"/>
          <a:stretch>
            <a:fillRect/>
          </a:stretch>
        </p:blipFill>
        <p:spPr>
          <a:xfrm>
            <a:off x="1362270" y="2090057"/>
            <a:ext cx="6746032" cy="1156996"/>
          </a:xfrm>
          <a:prstGeom prst="rect">
            <a:avLst/>
          </a:prstGeom>
        </p:spPr>
      </p:pic>
      <p:sp>
        <p:nvSpPr>
          <p:cNvPr id="11" name="TextBox 10"/>
          <p:cNvSpPr txBox="1"/>
          <p:nvPr/>
        </p:nvSpPr>
        <p:spPr>
          <a:xfrm>
            <a:off x="959619" y="3247053"/>
            <a:ext cx="9487084" cy="1200329"/>
          </a:xfrm>
          <a:prstGeom prst="rect">
            <a:avLst/>
          </a:prstGeom>
          <a:noFill/>
        </p:spPr>
        <p:txBody>
          <a:bodyPr wrap="none" rtlCol="0">
            <a:spAutoFit/>
          </a:bodyPr>
          <a:lstStyle/>
          <a:p>
            <a:r>
              <a:rPr lang="zh-CN" altLang="en-US" dirty="0"/>
              <a:t>转移概率的乘积</a:t>
            </a:r>
            <a:endParaRPr lang="en-US" altLang="zh-CN" dirty="0"/>
          </a:p>
          <a:p>
            <a:endParaRPr lang="en-US" altLang="zh-CN" dirty="0"/>
          </a:p>
          <a:p>
            <a:r>
              <a:rPr lang="en-US" altLang="zh-CN" dirty="0"/>
              <a:t>CRF </a:t>
            </a:r>
            <a:r>
              <a:rPr lang="zh-CN" altLang="en-US" dirty="0"/>
              <a:t>定义全局的特征函数来约束输出序列间的约束关系，求出所有可能的输出序列的</a:t>
            </a:r>
            <a:r>
              <a:rPr lang="en-US" altLang="zh-CN" dirty="0"/>
              <a:t>score</a:t>
            </a:r>
            <a:r>
              <a:rPr lang="zh-CN" altLang="en-US" dirty="0"/>
              <a:t>。</a:t>
            </a:r>
            <a:endParaRPr lang="en-US" altLang="zh-CN" dirty="0"/>
          </a:p>
          <a:p>
            <a:endParaRPr lang="en-US" altLang="zh-CN" dirty="0"/>
          </a:p>
        </p:txBody>
      </p:sp>
    </p:spTree>
    <p:extLst>
      <p:ext uri="{BB962C8B-B14F-4D97-AF65-F5344CB8AC3E}">
        <p14:creationId xmlns:p14="http://schemas.microsoft.com/office/powerpoint/2010/main" val="4223952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466550" y="191157"/>
            <a:ext cx="2236510" cy="584775"/>
          </a:xfrm>
          <a:prstGeom prst="rect">
            <a:avLst/>
          </a:prstGeom>
        </p:spPr>
        <p:txBody>
          <a:bodyPr wrap="none">
            <a:spAutoFit/>
          </a:bodyPr>
          <a:lstStyle/>
          <a:p>
            <a:r>
              <a:rPr lang="zh-CN" altLang="en-US" sz="3200" b="1" dirty="0"/>
              <a:t>条件随机场</a:t>
            </a:r>
          </a:p>
        </p:txBody>
      </p:sp>
      <p:sp>
        <p:nvSpPr>
          <p:cNvPr id="7" name="矩形 6"/>
          <p:cNvSpPr/>
          <p:nvPr/>
        </p:nvSpPr>
        <p:spPr>
          <a:xfrm>
            <a:off x="959621" y="1043290"/>
            <a:ext cx="7964572" cy="4013406"/>
          </a:xfrm>
          <a:prstGeom prst="rect">
            <a:avLst/>
          </a:prstGeom>
        </p:spPr>
        <p:txBody>
          <a:bodyPr wrap="square">
            <a:spAutoFit/>
          </a:bodyPr>
          <a:lstStyle/>
          <a:p>
            <a:pPr>
              <a:lnSpc>
                <a:spcPct val="130000"/>
              </a:lnSpc>
            </a:pPr>
            <a:endParaRPr lang="en-US" altLang="zh-CN" sz="1400" b="1" dirty="0"/>
          </a:p>
          <a:p>
            <a:pPr>
              <a:lnSpc>
                <a:spcPct val="130000"/>
              </a:lnSpc>
            </a:pPr>
            <a:endParaRPr lang="en-US" altLang="zh-CN" sz="1400" b="1" dirty="0"/>
          </a:p>
          <a:p>
            <a:pPr>
              <a:lnSpc>
                <a:spcPct val="130000"/>
              </a:lnSpc>
            </a:pPr>
            <a:endParaRPr lang="en-US" altLang="zh-CN" sz="1400" b="1" dirty="0"/>
          </a:p>
          <a:p>
            <a:pPr>
              <a:lnSpc>
                <a:spcPct val="130000"/>
              </a:lnSpc>
            </a:pPr>
            <a:endParaRPr lang="en-US" altLang="zh-CN" sz="1400" dirty="0"/>
          </a:p>
          <a:p>
            <a:pPr>
              <a:lnSpc>
                <a:spcPct val="130000"/>
              </a:lnSpc>
            </a:pPr>
            <a:endParaRPr lang="zh-CN" altLang="en-US" sz="1400" dirty="0"/>
          </a:p>
          <a:p>
            <a:pPr>
              <a:lnSpc>
                <a:spcPct val="130000"/>
              </a:lnSpc>
            </a:pPr>
            <a:endParaRPr lang="en-US" altLang="zh-CN" sz="1400" dirty="0"/>
          </a:p>
          <a:p>
            <a:pPr>
              <a:lnSpc>
                <a:spcPct val="130000"/>
              </a:lnSpc>
            </a:pPr>
            <a:endParaRPr lang="en-US" altLang="zh-CN" sz="1400" dirty="0"/>
          </a:p>
          <a:p>
            <a:pPr>
              <a:lnSpc>
                <a:spcPct val="130000"/>
              </a:lnSpc>
            </a:pPr>
            <a:endParaRPr lang="en-US" altLang="zh-CN" sz="1400" dirty="0"/>
          </a:p>
          <a:p>
            <a:pPr>
              <a:lnSpc>
                <a:spcPct val="130000"/>
              </a:lnSpc>
            </a:pPr>
            <a:endParaRPr lang="en-US" altLang="zh-CN" sz="1400" dirty="0"/>
          </a:p>
          <a:p>
            <a:pPr>
              <a:lnSpc>
                <a:spcPct val="130000"/>
              </a:lnSpc>
            </a:pPr>
            <a:endParaRPr lang="en-US" altLang="zh-CN" sz="1400" dirty="0"/>
          </a:p>
          <a:p>
            <a:pPr>
              <a:lnSpc>
                <a:spcPct val="130000"/>
              </a:lnSpc>
            </a:pPr>
            <a:endParaRPr lang="en-US" altLang="zh-CN" sz="1400" dirty="0"/>
          </a:p>
          <a:p>
            <a:pPr>
              <a:lnSpc>
                <a:spcPct val="130000"/>
              </a:lnSpc>
            </a:pPr>
            <a:endParaRPr lang="en-US" altLang="zh-CN" sz="1400" dirty="0"/>
          </a:p>
          <a:p>
            <a:pPr>
              <a:lnSpc>
                <a:spcPct val="130000"/>
              </a:lnSpc>
            </a:pPr>
            <a:br>
              <a:rPr lang="zh-CN" altLang="en-US" sz="1400" dirty="0"/>
            </a:br>
            <a:endParaRPr lang="zh-CN" altLang="en-US" sz="1400" dirty="0">
              <a:solidFill>
                <a:schemeClr val="bg1">
                  <a:lumMod val="50000"/>
                </a:schemeClr>
              </a:solidFill>
              <a:latin typeface="微软雅黑" charset="0"/>
              <a:ea typeface="微软雅黑" charset="0"/>
            </a:endParaRPr>
          </a:p>
        </p:txBody>
      </p:sp>
      <p:sp>
        <p:nvSpPr>
          <p:cNvPr id="8" name="TextBox 7"/>
          <p:cNvSpPr txBox="1"/>
          <p:nvPr/>
        </p:nvSpPr>
        <p:spPr>
          <a:xfrm>
            <a:off x="1397977" y="597881"/>
            <a:ext cx="184731" cy="923330"/>
          </a:xfrm>
          <a:prstGeom prst="rect">
            <a:avLst/>
          </a:prstGeom>
          <a:noFill/>
        </p:spPr>
        <p:txBody>
          <a:bodyPr wrap="none" rtlCol="0">
            <a:spAutoFit/>
          </a:bodyPr>
          <a:lstStyle/>
          <a:p>
            <a:endParaRPr lang="en-US" altLang="zh-CN" dirty="0"/>
          </a:p>
          <a:p>
            <a:endParaRPr lang="en-US" altLang="zh-CN" dirty="0"/>
          </a:p>
          <a:p>
            <a:endParaRPr lang="zh-CN" altLang="en-US" dirty="0"/>
          </a:p>
        </p:txBody>
      </p:sp>
      <p:sp>
        <p:nvSpPr>
          <p:cNvPr id="9" name="TextBox 8"/>
          <p:cNvSpPr txBox="1"/>
          <p:nvPr/>
        </p:nvSpPr>
        <p:spPr>
          <a:xfrm>
            <a:off x="930238" y="1459523"/>
            <a:ext cx="184731" cy="369332"/>
          </a:xfrm>
          <a:prstGeom prst="rect">
            <a:avLst/>
          </a:prstGeom>
          <a:noFill/>
        </p:spPr>
        <p:txBody>
          <a:bodyPr wrap="none" rtlCol="0">
            <a:spAutoFit/>
          </a:bodyPr>
          <a:lstStyle/>
          <a:p>
            <a:endParaRPr lang="zh-CN" altLang="en-US" dirty="0"/>
          </a:p>
        </p:txBody>
      </p:sp>
      <p:sp>
        <p:nvSpPr>
          <p:cNvPr id="11" name="矩形 10"/>
          <p:cNvSpPr/>
          <p:nvPr/>
        </p:nvSpPr>
        <p:spPr>
          <a:xfrm>
            <a:off x="959622" y="946578"/>
            <a:ext cx="9107570" cy="1200329"/>
          </a:xfrm>
          <a:prstGeom prst="rect">
            <a:avLst/>
          </a:prstGeom>
        </p:spPr>
        <p:txBody>
          <a:bodyPr wrap="square">
            <a:spAutoFit/>
          </a:bodyPr>
          <a:lstStyle/>
          <a:p>
            <a:r>
              <a:rPr lang="en-US" altLang="zh-CN" b="1" dirty="0"/>
              <a:t>Linear-CRF</a:t>
            </a:r>
            <a:r>
              <a:rPr lang="zh-CN" altLang="en-US" b="1" dirty="0"/>
              <a:t>参数化形式</a:t>
            </a:r>
            <a:endParaRPr lang="en-US" altLang="zh-CN" b="1" dirty="0"/>
          </a:p>
          <a:p>
            <a:endParaRPr lang="en-US" altLang="zh-CN" b="1" dirty="0"/>
          </a:p>
          <a:p>
            <a:endParaRPr lang="en-US" altLang="zh-CN" b="1" dirty="0"/>
          </a:p>
          <a:p>
            <a:endParaRPr lang="zh-CN" altLang="en-US" b="1" dirty="0"/>
          </a:p>
        </p:txBody>
      </p:sp>
      <p:sp>
        <p:nvSpPr>
          <p:cNvPr id="13" name="矩形 12"/>
          <p:cNvSpPr/>
          <p:nvPr/>
        </p:nvSpPr>
        <p:spPr>
          <a:xfrm>
            <a:off x="959621" y="2563806"/>
            <a:ext cx="9994517" cy="2613023"/>
          </a:xfrm>
          <a:prstGeom prst="rect">
            <a:avLst/>
          </a:prstGeom>
        </p:spPr>
        <p:txBody>
          <a:bodyPr wrap="square">
            <a:spAutoFit/>
          </a:bodyPr>
          <a:lstStyle/>
          <a:p>
            <a:pPr>
              <a:lnSpc>
                <a:spcPct val="130000"/>
              </a:lnSpc>
            </a:pPr>
            <a:endParaRPr lang="en-US" altLang="zh-CN" dirty="0"/>
          </a:p>
          <a:p>
            <a:pPr>
              <a:lnSpc>
                <a:spcPct val="130000"/>
              </a:lnSpc>
            </a:pPr>
            <a:r>
              <a:rPr lang="zh-CN" altLang="en-US" dirty="0"/>
              <a:t>节点特征函数，这类特征函数只和当前节点有关</a:t>
            </a:r>
            <a:endParaRPr lang="en-US" altLang="zh-CN" dirty="0"/>
          </a:p>
          <a:p>
            <a:pPr>
              <a:lnSpc>
                <a:spcPct val="130000"/>
              </a:lnSpc>
            </a:pPr>
            <a:r>
              <a:rPr lang="zh-CN" altLang="en-US" dirty="0"/>
              <a:t>局部特征函数，这类特征函数与当前节点和上一个节点有关</a:t>
            </a:r>
            <a:endParaRPr lang="en-US" altLang="zh-CN" dirty="0"/>
          </a:p>
          <a:p>
            <a:pPr>
              <a:lnSpc>
                <a:spcPct val="130000"/>
              </a:lnSpc>
            </a:pPr>
            <a:r>
              <a:rPr lang="zh-CN" altLang="en-US" dirty="0"/>
              <a:t>权重用以表达对这个特征函数的信任度。</a:t>
            </a:r>
            <a:endParaRPr lang="en-US" altLang="zh-CN" dirty="0"/>
          </a:p>
          <a:p>
            <a:pPr>
              <a:lnSpc>
                <a:spcPct val="130000"/>
              </a:lnSpc>
            </a:pPr>
            <a:r>
              <a:rPr lang="zh-CN" altLang="en-US" dirty="0"/>
              <a:t>每个特征函数定义了一个</a:t>
            </a:r>
            <a:r>
              <a:rPr lang="en-US" altLang="zh-CN" dirty="0"/>
              <a:t>linear-CRF</a:t>
            </a:r>
            <a:r>
              <a:rPr lang="zh-CN" altLang="en-US" dirty="0"/>
              <a:t>的规则，则其系数定义了这个规则的可信度，所有的规则和其可信度一起构成了最终的条件概率分布。</a:t>
            </a:r>
            <a:endParaRPr lang="en-US" altLang="zh-CN" dirty="0"/>
          </a:p>
          <a:p>
            <a:pPr>
              <a:lnSpc>
                <a:spcPct val="130000"/>
              </a:lnSpc>
            </a:pPr>
            <a:endParaRPr lang="en-US" altLang="zh-CN" b="1" dirty="0"/>
          </a:p>
        </p:txBody>
      </p:sp>
      <p:pic>
        <p:nvPicPr>
          <p:cNvPr id="15" name="图片 14" descr="20171220132811844.png"/>
          <p:cNvPicPr>
            <a:picLocks noChangeAspect="1"/>
          </p:cNvPicPr>
          <p:nvPr/>
        </p:nvPicPr>
        <p:blipFill>
          <a:blip r:embed="rId2"/>
          <a:stretch>
            <a:fillRect/>
          </a:stretch>
        </p:blipFill>
        <p:spPr>
          <a:xfrm>
            <a:off x="959622" y="1529687"/>
            <a:ext cx="4533900" cy="617220"/>
          </a:xfrm>
          <a:prstGeom prst="rect">
            <a:avLst/>
          </a:prstGeom>
        </p:spPr>
      </p:pic>
    </p:spTree>
    <p:extLst>
      <p:ext uri="{BB962C8B-B14F-4D97-AF65-F5344CB8AC3E}">
        <p14:creationId xmlns:p14="http://schemas.microsoft.com/office/powerpoint/2010/main" val="15225120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82571" y="60523"/>
            <a:ext cx="5724644" cy="800219"/>
          </a:xfrm>
          <a:prstGeom prst="rect">
            <a:avLst/>
          </a:prstGeom>
        </p:spPr>
        <p:txBody>
          <a:bodyPr wrap="none">
            <a:spAutoFit/>
          </a:bodyPr>
          <a:lstStyle/>
          <a:p>
            <a:r>
              <a:rPr lang="zh-CN" altLang="en-US" sz="3200" b="1" dirty="0"/>
              <a:t>具体实现</a:t>
            </a:r>
            <a:r>
              <a:rPr lang="en-US" altLang="zh-CN" sz="3200" b="1" dirty="0"/>
              <a:t>---</a:t>
            </a:r>
            <a:r>
              <a:rPr lang="zh-CN" altLang="en-US" b="1" dirty="0">
                <a:solidFill>
                  <a:prstClr val="black"/>
                </a:solidFill>
              </a:rPr>
              <a:t>从文本构造特征</a:t>
            </a:r>
            <a:r>
              <a:rPr lang="en-US" altLang="zh-CN" sz="1400" b="1" dirty="0"/>
              <a:t>		</a:t>
            </a:r>
          </a:p>
          <a:p>
            <a:endParaRPr lang="zh-CN" altLang="en-US" sz="1400" b="1" dirty="0"/>
          </a:p>
        </p:txBody>
      </p:sp>
      <p:sp>
        <p:nvSpPr>
          <p:cNvPr id="7" name="矩形 6"/>
          <p:cNvSpPr/>
          <p:nvPr/>
        </p:nvSpPr>
        <p:spPr>
          <a:xfrm>
            <a:off x="959621" y="1043290"/>
            <a:ext cx="7964572" cy="4013406"/>
          </a:xfrm>
          <a:prstGeom prst="rect">
            <a:avLst/>
          </a:prstGeom>
        </p:spPr>
        <p:txBody>
          <a:bodyPr wrap="square">
            <a:spAutoFit/>
          </a:bodyPr>
          <a:lstStyle/>
          <a:p>
            <a:pPr>
              <a:lnSpc>
                <a:spcPct val="130000"/>
              </a:lnSpc>
            </a:pPr>
            <a:endParaRPr lang="en-US" altLang="zh-CN" sz="1400" b="1" dirty="0"/>
          </a:p>
          <a:p>
            <a:pPr>
              <a:lnSpc>
                <a:spcPct val="130000"/>
              </a:lnSpc>
            </a:pPr>
            <a:endParaRPr lang="en-US" altLang="zh-CN" sz="1400" b="1" dirty="0"/>
          </a:p>
          <a:p>
            <a:pPr>
              <a:lnSpc>
                <a:spcPct val="130000"/>
              </a:lnSpc>
            </a:pPr>
            <a:endParaRPr lang="en-US" altLang="zh-CN" sz="1400" b="1" dirty="0"/>
          </a:p>
          <a:p>
            <a:pPr>
              <a:lnSpc>
                <a:spcPct val="130000"/>
              </a:lnSpc>
            </a:pPr>
            <a:endParaRPr lang="en-US" altLang="zh-CN" sz="1400" dirty="0"/>
          </a:p>
          <a:p>
            <a:pPr>
              <a:lnSpc>
                <a:spcPct val="130000"/>
              </a:lnSpc>
            </a:pPr>
            <a:endParaRPr lang="zh-CN" altLang="en-US" sz="1400" dirty="0"/>
          </a:p>
          <a:p>
            <a:pPr>
              <a:lnSpc>
                <a:spcPct val="130000"/>
              </a:lnSpc>
            </a:pPr>
            <a:endParaRPr lang="en-US" altLang="zh-CN" sz="1400" dirty="0"/>
          </a:p>
          <a:p>
            <a:pPr>
              <a:lnSpc>
                <a:spcPct val="130000"/>
              </a:lnSpc>
            </a:pPr>
            <a:endParaRPr lang="en-US" altLang="zh-CN" sz="1400" dirty="0"/>
          </a:p>
          <a:p>
            <a:pPr>
              <a:lnSpc>
                <a:spcPct val="130000"/>
              </a:lnSpc>
            </a:pPr>
            <a:endParaRPr lang="en-US" altLang="zh-CN" sz="1400" dirty="0"/>
          </a:p>
          <a:p>
            <a:pPr>
              <a:lnSpc>
                <a:spcPct val="130000"/>
              </a:lnSpc>
            </a:pPr>
            <a:endParaRPr lang="en-US" altLang="zh-CN" sz="1400" dirty="0"/>
          </a:p>
          <a:p>
            <a:pPr>
              <a:lnSpc>
                <a:spcPct val="130000"/>
              </a:lnSpc>
            </a:pPr>
            <a:endParaRPr lang="en-US" altLang="zh-CN" sz="1400" dirty="0"/>
          </a:p>
          <a:p>
            <a:pPr>
              <a:lnSpc>
                <a:spcPct val="130000"/>
              </a:lnSpc>
            </a:pPr>
            <a:endParaRPr lang="en-US" altLang="zh-CN" sz="1400" dirty="0"/>
          </a:p>
          <a:p>
            <a:pPr>
              <a:lnSpc>
                <a:spcPct val="130000"/>
              </a:lnSpc>
            </a:pPr>
            <a:endParaRPr lang="en-US" altLang="zh-CN" sz="1400" dirty="0"/>
          </a:p>
          <a:p>
            <a:pPr>
              <a:lnSpc>
                <a:spcPct val="130000"/>
              </a:lnSpc>
            </a:pPr>
            <a:br>
              <a:rPr lang="zh-CN" altLang="en-US" sz="1400" dirty="0"/>
            </a:br>
            <a:endParaRPr lang="zh-CN" altLang="en-US" sz="1400" dirty="0">
              <a:solidFill>
                <a:schemeClr val="bg1">
                  <a:lumMod val="50000"/>
                </a:schemeClr>
              </a:solidFill>
              <a:latin typeface="微软雅黑" charset="0"/>
              <a:ea typeface="微软雅黑" charset="0"/>
            </a:endParaRPr>
          </a:p>
        </p:txBody>
      </p:sp>
      <p:sp>
        <p:nvSpPr>
          <p:cNvPr id="8" name="TextBox 7"/>
          <p:cNvSpPr txBox="1"/>
          <p:nvPr/>
        </p:nvSpPr>
        <p:spPr>
          <a:xfrm>
            <a:off x="1397977" y="597881"/>
            <a:ext cx="184731" cy="923330"/>
          </a:xfrm>
          <a:prstGeom prst="rect">
            <a:avLst/>
          </a:prstGeom>
          <a:noFill/>
        </p:spPr>
        <p:txBody>
          <a:bodyPr wrap="none" rtlCol="0">
            <a:spAutoFit/>
          </a:bodyPr>
          <a:lstStyle/>
          <a:p>
            <a:endParaRPr lang="en-US" altLang="zh-CN" dirty="0"/>
          </a:p>
          <a:p>
            <a:endParaRPr lang="en-US" altLang="zh-CN" dirty="0"/>
          </a:p>
          <a:p>
            <a:endParaRPr lang="zh-CN" altLang="en-US" dirty="0"/>
          </a:p>
        </p:txBody>
      </p:sp>
      <p:sp>
        <p:nvSpPr>
          <p:cNvPr id="9" name="TextBox 8"/>
          <p:cNvSpPr txBox="1"/>
          <p:nvPr/>
        </p:nvSpPr>
        <p:spPr>
          <a:xfrm>
            <a:off x="930238" y="1459523"/>
            <a:ext cx="184731" cy="369332"/>
          </a:xfrm>
          <a:prstGeom prst="rect">
            <a:avLst/>
          </a:prstGeom>
          <a:noFill/>
        </p:spPr>
        <p:txBody>
          <a:bodyPr wrap="none" rtlCol="0">
            <a:spAutoFit/>
          </a:bodyPr>
          <a:lstStyle/>
          <a:p>
            <a:endParaRPr lang="zh-CN" altLang="en-US" dirty="0"/>
          </a:p>
        </p:txBody>
      </p:sp>
      <p:sp>
        <p:nvSpPr>
          <p:cNvPr id="11" name="矩形 10"/>
          <p:cNvSpPr/>
          <p:nvPr/>
        </p:nvSpPr>
        <p:spPr>
          <a:xfrm>
            <a:off x="959622" y="1198515"/>
            <a:ext cx="9107570" cy="5262979"/>
          </a:xfrm>
          <a:prstGeom prst="rect">
            <a:avLst/>
          </a:prstGeom>
        </p:spPr>
        <p:txBody>
          <a:bodyPr wrap="square">
            <a:spAutoFit/>
          </a:bodyPr>
          <a:lstStyle/>
          <a:p>
            <a:r>
              <a:rPr lang="zh-CN" altLang="en-US" sz="2000" dirty="0">
                <a:latin typeface="+mn-ea"/>
              </a:rPr>
              <a:t>语料生成模块（可以利用丰富的内部及上下文特征信息）：</a:t>
            </a:r>
            <a:endParaRPr lang="en-US" altLang="zh-CN" sz="2000" dirty="0">
              <a:latin typeface="+mn-ea"/>
            </a:endParaRPr>
          </a:p>
          <a:p>
            <a:endParaRPr lang="en-US" altLang="zh-CN" sz="2000" dirty="0">
              <a:latin typeface="+mn-ea"/>
            </a:endParaRPr>
          </a:p>
          <a:p>
            <a:r>
              <a:rPr lang="zh-CN" altLang="en-US" sz="2000" dirty="0">
                <a:latin typeface="+mn-ea"/>
              </a:rPr>
              <a:t>以字为划分单位，为每个字添加丰富的特征信息。</a:t>
            </a:r>
            <a:endParaRPr lang="en-US" altLang="zh-CN" sz="2000" dirty="0">
              <a:latin typeface="+mn-ea"/>
            </a:endParaRPr>
          </a:p>
          <a:p>
            <a:r>
              <a:rPr lang="zh-CN" altLang="en-US" sz="2000" dirty="0">
                <a:latin typeface="+mn-ea"/>
              </a:rPr>
              <a:t>特征信息：基本信息（词性、分界）、内部组成特征信息（常用的人名姓氏、地名简称）、外部引导特征（命名实体前后的指导词）、实体资源列表（常用的实体资源集）等等。</a:t>
            </a:r>
            <a:endParaRPr lang="en-US" altLang="zh-CN" sz="2000" dirty="0">
              <a:latin typeface="+mn-ea"/>
            </a:endParaRPr>
          </a:p>
          <a:p>
            <a:endParaRPr lang="en-US" altLang="zh-CN" b="1" dirty="0"/>
          </a:p>
          <a:p>
            <a:endParaRPr lang="en-US" altLang="zh-CN" b="1" dirty="0"/>
          </a:p>
          <a:p>
            <a:endParaRPr lang="en-US" altLang="zh-CN" b="1" dirty="0"/>
          </a:p>
          <a:p>
            <a:endParaRPr lang="en-US" altLang="zh-CN" b="1" dirty="0"/>
          </a:p>
          <a:p>
            <a:endParaRPr lang="en-US" altLang="zh-CN" b="1" dirty="0"/>
          </a:p>
          <a:p>
            <a:endParaRPr lang="en-US" altLang="zh-CN" b="1" dirty="0"/>
          </a:p>
          <a:p>
            <a:endParaRPr lang="en-US" altLang="zh-CN" b="1" dirty="0"/>
          </a:p>
          <a:p>
            <a:endParaRPr lang="en-US" altLang="zh-CN" b="1" dirty="0"/>
          </a:p>
          <a:p>
            <a:endParaRPr lang="en-US" altLang="zh-CN" b="1" dirty="0"/>
          </a:p>
          <a:p>
            <a:endParaRPr lang="en-US" altLang="zh-CN" b="1" dirty="0"/>
          </a:p>
          <a:p>
            <a:endParaRPr lang="en-US" altLang="zh-CN" b="1" dirty="0"/>
          </a:p>
          <a:p>
            <a:endParaRPr lang="zh-CN" altLang="en-US" b="1" dirty="0"/>
          </a:p>
        </p:txBody>
      </p:sp>
      <p:pic>
        <p:nvPicPr>
          <p:cNvPr id="12" name="图片 11" descr="截图17.png"/>
          <p:cNvPicPr>
            <a:picLocks noChangeAspect="1"/>
          </p:cNvPicPr>
          <p:nvPr/>
        </p:nvPicPr>
        <p:blipFill>
          <a:blip r:embed="rId2"/>
          <a:stretch>
            <a:fillRect/>
          </a:stretch>
        </p:blipFill>
        <p:spPr>
          <a:xfrm>
            <a:off x="657768" y="1198515"/>
            <a:ext cx="9577913" cy="4915326"/>
          </a:xfrm>
          <a:prstGeom prst="rect">
            <a:avLst/>
          </a:prstGeom>
        </p:spPr>
      </p:pic>
    </p:spTree>
    <p:extLst>
      <p:ext uri="{BB962C8B-B14F-4D97-AF65-F5344CB8AC3E}">
        <p14:creationId xmlns:p14="http://schemas.microsoft.com/office/powerpoint/2010/main" val="36766128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linds(horizont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54578" y="60523"/>
            <a:ext cx="3877985" cy="584775"/>
          </a:xfrm>
          <a:prstGeom prst="rect">
            <a:avLst/>
          </a:prstGeom>
        </p:spPr>
        <p:txBody>
          <a:bodyPr wrap="none">
            <a:spAutoFit/>
          </a:bodyPr>
          <a:lstStyle/>
          <a:p>
            <a:r>
              <a:rPr lang="zh-CN" altLang="en-US" sz="3200" b="1" dirty="0"/>
              <a:t>具体实现</a:t>
            </a:r>
            <a:r>
              <a:rPr lang="en-US" altLang="zh-CN" sz="3200" b="1" dirty="0"/>
              <a:t>---</a:t>
            </a:r>
            <a:r>
              <a:rPr lang="zh-CN" altLang="en-US" b="1" dirty="0"/>
              <a:t>生成特征函数	</a:t>
            </a:r>
          </a:p>
        </p:txBody>
      </p:sp>
      <p:sp>
        <p:nvSpPr>
          <p:cNvPr id="7" name="矩形 6"/>
          <p:cNvSpPr/>
          <p:nvPr/>
        </p:nvSpPr>
        <p:spPr>
          <a:xfrm>
            <a:off x="959621" y="1043290"/>
            <a:ext cx="7964572" cy="4013406"/>
          </a:xfrm>
          <a:prstGeom prst="rect">
            <a:avLst/>
          </a:prstGeom>
        </p:spPr>
        <p:txBody>
          <a:bodyPr wrap="square">
            <a:spAutoFit/>
          </a:bodyPr>
          <a:lstStyle/>
          <a:p>
            <a:pPr>
              <a:lnSpc>
                <a:spcPct val="130000"/>
              </a:lnSpc>
            </a:pPr>
            <a:endParaRPr lang="en-US" altLang="zh-CN" sz="1400" b="1" dirty="0"/>
          </a:p>
          <a:p>
            <a:pPr>
              <a:lnSpc>
                <a:spcPct val="130000"/>
              </a:lnSpc>
            </a:pPr>
            <a:endParaRPr lang="en-US" altLang="zh-CN" sz="1400" b="1" dirty="0"/>
          </a:p>
          <a:p>
            <a:pPr>
              <a:lnSpc>
                <a:spcPct val="130000"/>
              </a:lnSpc>
            </a:pPr>
            <a:endParaRPr lang="en-US" altLang="zh-CN" sz="1400" b="1" dirty="0"/>
          </a:p>
          <a:p>
            <a:pPr>
              <a:lnSpc>
                <a:spcPct val="130000"/>
              </a:lnSpc>
            </a:pPr>
            <a:endParaRPr lang="en-US" altLang="zh-CN" sz="1400" dirty="0"/>
          </a:p>
          <a:p>
            <a:pPr>
              <a:lnSpc>
                <a:spcPct val="130000"/>
              </a:lnSpc>
            </a:pPr>
            <a:endParaRPr lang="zh-CN" altLang="en-US" sz="1400" dirty="0"/>
          </a:p>
          <a:p>
            <a:pPr>
              <a:lnSpc>
                <a:spcPct val="130000"/>
              </a:lnSpc>
            </a:pPr>
            <a:endParaRPr lang="en-US" altLang="zh-CN" sz="1400" dirty="0"/>
          </a:p>
          <a:p>
            <a:pPr>
              <a:lnSpc>
                <a:spcPct val="130000"/>
              </a:lnSpc>
            </a:pPr>
            <a:endParaRPr lang="en-US" altLang="zh-CN" sz="1400" dirty="0"/>
          </a:p>
          <a:p>
            <a:pPr>
              <a:lnSpc>
                <a:spcPct val="130000"/>
              </a:lnSpc>
            </a:pPr>
            <a:endParaRPr lang="en-US" altLang="zh-CN" sz="1400" dirty="0"/>
          </a:p>
          <a:p>
            <a:pPr>
              <a:lnSpc>
                <a:spcPct val="130000"/>
              </a:lnSpc>
            </a:pPr>
            <a:endParaRPr lang="en-US" altLang="zh-CN" sz="1400" dirty="0"/>
          </a:p>
          <a:p>
            <a:pPr>
              <a:lnSpc>
                <a:spcPct val="130000"/>
              </a:lnSpc>
            </a:pPr>
            <a:endParaRPr lang="en-US" altLang="zh-CN" sz="1400" dirty="0"/>
          </a:p>
          <a:p>
            <a:pPr>
              <a:lnSpc>
                <a:spcPct val="130000"/>
              </a:lnSpc>
            </a:pPr>
            <a:endParaRPr lang="en-US" altLang="zh-CN" sz="1400" dirty="0"/>
          </a:p>
          <a:p>
            <a:pPr>
              <a:lnSpc>
                <a:spcPct val="130000"/>
              </a:lnSpc>
            </a:pPr>
            <a:endParaRPr lang="en-US" altLang="zh-CN" sz="1400" dirty="0"/>
          </a:p>
          <a:p>
            <a:pPr>
              <a:lnSpc>
                <a:spcPct val="130000"/>
              </a:lnSpc>
            </a:pPr>
            <a:br>
              <a:rPr lang="zh-CN" altLang="en-US" sz="1400" dirty="0"/>
            </a:br>
            <a:endParaRPr lang="zh-CN" altLang="en-US" sz="1400" dirty="0">
              <a:solidFill>
                <a:schemeClr val="bg1">
                  <a:lumMod val="50000"/>
                </a:schemeClr>
              </a:solidFill>
              <a:latin typeface="微软雅黑" charset="0"/>
              <a:ea typeface="微软雅黑" charset="0"/>
            </a:endParaRPr>
          </a:p>
        </p:txBody>
      </p:sp>
      <p:sp>
        <p:nvSpPr>
          <p:cNvPr id="8" name="TextBox 7"/>
          <p:cNvSpPr txBox="1"/>
          <p:nvPr/>
        </p:nvSpPr>
        <p:spPr>
          <a:xfrm>
            <a:off x="1397977" y="597881"/>
            <a:ext cx="184731" cy="923330"/>
          </a:xfrm>
          <a:prstGeom prst="rect">
            <a:avLst/>
          </a:prstGeom>
          <a:noFill/>
        </p:spPr>
        <p:txBody>
          <a:bodyPr wrap="none" rtlCol="0">
            <a:spAutoFit/>
          </a:bodyPr>
          <a:lstStyle/>
          <a:p>
            <a:endParaRPr lang="en-US" altLang="zh-CN" dirty="0"/>
          </a:p>
          <a:p>
            <a:endParaRPr lang="en-US" altLang="zh-CN" dirty="0"/>
          </a:p>
          <a:p>
            <a:endParaRPr lang="zh-CN" altLang="en-US" dirty="0"/>
          </a:p>
        </p:txBody>
      </p:sp>
      <p:sp>
        <p:nvSpPr>
          <p:cNvPr id="9" name="TextBox 8"/>
          <p:cNvSpPr txBox="1"/>
          <p:nvPr/>
        </p:nvSpPr>
        <p:spPr>
          <a:xfrm>
            <a:off x="930238" y="1459523"/>
            <a:ext cx="184731" cy="369332"/>
          </a:xfrm>
          <a:prstGeom prst="rect">
            <a:avLst/>
          </a:prstGeom>
          <a:noFill/>
        </p:spPr>
        <p:txBody>
          <a:bodyPr wrap="none" rtlCol="0">
            <a:spAutoFit/>
          </a:bodyPr>
          <a:lstStyle/>
          <a:p>
            <a:endParaRPr lang="zh-CN" altLang="en-US" dirty="0"/>
          </a:p>
        </p:txBody>
      </p:sp>
      <p:sp>
        <p:nvSpPr>
          <p:cNvPr id="11" name="矩形 10"/>
          <p:cNvSpPr/>
          <p:nvPr/>
        </p:nvSpPr>
        <p:spPr>
          <a:xfrm>
            <a:off x="959621" y="797114"/>
            <a:ext cx="10880925" cy="11172289"/>
          </a:xfrm>
          <a:prstGeom prst="rect">
            <a:avLst/>
          </a:prstGeom>
        </p:spPr>
        <p:txBody>
          <a:bodyPr wrap="square">
            <a:spAutoFit/>
          </a:bodyPr>
          <a:lstStyle/>
          <a:p>
            <a:r>
              <a:rPr lang="zh-CN" altLang="en-US" dirty="0"/>
              <a:t>特征模板：从语料集中选择特征值</a:t>
            </a:r>
            <a:endParaRPr lang="en-US" altLang="zh-CN" dirty="0"/>
          </a:p>
          <a:p>
            <a:r>
              <a:rPr lang="zh-CN" altLang="en-US" dirty="0"/>
              <a:t>格式：</a:t>
            </a:r>
            <a:r>
              <a:rPr lang="en-US" altLang="zh-CN" dirty="0"/>
              <a:t>%x[row,col] </a:t>
            </a:r>
            <a:r>
              <a:rPr lang="zh-CN" altLang="en-US" dirty="0"/>
              <a:t>，选择当前字</a:t>
            </a:r>
            <a:r>
              <a:rPr lang="en-US" altLang="zh-CN" dirty="0"/>
              <a:t>x</a:t>
            </a:r>
            <a:r>
              <a:rPr lang="zh-CN" altLang="en-US" dirty="0"/>
              <a:t>的部分特征，</a:t>
            </a:r>
            <a:r>
              <a:rPr lang="en-US" altLang="zh-CN" dirty="0"/>
              <a:t> row</a:t>
            </a:r>
            <a:r>
              <a:rPr lang="zh-CN" altLang="en-US" dirty="0"/>
              <a:t>相对行 数，</a:t>
            </a:r>
            <a:r>
              <a:rPr lang="en-US" altLang="zh-CN" dirty="0"/>
              <a:t>col</a:t>
            </a:r>
            <a:r>
              <a:rPr lang="zh-CN" altLang="en-US" dirty="0"/>
              <a:t>绝对列数 </a:t>
            </a:r>
            <a:endParaRPr lang="en-US" altLang="zh-CN" dirty="0"/>
          </a:p>
          <a:p>
            <a:r>
              <a:rPr lang="en-US" altLang="zh-CN" dirty="0"/>
              <a:t>U00:%x[-2,0]</a:t>
            </a:r>
            <a:br>
              <a:rPr lang="zh-CN" altLang="en-US" dirty="0"/>
            </a:br>
            <a:r>
              <a:rPr lang="en-US" altLang="zh-CN" dirty="0"/>
              <a:t>U01:%x[-1,0]</a:t>
            </a:r>
            <a:br>
              <a:rPr lang="zh-CN" altLang="en-US" dirty="0"/>
            </a:br>
            <a:r>
              <a:rPr lang="en-US" altLang="zh-CN" dirty="0"/>
              <a:t>U02:%x[0,0]</a:t>
            </a:r>
            <a:br>
              <a:rPr lang="zh-CN" altLang="en-US" dirty="0"/>
            </a:br>
            <a:r>
              <a:rPr lang="en-US" altLang="zh-CN" dirty="0"/>
              <a:t>U03:%x[1,0]</a:t>
            </a:r>
            <a:r>
              <a:rPr lang="zh-CN" altLang="en-US" dirty="0"/>
              <a:t> </a:t>
            </a:r>
            <a:br>
              <a:rPr lang="zh-CN" altLang="en-US" dirty="0"/>
            </a:br>
            <a:r>
              <a:rPr lang="en-US" altLang="zh-CN" dirty="0"/>
              <a:t>U04:%x[2,0]</a:t>
            </a:r>
            <a:br>
              <a:rPr lang="zh-CN" altLang="en-US" dirty="0"/>
            </a:br>
            <a:r>
              <a:rPr lang="en-US" altLang="zh-CN" dirty="0"/>
              <a:t>U05:%x[-2,0]/%x[-1,0]/%x[0,0] </a:t>
            </a:r>
          </a:p>
          <a:p>
            <a:endParaRPr lang="en-US" altLang="zh-CN" dirty="0"/>
          </a:p>
          <a:p>
            <a:r>
              <a:rPr lang="zh-CN" altLang="en-US" dirty="0"/>
              <a:t>根据特征模板为语料集中的每个字生成一系列的特征函数：</a:t>
            </a:r>
            <a:endParaRPr lang="en-US" altLang="zh-CN" dirty="0"/>
          </a:p>
          <a:p>
            <a:r>
              <a:rPr lang="en-US" altLang="zh-CN" dirty="0"/>
              <a:t>func1=if(output=B-org and feature=’U00:</a:t>
            </a:r>
            <a:r>
              <a:rPr lang="zh-CN" altLang="en-US" dirty="0"/>
              <a:t>中’</a:t>
            </a:r>
            <a:r>
              <a:rPr lang="en-US" altLang="zh-CN" dirty="0"/>
              <a:t>) return 1 else return 0 </a:t>
            </a:r>
          </a:p>
          <a:p>
            <a:r>
              <a:rPr lang="en-US" altLang="zh-CN" dirty="0"/>
              <a:t>func2=if(output=I –org and feature=’U00:</a:t>
            </a:r>
            <a:r>
              <a:rPr lang="zh-CN" altLang="en-US" dirty="0"/>
              <a:t>中’</a:t>
            </a:r>
            <a:r>
              <a:rPr lang="en-US" altLang="zh-CN" dirty="0"/>
              <a:t>) return 1 else return 0 </a:t>
            </a:r>
          </a:p>
          <a:p>
            <a:r>
              <a:rPr lang="en-US" altLang="zh-CN" dirty="0"/>
              <a:t>func3=if(output=B-per and feature=’U00:</a:t>
            </a:r>
            <a:r>
              <a:rPr lang="zh-CN" altLang="en-US" dirty="0"/>
              <a:t>中’</a:t>
            </a:r>
            <a:r>
              <a:rPr lang="en-US" altLang="zh-CN" dirty="0"/>
              <a:t>) return 1 else return 0</a:t>
            </a:r>
          </a:p>
          <a:p>
            <a:r>
              <a:rPr lang="en-US" altLang="zh-CN" dirty="0"/>
              <a:t>……………</a:t>
            </a:r>
          </a:p>
          <a:p>
            <a:r>
              <a:rPr lang="en-US" altLang="zh-CN" dirty="0"/>
              <a:t>func=if(output=B-org and feature=’U00:</a:t>
            </a:r>
            <a:r>
              <a:rPr lang="zh-CN" altLang="en-US" dirty="0"/>
              <a:t>刘’</a:t>
            </a:r>
            <a:r>
              <a:rPr lang="en-US" altLang="zh-CN" dirty="0"/>
              <a:t>) return 1 else return 0 </a:t>
            </a:r>
          </a:p>
          <a:p>
            <a:r>
              <a:rPr lang="en-US" altLang="zh-CN" dirty="0"/>
              <a:t>func=if(output=I-org and feature=’U00:</a:t>
            </a:r>
            <a:r>
              <a:rPr lang="zh-CN" altLang="en-US" dirty="0"/>
              <a:t>刘’</a:t>
            </a:r>
            <a:r>
              <a:rPr lang="en-US" altLang="zh-CN" dirty="0"/>
              <a:t>) return 1 else return 0 </a:t>
            </a:r>
          </a:p>
          <a:p>
            <a:r>
              <a:rPr lang="en-US" altLang="zh-CN" dirty="0"/>
              <a:t>func=if(output=B-per and feature=’U00:</a:t>
            </a:r>
            <a:r>
              <a:rPr lang="zh-CN" altLang="en-US" dirty="0"/>
              <a:t>刘’</a:t>
            </a:r>
            <a:r>
              <a:rPr lang="en-US" altLang="zh-CN" dirty="0"/>
              <a:t>) return 1 else return 0 </a:t>
            </a:r>
          </a:p>
          <a:p>
            <a:endParaRPr lang="en-US" altLang="zh-CN" dirty="0"/>
          </a:p>
          <a:p>
            <a:r>
              <a:rPr lang="zh-CN" altLang="en-US" dirty="0"/>
              <a:t>完成条件随机场模型学习。</a:t>
            </a:r>
            <a:endParaRPr lang="en-US" altLang="zh-CN" dirty="0"/>
          </a:p>
          <a:p>
            <a:r>
              <a:rPr lang="en-US" altLang="zh-CN" dirty="0"/>
              <a:t> </a:t>
            </a:r>
          </a:p>
          <a:p>
            <a:endParaRPr lang="en-US" altLang="zh-CN" dirty="0"/>
          </a:p>
          <a:p>
            <a:endParaRPr lang="en-US" altLang="zh-CN" dirty="0"/>
          </a:p>
          <a:p>
            <a:endParaRPr lang="en-US" altLang="zh-CN" dirty="0"/>
          </a:p>
          <a:p>
            <a:endParaRPr lang="en-US" altLang="zh-CN" dirty="0"/>
          </a:p>
          <a:p>
            <a:endParaRPr lang="en-US" altLang="zh-CN" dirty="0"/>
          </a:p>
          <a:p>
            <a:br>
              <a:rPr lang="en-US" altLang="zh-CN" dirty="0"/>
            </a:br>
            <a:endParaRPr lang="en-US" altLang="zh-CN" dirty="0"/>
          </a:p>
          <a:p>
            <a:endParaRPr lang="en-US" altLang="zh-CN" b="1" dirty="0"/>
          </a:p>
          <a:p>
            <a:endParaRPr lang="en-US" altLang="zh-CN" b="1" dirty="0"/>
          </a:p>
          <a:p>
            <a:endParaRPr lang="en-US" altLang="zh-CN" b="1" dirty="0"/>
          </a:p>
          <a:p>
            <a:endParaRPr lang="en-US" altLang="zh-CN" b="1" dirty="0"/>
          </a:p>
          <a:p>
            <a:endParaRPr lang="en-US" altLang="zh-CN" b="1" dirty="0"/>
          </a:p>
          <a:p>
            <a:endParaRPr lang="en-US" altLang="zh-CN" b="1" dirty="0"/>
          </a:p>
          <a:p>
            <a:endParaRPr lang="en-US" altLang="zh-CN" b="1" dirty="0"/>
          </a:p>
          <a:p>
            <a:endParaRPr lang="en-US" altLang="zh-CN" b="1" dirty="0"/>
          </a:p>
          <a:p>
            <a:endParaRPr lang="en-US" altLang="zh-CN" b="1" dirty="0"/>
          </a:p>
          <a:p>
            <a:endParaRPr lang="en-US" altLang="zh-CN" b="1" dirty="0"/>
          </a:p>
          <a:p>
            <a:endParaRPr lang="en-US" altLang="zh-CN" b="1" dirty="0"/>
          </a:p>
          <a:p>
            <a:endParaRPr lang="zh-CN" altLang="en-US" b="1" dirty="0"/>
          </a:p>
        </p:txBody>
      </p:sp>
    </p:spTree>
    <p:extLst>
      <p:ext uri="{BB962C8B-B14F-4D97-AF65-F5344CB8AC3E}">
        <p14:creationId xmlns:p14="http://schemas.microsoft.com/office/powerpoint/2010/main" val="34111186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289261" y="219150"/>
            <a:ext cx="4497355" cy="800219"/>
          </a:xfrm>
          <a:prstGeom prst="rect">
            <a:avLst/>
          </a:prstGeom>
        </p:spPr>
        <p:txBody>
          <a:bodyPr wrap="square">
            <a:spAutoFit/>
          </a:bodyPr>
          <a:lstStyle/>
          <a:p>
            <a:r>
              <a:rPr lang="en-US" altLang="zh-CN" sz="3200" b="1" dirty="0"/>
              <a:t>Linear-CRF</a:t>
            </a:r>
            <a:r>
              <a:rPr lang="zh-CN" altLang="en-US" sz="3200" b="1" dirty="0"/>
              <a:t>学习和预测</a:t>
            </a:r>
            <a:endParaRPr lang="en-US" altLang="zh-CN" sz="3200" b="1" dirty="0"/>
          </a:p>
          <a:p>
            <a:endParaRPr lang="zh-CN" altLang="en-US" sz="1400" b="1" dirty="0"/>
          </a:p>
        </p:txBody>
      </p:sp>
      <p:sp>
        <p:nvSpPr>
          <p:cNvPr id="7" name="矩形 6"/>
          <p:cNvSpPr/>
          <p:nvPr/>
        </p:nvSpPr>
        <p:spPr>
          <a:xfrm>
            <a:off x="959621" y="1043290"/>
            <a:ext cx="7964572" cy="4013406"/>
          </a:xfrm>
          <a:prstGeom prst="rect">
            <a:avLst/>
          </a:prstGeom>
        </p:spPr>
        <p:txBody>
          <a:bodyPr wrap="square">
            <a:spAutoFit/>
          </a:bodyPr>
          <a:lstStyle/>
          <a:p>
            <a:pPr>
              <a:lnSpc>
                <a:spcPct val="130000"/>
              </a:lnSpc>
            </a:pPr>
            <a:endParaRPr lang="en-US" altLang="zh-CN" sz="1400" b="1" dirty="0"/>
          </a:p>
          <a:p>
            <a:pPr>
              <a:lnSpc>
                <a:spcPct val="130000"/>
              </a:lnSpc>
            </a:pPr>
            <a:endParaRPr lang="en-US" altLang="zh-CN" sz="1400" b="1" dirty="0"/>
          </a:p>
          <a:p>
            <a:pPr>
              <a:lnSpc>
                <a:spcPct val="130000"/>
              </a:lnSpc>
            </a:pPr>
            <a:endParaRPr lang="en-US" altLang="zh-CN" sz="1400" b="1" dirty="0"/>
          </a:p>
          <a:p>
            <a:pPr>
              <a:lnSpc>
                <a:spcPct val="130000"/>
              </a:lnSpc>
            </a:pPr>
            <a:endParaRPr lang="en-US" altLang="zh-CN" sz="1400" dirty="0"/>
          </a:p>
          <a:p>
            <a:pPr>
              <a:lnSpc>
                <a:spcPct val="130000"/>
              </a:lnSpc>
            </a:pPr>
            <a:endParaRPr lang="zh-CN" altLang="en-US" sz="1400" dirty="0"/>
          </a:p>
          <a:p>
            <a:pPr>
              <a:lnSpc>
                <a:spcPct val="130000"/>
              </a:lnSpc>
            </a:pPr>
            <a:endParaRPr lang="en-US" altLang="zh-CN" sz="1400" dirty="0"/>
          </a:p>
          <a:p>
            <a:pPr>
              <a:lnSpc>
                <a:spcPct val="130000"/>
              </a:lnSpc>
            </a:pPr>
            <a:endParaRPr lang="en-US" altLang="zh-CN" sz="1400" dirty="0"/>
          </a:p>
          <a:p>
            <a:pPr>
              <a:lnSpc>
                <a:spcPct val="130000"/>
              </a:lnSpc>
            </a:pPr>
            <a:endParaRPr lang="en-US" altLang="zh-CN" sz="1400" dirty="0"/>
          </a:p>
          <a:p>
            <a:pPr>
              <a:lnSpc>
                <a:spcPct val="130000"/>
              </a:lnSpc>
            </a:pPr>
            <a:endParaRPr lang="en-US" altLang="zh-CN" sz="1400" dirty="0"/>
          </a:p>
          <a:p>
            <a:pPr>
              <a:lnSpc>
                <a:spcPct val="130000"/>
              </a:lnSpc>
            </a:pPr>
            <a:endParaRPr lang="en-US" altLang="zh-CN" sz="1400" dirty="0"/>
          </a:p>
          <a:p>
            <a:pPr>
              <a:lnSpc>
                <a:spcPct val="130000"/>
              </a:lnSpc>
            </a:pPr>
            <a:endParaRPr lang="en-US" altLang="zh-CN" sz="1400" dirty="0"/>
          </a:p>
          <a:p>
            <a:pPr>
              <a:lnSpc>
                <a:spcPct val="130000"/>
              </a:lnSpc>
            </a:pPr>
            <a:endParaRPr lang="en-US" altLang="zh-CN" sz="1400" dirty="0"/>
          </a:p>
          <a:p>
            <a:pPr>
              <a:lnSpc>
                <a:spcPct val="130000"/>
              </a:lnSpc>
            </a:pPr>
            <a:br>
              <a:rPr lang="zh-CN" altLang="en-US" sz="1400" dirty="0"/>
            </a:br>
            <a:endParaRPr lang="zh-CN" altLang="en-US" sz="1400" dirty="0">
              <a:solidFill>
                <a:schemeClr val="bg1">
                  <a:lumMod val="50000"/>
                </a:schemeClr>
              </a:solidFill>
              <a:latin typeface="微软雅黑" charset="0"/>
              <a:ea typeface="微软雅黑" charset="0"/>
            </a:endParaRPr>
          </a:p>
        </p:txBody>
      </p:sp>
      <p:sp>
        <p:nvSpPr>
          <p:cNvPr id="8" name="TextBox 7"/>
          <p:cNvSpPr txBox="1"/>
          <p:nvPr/>
        </p:nvSpPr>
        <p:spPr>
          <a:xfrm>
            <a:off x="1397977" y="597881"/>
            <a:ext cx="184731" cy="923330"/>
          </a:xfrm>
          <a:prstGeom prst="rect">
            <a:avLst/>
          </a:prstGeom>
          <a:noFill/>
        </p:spPr>
        <p:txBody>
          <a:bodyPr wrap="none" rtlCol="0">
            <a:spAutoFit/>
          </a:bodyPr>
          <a:lstStyle/>
          <a:p>
            <a:endParaRPr lang="en-US" altLang="zh-CN" dirty="0"/>
          </a:p>
          <a:p>
            <a:endParaRPr lang="en-US" altLang="zh-CN" dirty="0"/>
          </a:p>
          <a:p>
            <a:endParaRPr lang="zh-CN" altLang="en-US" dirty="0"/>
          </a:p>
        </p:txBody>
      </p:sp>
      <p:sp>
        <p:nvSpPr>
          <p:cNvPr id="9" name="TextBox 8"/>
          <p:cNvSpPr txBox="1"/>
          <p:nvPr/>
        </p:nvSpPr>
        <p:spPr>
          <a:xfrm>
            <a:off x="930238" y="1459523"/>
            <a:ext cx="184731" cy="369332"/>
          </a:xfrm>
          <a:prstGeom prst="rect">
            <a:avLst/>
          </a:prstGeom>
          <a:noFill/>
        </p:spPr>
        <p:txBody>
          <a:bodyPr wrap="none" rtlCol="0">
            <a:spAutoFit/>
          </a:bodyPr>
          <a:lstStyle/>
          <a:p>
            <a:endParaRPr lang="zh-CN" altLang="en-US" dirty="0"/>
          </a:p>
        </p:txBody>
      </p:sp>
      <p:sp>
        <p:nvSpPr>
          <p:cNvPr id="11" name="矩形 10"/>
          <p:cNvSpPr/>
          <p:nvPr/>
        </p:nvSpPr>
        <p:spPr>
          <a:xfrm>
            <a:off x="959622" y="946578"/>
            <a:ext cx="9107570" cy="923330"/>
          </a:xfrm>
          <a:prstGeom prst="rect">
            <a:avLst/>
          </a:prstGeom>
        </p:spPr>
        <p:txBody>
          <a:bodyPr wrap="square">
            <a:spAutoFit/>
          </a:bodyPr>
          <a:lstStyle/>
          <a:p>
            <a:endParaRPr lang="en-US" altLang="zh-CN" b="1" dirty="0"/>
          </a:p>
          <a:p>
            <a:endParaRPr lang="en-US" altLang="zh-CN" b="1" dirty="0"/>
          </a:p>
          <a:p>
            <a:endParaRPr lang="zh-CN" altLang="en-US" b="1" dirty="0"/>
          </a:p>
        </p:txBody>
      </p:sp>
      <p:sp>
        <p:nvSpPr>
          <p:cNvPr id="13" name="矩形 12"/>
          <p:cNvSpPr/>
          <p:nvPr/>
        </p:nvSpPr>
        <p:spPr>
          <a:xfrm>
            <a:off x="959622" y="1228633"/>
            <a:ext cx="9107570" cy="2733056"/>
          </a:xfrm>
          <a:prstGeom prst="rect">
            <a:avLst/>
          </a:prstGeom>
        </p:spPr>
        <p:txBody>
          <a:bodyPr wrap="square">
            <a:spAutoFit/>
          </a:bodyPr>
          <a:lstStyle/>
          <a:p>
            <a:pPr>
              <a:lnSpc>
                <a:spcPct val="130000"/>
              </a:lnSpc>
            </a:pPr>
            <a:r>
              <a:rPr lang="zh-CN" altLang="en-US" sz="2000" dirty="0">
                <a:latin typeface="+mn-ea"/>
              </a:rPr>
              <a:t>学习：根据训练集筛选特征函数、通过梯度下降（拟牛顿法）法求出各个特征函数函数的权重</a:t>
            </a:r>
            <a:endParaRPr lang="en-US" altLang="zh-CN" sz="2000" dirty="0">
              <a:latin typeface="+mn-ea"/>
            </a:endParaRPr>
          </a:p>
          <a:p>
            <a:pPr>
              <a:lnSpc>
                <a:spcPct val="130000"/>
              </a:lnSpc>
            </a:pPr>
            <a:r>
              <a:rPr lang="zh-CN" altLang="en-US" sz="2000" dirty="0">
                <a:latin typeface="+mn-ea"/>
              </a:rPr>
              <a:t>预测：在给定条件随机场和一个观测序列</a:t>
            </a:r>
            <a:r>
              <a:rPr lang="en-US" altLang="zh-CN" sz="2000" i="1" dirty="0">
                <a:latin typeface="+mn-ea"/>
              </a:rPr>
              <a:t>x</a:t>
            </a:r>
            <a:r>
              <a:rPr lang="en-US" altLang="zh-CN" sz="2000" dirty="0">
                <a:latin typeface="+mn-ea"/>
              </a:rPr>
              <a:t>,</a:t>
            </a:r>
            <a:r>
              <a:rPr lang="zh-CN" altLang="en-US" sz="2000" dirty="0">
                <a:latin typeface="+mn-ea"/>
              </a:rPr>
              <a:t>如何求出满足</a:t>
            </a:r>
            <a:r>
              <a:rPr lang="en-US" altLang="zh-CN" sz="2000" i="1" dirty="0">
                <a:latin typeface="+mn-ea"/>
              </a:rPr>
              <a:t>P</a:t>
            </a:r>
            <a:r>
              <a:rPr lang="en-US" altLang="zh-CN" sz="2000" dirty="0">
                <a:latin typeface="+mn-ea"/>
              </a:rPr>
              <a:t>(</a:t>
            </a:r>
            <a:r>
              <a:rPr lang="en-US" altLang="zh-CN" sz="2000" i="1" dirty="0">
                <a:latin typeface="+mn-ea"/>
              </a:rPr>
              <a:t>y</a:t>
            </a:r>
            <a:r>
              <a:rPr lang="en-US" altLang="zh-CN" sz="2000" dirty="0">
                <a:latin typeface="+mn-ea"/>
              </a:rPr>
              <a:t>|</a:t>
            </a:r>
            <a:r>
              <a:rPr lang="en-US" altLang="zh-CN" sz="2000" i="1" dirty="0">
                <a:latin typeface="+mn-ea"/>
              </a:rPr>
              <a:t>x</a:t>
            </a:r>
            <a:r>
              <a:rPr lang="en-US" altLang="zh-CN" sz="2000" dirty="0">
                <a:latin typeface="+mn-ea"/>
              </a:rPr>
              <a:t>)</a:t>
            </a:r>
            <a:r>
              <a:rPr lang="zh-CN" altLang="en-US" sz="2000" dirty="0">
                <a:latin typeface="+mn-ea"/>
              </a:rPr>
              <a:t>最大的序列</a:t>
            </a:r>
            <a:r>
              <a:rPr lang="en-US" altLang="zh-CN" sz="2000" i="1" dirty="0">
                <a:latin typeface="+mn-ea"/>
              </a:rPr>
              <a:t>y</a:t>
            </a:r>
            <a:r>
              <a:rPr lang="zh-CN" altLang="en-US" dirty="0"/>
              <a:t>。</a:t>
            </a:r>
            <a:endParaRPr lang="en-US" altLang="zh-CN" dirty="0"/>
          </a:p>
          <a:p>
            <a:pPr>
              <a:lnSpc>
                <a:spcPct val="130000"/>
              </a:lnSpc>
            </a:pPr>
            <a:endParaRPr lang="en-US" altLang="zh-CN" dirty="0"/>
          </a:p>
          <a:p>
            <a:pPr>
              <a:lnSpc>
                <a:spcPct val="130000"/>
              </a:lnSpc>
            </a:pPr>
            <a:r>
              <a:rPr lang="zh-CN" altLang="en-US" dirty="0"/>
              <a:t>穷举法：</a:t>
            </a:r>
            <a:endParaRPr lang="en-US" altLang="zh-CN" dirty="0"/>
          </a:p>
          <a:p>
            <a:pPr>
              <a:lnSpc>
                <a:spcPct val="130000"/>
              </a:lnSpc>
            </a:pPr>
            <a:endParaRPr lang="en-US" altLang="zh-CN" b="1" dirty="0"/>
          </a:p>
          <a:p>
            <a:pPr>
              <a:lnSpc>
                <a:spcPct val="130000"/>
              </a:lnSpc>
            </a:pPr>
            <a:endParaRPr lang="en-US" altLang="zh-CN" b="1" dirty="0"/>
          </a:p>
        </p:txBody>
      </p:sp>
      <p:pic>
        <p:nvPicPr>
          <p:cNvPr id="14" name="图片 13" descr="1403672-20180730155254658-1143993492.png"/>
          <p:cNvPicPr>
            <a:picLocks noChangeAspect="1"/>
          </p:cNvPicPr>
          <p:nvPr/>
        </p:nvPicPr>
        <p:blipFill>
          <a:blip r:embed="rId2"/>
          <a:stretch>
            <a:fillRect/>
          </a:stretch>
        </p:blipFill>
        <p:spPr>
          <a:xfrm>
            <a:off x="2171700" y="3050931"/>
            <a:ext cx="5187462" cy="3420274"/>
          </a:xfrm>
          <a:prstGeom prst="rect">
            <a:avLst/>
          </a:prstGeom>
        </p:spPr>
      </p:pic>
    </p:spTree>
    <p:extLst>
      <p:ext uri="{BB962C8B-B14F-4D97-AF65-F5344CB8AC3E}">
        <p14:creationId xmlns:p14="http://schemas.microsoft.com/office/powerpoint/2010/main" val="20057060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494543" y="97847"/>
            <a:ext cx="3218958" cy="947952"/>
          </a:xfrm>
          <a:prstGeom prst="rect">
            <a:avLst/>
          </a:prstGeom>
        </p:spPr>
        <p:txBody>
          <a:bodyPr wrap="none">
            <a:spAutoFit/>
          </a:bodyPr>
          <a:lstStyle/>
          <a:p>
            <a:pPr>
              <a:lnSpc>
                <a:spcPct val="130000"/>
              </a:lnSpc>
            </a:pPr>
            <a:r>
              <a:rPr lang="en-US" altLang="zh-CN" sz="3200" b="1" dirty="0">
                <a:latin typeface="+mn-ea"/>
              </a:rPr>
              <a:t>Viterbi</a:t>
            </a:r>
            <a:r>
              <a:rPr lang="zh-CN" altLang="en-US" sz="3200" b="1" dirty="0">
                <a:latin typeface="+mn-ea"/>
              </a:rPr>
              <a:t>算法解码</a:t>
            </a:r>
            <a:endParaRPr lang="en-US" altLang="zh-CN" sz="3200" b="1" dirty="0">
              <a:latin typeface="+mn-ea"/>
            </a:endParaRPr>
          </a:p>
          <a:p>
            <a:endParaRPr lang="zh-CN" altLang="en-US" sz="1400" b="1" dirty="0"/>
          </a:p>
        </p:txBody>
      </p:sp>
      <p:sp>
        <p:nvSpPr>
          <p:cNvPr id="7" name="矩形 6"/>
          <p:cNvSpPr/>
          <p:nvPr/>
        </p:nvSpPr>
        <p:spPr>
          <a:xfrm>
            <a:off x="959621" y="1043290"/>
            <a:ext cx="7964572" cy="4013406"/>
          </a:xfrm>
          <a:prstGeom prst="rect">
            <a:avLst/>
          </a:prstGeom>
        </p:spPr>
        <p:txBody>
          <a:bodyPr wrap="square">
            <a:spAutoFit/>
          </a:bodyPr>
          <a:lstStyle/>
          <a:p>
            <a:pPr>
              <a:lnSpc>
                <a:spcPct val="130000"/>
              </a:lnSpc>
            </a:pPr>
            <a:endParaRPr lang="en-US" altLang="zh-CN" sz="1400" b="1" dirty="0"/>
          </a:p>
          <a:p>
            <a:pPr>
              <a:lnSpc>
                <a:spcPct val="130000"/>
              </a:lnSpc>
            </a:pPr>
            <a:endParaRPr lang="en-US" altLang="zh-CN" sz="1400" b="1" dirty="0"/>
          </a:p>
          <a:p>
            <a:pPr>
              <a:lnSpc>
                <a:spcPct val="130000"/>
              </a:lnSpc>
            </a:pPr>
            <a:endParaRPr lang="en-US" altLang="zh-CN" sz="1400" b="1" dirty="0"/>
          </a:p>
          <a:p>
            <a:pPr>
              <a:lnSpc>
                <a:spcPct val="130000"/>
              </a:lnSpc>
            </a:pPr>
            <a:endParaRPr lang="en-US" altLang="zh-CN" sz="1400" dirty="0"/>
          </a:p>
          <a:p>
            <a:pPr>
              <a:lnSpc>
                <a:spcPct val="130000"/>
              </a:lnSpc>
            </a:pPr>
            <a:endParaRPr lang="zh-CN" altLang="en-US" sz="1400" dirty="0"/>
          </a:p>
          <a:p>
            <a:pPr>
              <a:lnSpc>
                <a:spcPct val="130000"/>
              </a:lnSpc>
            </a:pPr>
            <a:endParaRPr lang="en-US" altLang="zh-CN" sz="1400" dirty="0"/>
          </a:p>
          <a:p>
            <a:pPr>
              <a:lnSpc>
                <a:spcPct val="130000"/>
              </a:lnSpc>
            </a:pPr>
            <a:endParaRPr lang="en-US" altLang="zh-CN" sz="1400" dirty="0"/>
          </a:p>
          <a:p>
            <a:pPr>
              <a:lnSpc>
                <a:spcPct val="130000"/>
              </a:lnSpc>
            </a:pPr>
            <a:endParaRPr lang="en-US" altLang="zh-CN" sz="1400" dirty="0"/>
          </a:p>
          <a:p>
            <a:pPr>
              <a:lnSpc>
                <a:spcPct val="130000"/>
              </a:lnSpc>
            </a:pPr>
            <a:endParaRPr lang="en-US" altLang="zh-CN" sz="1400" dirty="0"/>
          </a:p>
          <a:p>
            <a:pPr>
              <a:lnSpc>
                <a:spcPct val="130000"/>
              </a:lnSpc>
            </a:pPr>
            <a:endParaRPr lang="en-US" altLang="zh-CN" sz="1400" dirty="0"/>
          </a:p>
          <a:p>
            <a:pPr>
              <a:lnSpc>
                <a:spcPct val="130000"/>
              </a:lnSpc>
            </a:pPr>
            <a:endParaRPr lang="en-US" altLang="zh-CN" sz="1400" dirty="0"/>
          </a:p>
          <a:p>
            <a:pPr>
              <a:lnSpc>
                <a:spcPct val="130000"/>
              </a:lnSpc>
            </a:pPr>
            <a:endParaRPr lang="en-US" altLang="zh-CN" sz="1400" dirty="0"/>
          </a:p>
          <a:p>
            <a:pPr>
              <a:lnSpc>
                <a:spcPct val="130000"/>
              </a:lnSpc>
            </a:pPr>
            <a:br>
              <a:rPr lang="zh-CN" altLang="en-US" sz="1400" dirty="0"/>
            </a:br>
            <a:endParaRPr lang="zh-CN" altLang="en-US" sz="1400" dirty="0">
              <a:solidFill>
                <a:schemeClr val="bg1">
                  <a:lumMod val="50000"/>
                </a:schemeClr>
              </a:solidFill>
              <a:latin typeface="微软雅黑" charset="0"/>
              <a:ea typeface="微软雅黑" charset="0"/>
            </a:endParaRPr>
          </a:p>
        </p:txBody>
      </p:sp>
      <p:sp>
        <p:nvSpPr>
          <p:cNvPr id="8" name="TextBox 7"/>
          <p:cNvSpPr txBox="1"/>
          <p:nvPr/>
        </p:nvSpPr>
        <p:spPr>
          <a:xfrm>
            <a:off x="1397977" y="597881"/>
            <a:ext cx="184731" cy="923330"/>
          </a:xfrm>
          <a:prstGeom prst="rect">
            <a:avLst/>
          </a:prstGeom>
          <a:noFill/>
        </p:spPr>
        <p:txBody>
          <a:bodyPr wrap="none" rtlCol="0">
            <a:spAutoFit/>
          </a:bodyPr>
          <a:lstStyle/>
          <a:p>
            <a:endParaRPr lang="en-US" altLang="zh-CN" dirty="0"/>
          </a:p>
          <a:p>
            <a:endParaRPr lang="en-US" altLang="zh-CN" dirty="0"/>
          </a:p>
          <a:p>
            <a:endParaRPr lang="zh-CN" altLang="en-US" dirty="0"/>
          </a:p>
        </p:txBody>
      </p:sp>
      <p:sp>
        <p:nvSpPr>
          <p:cNvPr id="9" name="TextBox 8"/>
          <p:cNvSpPr txBox="1"/>
          <p:nvPr/>
        </p:nvSpPr>
        <p:spPr>
          <a:xfrm>
            <a:off x="930238" y="1459523"/>
            <a:ext cx="184731" cy="369332"/>
          </a:xfrm>
          <a:prstGeom prst="rect">
            <a:avLst/>
          </a:prstGeom>
          <a:noFill/>
        </p:spPr>
        <p:txBody>
          <a:bodyPr wrap="none" rtlCol="0">
            <a:spAutoFit/>
          </a:bodyPr>
          <a:lstStyle/>
          <a:p>
            <a:endParaRPr lang="zh-CN" altLang="en-US" dirty="0"/>
          </a:p>
        </p:txBody>
      </p:sp>
      <p:sp>
        <p:nvSpPr>
          <p:cNvPr id="11" name="矩形 10"/>
          <p:cNvSpPr/>
          <p:nvPr/>
        </p:nvSpPr>
        <p:spPr>
          <a:xfrm>
            <a:off x="959622" y="946578"/>
            <a:ext cx="9107570" cy="1283428"/>
          </a:xfrm>
          <a:prstGeom prst="rect">
            <a:avLst/>
          </a:prstGeom>
        </p:spPr>
        <p:txBody>
          <a:bodyPr wrap="square">
            <a:spAutoFit/>
          </a:bodyPr>
          <a:lstStyle/>
          <a:p>
            <a:pPr>
              <a:lnSpc>
                <a:spcPct val="130000"/>
              </a:lnSpc>
            </a:pPr>
            <a:endParaRPr lang="en-US" altLang="zh-CN" b="1" dirty="0"/>
          </a:p>
          <a:p>
            <a:endParaRPr lang="en-US" altLang="zh-CN" b="1" dirty="0"/>
          </a:p>
          <a:p>
            <a:endParaRPr lang="en-US" altLang="zh-CN" b="1" dirty="0"/>
          </a:p>
          <a:p>
            <a:endParaRPr lang="zh-CN" altLang="en-US" b="1" dirty="0"/>
          </a:p>
        </p:txBody>
      </p:sp>
      <p:sp>
        <p:nvSpPr>
          <p:cNvPr id="13" name="矩形 12"/>
          <p:cNvSpPr/>
          <p:nvPr/>
        </p:nvSpPr>
        <p:spPr>
          <a:xfrm>
            <a:off x="959622" y="1555218"/>
            <a:ext cx="9107570" cy="1172629"/>
          </a:xfrm>
          <a:prstGeom prst="rect">
            <a:avLst/>
          </a:prstGeom>
        </p:spPr>
        <p:txBody>
          <a:bodyPr wrap="square">
            <a:spAutoFit/>
          </a:bodyPr>
          <a:lstStyle/>
          <a:p>
            <a:pPr>
              <a:lnSpc>
                <a:spcPct val="130000"/>
              </a:lnSpc>
            </a:pPr>
            <a:endParaRPr lang="en-US" altLang="zh-CN" dirty="0"/>
          </a:p>
          <a:p>
            <a:pPr>
              <a:lnSpc>
                <a:spcPct val="130000"/>
              </a:lnSpc>
            </a:pPr>
            <a:endParaRPr lang="en-US" altLang="zh-CN" b="1" dirty="0"/>
          </a:p>
          <a:p>
            <a:pPr>
              <a:lnSpc>
                <a:spcPct val="130000"/>
              </a:lnSpc>
            </a:pPr>
            <a:endParaRPr lang="en-US" altLang="zh-CN" b="1" dirty="0"/>
          </a:p>
        </p:txBody>
      </p:sp>
      <p:pic>
        <p:nvPicPr>
          <p:cNvPr id="14" name="图片 13" descr="20160525155400608.png"/>
          <p:cNvPicPr>
            <a:picLocks noChangeAspect="1"/>
          </p:cNvPicPr>
          <p:nvPr/>
        </p:nvPicPr>
        <p:blipFill>
          <a:blip r:embed="rId2"/>
          <a:stretch>
            <a:fillRect/>
          </a:stretch>
        </p:blipFill>
        <p:spPr>
          <a:xfrm>
            <a:off x="1114969" y="1661745"/>
            <a:ext cx="7607000" cy="1066101"/>
          </a:xfrm>
          <a:prstGeom prst="rect">
            <a:avLst/>
          </a:prstGeom>
        </p:spPr>
      </p:pic>
      <p:pic>
        <p:nvPicPr>
          <p:cNvPr id="15" name="图片 14" descr="1403672-20180730155311559-1011495463.png"/>
          <p:cNvPicPr>
            <a:picLocks noChangeAspect="1"/>
          </p:cNvPicPr>
          <p:nvPr/>
        </p:nvPicPr>
        <p:blipFill>
          <a:blip r:embed="rId3"/>
          <a:stretch>
            <a:fillRect/>
          </a:stretch>
        </p:blipFill>
        <p:spPr>
          <a:xfrm>
            <a:off x="2435469" y="3006969"/>
            <a:ext cx="5178669" cy="3385039"/>
          </a:xfrm>
          <a:prstGeom prst="rect">
            <a:avLst/>
          </a:prstGeom>
        </p:spPr>
      </p:pic>
      <p:sp>
        <p:nvSpPr>
          <p:cNvPr id="12" name="TextBox 11"/>
          <p:cNvSpPr txBox="1"/>
          <p:nvPr/>
        </p:nvSpPr>
        <p:spPr>
          <a:xfrm>
            <a:off x="494543" y="601331"/>
            <a:ext cx="10956019" cy="984885"/>
          </a:xfrm>
          <a:prstGeom prst="rect">
            <a:avLst/>
          </a:prstGeom>
          <a:noFill/>
        </p:spPr>
        <p:txBody>
          <a:bodyPr wrap="square" rtlCol="0">
            <a:spAutoFit/>
          </a:bodyPr>
          <a:lstStyle/>
          <a:p>
            <a:endParaRPr lang="en-US" altLang="zh-CN" dirty="0"/>
          </a:p>
          <a:p>
            <a:r>
              <a:rPr lang="zh-CN" altLang="en-US" sz="2000" dirty="0">
                <a:latin typeface="+mn-ea"/>
              </a:rPr>
              <a:t>先从前向后推出每一个节点的最大可能的下一个节点，在确定终点之后在反过来选择前面的路径。</a:t>
            </a:r>
            <a:endParaRPr lang="en-US" altLang="zh-CN" sz="2000" dirty="0">
              <a:latin typeface="+mn-ea"/>
            </a:endParaRPr>
          </a:p>
          <a:p>
            <a:r>
              <a:rPr lang="zh-CN" altLang="en-US" sz="2000" dirty="0">
                <a:latin typeface="+mn-ea"/>
              </a:rPr>
              <a:t>动态规划算法，利用了两个局部状态和对应的递推公式，从局部最优递推到整体最优。</a:t>
            </a:r>
          </a:p>
        </p:txBody>
      </p:sp>
    </p:spTree>
    <p:extLst>
      <p:ext uri="{BB962C8B-B14F-4D97-AF65-F5344CB8AC3E}">
        <p14:creationId xmlns:p14="http://schemas.microsoft.com/office/powerpoint/2010/main" val="1713994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07923" y="172495"/>
            <a:ext cx="4859022" cy="1015663"/>
          </a:xfrm>
          <a:prstGeom prst="rect">
            <a:avLst/>
          </a:prstGeom>
        </p:spPr>
        <p:txBody>
          <a:bodyPr wrap="none">
            <a:spAutoFit/>
          </a:bodyPr>
          <a:lstStyle/>
          <a:p>
            <a:r>
              <a:rPr lang="en-US" altLang="zh-CN" sz="3200" b="1" dirty="0"/>
              <a:t>BiLstm-CRF</a:t>
            </a:r>
            <a:r>
              <a:rPr lang="zh-CN" altLang="en-US" sz="3200" b="1" dirty="0"/>
              <a:t>命名实体识别</a:t>
            </a:r>
            <a:endParaRPr lang="en-US" altLang="zh-CN" sz="3200" b="1" dirty="0"/>
          </a:p>
          <a:p>
            <a:r>
              <a:rPr lang="en-US" altLang="zh-CN" sz="1400" b="1" dirty="0"/>
              <a:t>		</a:t>
            </a:r>
          </a:p>
          <a:p>
            <a:endParaRPr lang="zh-CN" altLang="en-US" sz="1400" b="1" dirty="0"/>
          </a:p>
        </p:txBody>
      </p:sp>
      <p:sp>
        <p:nvSpPr>
          <p:cNvPr id="7" name="矩形 6"/>
          <p:cNvSpPr/>
          <p:nvPr/>
        </p:nvSpPr>
        <p:spPr>
          <a:xfrm>
            <a:off x="959621" y="1043290"/>
            <a:ext cx="7964572" cy="4013406"/>
          </a:xfrm>
          <a:prstGeom prst="rect">
            <a:avLst/>
          </a:prstGeom>
        </p:spPr>
        <p:txBody>
          <a:bodyPr wrap="square">
            <a:spAutoFit/>
          </a:bodyPr>
          <a:lstStyle/>
          <a:p>
            <a:pPr>
              <a:lnSpc>
                <a:spcPct val="130000"/>
              </a:lnSpc>
            </a:pPr>
            <a:endParaRPr lang="en-US" altLang="zh-CN" sz="1400" b="1" dirty="0"/>
          </a:p>
          <a:p>
            <a:pPr>
              <a:lnSpc>
                <a:spcPct val="130000"/>
              </a:lnSpc>
            </a:pPr>
            <a:endParaRPr lang="en-US" altLang="zh-CN" sz="1400" b="1" dirty="0"/>
          </a:p>
          <a:p>
            <a:pPr>
              <a:lnSpc>
                <a:spcPct val="130000"/>
              </a:lnSpc>
            </a:pPr>
            <a:endParaRPr lang="en-US" altLang="zh-CN" sz="1400" b="1" dirty="0"/>
          </a:p>
          <a:p>
            <a:pPr>
              <a:lnSpc>
                <a:spcPct val="130000"/>
              </a:lnSpc>
            </a:pPr>
            <a:endParaRPr lang="en-US" altLang="zh-CN" sz="1400" dirty="0"/>
          </a:p>
          <a:p>
            <a:pPr>
              <a:lnSpc>
                <a:spcPct val="130000"/>
              </a:lnSpc>
            </a:pPr>
            <a:endParaRPr lang="zh-CN" altLang="en-US" sz="1400" dirty="0"/>
          </a:p>
          <a:p>
            <a:pPr>
              <a:lnSpc>
                <a:spcPct val="130000"/>
              </a:lnSpc>
            </a:pPr>
            <a:endParaRPr lang="en-US" altLang="zh-CN" sz="1400" dirty="0"/>
          </a:p>
          <a:p>
            <a:pPr>
              <a:lnSpc>
                <a:spcPct val="130000"/>
              </a:lnSpc>
            </a:pPr>
            <a:endParaRPr lang="en-US" altLang="zh-CN" sz="1400" dirty="0"/>
          </a:p>
          <a:p>
            <a:pPr>
              <a:lnSpc>
                <a:spcPct val="130000"/>
              </a:lnSpc>
            </a:pPr>
            <a:endParaRPr lang="en-US" altLang="zh-CN" sz="1400" dirty="0"/>
          </a:p>
          <a:p>
            <a:pPr>
              <a:lnSpc>
                <a:spcPct val="130000"/>
              </a:lnSpc>
            </a:pPr>
            <a:endParaRPr lang="en-US" altLang="zh-CN" sz="1400" dirty="0"/>
          </a:p>
          <a:p>
            <a:pPr>
              <a:lnSpc>
                <a:spcPct val="130000"/>
              </a:lnSpc>
            </a:pPr>
            <a:endParaRPr lang="en-US" altLang="zh-CN" sz="1400" dirty="0"/>
          </a:p>
          <a:p>
            <a:pPr>
              <a:lnSpc>
                <a:spcPct val="130000"/>
              </a:lnSpc>
            </a:pPr>
            <a:endParaRPr lang="en-US" altLang="zh-CN" sz="1400" dirty="0"/>
          </a:p>
          <a:p>
            <a:pPr>
              <a:lnSpc>
                <a:spcPct val="130000"/>
              </a:lnSpc>
            </a:pPr>
            <a:endParaRPr lang="en-US" altLang="zh-CN" sz="1400" dirty="0"/>
          </a:p>
          <a:p>
            <a:pPr>
              <a:lnSpc>
                <a:spcPct val="130000"/>
              </a:lnSpc>
            </a:pPr>
            <a:br>
              <a:rPr lang="zh-CN" altLang="en-US" sz="1400" dirty="0"/>
            </a:br>
            <a:endParaRPr lang="zh-CN" altLang="en-US" sz="1400" dirty="0">
              <a:solidFill>
                <a:schemeClr val="bg1">
                  <a:lumMod val="50000"/>
                </a:schemeClr>
              </a:solidFill>
              <a:latin typeface="微软雅黑" charset="0"/>
              <a:ea typeface="微软雅黑" charset="0"/>
            </a:endParaRPr>
          </a:p>
        </p:txBody>
      </p:sp>
      <p:sp>
        <p:nvSpPr>
          <p:cNvPr id="8" name="TextBox 7"/>
          <p:cNvSpPr txBox="1"/>
          <p:nvPr/>
        </p:nvSpPr>
        <p:spPr>
          <a:xfrm>
            <a:off x="1397977" y="597881"/>
            <a:ext cx="184731" cy="923330"/>
          </a:xfrm>
          <a:prstGeom prst="rect">
            <a:avLst/>
          </a:prstGeom>
          <a:noFill/>
        </p:spPr>
        <p:txBody>
          <a:bodyPr wrap="none" rtlCol="0">
            <a:spAutoFit/>
          </a:bodyPr>
          <a:lstStyle/>
          <a:p>
            <a:endParaRPr lang="en-US" altLang="zh-CN" dirty="0"/>
          </a:p>
          <a:p>
            <a:endParaRPr lang="en-US" altLang="zh-CN" dirty="0"/>
          </a:p>
          <a:p>
            <a:endParaRPr lang="zh-CN" altLang="en-US" dirty="0"/>
          </a:p>
        </p:txBody>
      </p:sp>
      <p:sp>
        <p:nvSpPr>
          <p:cNvPr id="9" name="TextBox 8"/>
          <p:cNvSpPr txBox="1"/>
          <p:nvPr/>
        </p:nvSpPr>
        <p:spPr>
          <a:xfrm>
            <a:off x="930238" y="1459523"/>
            <a:ext cx="184731" cy="369332"/>
          </a:xfrm>
          <a:prstGeom prst="rect">
            <a:avLst/>
          </a:prstGeom>
          <a:noFill/>
        </p:spPr>
        <p:txBody>
          <a:bodyPr wrap="none" rtlCol="0">
            <a:spAutoFit/>
          </a:bodyPr>
          <a:lstStyle/>
          <a:p>
            <a:endParaRPr lang="zh-CN" altLang="en-US" dirty="0"/>
          </a:p>
        </p:txBody>
      </p:sp>
      <p:sp>
        <p:nvSpPr>
          <p:cNvPr id="11" name="矩形 10"/>
          <p:cNvSpPr/>
          <p:nvPr/>
        </p:nvSpPr>
        <p:spPr>
          <a:xfrm>
            <a:off x="959622" y="946578"/>
            <a:ext cx="9107570" cy="2003625"/>
          </a:xfrm>
          <a:prstGeom prst="rect">
            <a:avLst/>
          </a:prstGeom>
        </p:spPr>
        <p:txBody>
          <a:bodyPr wrap="square">
            <a:spAutoFit/>
          </a:bodyPr>
          <a:lstStyle/>
          <a:p>
            <a:pPr>
              <a:lnSpc>
                <a:spcPct val="130000"/>
              </a:lnSpc>
            </a:pPr>
            <a:r>
              <a:rPr lang="zh-CN" altLang="en-US" b="1" dirty="0"/>
              <a:t>假设句子由五个字符组成，标注集合是</a:t>
            </a:r>
            <a:r>
              <a:rPr lang="en-US" altLang="zh-CN" dirty="0"/>
              <a:t>   B-Person</a:t>
            </a:r>
            <a:r>
              <a:rPr lang="zh-CN" altLang="en-US" dirty="0"/>
              <a:t>， </a:t>
            </a:r>
            <a:r>
              <a:rPr lang="en-US" altLang="zh-CN" dirty="0"/>
              <a:t>I- Person</a:t>
            </a:r>
            <a:r>
              <a:rPr lang="zh-CN" altLang="en-US" dirty="0"/>
              <a:t>，</a:t>
            </a:r>
            <a:r>
              <a:rPr lang="en-US" altLang="zh-CN" dirty="0"/>
              <a:t>B-Organization</a:t>
            </a:r>
            <a:r>
              <a:rPr lang="zh-CN" altLang="en-US" dirty="0"/>
              <a:t>，</a:t>
            </a:r>
            <a:r>
              <a:rPr lang="en-US" altLang="zh-CN" dirty="0"/>
              <a:t>I-Organization</a:t>
            </a:r>
            <a:r>
              <a:rPr lang="zh-CN" altLang="en-US" dirty="0"/>
              <a:t>， </a:t>
            </a:r>
            <a:r>
              <a:rPr lang="en-US" altLang="zh-CN" dirty="0"/>
              <a:t>O</a:t>
            </a:r>
            <a:r>
              <a:rPr lang="zh-CN" altLang="en-US" dirty="0"/>
              <a:t>。</a:t>
            </a:r>
            <a:endParaRPr lang="en-US" altLang="zh-CN" b="1" dirty="0"/>
          </a:p>
          <a:p>
            <a:pPr>
              <a:lnSpc>
                <a:spcPct val="130000"/>
              </a:lnSpc>
            </a:pPr>
            <a:endParaRPr lang="en-US" altLang="zh-CN" b="1" dirty="0"/>
          </a:p>
          <a:p>
            <a:endParaRPr lang="en-US" altLang="zh-CN" b="1" dirty="0"/>
          </a:p>
          <a:p>
            <a:endParaRPr lang="en-US" altLang="zh-CN" b="1" dirty="0"/>
          </a:p>
          <a:p>
            <a:endParaRPr lang="zh-CN" altLang="en-US" b="1" dirty="0"/>
          </a:p>
        </p:txBody>
      </p:sp>
      <p:sp>
        <p:nvSpPr>
          <p:cNvPr id="13" name="矩形 12"/>
          <p:cNvSpPr/>
          <p:nvPr/>
        </p:nvSpPr>
        <p:spPr>
          <a:xfrm>
            <a:off x="959622" y="1555218"/>
            <a:ext cx="9107570" cy="1172629"/>
          </a:xfrm>
          <a:prstGeom prst="rect">
            <a:avLst/>
          </a:prstGeom>
        </p:spPr>
        <p:txBody>
          <a:bodyPr wrap="square">
            <a:spAutoFit/>
          </a:bodyPr>
          <a:lstStyle/>
          <a:p>
            <a:pPr>
              <a:lnSpc>
                <a:spcPct val="130000"/>
              </a:lnSpc>
            </a:pPr>
            <a:endParaRPr lang="en-US" altLang="zh-CN" dirty="0"/>
          </a:p>
          <a:p>
            <a:pPr>
              <a:lnSpc>
                <a:spcPct val="130000"/>
              </a:lnSpc>
            </a:pPr>
            <a:endParaRPr lang="en-US" altLang="zh-CN" b="1" dirty="0"/>
          </a:p>
          <a:p>
            <a:pPr>
              <a:lnSpc>
                <a:spcPct val="130000"/>
              </a:lnSpc>
            </a:pPr>
            <a:endParaRPr lang="en-US" altLang="zh-CN" b="1" dirty="0"/>
          </a:p>
        </p:txBody>
      </p:sp>
      <p:pic>
        <p:nvPicPr>
          <p:cNvPr id="17" name="图片 16" descr="20180528211145954.png"/>
          <p:cNvPicPr>
            <a:picLocks noChangeAspect="1"/>
          </p:cNvPicPr>
          <p:nvPr/>
        </p:nvPicPr>
        <p:blipFill>
          <a:blip r:embed="rId2"/>
          <a:stretch>
            <a:fillRect/>
          </a:stretch>
        </p:blipFill>
        <p:spPr>
          <a:xfrm>
            <a:off x="2627558" y="1828855"/>
            <a:ext cx="5505296" cy="4265066"/>
          </a:xfrm>
          <a:prstGeom prst="rect">
            <a:avLst/>
          </a:prstGeom>
        </p:spPr>
      </p:pic>
    </p:spTree>
    <p:extLst>
      <p:ext uri="{BB962C8B-B14F-4D97-AF65-F5344CB8AC3E}">
        <p14:creationId xmlns:p14="http://schemas.microsoft.com/office/powerpoint/2010/main" val="26894785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60523"/>
            <a:ext cx="4859022" cy="1015663"/>
          </a:xfrm>
          <a:prstGeom prst="rect">
            <a:avLst/>
          </a:prstGeom>
        </p:spPr>
        <p:txBody>
          <a:bodyPr wrap="none">
            <a:spAutoFit/>
          </a:bodyPr>
          <a:lstStyle/>
          <a:p>
            <a:r>
              <a:rPr lang="en-US" altLang="zh-CN" sz="3200" b="1" dirty="0"/>
              <a:t>BiLstm-CRF</a:t>
            </a:r>
            <a:r>
              <a:rPr lang="zh-CN" altLang="en-US" sz="3200" b="1" dirty="0"/>
              <a:t>命名实体识别</a:t>
            </a:r>
            <a:endParaRPr lang="en-US" altLang="zh-CN" sz="3200" b="1" dirty="0"/>
          </a:p>
          <a:p>
            <a:r>
              <a:rPr lang="en-US" altLang="zh-CN" sz="1400" b="1" dirty="0"/>
              <a:t>		</a:t>
            </a:r>
          </a:p>
          <a:p>
            <a:endParaRPr lang="zh-CN" altLang="en-US" sz="1400" b="1" dirty="0"/>
          </a:p>
        </p:txBody>
      </p:sp>
      <p:sp>
        <p:nvSpPr>
          <p:cNvPr id="7" name="矩形 6"/>
          <p:cNvSpPr/>
          <p:nvPr/>
        </p:nvSpPr>
        <p:spPr>
          <a:xfrm>
            <a:off x="959621" y="1043290"/>
            <a:ext cx="7964572" cy="4013406"/>
          </a:xfrm>
          <a:prstGeom prst="rect">
            <a:avLst/>
          </a:prstGeom>
        </p:spPr>
        <p:txBody>
          <a:bodyPr wrap="square">
            <a:spAutoFit/>
          </a:bodyPr>
          <a:lstStyle/>
          <a:p>
            <a:pPr>
              <a:lnSpc>
                <a:spcPct val="130000"/>
              </a:lnSpc>
            </a:pPr>
            <a:endParaRPr lang="en-US" altLang="zh-CN" sz="1400" b="1" dirty="0"/>
          </a:p>
          <a:p>
            <a:pPr>
              <a:lnSpc>
                <a:spcPct val="130000"/>
              </a:lnSpc>
            </a:pPr>
            <a:endParaRPr lang="en-US" altLang="zh-CN" sz="1400" b="1" dirty="0"/>
          </a:p>
          <a:p>
            <a:pPr>
              <a:lnSpc>
                <a:spcPct val="130000"/>
              </a:lnSpc>
            </a:pPr>
            <a:endParaRPr lang="en-US" altLang="zh-CN" sz="1400" b="1" dirty="0"/>
          </a:p>
          <a:p>
            <a:pPr>
              <a:lnSpc>
                <a:spcPct val="130000"/>
              </a:lnSpc>
            </a:pPr>
            <a:endParaRPr lang="en-US" altLang="zh-CN" sz="1400" dirty="0"/>
          </a:p>
          <a:p>
            <a:pPr>
              <a:lnSpc>
                <a:spcPct val="130000"/>
              </a:lnSpc>
            </a:pPr>
            <a:endParaRPr lang="zh-CN" altLang="en-US" sz="1400" dirty="0"/>
          </a:p>
          <a:p>
            <a:pPr>
              <a:lnSpc>
                <a:spcPct val="130000"/>
              </a:lnSpc>
            </a:pPr>
            <a:endParaRPr lang="en-US" altLang="zh-CN" sz="1400" dirty="0"/>
          </a:p>
          <a:p>
            <a:pPr>
              <a:lnSpc>
                <a:spcPct val="130000"/>
              </a:lnSpc>
            </a:pPr>
            <a:endParaRPr lang="en-US" altLang="zh-CN" sz="1400" dirty="0"/>
          </a:p>
          <a:p>
            <a:pPr>
              <a:lnSpc>
                <a:spcPct val="130000"/>
              </a:lnSpc>
            </a:pPr>
            <a:endParaRPr lang="en-US" altLang="zh-CN" sz="1400" dirty="0"/>
          </a:p>
          <a:p>
            <a:pPr>
              <a:lnSpc>
                <a:spcPct val="130000"/>
              </a:lnSpc>
            </a:pPr>
            <a:endParaRPr lang="en-US" altLang="zh-CN" sz="1400" dirty="0"/>
          </a:p>
          <a:p>
            <a:pPr>
              <a:lnSpc>
                <a:spcPct val="130000"/>
              </a:lnSpc>
            </a:pPr>
            <a:endParaRPr lang="en-US" altLang="zh-CN" sz="1400" dirty="0"/>
          </a:p>
          <a:p>
            <a:pPr>
              <a:lnSpc>
                <a:spcPct val="130000"/>
              </a:lnSpc>
            </a:pPr>
            <a:endParaRPr lang="en-US" altLang="zh-CN" sz="1400" dirty="0"/>
          </a:p>
          <a:p>
            <a:pPr>
              <a:lnSpc>
                <a:spcPct val="130000"/>
              </a:lnSpc>
            </a:pPr>
            <a:endParaRPr lang="en-US" altLang="zh-CN" sz="1400" dirty="0"/>
          </a:p>
          <a:p>
            <a:pPr>
              <a:lnSpc>
                <a:spcPct val="130000"/>
              </a:lnSpc>
            </a:pPr>
            <a:br>
              <a:rPr lang="zh-CN" altLang="en-US" sz="1400" dirty="0"/>
            </a:br>
            <a:endParaRPr lang="zh-CN" altLang="en-US" sz="1400" dirty="0">
              <a:solidFill>
                <a:schemeClr val="bg1">
                  <a:lumMod val="50000"/>
                </a:schemeClr>
              </a:solidFill>
              <a:latin typeface="微软雅黑" charset="0"/>
              <a:ea typeface="微软雅黑" charset="0"/>
            </a:endParaRPr>
          </a:p>
        </p:txBody>
      </p:sp>
      <p:sp>
        <p:nvSpPr>
          <p:cNvPr id="8" name="TextBox 7"/>
          <p:cNvSpPr txBox="1"/>
          <p:nvPr/>
        </p:nvSpPr>
        <p:spPr>
          <a:xfrm>
            <a:off x="1397977" y="597881"/>
            <a:ext cx="184731" cy="923330"/>
          </a:xfrm>
          <a:prstGeom prst="rect">
            <a:avLst/>
          </a:prstGeom>
          <a:noFill/>
        </p:spPr>
        <p:txBody>
          <a:bodyPr wrap="none" rtlCol="0">
            <a:spAutoFit/>
          </a:bodyPr>
          <a:lstStyle/>
          <a:p>
            <a:endParaRPr lang="en-US" altLang="zh-CN" dirty="0"/>
          </a:p>
          <a:p>
            <a:endParaRPr lang="en-US" altLang="zh-CN" dirty="0"/>
          </a:p>
          <a:p>
            <a:endParaRPr lang="zh-CN" altLang="en-US" dirty="0"/>
          </a:p>
        </p:txBody>
      </p:sp>
      <p:sp>
        <p:nvSpPr>
          <p:cNvPr id="9" name="TextBox 8"/>
          <p:cNvSpPr txBox="1"/>
          <p:nvPr/>
        </p:nvSpPr>
        <p:spPr>
          <a:xfrm>
            <a:off x="930238" y="1459523"/>
            <a:ext cx="184731" cy="369332"/>
          </a:xfrm>
          <a:prstGeom prst="rect">
            <a:avLst/>
          </a:prstGeom>
          <a:noFill/>
        </p:spPr>
        <p:txBody>
          <a:bodyPr wrap="none" rtlCol="0">
            <a:spAutoFit/>
          </a:bodyPr>
          <a:lstStyle/>
          <a:p>
            <a:endParaRPr lang="zh-CN" altLang="en-US" dirty="0"/>
          </a:p>
        </p:txBody>
      </p:sp>
      <p:sp>
        <p:nvSpPr>
          <p:cNvPr id="11" name="矩形 10"/>
          <p:cNvSpPr/>
          <p:nvPr/>
        </p:nvSpPr>
        <p:spPr>
          <a:xfrm>
            <a:off x="959621" y="582669"/>
            <a:ext cx="10451717" cy="2883866"/>
          </a:xfrm>
          <a:prstGeom prst="rect">
            <a:avLst/>
          </a:prstGeom>
        </p:spPr>
        <p:txBody>
          <a:bodyPr wrap="square">
            <a:spAutoFit/>
          </a:bodyPr>
          <a:lstStyle/>
          <a:p>
            <a:pPr>
              <a:lnSpc>
                <a:spcPct val="130000"/>
              </a:lnSpc>
            </a:pPr>
            <a:endParaRPr lang="en-US" altLang="zh-CN" sz="2000" dirty="0"/>
          </a:p>
          <a:p>
            <a:pPr>
              <a:lnSpc>
                <a:spcPct val="130000"/>
              </a:lnSpc>
            </a:pPr>
            <a:r>
              <a:rPr lang="zh-CN" altLang="en-US" sz="2000" dirty="0"/>
              <a:t>假设句子由五个字符组成，标注集合是</a:t>
            </a:r>
            <a:r>
              <a:rPr lang="en-US" altLang="zh-CN" sz="2000" dirty="0"/>
              <a:t>   B-Person</a:t>
            </a:r>
            <a:r>
              <a:rPr lang="zh-CN" altLang="en-US" sz="2000" dirty="0"/>
              <a:t>， </a:t>
            </a:r>
            <a:r>
              <a:rPr lang="en-US" altLang="zh-CN" sz="2000" dirty="0"/>
              <a:t>I- Person</a:t>
            </a:r>
            <a:r>
              <a:rPr lang="zh-CN" altLang="en-US" sz="2000" dirty="0"/>
              <a:t>，</a:t>
            </a:r>
            <a:r>
              <a:rPr lang="en-US" altLang="zh-CN" sz="2000" dirty="0"/>
              <a:t>B-Organization</a:t>
            </a:r>
            <a:r>
              <a:rPr lang="zh-CN" altLang="en-US" sz="2000" dirty="0"/>
              <a:t>，</a:t>
            </a:r>
            <a:r>
              <a:rPr lang="en-US" altLang="zh-CN" sz="2000" dirty="0"/>
              <a:t>I-Organization</a:t>
            </a:r>
            <a:r>
              <a:rPr lang="zh-CN" altLang="en-US" sz="2000" dirty="0"/>
              <a:t>， </a:t>
            </a:r>
            <a:r>
              <a:rPr lang="en-US" altLang="zh-CN" sz="2000" dirty="0"/>
              <a:t>O</a:t>
            </a:r>
            <a:r>
              <a:rPr lang="zh-CN" altLang="en-US" sz="2000" dirty="0"/>
              <a:t>。</a:t>
            </a:r>
            <a:endParaRPr lang="en-US" altLang="zh-CN" sz="2000" dirty="0"/>
          </a:p>
          <a:p>
            <a:pPr>
              <a:lnSpc>
                <a:spcPct val="130000"/>
              </a:lnSpc>
            </a:pPr>
            <a:r>
              <a:rPr lang="zh-CN" altLang="en-US" sz="2000" dirty="0"/>
              <a:t>没有</a:t>
            </a:r>
            <a:r>
              <a:rPr lang="en-US" altLang="zh-CN" sz="2000" dirty="0"/>
              <a:t>CRF</a:t>
            </a:r>
            <a:r>
              <a:rPr lang="zh-CN" altLang="en-US" sz="2000" dirty="0"/>
              <a:t>？</a:t>
            </a:r>
            <a:endParaRPr lang="en-US" altLang="zh-CN" sz="2000" dirty="0"/>
          </a:p>
          <a:p>
            <a:pPr>
              <a:lnSpc>
                <a:spcPct val="130000"/>
              </a:lnSpc>
            </a:pPr>
            <a:endParaRPr lang="en-US" altLang="zh-CN" b="1" dirty="0"/>
          </a:p>
          <a:p>
            <a:endParaRPr lang="en-US" altLang="zh-CN" b="1" dirty="0"/>
          </a:p>
          <a:p>
            <a:endParaRPr lang="en-US" altLang="zh-CN" b="1" dirty="0"/>
          </a:p>
          <a:p>
            <a:endParaRPr lang="zh-CN" altLang="en-US" b="1" dirty="0"/>
          </a:p>
        </p:txBody>
      </p:sp>
      <p:sp>
        <p:nvSpPr>
          <p:cNvPr id="13" name="矩形 12"/>
          <p:cNvSpPr/>
          <p:nvPr/>
        </p:nvSpPr>
        <p:spPr>
          <a:xfrm>
            <a:off x="959622" y="1555218"/>
            <a:ext cx="9107570" cy="1172629"/>
          </a:xfrm>
          <a:prstGeom prst="rect">
            <a:avLst/>
          </a:prstGeom>
        </p:spPr>
        <p:txBody>
          <a:bodyPr wrap="square">
            <a:spAutoFit/>
          </a:bodyPr>
          <a:lstStyle/>
          <a:p>
            <a:pPr>
              <a:lnSpc>
                <a:spcPct val="130000"/>
              </a:lnSpc>
            </a:pPr>
            <a:endParaRPr lang="en-US" altLang="zh-CN" dirty="0"/>
          </a:p>
          <a:p>
            <a:pPr>
              <a:lnSpc>
                <a:spcPct val="130000"/>
              </a:lnSpc>
            </a:pPr>
            <a:endParaRPr lang="en-US" altLang="zh-CN" b="1" dirty="0"/>
          </a:p>
          <a:p>
            <a:pPr>
              <a:lnSpc>
                <a:spcPct val="130000"/>
              </a:lnSpc>
            </a:pPr>
            <a:endParaRPr lang="en-US" altLang="zh-CN" b="1" dirty="0"/>
          </a:p>
        </p:txBody>
      </p:sp>
      <p:pic>
        <p:nvPicPr>
          <p:cNvPr id="14" name="图片 13" descr="4030934-8421f1645b71a803.png"/>
          <p:cNvPicPr>
            <a:picLocks noChangeAspect="1"/>
          </p:cNvPicPr>
          <p:nvPr/>
        </p:nvPicPr>
        <p:blipFill>
          <a:blip r:embed="rId2"/>
          <a:stretch>
            <a:fillRect/>
          </a:stretch>
        </p:blipFill>
        <p:spPr>
          <a:xfrm>
            <a:off x="545122" y="2453052"/>
            <a:ext cx="5064370" cy="3534510"/>
          </a:xfrm>
          <a:prstGeom prst="rect">
            <a:avLst/>
          </a:prstGeom>
        </p:spPr>
      </p:pic>
      <p:pic>
        <p:nvPicPr>
          <p:cNvPr id="17" name="图片 16" descr="4030934-aed6e744eb8dc371.png"/>
          <p:cNvPicPr>
            <a:picLocks noChangeAspect="1"/>
          </p:cNvPicPr>
          <p:nvPr/>
        </p:nvPicPr>
        <p:blipFill>
          <a:blip r:embed="rId3"/>
          <a:stretch>
            <a:fillRect/>
          </a:stretch>
        </p:blipFill>
        <p:spPr>
          <a:xfrm>
            <a:off x="545122" y="2300995"/>
            <a:ext cx="5996354" cy="4000500"/>
          </a:xfrm>
          <a:prstGeom prst="rect">
            <a:avLst/>
          </a:prstGeom>
        </p:spPr>
      </p:pic>
      <p:pic>
        <p:nvPicPr>
          <p:cNvPr id="18" name="图片 17" descr="20180528211822122.png"/>
          <p:cNvPicPr>
            <a:picLocks noChangeAspect="1"/>
          </p:cNvPicPr>
          <p:nvPr/>
        </p:nvPicPr>
        <p:blipFill>
          <a:blip r:embed="rId4"/>
          <a:stretch>
            <a:fillRect/>
          </a:stretch>
        </p:blipFill>
        <p:spPr>
          <a:xfrm>
            <a:off x="7455213" y="3147021"/>
            <a:ext cx="3648215" cy="1135730"/>
          </a:xfrm>
          <a:prstGeom prst="rect">
            <a:avLst/>
          </a:prstGeom>
        </p:spPr>
      </p:pic>
    </p:spTree>
    <p:extLst>
      <p:ext uri="{BB962C8B-B14F-4D97-AF65-F5344CB8AC3E}">
        <p14:creationId xmlns:p14="http://schemas.microsoft.com/office/powerpoint/2010/main" val="607634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nodeType="clickEffect">
                                  <p:stCondLst>
                                    <p:cond delay="0"/>
                                  </p:stCondLst>
                                  <p:childTnLst>
                                    <p:animEffect transition="out" filter="blinds(horizontal)">
                                      <p:cBhvr>
                                        <p:cTn id="6" dur="500"/>
                                        <p:tgtEl>
                                          <p:spTgt spid="14"/>
                                        </p:tgtEl>
                                      </p:cBhvr>
                                    </p:animEffect>
                                    <p:set>
                                      <p:cBhvr>
                                        <p:cTn id="7" dur="1" fill="hold">
                                          <p:stCondLst>
                                            <p:cond delay="499"/>
                                          </p:stCondLst>
                                        </p:cTn>
                                        <p:tgtEl>
                                          <p:spTgt spid="14"/>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linds(horizontal)">
                                      <p:cBhvr>
                                        <p:cTn id="12" dur="500"/>
                                        <p:tgtEl>
                                          <p:spTgt spid="17"/>
                                        </p:tgtEl>
                                      </p:cBhvr>
                                    </p:animEffect>
                                  </p:childTnLst>
                                </p:cTn>
                              </p:par>
                              <p:par>
                                <p:cTn id="13" presetID="3" presetClass="entr" presetSubtype="10"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blinds(horizontal)">
                                      <p:cBhvr>
                                        <p:cTn id="1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4294927" y="3280457"/>
            <a:ext cx="3602146" cy="880306"/>
          </a:xfrm>
          <a:prstGeom prst="rect">
            <a:avLst/>
          </a:prstGeom>
          <a:noFill/>
        </p:spPr>
        <p:txBody>
          <a:bodyPr wrap="square" rtlCol="0">
            <a:spAutoFit/>
          </a:bodyPr>
          <a:lstStyle/>
          <a:p>
            <a:pPr algn="ctr" defTabSz="608965">
              <a:lnSpc>
                <a:spcPct val="130000"/>
              </a:lnSpc>
            </a:pPr>
            <a:r>
              <a:rPr lang="en-US" altLang="zh-CN" sz="4400" b="1" dirty="0">
                <a:latin typeface="+mj-lt"/>
                <a:ea typeface="微软雅黑" panose="020B0503020204020204" charset="-122"/>
              </a:rPr>
              <a:t>PART</a:t>
            </a:r>
            <a:r>
              <a:rPr lang="zh-CN" altLang="en-US" sz="4400" b="1" dirty="0">
                <a:latin typeface="+mj-lt"/>
                <a:ea typeface="微软雅黑" panose="020B0503020204020204" charset="-122"/>
              </a:rPr>
              <a:t> </a:t>
            </a:r>
            <a:r>
              <a:rPr lang="en-US" altLang="zh-CN" sz="4400" b="1" dirty="0">
                <a:latin typeface="+mj-lt"/>
                <a:ea typeface="微软雅黑" panose="020B0503020204020204" charset="-122"/>
              </a:rPr>
              <a:t>ONE</a:t>
            </a:r>
            <a:endParaRPr lang="zh-CN" altLang="en-US" sz="4400" b="1" dirty="0">
              <a:latin typeface="+mj-lt"/>
              <a:ea typeface="微软雅黑" panose="020B0503020204020204" charset="-122"/>
            </a:endParaRPr>
          </a:p>
        </p:txBody>
      </p:sp>
      <p:sp>
        <p:nvSpPr>
          <p:cNvPr id="3" name="文本框 2"/>
          <p:cNvSpPr txBox="1"/>
          <p:nvPr/>
        </p:nvSpPr>
        <p:spPr>
          <a:xfrm>
            <a:off x="3936733" y="2417412"/>
            <a:ext cx="4318534" cy="1173976"/>
          </a:xfrm>
          <a:prstGeom prst="rect">
            <a:avLst/>
          </a:prstGeom>
          <a:noFill/>
        </p:spPr>
        <p:txBody>
          <a:bodyPr wrap="square" rtlCol="0">
            <a:spAutoFit/>
          </a:bodyPr>
          <a:lstStyle/>
          <a:p>
            <a:pPr algn="ctr" defTabSz="608965">
              <a:lnSpc>
                <a:spcPct val="130000"/>
              </a:lnSpc>
            </a:pPr>
            <a:r>
              <a:rPr lang="zh-CN" altLang="en-US" sz="6000" dirty="0">
                <a:latin typeface="+mj-lt"/>
                <a:ea typeface="微软雅黑" panose="020B0503020204020204" charset="-122"/>
              </a:rPr>
              <a:t>选题背景</a:t>
            </a:r>
          </a:p>
        </p:txBody>
      </p:sp>
      <p:sp>
        <p:nvSpPr>
          <p:cNvPr id="4" name="矩形 3"/>
          <p:cNvSpPr/>
          <p:nvPr/>
        </p:nvSpPr>
        <p:spPr>
          <a:xfrm>
            <a:off x="4889817" y="4139690"/>
            <a:ext cx="2412366" cy="113341"/>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4400"/>
          </a:p>
        </p:txBody>
      </p:sp>
    </p:spTree>
  </p:cSld>
  <p:clrMapOvr>
    <a:masterClrMapping/>
  </p:clrMapOvr>
  <p:transition spd="slow">
    <p:push dir="u"/>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438557" y="60523"/>
            <a:ext cx="4859022" cy="1015663"/>
          </a:xfrm>
          <a:prstGeom prst="rect">
            <a:avLst/>
          </a:prstGeom>
        </p:spPr>
        <p:txBody>
          <a:bodyPr wrap="none">
            <a:spAutoFit/>
          </a:bodyPr>
          <a:lstStyle/>
          <a:p>
            <a:r>
              <a:rPr lang="en-US" altLang="zh-CN" sz="3200" b="1" dirty="0"/>
              <a:t>BiLstm-CRF</a:t>
            </a:r>
            <a:r>
              <a:rPr lang="zh-CN" altLang="en-US" sz="3200" b="1" dirty="0"/>
              <a:t>命名实体识别</a:t>
            </a:r>
            <a:endParaRPr lang="en-US" altLang="zh-CN" sz="3200" b="1" dirty="0"/>
          </a:p>
          <a:p>
            <a:r>
              <a:rPr lang="en-US" altLang="zh-CN" sz="1400" b="1" dirty="0"/>
              <a:t>		</a:t>
            </a:r>
          </a:p>
          <a:p>
            <a:endParaRPr lang="zh-CN" altLang="en-US" sz="1400" b="1" dirty="0"/>
          </a:p>
        </p:txBody>
      </p:sp>
      <p:sp>
        <p:nvSpPr>
          <p:cNvPr id="7" name="矩形 6"/>
          <p:cNvSpPr/>
          <p:nvPr/>
        </p:nvSpPr>
        <p:spPr>
          <a:xfrm>
            <a:off x="256237" y="1459523"/>
            <a:ext cx="7964572" cy="4013406"/>
          </a:xfrm>
          <a:prstGeom prst="rect">
            <a:avLst/>
          </a:prstGeom>
        </p:spPr>
        <p:txBody>
          <a:bodyPr wrap="square">
            <a:spAutoFit/>
          </a:bodyPr>
          <a:lstStyle/>
          <a:p>
            <a:pPr>
              <a:lnSpc>
                <a:spcPct val="130000"/>
              </a:lnSpc>
            </a:pPr>
            <a:endParaRPr lang="en-US" altLang="zh-CN" sz="1400" b="1" dirty="0"/>
          </a:p>
          <a:p>
            <a:pPr>
              <a:lnSpc>
                <a:spcPct val="130000"/>
              </a:lnSpc>
            </a:pPr>
            <a:endParaRPr lang="en-US" altLang="zh-CN" sz="1400" b="1" dirty="0"/>
          </a:p>
          <a:p>
            <a:pPr>
              <a:lnSpc>
                <a:spcPct val="130000"/>
              </a:lnSpc>
            </a:pPr>
            <a:endParaRPr lang="en-US" altLang="zh-CN" sz="1400" b="1" dirty="0"/>
          </a:p>
          <a:p>
            <a:pPr>
              <a:lnSpc>
                <a:spcPct val="130000"/>
              </a:lnSpc>
            </a:pPr>
            <a:endParaRPr lang="en-US" altLang="zh-CN" sz="1400" dirty="0"/>
          </a:p>
          <a:p>
            <a:pPr>
              <a:lnSpc>
                <a:spcPct val="130000"/>
              </a:lnSpc>
            </a:pPr>
            <a:endParaRPr lang="zh-CN" altLang="en-US" sz="1400" dirty="0"/>
          </a:p>
          <a:p>
            <a:pPr>
              <a:lnSpc>
                <a:spcPct val="130000"/>
              </a:lnSpc>
            </a:pPr>
            <a:endParaRPr lang="en-US" altLang="zh-CN" sz="1400" dirty="0"/>
          </a:p>
          <a:p>
            <a:pPr>
              <a:lnSpc>
                <a:spcPct val="130000"/>
              </a:lnSpc>
            </a:pPr>
            <a:endParaRPr lang="en-US" altLang="zh-CN" sz="1400" dirty="0"/>
          </a:p>
          <a:p>
            <a:pPr>
              <a:lnSpc>
                <a:spcPct val="130000"/>
              </a:lnSpc>
            </a:pPr>
            <a:endParaRPr lang="en-US" altLang="zh-CN" sz="1400" dirty="0"/>
          </a:p>
          <a:p>
            <a:pPr>
              <a:lnSpc>
                <a:spcPct val="130000"/>
              </a:lnSpc>
            </a:pPr>
            <a:endParaRPr lang="en-US" altLang="zh-CN" sz="1400" dirty="0"/>
          </a:p>
          <a:p>
            <a:pPr>
              <a:lnSpc>
                <a:spcPct val="130000"/>
              </a:lnSpc>
            </a:pPr>
            <a:endParaRPr lang="en-US" altLang="zh-CN" sz="1400" dirty="0"/>
          </a:p>
          <a:p>
            <a:pPr>
              <a:lnSpc>
                <a:spcPct val="130000"/>
              </a:lnSpc>
            </a:pPr>
            <a:endParaRPr lang="en-US" altLang="zh-CN" sz="1400" dirty="0"/>
          </a:p>
          <a:p>
            <a:pPr>
              <a:lnSpc>
                <a:spcPct val="130000"/>
              </a:lnSpc>
            </a:pPr>
            <a:endParaRPr lang="en-US" altLang="zh-CN" sz="1400" dirty="0"/>
          </a:p>
          <a:p>
            <a:pPr>
              <a:lnSpc>
                <a:spcPct val="130000"/>
              </a:lnSpc>
            </a:pPr>
            <a:br>
              <a:rPr lang="zh-CN" altLang="en-US" sz="1400" dirty="0"/>
            </a:br>
            <a:endParaRPr lang="zh-CN" altLang="en-US" sz="1400" dirty="0">
              <a:solidFill>
                <a:schemeClr val="bg1">
                  <a:lumMod val="50000"/>
                </a:schemeClr>
              </a:solidFill>
              <a:latin typeface="微软雅黑" charset="0"/>
              <a:ea typeface="微软雅黑" charset="0"/>
            </a:endParaRPr>
          </a:p>
        </p:txBody>
      </p:sp>
      <p:sp>
        <p:nvSpPr>
          <p:cNvPr id="8" name="TextBox 7"/>
          <p:cNvSpPr txBox="1"/>
          <p:nvPr/>
        </p:nvSpPr>
        <p:spPr>
          <a:xfrm>
            <a:off x="1397977" y="597881"/>
            <a:ext cx="184731" cy="923330"/>
          </a:xfrm>
          <a:prstGeom prst="rect">
            <a:avLst/>
          </a:prstGeom>
          <a:noFill/>
        </p:spPr>
        <p:txBody>
          <a:bodyPr wrap="none" rtlCol="0">
            <a:spAutoFit/>
          </a:bodyPr>
          <a:lstStyle/>
          <a:p>
            <a:endParaRPr lang="en-US" altLang="zh-CN" dirty="0"/>
          </a:p>
          <a:p>
            <a:endParaRPr lang="en-US" altLang="zh-CN" dirty="0"/>
          </a:p>
          <a:p>
            <a:endParaRPr lang="zh-CN" altLang="en-US" dirty="0"/>
          </a:p>
        </p:txBody>
      </p:sp>
      <p:sp>
        <p:nvSpPr>
          <p:cNvPr id="9" name="TextBox 8"/>
          <p:cNvSpPr txBox="1"/>
          <p:nvPr/>
        </p:nvSpPr>
        <p:spPr>
          <a:xfrm>
            <a:off x="930238" y="1459523"/>
            <a:ext cx="184731" cy="369332"/>
          </a:xfrm>
          <a:prstGeom prst="rect">
            <a:avLst/>
          </a:prstGeom>
          <a:noFill/>
        </p:spPr>
        <p:txBody>
          <a:bodyPr wrap="none" rtlCol="0">
            <a:spAutoFit/>
          </a:bodyPr>
          <a:lstStyle/>
          <a:p>
            <a:endParaRPr lang="zh-CN" altLang="en-US" dirty="0"/>
          </a:p>
        </p:txBody>
      </p:sp>
      <p:sp>
        <p:nvSpPr>
          <p:cNvPr id="13" name="矩形 12"/>
          <p:cNvSpPr/>
          <p:nvPr/>
        </p:nvSpPr>
        <p:spPr>
          <a:xfrm>
            <a:off x="959622" y="1555218"/>
            <a:ext cx="9107570" cy="1172629"/>
          </a:xfrm>
          <a:prstGeom prst="rect">
            <a:avLst/>
          </a:prstGeom>
        </p:spPr>
        <p:txBody>
          <a:bodyPr wrap="square">
            <a:spAutoFit/>
          </a:bodyPr>
          <a:lstStyle/>
          <a:p>
            <a:pPr>
              <a:lnSpc>
                <a:spcPct val="130000"/>
              </a:lnSpc>
            </a:pPr>
            <a:endParaRPr lang="en-US" altLang="zh-CN" dirty="0"/>
          </a:p>
          <a:p>
            <a:pPr>
              <a:lnSpc>
                <a:spcPct val="130000"/>
              </a:lnSpc>
            </a:pPr>
            <a:endParaRPr lang="en-US" altLang="zh-CN" b="1" dirty="0"/>
          </a:p>
          <a:p>
            <a:pPr>
              <a:lnSpc>
                <a:spcPct val="130000"/>
              </a:lnSpc>
            </a:pPr>
            <a:endParaRPr lang="en-US" altLang="zh-CN" b="1" dirty="0"/>
          </a:p>
        </p:txBody>
      </p:sp>
      <p:pic>
        <p:nvPicPr>
          <p:cNvPr id="12" name="图片 11" descr="截图18.png"/>
          <p:cNvPicPr>
            <a:picLocks noChangeAspect="1"/>
          </p:cNvPicPr>
          <p:nvPr/>
        </p:nvPicPr>
        <p:blipFill>
          <a:blip r:embed="rId2"/>
          <a:stretch>
            <a:fillRect/>
          </a:stretch>
        </p:blipFill>
        <p:spPr>
          <a:xfrm>
            <a:off x="876699" y="1459523"/>
            <a:ext cx="5403049" cy="4610500"/>
          </a:xfrm>
          <a:prstGeom prst="rect">
            <a:avLst/>
          </a:prstGeom>
        </p:spPr>
      </p:pic>
      <p:sp>
        <p:nvSpPr>
          <p:cNvPr id="16" name="TextBox 15"/>
          <p:cNvSpPr txBox="1"/>
          <p:nvPr/>
        </p:nvSpPr>
        <p:spPr>
          <a:xfrm>
            <a:off x="1114969" y="845353"/>
            <a:ext cx="2031325" cy="461665"/>
          </a:xfrm>
          <a:prstGeom prst="rect">
            <a:avLst/>
          </a:prstGeom>
          <a:noFill/>
        </p:spPr>
        <p:txBody>
          <a:bodyPr wrap="none" rtlCol="0">
            <a:spAutoFit/>
          </a:bodyPr>
          <a:lstStyle/>
          <a:p>
            <a:r>
              <a:rPr lang="zh-CN" altLang="en-US" sz="2400" dirty="0"/>
              <a:t>为什么双向？</a:t>
            </a:r>
          </a:p>
        </p:txBody>
      </p:sp>
    </p:spTree>
    <p:extLst>
      <p:ext uri="{BB962C8B-B14F-4D97-AF65-F5344CB8AC3E}">
        <p14:creationId xmlns:p14="http://schemas.microsoft.com/office/powerpoint/2010/main" val="7479081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438557" y="60523"/>
            <a:ext cx="2954655" cy="800219"/>
          </a:xfrm>
          <a:prstGeom prst="rect">
            <a:avLst/>
          </a:prstGeom>
        </p:spPr>
        <p:txBody>
          <a:bodyPr wrap="none">
            <a:spAutoFit/>
          </a:bodyPr>
          <a:lstStyle/>
          <a:p>
            <a:r>
              <a:rPr lang="zh-CN" altLang="en-US" sz="3200" b="1" dirty="0"/>
              <a:t>关系抽取</a:t>
            </a:r>
            <a:r>
              <a:rPr lang="en-US" altLang="zh-CN" sz="3200" b="1" dirty="0"/>
              <a:t>		</a:t>
            </a:r>
          </a:p>
          <a:p>
            <a:endParaRPr lang="zh-CN" altLang="en-US" sz="1400" b="1" dirty="0"/>
          </a:p>
        </p:txBody>
      </p:sp>
      <p:sp>
        <p:nvSpPr>
          <p:cNvPr id="7" name="矩形 6"/>
          <p:cNvSpPr/>
          <p:nvPr/>
        </p:nvSpPr>
        <p:spPr>
          <a:xfrm>
            <a:off x="256237" y="1459523"/>
            <a:ext cx="7964572" cy="4013406"/>
          </a:xfrm>
          <a:prstGeom prst="rect">
            <a:avLst/>
          </a:prstGeom>
        </p:spPr>
        <p:txBody>
          <a:bodyPr wrap="square">
            <a:spAutoFit/>
          </a:bodyPr>
          <a:lstStyle/>
          <a:p>
            <a:pPr>
              <a:lnSpc>
                <a:spcPct val="130000"/>
              </a:lnSpc>
            </a:pPr>
            <a:endParaRPr lang="en-US" altLang="zh-CN" sz="1400" b="1" dirty="0"/>
          </a:p>
          <a:p>
            <a:pPr>
              <a:lnSpc>
                <a:spcPct val="130000"/>
              </a:lnSpc>
            </a:pPr>
            <a:endParaRPr lang="en-US" altLang="zh-CN" sz="1400" b="1" dirty="0"/>
          </a:p>
          <a:p>
            <a:pPr>
              <a:lnSpc>
                <a:spcPct val="130000"/>
              </a:lnSpc>
            </a:pPr>
            <a:endParaRPr lang="en-US" altLang="zh-CN" sz="1400" b="1" dirty="0"/>
          </a:p>
          <a:p>
            <a:pPr>
              <a:lnSpc>
                <a:spcPct val="130000"/>
              </a:lnSpc>
            </a:pPr>
            <a:endParaRPr lang="en-US" altLang="zh-CN" sz="1400" dirty="0"/>
          </a:p>
          <a:p>
            <a:pPr>
              <a:lnSpc>
                <a:spcPct val="130000"/>
              </a:lnSpc>
            </a:pPr>
            <a:endParaRPr lang="zh-CN" altLang="en-US" sz="1400" dirty="0"/>
          </a:p>
          <a:p>
            <a:pPr>
              <a:lnSpc>
                <a:spcPct val="130000"/>
              </a:lnSpc>
            </a:pPr>
            <a:endParaRPr lang="en-US" altLang="zh-CN" sz="1400" dirty="0"/>
          </a:p>
          <a:p>
            <a:pPr>
              <a:lnSpc>
                <a:spcPct val="130000"/>
              </a:lnSpc>
            </a:pPr>
            <a:endParaRPr lang="en-US" altLang="zh-CN" sz="1400" dirty="0"/>
          </a:p>
          <a:p>
            <a:pPr>
              <a:lnSpc>
                <a:spcPct val="130000"/>
              </a:lnSpc>
            </a:pPr>
            <a:endParaRPr lang="en-US" altLang="zh-CN" sz="1400" dirty="0"/>
          </a:p>
          <a:p>
            <a:pPr>
              <a:lnSpc>
                <a:spcPct val="130000"/>
              </a:lnSpc>
            </a:pPr>
            <a:endParaRPr lang="en-US" altLang="zh-CN" sz="1400" dirty="0"/>
          </a:p>
          <a:p>
            <a:pPr>
              <a:lnSpc>
                <a:spcPct val="130000"/>
              </a:lnSpc>
            </a:pPr>
            <a:endParaRPr lang="en-US" altLang="zh-CN" sz="1400" dirty="0"/>
          </a:p>
          <a:p>
            <a:pPr>
              <a:lnSpc>
                <a:spcPct val="130000"/>
              </a:lnSpc>
            </a:pPr>
            <a:endParaRPr lang="en-US" altLang="zh-CN" sz="1400" dirty="0"/>
          </a:p>
          <a:p>
            <a:pPr>
              <a:lnSpc>
                <a:spcPct val="130000"/>
              </a:lnSpc>
            </a:pPr>
            <a:endParaRPr lang="en-US" altLang="zh-CN" sz="1400" dirty="0"/>
          </a:p>
          <a:p>
            <a:pPr>
              <a:lnSpc>
                <a:spcPct val="130000"/>
              </a:lnSpc>
            </a:pPr>
            <a:br>
              <a:rPr lang="zh-CN" altLang="en-US" sz="1400" dirty="0"/>
            </a:br>
            <a:endParaRPr lang="zh-CN" altLang="en-US" sz="1400" dirty="0">
              <a:solidFill>
                <a:schemeClr val="bg1">
                  <a:lumMod val="50000"/>
                </a:schemeClr>
              </a:solidFill>
              <a:latin typeface="微软雅黑" charset="0"/>
              <a:ea typeface="微软雅黑" charset="0"/>
            </a:endParaRPr>
          </a:p>
        </p:txBody>
      </p:sp>
      <p:sp>
        <p:nvSpPr>
          <p:cNvPr id="8" name="TextBox 7"/>
          <p:cNvSpPr txBox="1"/>
          <p:nvPr/>
        </p:nvSpPr>
        <p:spPr>
          <a:xfrm>
            <a:off x="1397977" y="597881"/>
            <a:ext cx="184731" cy="923330"/>
          </a:xfrm>
          <a:prstGeom prst="rect">
            <a:avLst/>
          </a:prstGeom>
          <a:noFill/>
        </p:spPr>
        <p:txBody>
          <a:bodyPr wrap="none" rtlCol="0">
            <a:spAutoFit/>
          </a:bodyPr>
          <a:lstStyle/>
          <a:p>
            <a:endParaRPr lang="en-US" altLang="zh-CN" dirty="0"/>
          </a:p>
          <a:p>
            <a:endParaRPr lang="en-US" altLang="zh-CN" dirty="0"/>
          </a:p>
          <a:p>
            <a:endParaRPr lang="zh-CN" altLang="en-US" dirty="0"/>
          </a:p>
        </p:txBody>
      </p:sp>
      <p:sp>
        <p:nvSpPr>
          <p:cNvPr id="9" name="TextBox 8"/>
          <p:cNvSpPr txBox="1"/>
          <p:nvPr/>
        </p:nvSpPr>
        <p:spPr>
          <a:xfrm>
            <a:off x="930238" y="1459523"/>
            <a:ext cx="184731" cy="369332"/>
          </a:xfrm>
          <a:prstGeom prst="rect">
            <a:avLst/>
          </a:prstGeom>
          <a:noFill/>
        </p:spPr>
        <p:txBody>
          <a:bodyPr wrap="none" rtlCol="0">
            <a:spAutoFit/>
          </a:bodyPr>
          <a:lstStyle/>
          <a:p>
            <a:endParaRPr lang="zh-CN" altLang="en-US" dirty="0"/>
          </a:p>
        </p:txBody>
      </p:sp>
      <p:sp>
        <p:nvSpPr>
          <p:cNvPr id="13" name="矩形 12"/>
          <p:cNvSpPr/>
          <p:nvPr/>
        </p:nvSpPr>
        <p:spPr>
          <a:xfrm>
            <a:off x="959622" y="1555218"/>
            <a:ext cx="9107570" cy="1172629"/>
          </a:xfrm>
          <a:prstGeom prst="rect">
            <a:avLst/>
          </a:prstGeom>
        </p:spPr>
        <p:txBody>
          <a:bodyPr wrap="square">
            <a:spAutoFit/>
          </a:bodyPr>
          <a:lstStyle/>
          <a:p>
            <a:pPr>
              <a:lnSpc>
                <a:spcPct val="130000"/>
              </a:lnSpc>
            </a:pPr>
            <a:endParaRPr lang="en-US" altLang="zh-CN" dirty="0"/>
          </a:p>
          <a:p>
            <a:pPr>
              <a:lnSpc>
                <a:spcPct val="130000"/>
              </a:lnSpc>
            </a:pPr>
            <a:endParaRPr lang="en-US" altLang="zh-CN" b="1" dirty="0"/>
          </a:p>
          <a:p>
            <a:pPr>
              <a:lnSpc>
                <a:spcPct val="130000"/>
              </a:lnSpc>
            </a:pPr>
            <a:endParaRPr lang="en-US" altLang="zh-CN" b="1" dirty="0"/>
          </a:p>
        </p:txBody>
      </p:sp>
      <p:sp>
        <p:nvSpPr>
          <p:cNvPr id="10" name="TextBox 9"/>
          <p:cNvSpPr txBox="1"/>
          <p:nvPr/>
        </p:nvSpPr>
        <p:spPr>
          <a:xfrm>
            <a:off x="783771" y="1315616"/>
            <a:ext cx="9447884" cy="2893100"/>
          </a:xfrm>
          <a:prstGeom prst="rect">
            <a:avLst/>
          </a:prstGeom>
          <a:noFill/>
        </p:spPr>
        <p:txBody>
          <a:bodyPr wrap="square" rtlCol="0">
            <a:spAutoFit/>
          </a:bodyPr>
          <a:lstStyle/>
          <a:p>
            <a:endParaRPr lang="en-US" altLang="zh-CN" sz="2000" dirty="0">
              <a:latin typeface="+mn-ea"/>
            </a:endParaRPr>
          </a:p>
          <a:p>
            <a:r>
              <a:rPr lang="zh-CN" altLang="en-US" sz="2400" dirty="0">
                <a:latin typeface="+mn-ea"/>
              </a:rPr>
              <a:t>技术手段：</a:t>
            </a:r>
            <a:endParaRPr lang="en-US" altLang="zh-CN" sz="2400" dirty="0">
              <a:latin typeface="+mn-ea"/>
            </a:endParaRPr>
          </a:p>
          <a:p>
            <a:endParaRPr lang="en-US" altLang="zh-CN" sz="2400" dirty="0">
              <a:latin typeface="+mn-ea"/>
            </a:endParaRPr>
          </a:p>
          <a:p>
            <a:r>
              <a:rPr lang="zh-CN" altLang="en-US" sz="2400" dirty="0">
                <a:latin typeface="+mn-ea"/>
              </a:rPr>
              <a:t>人工构造语法和语义规则</a:t>
            </a:r>
          </a:p>
          <a:p>
            <a:r>
              <a:rPr lang="zh-CN" altLang="en-US" sz="2400" dirty="0">
                <a:latin typeface="+mn-ea"/>
              </a:rPr>
              <a:t>统计机器学习方法</a:t>
            </a:r>
          </a:p>
          <a:p>
            <a:r>
              <a:rPr lang="zh-CN" altLang="en-US" sz="2400" dirty="0">
                <a:latin typeface="+mn-ea"/>
              </a:rPr>
              <a:t>基于特征向量或核函数的有监督学习方法</a:t>
            </a:r>
          </a:p>
          <a:p>
            <a:r>
              <a:rPr lang="zh-CN" altLang="en-US" sz="2400" dirty="0">
                <a:latin typeface="+mn-ea"/>
              </a:rPr>
              <a:t>将面向开放域的信息抽取方法和面向封闭领域的传统方法结合</a:t>
            </a:r>
          </a:p>
          <a:p>
            <a:endParaRPr lang="zh-CN" altLang="en-US" dirty="0"/>
          </a:p>
        </p:txBody>
      </p:sp>
    </p:spTree>
    <p:extLst>
      <p:ext uri="{BB962C8B-B14F-4D97-AF65-F5344CB8AC3E}">
        <p14:creationId xmlns:p14="http://schemas.microsoft.com/office/powerpoint/2010/main" val="3792059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438557" y="60523"/>
            <a:ext cx="2954655" cy="800219"/>
          </a:xfrm>
          <a:prstGeom prst="rect">
            <a:avLst/>
          </a:prstGeom>
        </p:spPr>
        <p:txBody>
          <a:bodyPr wrap="none">
            <a:spAutoFit/>
          </a:bodyPr>
          <a:lstStyle/>
          <a:p>
            <a:r>
              <a:rPr lang="zh-CN" altLang="en-US" sz="3200" b="1" dirty="0"/>
              <a:t>属性抽取</a:t>
            </a:r>
            <a:r>
              <a:rPr lang="en-US" altLang="zh-CN" sz="3200" b="1" dirty="0"/>
              <a:t>		</a:t>
            </a:r>
          </a:p>
          <a:p>
            <a:endParaRPr lang="zh-CN" altLang="en-US" sz="1400" b="1" dirty="0"/>
          </a:p>
        </p:txBody>
      </p:sp>
      <p:sp>
        <p:nvSpPr>
          <p:cNvPr id="7" name="矩形 6"/>
          <p:cNvSpPr/>
          <p:nvPr/>
        </p:nvSpPr>
        <p:spPr>
          <a:xfrm>
            <a:off x="256237" y="1459523"/>
            <a:ext cx="7964572" cy="4013406"/>
          </a:xfrm>
          <a:prstGeom prst="rect">
            <a:avLst/>
          </a:prstGeom>
        </p:spPr>
        <p:txBody>
          <a:bodyPr wrap="square">
            <a:spAutoFit/>
          </a:bodyPr>
          <a:lstStyle/>
          <a:p>
            <a:pPr>
              <a:lnSpc>
                <a:spcPct val="130000"/>
              </a:lnSpc>
            </a:pPr>
            <a:endParaRPr lang="en-US" altLang="zh-CN" sz="1400" b="1" dirty="0"/>
          </a:p>
          <a:p>
            <a:pPr>
              <a:lnSpc>
                <a:spcPct val="130000"/>
              </a:lnSpc>
            </a:pPr>
            <a:endParaRPr lang="en-US" altLang="zh-CN" sz="1400" b="1" dirty="0"/>
          </a:p>
          <a:p>
            <a:pPr>
              <a:lnSpc>
                <a:spcPct val="130000"/>
              </a:lnSpc>
            </a:pPr>
            <a:endParaRPr lang="en-US" altLang="zh-CN" sz="1400" b="1" dirty="0"/>
          </a:p>
          <a:p>
            <a:pPr>
              <a:lnSpc>
                <a:spcPct val="130000"/>
              </a:lnSpc>
            </a:pPr>
            <a:endParaRPr lang="en-US" altLang="zh-CN" sz="1400" dirty="0"/>
          </a:p>
          <a:p>
            <a:pPr>
              <a:lnSpc>
                <a:spcPct val="130000"/>
              </a:lnSpc>
            </a:pPr>
            <a:endParaRPr lang="zh-CN" altLang="en-US" sz="1400" dirty="0"/>
          </a:p>
          <a:p>
            <a:pPr>
              <a:lnSpc>
                <a:spcPct val="130000"/>
              </a:lnSpc>
            </a:pPr>
            <a:endParaRPr lang="en-US" altLang="zh-CN" sz="1400" dirty="0"/>
          </a:p>
          <a:p>
            <a:pPr>
              <a:lnSpc>
                <a:spcPct val="130000"/>
              </a:lnSpc>
            </a:pPr>
            <a:endParaRPr lang="en-US" altLang="zh-CN" sz="1400" dirty="0"/>
          </a:p>
          <a:p>
            <a:pPr>
              <a:lnSpc>
                <a:spcPct val="130000"/>
              </a:lnSpc>
            </a:pPr>
            <a:endParaRPr lang="en-US" altLang="zh-CN" sz="1400" dirty="0"/>
          </a:p>
          <a:p>
            <a:pPr>
              <a:lnSpc>
                <a:spcPct val="130000"/>
              </a:lnSpc>
            </a:pPr>
            <a:endParaRPr lang="en-US" altLang="zh-CN" sz="1400" dirty="0"/>
          </a:p>
          <a:p>
            <a:pPr>
              <a:lnSpc>
                <a:spcPct val="130000"/>
              </a:lnSpc>
            </a:pPr>
            <a:endParaRPr lang="en-US" altLang="zh-CN" sz="1400" dirty="0"/>
          </a:p>
          <a:p>
            <a:pPr>
              <a:lnSpc>
                <a:spcPct val="130000"/>
              </a:lnSpc>
            </a:pPr>
            <a:endParaRPr lang="en-US" altLang="zh-CN" sz="1400" dirty="0"/>
          </a:p>
          <a:p>
            <a:pPr>
              <a:lnSpc>
                <a:spcPct val="130000"/>
              </a:lnSpc>
            </a:pPr>
            <a:endParaRPr lang="en-US" altLang="zh-CN" sz="1400" dirty="0"/>
          </a:p>
          <a:p>
            <a:pPr>
              <a:lnSpc>
                <a:spcPct val="130000"/>
              </a:lnSpc>
            </a:pPr>
            <a:br>
              <a:rPr lang="zh-CN" altLang="en-US" sz="1400" dirty="0"/>
            </a:br>
            <a:endParaRPr lang="zh-CN" altLang="en-US" sz="1400" dirty="0">
              <a:solidFill>
                <a:schemeClr val="bg1">
                  <a:lumMod val="50000"/>
                </a:schemeClr>
              </a:solidFill>
              <a:latin typeface="微软雅黑" charset="0"/>
              <a:ea typeface="微软雅黑" charset="0"/>
            </a:endParaRPr>
          </a:p>
        </p:txBody>
      </p:sp>
      <p:sp>
        <p:nvSpPr>
          <p:cNvPr id="8" name="TextBox 7"/>
          <p:cNvSpPr txBox="1"/>
          <p:nvPr/>
        </p:nvSpPr>
        <p:spPr>
          <a:xfrm>
            <a:off x="1397977" y="597881"/>
            <a:ext cx="184731" cy="923330"/>
          </a:xfrm>
          <a:prstGeom prst="rect">
            <a:avLst/>
          </a:prstGeom>
          <a:noFill/>
        </p:spPr>
        <p:txBody>
          <a:bodyPr wrap="none" rtlCol="0">
            <a:spAutoFit/>
          </a:bodyPr>
          <a:lstStyle/>
          <a:p>
            <a:endParaRPr lang="en-US" altLang="zh-CN" dirty="0"/>
          </a:p>
          <a:p>
            <a:endParaRPr lang="en-US" altLang="zh-CN" dirty="0"/>
          </a:p>
          <a:p>
            <a:endParaRPr lang="zh-CN" altLang="en-US" dirty="0"/>
          </a:p>
        </p:txBody>
      </p:sp>
      <p:sp>
        <p:nvSpPr>
          <p:cNvPr id="9" name="TextBox 8"/>
          <p:cNvSpPr txBox="1"/>
          <p:nvPr/>
        </p:nvSpPr>
        <p:spPr>
          <a:xfrm>
            <a:off x="930238" y="1459523"/>
            <a:ext cx="184731" cy="369332"/>
          </a:xfrm>
          <a:prstGeom prst="rect">
            <a:avLst/>
          </a:prstGeom>
          <a:noFill/>
        </p:spPr>
        <p:txBody>
          <a:bodyPr wrap="none" rtlCol="0">
            <a:spAutoFit/>
          </a:bodyPr>
          <a:lstStyle/>
          <a:p>
            <a:endParaRPr lang="zh-CN" altLang="en-US" dirty="0"/>
          </a:p>
        </p:txBody>
      </p:sp>
      <p:sp>
        <p:nvSpPr>
          <p:cNvPr id="13" name="矩形 12"/>
          <p:cNvSpPr/>
          <p:nvPr/>
        </p:nvSpPr>
        <p:spPr>
          <a:xfrm>
            <a:off x="959622" y="1555218"/>
            <a:ext cx="9107570" cy="1172629"/>
          </a:xfrm>
          <a:prstGeom prst="rect">
            <a:avLst/>
          </a:prstGeom>
        </p:spPr>
        <p:txBody>
          <a:bodyPr wrap="square">
            <a:spAutoFit/>
          </a:bodyPr>
          <a:lstStyle/>
          <a:p>
            <a:pPr>
              <a:lnSpc>
                <a:spcPct val="130000"/>
              </a:lnSpc>
            </a:pPr>
            <a:endParaRPr lang="en-US" altLang="zh-CN" dirty="0"/>
          </a:p>
          <a:p>
            <a:pPr>
              <a:lnSpc>
                <a:spcPct val="130000"/>
              </a:lnSpc>
            </a:pPr>
            <a:endParaRPr lang="en-US" altLang="zh-CN" b="1" dirty="0"/>
          </a:p>
          <a:p>
            <a:pPr>
              <a:lnSpc>
                <a:spcPct val="130000"/>
              </a:lnSpc>
            </a:pPr>
            <a:endParaRPr lang="en-US" altLang="zh-CN" b="1" dirty="0"/>
          </a:p>
        </p:txBody>
      </p:sp>
      <p:sp>
        <p:nvSpPr>
          <p:cNvPr id="10" name="TextBox 9"/>
          <p:cNvSpPr txBox="1"/>
          <p:nvPr/>
        </p:nvSpPr>
        <p:spPr>
          <a:xfrm>
            <a:off x="783771" y="901741"/>
            <a:ext cx="10025400" cy="3754874"/>
          </a:xfrm>
          <a:prstGeom prst="rect">
            <a:avLst/>
          </a:prstGeom>
          <a:noFill/>
        </p:spPr>
        <p:txBody>
          <a:bodyPr wrap="square" rtlCol="0">
            <a:spAutoFit/>
          </a:bodyPr>
          <a:lstStyle/>
          <a:p>
            <a:endParaRPr lang="en-US" altLang="zh-CN" sz="2000" dirty="0">
              <a:latin typeface="+mn-ea"/>
            </a:endParaRPr>
          </a:p>
          <a:p>
            <a:r>
              <a:rPr lang="zh-CN" altLang="en-US" sz="2400" dirty="0">
                <a:latin typeface="+mn-ea"/>
              </a:rPr>
              <a:t>技术手段：</a:t>
            </a:r>
            <a:endParaRPr lang="en-US" altLang="zh-CN" sz="2400" dirty="0">
              <a:latin typeface="+mn-ea"/>
            </a:endParaRPr>
          </a:p>
          <a:p>
            <a:r>
              <a:rPr lang="zh-CN" altLang="en-US" sz="2400" dirty="0">
                <a:latin typeface="+mn-ea"/>
              </a:rPr>
              <a:t>将实体的属性视作实体与属性值之间的一种名词性关系，将属性抽取任务转化为关系抽取任务。</a:t>
            </a:r>
          </a:p>
          <a:p>
            <a:r>
              <a:rPr lang="zh-CN" altLang="en-US" sz="2400" dirty="0">
                <a:latin typeface="+mn-ea"/>
              </a:rPr>
              <a:t>基于规则和启发式算法，抽取结构化数据。</a:t>
            </a:r>
          </a:p>
          <a:p>
            <a:r>
              <a:rPr lang="zh-CN" altLang="en-US" sz="2400" dirty="0">
                <a:latin typeface="+mn-ea"/>
              </a:rPr>
              <a:t>基于百科类网站的半结构化数据，通过自动抽取生成训练语料，用于训练实体属性标注模型，然后将其应用于对非结构化数据的实体属性抽取。</a:t>
            </a:r>
          </a:p>
          <a:p>
            <a:r>
              <a:rPr lang="zh-CN" altLang="en-US" sz="2400" dirty="0">
                <a:latin typeface="+mn-ea"/>
              </a:rPr>
              <a:t>采用数据挖掘的方法直接从文本中挖掘实体属性和属性值之间的关系模式，据此实现对属性名和属性值在文本中的定位。</a:t>
            </a:r>
          </a:p>
          <a:p>
            <a:endParaRPr lang="zh-CN" altLang="en-US" dirty="0"/>
          </a:p>
        </p:txBody>
      </p:sp>
    </p:spTree>
    <p:extLst>
      <p:ext uri="{BB962C8B-B14F-4D97-AF65-F5344CB8AC3E}">
        <p14:creationId xmlns:p14="http://schemas.microsoft.com/office/powerpoint/2010/main" val="8584015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4294927" y="3280457"/>
            <a:ext cx="3602146" cy="880306"/>
          </a:xfrm>
          <a:prstGeom prst="rect">
            <a:avLst/>
          </a:prstGeom>
          <a:noFill/>
        </p:spPr>
        <p:txBody>
          <a:bodyPr wrap="square" rtlCol="0">
            <a:spAutoFit/>
          </a:bodyPr>
          <a:lstStyle/>
          <a:p>
            <a:pPr algn="ctr" defTabSz="609585">
              <a:lnSpc>
                <a:spcPct val="130000"/>
              </a:lnSpc>
            </a:pPr>
            <a:r>
              <a:rPr lang="en-US" altLang="zh-CN" sz="4400" b="1" dirty="0">
                <a:latin typeface="+mj-lt"/>
                <a:ea typeface="微软雅黑" charset="0"/>
              </a:rPr>
              <a:t>PART</a:t>
            </a:r>
            <a:r>
              <a:rPr lang="zh-CN" altLang="en-US" sz="4400" b="1" dirty="0">
                <a:latin typeface="+mj-lt"/>
                <a:ea typeface="微软雅黑" charset="0"/>
              </a:rPr>
              <a:t> </a:t>
            </a:r>
            <a:r>
              <a:rPr lang="en-US" altLang="zh-CN" sz="4400" b="1" dirty="0">
                <a:latin typeface="+mj-lt"/>
                <a:ea typeface="微软雅黑" charset="0"/>
              </a:rPr>
              <a:t>THREE</a:t>
            </a:r>
          </a:p>
        </p:txBody>
      </p:sp>
      <p:sp>
        <p:nvSpPr>
          <p:cNvPr id="3" name="文本框 2"/>
          <p:cNvSpPr txBox="1"/>
          <p:nvPr/>
        </p:nvSpPr>
        <p:spPr>
          <a:xfrm>
            <a:off x="3936733" y="2417412"/>
            <a:ext cx="4318534" cy="1173976"/>
          </a:xfrm>
          <a:prstGeom prst="rect">
            <a:avLst/>
          </a:prstGeom>
          <a:noFill/>
        </p:spPr>
        <p:txBody>
          <a:bodyPr wrap="square" rtlCol="0">
            <a:spAutoFit/>
          </a:bodyPr>
          <a:lstStyle/>
          <a:p>
            <a:pPr algn="ctr" defTabSz="609585">
              <a:lnSpc>
                <a:spcPct val="130000"/>
              </a:lnSpc>
            </a:pPr>
            <a:r>
              <a:rPr lang="zh-CN" altLang="en-US" sz="6000" dirty="0">
                <a:latin typeface="+mj-lt"/>
                <a:ea typeface="微软雅黑" charset="0"/>
              </a:rPr>
              <a:t>知识表示</a:t>
            </a:r>
          </a:p>
        </p:txBody>
      </p:sp>
      <p:sp>
        <p:nvSpPr>
          <p:cNvPr id="4" name="矩形 3"/>
          <p:cNvSpPr/>
          <p:nvPr/>
        </p:nvSpPr>
        <p:spPr>
          <a:xfrm>
            <a:off x="4889817" y="4139690"/>
            <a:ext cx="2412366" cy="113341"/>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4400"/>
          </a:p>
        </p:txBody>
      </p:sp>
    </p:spTree>
    <p:extLst>
      <p:ext uri="{BB962C8B-B14F-4D97-AF65-F5344CB8AC3E}">
        <p14:creationId xmlns:p14="http://schemas.microsoft.com/office/powerpoint/2010/main" val="1061845154"/>
      </p:ext>
    </p:extLst>
  </p:cSld>
  <p:clrMapOvr>
    <a:masterClrMapping/>
  </p:clrMapOvr>
  <p:transition spd="slow">
    <p:push dir="u"/>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475881" y="191157"/>
            <a:ext cx="2031325" cy="1015663"/>
          </a:xfrm>
          <a:prstGeom prst="rect">
            <a:avLst/>
          </a:prstGeom>
        </p:spPr>
        <p:txBody>
          <a:bodyPr wrap="none">
            <a:spAutoFit/>
          </a:bodyPr>
          <a:lstStyle/>
          <a:p>
            <a:r>
              <a:rPr lang="zh-CN" altLang="en-US" sz="3200" b="1" dirty="0"/>
              <a:t>知识表示</a:t>
            </a:r>
            <a:endParaRPr lang="en-US" altLang="zh-CN" sz="3200" b="1" dirty="0"/>
          </a:p>
          <a:p>
            <a:r>
              <a:rPr lang="en-US" altLang="zh-CN" sz="1400" b="1" dirty="0"/>
              <a:t>		</a:t>
            </a:r>
          </a:p>
          <a:p>
            <a:endParaRPr lang="zh-CN" altLang="en-US" sz="1400" b="1" dirty="0"/>
          </a:p>
        </p:txBody>
      </p:sp>
      <p:sp>
        <p:nvSpPr>
          <p:cNvPr id="7" name="矩形 6"/>
          <p:cNvSpPr/>
          <p:nvPr/>
        </p:nvSpPr>
        <p:spPr>
          <a:xfrm>
            <a:off x="256237" y="1459523"/>
            <a:ext cx="7964572" cy="4013406"/>
          </a:xfrm>
          <a:prstGeom prst="rect">
            <a:avLst/>
          </a:prstGeom>
        </p:spPr>
        <p:txBody>
          <a:bodyPr wrap="square">
            <a:spAutoFit/>
          </a:bodyPr>
          <a:lstStyle/>
          <a:p>
            <a:pPr>
              <a:lnSpc>
                <a:spcPct val="130000"/>
              </a:lnSpc>
            </a:pPr>
            <a:endParaRPr lang="en-US" altLang="zh-CN" sz="1400" b="1" dirty="0"/>
          </a:p>
          <a:p>
            <a:pPr>
              <a:lnSpc>
                <a:spcPct val="130000"/>
              </a:lnSpc>
            </a:pPr>
            <a:endParaRPr lang="en-US" altLang="zh-CN" sz="1400" b="1" dirty="0"/>
          </a:p>
          <a:p>
            <a:pPr>
              <a:lnSpc>
                <a:spcPct val="130000"/>
              </a:lnSpc>
            </a:pPr>
            <a:endParaRPr lang="en-US" altLang="zh-CN" sz="1400" b="1" dirty="0"/>
          </a:p>
          <a:p>
            <a:pPr>
              <a:lnSpc>
                <a:spcPct val="130000"/>
              </a:lnSpc>
            </a:pPr>
            <a:endParaRPr lang="en-US" altLang="zh-CN" sz="1400" dirty="0"/>
          </a:p>
          <a:p>
            <a:pPr>
              <a:lnSpc>
                <a:spcPct val="130000"/>
              </a:lnSpc>
            </a:pPr>
            <a:endParaRPr lang="zh-CN" altLang="en-US" sz="1400" dirty="0"/>
          </a:p>
          <a:p>
            <a:pPr>
              <a:lnSpc>
                <a:spcPct val="130000"/>
              </a:lnSpc>
            </a:pPr>
            <a:endParaRPr lang="en-US" altLang="zh-CN" sz="1400" dirty="0"/>
          </a:p>
          <a:p>
            <a:pPr>
              <a:lnSpc>
                <a:spcPct val="130000"/>
              </a:lnSpc>
            </a:pPr>
            <a:endParaRPr lang="en-US" altLang="zh-CN" sz="1400" dirty="0"/>
          </a:p>
          <a:p>
            <a:pPr>
              <a:lnSpc>
                <a:spcPct val="130000"/>
              </a:lnSpc>
            </a:pPr>
            <a:endParaRPr lang="en-US" altLang="zh-CN" sz="1400" dirty="0"/>
          </a:p>
          <a:p>
            <a:pPr>
              <a:lnSpc>
                <a:spcPct val="130000"/>
              </a:lnSpc>
            </a:pPr>
            <a:endParaRPr lang="en-US" altLang="zh-CN" sz="1400" dirty="0"/>
          </a:p>
          <a:p>
            <a:pPr>
              <a:lnSpc>
                <a:spcPct val="130000"/>
              </a:lnSpc>
            </a:pPr>
            <a:endParaRPr lang="en-US" altLang="zh-CN" sz="1400" dirty="0"/>
          </a:p>
          <a:p>
            <a:pPr>
              <a:lnSpc>
                <a:spcPct val="130000"/>
              </a:lnSpc>
            </a:pPr>
            <a:endParaRPr lang="en-US" altLang="zh-CN" sz="1400" dirty="0"/>
          </a:p>
          <a:p>
            <a:pPr>
              <a:lnSpc>
                <a:spcPct val="130000"/>
              </a:lnSpc>
            </a:pPr>
            <a:endParaRPr lang="en-US" altLang="zh-CN" sz="1400" dirty="0"/>
          </a:p>
          <a:p>
            <a:pPr>
              <a:lnSpc>
                <a:spcPct val="130000"/>
              </a:lnSpc>
            </a:pPr>
            <a:br>
              <a:rPr lang="zh-CN" altLang="en-US" sz="1400" dirty="0"/>
            </a:br>
            <a:endParaRPr lang="zh-CN" altLang="en-US" sz="1400" dirty="0">
              <a:solidFill>
                <a:schemeClr val="bg1">
                  <a:lumMod val="50000"/>
                </a:schemeClr>
              </a:solidFill>
              <a:latin typeface="微软雅黑" charset="0"/>
              <a:ea typeface="微软雅黑" charset="0"/>
            </a:endParaRPr>
          </a:p>
        </p:txBody>
      </p:sp>
      <p:sp>
        <p:nvSpPr>
          <p:cNvPr id="8" name="TextBox 7"/>
          <p:cNvSpPr txBox="1"/>
          <p:nvPr/>
        </p:nvSpPr>
        <p:spPr>
          <a:xfrm>
            <a:off x="1397977" y="597881"/>
            <a:ext cx="184731" cy="923330"/>
          </a:xfrm>
          <a:prstGeom prst="rect">
            <a:avLst/>
          </a:prstGeom>
          <a:noFill/>
        </p:spPr>
        <p:txBody>
          <a:bodyPr wrap="none" rtlCol="0">
            <a:spAutoFit/>
          </a:bodyPr>
          <a:lstStyle/>
          <a:p>
            <a:endParaRPr lang="en-US" altLang="zh-CN" dirty="0"/>
          </a:p>
          <a:p>
            <a:endParaRPr lang="en-US" altLang="zh-CN" dirty="0"/>
          </a:p>
          <a:p>
            <a:endParaRPr lang="zh-CN" altLang="en-US" dirty="0"/>
          </a:p>
        </p:txBody>
      </p:sp>
      <p:sp>
        <p:nvSpPr>
          <p:cNvPr id="9" name="TextBox 8"/>
          <p:cNvSpPr txBox="1"/>
          <p:nvPr/>
        </p:nvSpPr>
        <p:spPr>
          <a:xfrm>
            <a:off x="930238" y="1459523"/>
            <a:ext cx="184731" cy="369332"/>
          </a:xfrm>
          <a:prstGeom prst="rect">
            <a:avLst/>
          </a:prstGeom>
          <a:noFill/>
        </p:spPr>
        <p:txBody>
          <a:bodyPr wrap="none" rtlCol="0">
            <a:spAutoFit/>
          </a:bodyPr>
          <a:lstStyle/>
          <a:p>
            <a:endParaRPr lang="zh-CN" altLang="en-US" dirty="0"/>
          </a:p>
        </p:txBody>
      </p:sp>
      <p:sp>
        <p:nvSpPr>
          <p:cNvPr id="13" name="矩形 12"/>
          <p:cNvSpPr/>
          <p:nvPr/>
        </p:nvSpPr>
        <p:spPr>
          <a:xfrm>
            <a:off x="959622" y="1555218"/>
            <a:ext cx="9107570" cy="1172629"/>
          </a:xfrm>
          <a:prstGeom prst="rect">
            <a:avLst/>
          </a:prstGeom>
        </p:spPr>
        <p:txBody>
          <a:bodyPr wrap="square">
            <a:spAutoFit/>
          </a:bodyPr>
          <a:lstStyle/>
          <a:p>
            <a:pPr>
              <a:lnSpc>
                <a:spcPct val="130000"/>
              </a:lnSpc>
            </a:pPr>
            <a:endParaRPr lang="en-US" altLang="zh-CN" dirty="0"/>
          </a:p>
          <a:p>
            <a:pPr>
              <a:lnSpc>
                <a:spcPct val="130000"/>
              </a:lnSpc>
            </a:pPr>
            <a:endParaRPr lang="en-US" altLang="zh-CN" b="1" dirty="0"/>
          </a:p>
          <a:p>
            <a:pPr>
              <a:lnSpc>
                <a:spcPct val="130000"/>
              </a:lnSpc>
            </a:pPr>
            <a:endParaRPr lang="en-US" altLang="zh-CN" b="1" dirty="0"/>
          </a:p>
        </p:txBody>
      </p:sp>
      <p:sp>
        <p:nvSpPr>
          <p:cNvPr id="16" name="TextBox 15"/>
          <p:cNvSpPr txBox="1"/>
          <p:nvPr/>
        </p:nvSpPr>
        <p:spPr>
          <a:xfrm>
            <a:off x="490231" y="509051"/>
            <a:ext cx="5405798" cy="2585323"/>
          </a:xfrm>
          <a:prstGeom prst="rect">
            <a:avLst/>
          </a:prstGeom>
          <a:noFill/>
        </p:spPr>
        <p:txBody>
          <a:bodyPr wrap="square" rtlCol="0">
            <a:spAutoFit/>
          </a:bodyPr>
          <a:lstStyle/>
          <a:p>
            <a:endParaRPr lang="en-US" altLang="zh-CN" dirty="0"/>
          </a:p>
          <a:p>
            <a:endParaRPr lang="en-US" altLang="zh-CN" dirty="0"/>
          </a:p>
          <a:p>
            <a:endParaRPr lang="en-US" altLang="zh-CN" dirty="0"/>
          </a:p>
          <a:p>
            <a:endParaRPr lang="en-US" altLang="zh-CN" dirty="0"/>
          </a:p>
          <a:p>
            <a:endParaRPr lang="en-US" altLang="zh-CN" dirty="0"/>
          </a:p>
          <a:p>
            <a:endParaRPr lang="en-US" altLang="zh-CN" dirty="0"/>
          </a:p>
          <a:p>
            <a:endParaRPr lang="en-US" altLang="zh-CN" dirty="0"/>
          </a:p>
          <a:p>
            <a:r>
              <a:rPr lang="zh-CN" altLang="en-US" dirty="0"/>
              <a:t>。</a:t>
            </a:r>
            <a:endParaRPr lang="en-US" altLang="zh-CN" dirty="0"/>
          </a:p>
          <a:p>
            <a:endParaRPr lang="zh-CN" altLang="en-US" b="1" dirty="0"/>
          </a:p>
        </p:txBody>
      </p:sp>
      <p:pic>
        <p:nvPicPr>
          <p:cNvPr id="10" name="图片 9" descr="20180420155437815.png"/>
          <p:cNvPicPr>
            <a:picLocks noChangeAspect="1"/>
          </p:cNvPicPr>
          <p:nvPr/>
        </p:nvPicPr>
        <p:blipFill>
          <a:blip r:embed="rId2"/>
          <a:stretch>
            <a:fillRect/>
          </a:stretch>
        </p:blipFill>
        <p:spPr>
          <a:xfrm>
            <a:off x="1523506" y="1828855"/>
            <a:ext cx="9365318" cy="4642858"/>
          </a:xfrm>
          <a:prstGeom prst="rect">
            <a:avLst/>
          </a:prstGeom>
        </p:spPr>
      </p:pic>
      <p:sp>
        <p:nvSpPr>
          <p:cNvPr id="11" name="TextBox 10"/>
          <p:cNvSpPr txBox="1"/>
          <p:nvPr/>
        </p:nvSpPr>
        <p:spPr>
          <a:xfrm>
            <a:off x="1114969" y="1093553"/>
            <a:ext cx="3570208" cy="461665"/>
          </a:xfrm>
          <a:prstGeom prst="rect">
            <a:avLst/>
          </a:prstGeom>
          <a:noFill/>
        </p:spPr>
        <p:txBody>
          <a:bodyPr wrap="none" rtlCol="0">
            <a:spAutoFit/>
          </a:bodyPr>
          <a:lstStyle/>
          <a:p>
            <a:r>
              <a:rPr lang="zh-CN" altLang="en-US" sz="2400" dirty="0"/>
              <a:t>基于语义网知识表示框架</a:t>
            </a:r>
          </a:p>
        </p:txBody>
      </p:sp>
    </p:spTree>
    <p:extLst>
      <p:ext uri="{BB962C8B-B14F-4D97-AF65-F5344CB8AC3E}">
        <p14:creationId xmlns:p14="http://schemas.microsoft.com/office/powerpoint/2010/main" val="16173731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717026" y="90049"/>
            <a:ext cx="4801314" cy="800219"/>
          </a:xfrm>
          <a:prstGeom prst="rect">
            <a:avLst/>
          </a:prstGeom>
        </p:spPr>
        <p:txBody>
          <a:bodyPr wrap="none">
            <a:spAutoFit/>
          </a:bodyPr>
          <a:lstStyle/>
          <a:p>
            <a:r>
              <a:rPr lang="zh-CN" altLang="en-US" sz="3200" b="1" dirty="0"/>
              <a:t>基于三元组的表示</a:t>
            </a:r>
            <a:r>
              <a:rPr lang="en-US" altLang="zh-CN" sz="1400" b="1" dirty="0"/>
              <a:t>		</a:t>
            </a:r>
          </a:p>
          <a:p>
            <a:endParaRPr lang="zh-CN" altLang="en-US" sz="1400" b="1" dirty="0"/>
          </a:p>
        </p:txBody>
      </p:sp>
      <p:sp>
        <p:nvSpPr>
          <p:cNvPr id="7" name="矩形 6"/>
          <p:cNvSpPr/>
          <p:nvPr/>
        </p:nvSpPr>
        <p:spPr>
          <a:xfrm>
            <a:off x="256237" y="1459523"/>
            <a:ext cx="7964572" cy="4013406"/>
          </a:xfrm>
          <a:prstGeom prst="rect">
            <a:avLst/>
          </a:prstGeom>
        </p:spPr>
        <p:txBody>
          <a:bodyPr wrap="square">
            <a:spAutoFit/>
          </a:bodyPr>
          <a:lstStyle/>
          <a:p>
            <a:pPr>
              <a:lnSpc>
                <a:spcPct val="130000"/>
              </a:lnSpc>
            </a:pPr>
            <a:endParaRPr lang="en-US" altLang="zh-CN" sz="1400" b="1" dirty="0"/>
          </a:p>
          <a:p>
            <a:pPr>
              <a:lnSpc>
                <a:spcPct val="130000"/>
              </a:lnSpc>
            </a:pPr>
            <a:endParaRPr lang="en-US" altLang="zh-CN" sz="1400" b="1" dirty="0"/>
          </a:p>
          <a:p>
            <a:pPr>
              <a:lnSpc>
                <a:spcPct val="130000"/>
              </a:lnSpc>
            </a:pPr>
            <a:endParaRPr lang="en-US" altLang="zh-CN" sz="1400" b="1" dirty="0"/>
          </a:p>
          <a:p>
            <a:pPr>
              <a:lnSpc>
                <a:spcPct val="130000"/>
              </a:lnSpc>
            </a:pPr>
            <a:endParaRPr lang="en-US" altLang="zh-CN" sz="1400" dirty="0"/>
          </a:p>
          <a:p>
            <a:pPr>
              <a:lnSpc>
                <a:spcPct val="130000"/>
              </a:lnSpc>
            </a:pPr>
            <a:endParaRPr lang="zh-CN" altLang="en-US" sz="1400" dirty="0"/>
          </a:p>
          <a:p>
            <a:pPr>
              <a:lnSpc>
                <a:spcPct val="130000"/>
              </a:lnSpc>
            </a:pPr>
            <a:endParaRPr lang="en-US" altLang="zh-CN" sz="1400" dirty="0"/>
          </a:p>
          <a:p>
            <a:pPr>
              <a:lnSpc>
                <a:spcPct val="130000"/>
              </a:lnSpc>
            </a:pPr>
            <a:endParaRPr lang="en-US" altLang="zh-CN" sz="1400" dirty="0"/>
          </a:p>
          <a:p>
            <a:pPr>
              <a:lnSpc>
                <a:spcPct val="130000"/>
              </a:lnSpc>
            </a:pPr>
            <a:endParaRPr lang="en-US" altLang="zh-CN" sz="1400" dirty="0"/>
          </a:p>
          <a:p>
            <a:pPr>
              <a:lnSpc>
                <a:spcPct val="130000"/>
              </a:lnSpc>
            </a:pPr>
            <a:endParaRPr lang="en-US" altLang="zh-CN" sz="1400" dirty="0"/>
          </a:p>
          <a:p>
            <a:pPr>
              <a:lnSpc>
                <a:spcPct val="130000"/>
              </a:lnSpc>
            </a:pPr>
            <a:endParaRPr lang="en-US" altLang="zh-CN" sz="1400" dirty="0"/>
          </a:p>
          <a:p>
            <a:pPr>
              <a:lnSpc>
                <a:spcPct val="130000"/>
              </a:lnSpc>
            </a:pPr>
            <a:endParaRPr lang="en-US" altLang="zh-CN" sz="1400" dirty="0"/>
          </a:p>
          <a:p>
            <a:pPr>
              <a:lnSpc>
                <a:spcPct val="130000"/>
              </a:lnSpc>
            </a:pPr>
            <a:endParaRPr lang="en-US" altLang="zh-CN" sz="1400" dirty="0"/>
          </a:p>
          <a:p>
            <a:pPr>
              <a:lnSpc>
                <a:spcPct val="130000"/>
              </a:lnSpc>
            </a:pPr>
            <a:br>
              <a:rPr lang="zh-CN" altLang="en-US" sz="1400" dirty="0"/>
            </a:br>
            <a:endParaRPr lang="zh-CN" altLang="en-US" sz="1400" dirty="0">
              <a:solidFill>
                <a:schemeClr val="bg1">
                  <a:lumMod val="50000"/>
                </a:schemeClr>
              </a:solidFill>
              <a:latin typeface="微软雅黑" charset="0"/>
              <a:ea typeface="微软雅黑" charset="0"/>
            </a:endParaRPr>
          </a:p>
        </p:txBody>
      </p:sp>
      <p:sp>
        <p:nvSpPr>
          <p:cNvPr id="8" name="TextBox 7"/>
          <p:cNvSpPr txBox="1"/>
          <p:nvPr/>
        </p:nvSpPr>
        <p:spPr>
          <a:xfrm>
            <a:off x="1397977" y="597881"/>
            <a:ext cx="184731" cy="923330"/>
          </a:xfrm>
          <a:prstGeom prst="rect">
            <a:avLst/>
          </a:prstGeom>
          <a:noFill/>
        </p:spPr>
        <p:txBody>
          <a:bodyPr wrap="none" rtlCol="0">
            <a:spAutoFit/>
          </a:bodyPr>
          <a:lstStyle/>
          <a:p>
            <a:endParaRPr lang="en-US" altLang="zh-CN" dirty="0"/>
          </a:p>
          <a:p>
            <a:endParaRPr lang="en-US" altLang="zh-CN" dirty="0"/>
          </a:p>
          <a:p>
            <a:endParaRPr lang="zh-CN" altLang="en-US" dirty="0"/>
          </a:p>
        </p:txBody>
      </p:sp>
      <p:sp>
        <p:nvSpPr>
          <p:cNvPr id="9" name="TextBox 8"/>
          <p:cNvSpPr txBox="1"/>
          <p:nvPr/>
        </p:nvSpPr>
        <p:spPr>
          <a:xfrm>
            <a:off x="930238" y="1459523"/>
            <a:ext cx="184731" cy="369332"/>
          </a:xfrm>
          <a:prstGeom prst="rect">
            <a:avLst/>
          </a:prstGeom>
          <a:noFill/>
        </p:spPr>
        <p:txBody>
          <a:bodyPr wrap="none" rtlCol="0">
            <a:spAutoFit/>
          </a:bodyPr>
          <a:lstStyle/>
          <a:p>
            <a:endParaRPr lang="zh-CN" altLang="en-US" dirty="0"/>
          </a:p>
        </p:txBody>
      </p:sp>
      <p:sp>
        <p:nvSpPr>
          <p:cNvPr id="13" name="矩形 12"/>
          <p:cNvSpPr/>
          <p:nvPr/>
        </p:nvSpPr>
        <p:spPr>
          <a:xfrm>
            <a:off x="959622" y="1555218"/>
            <a:ext cx="9107570" cy="1172629"/>
          </a:xfrm>
          <a:prstGeom prst="rect">
            <a:avLst/>
          </a:prstGeom>
        </p:spPr>
        <p:txBody>
          <a:bodyPr wrap="square">
            <a:spAutoFit/>
          </a:bodyPr>
          <a:lstStyle/>
          <a:p>
            <a:pPr>
              <a:lnSpc>
                <a:spcPct val="130000"/>
              </a:lnSpc>
            </a:pPr>
            <a:endParaRPr lang="en-US" altLang="zh-CN" dirty="0"/>
          </a:p>
          <a:p>
            <a:pPr>
              <a:lnSpc>
                <a:spcPct val="130000"/>
              </a:lnSpc>
            </a:pPr>
            <a:endParaRPr lang="en-US" altLang="zh-CN" b="1" dirty="0"/>
          </a:p>
          <a:p>
            <a:pPr>
              <a:lnSpc>
                <a:spcPct val="130000"/>
              </a:lnSpc>
            </a:pPr>
            <a:endParaRPr lang="en-US" altLang="zh-CN" b="1" dirty="0"/>
          </a:p>
        </p:txBody>
      </p:sp>
      <p:sp>
        <p:nvSpPr>
          <p:cNvPr id="16" name="TextBox 15"/>
          <p:cNvSpPr txBox="1"/>
          <p:nvPr/>
        </p:nvSpPr>
        <p:spPr>
          <a:xfrm>
            <a:off x="625725" y="839720"/>
            <a:ext cx="5405798" cy="6370975"/>
          </a:xfrm>
          <a:prstGeom prst="rect">
            <a:avLst/>
          </a:prstGeom>
          <a:noFill/>
        </p:spPr>
        <p:txBody>
          <a:bodyPr wrap="square" rtlCol="0">
            <a:spAutoFit/>
          </a:bodyPr>
          <a:lstStyle/>
          <a:p>
            <a:r>
              <a:rPr lang="zh-CN" altLang="en-US" sz="2000" b="1" dirty="0">
                <a:latin typeface="+mn-ea"/>
              </a:rPr>
              <a:t>资源描述框架（</a:t>
            </a:r>
            <a:r>
              <a:rPr lang="en-US" altLang="zh-CN" sz="2000" b="1" dirty="0">
                <a:latin typeface="+mn-ea"/>
              </a:rPr>
              <a:t>RDF</a:t>
            </a:r>
            <a:r>
              <a:rPr lang="zh-CN" altLang="en-US" sz="2000" b="1" dirty="0">
                <a:latin typeface="+mn-ea"/>
              </a:rPr>
              <a:t>）</a:t>
            </a:r>
            <a:endParaRPr lang="en-US" altLang="zh-CN" sz="2000" dirty="0">
              <a:latin typeface="+mn-ea"/>
            </a:endParaRPr>
          </a:p>
          <a:p>
            <a:r>
              <a:rPr lang="zh-CN" altLang="en-US" dirty="0"/>
              <a:t>是一种本体描述语言，在形式上可表示为三元组</a:t>
            </a:r>
            <a:r>
              <a:rPr lang="en-US" altLang="zh-CN" dirty="0"/>
              <a:t>(Subject, predicate, object) </a:t>
            </a:r>
            <a:r>
              <a:rPr lang="zh-CN" altLang="en-US" dirty="0"/>
              <a:t>，每个资源都有唯一对应的资源标识符</a:t>
            </a:r>
            <a:r>
              <a:rPr lang="en-US" altLang="zh-CN" dirty="0"/>
              <a:t>(URI)</a:t>
            </a:r>
            <a:r>
              <a:rPr lang="zh-CN" altLang="en-US" dirty="0"/>
              <a:t>。</a:t>
            </a:r>
            <a:endParaRPr lang="en-US" altLang="zh-CN" dirty="0"/>
          </a:p>
          <a:p>
            <a:endParaRPr lang="en-US" altLang="zh-CN" dirty="0"/>
          </a:p>
          <a:p>
            <a:r>
              <a:rPr lang="zh-CN" altLang="en-US" sz="2000" b="1" dirty="0">
                <a:latin typeface="+mn-ea"/>
              </a:rPr>
              <a:t>网络本体语言 （</a:t>
            </a:r>
            <a:r>
              <a:rPr lang="en-US" altLang="zh-CN" sz="2000" b="1" dirty="0">
                <a:latin typeface="+mn-ea"/>
              </a:rPr>
              <a:t>OWL</a:t>
            </a:r>
            <a:r>
              <a:rPr lang="zh-CN" altLang="en-US" sz="2000" b="1" dirty="0">
                <a:latin typeface="+mn-ea"/>
              </a:rPr>
              <a:t>）</a:t>
            </a:r>
            <a:endParaRPr lang="en-US" altLang="zh-CN" sz="2000" b="1" dirty="0">
              <a:latin typeface="+mn-ea"/>
            </a:endParaRPr>
          </a:p>
          <a:p>
            <a:r>
              <a:rPr lang="zh-CN" altLang="en-US" sz="2000" dirty="0"/>
              <a:t>在</a:t>
            </a:r>
            <a:r>
              <a:rPr lang="en-US" altLang="zh-CN" sz="2000" dirty="0"/>
              <a:t>RDF</a:t>
            </a:r>
            <a:r>
              <a:rPr lang="zh-CN" altLang="en-US" sz="2000" dirty="0"/>
              <a:t>的基础上扩充了</a:t>
            </a:r>
            <a:r>
              <a:rPr lang="en-US" altLang="zh-CN" sz="2000" dirty="0"/>
              <a:t>Schema</a:t>
            </a:r>
            <a:r>
              <a:rPr lang="zh-CN" altLang="en-US" sz="2000" dirty="0"/>
              <a:t>层，使它支持推理等操作。</a:t>
            </a:r>
            <a:endParaRPr lang="en-US" altLang="zh-CN" sz="2000" dirty="0"/>
          </a:p>
          <a:p>
            <a:r>
              <a:rPr lang="en-US" altLang="zh-CN" sz="2000" dirty="0"/>
              <a:t>1.owl:equivalentClass. </a:t>
            </a:r>
            <a:r>
              <a:rPr lang="zh-CN" altLang="en-US" sz="2000" dirty="0"/>
              <a:t>表示某个类和另一个类是相同的。</a:t>
            </a:r>
          </a:p>
          <a:p>
            <a:r>
              <a:rPr lang="en-US" altLang="zh-CN" sz="2000" dirty="0"/>
              <a:t>2. owl:equivalentProperty. </a:t>
            </a:r>
            <a:r>
              <a:rPr lang="zh-CN" altLang="en-US" sz="2000" dirty="0"/>
              <a:t>表示某个属性和另一个属性是相同的。</a:t>
            </a:r>
          </a:p>
          <a:p>
            <a:r>
              <a:rPr lang="en-US" altLang="zh-CN" sz="2000" dirty="0"/>
              <a:t>3. owl:sameAs. </a:t>
            </a:r>
            <a:r>
              <a:rPr lang="zh-CN" altLang="en-US" sz="2000" dirty="0"/>
              <a:t>表示两个实体是同一个实体</a:t>
            </a:r>
            <a:endParaRPr lang="en-US" altLang="zh-CN" sz="2000" dirty="0"/>
          </a:p>
          <a:p>
            <a:endParaRPr lang="en-US" altLang="zh-CN" sz="2000" dirty="0"/>
          </a:p>
          <a:p>
            <a:r>
              <a:rPr lang="zh-CN" altLang="en-US" sz="2000" b="1" dirty="0">
                <a:latin typeface="+mn-ea"/>
              </a:rPr>
              <a:t>缺点：</a:t>
            </a:r>
            <a:endParaRPr lang="en-US" altLang="zh-CN" sz="2000" b="1" dirty="0">
              <a:latin typeface="+mn-ea"/>
            </a:endParaRPr>
          </a:p>
          <a:p>
            <a:r>
              <a:rPr lang="en-US" altLang="zh-CN" sz="2000" dirty="0">
                <a:latin typeface="+mn-ea"/>
              </a:rPr>
              <a:t>1.</a:t>
            </a:r>
            <a:r>
              <a:rPr lang="zh-CN" altLang="en-US" sz="2000" dirty="0">
                <a:latin typeface="+mn-ea"/>
              </a:rPr>
              <a:t>计算效率低</a:t>
            </a:r>
            <a:br>
              <a:rPr lang="zh-CN" altLang="en-US" sz="2000" dirty="0">
                <a:latin typeface="+mn-ea"/>
              </a:rPr>
            </a:br>
            <a:r>
              <a:rPr lang="en-US" altLang="zh-CN" sz="2000" dirty="0">
                <a:latin typeface="+mn-ea"/>
              </a:rPr>
              <a:t>2.</a:t>
            </a:r>
            <a:r>
              <a:rPr lang="zh-CN" altLang="en-US" sz="2000" dirty="0">
                <a:latin typeface="+mn-ea"/>
              </a:rPr>
              <a:t>数据稀疏问题 </a:t>
            </a:r>
            <a:endParaRPr lang="en-US" altLang="zh-CN" sz="2000" dirty="0">
              <a:latin typeface="+mn-ea"/>
            </a:endParaRPr>
          </a:p>
          <a:p>
            <a:r>
              <a:rPr lang="en-US" altLang="zh-CN" sz="2000" dirty="0">
                <a:latin typeface="+mn-ea"/>
              </a:rPr>
              <a:t>3.</a:t>
            </a:r>
            <a:r>
              <a:rPr lang="zh-CN" altLang="en-US" sz="2000" dirty="0">
                <a:latin typeface="+mn-ea"/>
              </a:rPr>
              <a:t>推理效率低</a:t>
            </a:r>
            <a:endParaRPr lang="en-US" altLang="zh-CN" sz="2000" dirty="0">
              <a:latin typeface="+mn-ea"/>
            </a:endParaRPr>
          </a:p>
          <a:p>
            <a:endParaRPr lang="zh-CN" altLang="en-US" sz="2000" dirty="0"/>
          </a:p>
          <a:p>
            <a:endParaRPr lang="en-US" altLang="zh-CN" dirty="0"/>
          </a:p>
          <a:p>
            <a:endParaRPr lang="zh-CN" altLang="en-US" b="1" dirty="0"/>
          </a:p>
        </p:txBody>
      </p:sp>
      <p:pic>
        <p:nvPicPr>
          <p:cNvPr id="10" name="图片 9" descr="OWL.png"/>
          <p:cNvPicPr>
            <a:picLocks noChangeAspect="1"/>
          </p:cNvPicPr>
          <p:nvPr/>
        </p:nvPicPr>
        <p:blipFill>
          <a:blip r:embed="rId2"/>
          <a:stretch>
            <a:fillRect/>
          </a:stretch>
        </p:blipFill>
        <p:spPr>
          <a:xfrm>
            <a:off x="6195527" y="-29863"/>
            <a:ext cx="5996473" cy="6747904"/>
          </a:xfrm>
          <a:prstGeom prst="rect">
            <a:avLst/>
          </a:prstGeom>
        </p:spPr>
      </p:pic>
    </p:spTree>
    <p:extLst>
      <p:ext uri="{BB962C8B-B14F-4D97-AF65-F5344CB8AC3E}">
        <p14:creationId xmlns:p14="http://schemas.microsoft.com/office/powerpoint/2010/main" val="41201293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641136" y="253300"/>
            <a:ext cx="4852610" cy="1015663"/>
          </a:xfrm>
          <a:prstGeom prst="rect">
            <a:avLst/>
          </a:prstGeom>
        </p:spPr>
        <p:txBody>
          <a:bodyPr wrap="none">
            <a:spAutoFit/>
          </a:bodyPr>
          <a:lstStyle/>
          <a:p>
            <a:r>
              <a:rPr lang="zh-CN" altLang="en-US" sz="3200" b="1" dirty="0"/>
              <a:t>知识表示学习</a:t>
            </a:r>
            <a:r>
              <a:rPr lang="en-US" altLang="zh-CN" sz="3200" b="1" dirty="0"/>
              <a:t>----</a:t>
            </a:r>
            <a:r>
              <a:rPr lang="zh-CN" altLang="en-US" sz="2400" b="1" dirty="0"/>
              <a:t>分布式向量</a:t>
            </a:r>
            <a:endParaRPr lang="en-US" altLang="zh-CN" sz="2400" b="1" dirty="0"/>
          </a:p>
          <a:p>
            <a:r>
              <a:rPr lang="en-US" altLang="zh-CN" sz="1400" b="1" dirty="0"/>
              <a:t>		</a:t>
            </a:r>
          </a:p>
          <a:p>
            <a:endParaRPr lang="zh-CN" altLang="en-US" sz="1400" b="1" dirty="0"/>
          </a:p>
        </p:txBody>
      </p:sp>
      <p:sp>
        <p:nvSpPr>
          <p:cNvPr id="7" name="矩形 6"/>
          <p:cNvSpPr/>
          <p:nvPr/>
        </p:nvSpPr>
        <p:spPr>
          <a:xfrm>
            <a:off x="256237" y="1459523"/>
            <a:ext cx="7964572" cy="4013406"/>
          </a:xfrm>
          <a:prstGeom prst="rect">
            <a:avLst/>
          </a:prstGeom>
        </p:spPr>
        <p:txBody>
          <a:bodyPr wrap="square">
            <a:spAutoFit/>
          </a:bodyPr>
          <a:lstStyle/>
          <a:p>
            <a:pPr>
              <a:lnSpc>
                <a:spcPct val="130000"/>
              </a:lnSpc>
            </a:pPr>
            <a:endParaRPr lang="en-US" altLang="zh-CN" sz="1400" b="1" dirty="0"/>
          </a:p>
          <a:p>
            <a:pPr>
              <a:lnSpc>
                <a:spcPct val="130000"/>
              </a:lnSpc>
            </a:pPr>
            <a:endParaRPr lang="en-US" altLang="zh-CN" sz="1400" b="1" dirty="0"/>
          </a:p>
          <a:p>
            <a:pPr>
              <a:lnSpc>
                <a:spcPct val="130000"/>
              </a:lnSpc>
            </a:pPr>
            <a:endParaRPr lang="en-US" altLang="zh-CN" sz="1400" b="1" dirty="0"/>
          </a:p>
          <a:p>
            <a:pPr>
              <a:lnSpc>
                <a:spcPct val="130000"/>
              </a:lnSpc>
            </a:pPr>
            <a:endParaRPr lang="en-US" altLang="zh-CN" sz="1400" dirty="0"/>
          </a:p>
          <a:p>
            <a:pPr>
              <a:lnSpc>
                <a:spcPct val="130000"/>
              </a:lnSpc>
            </a:pPr>
            <a:endParaRPr lang="zh-CN" altLang="en-US" sz="1400" dirty="0"/>
          </a:p>
          <a:p>
            <a:pPr>
              <a:lnSpc>
                <a:spcPct val="130000"/>
              </a:lnSpc>
            </a:pPr>
            <a:endParaRPr lang="en-US" altLang="zh-CN" sz="1400" dirty="0"/>
          </a:p>
          <a:p>
            <a:pPr>
              <a:lnSpc>
                <a:spcPct val="130000"/>
              </a:lnSpc>
            </a:pPr>
            <a:endParaRPr lang="en-US" altLang="zh-CN" sz="1400" dirty="0"/>
          </a:p>
          <a:p>
            <a:pPr>
              <a:lnSpc>
                <a:spcPct val="130000"/>
              </a:lnSpc>
            </a:pPr>
            <a:endParaRPr lang="en-US" altLang="zh-CN" sz="1400" dirty="0"/>
          </a:p>
          <a:p>
            <a:pPr>
              <a:lnSpc>
                <a:spcPct val="130000"/>
              </a:lnSpc>
            </a:pPr>
            <a:endParaRPr lang="en-US" altLang="zh-CN" sz="1400" dirty="0"/>
          </a:p>
          <a:p>
            <a:pPr>
              <a:lnSpc>
                <a:spcPct val="130000"/>
              </a:lnSpc>
            </a:pPr>
            <a:endParaRPr lang="en-US" altLang="zh-CN" sz="1400" dirty="0"/>
          </a:p>
          <a:p>
            <a:pPr>
              <a:lnSpc>
                <a:spcPct val="130000"/>
              </a:lnSpc>
            </a:pPr>
            <a:endParaRPr lang="en-US" altLang="zh-CN" sz="1400" dirty="0"/>
          </a:p>
          <a:p>
            <a:pPr>
              <a:lnSpc>
                <a:spcPct val="130000"/>
              </a:lnSpc>
            </a:pPr>
            <a:endParaRPr lang="en-US" altLang="zh-CN" sz="1400" dirty="0"/>
          </a:p>
          <a:p>
            <a:pPr>
              <a:lnSpc>
                <a:spcPct val="130000"/>
              </a:lnSpc>
            </a:pPr>
            <a:br>
              <a:rPr lang="zh-CN" altLang="en-US" sz="1400" dirty="0"/>
            </a:br>
            <a:endParaRPr lang="zh-CN" altLang="en-US" sz="1400" dirty="0">
              <a:solidFill>
                <a:schemeClr val="bg1">
                  <a:lumMod val="50000"/>
                </a:schemeClr>
              </a:solidFill>
              <a:latin typeface="微软雅黑" charset="0"/>
              <a:ea typeface="微软雅黑" charset="0"/>
            </a:endParaRPr>
          </a:p>
        </p:txBody>
      </p:sp>
      <p:sp>
        <p:nvSpPr>
          <p:cNvPr id="8" name="TextBox 7"/>
          <p:cNvSpPr txBox="1"/>
          <p:nvPr/>
        </p:nvSpPr>
        <p:spPr>
          <a:xfrm>
            <a:off x="1397977" y="597881"/>
            <a:ext cx="184731" cy="923330"/>
          </a:xfrm>
          <a:prstGeom prst="rect">
            <a:avLst/>
          </a:prstGeom>
          <a:noFill/>
        </p:spPr>
        <p:txBody>
          <a:bodyPr wrap="none" rtlCol="0">
            <a:spAutoFit/>
          </a:bodyPr>
          <a:lstStyle/>
          <a:p>
            <a:endParaRPr lang="en-US" altLang="zh-CN" dirty="0"/>
          </a:p>
          <a:p>
            <a:endParaRPr lang="en-US" altLang="zh-CN" dirty="0"/>
          </a:p>
          <a:p>
            <a:endParaRPr lang="zh-CN" altLang="en-US" dirty="0"/>
          </a:p>
        </p:txBody>
      </p:sp>
      <p:sp>
        <p:nvSpPr>
          <p:cNvPr id="9" name="TextBox 8"/>
          <p:cNvSpPr txBox="1"/>
          <p:nvPr/>
        </p:nvSpPr>
        <p:spPr>
          <a:xfrm>
            <a:off x="930238" y="1459523"/>
            <a:ext cx="184731" cy="369332"/>
          </a:xfrm>
          <a:prstGeom prst="rect">
            <a:avLst/>
          </a:prstGeom>
          <a:noFill/>
        </p:spPr>
        <p:txBody>
          <a:bodyPr wrap="none" rtlCol="0">
            <a:spAutoFit/>
          </a:bodyPr>
          <a:lstStyle/>
          <a:p>
            <a:endParaRPr lang="zh-CN" altLang="en-US" dirty="0"/>
          </a:p>
        </p:txBody>
      </p:sp>
      <p:sp>
        <p:nvSpPr>
          <p:cNvPr id="13" name="矩形 12"/>
          <p:cNvSpPr/>
          <p:nvPr/>
        </p:nvSpPr>
        <p:spPr>
          <a:xfrm>
            <a:off x="959622" y="1555218"/>
            <a:ext cx="9107570" cy="1172629"/>
          </a:xfrm>
          <a:prstGeom prst="rect">
            <a:avLst/>
          </a:prstGeom>
        </p:spPr>
        <p:txBody>
          <a:bodyPr wrap="square">
            <a:spAutoFit/>
          </a:bodyPr>
          <a:lstStyle/>
          <a:p>
            <a:pPr>
              <a:lnSpc>
                <a:spcPct val="130000"/>
              </a:lnSpc>
            </a:pPr>
            <a:endParaRPr lang="en-US" altLang="zh-CN" dirty="0"/>
          </a:p>
          <a:p>
            <a:pPr>
              <a:lnSpc>
                <a:spcPct val="130000"/>
              </a:lnSpc>
            </a:pPr>
            <a:endParaRPr lang="en-US" altLang="zh-CN" b="1" dirty="0"/>
          </a:p>
          <a:p>
            <a:pPr>
              <a:lnSpc>
                <a:spcPct val="130000"/>
              </a:lnSpc>
            </a:pPr>
            <a:endParaRPr lang="en-US" altLang="zh-CN" b="1" dirty="0"/>
          </a:p>
        </p:txBody>
      </p:sp>
      <p:sp>
        <p:nvSpPr>
          <p:cNvPr id="16" name="TextBox 15"/>
          <p:cNvSpPr txBox="1"/>
          <p:nvPr/>
        </p:nvSpPr>
        <p:spPr>
          <a:xfrm>
            <a:off x="490230" y="905069"/>
            <a:ext cx="10417255" cy="5262979"/>
          </a:xfrm>
          <a:prstGeom prst="rect">
            <a:avLst/>
          </a:prstGeom>
          <a:noFill/>
        </p:spPr>
        <p:txBody>
          <a:bodyPr wrap="square" rtlCol="0">
            <a:spAutoFit/>
          </a:bodyPr>
          <a:lstStyle/>
          <a:p>
            <a:endParaRPr lang="en-US" altLang="zh-CN" b="1" dirty="0"/>
          </a:p>
          <a:p>
            <a:endParaRPr lang="en-US" altLang="zh-CN" b="1" dirty="0"/>
          </a:p>
          <a:p>
            <a:r>
              <a:rPr lang="zh-CN" altLang="en-US" sz="2400" dirty="0">
                <a:latin typeface="+mn-ea"/>
              </a:rPr>
              <a:t>面向知识库中实体和关系的表示学习。将知识图谱中的实体和关系蕴含的语义信息嵌入到低维向量空间中，使得实体和关系用低维实值向量表示，在语义向量空间中可计算实体关系的相似度来实现知识推理、补全等操作。</a:t>
            </a:r>
            <a:endParaRPr lang="en-US" altLang="zh-CN" sz="2400" dirty="0">
              <a:latin typeface="+mn-ea"/>
            </a:endParaRPr>
          </a:p>
          <a:p>
            <a:endParaRPr lang="en-US" altLang="zh-CN" sz="2400" dirty="0">
              <a:latin typeface="+mn-ea"/>
            </a:endParaRPr>
          </a:p>
          <a:p>
            <a:endParaRPr lang="en-US" altLang="zh-CN" sz="2400" dirty="0">
              <a:latin typeface="+mn-ea"/>
            </a:endParaRPr>
          </a:p>
          <a:p>
            <a:r>
              <a:rPr lang="zh-CN" altLang="en-US" sz="2400" dirty="0">
                <a:latin typeface="+mn-ea"/>
              </a:rPr>
              <a:t>主要方法：距离模型 、单层神经网络模型、能量模型 、双线性模型、张量神经网络模型 、矩阵分解模型和翻译模型等。 </a:t>
            </a:r>
            <a:br>
              <a:rPr lang="zh-CN" altLang="en-US" sz="2400" dirty="0"/>
            </a:br>
            <a:r>
              <a:rPr lang="zh-CN" altLang="en-US" sz="2400" dirty="0"/>
              <a:t> </a:t>
            </a:r>
            <a:br>
              <a:rPr lang="zh-CN" altLang="en-US" dirty="0"/>
            </a:br>
            <a:endParaRPr lang="en-US" altLang="zh-CN" dirty="0"/>
          </a:p>
          <a:p>
            <a:endParaRPr lang="en-US" altLang="zh-CN" dirty="0"/>
          </a:p>
          <a:p>
            <a:endParaRPr lang="en-US" altLang="zh-CN" dirty="0"/>
          </a:p>
          <a:p>
            <a:endParaRPr lang="en-US" altLang="zh-CN" dirty="0"/>
          </a:p>
          <a:p>
            <a:endParaRPr lang="en-US" altLang="zh-CN" dirty="0"/>
          </a:p>
          <a:p>
            <a:endParaRPr lang="zh-CN" altLang="en-US" b="1" dirty="0"/>
          </a:p>
        </p:txBody>
      </p:sp>
    </p:spTree>
    <p:extLst>
      <p:ext uri="{BB962C8B-B14F-4D97-AF65-F5344CB8AC3E}">
        <p14:creationId xmlns:p14="http://schemas.microsoft.com/office/powerpoint/2010/main" val="3318085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658157" y="177283"/>
            <a:ext cx="5248121" cy="1508105"/>
          </a:xfrm>
          <a:prstGeom prst="rect">
            <a:avLst/>
          </a:prstGeom>
        </p:spPr>
        <p:txBody>
          <a:bodyPr wrap="square">
            <a:spAutoFit/>
          </a:bodyPr>
          <a:lstStyle/>
          <a:p>
            <a:r>
              <a:rPr lang="zh-CN" altLang="en-US" sz="3200" b="1" dirty="0"/>
              <a:t>知识表示学习</a:t>
            </a:r>
            <a:r>
              <a:rPr lang="en-US" altLang="zh-CN" sz="3200" b="1" dirty="0"/>
              <a:t>----</a:t>
            </a:r>
            <a:r>
              <a:rPr lang="zh-CN" altLang="en-US" sz="2400" b="1" dirty="0"/>
              <a:t>翻译模型</a:t>
            </a:r>
            <a:endParaRPr lang="en-US" altLang="zh-CN" sz="2400" b="1" dirty="0"/>
          </a:p>
          <a:p>
            <a:endParaRPr lang="en-US" altLang="zh-CN" sz="3200" b="1" dirty="0"/>
          </a:p>
          <a:p>
            <a:r>
              <a:rPr lang="en-US" altLang="zh-CN" sz="1400" b="1" dirty="0"/>
              <a:t>		</a:t>
            </a:r>
          </a:p>
          <a:p>
            <a:endParaRPr lang="zh-CN" altLang="en-US" sz="1400" b="1" dirty="0"/>
          </a:p>
        </p:txBody>
      </p:sp>
      <p:sp>
        <p:nvSpPr>
          <p:cNvPr id="7" name="矩形 6"/>
          <p:cNvSpPr/>
          <p:nvPr/>
        </p:nvSpPr>
        <p:spPr>
          <a:xfrm>
            <a:off x="256237" y="1459523"/>
            <a:ext cx="7964572" cy="4013406"/>
          </a:xfrm>
          <a:prstGeom prst="rect">
            <a:avLst/>
          </a:prstGeom>
        </p:spPr>
        <p:txBody>
          <a:bodyPr wrap="square">
            <a:spAutoFit/>
          </a:bodyPr>
          <a:lstStyle/>
          <a:p>
            <a:pPr>
              <a:lnSpc>
                <a:spcPct val="130000"/>
              </a:lnSpc>
            </a:pPr>
            <a:endParaRPr lang="en-US" altLang="zh-CN" sz="1400" b="1" dirty="0"/>
          </a:p>
          <a:p>
            <a:pPr>
              <a:lnSpc>
                <a:spcPct val="130000"/>
              </a:lnSpc>
            </a:pPr>
            <a:endParaRPr lang="en-US" altLang="zh-CN" sz="1400" b="1" dirty="0"/>
          </a:p>
          <a:p>
            <a:pPr>
              <a:lnSpc>
                <a:spcPct val="130000"/>
              </a:lnSpc>
            </a:pPr>
            <a:endParaRPr lang="en-US" altLang="zh-CN" sz="1400" b="1" dirty="0"/>
          </a:p>
          <a:p>
            <a:pPr>
              <a:lnSpc>
                <a:spcPct val="130000"/>
              </a:lnSpc>
            </a:pPr>
            <a:endParaRPr lang="en-US" altLang="zh-CN" sz="1400" dirty="0"/>
          </a:p>
          <a:p>
            <a:pPr>
              <a:lnSpc>
                <a:spcPct val="130000"/>
              </a:lnSpc>
            </a:pPr>
            <a:endParaRPr lang="zh-CN" altLang="en-US" sz="1400" dirty="0"/>
          </a:p>
          <a:p>
            <a:pPr>
              <a:lnSpc>
                <a:spcPct val="130000"/>
              </a:lnSpc>
            </a:pPr>
            <a:endParaRPr lang="en-US" altLang="zh-CN" sz="1400" dirty="0"/>
          </a:p>
          <a:p>
            <a:pPr>
              <a:lnSpc>
                <a:spcPct val="130000"/>
              </a:lnSpc>
            </a:pPr>
            <a:endParaRPr lang="en-US" altLang="zh-CN" sz="1400" dirty="0"/>
          </a:p>
          <a:p>
            <a:pPr>
              <a:lnSpc>
                <a:spcPct val="130000"/>
              </a:lnSpc>
            </a:pPr>
            <a:endParaRPr lang="en-US" altLang="zh-CN" sz="1400" dirty="0"/>
          </a:p>
          <a:p>
            <a:pPr>
              <a:lnSpc>
                <a:spcPct val="130000"/>
              </a:lnSpc>
            </a:pPr>
            <a:endParaRPr lang="en-US" altLang="zh-CN" sz="1400" dirty="0"/>
          </a:p>
          <a:p>
            <a:pPr>
              <a:lnSpc>
                <a:spcPct val="130000"/>
              </a:lnSpc>
            </a:pPr>
            <a:endParaRPr lang="en-US" altLang="zh-CN" sz="1400" dirty="0"/>
          </a:p>
          <a:p>
            <a:pPr>
              <a:lnSpc>
                <a:spcPct val="130000"/>
              </a:lnSpc>
            </a:pPr>
            <a:endParaRPr lang="en-US" altLang="zh-CN" sz="1400" dirty="0"/>
          </a:p>
          <a:p>
            <a:pPr>
              <a:lnSpc>
                <a:spcPct val="130000"/>
              </a:lnSpc>
            </a:pPr>
            <a:endParaRPr lang="en-US" altLang="zh-CN" sz="1400" dirty="0"/>
          </a:p>
          <a:p>
            <a:pPr>
              <a:lnSpc>
                <a:spcPct val="130000"/>
              </a:lnSpc>
            </a:pPr>
            <a:br>
              <a:rPr lang="zh-CN" altLang="en-US" sz="1400" dirty="0"/>
            </a:br>
            <a:endParaRPr lang="zh-CN" altLang="en-US" sz="1400" dirty="0">
              <a:solidFill>
                <a:schemeClr val="bg1">
                  <a:lumMod val="50000"/>
                </a:schemeClr>
              </a:solidFill>
              <a:latin typeface="微软雅黑" charset="0"/>
              <a:ea typeface="微软雅黑" charset="0"/>
            </a:endParaRPr>
          </a:p>
        </p:txBody>
      </p:sp>
      <p:sp>
        <p:nvSpPr>
          <p:cNvPr id="8" name="TextBox 7"/>
          <p:cNvSpPr txBox="1"/>
          <p:nvPr/>
        </p:nvSpPr>
        <p:spPr>
          <a:xfrm>
            <a:off x="1397977" y="597881"/>
            <a:ext cx="184731" cy="923330"/>
          </a:xfrm>
          <a:prstGeom prst="rect">
            <a:avLst/>
          </a:prstGeom>
          <a:noFill/>
        </p:spPr>
        <p:txBody>
          <a:bodyPr wrap="none" rtlCol="0">
            <a:spAutoFit/>
          </a:bodyPr>
          <a:lstStyle/>
          <a:p>
            <a:endParaRPr lang="en-US" altLang="zh-CN" dirty="0"/>
          </a:p>
          <a:p>
            <a:endParaRPr lang="en-US" altLang="zh-CN" dirty="0"/>
          </a:p>
          <a:p>
            <a:endParaRPr lang="zh-CN" altLang="en-US" dirty="0"/>
          </a:p>
        </p:txBody>
      </p:sp>
      <p:sp>
        <p:nvSpPr>
          <p:cNvPr id="9" name="TextBox 8"/>
          <p:cNvSpPr txBox="1"/>
          <p:nvPr/>
        </p:nvSpPr>
        <p:spPr>
          <a:xfrm>
            <a:off x="930238" y="1459523"/>
            <a:ext cx="184731" cy="369332"/>
          </a:xfrm>
          <a:prstGeom prst="rect">
            <a:avLst/>
          </a:prstGeom>
          <a:noFill/>
        </p:spPr>
        <p:txBody>
          <a:bodyPr wrap="none" rtlCol="0">
            <a:spAutoFit/>
          </a:bodyPr>
          <a:lstStyle/>
          <a:p>
            <a:endParaRPr lang="zh-CN" altLang="en-US" dirty="0"/>
          </a:p>
        </p:txBody>
      </p:sp>
      <p:sp>
        <p:nvSpPr>
          <p:cNvPr id="13" name="矩形 12"/>
          <p:cNvSpPr/>
          <p:nvPr/>
        </p:nvSpPr>
        <p:spPr>
          <a:xfrm>
            <a:off x="959622" y="1555218"/>
            <a:ext cx="9107570" cy="1172629"/>
          </a:xfrm>
          <a:prstGeom prst="rect">
            <a:avLst/>
          </a:prstGeom>
        </p:spPr>
        <p:txBody>
          <a:bodyPr wrap="square">
            <a:spAutoFit/>
          </a:bodyPr>
          <a:lstStyle/>
          <a:p>
            <a:pPr>
              <a:lnSpc>
                <a:spcPct val="130000"/>
              </a:lnSpc>
            </a:pPr>
            <a:endParaRPr lang="en-US" altLang="zh-CN" dirty="0"/>
          </a:p>
          <a:p>
            <a:pPr>
              <a:lnSpc>
                <a:spcPct val="130000"/>
              </a:lnSpc>
            </a:pPr>
            <a:endParaRPr lang="en-US" altLang="zh-CN" b="1" dirty="0"/>
          </a:p>
          <a:p>
            <a:pPr>
              <a:lnSpc>
                <a:spcPct val="130000"/>
              </a:lnSpc>
            </a:pPr>
            <a:endParaRPr lang="en-US" altLang="zh-CN" b="1" dirty="0"/>
          </a:p>
        </p:txBody>
      </p:sp>
      <p:sp>
        <p:nvSpPr>
          <p:cNvPr id="16" name="TextBox 15"/>
          <p:cNvSpPr txBox="1"/>
          <p:nvPr/>
        </p:nvSpPr>
        <p:spPr>
          <a:xfrm>
            <a:off x="490231" y="793102"/>
            <a:ext cx="8908746" cy="5909310"/>
          </a:xfrm>
          <a:prstGeom prst="rect">
            <a:avLst/>
          </a:prstGeom>
          <a:noFill/>
        </p:spPr>
        <p:txBody>
          <a:bodyPr wrap="square" rtlCol="0">
            <a:spAutoFit/>
          </a:bodyPr>
          <a:lstStyle/>
          <a:p>
            <a:endParaRPr lang="en-US" altLang="zh-CN" b="1" dirty="0"/>
          </a:p>
          <a:p>
            <a:r>
              <a:rPr lang="en-US" altLang="zh-CN" sz="2000" dirty="0">
                <a:latin typeface="+mn-ea"/>
              </a:rPr>
              <a:t>TransE </a:t>
            </a:r>
            <a:r>
              <a:rPr lang="zh-CN" altLang="en-US" sz="2000" dirty="0">
                <a:latin typeface="+mn-ea"/>
              </a:rPr>
              <a:t>模型将知识图谱中三元组表示为线性相加关系，如三元组（阿加莎，职业，剧作家）可以被表示成：阿加莎 </a:t>
            </a:r>
            <a:r>
              <a:rPr lang="en-US" altLang="zh-CN" sz="2000" dirty="0">
                <a:latin typeface="+mn-ea"/>
              </a:rPr>
              <a:t>+ </a:t>
            </a:r>
            <a:r>
              <a:rPr lang="zh-CN" altLang="en-US" sz="2000" dirty="0">
                <a:latin typeface="+mn-ea"/>
              </a:rPr>
              <a:t>职业 </a:t>
            </a:r>
            <a:r>
              <a:rPr lang="en-US" altLang="zh-CN" sz="2000" dirty="0">
                <a:latin typeface="+mn-ea"/>
              </a:rPr>
              <a:t>= </a:t>
            </a:r>
            <a:r>
              <a:rPr lang="zh-CN" altLang="en-US" sz="2000" dirty="0">
                <a:latin typeface="+mn-ea"/>
              </a:rPr>
              <a:t>剧作家。</a:t>
            </a:r>
            <a:br>
              <a:rPr lang="zh-CN" altLang="en-US" sz="2000" dirty="0">
                <a:latin typeface="+mn-ea"/>
              </a:rPr>
            </a:br>
            <a:br>
              <a:rPr lang="en-US" altLang="zh-CN" sz="2000" dirty="0">
                <a:latin typeface="+mn-ea"/>
              </a:rPr>
            </a:br>
            <a:r>
              <a:rPr lang="zh-CN" altLang="en-US" sz="2000" dirty="0">
                <a:latin typeface="+mn-ea"/>
              </a:rPr>
              <a:t>假设一条知识表示为（</a:t>
            </a:r>
            <a:r>
              <a:rPr lang="en-US" altLang="zh-CN" sz="2000" dirty="0">
                <a:latin typeface="+mn-ea"/>
              </a:rPr>
              <a:t>h</a:t>
            </a:r>
            <a:r>
              <a:rPr lang="zh-CN" altLang="en-US" sz="2000" dirty="0">
                <a:latin typeface="+mn-ea"/>
              </a:rPr>
              <a:t>，</a:t>
            </a:r>
            <a:r>
              <a:rPr lang="en-US" altLang="zh-CN" sz="2000" dirty="0">
                <a:latin typeface="+mn-ea"/>
              </a:rPr>
              <a:t>r</a:t>
            </a:r>
            <a:r>
              <a:rPr lang="zh-CN" altLang="en-US" sz="2000" dirty="0">
                <a:latin typeface="+mn-ea"/>
              </a:rPr>
              <a:t>，</a:t>
            </a:r>
            <a:r>
              <a:rPr lang="en-US" altLang="zh-CN" sz="2000" dirty="0">
                <a:latin typeface="+mn-ea"/>
              </a:rPr>
              <a:t>t</a:t>
            </a:r>
            <a:r>
              <a:rPr lang="zh-CN" altLang="en-US" sz="2000" dirty="0">
                <a:latin typeface="+mn-ea"/>
              </a:rPr>
              <a:t>），</a:t>
            </a:r>
            <a:r>
              <a:rPr lang="en-US" altLang="zh-CN" sz="2000" dirty="0">
                <a:latin typeface="+mn-ea"/>
              </a:rPr>
              <a:t>h</a:t>
            </a:r>
            <a:r>
              <a:rPr lang="zh-CN" altLang="en-US" sz="2000" dirty="0">
                <a:latin typeface="+mn-ea"/>
              </a:rPr>
              <a:t>，</a:t>
            </a:r>
            <a:r>
              <a:rPr lang="en-US" altLang="zh-CN" sz="2000" dirty="0">
                <a:latin typeface="+mn-ea"/>
              </a:rPr>
              <a:t>t</a:t>
            </a:r>
            <a:r>
              <a:rPr lang="zh-CN" altLang="en-US" sz="2000" dirty="0">
                <a:latin typeface="+mn-ea"/>
              </a:rPr>
              <a:t>是头尾两个实体的表示向量，</a:t>
            </a:r>
            <a:r>
              <a:rPr lang="en-US" altLang="zh-CN" sz="2000" dirty="0">
                <a:latin typeface="+mn-ea"/>
              </a:rPr>
              <a:t>r</a:t>
            </a:r>
            <a:r>
              <a:rPr lang="zh-CN" altLang="en-US" sz="2000" dirty="0">
                <a:latin typeface="+mn-ea"/>
              </a:rPr>
              <a:t>是关系的表示向量，定义能量函数𝑒</a:t>
            </a:r>
            <a:r>
              <a:rPr lang="en-US" altLang="zh-CN" sz="2000" dirty="0">
                <a:latin typeface="+mn-ea"/>
              </a:rPr>
              <a:t>(</a:t>
            </a:r>
            <a:r>
              <a:rPr lang="zh-CN" altLang="en-US" sz="2000" dirty="0">
                <a:latin typeface="+mn-ea"/>
              </a:rPr>
              <a:t>𝐡</a:t>
            </a:r>
            <a:r>
              <a:rPr lang="en-US" altLang="zh-CN" sz="2000" dirty="0">
                <a:latin typeface="+mn-ea"/>
              </a:rPr>
              <a:t>,</a:t>
            </a:r>
            <a:r>
              <a:rPr lang="zh-CN" altLang="en-US" sz="2000" dirty="0">
                <a:latin typeface="+mn-ea"/>
              </a:rPr>
              <a:t>𝐫</a:t>
            </a:r>
            <a:r>
              <a:rPr lang="en-US" altLang="zh-CN" sz="2000" dirty="0">
                <a:latin typeface="+mn-ea"/>
              </a:rPr>
              <a:t>,</a:t>
            </a:r>
            <a:r>
              <a:rPr lang="zh-CN" altLang="en-US" sz="2000" dirty="0">
                <a:latin typeface="+mn-ea"/>
              </a:rPr>
              <a:t>𝐭</a:t>
            </a:r>
            <a:r>
              <a:rPr lang="en-US" altLang="zh-CN" sz="2000" dirty="0">
                <a:latin typeface="+mn-ea"/>
              </a:rPr>
              <a:t>) =d</a:t>
            </a:r>
            <a:r>
              <a:rPr lang="zh-CN" altLang="en-US" sz="2000" dirty="0">
                <a:latin typeface="+mn-ea"/>
              </a:rPr>
              <a:t>（𝐡 </a:t>
            </a:r>
            <a:r>
              <a:rPr lang="en-US" altLang="zh-CN" sz="2000" dirty="0">
                <a:latin typeface="+mn-ea"/>
              </a:rPr>
              <a:t>+ </a:t>
            </a:r>
            <a:r>
              <a:rPr lang="zh-CN" altLang="en-US" sz="2000" dirty="0">
                <a:latin typeface="+mn-ea"/>
              </a:rPr>
              <a:t>𝐫 − 𝐭），</a:t>
            </a:r>
            <a:r>
              <a:rPr lang="en-US" altLang="zh-CN" sz="2000" dirty="0">
                <a:latin typeface="+mn-ea"/>
              </a:rPr>
              <a:t>d</a:t>
            </a:r>
            <a:r>
              <a:rPr lang="zh-CN" altLang="en-US" sz="2000" dirty="0">
                <a:latin typeface="+mn-ea"/>
              </a:rPr>
              <a:t>可以是欧式距离。</a:t>
            </a:r>
            <a:endParaRPr lang="en-US" altLang="zh-CN" sz="2000" dirty="0">
              <a:latin typeface="+mn-ea"/>
            </a:endParaRPr>
          </a:p>
          <a:p>
            <a:endParaRPr lang="en-US" altLang="zh-CN" sz="2000" dirty="0">
              <a:latin typeface="+mn-ea"/>
            </a:endParaRPr>
          </a:p>
          <a:p>
            <a:r>
              <a:rPr lang="zh-CN" altLang="en-US" sz="2000" dirty="0">
                <a:latin typeface="+mn-ea"/>
              </a:rPr>
              <a:t>损失函数：</a:t>
            </a:r>
            <a:endParaRPr lang="en-US" altLang="zh-CN" sz="2000" dirty="0">
              <a:latin typeface="+mn-ea"/>
            </a:endParaRPr>
          </a:p>
          <a:p>
            <a:endParaRPr lang="zh-CN" altLang="en-US" b="1" dirty="0"/>
          </a:p>
          <a:p>
            <a:endParaRPr lang="en-US" altLang="zh-CN" b="1" dirty="0"/>
          </a:p>
          <a:p>
            <a:endParaRPr lang="en-US" altLang="zh-CN" b="1" dirty="0"/>
          </a:p>
          <a:p>
            <a:endParaRPr lang="en-US" altLang="zh-CN" b="1" dirty="0"/>
          </a:p>
          <a:p>
            <a:br>
              <a:rPr lang="zh-CN" altLang="en-US" dirty="0"/>
            </a:br>
            <a:r>
              <a:rPr lang="zh-CN" altLang="en-US" dirty="0"/>
              <a:t> </a:t>
            </a:r>
            <a:br>
              <a:rPr lang="zh-CN" altLang="en-US" dirty="0"/>
            </a:br>
            <a:endParaRPr lang="en-US" altLang="zh-CN" dirty="0"/>
          </a:p>
          <a:p>
            <a:endParaRPr lang="en-US" altLang="zh-CN" sz="2000" dirty="0">
              <a:latin typeface="+mn-ea"/>
            </a:endParaRPr>
          </a:p>
          <a:p>
            <a:r>
              <a:rPr lang="zh-CN" altLang="en-US" sz="2000" dirty="0">
                <a:latin typeface="+mn-ea"/>
              </a:rPr>
              <a:t>通过随机梯度下降算法 </a:t>
            </a:r>
            <a:r>
              <a:rPr lang="en-US" altLang="zh-CN" sz="2000" dirty="0">
                <a:latin typeface="+mn-ea"/>
              </a:rPr>
              <a:t>SGD</a:t>
            </a:r>
            <a:r>
              <a:rPr lang="zh-CN" altLang="en-US" sz="2000" dirty="0">
                <a:latin typeface="+mn-ea"/>
              </a:rPr>
              <a:t>训练模型。</a:t>
            </a:r>
            <a:endParaRPr lang="en-US" altLang="zh-CN" sz="2000" dirty="0">
              <a:latin typeface="+mn-ea"/>
            </a:endParaRPr>
          </a:p>
          <a:p>
            <a:endParaRPr lang="en-US" altLang="zh-CN" dirty="0"/>
          </a:p>
          <a:p>
            <a:endParaRPr lang="en-US" altLang="zh-CN" dirty="0"/>
          </a:p>
          <a:p>
            <a:endParaRPr lang="zh-CN" altLang="en-US" b="1" dirty="0"/>
          </a:p>
        </p:txBody>
      </p:sp>
      <p:pic>
        <p:nvPicPr>
          <p:cNvPr id="10" name="图片 9" descr="截图20.png"/>
          <p:cNvPicPr>
            <a:picLocks noChangeAspect="1"/>
          </p:cNvPicPr>
          <p:nvPr/>
        </p:nvPicPr>
        <p:blipFill>
          <a:blip r:embed="rId2"/>
          <a:stretch>
            <a:fillRect/>
          </a:stretch>
        </p:blipFill>
        <p:spPr>
          <a:xfrm>
            <a:off x="658157" y="3373745"/>
            <a:ext cx="8923794" cy="1775614"/>
          </a:xfrm>
          <a:prstGeom prst="rect">
            <a:avLst/>
          </a:prstGeom>
        </p:spPr>
      </p:pic>
    </p:spTree>
    <p:extLst>
      <p:ext uri="{BB962C8B-B14F-4D97-AF65-F5344CB8AC3E}">
        <p14:creationId xmlns:p14="http://schemas.microsoft.com/office/powerpoint/2010/main" val="25342677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4294927" y="3280457"/>
            <a:ext cx="3602146" cy="880306"/>
          </a:xfrm>
          <a:prstGeom prst="rect">
            <a:avLst/>
          </a:prstGeom>
          <a:noFill/>
        </p:spPr>
        <p:txBody>
          <a:bodyPr wrap="square" rtlCol="0">
            <a:spAutoFit/>
          </a:bodyPr>
          <a:lstStyle/>
          <a:p>
            <a:pPr algn="ctr" defTabSz="609585">
              <a:lnSpc>
                <a:spcPct val="130000"/>
              </a:lnSpc>
            </a:pPr>
            <a:r>
              <a:rPr lang="en-US" altLang="zh-CN" sz="4400" b="1" dirty="0">
                <a:latin typeface="+mj-lt"/>
                <a:ea typeface="微软雅黑" charset="0"/>
              </a:rPr>
              <a:t>PART</a:t>
            </a:r>
            <a:r>
              <a:rPr lang="zh-CN" altLang="en-US" sz="4400" b="1" dirty="0">
                <a:latin typeface="+mj-lt"/>
                <a:ea typeface="微软雅黑" charset="0"/>
              </a:rPr>
              <a:t> </a:t>
            </a:r>
            <a:r>
              <a:rPr lang="en-US" altLang="zh-CN" sz="4400" b="1" dirty="0">
                <a:latin typeface="+mj-lt"/>
                <a:ea typeface="微软雅黑" charset="0"/>
              </a:rPr>
              <a:t>FOUR</a:t>
            </a:r>
            <a:endParaRPr lang="zh-CN" altLang="en-US" sz="4400" b="1" dirty="0">
              <a:latin typeface="+mj-lt"/>
              <a:ea typeface="微软雅黑" charset="0"/>
            </a:endParaRPr>
          </a:p>
        </p:txBody>
      </p:sp>
      <p:sp>
        <p:nvSpPr>
          <p:cNvPr id="3" name="文本框 2"/>
          <p:cNvSpPr txBox="1"/>
          <p:nvPr/>
        </p:nvSpPr>
        <p:spPr>
          <a:xfrm>
            <a:off x="3936733" y="2417412"/>
            <a:ext cx="4318534" cy="1173976"/>
          </a:xfrm>
          <a:prstGeom prst="rect">
            <a:avLst/>
          </a:prstGeom>
          <a:noFill/>
        </p:spPr>
        <p:txBody>
          <a:bodyPr wrap="square" rtlCol="0">
            <a:spAutoFit/>
          </a:bodyPr>
          <a:lstStyle/>
          <a:p>
            <a:pPr algn="ctr" defTabSz="609585">
              <a:lnSpc>
                <a:spcPct val="130000"/>
              </a:lnSpc>
            </a:pPr>
            <a:r>
              <a:rPr lang="zh-CN" altLang="en-US" sz="6000" dirty="0">
                <a:latin typeface="+mj-lt"/>
                <a:ea typeface="微软雅黑" charset="0"/>
              </a:rPr>
              <a:t>知识融合</a:t>
            </a:r>
          </a:p>
        </p:txBody>
      </p:sp>
      <p:sp>
        <p:nvSpPr>
          <p:cNvPr id="5" name="矩形 4">
            <a:extLst>
              <a:ext uri="{FF2B5EF4-FFF2-40B4-BE49-F238E27FC236}">
                <a16:creationId xmlns:a16="http://schemas.microsoft.com/office/drawing/2014/main" id="{35592385-0EE0-4108-B526-BD1956ABE194}"/>
              </a:ext>
            </a:extLst>
          </p:cNvPr>
          <p:cNvSpPr/>
          <p:nvPr/>
        </p:nvSpPr>
        <p:spPr>
          <a:xfrm>
            <a:off x="4889817" y="4160763"/>
            <a:ext cx="2412366" cy="113341"/>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Tree>
    <p:extLst>
      <p:ext uri="{BB962C8B-B14F-4D97-AF65-F5344CB8AC3E}">
        <p14:creationId xmlns:p14="http://schemas.microsoft.com/office/powerpoint/2010/main" val="3831360840"/>
      </p:ext>
    </p:extLst>
  </p:cSld>
  <p:clrMapOvr>
    <a:masterClrMapping/>
  </p:clrMapOvr>
  <p:transition spd="slow">
    <p:push dir="u"/>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矩形 42">
            <a:extLst>
              <a:ext uri="{FF2B5EF4-FFF2-40B4-BE49-F238E27FC236}">
                <a16:creationId xmlns:a16="http://schemas.microsoft.com/office/drawing/2014/main" id="{F95F5F40-66F4-4F96-8D66-908C27594945}"/>
              </a:ext>
            </a:extLst>
          </p:cNvPr>
          <p:cNvSpPr/>
          <p:nvPr/>
        </p:nvSpPr>
        <p:spPr>
          <a:xfrm>
            <a:off x="0" y="60523"/>
            <a:ext cx="1924181" cy="307777"/>
          </a:xfrm>
          <a:prstGeom prst="rect">
            <a:avLst/>
          </a:prstGeom>
        </p:spPr>
        <p:txBody>
          <a:bodyPr wrap="none">
            <a:spAutoFit/>
          </a:bodyPr>
          <a:lstStyle/>
          <a:p>
            <a:r>
              <a:rPr lang="en-US" altLang="zh-CN" sz="1400" b="1" dirty="0"/>
              <a:t>PART FOUR </a:t>
            </a:r>
            <a:r>
              <a:rPr lang="zh-CN" altLang="en-US" sz="1400" b="1" dirty="0"/>
              <a:t>知识融合</a:t>
            </a:r>
          </a:p>
        </p:txBody>
      </p:sp>
      <p:pic>
        <p:nvPicPr>
          <p:cNvPr id="46" name="图片 45">
            <a:extLst>
              <a:ext uri="{FF2B5EF4-FFF2-40B4-BE49-F238E27FC236}">
                <a16:creationId xmlns:a16="http://schemas.microsoft.com/office/drawing/2014/main" id="{412A052F-CC50-4F11-BD9C-63D97899208C}"/>
              </a:ext>
            </a:extLst>
          </p:cNvPr>
          <p:cNvPicPr>
            <a:picLocks noChangeAspect="1"/>
          </p:cNvPicPr>
          <p:nvPr/>
        </p:nvPicPr>
        <p:blipFill>
          <a:blip r:embed="rId3"/>
          <a:stretch>
            <a:fillRect/>
          </a:stretch>
        </p:blipFill>
        <p:spPr>
          <a:xfrm>
            <a:off x="1217922" y="364153"/>
            <a:ext cx="9756156" cy="6433324"/>
          </a:xfrm>
          <a:prstGeom prst="rect">
            <a:avLst/>
          </a:prstGeom>
        </p:spPr>
      </p:pic>
      <p:sp>
        <p:nvSpPr>
          <p:cNvPr id="3" name="矩形: 圆角 2">
            <a:extLst>
              <a:ext uri="{FF2B5EF4-FFF2-40B4-BE49-F238E27FC236}">
                <a16:creationId xmlns:a16="http://schemas.microsoft.com/office/drawing/2014/main" id="{58CA66AC-B057-4DAD-A682-C07B869AFAC0}"/>
              </a:ext>
            </a:extLst>
          </p:cNvPr>
          <p:cNvSpPr/>
          <p:nvPr/>
        </p:nvSpPr>
        <p:spPr>
          <a:xfrm>
            <a:off x="9632950" y="3975100"/>
            <a:ext cx="552450" cy="501650"/>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圆角 6">
            <a:extLst>
              <a:ext uri="{FF2B5EF4-FFF2-40B4-BE49-F238E27FC236}">
                <a16:creationId xmlns:a16="http://schemas.microsoft.com/office/drawing/2014/main" id="{CA45267A-E22E-4314-A8F4-E61BACEB10FC}"/>
              </a:ext>
            </a:extLst>
          </p:cNvPr>
          <p:cNvSpPr/>
          <p:nvPr/>
        </p:nvSpPr>
        <p:spPr>
          <a:xfrm>
            <a:off x="5930900" y="3219450"/>
            <a:ext cx="552450" cy="501650"/>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dirty="0"/>
          </a:p>
        </p:txBody>
      </p:sp>
      <p:sp>
        <p:nvSpPr>
          <p:cNvPr id="8" name="椭圆 7">
            <a:extLst>
              <a:ext uri="{FF2B5EF4-FFF2-40B4-BE49-F238E27FC236}">
                <a16:creationId xmlns:a16="http://schemas.microsoft.com/office/drawing/2014/main" id="{4D66A97E-02A2-48BB-A988-1FF837E2B654}"/>
              </a:ext>
            </a:extLst>
          </p:cNvPr>
          <p:cNvSpPr/>
          <p:nvPr/>
        </p:nvSpPr>
        <p:spPr>
          <a:xfrm>
            <a:off x="1950097" y="157740"/>
            <a:ext cx="130917" cy="113341"/>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4400"/>
          </a:p>
        </p:txBody>
      </p:sp>
    </p:spTree>
    <p:extLst>
      <p:ext uri="{BB962C8B-B14F-4D97-AF65-F5344CB8AC3E}">
        <p14:creationId xmlns:p14="http://schemas.microsoft.com/office/powerpoint/2010/main" val="23959300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60523"/>
            <a:ext cx="1821589" cy="307777"/>
          </a:xfrm>
          <a:prstGeom prst="rect">
            <a:avLst/>
          </a:prstGeom>
        </p:spPr>
        <p:txBody>
          <a:bodyPr wrap="none">
            <a:spAutoFit/>
          </a:bodyPr>
          <a:lstStyle/>
          <a:p>
            <a:pPr marL="0" marR="0" lvl="0" indent="0" algn="l" defTabSz="913765" rtl="0" eaLnBrk="1" fontAlgn="auto" latinLnBrk="0" hangingPunct="1">
              <a:lnSpc>
                <a:spcPct val="100000"/>
              </a:lnSpc>
              <a:spcBef>
                <a:spcPts val="0"/>
              </a:spcBef>
              <a:spcAft>
                <a:spcPts val="0"/>
              </a:spcAft>
              <a:buClrTx/>
              <a:buSzTx/>
              <a:buFontTx/>
              <a:buNone/>
              <a:defRPr/>
            </a:pPr>
            <a:r>
              <a:rPr kumimoji="0" lang="en-US" altLang="zh-CN" sz="1400" b="1" i="0" u="none" strike="noStrike" kern="1200" cap="none" spc="0" normalizeH="0" baseline="0" noProof="0" dirty="0">
                <a:ln>
                  <a:noFill/>
                </a:ln>
                <a:solidFill>
                  <a:prstClr val="black"/>
                </a:solidFill>
                <a:effectLst/>
                <a:uLnTx/>
                <a:uFillTx/>
                <a:latin typeface="Segoe UI" panose="020B0502040204020203"/>
                <a:ea typeface="微软雅黑" panose="020B0503020204020204" charset="-122"/>
                <a:cs typeface="+mn-cs"/>
              </a:rPr>
              <a:t>PART ONE </a:t>
            </a:r>
            <a:r>
              <a:rPr kumimoji="0" lang="zh-CN" altLang="en-US" sz="1400" b="1" i="0" u="none" strike="noStrike" kern="1200" cap="none" spc="0" normalizeH="0" baseline="0" noProof="0" dirty="0">
                <a:ln>
                  <a:noFill/>
                </a:ln>
                <a:solidFill>
                  <a:prstClr val="black"/>
                </a:solidFill>
                <a:effectLst/>
                <a:uLnTx/>
                <a:uFillTx/>
                <a:latin typeface="Segoe UI" panose="020B0502040204020203"/>
                <a:ea typeface="微软雅黑" panose="020B0503020204020204" charset="-122"/>
                <a:cs typeface="+mn-cs"/>
              </a:rPr>
              <a:t>选题背景</a:t>
            </a:r>
          </a:p>
        </p:txBody>
      </p:sp>
      <p:sp>
        <p:nvSpPr>
          <p:cNvPr id="3" name="椭圆 2"/>
          <p:cNvSpPr/>
          <p:nvPr/>
        </p:nvSpPr>
        <p:spPr>
          <a:xfrm>
            <a:off x="1757150" y="157740"/>
            <a:ext cx="130917" cy="113341"/>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3765" rtl="0" eaLnBrk="1" fontAlgn="auto" latinLnBrk="0" hangingPunct="1">
              <a:lnSpc>
                <a:spcPct val="100000"/>
              </a:lnSpc>
              <a:spcBef>
                <a:spcPts val="0"/>
              </a:spcBef>
              <a:spcAft>
                <a:spcPts val="0"/>
              </a:spcAft>
              <a:buClrTx/>
              <a:buSzTx/>
              <a:buFontTx/>
              <a:buNone/>
              <a:defRPr/>
            </a:pPr>
            <a:endParaRPr kumimoji="0" lang="zh-CN" altLang="en-US" sz="4400" b="0" i="0" u="none" strike="noStrike" kern="1200" cap="none" spc="0" normalizeH="0" baseline="0" noProof="0">
              <a:ln>
                <a:noFill/>
              </a:ln>
              <a:solidFill>
                <a:prstClr val="white"/>
              </a:solidFill>
              <a:effectLst/>
              <a:uLnTx/>
              <a:uFillTx/>
              <a:latin typeface="Segoe UI" panose="020B0502040204020203"/>
              <a:ea typeface="微软雅黑" panose="020B0503020204020204" charset="-122"/>
              <a:cs typeface="+mn-cs"/>
            </a:endParaRPr>
          </a:p>
        </p:txBody>
      </p:sp>
      <p:sp>
        <p:nvSpPr>
          <p:cNvPr id="11" name="Rectangle 2"/>
          <p:cNvSpPr>
            <a:spLocks noChangeArrowheads="1"/>
          </p:cNvSpPr>
          <p:nvPr/>
        </p:nvSpPr>
        <p:spPr bwMode="auto">
          <a:xfrm>
            <a:off x="527900" y="1322108"/>
            <a:ext cx="13737465"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spAutoFit/>
          </a:bodyPr>
          <a:lstStyle/>
          <a:p>
            <a:endParaRPr lang="zh-CN" altLang="en-US"/>
          </a:p>
        </p:txBody>
      </p:sp>
      <p:pic>
        <p:nvPicPr>
          <p:cNvPr id="5" name="图片 4"/>
          <p:cNvPicPr>
            <a:picLocks noChangeAspect="1"/>
          </p:cNvPicPr>
          <p:nvPr/>
        </p:nvPicPr>
        <p:blipFill>
          <a:blip r:embed="rId4"/>
          <a:stretch>
            <a:fillRect/>
          </a:stretch>
        </p:blipFill>
        <p:spPr>
          <a:xfrm>
            <a:off x="951462" y="1583121"/>
            <a:ext cx="7636355" cy="4436875"/>
          </a:xfrm>
          <a:prstGeom prst="rect">
            <a:avLst/>
          </a:prstGeom>
        </p:spPr>
      </p:pic>
      <p:sp>
        <p:nvSpPr>
          <p:cNvPr id="8" name="PA-文本框 16">
            <a:extLst>
              <a:ext uri="{FF2B5EF4-FFF2-40B4-BE49-F238E27FC236}">
                <a16:creationId xmlns:a16="http://schemas.microsoft.com/office/drawing/2014/main" id="{EA67902E-8B62-43FD-B15D-9B88756E7B43}"/>
              </a:ext>
            </a:extLst>
          </p:cNvPr>
          <p:cNvSpPr txBox="1"/>
          <p:nvPr>
            <p:custDataLst>
              <p:tags r:id="rId1"/>
            </p:custDataLst>
          </p:nvPr>
        </p:nvSpPr>
        <p:spPr>
          <a:xfrm>
            <a:off x="951462" y="578558"/>
            <a:ext cx="5026724" cy="646331"/>
          </a:xfrm>
          <a:prstGeom prst="rect">
            <a:avLst/>
          </a:prstGeom>
          <a:noFill/>
        </p:spPr>
        <p:txBody>
          <a:bodyPr wrap="square" rtlCol="0">
            <a:spAutoFit/>
          </a:bodyPr>
          <a:lstStyle/>
          <a:p>
            <a:r>
              <a:rPr lang="zh-CN" altLang="en-US" sz="3600" b="1" spc="300" dirty="0">
                <a:solidFill>
                  <a:srgbClr val="C0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知识图谱是什么？</a:t>
            </a:r>
            <a:endParaRPr lang="zh-HK" altLang="en-US" sz="3600" b="1" spc="300"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entr" presetSubtype="0" fill="hold" grpId="0" nodeType="withEffect">
                                  <p:stCondLst>
                                    <p:cond delay="0"/>
                                  </p:stCondLst>
                                  <p:iterate type="lt">
                                    <p:tmPct val="10000"/>
                                  </p:iterate>
                                  <p:childTnLst>
                                    <p:set>
                                      <p:cBhvr>
                                        <p:cTn id="6" dur="1" fill="hold">
                                          <p:stCondLst>
                                            <p:cond delay="0"/>
                                          </p:stCondLst>
                                        </p:cTn>
                                        <p:tgtEl>
                                          <p:spTgt spid="8"/>
                                        </p:tgtEl>
                                        <p:attrNameLst>
                                          <p:attrName>style.visibility</p:attrName>
                                        </p:attrNameLst>
                                      </p:cBhvr>
                                      <p:to>
                                        <p:strVal val="visible"/>
                                      </p:to>
                                    </p:set>
                                    <p:anim to="" calcmode="lin" valueType="num">
                                      <p:cBhvr>
                                        <p:cTn id="7" dur="250" fill="hold">
                                          <p:stCondLst>
                                            <p:cond delay="0"/>
                                          </p:stCondLst>
                                        </p:cTn>
                                        <p:tgtEl>
                                          <p:spTgt spid="8"/>
                                        </p:tgtEl>
                                        <p:attrNameLst>
                                          <p:attrName>ppt_x</p:attrName>
                                        </p:attrNameLst>
                                      </p:cBhvr>
                                      <p:tavLst>
                                        <p:tav tm="0" fmla="#ppt_x-#ppt_h/6*sin(2*pi*$)*(1-$)*8/9">
                                          <p:val>
                                            <p:strVal val="0"/>
                                          </p:val>
                                        </p:tav>
                                        <p:tav tm="100000">
                                          <p:val>
                                            <p:strVal val="1"/>
                                          </p:val>
                                        </p:tav>
                                      </p:tavLst>
                                    </p:anim>
                                    <p:anim to="" calcmode="lin" valueType="num">
                                      <p:cBhvr>
                                        <p:cTn id="8" dur="250" fill="hold">
                                          <p:stCondLst>
                                            <p:cond delay="0"/>
                                          </p:stCondLst>
                                        </p:cTn>
                                        <p:tgtEl>
                                          <p:spTgt spid="8"/>
                                        </p:tgtEl>
                                        <p:attrNameLst>
                                          <p:attrName>ppt_w</p:attrName>
                                        </p:attrNameLst>
                                      </p:cBhvr>
                                      <p:tavLst>
                                        <p:tav tm="0" fmla="#ppt_w-#ppt_w/4*sin(2*pi*$)*(1-$)">
                                          <p:val>
                                            <p:strVal val="0"/>
                                          </p:val>
                                        </p:tav>
                                        <p:tav tm="100000">
                                          <p:val>
                                            <p:str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矩形 16"/>
          <p:cNvSpPr/>
          <p:nvPr/>
        </p:nvSpPr>
        <p:spPr>
          <a:xfrm>
            <a:off x="998922" y="850337"/>
            <a:ext cx="3835100" cy="523220"/>
          </a:xfrm>
          <a:prstGeom prst="rect">
            <a:avLst/>
          </a:prstGeom>
        </p:spPr>
        <p:txBody>
          <a:bodyPr wrap="square">
            <a:spAutoFit/>
          </a:bodyPr>
          <a:lstStyle/>
          <a:p>
            <a:r>
              <a:rPr lang="zh-CN" altLang="en-US" sz="2800" dirty="0"/>
              <a:t>知识融合的四个难点：</a:t>
            </a:r>
          </a:p>
        </p:txBody>
      </p:sp>
      <p:sp>
        <p:nvSpPr>
          <p:cNvPr id="18" name="矩形 17"/>
          <p:cNvSpPr/>
          <p:nvPr/>
        </p:nvSpPr>
        <p:spPr>
          <a:xfrm>
            <a:off x="998922" y="1758375"/>
            <a:ext cx="5763828" cy="3785652"/>
          </a:xfrm>
          <a:prstGeom prst="rect">
            <a:avLst/>
          </a:prstGeom>
        </p:spPr>
        <p:txBody>
          <a:bodyPr wrap="square">
            <a:spAutoFit/>
          </a:bodyPr>
          <a:lstStyle/>
          <a:p>
            <a:pPr marL="342900" indent="-342900">
              <a:buFont typeface="Arial" panose="020B0604020202020204" pitchFamily="34" charset="0"/>
              <a:buChar char="•"/>
            </a:pPr>
            <a:r>
              <a:rPr lang="zh-CN" altLang="en-US" sz="2400" dirty="0">
                <a:solidFill>
                  <a:schemeClr val="bg1">
                    <a:lumMod val="50000"/>
                  </a:schemeClr>
                </a:solidFill>
                <a:latin typeface="微软雅黑" charset="0"/>
                <a:ea typeface="微软雅黑" charset="0"/>
              </a:rPr>
              <a:t>实现不同来源、不同形态数据的融合</a:t>
            </a:r>
          </a:p>
          <a:p>
            <a:endParaRPr lang="en-US" altLang="zh-CN" sz="2400" dirty="0">
              <a:solidFill>
                <a:schemeClr val="bg1">
                  <a:lumMod val="50000"/>
                </a:schemeClr>
              </a:solidFill>
              <a:latin typeface="微软雅黑" charset="0"/>
              <a:ea typeface="微软雅黑" charset="0"/>
            </a:endParaRPr>
          </a:p>
          <a:p>
            <a:pPr marL="342900" indent="-342900">
              <a:buFont typeface="Arial" panose="020B0604020202020204" pitchFamily="34" charset="0"/>
              <a:buChar char="•"/>
            </a:pPr>
            <a:endParaRPr lang="en-US" altLang="zh-CN" sz="2400" dirty="0">
              <a:solidFill>
                <a:schemeClr val="bg1">
                  <a:lumMod val="50000"/>
                </a:schemeClr>
              </a:solidFill>
              <a:latin typeface="微软雅黑" charset="0"/>
              <a:ea typeface="微软雅黑" charset="0"/>
            </a:endParaRPr>
          </a:p>
          <a:p>
            <a:pPr marL="342900" indent="-342900">
              <a:buFont typeface="Arial" panose="020B0604020202020204" pitchFamily="34" charset="0"/>
              <a:buChar char="•"/>
            </a:pPr>
            <a:r>
              <a:rPr lang="zh-CN" altLang="en-US" sz="2400" dirty="0">
                <a:solidFill>
                  <a:schemeClr val="bg1">
                    <a:lumMod val="50000"/>
                  </a:schemeClr>
                </a:solidFill>
                <a:latin typeface="微软雅黑" charset="0"/>
                <a:ea typeface="微软雅黑" charset="0"/>
              </a:rPr>
              <a:t>海量数据的高效融合</a:t>
            </a:r>
          </a:p>
          <a:p>
            <a:endParaRPr lang="en-US" altLang="zh-CN" sz="2400" dirty="0">
              <a:solidFill>
                <a:schemeClr val="bg1">
                  <a:lumMod val="50000"/>
                </a:schemeClr>
              </a:solidFill>
              <a:latin typeface="微软雅黑" charset="0"/>
              <a:ea typeface="微软雅黑" charset="0"/>
            </a:endParaRPr>
          </a:p>
          <a:p>
            <a:pPr marL="342900" indent="-342900">
              <a:buFont typeface="Arial" panose="020B0604020202020204" pitchFamily="34" charset="0"/>
              <a:buChar char="•"/>
            </a:pPr>
            <a:endParaRPr lang="en-US" altLang="zh-CN" sz="2400" dirty="0">
              <a:solidFill>
                <a:schemeClr val="bg1">
                  <a:lumMod val="50000"/>
                </a:schemeClr>
              </a:solidFill>
              <a:latin typeface="微软雅黑" charset="0"/>
              <a:ea typeface="微软雅黑" charset="0"/>
            </a:endParaRPr>
          </a:p>
          <a:p>
            <a:pPr marL="342900" indent="-342900">
              <a:buFont typeface="Arial" panose="020B0604020202020204" pitchFamily="34" charset="0"/>
              <a:buChar char="•"/>
            </a:pPr>
            <a:r>
              <a:rPr lang="zh-CN" altLang="en-US" sz="2400" dirty="0">
                <a:solidFill>
                  <a:schemeClr val="bg1">
                    <a:lumMod val="50000"/>
                  </a:schemeClr>
                </a:solidFill>
                <a:latin typeface="微软雅黑" charset="0"/>
                <a:ea typeface="微软雅黑" charset="0"/>
              </a:rPr>
              <a:t>新增知识的实时融合</a:t>
            </a:r>
          </a:p>
          <a:p>
            <a:endParaRPr lang="en-US" altLang="zh-CN" sz="2400" dirty="0">
              <a:solidFill>
                <a:schemeClr val="bg1">
                  <a:lumMod val="50000"/>
                </a:schemeClr>
              </a:solidFill>
              <a:latin typeface="微软雅黑" charset="0"/>
              <a:ea typeface="微软雅黑" charset="0"/>
            </a:endParaRPr>
          </a:p>
          <a:p>
            <a:pPr marL="342900" indent="-342900">
              <a:buFont typeface="Arial" panose="020B0604020202020204" pitchFamily="34" charset="0"/>
              <a:buChar char="•"/>
            </a:pPr>
            <a:endParaRPr lang="en-US" altLang="zh-CN" sz="2400" dirty="0">
              <a:solidFill>
                <a:schemeClr val="bg1">
                  <a:lumMod val="50000"/>
                </a:schemeClr>
              </a:solidFill>
              <a:latin typeface="微软雅黑" charset="0"/>
              <a:ea typeface="微软雅黑" charset="0"/>
            </a:endParaRPr>
          </a:p>
          <a:p>
            <a:pPr marL="342900" indent="-342900">
              <a:buFont typeface="Arial" panose="020B0604020202020204" pitchFamily="34" charset="0"/>
              <a:buChar char="•"/>
            </a:pPr>
            <a:r>
              <a:rPr lang="zh-CN" altLang="en-US" sz="2400" dirty="0">
                <a:solidFill>
                  <a:schemeClr val="bg1">
                    <a:lumMod val="50000"/>
                  </a:schemeClr>
                </a:solidFill>
                <a:latin typeface="微软雅黑" charset="0"/>
                <a:ea typeface="微软雅黑" charset="0"/>
              </a:rPr>
              <a:t>多语言的融合</a:t>
            </a:r>
          </a:p>
        </p:txBody>
      </p:sp>
      <p:sp>
        <p:nvSpPr>
          <p:cNvPr id="6" name="矩形 5">
            <a:extLst>
              <a:ext uri="{FF2B5EF4-FFF2-40B4-BE49-F238E27FC236}">
                <a16:creationId xmlns:a16="http://schemas.microsoft.com/office/drawing/2014/main" id="{91221557-B20F-424F-BE22-321E71CF1817}"/>
              </a:ext>
            </a:extLst>
          </p:cNvPr>
          <p:cNvSpPr/>
          <p:nvPr/>
        </p:nvSpPr>
        <p:spPr>
          <a:xfrm>
            <a:off x="0" y="60523"/>
            <a:ext cx="1924181" cy="307777"/>
          </a:xfrm>
          <a:prstGeom prst="rect">
            <a:avLst/>
          </a:prstGeom>
        </p:spPr>
        <p:txBody>
          <a:bodyPr wrap="none">
            <a:spAutoFit/>
          </a:bodyPr>
          <a:lstStyle/>
          <a:p>
            <a:r>
              <a:rPr lang="en-US" altLang="zh-CN" sz="1400" b="1" dirty="0"/>
              <a:t>PART FOUR </a:t>
            </a:r>
            <a:r>
              <a:rPr lang="zh-CN" altLang="en-US" sz="1400" b="1" dirty="0"/>
              <a:t>知识融合</a:t>
            </a:r>
          </a:p>
        </p:txBody>
      </p:sp>
      <p:sp>
        <p:nvSpPr>
          <p:cNvPr id="7" name="椭圆 6">
            <a:extLst>
              <a:ext uri="{FF2B5EF4-FFF2-40B4-BE49-F238E27FC236}">
                <a16:creationId xmlns:a16="http://schemas.microsoft.com/office/drawing/2014/main" id="{34ECE78D-36E9-4790-AAF3-B16805162AD3}"/>
              </a:ext>
            </a:extLst>
          </p:cNvPr>
          <p:cNvSpPr/>
          <p:nvPr/>
        </p:nvSpPr>
        <p:spPr>
          <a:xfrm>
            <a:off x="1950097" y="157740"/>
            <a:ext cx="130917" cy="113341"/>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4400"/>
          </a:p>
        </p:txBody>
      </p:sp>
    </p:spTree>
    <p:extLst>
      <p:ext uri="{BB962C8B-B14F-4D97-AF65-F5344CB8AC3E}">
        <p14:creationId xmlns:p14="http://schemas.microsoft.com/office/powerpoint/2010/main" val="3713454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矩形 17"/>
          <p:cNvSpPr/>
          <p:nvPr/>
        </p:nvSpPr>
        <p:spPr>
          <a:xfrm>
            <a:off x="832195" y="3116414"/>
            <a:ext cx="8918057" cy="1005788"/>
          </a:xfrm>
          <a:prstGeom prst="rect">
            <a:avLst/>
          </a:prstGeom>
        </p:spPr>
        <p:txBody>
          <a:bodyPr wrap="square">
            <a:spAutoFit/>
          </a:bodyPr>
          <a:lstStyle/>
          <a:p>
            <a:pPr>
              <a:lnSpc>
                <a:spcPct val="130000"/>
              </a:lnSpc>
            </a:pPr>
            <a:r>
              <a:rPr lang="zh-CN" altLang="en-US" sz="2400" dirty="0">
                <a:solidFill>
                  <a:schemeClr val="bg1">
                    <a:lumMod val="50000"/>
                  </a:schemeClr>
                </a:solidFill>
                <a:latin typeface="微软雅黑" charset="0"/>
                <a:ea typeface="微软雅黑" charset="0"/>
              </a:rPr>
              <a:t>实体链接</a:t>
            </a:r>
            <a:r>
              <a:rPr lang="en-US" altLang="zh-CN" sz="2400" dirty="0">
                <a:solidFill>
                  <a:schemeClr val="bg1">
                    <a:lumMod val="50000"/>
                  </a:schemeClr>
                </a:solidFill>
                <a:latin typeface="微软雅黑" charset="0"/>
                <a:ea typeface="微软雅黑" charset="0"/>
              </a:rPr>
              <a:t>(entity linking)</a:t>
            </a:r>
            <a:r>
              <a:rPr lang="zh-CN" altLang="en-US" sz="2400" dirty="0">
                <a:solidFill>
                  <a:schemeClr val="bg1">
                    <a:lumMod val="50000"/>
                  </a:schemeClr>
                </a:solidFill>
                <a:latin typeface="微软雅黑" charset="0"/>
                <a:ea typeface="微软雅黑" charset="0"/>
              </a:rPr>
              <a:t>是指对于从文本中抽取得到的实体对象，将其链接到知识库中对应的正确实体对象的操作。</a:t>
            </a:r>
          </a:p>
        </p:txBody>
      </p:sp>
      <p:sp>
        <p:nvSpPr>
          <p:cNvPr id="49" name="矩形 48">
            <a:extLst>
              <a:ext uri="{FF2B5EF4-FFF2-40B4-BE49-F238E27FC236}">
                <a16:creationId xmlns:a16="http://schemas.microsoft.com/office/drawing/2014/main" id="{F2BA66CE-7632-493C-AD98-1E79139165F5}"/>
              </a:ext>
            </a:extLst>
          </p:cNvPr>
          <p:cNvSpPr/>
          <p:nvPr/>
        </p:nvSpPr>
        <p:spPr>
          <a:xfrm>
            <a:off x="919077" y="1744356"/>
            <a:ext cx="2386098" cy="523220"/>
          </a:xfrm>
          <a:prstGeom prst="rect">
            <a:avLst/>
          </a:prstGeom>
        </p:spPr>
        <p:txBody>
          <a:bodyPr wrap="square">
            <a:spAutoFit/>
          </a:bodyPr>
          <a:lstStyle/>
          <a:p>
            <a:r>
              <a:rPr lang="en-US" altLang="zh-CN" sz="2800" dirty="0"/>
              <a:t>[</a:t>
            </a:r>
            <a:r>
              <a:rPr lang="zh-CN" altLang="en-US" sz="2800" dirty="0"/>
              <a:t>实体链接</a:t>
            </a:r>
            <a:r>
              <a:rPr lang="en-US" altLang="zh-CN" sz="2800" dirty="0"/>
              <a:t>]</a:t>
            </a:r>
            <a:endParaRPr lang="zh-CN" altLang="en-US" sz="2800" dirty="0"/>
          </a:p>
        </p:txBody>
      </p:sp>
      <p:sp>
        <p:nvSpPr>
          <p:cNvPr id="6" name="矩形 5">
            <a:extLst>
              <a:ext uri="{FF2B5EF4-FFF2-40B4-BE49-F238E27FC236}">
                <a16:creationId xmlns:a16="http://schemas.microsoft.com/office/drawing/2014/main" id="{E48C2793-76DA-496F-BF42-58DFC6F9DA20}"/>
              </a:ext>
            </a:extLst>
          </p:cNvPr>
          <p:cNvSpPr/>
          <p:nvPr/>
        </p:nvSpPr>
        <p:spPr>
          <a:xfrm>
            <a:off x="0" y="60523"/>
            <a:ext cx="1924181" cy="307777"/>
          </a:xfrm>
          <a:prstGeom prst="rect">
            <a:avLst/>
          </a:prstGeom>
        </p:spPr>
        <p:txBody>
          <a:bodyPr wrap="none">
            <a:spAutoFit/>
          </a:bodyPr>
          <a:lstStyle/>
          <a:p>
            <a:r>
              <a:rPr lang="en-US" altLang="zh-CN" sz="1400" b="1" dirty="0"/>
              <a:t>PART FOUR </a:t>
            </a:r>
            <a:r>
              <a:rPr lang="zh-CN" altLang="en-US" sz="1400" b="1" dirty="0"/>
              <a:t>知识融合</a:t>
            </a:r>
          </a:p>
        </p:txBody>
      </p:sp>
      <p:sp>
        <p:nvSpPr>
          <p:cNvPr id="7" name="椭圆 6">
            <a:extLst>
              <a:ext uri="{FF2B5EF4-FFF2-40B4-BE49-F238E27FC236}">
                <a16:creationId xmlns:a16="http://schemas.microsoft.com/office/drawing/2014/main" id="{841B2E87-E0FE-46AC-9E4D-0EEF2E3EEA6D}"/>
              </a:ext>
            </a:extLst>
          </p:cNvPr>
          <p:cNvSpPr/>
          <p:nvPr/>
        </p:nvSpPr>
        <p:spPr>
          <a:xfrm>
            <a:off x="1950097" y="157740"/>
            <a:ext cx="130917" cy="113341"/>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4400"/>
          </a:p>
        </p:txBody>
      </p:sp>
    </p:spTree>
    <p:extLst>
      <p:ext uri="{BB962C8B-B14F-4D97-AF65-F5344CB8AC3E}">
        <p14:creationId xmlns:p14="http://schemas.microsoft.com/office/powerpoint/2010/main" val="31698709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矩形 17"/>
          <p:cNvSpPr/>
          <p:nvPr/>
        </p:nvSpPr>
        <p:spPr>
          <a:xfrm>
            <a:off x="832195" y="3116414"/>
            <a:ext cx="8918057" cy="525657"/>
          </a:xfrm>
          <a:prstGeom prst="rect">
            <a:avLst/>
          </a:prstGeom>
        </p:spPr>
        <p:txBody>
          <a:bodyPr wrap="square">
            <a:spAutoFit/>
          </a:bodyPr>
          <a:lstStyle/>
          <a:p>
            <a:pPr>
              <a:lnSpc>
                <a:spcPct val="130000"/>
              </a:lnSpc>
            </a:pPr>
            <a:r>
              <a:rPr lang="zh-CN" altLang="en-US" sz="2400" dirty="0">
                <a:solidFill>
                  <a:schemeClr val="bg1">
                    <a:lumMod val="50000"/>
                  </a:schemeClr>
                </a:solidFill>
                <a:latin typeface="微软雅黑" charset="0"/>
                <a:ea typeface="微软雅黑" charset="0"/>
              </a:rPr>
              <a:t>实体链接</a:t>
            </a:r>
            <a:r>
              <a:rPr lang="en-US" altLang="zh-CN" sz="2400" dirty="0">
                <a:solidFill>
                  <a:schemeClr val="bg1">
                    <a:lumMod val="50000"/>
                  </a:schemeClr>
                </a:solidFill>
                <a:latin typeface="微软雅黑" charset="0"/>
                <a:ea typeface="微软雅黑" charset="0"/>
              </a:rPr>
              <a:t>(entity linking) </a:t>
            </a:r>
            <a:r>
              <a:rPr lang="zh-CN" altLang="en-US" sz="2400" dirty="0">
                <a:solidFill>
                  <a:schemeClr val="bg1">
                    <a:lumMod val="50000"/>
                  </a:schemeClr>
                </a:solidFill>
                <a:latin typeface="微软雅黑" charset="0"/>
                <a:ea typeface="微软雅黑" charset="0"/>
              </a:rPr>
              <a:t>处理半结构化数据和非结构化数据</a:t>
            </a:r>
          </a:p>
        </p:txBody>
      </p:sp>
      <p:sp>
        <p:nvSpPr>
          <p:cNvPr id="49" name="矩形 48">
            <a:extLst>
              <a:ext uri="{FF2B5EF4-FFF2-40B4-BE49-F238E27FC236}">
                <a16:creationId xmlns:a16="http://schemas.microsoft.com/office/drawing/2014/main" id="{F2BA66CE-7632-493C-AD98-1E79139165F5}"/>
              </a:ext>
            </a:extLst>
          </p:cNvPr>
          <p:cNvSpPr/>
          <p:nvPr/>
        </p:nvSpPr>
        <p:spPr>
          <a:xfrm>
            <a:off x="919077" y="1744356"/>
            <a:ext cx="2386098" cy="523220"/>
          </a:xfrm>
          <a:prstGeom prst="rect">
            <a:avLst/>
          </a:prstGeom>
        </p:spPr>
        <p:txBody>
          <a:bodyPr wrap="square">
            <a:spAutoFit/>
          </a:bodyPr>
          <a:lstStyle/>
          <a:p>
            <a:r>
              <a:rPr lang="en-US" altLang="zh-CN" sz="2800" dirty="0"/>
              <a:t>[</a:t>
            </a:r>
            <a:r>
              <a:rPr lang="zh-CN" altLang="en-US" sz="2800" dirty="0"/>
              <a:t>知识合并</a:t>
            </a:r>
            <a:r>
              <a:rPr lang="en-US" altLang="zh-CN" sz="2800" dirty="0"/>
              <a:t>]</a:t>
            </a:r>
            <a:endParaRPr lang="zh-CN" altLang="en-US" sz="2800" dirty="0"/>
          </a:p>
        </p:txBody>
      </p:sp>
      <p:sp>
        <p:nvSpPr>
          <p:cNvPr id="6" name="矩形 5">
            <a:extLst>
              <a:ext uri="{FF2B5EF4-FFF2-40B4-BE49-F238E27FC236}">
                <a16:creationId xmlns:a16="http://schemas.microsoft.com/office/drawing/2014/main" id="{FB205DA2-2AFA-4A08-897C-FE5EBA036444}"/>
              </a:ext>
            </a:extLst>
          </p:cNvPr>
          <p:cNvSpPr/>
          <p:nvPr/>
        </p:nvSpPr>
        <p:spPr>
          <a:xfrm>
            <a:off x="832194" y="4097153"/>
            <a:ext cx="8918057" cy="525657"/>
          </a:xfrm>
          <a:prstGeom prst="rect">
            <a:avLst/>
          </a:prstGeom>
        </p:spPr>
        <p:txBody>
          <a:bodyPr wrap="square">
            <a:spAutoFit/>
          </a:bodyPr>
          <a:lstStyle/>
          <a:p>
            <a:pPr>
              <a:lnSpc>
                <a:spcPct val="130000"/>
              </a:lnSpc>
            </a:pPr>
            <a:r>
              <a:rPr lang="zh-CN" altLang="en-US" sz="2400" dirty="0">
                <a:solidFill>
                  <a:schemeClr val="bg1">
                    <a:lumMod val="50000"/>
                  </a:schemeClr>
                </a:solidFill>
                <a:latin typeface="微软雅黑" charset="0"/>
                <a:ea typeface="微软雅黑" charset="0"/>
              </a:rPr>
              <a:t>知识合并处理结构化数据，如外部知识库和关系数据库。</a:t>
            </a:r>
          </a:p>
        </p:txBody>
      </p:sp>
      <p:sp>
        <p:nvSpPr>
          <p:cNvPr id="7" name="矩形 6">
            <a:extLst>
              <a:ext uri="{FF2B5EF4-FFF2-40B4-BE49-F238E27FC236}">
                <a16:creationId xmlns:a16="http://schemas.microsoft.com/office/drawing/2014/main" id="{2A846215-9D72-4A5A-A6D1-01D3B40F6089}"/>
              </a:ext>
            </a:extLst>
          </p:cNvPr>
          <p:cNvSpPr/>
          <p:nvPr/>
        </p:nvSpPr>
        <p:spPr>
          <a:xfrm>
            <a:off x="0" y="60523"/>
            <a:ext cx="1924181" cy="307777"/>
          </a:xfrm>
          <a:prstGeom prst="rect">
            <a:avLst/>
          </a:prstGeom>
        </p:spPr>
        <p:txBody>
          <a:bodyPr wrap="none">
            <a:spAutoFit/>
          </a:bodyPr>
          <a:lstStyle/>
          <a:p>
            <a:r>
              <a:rPr lang="en-US" altLang="zh-CN" sz="1400" b="1" dirty="0"/>
              <a:t>PART FOUR </a:t>
            </a:r>
            <a:r>
              <a:rPr lang="zh-CN" altLang="en-US" sz="1400" b="1" dirty="0"/>
              <a:t>知识融合</a:t>
            </a:r>
          </a:p>
        </p:txBody>
      </p:sp>
      <p:sp>
        <p:nvSpPr>
          <p:cNvPr id="8" name="椭圆 7">
            <a:extLst>
              <a:ext uri="{FF2B5EF4-FFF2-40B4-BE49-F238E27FC236}">
                <a16:creationId xmlns:a16="http://schemas.microsoft.com/office/drawing/2014/main" id="{9F44C16D-0B09-4D74-BC5D-2C166DE2A4B8}"/>
              </a:ext>
            </a:extLst>
          </p:cNvPr>
          <p:cNvSpPr/>
          <p:nvPr/>
        </p:nvSpPr>
        <p:spPr>
          <a:xfrm>
            <a:off x="1950097" y="157740"/>
            <a:ext cx="130917" cy="113341"/>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4400"/>
          </a:p>
        </p:txBody>
      </p:sp>
    </p:spTree>
    <p:extLst>
      <p:ext uri="{BB962C8B-B14F-4D97-AF65-F5344CB8AC3E}">
        <p14:creationId xmlns:p14="http://schemas.microsoft.com/office/powerpoint/2010/main" val="19777742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99C0283D-823D-45DB-B8A2-4C6597DB2169}"/>
              </a:ext>
            </a:extLst>
          </p:cNvPr>
          <p:cNvPicPr>
            <a:picLocks noChangeAspect="1"/>
          </p:cNvPicPr>
          <p:nvPr/>
        </p:nvPicPr>
        <p:blipFill>
          <a:blip r:embed="rId3"/>
          <a:stretch>
            <a:fillRect/>
          </a:stretch>
        </p:blipFill>
        <p:spPr>
          <a:xfrm>
            <a:off x="236574" y="1995666"/>
            <a:ext cx="10000000" cy="2866667"/>
          </a:xfrm>
          <a:prstGeom prst="rect">
            <a:avLst/>
          </a:prstGeom>
        </p:spPr>
      </p:pic>
      <p:sp>
        <p:nvSpPr>
          <p:cNvPr id="26" name="矩形 25">
            <a:extLst>
              <a:ext uri="{FF2B5EF4-FFF2-40B4-BE49-F238E27FC236}">
                <a16:creationId xmlns:a16="http://schemas.microsoft.com/office/drawing/2014/main" id="{27445698-9F13-4FBD-9B30-3E631B0B553D}"/>
              </a:ext>
            </a:extLst>
          </p:cNvPr>
          <p:cNvSpPr/>
          <p:nvPr/>
        </p:nvSpPr>
        <p:spPr>
          <a:xfrm>
            <a:off x="330508" y="736752"/>
            <a:ext cx="2241242" cy="523220"/>
          </a:xfrm>
          <a:prstGeom prst="rect">
            <a:avLst/>
          </a:prstGeom>
        </p:spPr>
        <p:txBody>
          <a:bodyPr wrap="square">
            <a:spAutoFit/>
          </a:bodyPr>
          <a:lstStyle/>
          <a:p>
            <a:r>
              <a:rPr lang="en-US" altLang="zh-CN" sz="2800" dirty="0"/>
              <a:t>[</a:t>
            </a:r>
            <a:r>
              <a:rPr lang="zh-CN" altLang="en-US" sz="2800" dirty="0"/>
              <a:t>实体链接</a:t>
            </a:r>
            <a:r>
              <a:rPr lang="en-US" altLang="zh-CN" sz="2800" dirty="0"/>
              <a:t>]</a:t>
            </a:r>
            <a:endParaRPr lang="zh-CN" altLang="en-US" sz="2800" dirty="0"/>
          </a:p>
        </p:txBody>
      </p:sp>
      <p:sp>
        <p:nvSpPr>
          <p:cNvPr id="27" name="矩形 26">
            <a:extLst>
              <a:ext uri="{FF2B5EF4-FFF2-40B4-BE49-F238E27FC236}">
                <a16:creationId xmlns:a16="http://schemas.microsoft.com/office/drawing/2014/main" id="{7B07C33D-9309-41F5-BCB1-0BD306B489DB}"/>
              </a:ext>
            </a:extLst>
          </p:cNvPr>
          <p:cNvSpPr/>
          <p:nvPr/>
        </p:nvSpPr>
        <p:spPr>
          <a:xfrm>
            <a:off x="2715267" y="736752"/>
            <a:ext cx="2241242" cy="523220"/>
          </a:xfrm>
          <a:prstGeom prst="rect">
            <a:avLst/>
          </a:prstGeom>
        </p:spPr>
        <p:txBody>
          <a:bodyPr wrap="square">
            <a:spAutoFit/>
          </a:bodyPr>
          <a:lstStyle/>
          <a:p>
            <a:r>
              <a:rPr lang="en-US" altLang="zh-CN" sz="2800" dirty="0"/>
              <a:t>[</a:t>
            </a:r>
            <a:r>
              <a:rPr lang="zh-CN" altLang="en-US" sz="2800" dirty="0"/>
              <a:t>实体消歧</a:t>
            </a:r>
            <a:r>
              <a:rPr lang="en-US" altLang="zh-CN" sz="2800" dirty="0"/>
              <a:t>]</a:t>
            </a:r>
            <a:endParaRPr lang="zh-CN" altLang="en-US" sz="2800" dirty="0"/>
          </a:p>
        </p:txBody>
      </p:sp>
      <p:sp>
        <p:nvSpPr>
          <p:cNvPr id="28" name="文本框 27">
            <a:extLst>
              <a:ext uri="{FF2B5EF4-FFF2-40B4-BE49-F238E27FC236}">
                <a16:creationId xmlns:a16="http://schemas.microsoft.com/office/drawing/2014/main" id="{BCBA202C-CBC2-4C27-9149-11EEBF75DEEF}"/>
              </a:ext>
            </a:extLst>
          </p:cNvPr>
          <p:cNvSpPr txBox="1"/>
          <p:nvPr/>
        </p:nvSpPr>
        <p:spPr>
          <a:xfrm>
            <a:off x="2158704" y="813696"/>
            <a:ext cx="556563" cy="369332"/>
          </a:xfrm>
          <a:prstGeom prst="rect">
            <a:avLst/>
          </a:prstGeom>
          <a:noFill/>
        </p:spPr>
        <p:txBody>
          <a:bodyPr wrap="none" rtlCol="0">
            <a:spAutoFit/>
          </a:bodyPr>
          <a:lstStyle/>
          <a:p>
            <a:r>
              <a:rPr lang="en-US" altLang="zh-CN" dirty="0"/>
              <a:t>----</a:t>
            </a:r>
            <a:endParaRPr lang="zh-CN" altLang="en-US" dirty="0"/>
          </a:p>
        </p:txBody>
      </p:sp>
      <p:sp>
        <p:nvSpPr>
          <p:cNvPr id="8" name="矩形 7">
            <a:extLst>
              <a:ext uri="{FF2B5EF4-FFF2-40B4-BE49-F238E27FC236}">
                <a16:creationId xmlns:a16="http://schemas.microsoft.com/office/drawing/2014/main" id="{050EB2CC-4DCF-41A8-ADF5-6CE8A7ABFCD0}"/>
              </a:ext>
            </a:extLst>
          </p:cNvPr>
          <p:cNvSpPr/>
          <p:nvPr/>
        </p:nvSpPr>
        <p:spPr>
          <a:xfrm>
            <a:off x="0" y="60523"/>
            <a:ext cx="1924181" cy="307777"/>
          </a:xfrm>
          <a:prstGeom prst="rect">
            <a:avLst/>
          </a:prstGeom>
        </p:spPr>
        <p:txBody>
          <a:bodyPr wrap="none">
            <a:spAutoFit/>
          </a:bodyPr>
          <a:lstStyle/>
          <a:p>
            <a:r>
              <a:rPr lang="en-US" altLang="zh-CN" sz="1400" b="1" dirty="0"/>
              <a:t>PART FOUR </a:t>
            </a:r>
            <a:r>
              <a:rPr lang="zh-CN" altLang="en-US" sz="1400" b="1" dirty="0"/>
              <a:t>知识融合</a:t>
            </a:r>
          </a:p>
        </p:txBody>
      </p:sp>
      <p:sp>
        <p:nvSpPr>
          <p:cNvPr id="9" name="椭圆 8">
            <a:extLst>
              <a:ext uri="{FF2B5EF4-FFF2-40B4-BE49-F238E27FC236}">
                <a16:creationId xmlns:a16="http://schemas.microsoft.com/office/drawing/2014/main" id="{771EA1B9-8262-4B1E-B242-7D158B435029}"/>
              </a:ext>
            </a:extLst>
          </p:cNvPr>
          <p:cNvSpPr/>
          <p:nvPr/>
        </p:nvSpPr>
        <p:spPr>
          <a:xfrm>
            <a:off x="1950097" y="157740"/>
            <a:ext cx="130917" cy="113341"/>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4400"/>
          </a:p>
        </p:txBody>
      </p:sp>
    </p:spTree>
    <p:extLst>
      <p:ext uri="{BB962C8B-B14F-4D97-AF65-F5344CB8AC3E}">
        <p14:creationId xmlns:p14="http://schemas.microsoft.com/office/powerpoint/2010/main" val="40133241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2702FA12-918A-4412-BC07-F6D20C5DA78E}"/>
              </a:ext>
            </a:extLst>
          </p:cNvPr>
          <p:cNvPicPr>
            <a:picLocks noChangeAspect="1"/>
          </p:cNvPicPr>
          <p:nvPr/>
        </p:nvPicPr>
        <p:blipFill>
          <a:blip r:embed="rId3"/>
          <a:stretch>
            <a:fillRect/>
          </a:stretch>
        </p:blipFill>
        <p:spPr>
          <a:xfrm>
            <a:off x="7068152" y="643285"/>
            <a:ext cx="4323809" cy="5571429"/>
          </a:xfrm>
          <a:prstGeom prst="rect">
            <a:avLst/>
          </a:prstGeom>
        </p:spPr>
      </p:pic>
      <p:sp>
        <p:nvSpPr>
          <p:cNvPr id="23" name="矩形 22">
            <a:extLst>
              <a:ext uri="{FF2B5EF4-FFF2-40B4-BE49-F238E27FC236}">
                <a16:creationId xmlns:a16="http://schemas.microsoft.com/office/drawing/2014/main" id="{1954595D-D956-453D-AD8A-5D6F6834F6ED}"/>
              </a:ext>
            </a:extLst>
          </p:cNvPr>
          <p:cNvSpPr/>
          <p:nvPr/>
        </p:nvSpPr>
        <p:spPr>
          <a:xfrm>
            <a:off x="146436" y="1829460"/>
            <a:ext cx="6654414" cy="2446182"/>
          </a:xfrm>
          <a:prstGeom prst="rect">
            <a:avLst/>
          </a:prstGeom>
        </p:spPr>
        <p:txBody>
          <a:bodyPr wrap="square">
            <a:spAutoFit/>
          </a:bodyPr>
          <a:lstStyle/>
          <a:p>
            <a:pPr>
              <a:lnSpc>
                <a:spcPct val="130000"/>
              </a:lnSpc>
            </a:pPr>
            <a:r>
              <a:rPr lang="zh-CN" altLang="en-US" sz="2400" dirty="0">
                <a:solidFill>
                  <a:schemeClr val="bg2">
                    <a:lumMod val="25000"/>
                  </a:schemeClr>
                </a:solidFill>
                <a:latin typeface="微软雅黑" charset="0"/>
                <a:ea typeface="微软雅黑" charset="0"/>
              </a:rPr>
              <a:t>实体消歧（</a:t>
            </a:r>
            <a:r>
              <a:rPr lang="en-US" altLang="zh-CN" sz="2400" dirty="0">
                <a:solidFill>
                  <a:schemeClr val="bg2">
                    <a:lumMod val="25000"/>
                  </a:schemeClr>
                </a:solidFill>
                <a:latin typeface="微软雅黑" charset="0"/>
                <a:ea typeface="微软雅黑" charset="0"/>
              </a:rPr>
              <a:t>entity disambiguation</a:t>
            </a:r>
            <a:r>
              <a:rPr lang="zh-CN" altLang="en-US" sz="2400" dirty="0">
                <a:solidFill>
                  <a:schemeClr val="bg2">
                    <a:lumMod val="25000"/>
                  </a:schemeClr>
                </a:solidFill>
                <a:latin typeface="微软雅黑" charset="0"/>
                <a:ea typeface="微软雅黑" charset="0"/>
              </a:rPr>
              <a:t>）是专门用于解决同名实体产生歧义问题的技术。在实际语言环境中，经常会遇到某个实体指称项对应于多个命名实体对象的问题，通过实体消歧，就可以根据当前的语境，准确建立实体链接。</a:t>
            </a:r>
          </a:p>
        </p:txBody>
      </p:sp>
      <p:sp>
        <p:nvSpPr>
          <p:cNvPr id="24" name="矩形 23">
            <a:extLst>
              <a:ext uri="{FF2B5EF4-FFF2-40B4-BE49-F238E27FC236}">
                <a16:creationId xmlns:a16="http://schemas.microsoft.com/office/drawing/2014/main" id="{486483E9-424A-4026-AB07-F6F30869E64D}"/>
              </a:ext>
            </a:extLst>
          </p:cNvPr>
          <p:cNvSpPr/>
          <p:nvPr/>
        </p:nvSpPr>
        <p:spPr>
          <a:xfrm>
            <a:off x="330508" y="736752"/>
            <a:ext cx="2001125" cy="523220"/>
          </a:xfrm>
          <a:prstGeom prst="rect">
            <a:avLst/>
          </a:prstGeom>
        </p:spPr>
        <p:txBody>
          <a:bodyPr wrap="square">
            <a:spAutoFit/>
          </a:bodyPr>
          <a:lstStyle/>
          <a:p>
            <a:r>
              <a:rPr lang="en-US" altLang="zh-CN" sz="2800" dirty="0"/>
              <a:t>[</a:t>
            </a:r>
            <a:r>
              <a:rPr lang="zh-CN" altLang="en-US" sz="2800" dirty="0"/>
              <a:t>实体链接</a:t>
            </a:r>
            <a:r>
              <a:rPr lang="en-US" altLang="zh-CN" sz="2800" dirty="0"/>
              <a:t>]</a:t>
            </a:r>
            <a:endParaRPr lang="zh-CN" altLang="en-US" sz="2800" dirty="0"/>
          </a:p>
        </p:txBody>
      </p:sp>
      <p:sp>
        <p:nvSpPr>
          <p:cNvPr id="25" name="矩形 24">
            <a:extLst>
              <a:ext uri="{FF2B5EF4-FFF2-40B4-BE49-F238E27FC236}">
                <a16:creationId xmlns:a16="http://schemas.microsoft.com/office/drawing/2014/main" id="{EC76B230-2919-4672-BE11-F21F4EE6AB91}"/>
              </a:ext>
            </a:extLst>
          </p:cNvPr>
          <p:cNvSpPr/>
          <p:nvPr/>
        </p:nvSpPr>
        <p:spPr>
          <a:xfrm>
            <a:off x="2715267" y="736752"/>
            <a:ext cx="2294883" cy="523220"/>
          </a:xfrm>
          <a:prstGeom prst="rect">
            <a:avLst/>
          </a:prstGeom>
        </p:spPr>
        <p:txBody>
          <a:bodyPr wrap="square">
            <a:spAutoFit/>
          </a:bodyPr>
          <a:lstStyle/>
          <a:p>
            <a:r>
              <a:rPr lang="en-US" altLang="zh-CN" sz="2800" dirty="0"/>
              <a:t>[</a:t>
            </a:r>
            <a:r>
              <a:rPr lang="zh-CN" altLang="en-US" sz="2800" dirty="0"/>
              <a:t>实体消歧</a:t>
            </a:r>
            <a:r>
              <a:rPr lang="en-US" altLang="zh-CN" sz="2800" dirty="0"/>
              <a:t>]</a:t>
            </a:r>
            <a:endParaRPr lang="zh-CN" altLang="en-US" sz="2800" dirty="0"/>
          </a:p>
        </p:txBody>
      </p:sp>
      <p:sp>
        <p:nvSpPr>
          <p:cNvPr id="26" name="文本框 25">
            <a:extLst>
              <a:ext uri="{FF2B5EF4-FFF2-40B4-BE49-F238E27FC236}">
                <a16:creationId xmlns:a16="http://schemas.microsoft.com/office/drawing/2014/main" id="{D28E7552-E7F8-43F6-9D71-85320358ADF9}"/>
              </a:ext>
            </a:extLst>
          </p:cNvPr>
          <p:cNvSpPr txBox="1"/>
          <p:nvPr/>
        </p:nvSpPr>
        <p:spPr>
          <a:xfrm>
            <a:off x="2158704" y="813696"/>
            <a:ext cx="556563" cy="369332"/>
          </a:xfrm>
          <a:prstGeom prst="rect">
            <a:avLst/>
          </a:prstGeom>
          <a:noFill/>
        </p:spPr>
        <p:txBody>
          <a:bodyPr wrap="none" rtlCol="0">
            <a:spAutoFit/>
          </a:bodyPr>
          <a:lstStyle/>
          <a:p>
            <a:r>
              <a:rPr lang="en-US" altLang="zh-CN" dirty="0"/>
              <a:t>----</a:t>
            </a:r>
            <a:endParaRPr lang="zh-CN" altLang="en-US" dirty="0"/>
          </a:p>
        </p:txBody>
      </p:sp>
      <p:cxnSp>
        <p:nvCxnSpPr>
          <p:cNvPr id="9" name="直接连接符 8">
            <a:extLst>
              <a:ext uri="{FF2B5EF4-FFF2-40B4-BE49-F238E27FC236}">
                <a16:creationId xmlns:a16="http://schemas.microsoft.com/office/drawing/2014/main" id="{FD6AA760-5C3C-47BB-9196-8507787B28A3}"/>
              </a:ext>
            </a:extLst>
          </p:cNvPr>
          <p:cNvCxnSpPr>
            <a:cxnSpLocks/>
          </p:cNvCxnSpPr>
          <p:nvPr/>
        </p:nvCxnSpPr>
        <p:spPr>
          <a:xfrm>
            <a:off x="9534525" y="3048000"/>
            <a:ext cx="1171575" cy="0"/>
          </a:xfrm>
          <a:prstGeom prst="line">
            <a:avLst/>
          </a:prstGeom>
          <a:ln w="76200">
            <a:solidFill>
              <a:srgbClr val="F23C00"/>
            </a:solidFill>
          </a:ln>
        </p:spPr>
        <p:style>
          <a:lnRef idx="1">
            <a:schemeClr val="accent1"/>
          </a:lnRef>
          <a:fillRef idx="0">
            <a:schemeClr val="accent1"/>
          </a:fillRef>
          <a:effectRef idx="0">
            <a:schemeClr val="accent1"/>
          </a:effectRef>
          <a:fontRef idx="minor">
            <a:schemeClr val="tx1"/>
          </a:fontRef>
        </p:style>
      </p:cxnSp>
      <p:cxnSp>
        <p:nvCxnSpPr>
          <p:cNvPr id="31" name="直接连接符 30">
            <a:extLst>
              <a:ext uri="{FF2B5EF4-FFF2-40B4-BE49-F238E27FC236}">
                <a16:creationId xmlns:a16="http://schemas.microsoft.com/office/drawing/2014/main" id="{22FCBB17-2589-49E7-8B43-F77DB877F176}"/>
              </a:ext>
            </a:extLst>
          </p:cNvPr>
          <p:cNvCxnSpPr/>
          <p:nvPr/>
        </p:nvCxnSpPr>
        <p:spPr>
          <a:xfrm>
            <a:off x="8010525" y="5143500"/>
            <a:ext cx="1095375" cy="0"/>
          </a:xfrm>
          <a:prstGeom prst="line">
            <a:avLst/>
          </a:prstGeom>
          <a:ln w="76200">
            <a:solidFill>
              <a:srgbClr val="F23C00"/>
            </a:solidFill>
          </a:ln>
        </p:spPr>
        <p:style>
          <a:lnRef idx="1">
            <a:schemeClr val="accent1"/>
          </a:lnRef>
          <a:fillRef idx="0">
            <a:schemeClr val="accent1"/>
          </a:fillRef>
          <a:effectRef idx="0">
            <a:schemeClr val="accent1"/>
          </a:effectRef>
          <a:fontRef idx="minor">
            <a:schemeClr val="tx1"/>
          </a:fontRef>
        </p:style>
      </p:cxnSp>
      <p:sp>
        <p:nvSpPr>
          <p:cNvPr id="11" name="矩形 10">
            <a:extLst>
              <a:ext uri="{FF2B5EF4-FFF2-40B4-BE49-F238E27FC236}">
                <a16:creationId xmlns:a16="http://schemas.microsoft.com/office/drawing/2014/main" id="{771D4672-8223-4D4A-A09A-8C9D25C67742}"/>
              </a:ext>
            </a:extLst>
          </p:cNvPr>
          <p:cNvSpPr/>
          <p:nvPr/>
        </p:nvSpPr>
        <p:spPr>
          <a:xfrm>
            <a:off x="0" y="60523"/>
            <a:ext cx="1924181" cy="307777"/>
          </a:xfrm>
          <a:prstGeom prst="rect">
            <a:avLst/>
          </a:prstGeom>
        </p:spPr>
        <p:txBody>
          <a:bodyPr wrap="none">
            <a:spAutoFit/>
          </a:bodyPr>
          <a:lstStyle/>
          <a:p>
            <a:r>
              <a:rPr lang="en-US" altLang="zh-CN" sz="1400" b="1" dirty="0"/>
              <a:t>PART FOUR </a:t>
            </a:r>
            <a:r>
              <a:rPr lang="zh-CN" altLang="en-US" sz="1400" b="1" dirty="0"/>
              <a:t>知识融合</a:t>
            </a:r>
          </a:p>
        </p:txBody>
      </p:sp>
      <p:sp>
        <p:nvSpPr>
          <p:cNvPr id="12" name="椭圆 11">
            <a:extLst>
              <a:ext uri="{FF2B5EF4-FFF2-40B4-BE49-F238E27FC236}">
                <a16:creationId xmlns:a16="http://schemas.microsoft.com/office/drawing/2014/main" id="{D86FB236-99A3-46B9-8F17-17F80C6E73F4}"/>
              </a:ext>
            </a:extLst>
          </p:cNvPr>
          <p:cNvSpPr/>
          <p:nvPr/>
        </p:nvSpPr>
        <p:spPr>
          <a:xfrm>
            <a:off x="1950097" y="157740"/>
            <a:ext cx="130917" cy="113341"/>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4400"/>
          </a:p>
        </p:txBody>
      </p:sp>
    </p:spTree>
    <p:extLst>
      <p:ext uri="{BB962C8B-B14F-4D97-AF65-F5344CB8AC3E}">
        <p14:creationId xmlns:p14="http://schemas.microsoft.com/office/powerpoint/2010/main" val="39465536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27" name="组合 26"/>
          <p:cNvGrpSpPr/>
          <p:nvPr/>
        </p:nvGrpSpPr>
        <p:grpSpPr>
          <a:xfrm>
            <a:off x="929841" y="1585181"/>
            <a:ext cx="3508018" cy="509896"/>
            <a:chOff x="888096" y="1000203"/>
            <a:chExt cx="4259825" cy="944066"/>
          </a:xfrm>
        </p:grpSpPr>
        <p:sp>
          <p:nvSpPr>
            <p:cNvPr id="28" name="矩形 27"/>
            <p:cNvSpPr/>
            <p:nvPr/>
          </p:nvSpPr>
          <p:spPr>
            <a:xfrm>
              <a:off x="911225" y="1045634"/>
              <a:ext cx="4199467" cy="872066"/>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29" name="椭圆 28"/>
            <p:cNvSpPr/>
            <p:nvPr/>
          </p:nvSpPr>
          <p:spPr>
            <a:xfrm>
              <a:off x="888096" y="1000203"/>
              <a:ext cx="72000" cy="72000"/>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30" name="椭圆 29"/>
            <p:cNvSpPr/>
            <p:nvPr/>
          </p:nvSpPr>
          <p:spPr>
            <a:xfrm>
              <a:off x="888096" y="1872269"/>
              <a:ext cx="72000" cy="72000"/>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31" name="椭圆 30"/>
            <p:cNvSpPr/>
            <p:nvPr/>
          </p:nvSpPr>
          <p:spPr>
            <a:xfrm>
              <a:off x="5075921" y="1872269"/>
              <a:ext cx="72000" cy="72000"/>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32" name="椭圆 31"/>
            <p:cNvSpPr/>
            <p:nvPr/>
          </p:nvSpPr>
          <p:spPr>
            <a:xfrm>
              <a:off x="5074692" y="1009634"/>
              <a:ext cx="72000" cy="72000"/>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grpSp>
      <p:sp>
        <p:nvSpPr>
          <p:cNvPr id="33" name="矩形 32"/>
          <p:cNvSpPr/>
          <p:nvPr/>
        </p:nvSpPr>
        <p:spPr>
          <a:xfrm>
            <a:off x="1060748" y="1660557"/>
            <a:ext cx="3248005" cy="369332"/>
          </a:xfrm>
          <a:prstGeom prst="rect">
            <a:avLst/>
          </a:prstGeom>
        </p:spPr>
        <p:txBody>
          <a:bodyPr wrap="none">
            <a:spAutoFit/>
          </a:bodyPr>
          <a:lstStyle/>
          <a:p>
            <a:r>
              <a:rPr lang="zh-CN" altLang="en-US" dirty="0"/>
              <a:t>① 空间向量模型（词袋模型）</a:t>
            </a:r>
          </a:p>
        </p:txBody>
      </p:sp>
      <p:sp>
        <p:nvSpPr>
          <p:cNvPr id="34" name="矩形 33"/>
          <p:cNvSpPr/>
          <p:nvPr/>
        </p:nvSpPr>
        <p:spPr>
          <a:xfrm>
            <a:off x="5845946" y="1584325"/>
            <a:ext cx="8135966" cy="3223447"/>
          </a:xfrm>
          <a:prstGeom prst="rect">
            <a:avLst/>
          </a:prstGeom>
        </p:spPr>
        <p:txBody>
          <a:bodyPr wrap="square">
            <a:spAutoFit/>
          </a:bodyPr>
          <a:lstStyle/>
          <a:p>
            <a:pPr>
              <a:lnSpc>
                <a:spcPct val="130000"/>
              </a:lnSpc>
            </a:pPr>
            <a:endParaRPr lang="en-US" altLang="zh-CN" sz="2000" dirty="0">
              <a:solidFill>
                <a:schemeClr val="bg1">
                  <a:lumMod val="50000"/>
                </a:schemeClr>
              </a:solidFill>
              <a:latin typeface="微软雅黑" charset="0"/>
              <a:ea typeface="微软雅黑" charset="0"/>
            </a:endParaRPr>
          </a:p>
          <a:p>
            <a:pPr lvl="0" defTabSz="914400" eaLnBrk="0" fontAlgn="base" hangingPunct="0">
              <a:spcBef>
                <a:spcPct val="0"/>
              </a:spcBef>
              <a:spcAft>
                <a:spcPct val="0"/>
              </a:spcAft>
            </a:pPr>
            <a:r>
              <a:rPr lang="zh-CN" altLang="zh-CN" sz="2000" dirty="0">
                <a:solidFill>
                  <a:srgbClr val="404040"/>
                </a:solidFill>
                <a:latin typeface="Arial" panose="020B0604020202020204" pitchFamily="34" charset="0"/>
                <a:ea typeface="-apple-system"/>
              </a:rPr>
              <a:t>假设两个实体的记录x 和y， x和y在第i个属性上的值是</a:t>
            </a:r>
            <a:r>
              <a:rPr lang="zh-CN" altLang="zh-CN" sz="2400" dirty="0">
                <a:solidFill>
                  <a:srgbClr val="404040"/>
                </a:solidFill>
                <a:latin typeface="Arial" panose="020B0604020202020204" pitchFamily="34" charset="0"/>
                <a:ea typeface="MathJax_Math-italic"/>
              </a:rPr>
              <a:t>x</a:t>
            </a:r>
            <a:r>
              <a:rPr lang="zh-CN" altLang="zh-CN" sz="1200" dirty="0">
                <a:solidFill>
                  <a:srgbClr val="404040"/>
                </a:solidFill>
                <a:latin typeface="Arial" panose="020B0604020202020204" pitchFamily="34" charset="0"/>
                <a:ea typeface="MathJax_Math-italic"/>
              </a:rPr>
              <a:t>i</a:t>
            </a:r>
            <a:r>
              <a:rPr lang="zh-CN" altLang="zh-CN" sz="2400" dirty="0">
                <a:solidFill>
                  <a:srgbClr val="404040"/>
                </a:solidFill>
                <a:latin typeface="Arial" panose="020B0604020202020204" pitchFamily="34" charset="0"/>
                <a:ea typeface="MathJax_Main"/>
              </a:rPr>
              <a:t>,</a:t>
            </a:r>
            <a:r>
              <a:rPr lang="zh-CN" altLang="zh-CN" sz="2400" dirty="0">
                <a:solidFill>
                  <a:srgbClr val="404040"/>
                </a:solidFill>
                <a:latin typeface="Arial" panose="020B0604020202020204" pitchFamily="34" charset="0"/>
                <a:ea typeface="MathJax_Math-italic"/>
              </a:rPr>
              <a:t>y</a:t>
            </a:r>
            <a:r>
              <a:rPr lang="zh-CN" altLang="zh-CN" sz="1200" dirty="0">
                <a:solidFill>
                  <a:srgbClr val="404040"/>
                </a:solidFill>
                <a:latin typeface="Arial" panose="020B0604020202020204" pitchFamily="34" charset="0"/>
                <a:ea typeface="MathJax_Math-italic"/>
              </a:rPr>
              <a:t>i</a:t>
            </a:r>
            <a:r>
              <a:rPr lang="zh-CN" altLang="zh-CN" sz="2000" dirty="0">
                <a:solidFill>
                  <a:srgbClr val="404040"/>
                </a:solidFill>
                <a:latin typeface="Arial" panose="020B0604020202020204" pitchFamily="34" charset="0"/>
                <a:ea typeface="-apple-system"/>
              </a:rPr>
              <a:t>xi,yi, 那么通过如下两步进行记录连接：</a:t>
            </a:r>
            <a:endParaRPr lang="zh-CN" altLang="zh-CN" sz="1100" dirty="0">
              <a:latin typeface="Arial" panose="020B0604020202020204" pitchFamily="34" charset="0"/>
            </a:endParaRPr>
          </a:p>
          <a:p>
            <a:pPr lvl="0" defTabSz="914400" eaLnBrk="0" fontAlgn="base" hangingPunct="0">
              <a:spcBef>
                <a:spcPct val="0"/>
              </a:spcBef>
              <a:spcAft>
                <a:spcPct val="0"/>
              </a:spcAft>
              <a:buFontTx/>
              <a:buChar char="•"/>
            </a:pPr>
            <a:r>
              <a:rPr lang="zh-CN" altLang="zh-CN" sz="2000" dirty="0">
                <a:solidFill>
                  <a:srgbClr val="404040"/>
                </a:solidFill>
                <a:latin typeface="Arial" panose="020B0604020202020204" pitchFamily="34" charset="0"/>
                <a:ea typeface="-apple-system"/>
              </a:rPr>
              <a:t>属性相似度： 综合单个属性相似度得到属性相似度向量: </a:t>
            </a:r>
            <a:br>
              <a:rPr lang="zh-CN" altLang="zh-CN" sz="2000" dirty="0">
                <a:solidFill>
                  <a:srgbClr val="404040"/>
                </a:solidFill>
                <a:latin typeface="Arial" panose="020B0604020202020204" pitchFamily="34" charset="0"/>
                <a:ea typeface="-apple-system"/>
              </a:rPr>
            </a:br>
            <a:r>
              <a:rPr lang="zh-CN" altLang="zh-CN" sz="2400" dirty="0">
                <a:solidFill>
                  <a:srgbClr val="404040"/>
                </a:solidFill>
                <a:latin typeface="Arial" panose="020B0604020202020204" pitchFamily="34" charset="0"/>
                <a:ea typeface="MathJax_Main"/>
              </a:rPr>
              <a:t>[</a:t>
            </a:r>
            <a:r>
              <a:rPr lang="zh-CN" altLang="zh-CN" sz="2400" dirty="0">
                <a:solidFill>
                  <a:srgbClr val="404040"/>
                </a:solidFill>
                <a:latin typeface="Arial" panose="020B0604020202020204" pitchFamily="34" charset="0"/>
                <a:ea typeface="MathJax_Math-italic"/>
              </a:rPr>
              <a:t>sim</a:t>
            </a:r>
            <a:r>
              <a:rPr lang="zh-CN" altLang="zh-CN" sz="2400" dirty="0">
                <a:solidFill>
                  <a:srgbClr val="404040"/>
                </a:solidFill>
                <a:latin typeface="Arial" panose="020B0604020202020204" pitchFamily="34" charset="0"/>
                <a:ea typeface="MathJax_Main"/>
              </a:rPr>
              <a:t>(</a:t>
            </a:r>
            <a:r>
              <a:rPr lang="zh-CN" altLang="zh-CN" sz="2400" dirty="0">
                <a:solidFill>
                  <a:srgbClr val="404040"/>
                </a:solidFill>
                <a:latin typeface="Arial" panose="020B0604020202020204" pitchFamily="34" charset="0"/>
                <a:ea typeface="MathJax_Math-italic"/>
              </a:rPr>
              <a:t>x</a:t>
            </a:r>
            <a:r>
              <a:rPr lang="zh-CN" altLang="zh-CN" sz="1200" dirty="0">
                <a:solidFill>
                  <a:srgbClr val="404040"/>
                </a:solidFill>
                <a:latin typeface="Arial" panose="020B0604020202020204" pitchFamily="34" charset="0"/>
                <a:ea typeface="MathJax_Main"/>
              </a:rPr>
              <a:t>1</a:t>
            </a:r>
            <a:r>
              <a:rPr lang="zh-CN" altLang="zh-CN" sz="2400" dirty="0">
                <a:solidFill>
                  <a:srgbClr val="404040"/>
                </a:solidFill>
                <a:latin typeface="Arial" panose="020B0604020202020204" pitchFamily="34" charset="0"/>
                <a:ea typeface="MathJax_Main"/>
              </a:rPr>
              <a:t>,</a:t>
            </a:r>
            <a:r>
              <a:rPr lang="zh-CN" altLang="zh-CN" sz="2400" dirty="0">
                <a:solidFill>
                  <a:srgbClr val="404040"/>
                </a:solidFill>
                <a:latin typeface="Arial" panose="020B0604020202020204" pitchFamily="34" charset="0"/>
                <a:ea typeface="MathJax_Math-italic"/>
              </a:rPr>
              <a:t>y</a:t>
            </a:r>
            <a:r>
              <a:rPr lang="zh-CN" altLang="zh-CN" sz="1200" dirty="0">
                <a:solidFill>
                  <a:srgbClr val="404040"/>
                </a:solidFill>
                <a:latin typeface="Arial" panose="020B0604020202020204" pitchFamily="34" charset="0"/>
                <a:ea typeface="MathJax_Main"/>
              </a:rPr>
              <a:t>1</a:t>
            </a:r>
            <a:r>
              <a:rPr lang="zh-CN" altLang="zh-CN" sz="2400" dirty="0">
                <a:solidFill>
                  <a:srgbClr val="404040"/>
                </a:solidFill>
                <a:latin typeface="Arial" panose="020B0604020202020204" pitchFamily="34" charset="0"/>
                <a:ea typeface="MathJax_Main"/>
              </a:rPr>
              <a:t>),</a:t>
            </a:r>
            <a:r>
              <a:rPr lang="zh-CN" altLang="zh-CN" sz="2400" dirty="0">
                <a:solidFill>
                  <a:srgbClr val="404040"/>
                </a:solidFill>
                <a:latin typeface="Arial" panose="020B0604020202020204" pitchFamily="34" charset="0"/>
                <a:ea typeface="MathJax_Math-italic"/>
              </a:rPr>
              <a:t>sim</a:t>
            </a:r>
            <a:r>
              <a:rPr lang="zh-CN" altLang="zh-CN" sz="2400" dirty="0">
                <a:solidFill>
                  <a:srgbClr val="404040"/>
                </a:solidFill>
                <a:latin typeface="Arial" panose="020B0604020202020204" pitchFamily="34" charset="0"/>
                <a:ea typeface="MathJax_Main"/>
              </a:rPr>
              <a:t>(</a:t>
            </a:r>
            <a:r>
              <a:rPr lang="zh-CN" altLang="zh-CN" sz="2400" dirty="0">
                <a:solidFill>
                  <a:srgbClr val="404040"/>
                </a:solidFill>
                <a:latin typeface="Arial" panose="020B0604020202020204" pitchFamily="34" charset="0"/>
                <a:ea typeface="MathJax_Math-italic"/>
              </a:rPr>
              <a:t>x</a:t>
            </a:r>
            <a:r>
              <a:rPr lang="zh-CN" altLang="zh-CN" sz="1200" dirty="0">
                <a:solidFill>
                  <a:srgbClr val="404040"/>
                </a:solidFill>
                <a:latin typeface="Arial" panose="020B0604020202020204" pitchFamily="34" charset="0"/>
                <a:ea typeface="MathJax_Main"/>
              </a:rPr>
              <a:t>2</a:t>
            </a:r>
            <a:r>
              <a:rPr lang="zh-CN" altLang="zh-CN" sz="2400" dirty="0">
                <a:solidFill>
                  <a:srgbClr val="404040"/>
                </a:solidFill>
                <a:latin typeface="Arial" panose="020B0604020202020204" pitchFamily="34" charset="0"/>
                <a:ea typeface="MathJax_Main"/>
              </a:rPr>
              <a:t>,</a:t>
            </a:r>
            <a:r>
              <a:rPr lang="zh-CN" altLang="zh-CN" sz="2400" dirty="0">
                <a:solidFill>
                  <a:srgbClr val="404040"/>
                </a:solidFill>
                <a:latin typeface="Arial" panose="020B0604020202020204" pitchFamily="34" charset="0"/>
                <a:ea typeface="MathJax_Math-italic"/>
              </a:rPr>
              <a:t>y</a:t>
            </a:r>
            <a:r>
              <a:rPr lang="zh-CN" altLang="zh-CN" sz="1200" dirty="0">
                <a:solidFill>
                  <a:srgbClr val="404040"/>
                </a:solidFill>
                <a:latin typeface="Arial" panose="020B0604020202020204" pitchFamily="34" charset="0"/>
                <a:ea typeface="MathJax_Main"/>
              </a:rPr>
              <a:t>2</a:t>
            </a:r>
            <a:r>
              <a:rPr lang="zh-CN" altLang="zh-CN" sz="2400" dirty="0">
                <a:solidFill>
                  <a:srgbClr val="404040"/>
                </a:solidFill>
                <a:latin typeface="Arial" panose="020B0604020202020204" pitchFamily="34" charset="0"/>
                <a:ea typeface="MathJax_Main"/>
              </a:rPr>
              <a:t>),…,</a:t>
            </a:r>
            <a:r>
              <a:rPr lang="zh-CN" altLang="zh-CN" sz="2400" dirty="0">
                <a:solidFill>
                  <a:srgbClr val="404040"/>
                </a:solidFill>
                <a:latin typeface="Arial" panose="020B0604020202020204" pitchFamily="34" charset="0"/>
                <a:ea typeface="MathJax_Math-italic"/>
              </a:rPr>
              <a:t>sim</a:t>
            </a:r>
            <a:r>
              <a:rPr lang="zh-CN" altLang="zh-CN" sz="2400" dirty="0">
                <a:solidFill>
                  <a:srgbClr val="404040"/>
                </a:solidFill>
                <a:latin typeface="Arial" panose="020B0604020202020204" pitchFamily="34" charset="0"/>
                <a:ea typeface="MathJax_Main"/>
              </a:rPr>
              <a:t>(</a:t>
            </a:r>
            <a:r>
              <a:rPr lang="zh-CN" altLang="zh-CN" sz="2400" dirty="0">
                <a:solidFill>
                  <a:srgbClr val="404040"/>
                </a:solidFill>
                <a:latin typeface="Arial" panose="020B0604020202020204" pitchFamily="34" charset="0"/>
                <a:ea typeface="MathJax_Math-italic"/>
              </a:rPr>
              <a:t>x</a:t>
            </a:r>
            <a:r>
              <a:rPr lang="zh-CN" altLang="zh-CN" sz="1200" dirty="0">
                <a:solidFill>
                  <a:srgbClr val="404040"/>
                </a:solidFill>
                <a:latin typeface="Arial" panose="020B0604020202020204" pitchFamily="34" charset="0"/>
                <a:ea typeface="MathJax_Math-italic"/>
              </a:rPr>
              <a:t>N</a:t>
            </a:r>
            <a:r>
              <a:rPr lang="zh-CN" altLang="zh-CN" sz="2400" dirty="0">
                <a:solidFill>
                  <a:srgbClr val="404040"/>
                </a:solidFill>
                <a:latin typeface="Arial" panose="020B0604020202020204" pitchFamily="34" charset="0"/>
                <a:ea typeface="MathJax_Main"/>
              </a:rPr>
              <a:t>,</a:t>
            </a:r>
            <a:r>
              <a:rPr lang="zh-CN" altLang="zh-CN" sz="2400" dirty="0">
                <a:solidFill>
                  <a:srgbClr val="404040"/>
                </a:solidFill>
                <a:latin typeface="Arial" panose="020B0604020202020204" pitchFamily="34" charset="0"/>
                <a:ea typeface="MathJax_Math-italic"/>
              </a:rPr>
              <a:t>y</a:t>
            </a:r>
            <a:r>
              <a:rPr lang="zh-CN" altLang="zh-CN" sz="1200" dirty="0">
                <a:solidFill>
                  <a:srgbClr val="404040"/>
                </a:solidFill>
                <a:latin typeface="Arial" panose="020B0604020202020204" pitchFamily="34" charset="0"/>
                <a:ea typeface="MathJax_Math-italic"/>
              </a:rPr>
              <a:t>N</a:t>
            </a:r>
            <a:r>
              <a:rPr lang="zh-CN" altLang="zh-CN" sz="2400" dirty="0">
                <a:solidFill>
                  <a:srgbClr val="404040"/>
                </a:solidFill>
                <a:latin typeface="Arial" panose="020B0604020202020204" pitchFamily="34" charset="0"/>
                <a:ea typeface="MathJax_Main"/>
              </a:rPr>
              <a:t>)]</a:t>
            </a:r>
            <a:r>
              <a:rPr lang="zh-CN" altLang="zh-CN" sz="2000" dirty="0">
                <a:solidFill>
                  <a:srgbClr val="404040"/>
                </a:solidFill>
                <a:latin typeface="Arial" panose="020B0604020202020204" pitchFamily="34" charset="0"/>
                <a:ea typeface="-apple-system"/>
              </a:rPr>
              <a:t>[sim(x1,y1),sim(x2,y2),…,sim(xN,yN)]</a:t>
            </a:r>
          </a:p>
          <a:p>
            <a:pPr lvl="0" defTabSz="914400" eaLnBrk="0" fontAlgn="base" hangingPunct="0">
              <a:spcBef>
                <a:spcPct val="0"/>
              </a:spcBef>
              <a:spcAft>
                <a:spcPct val="0"/>
              </a:spcAft>
              <a:buFontTx/>
              <a:buChar char="•"/>
            </a:pPr>
            <a:r>
              <a:rPr lang="zh-CN" altLang="zh-CN" sz="2000" dirty="0">
                <a:solidFill>
                  <a:srgbClr val="404040"/>
                </a:solidFill>
                <a:latin typeface="Arial" panose="020B0604020202020204" pitchFamily="34" charset="0"/>
                <a:ea typeface="-apple-system"/>
              </a:rPr>
              <a:t>实体相似度： 根据属性相似度向量得到一个实体的相似度。</a:t>
            </a:r>
          </a:p>
          <a:p>
            <a:pPr>
              <a:lnSpc>
                <a:spcPct val="130000"/>
              </a:lnSpc>
            </a:pPr>
            <a:endParaRPr lang="en-US" altLang="zh-CN" sz="2000" dirty="0">
              <a:solidFill>
                <a:schemeClr val="bg1">
                  <a:lumMod val="50000"/>
                </a:schemeClr>
              </a:solidFill>
              <a:latin typeface="微软雅黑" charset="0"/>
              <a:ea typeface="微软雅黑" charset="0"/>
            </a:endParaRPr>
          </a:p>
          <a:p>
            <a:pPr>
              <a:lnSpc>
                <a:spcPct val="130000"/>
              </a:lnSpc>
            </a:pPr>
            <a:endParaRPr lang="en-US" altLang="zh-CN" sz="2000" dirty="0">
              <a:solidFill>
                <a:schemeClr val="bg1">
                  <a:lumMod val="50000"/>
                </a:schemeClr>
              </a:solidFill>
              <a:latin typeface="微软雅黑" charset="0"/>
              <a:ea typeface="微软雅黑" charset="0"/>
            </a:endParaRPr>
          </a:p>
        </p:txBody>
      </p:sp>
      <p:sp>
        <p:nvSpPr>
          <p:cNvPr id="65" name="矩形 64">
            <a:extLst>
              <a:ext uri="{FF2B5EF4-FFF2-40B4-BE49-F238E27FC236}">
                <a16:creationId xmlns:a16="http://schemas.microsoft.com/office/drawing/2014/main" id="{60555BE7-DBD2-4B0A-9206-A1BAEF9B461C}"/>
              </a:ext>
            </a:extLst>
          </p:cNvPr>
          <p:cNvSpPr/>
          <p:nvPr/>
        </p:nvSpPr>
        <p:spPr>
          <a:xfrm>
            <a:off x="330508" y="736752"/>
            <a:ext cx="2001125" cy="523220"/>
          </a:xfrm>
          <a:prstGeom prst="rect">
            <a:avLst/>
          </a:prstGeom>
        </p:spPr>
        <p:txBody>
          <a:bodyPr wrap="square">
            <a:spAutoFit/>
          </a:bodyPr>
          <a:lstStyle/>
          <a:p>
            <a:r>
              <a:rPr lang="en-US" altLang="zh-CN" sz="2800" dirty="0"/>
              <a:t>[</a:t>
            </a:r>
            <a:r>
              <a:rPr lang="zh-CN" altLang="en-US" sz="2800" dirty="0"/>
              <a:t>实体链接</a:t>
            </a:r>
            <a:r>
              <a:rPr lang="en-US" altLang="zh-CN" sz="2800" dirty="0"/>
              <a:t>]</a:t>
            </a:r>
            <a:endParaRPr lang="zh-CN" altLang="en-US" sz="2800" dirty="0"/>
          </a:p>
        </p:txBody>
      </p:sp>
      <p:sp>
        <p:nvSpPr>
          <p:cNvPr id="72" name="矩形 71">
            <a:extLst>
              <a:ext uri="{FF2B5EF4-FFF2-40B4-BE49-F238E27FC236}">
                <a16:creationId xmlns:a16="http://schemas.microsoft.com/office/drawing/2014/main" id="{172932AB-718A-4AF6-B190-F512E53B1F7A}"/>
              </a:ext>
            </a:extLst>
          </p:cNvPr>
          <p:cNvSpPr/>
          <p:nvPr/>
        </p:nvSpPr>
        <p:spPr>
          <a:xfrm>
            <a:off x="2715267" y="736752"/>
            <a:ext cx="1960720" cy="523220"/>
          </a:xfrm>
          <a:prstGeom prst="rect">
            <a:avLst/>
          </a:prstGeom>
        </p:spPr>
        <p:txBody>
          <a:bodyPr wrap="square">
            <a:spAutoFit/>
          </a:bodyPr>
          <a:lstStyle/>
          <a:p>
            <a:r>
              <a:rPr lang="en-US" altLang="zh-CN" sz="2800" dirty="0"/>
              <a:t>[</a:t>
            </a:r>
            <a:r>
              <a:rPr lang="zh-CN" altLang="en-US" sz="2800" dirty="0"/>
              <a:t>实体消歧</a:t>
            </a:r>
            <a:r>
              <a:rPr lang="en-US" altLang="zh-CN" sz="2800" dirty="0"/>
              <a:t>]</a:t>
            </a:r>
            <a:endParaRPr lang="zh-CN" altLang="en-US" sz="2800" dirty="0"/>
          </a:p>
        </p:txBody>
      </p:sp>
      <p:sp>
        <p:nvSpPr>
          <p:cNvPr id="73" name="文本框 72">
            <a:extLst>
              <a:ext uri="{FF2B5EF4-FFF2-40B4-BE49-F238E27FC236}">
                <a16:creationId xmlns:a16="http://schemas.microsoft.com/office/drawing/2014/main" id="{FB714CAC-FD31-4497-808F-F4902A752652}"/>
              </a:ext>
            </a:extLst>
          </p:cNvPr>
          <p:cNvSpPr txBox="1"/>
          <p:nvPr/>
        </p:nvSpPr>
        <p:spPr>
          <a:xfrm>
            <a:off x="2158704" y="813696"/>
            <a:ext cx="556563" cy="369332"/>
          </a:xfrm>
          <a:prstGeom prst="rect">
            <a:avLst/>
          </a:prstGeom>
          <a:noFill/>
        </p:spPr>
        <p:txBody>
          <a:bodyPr wrap="none" rtlCol="0">
            <a:spAutoFit/>
          </a:bodyPr>
          <a:lstStyle/>
          <a:p>
            <a:r>
              <a:rPr lang="en-US" altLang="zh-CN" dirty="0"/>
              <a:t>----</a:t>
            </a:r>
            <a:endParaRPr lang="zh-CN" altLang="en-US" dirty="0"/>
          </a:p>
        </p:txBody>
      </p:sp>
      <p:sp>
        <p:nvSpPr>
          <p:cNvPr id="81" name="矩形 80">
            <a:extLst>
              <a:ext uri="{FF2B5EF4-FFF2-40B4-BE49-F238E27FC236}">
                <a16:creationId xmlns:a16="http://schemas.microsoft.com/office/drawing/2014/main" id="{2B77CAE5-F04D-41CC-8E7E-513B4A2CCC22}"/>
              </a:ext>
            </a:extLst>
          </p:cNvPr>
          <p:cNvSpPr/>
          <p:nvPr/>
        </p:nvSpPr>
        <p:spPr>
          <a:xfrm>
            <a:off x="5123059" y="736752"/>
            <a:ext cx="2144516" cy="523220"/>
          </a:xfrm>
          <a:prstGeom prst="rect">
            <a:avLst/>
          </a:prstGeom>
        </p:spPr>
        <p:txBody>
          <a:bodyPr wrap="square">
            <a:spAutoFit/>
          </a:bodyPr>
          <a:lstStyle/>
          <a:p>
            <a:r>
              <a:rPr lang="en-US" altLang="zh-CN" sz="2800" dirty="0"/>
              <a:t>[</a:t>
            </a:r>
            <a:r>
              <a:rPr lang="zh-CN" altLang="en-US" sz="2800" dirty="0"/>
              <a:t>聚类</a:t>
            </a:r>
            <a:r>
              <a:rPr lang="en-US" altLang="zh-CN" sz="2800" dirty="0"/>
              <a:t>]</a:t>
            </a:r>
            <a:endParaRPr lang="zh-CN" altLang="en-US" sz="2800" dirty="0"/>
          </a:p>
        </p:txBody>
      </p:sp>
      <p:sp>
        <p:nvSpPr>
          <p:cNvPr id="83" name="文本框 82">
            <a:extLst>
              <a:ext uri="{FF2B5EF4-FFF2-40B4-BE49-F238E27FC236}">
                <a16:creationId xmlns:a16="http://schemas.microsoft.com/office/drawing/2014/main" id="{F7CDD8C1-990E-4941-A575-2E0EE2138361}"/>
              </a:ext>
            </a:extLst>
          </p:cNvPr>
          <p:cNvSpPr txBox="1"/>
          <p:nvPr/>
        </p:nvSpPr>
        <p:spPr>
          <a:xfrm>
            <a:off x="4540998" y="813696"/>
            <a:ext cx="556563" cy="369332"/>
          </a:xfrm>
          <a:prstGeom prst="rect">
            <a:avLst/>
          </a:prstGeom>
          <a:noFill/>
        </p:spPr>
        <p:txBody>
          <a:bodyPr wrap="none" rtlCol="0">
            <a:spAutoFit/>
          </a:bodyPr>
          <a:lstStyle/>
          <a:p>
            <a:r>
              <a:rPr lang="en-US" altLang="zh-CN" dirty="0"/>
              <a:t>----</a:t>
            </a:r>
            <a:endParaRPr lang="zh-CN" altLang="en-US" dirty="0"/>
          </a:p>
        </p:txBody>
      </p:sp>
      <p:sp>
        <p:nvSpPr>
          <p:cNvPr id="4" name="矩形 3">
            <a:extLst>
              <a:ext uri="{FF2B5EF4-FFF2-40B4-BE49-F238E27FC236}">
                <a16:creationId xmlns:a16="http://schemas.microsoft.com/office/drawing/2014/main" id="{CF68D6A5-A7B8-4F9B-957D-B201C10CD301}"/>
              </a:ext>
            </a:extLst>
          </p:cNvPr>
          <p:cNvSpPr/>
          <p:nvPr/>
        </p:nvSpPr>
        <p:spPr>
          <a:xfrm>
            <a:off x="959621" y="4066011"/>
            <a:ext cx="5977414" cy="853567"/>
          </a:xfrm>
          <a:prstGeom prst="rect">
            <a:avLst/>
          </a:prstGeom>
        </p:spPr>
        <p:txBody>
          <a:bodyPr wrap="square">
            <a:spAutoFit/>
          </a:bodyPr>
          <a:lstStyle/>
          <a:p>
            <a:pPr>
              <a:lnSpc>
                <a:spcPct val="130000"/>
              </a:lnSpc>
            </a:pPr>
            <a:r>
              <a:rPr lang="zh-CN" altLang="en-US" sz="2000" dirty="0">
                <a:solidFill>
                  <a:schemeClr val="bg1">
                    <a:lumMod val="50000"/>
                  </a:schemeClr>
                </a:solidFill>
                <a:latin typeface="微软雅黑" charset="0"/>
                <a:ea typeface="微软雅黑" charset="0"/>
              </a:rPr>
              <a:t>缺点在于没有考虑上下文语义信息，这种信息损失会导致在某些情况下算法性能恶化，如短文本分析。</a:t>
            </a:r>
          </a:p>
        </p:txBody>
      </p:sp>
      <p:sp>
        <p:nvSpPr>
          <p:cNvPr id="18" name="矩形 17">
            <a:extLst>
              <a:ext uri="{FF2B5EF4-FFF2-40B4-BE49-F238E27FC236}">
                <a16:creationId xmlns:a16="http://schemas.microsoft.com/office/drawing/2014/main" id="{27E01840-EE69-4FD0-8DA8-09B67D15236D}"/>
              </a:ext>
            </a:extLst>
          </p:cNvPr>
          <p:cNvSpPr/>
          <p:nvPr/>
        </p:nvSpPr>
        <p:spPr>
          <a:xfrm>
            <a:off x="0" y="60523"/>
            <a:ext cx="1924181" cy="307777"/>
          </a:xfrm>
          <a:prstGeom prst="rect">
            <a:avLst/>
          </a:prstGeom>
        </p:spPr>
        <p:txBody>
          <a:bodyPr wrap="none">
            <a:spAutoFit/>
          </a:bodyPr>
          <a:lstStyle/>
          <a:p>
            <a:r>
              <a:rPr lang="en-US" altLang="zh-CN" sz="1400" b="1" dirty="0"/>
              <a:t>PART FOUR </a:t>
            </a:r>
            <a:r>
              <a:rPr lang="zh-CN" altLang="en-US" sz="1400" b="1" dirty="0"/>
              <a:t>知识融合</a:t>
            </a:r>
          </a:p>
        </p:txBody>
      </p:sp>
      <p:sp>
        <p:nvSpPr>
          <p:cNvPr id="19" name="椭圆 18">
            <a:extLst>
              <a:ext uri="{FF2B5EF4-FFF2-40B4-BE49-F238E27FC236}">
                <a16:creationId xmlns:a16="http://schemas.microsoft.com/office/drawing/2014/main" id="{0B5BE3BF-D38E-443A-995A-427CD84840D0}"/>
              </a:ext>
            </a:extLst>
          </p:cNvPr>
          <p:cNvSpPr/>
          <p:nvPr/>
        </p:nvSpPr>
        <p:spPr>
          <a:xfrm>
            <a:off x="1950097" y="157740"/>
            <a:ext cx="130917" cy="113341"/>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4400"/>
          </a:p>
        </p:txBody>
      </p:sp>
    </p:spTree>
    <p:extLst>
      <p:ext uri="{BB962C8B-B14F-4D97-AF65-F5344CB8AC3E}">
        <p14:creationId xmlns:p14="http://schemas.microsoft.com/office/powerpoint/2010/main" val="29885279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矩形 33"/>
          <p:cNvSpPr/>
          <p:nvPr/>
        </p:nvSpPr>
        <p:spPr>
          <a:xfrm>
            <a:off x="330508" y="1584325"/>
            <a:ext cx="8365818" cy="3447098"/>
          </a:xfrm>
          <a:prstGeom prst="rect">
            <a:avLst/>
          </a:prstGeom>
        </p:spPr>
        <p:txBody>
          <a:bodyPr wrap="square">
            <a:spAutoFit/>
          </a:bodyPr>
          <a:lstStyle/>
          <a:p>
            <a:pPr>
              <a:lnSpc>
                <a:spcPct val="130000"/>
              </a:lnSpc>
            </a:pPr>
            <a:endParaRPr lang="en-US" altLang="zh-CN" sz="2000" dirty="0">
              <a:solidFill>
                <a:schemeClr val="bg1">
                  <a:lumMod val="50000"/>
                </a:schemeClr>
              </a:solidFill>
              <a:latin typeface="微软雅黑" charset="0"/>
              <a:ea typeface="微软雅黑" charset="0"/>
            </a:endParaRPr>
          </a:p>
          <a:p>
            <a:pPr lvl="0" defTabSz="914400" eaLnBrk="0" fontAlgn="base" hangingPunct="0">
              <a:spcBef>
                <a:spcPct val="0"/>
              </a:spcBef>
              <a:spcAft>
                <a:spcPct val="0"/>
              </a:spcAft>
            </a:pPr>
            <a:r>
              <a:rPr lang="zh-CN" altLang="zh-CN" sz="2400" dirty="0">
                <a:solidFill>
                  <a:schemeClr val="bg2">
                    <a:lumMod val="25000"/>
                  </a:schemeClr>
                </a:solidFill>
                <a:latin typeface="+mn-ea"/>
              </a:rPr>
              <a:t>假设两个实体的记录x和y，x和y在第i个属性上的值是xi,yi, 那么通过如下两步进行记录连接：</a:t>
            </a:r>
            <a:endParaRPr lang="en-US" altLang="zh-CN" sz="2400" dirty="0">
              <a:solidFill>
                <a:schemeClr val="bg2">
                  <a:lumMod val="25000"/>
                </a:schemeClr>
              </a:solidFill>
              <a:latin typeface="+mn-ea"/>
            </a:endParaRPr>
          </a:p>
          <a:p>
            <a:pPr lvl="0" defTabSz="914400" eaLnBrk="0" fontAlgn="base" hangingPunct="0">
              <a:spcBef>
                <a:spcPct val="0"/>
              </a:spcBef>
              <a:spcAft>
                <a:spcPct val="0"/>
              </a:spcAft>
            </a:pPr>
            <a:endParaRPr lang="en-US" altLang="zh-CN" sz="2400" dirty="0">
              <a:solidFill>
                <a:schemeClr val="bg2">
                  <a:lumMod val="25000"/>
                </a:schemeClr>
              </a:solidFill>
              <a:latin typeface="+mn-ea"/>
            </a:endParaRPr>
          </a:p>
          <a:p>
            <a:pPr lvl="0" defTabSz="914400" eaLnBrk="0" fontAlgn="base" hangingPunct="0">
              <a:spcBef>
                <a:spcPct val="0"/>
              </a:spcBef>
              <a:spcAft>
                <a:spcPct val="0"/>
              </a:spcAft>
            </a:pPr>
            <a:endParaRPr lang="zh-CN" altLang="zh-CN" sz="2400" dirty="0">
              <a:solidFill>
                <a:schemeClr val="bg2">
                  <a:lumMod val="25000"/>
                </a:schemeClr>
              </a:solidFill>
              <a:latin typeface="+mn-ea"/>
            </a:endParaRPr>
          </a:p>
          <a:p>
            <a:pPr lvl="0" defTabSz="914400" eaLnBrk="0" fontAlgn="base" hangingPunct="0">
              <a:spcBef>
                <a:spcPct val="0"/>
              </a:spcBef>
              <a:spcAft>
                <a:spcPct val="0"/>
              </a:spcAft>
              <a:buFontTx/>
              <a:buChar char="•"/>
            </a:pPr>
            <a:r>
              <a:rPr lang="zh-CN" altLang="zh-CN" sz="2400" dirty="0">
                <a:solidFill>
                  <a:schemeClr val="bg2">
                    <a:lumMod val="25000"/>
                  </a:schemeClr>
                </a:solidFill>
                <a:latin typeface="+mn-ea"/>
              </a:rPr>
              <a:t>属性相似度： 综合单个属性相似度得到属性相似度向量: </a:t>
            </a:r>
            <a:br>
              <a:rPr lang="zh-CN" altLang="zh-CN" sz="2400" dirty="0">
                <a:solidFill>
                  <a:schemeClr val="bg2">
                    <a:lumMod val="25000"/>
                  </a:schemeClr>
                </a:solidFill>
                <a:latin typeface="+mn-ea"/>
              </a:rPr>
            </a:br>
            <a:r>
              <a:rPr lang="zh-CN" altLang="zh-CN" sz="2400" dirty="0">
                <a:solidFill>
                  <a:schemeClr val="bg2">
                    <a:lumMod val="25000"/>
                  </a:schemeClr>
                </a:solidFill>
                <a:latin typeface="+mn-ea"/>
              </a:rPr>
              <a:t>[sim(x1,y1),sim(x2,y2),…,sim(x</a:t>
            </a:r>
            <a:r>
              <a:rPr lang="en-US" altLang="zh-CN" sz="2400" dirty="0">
                <a:solidFill>
                  <a:schemeClr val="bg2">
                    <a:lumMod val="25000"/>
                  </a:schemeClr>
                </a:solidFill>
                <a:latin typeface="+mn-ea"/>
              </a:rPr>
              <a:t>n</a:t>
            </a:r>
            <a:r>
              <a:rPr lang="zh-CN" altLang="zh-CN" sz="2400" dirty="0">
                <a:solidFill>
                  <a:schemeClr val="bg2">
                    <a:lumMod val="25000"/>
                  </a:schemeClr>
                </a:solidFill>
                <a:latin typeface="+mn-ea"/>
              </a:rPr>
              <a:t>,y</a:t>
            </a:r>
            <a:r>
              <a:rPr lang="en-US" altLang="zh-CN" sz="2400" dirty="0">
                <a:solidFill>
                  <a:schemeClr val="bg2">
                    <a:lumMod val="25000"/>
                  </a:schemeClr>
                </a:solidFill>
                <a:latin typeface="+mn-ea"/>
              </a:rPr>
              <a:t>n</a:t>
            </a:r>
            <a:r>
              <a:rPr lang="zh-CN" altLang="zh-CN" sz="2400" dirty="0">
                <a:solidFill>
                  <a:schemeClr val="bg2">
                    <a:lumMod val="25000"/>
                  </a:schemeClr>
                </a:solidFill>
                <a:latin typeface="+mn-ea"/>
              </a:rPr>
              <a:t>)]</a:t>
            </a:r>
            <a:endParaRPr lang="en-US" altLang="zh-CN" sz="2400" dirty="0">
              <a:solidFill>
                <a:schemeClr val="bg2">
                  <a:lumMod val="25000"/>
                </a:schemeClr>
              </a:solidFill>
              <a:latin typeface="+mn-ea"/>
            </a:endParaRPr>
          </a:p>
          <a:p>
            <a:pPr lvl="0" defTabSz="914400" eaLnBrk="0" fontAlgn="base" hangingPunct="0">
              <a:spcBef>
                <a:spcPct val="0"/>
              </a:spcBef>
              <a:spcAft>
                <a:spcPct val="0"/>
              </a:spcAft>
            </a:pPr>
            <a:endParaRPr lang="zh-CN" altLang="zh-CN" sz="2400" dirty="0">
              <a:solidFill>
                <a:schemeClr val="bg2">
                  <a:lumMod val="25000"/>
                </a:schemeClr>
              </a:solidFill>
              <a:latin typeface="+mn-ea"/>
            </a:endParaRPr>
          </a:p>
          <a:p>
            <a:pPr lvl="0" defTabSz="914400" eaLnBrk="0" fontAlgn="base" hangingPunct="0">
              <a:spcBef>
                <a:spcPct val="0"/>
              </a:spcBef>
              <a:spcAft>
                <a:spcPct val="0"/>
              </a:spcAft>
              <a:buFontTx/>
              <a:buChar char="•"/>
            </a:pPr>
            <a:r>
              <a:rPr lang="zh-CN" altLang="zh-CN" sz="2400" dirty="0">
                <a:solidFill>
                  <a:schemeClr val="bg2">
                    <a:lumMod val="25000"/>
                  </a:schemeClr>
                </a:solidFill>
                <a:latin typeface="+mn-ea"/>
              </a:rPr>
              <a:t>实体相似度： 根据属性相似度向量得到一个实体的相似度。</a:t>
            </a:r>
          </a:p>
        </p:txBody>
      </p:sp>
      <p:sp>
        <p:nvSpPr>
          <p:cNvPr id="65" name="矩形 64">
            <a:extLst>
              <a:ext uri="{FF2B5EF4-FFF2-40B4-BE49-F238E27FC236}">
                <a16:creationId xmlns:a16="http://schemas.microsoft.com/office/drawing/2014/main" id="{60555BE7-DBD2-4B0A-9206-A1BAEF9B461C}"/>
              </a:ext>
            </a:extLst>
          </p:cNvPr>
          <p:cNvSpPr/>
          <p:nvPr/>
        </p:nvSpPr>
        <p:spPr>
          <a:xfrm>
            <a:off x="330508" y="736752"/>
            <a:ext cx="2001125" cy="523220"/>
          </a:xfrm>
          <a:prstGeom prst="rect">
            <a:avLst/>
          </a:prstGeom>
        </p:spPr>
        <p:txBody>
          <a:bodyPr wrap="square">
            <a:spAutoFit/>
          </a:bodyPr>
          <a:lstStyle/>
          <a:p>
            <a:r>
              <a:rPr lang="en-US" altLang="zh-CN" sz="2800" dirty="0"/>
              <a:t>[</a:t>
            </a:r>
            <a:r>
              <a:rPr lang="zh-CN" altLang="en-US" sz="2800" dirty="0"/>
              <a:t>实体链接</a:t>
            </a:r>
            <a:r>
              <a:rPr lang="en-US" altLang="zh-CN" sz="2800" dirty="0"/>
              <a:t>]</a:t>
            </a:r>
            <a:endParaRPr lang="zh-CN" altLang="en-US" sz="2800" dirty="0"/>
          </a:p>
        </p:txBody>
      </p:sp>
      <p:sp>
        <p:nvSpPr>
          <p:cNvPr id="72" name="矩形 71">
            <a:extLst>
              <a:ext uri="{FF2B5EF4-FFF2-40B4-BE49-F238E27FC236}">
                <a16:creationId xmlns:a16="http://schemas.microsoft.com/office/drawing/2014/main" id="{172932AB-718A-4AF6-B190-F512E53B1F7A}"/>
              </a:ext>
            </a:extLst>
          </p:cNvPr>
          <p:cNvSpPr/>
          <p:nvPr/>
        </p:nvSpPr>
        <p:spPr>
          <a:xfrm>
            <a:off x="2715267" y="736752"/>
            <a:ext cx="1960720" cy="523220"/>
          </a:xfrm>
          <a:prstGeom prst="rect">
            <a:avLst/>
          </a:prstGeom>
        </p:spPr>
        <p:txBody>
          <a:bodyPr wrap="square">
            <a:spAutoFit/>
          </a:bodyPr>
          <a:lstStyle/>
          <a:p>
            <a:r>
              <a:rPr lang="en-US" altLang="zh-CN" sz="2800" dirty="0"/>
              <a:t>[</a:t>
            </a:r>
            <a:r>
              <a:rPr lang="zh-CN" altLang="en-US" sz="2800" dirty="0"/>
              <a:t>实体消歧</a:t>
            </a:r>
            <a:r>
              <a:rPr lang="en-US" altLang="zh-CN" sz="2800" dirty="0"/>
              <a:t>]</a:t>
            </a:r>
            <a:endParaRPr lang="zh-CN" altLang="en-US" sz="2800" dirty="0"/>
          </a:p>
        </p:txBody>
      </p:sp>
      <p:sp>
        <p:nvSpPr>
          <p:cNvPr id="73" name="文本框 72">
            <a:extLst>
              <a:ext uri="{FF2B5EF4-FFF2-40B4-BE49-F238E27FC236}">
                <a16:creationId xmlns:a16="http://schemas.microsoft.com/office/drawing/2014/main" id="{FB714CAC-FD31-4497-808F-F4902A752652}"/>
              </a:ext>
            </a:extLst>
          </p:cNvPr>
          <p:cNvSpPr txBox="1"/>
          <p:nvPr/>
        </p:nvSpPr>
        <p:spPr>
          <a:xfrm>
            <a:off x="2158704" y="813696"/>
            <a:ext cx="556563" cy="369332"/>
          </a:xfrm>
          <a:prstGeom prst="rect">
            <a:avLst/>
          </a:prstGeom>
          <a:noFill/>
        </p:spPr>
        <p:txBody>
          <a:bodyPr wrap="none" rtlCol="0">
            <a:spAutoFit/>
          </a:bodyPr>
          <a:lstStyle/>
          <a:p>
            <a:r>
              <a:rPr lang="en-US" altLang="zh-CN" dirty="0"/>
              <a:t>----</a:t>
            </a:r>
            <a:endParaRPr lang="zh-CN" altLang="en-US" dirty="0"/>
          </a:p>
        </p:txBody>
      </p:sp>
      <p:sp>
        <p:nvSpPr>
          <p:cNvPr id="81" name="矩形 80">
            <a:extLst>
              <a:ext uri="{FF2B5EF4-FFF2-40B4-BE49-F238E27FC236}">
                <a16:creationId xmlns:a16="http://schemas.microsoft.com/office/drawing/2014/main" id="{2B77CAE5-F04D-41CC-8E7E-513B4A2CCC22}"/>
              </a:ext>
            </a:extLst>
          </p:cNvPr>
          <p:cNvSpPr/>
          <p:nvPr/>
        </p:nvSpPr>
        <p:spPr>
          <a:xfrm>
            <a:off x="5123059" y="736752"/>
            <a:ext cx="2144516" cy="523220"/>
          </a:xfrm>
          <a:prstGeom prst="rect">
            <a:avLst/>
          </a:prstGeom>
        </p:spPr>
        <p:txBody>
          <a:bodyPr wrap="square">
            <a:spAutoFit/>
          </a:bodyPr>
          <a:lstStyle/>
          <a:p>
            <a:r>
              <a:rPr lang="en-US" altLang="zh-CN" sz="2800" dirty="0"/>
              <a:t>[</a:t>
            </a:r>
            <a:r>
              <a:rPr lang="zh-CN" altLang="en-US" sz="2800" dirty="0"/>
              <a:t>聚类</a:t>
            </a:r>
            <a:r>
              <a:rPr lang="en-US" altLang="zh-CN" sz="2800" dirty="0"/>
              <a:t>]</a:t>
            </a:r>
            <a:endParaRPr lang="zh-CN" altLang="en-US" sz="2800" dirty="0"/>
          </a:p>
        </p:txBody>
      </p:sp>
      <p:sp>
        <p:nvSpPr>
          <p:cNvPr id="83" name="文本框 82">
            <a:extLst>
              <a:ext uri="{FF2B5EF4-FFF2-40B4-BE49-F238E27FC236}">
                <a16:creationId xmlns:a16="http://schemas.microsoft.com/office/drawing/2014/main" id="{F7CDD8C1-990E-4941-A575-2E0EE2138361}"/>
              </a:ext>
            </a:extLst>
          </p:cNvPr>
          <p:cNvSpPr txBox="1"/>
          <p:nvPr/>
        </p:nvSpPr>
        <p:spPr>
          <a:xfrm>
            <a:off x="4540998" y="813696"/>
            <a:ext cx="556563" cy="369332"/>
          </a:xfrm>
          <a:prstGeom prst="rect">
            <a:avLst/>
          </a:prstGeom>
          <a:noFill/>
        </p:spPr>
        <p:txBody>
          <a:bodyPr wrap="none" rtlCol="0">
            <a:spAutoFit/>
          </a:bodyPr>
          <a:lstStyle/>
          <a:p>
            <a:r>
              <a:rPr lang="en-US" altLang="zh-CN" dirty="0"/>
              <a:t>----</a:t>
            </a:r>
            <a:endParaRPr lang="zh-CN" altLang="en-US" dirty="0"/>
          </a:p>
        </p:txBody>
      </p:sp>
      <p:sp>
        <p:nvSpPr>
          <p:cNvPr id="10" name="矩形 9">
            <a:extLst>
              <a:ext uri="{FF2B5EF4-FFF2-40B4-BE49-F238E27FC236}">
                <a16:creationId xmlns:a16="http://schemas.microsoft.com/office/drawing/2014/main" id="{0E98F8EF-1604-4819-A6E5-C95CD56806C7}"/>
              </a:ext>
            </a:extLst>
          </p:cNvPr>
          <p:cNvSpPr/>
          <p:nvPr/>
        </p:nvSpPr>
        <p:spPr>
          <a:xfrm>
            <a:off x="0" y="60523"/>
            <a:ext cx="1924181" cy="307777"/>
          </a:xfrm>
          <a:prstGeom prst="rect">
            <a:avLst/>
          </a:prstGeom>
        </p:spPr>
        <p:txBody>
          <a:bodyPr wrap="none">
            <a:spAutoFit/>
          </a:bodyPr>
          <a:lstStyle/>
          <a:p>
            <a:r>
              <a:rPr lang="en-US" altLang="zh-CN" sz="1400" b="1" dirty="0"/>
              <a:t>PART FOUR </a:t>
            </a:r>
            <a:r>
              <a:rPr lang="zh-CN" altLang="en-US" sz="1400" b="1" dirty="0"/>
              <a:t>知识融合</a:t>
            </a:r>
          </a:p>
        </p:txBody>
      </p:sp>
      <p:sp>
        <p:nvSpPr>
          <p:cNvPr id="11" name="椭圆 10">
            <a:extLst>
              <a:ext uri="{FF2B5EF4-FFF2-40B4-BE49-F238E27FC236}">
                <a16:creationId xmlns:a16="http://schemas.microsoft.com/office/drawing/2014/main" id="{BB7463C7-40BE-48DC-8A21-02DF94905A2C}"/>
              </a:ext>
            </a:extLst>
          </p:cNvPr>
          <p:cNvSpPr/>
          <p:nvPr/>
        </p:nvSpPr>
        <p:spPr>
          <a:xfrm>
            <a:off x="1950097" y="157740"/>
            <a:ext cx="130917" cy="113341"/>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4400"/>
          </a:p>
        </p:txBody>
      </p:sp>
    </p:spTree>
    <p:extLst>
      <p:ext uri="{BB962C8B-B14F-4D97-AF65-F5344CB8AC3E}">
        <p14:creationId xmlns:p14="http://schemas.microsoft.com/office/powerpoint/2010/main" val="14144980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矩形 33"/>
          <p:cNvSpPr/>
          <p:nvPr/>
        </p:nvSpPr>
        <p:spPr>
          <a:xfrm>
            <a:off x="330507" y="1905506"/>
            <a:ext cx="8851593" cy="3046988"/>
          </a:xfrm>
          <a:prstGeom prst="rect">
            <a:avLst/>
          </a:prstGeom>
        </p:spPr>
        <p:txBody>
          <a:bodyPr wrap="square">
            <a:spAutoFit/>
          </a:bodyPr>
          <a:lstStyle/>
          <a:p>
            <a:r>
              <a:rPr lang="zh-CN" altLang="en-US" sz="2400" dirty="0">
                <a:solidFill>
                  <a:schemeClr val="bg2">
                    <a:lumMod val="25000"/>
                  </a:schemeClr>
                </a:solidFill>
                <a:latin typeface="+mn-ea"/>
              </a:rPr>
              <a:t>属性相似度的计算有多种方法，常用的有编辑距离、集合相似度计算、基于向量的相似度计算等。</a:t>
            </a:r>
          </a:p>
          <a:p>
            <a:endParaRPr lang="en-US" altLang="zh-CN" sz="2400" dirty="0">
              <a:solidFill>
                <a:schemeClr val="bg2">
                  <a:lumMod val="25000"/>
                </a:schemeClr>
              </a:solidFill>
              <a:latin typeface="+mn-ea"/>
            </a:endParaRPr>
          </a:p>
          <a:p>
            <a:r>
              <a:rPr lang="zh-CN" altLang="en-US" sz="2400" dirty="0">
                <a:solidFill>
                  <a:schemeClr val="bg2">
                    <a:lumMod val="25000"/>
                  </a:schemeClr>
                </a:solidFill>
                <a:latin typeface="+mn-ea"/>
              </a:rPr>
              <a:t>编辑距离： </a:t>
            </a:r>
            <a:r>
              <a:rPr lang="en-US" altLang="zh-CN" sz="2400" dirty="0" err="1">
                <a:solidFill>
                  <a:schemeClr val="bg2">
                    <a:lumMod val="25000"/>
                  </a:schemeClr>
                </a:solidFill>
                <a:latin typeface="+mn-ea"/>
              </a:rPr>
              <a:t>Levenstein</a:t>
            </a:r>
            <a:r>
              <a:rPr lang="zh-CN" altLang="en-US" sz="2400" dirty="0">
                <a:solidFill>
                  <a:schemeClr val="bg2">
                    <a:lumMod val="25000"/>
                  </a:schemeClr>
                </a:solidFill>
                <a:latin typeface="+mn-ea"/>
              </a:rPr>
              <a:t>、</a:t>
            </a:r>
            <a:r>
              <a:rPr lang="en-US" altLang="zh-CN" sz="2400" dirty="0">
                <a:solidFill>
                  <a:schemeClr val="bg2">
                    <a:lumMod val="25000"/>
                  </a:schemeClr>
                </a:solidFill>
                <a:latin typeface="+mn-ea"/>
              </a:rPr>
              <a:t>Wagner and Fisher</a:t>
            </a:r>
            <a:r>
              <a:rPr lang="zh-CN" altLang="en-US" sz="2400" dirty="0">
                <a:solidFill>
                  <a:schemeClr val="bg2">
                    <a:lumMod val="25000"/>
                  </a:schemeClr>
                </a:solidFill>
                <a:latin typeface="+mn-ea"/>
              </a:rPr>
              <a:t>、</a:t>
            </a:r>
            <a:r>
              <a:rPr lang="en-US" altLang="zh-CN" sz="2400" dirty="0">
                <a:solidFill>
                  <a:schemeClr val="bg2">
                    <a:lumMod val="25000"/>
                  </a:schemeClr>
                </a:solidFill>
                <a:latin typeface="+mn-ea"/>
              </a:rPr>
              <a:t>Edit Distance with </a:t>
            </a:r>
            <a:r>
              <a:rPr lang="en-US" altLang="zh-CN" sz="2400" dirty="0" err="1">
                <a:solidFill>
                  <a:schemeClr val="bg2">
                    <a:lumMod val="25000"/>
                  </a:schemeClr>
                </a:solidFill>
                <a:latin typeface="+mn-ea"/>
              </a:rPr>
              <a:t>Afine</a:t>
            </a:r>
            <a:r>
              <a:rPr lang="en-US" altLang="zh-CN" sz="2400" dirty="0">
                <a:solidFill>
                  <a:schemeClr val="bg2">
                    <a:lumMod val="25000"/>
                  </a:schemeClr>
                </a:solidFill>
                <a:latin typeface="+mn-ea"/>
              </a:rPr>
              <a:t> Gaps</a:t>
            </a:r>
          </a:p>
          <a:p>
            <a:r>
              <a:rPr lang="zh-CN" altLang="en-US" sz="2400" dirty="0">
                <a:solidFill>
                  <a:schemeClr val="bg2">
                    <a:lumMod val="25000"/>
                  </a:schemeClr>
                </a:solidFill>
                <a:latin typeface="+mn-ea"/>
              </a:rPr>
              <a:t>集合相似度计算： </a:t>
            </a:r>
            <a:r>
              <a:rPr lang="en-US" altLang="zh-CN" sz="2400" dirty="0">
                <a:solidFill>
                  <a:schemeClr val="bg2">
                    <a:lumMod val="25000"/>
                  </a:schemeClr>
                </a:solidFill>
                <a:latin typeface="+mn-ea"/>
              </a:rPr>
              <a:t>Jaccard</a:t>
            </a:r>
            <a:r>
              <a:rPr lang="zh-CN" altLang="en-US" sz="2400" dirty="0">
                <a:solidFill>
                  <a:schemeClr val="bg2">
                    <a:lumMod val="25000"/>
                  </a:schemeClr>
                </a:solidFill>
                <a:latin typeface="+mn-ea"/>
              </a:rPr>
              <a:t>系数， </a:t>
            </a:r>
            <a:r>
              <a:rPr lang="en-US" altLang="zh-CN" sz="2400" dirty="0">
                <a:solidFill>
                  <a:schemeClr val="bg2">
                    <a:lumMod val="25000"/>
                  </a:schemeClr>
                </a:solidFill>
                <a:latin typeface="+mn-ea"/>
              </a:rPr>
              <a:t>Dice</a:t>
            </a:r>
          </a:p>
          <a:p>
            <a:r>
              <a:rPr lang="zh-CN" altLang="en-US" sz="2400" dirty="0">
                <a:solidFill>
                  <a:schemeClr val="bg2">
                    <a:lumMod val="25000"/>
                  </a:schemeClr>
                </a:solidFill>
                <a:latin typeface="+mn-ea"/>
              </a:rPr>
              <a:t>基于向量的相似度计算： </a:t>
            </a:r>
            <a:r>
              <a:rPr lang="en-US" altLang="zh-CN" sz="2400" dirty="0">
                <a:solidFill>
                  <a:schemeClr val="bg2">
                    <a:lumMod val="25000"/>
                  </a:schemeClr>
                </a:solidFill>
                <a:latin typeface="+mn-ea"/>
              </a:rPr>
              <a:t>Cosine</a:t>
            </a:r>
            <a:r>
              <a:rPr lang="zh-CN" altLang="en-US" sz="2400" dirty="0">
                <a:solidFill>
                  <a:schemeClr val="bg2">
                    <a:lumMod val="25000"/>
                  </a:schemeClr>
                </a:solidFill>
                <a:latin typeface="+mn-ea"/>
              </a:rPr>
              <a:t>相似度、</a:t>
            </a:r>
            <a:r>
              <a:rPr lang="en-US" altLang="zh-CN" sz="2400" dirty="0">
                <a:solidFill>
                  <a:schemeClr val="bg2">
                    <a:lumMod val="25000"/>
                  </a:schemeClr>
                </a:solidFill>
                <a:latin typeface="+mn-ea"/>
              </a:rPr>
              <a:t>TFIDF</a:t>
            </a:r>
            <a:r>
              <a:rPr lang="zh-CN" altLang="en-US" sz="2400" dirty="0">
                <a:solidFill>
                  <a:schemeClr val="bg2">
                    <a:lumMod val="25000"/>
                  </a:schemeClr>
                </a:solidFill>
                <a:latin typeface="+mn-ea"/>
              </a:rPr>
              <a:t>相似度</a:t>
            </a:r>
          </a:p>
          <a:p>
            <a:r>
              <a:rPr lang="en-US" altLang="zh-CN" sz="2400" dirty="0">
                <a:solidFill>
                  <a:schemeClr val="bg2">
                    <a:lumMod val="25000"/>
                  </a:schemeClr>
                </a:solidFill>
                <a:latin typeface="+mn-ea"/>
              </a:rPr>
              <a:t>……</a:t>
            </a:r>
          </a:p>
        </p:txBody>
      </p:sp>
      <p:sp>
        <p:nvSpPr>
          <p:cNvPr id="10" name="矩形 9">
            <a:extLst>
              <a:ext uri="{FF2B5EF4-FFF2-40B4-BE49-F238E27FC236}">
                <a16:creationId xmlns:a16="http://schemas.microsoft.com/office/drawing/2014/main" id="{72D2C14B-B79C-44E8-89E8-521D76C7EBF8}"/>
              </a:ext>
            </a:extLst>
          </p:cNvPr>
          <p:cNvSpPr/>
          <p:nvPr/>
        </p:nvSpPr>
        <p:spPr>
          <a:xfrm>
            <a:off x="330508" y="1074460"/>
            <a:ext cx="3584268" cy="523220"/>
          </a:xfrm>
          <a:prstGeom prst="rect">
            <a:avLst/>
          </a:prstGeom>
        </p:spPr>
        <p:txBody>
          <a:bodyPr wrap="square">
            <a:spAutoFit/>
          </a:bodyPr>
          <a:lstStyle/>
          <a:p>
            <a:r>
              <a:rPr lang="en-US" altLang="zh-CN" sz="2800" dirty="0"/>
              <a:t>[</a:t>
            </a:r>
            <a:r>
              <a:rPr lang="zh-CN" altLang="en-US" sz="2800" dirty="0"/>
              <a:t>属性相似度的计算</a:t>
            </a:r>
            <a:r>
              <a:rPr lang="en-US" altLang="zh-CN" sz="2800" dirty="0"/>
              <a:t>]</a:t>
            </a:r>
            <a:endParaRPr lang="zh-CN" altLang="en-US" sz="2800" dirty="0"/>
          </a:p>
        </p:txBody>
      </p:sp>
      <p:sp>
        <p:nvSpPr>
          <p:cNvPr id="6" name="矩形 5">
            <a:extLst>
              <a:ext uri="{FF2B5EF4-FFF2-40B4-BE49-F238E27FC236}">
                <a16:creationId xmlns:a16="http://schemas.microsoft.com/office/drawing/2014/main" id="{478DED21-614A-4810-854B-13282E8794EB}"/>
              </a:ext>
            </a:extLst>
          </p:cNvPr>
          <p:cNvSpPr/>
          <p:nvPr/>
        </p:nvSpPr>
        <p:spPr>
          <a:xfrm>
            <a:off x="0" y="60523"/>
            <a:ext cx="1924181" cy="307777"/>
          </a:xfrm>
          <a:prstGeom prst="rect">
            <a:avLst/>
          </a:prstGeom>
        </p:spPr>
        <p:txBody>
          <a:bodyPr wrap="none">
            <a:spAutoFit/>
          </a:bodyPr>
          <a:lstStyle/>
          <a:p>
            <a:r>
              <a:rPr lang="en-US" altLang="zh-CN" sz="1400" b="1" dirty="0"/>
              <a:t>PART FOUR </a:t>
            </a:r>
            <a:r>
              <a:rPr lang="zh-CN" altLang="en-US" sz="1400" b="1" dirty="0"/>
              <a:t>知识融合</a:t>
            </a:r>
          </a:p>
        </p:txBody>
      </p:sp>
      <p:sp>
        <p:nvSpPr>
          <p:cNvPr id="7" name="椭圆 6">
            <a:extLst>
              <a:ext uri="{FF2B5EF4-FFF2-40B4-BE49-F238E27FC236}">
                <a16:creationId xmlns:a16="http://schemas.microsoft.com/office/drawing/2014/main" id="{28532F2B-B41D-4FDB-9203-09952C0F6410}"/>
              </a:ext>
            </a:extLst>
          </p:cNvPr>
          <p:cNvSpPr/>
          <p:nvPr/>
        </p:nvSpPr>
        <p:spPr>
          <a:xfrm>
            <a:off x="1950097" y="157740"/>
            <a:ext cx="130917" cy="113341"/>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4400"/>
          </a:p>
        </p:txBody>
      </p:sp>
    </p:spTree>
    <p:extLst>
      <p:ext uri="{BB962C8B-B14F-4D97-AF65-F5344CB8AC3E}">
        <p14:creationId xmlns:p14="http://schemas.microsoft.com/office/powerpoint/2010/main" val="3989093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矩形 33"/>
          <p:cNvSpPr/>
          <p:nvPr/>
        </p:nvSpPr>
        <p:spPr>
          <a:xfrm>
            <a:off x="330508" y="1905506"/>
            <a:ext cx="4270067" cy="461665"/>
          </a:xfrm>
          <a:prstGeom prst="rect">
            <a:avLst/>
          </a:prstGeom>
        </p:spPr>
        <p:txBody>
          <a:bodyPr wrap="square">
            <a:spAutoFit/>
          </a:bodyPr>
          <a:lstStyle/>
          <a:p>
            <a:pPr marL="342900" indent="-342900">
              <a:buFont typeface="Arial" panose="020B0604020202020204" pitchFamily="34" charset="0"/>
              <a:buChar char="•"/>
            </a:pPr>
            <a:r>
              <a:rPr lang="en-US" altLang="zh-CN" sz="2400" dirty="0" err="1">
                <a:solidFill>
                  <a:schemeClr val="bg2">
                    <a:lumMod val="25000"/>
                  </a:schemeClr>
                </a:solidFill>
                <a:latin typeface="+mn-ea"/>
              </a:rPr>
              <a:t>Levenstein</a:t>
            </a:r>
            <a:r>
              <a:rPr lang="en-US" altLang="zh-CN" sz="2400" dirty="0">
                <a:solidFill>
                  <a:schemeClr val="bg2">
                    <a:lumMod val="25000"/>
                  </a:schemeClr>
                </a:solidFill>
                <a:latin typeface="+mn-ea"/>
              </a:rPr>
              <a:t> Distance</a:t>
            </a:r>
          </a:p>
        </p:txBody>
      </p:sp>
      <p:sp>
        <p:nvSpPr>
          <p:cNvPr id="10" name="矩形 9">
            <a:extLst>
              <a:ext uri="{FF2B5EF4-FFF2-40B4-BE49-F238E27FC236}">
                <a16:creationId xmlns:a16="http://schemas.microsoft.com/office/drawing/2014/main" id="{72D2C14B-B79C-44E8-89E8-521D76C7EBF8}"/>
              </a:ext>
            </a:extLst>
          </p:cNvPr>
          <p:cNvSpPr/>
          <p:nvPr/>
        </p:nvSpPr>
        <p:spPr>
          <a:xfrm>
            <a:off x="330508" y="1074460"/>
            <a:ext cx="3584268" cy="523220"/>
          </a:xfrm>
          <a:prstGeom prst="rect">
            <a:avLst/>
          </a:prstGeom>
        </p:spPr>
        <p:txBody>
          <a:bodyPr wrap="square">
            <a:spAutoFit/>
          </a:bodyPr>
          <a:lstStyle/>
          <a:p>
            <a:r>
              <a:rPr lang="en-US" altLang="zh-CN" sz="2800" dirty="0"/>
              <a:t>[</a:t>
            </a:r>
            <a:r>
              <a:rPr lang="zh-CN" altLang="en-US" sz="2800" dirty="0">
                <a:solidFill>
                  <a:schemeClr val="bg2">
                    <a:lumMod val="25000"/>
                  </a:schemeClr>
                </a:solidFill>
                <a:latin typeface="+mn-ea"/>
              </a:rPr>
              <a:t>编辑距离</a:t>
            </a:r>
            <a:r>
              <a:rPr lang="en-US" altLang="zh-CN" sz="2800" dirty="0"/>
              <a:t>]</a:t>
            </a:r>
            <a:endParaRPr lang="zh-CN" altLang="en-US" sz="2800" dirty="0"/>
          </a:p>
        </p:txBody>
      </p:sp>
      <p:sp>
        <p:nvSpPr>
          <p:cNvPr id="5" name="文本框 4">
            <a:extLst>
              <a:ext uri="{FF2B5EF4-FFF2-40B4-BE49-F238E27FC236}">
                <a16:creationId xmlns:a16="http://schemas.microsoft.com/office/drawing/2014/main" id="{9C1FF139-DCA8-407C-890C-86489E713708}"/>
              </a:ext>
            </a:extLst>
          </p:cNvPr>
          <p:cNvSpPr txBox="1"/>
          <p:nvPr/>
        </p:nvSpPr>
        <p:spPr>
          <a:xfrm>
            <a:off x="509587" y="2644171"/>
            <a:ext cx="11172825" cy="2431435"/>
          </a:xfrm>
          <a:prstGeom prst="rect">
            <a:avLst/>
          </a:prstGeom>
          <a:noFill/>
        </p:spPr>
        <p:txBody>
          <a:bodyPr wrap="square" rtlCol="0">
            <a:spAutoFit/>
          </a:bodyPr>
          <a:lstStyle/>
          <a:p>
            <a:pPr lvl="0" defTabSz="914400" eaLnBrk="0" fontAlgn="base" hangingPunct="0">
              <a:spcBef>
                <a:spcPct val="0"/>
              </a:spcBef>
              <a:spcAft>
                <a:spcPct val="0"/>
              </a:spcAft>
            </a:pPr>
            <a:r>
              <a:rPr lang="zh-CN" altLang="zh-CN" dirty="0">
                <a:solidFill>
                  <a:srgbClr val="404040"/>
                </a:solidFill>
                <a:latin typeface="Arial" panose="020B0604020202020204" pitchFamily="34" charset="0"/>
                <a:ea typeface="-apple-system"/>
              </a:rPr>
              <a:t>Levenshtein 距离，即最小编辑距离，目的是用最少的编辑操作将一个字符串转换成另一个.</a:t>
            </a:r>
            <a:endParaRPr lang="en-US" altLang="zh-CN" dirty="0">
              <a:solidFill>
                <a:srgbClr val="404040"/>
              </a:solidFill>
              <a:latin typeface="Arial" panose="020B0604020202020204" pitchFamily="34" charset="0"/>
              <a:ea typeface="-apple-system"/>
            </a:endParaRPr>
          </a:p>
          <a:p>
            <a:pPr lvl="0" defTabSz="914400" eaLnBrk="0" fontAlgn="base" hangingPunct="0">
              <a:spcBef>
                <a:spcPct val="0"/>
              </a:spcBef>
              <a:spcAft>
                <a:spcPct val="0"/>
              </a:spcAft>
            </a:pPr>
            <a:r>
              <a:rPr lang="zh-CN" altLang="zh-CN" dirty="0">
                <a:solidFill>
                  <a:srgbClr val="404040"/>
                </a:solidFill>
                <a:latin typeface="Arial" panose="020B0604020202020204" pitchFamily="34" charset="0"/>
                <a:ea typeface="-apple-system"/>
              </a:rPr>
              <a:t>举个例子,计算Lvensshtain 与 Levenshtein 间的编辑距离:</a:t>
            </a:r>
            <a:endParaRPr lang="zh-CN" altLang="zh-CN" sz="1050" dirty="0">
              <a:latin typeface="Arial" panose="020B0604020202020204" pitchFamily="34" charset="0"/>
            </a:endParaRPr>
          </a:p>
          <a:p>
            <a:pPr lvl="0" defTabSz="914400" eaLnBrk="0" fontAlgn="base" hangingPunct="0">
              <a:spcBef>
                <a:spcPct val="0"/>
              </a:spcBef>
              <a:spcAft>
                <a:spcPct val="0"/>
              </a:spcAft>
            </a:pPr>
            <a:endParaRPr lang="en-US" altLang="zh-CN" sz="2000" dirty="0">
              <a:solidFill>
                <a:srgbClr val="404040"/>
              </a:solidFill>
              <a:latin typeface="Arial" panose="020B0604020202020204" pitchFamily="34" charset="0"/>
              <a:ea typeface="MathJax_Math-italic"/>
            </a:endParaRPr>
          </a:p>
          <a:p>
            <a:pPr lvl="0" defTabSz="914400" eaLnBrk="0" fontAlgn="base" hangingPunct="0">
              <a:spcBef>
                <a:spcPct val="0"/>
              </a:spcBef>
              <a:spcAft>
                <a:spcPct val="0"/>
              </a:spcAft>
            </a:pPr>
            <a:r>
              <a:rPr lang="zh-CN" altLang="zh-CN" sz="2000" dirty="0">
                <a:solidFill>
                  <a:srgbClr val="404040"/>
                </a:solidFill>
                <a:latin typeface="Arial" panose="020B0604020202020204" pitchFamily="34" charset="0"/>
                <a:ea typeface="MathJax_Math-italic"/>
              </a:rPr>
              <a:t>Lvensshtain</a:t>
            </a:r>
            <a:r>
              <a:rPr lang="zh-CN" altLang="zh-CN" sz="2000" dirty="0">
                <a:solidFill>
                  <a:srgbClr val="404040"/>
                </a:solidFill>
                <a:latin typeface="Arial" panose="020B0604020202020204" pitchFamily="34" charset="0"/>
                <a:ea typeface="MathJax_Main"/>
              </a:rPr>
              <a:t>→</a:t>
            </a:r>
            <a:r>
              <a:rPr lang="zh-CN" altLang="zh-CN" sz="2000" dirty="0">
                <a:solidFill>
                  <a:srgbClr val="404040"/>
                </a:solidFill>
                <a:latin typeface="Arial" panose="020B0604020202020204" pitchFamily="34" charset="0"/>
                <a:ea typeface="MathJax_Math-italic"/>
              </a:rPr>
              <a:t>insert</a:t>
            </a:r>
            <a:r>
              <a:rPr lang="zh-CN" altLang="zh-CN" sz="2000" dirty="0">
                <a:solidFill>
                  <a:srgbClr val="404040"/>
                </a:solidFill>
                <a:latin typeface="Arial" panose="020B0604020202020204" pitchFamily="34" charset="0"/>
                <a:ea typeface="MathJax_Main"/>
              </a:rPr>
              <a:t>"</a:t>
            </a:r>
            <a:r>
              <a:rPr lang="zh-CN" altLang="zh-CN" sz="2000" dirty="0">
                <a:solidFill>
                  <a:srgbClr val="404040"/>
                </a:solidFill>
                <a:latin typeface="Arial" panose="020B0604020202020204" pitchFamily="34" charset="0"/>
                <a:ea typeface="MathJax_Math-italic"/>
              </a:rPr>
              <a:t>e</a:t>
            </a:r>
            <a:r>
              <a:rPr lang="zh-CN" altLang="zh-CN" sz="2000" dirty="0">
                <a:solidFill>
                  <a:srgbClr val="404040"/>
                </a:solidFill>
                <a:latin typeface="Arial" panose="020B0604020202020204" pitchFamily="34" charset="0"/>
                <a:ea typeface="MathJax_Main"/>
              </a:rPr>
              <a:t>"→</a:t>
            </a:r>
            <a:r>
              <a:rPr lang="zh-CN" altLang="zh-CN" sz="2000" dirty="0">
                <a:solidFill>
                  <a:srgbClr val="404040"/>
                </a:solidFill>
                <a:latin typeface="Arial" panose="020B0604020202020204" pitchFamily="34" charset="0"/>
                <a:ea typeface="MathJax_Math-italic"/>
              </a:rPr>
              <a:t>Levensshtain</a:t>
            </a:r>
            <a:br>
              <a:rPr lang="zh-CN" altLang="zh-CN" dirty="0">
                <a:solidFill>
                  <a:srgbClr val="404040"/>
                </a:solidFill>
                <a:latin typeface="Arial" panose="020B0604020202020204" pitchFamily="34" charset="0"/>
                <a:ea typeface="-apple-system"/>
              </a:rPr>
            </a:br>
            <a:endParaRPr lang="en-US" altLang="zh-CN" dirty="0">
              <a:solidFill>
                <a:srgbClr val="404040"/>
              </a:solidFill>
              <a:latin typeface="Arial" panose="020B0604020202020204" pitchFamily="34" charset="0"/>
              <a:ea typeface="-apple-system"/>
            </a:endParaRPr>
          </a:p>
          <a:p>
            <a:pPr lvl="0" defTabSz="914400" eaLnBrk="0" fontAlgn="base" hangingPunct="0">
              <a:spcBef>
                <a:spcPct val="0"/>
              </a:spcBef>
              <a:spcAft>
                <a:spcPct val="0"/>
              </a:spcAft>
            </a:pPr>
            <a:r>
              <a:rPr lang="zh-CN" altLang="zh-CN" sz="2000" dirty="0">
                <a:solidFill>
                  <a:srgbClr val="404040"/>
                </a:solidFill>
                <a:latin typeface="Arial" panose="020B0604020202020204" pitchFamily="34" charset="0"/>
                <a:ea typeface="MathJax_Math-italic"/>
              </a:rPr>
              <a:t>Leven</a:t>
            </a:r>
            <a:r>
              <a:rPr lang="en-US" altLang="zh-CN" sz="2000" dirty="0">
                <a:solidFill>
                  <a:srgbClr val="404040"/>
                </a:solidFill>
                <a:latin typeface="Arial" panose="020B0604020202020204" pitchFamily="34" charset="0"/>
                <a:ea typeface="MathJax_Math-italic"/>
              </a:rPr>
              <a:t>s</a:t>
            </a:r>
            <a:r>
              <a:rPr lang="zh-CN" altLang="zh-CN" sz="2000" dirty="0">
                <a:solidFill>
                  <a:srgbClr val="404040"/>
                </a:solidFill>
                <a:latin typeface="Arial" panose="020B0604020202020204" pitchFamily="34" charset="0"/>
                <a:ea typeface="MathJax_Math-italic"/>
              </a:rPr>
              <a:t>shtain</a:t>
            </a:r>
            <a:r>
              <a:rPr lang="zh-CN" altLang="zh-CN" sz="2000" dirty="0">
                <a:solidFill>
                  <a:srgbClr val="404040"/>
                </a:solidFill>
                <a:latin typeface="Arial" panose="020B0604020202020204" pitchFamily="34" charset="0"/>
                <a:ea typeface="MathJax_Main"/>
              </a:rPr>
              <a:t>→</a:t>
            </a:r>
            <a:r>
              <a:rPr lang="zh-CN" altLang="zh-CN" sz="2000" dirty="0">
                <a:solidFill>
                  <a:srgbClr val="404040"/>
                </a:solidFill>
                <a:latin typeface="Arial" panose="020B0604020202020204" pitchFamily="34" charset="0"/>
                <a:ea typeface="MathJax_Math-italic"/>
              </a:rPr>
              <a:t>delete</a:t>
            </a:r>
            <a:r>
              <a:rPr lang="zh-CN" altLang="zh-CN" sz="2000" dirty="0">
                <a:solidFill>
                  <a:srgbClr val="404040"/>
                </a:solidFill>
                <a:latin typeface="Arial" panose="020B0604020202020204" pitchFamily="34" charset="0"/>
                <a:ea typeface="MathJax_Main"/>
              </a:rPr>
              <a:t>"</a:t>
            </a:r>
            <a:r>
              <a:rPr lang="zh-CN" altLang="zh-CN" sz="2000" dirty="0">
                <a:solidFill>
                  <a:srgbClr val="404040"/>
                </a:solidFill>
                <a:latin typeface="Arial" panose="020B0604020202020204" pitchFamily="34" charset="0"/>
                <a:ea typeface="MathJax_Math-italic"/>
              </a:rPr>
              <a:t>s</a:t>
            </a:r>
            <a:r>
              <a:rPr lang="zh-CN" altLang="zh-CN" sz="2000" dirty="0">
                <a:solidFill>
                  <a:srgbClr val="404040"/>
                </a:solidFill>
                <a:latin typeface="Arial" panose="020B0604020202020204" pitchFamily="34" charset="0"/>
                <a:ea typeface="MathJax_Main"/>
              </a:rPr>
              <a:t>"→</a:t>
            </a:r>
            <a:r>
              <a:rPr lang="zh-CN" altLang="zh-CN" sz="2000" dirty="0">
                <a:solidFill>
                  <a:srgbClr val="404040"/>
                </a:solidFill>
                <a:latin typeface="Arial" panose="020B0604020202020204" pitchFamily="34" charset="0"/>
                <a:ea typeface="MathJax_Math-italic"/>
              </a:rPr>
              <a:t>Levenshtain</a:t>
            </a:r>
            <a:br>
              <a:rPr lang="zh-CN" altLang="zh-CN" dirty="0">
                <a:solidFill>
                  <a:srgbClr val="404040"/>
                </a:solidFill>
                <a:latin typeface="Arial" panose="020B0604020202020204" pitchFamily="34" charset="0"/>
                <a:ea typeface="-apple-system"/>
              </a:rPr>
            </a:br>
            <a:endParaRPr lang="en-US" altLang="zh-CN" dirty="0">
              <a:solidFill>
                <a:srgbClr val="404040"/>
              </a:solidFill>
              <a:latin typeface="Arial" panose="020B0604020202020204" pitchFamily="34" charset="0"/>
              <a:ea typeface="-apple-system"/>
            </a:endParaRPr>
          </a:p>
          <a:p>
            <a:pPr lvl="0" defTabSz="914400" eaLnBrk="0" fontAlgn="base" hangingPunct="0">
              <a:spcBef>
                <a:spcPct val="0"/>
              </a:spcBef>
              <a:spcAft>
                <a:spcPct val="0"/>
              </a:spcAft>
            </a:pPr>
            <a:r>
              <a:rPr lang="zh-CN" altLang="zh-CN" sz="2000" dirty="0">
                <a:solidFill>
                  <a:srgbClr val="404040"/>
                </a:solidFill>
                <a:latin typeface="Arial" panose="020B0604020202020204" pitchFamily="34" charset="0"/>
                <a:ea typeface="MathJax_Math-italic"/>
              </a:rPr>
              <a:t>Levenshtain</a:t>
            </a:r>
            <a:r>
              <a:rPr lang="zh-CN" altLang="zh-CN" sz="2000" dirty="0">
                <a:solidFill>
                  <a:srgbClr val="404040"/>
                </a:solidFill>
                <a:latin typeface="Arial" panose="020B0604020202020204" pitchFamily="34" charset="0"/>
                <a:ea typeface="MathJax_Main"/>
              </a:rPr>
              <a:t>→</a:t>
            </a:r>
            <a:r>
              <a:rPr lang="zh-CN" altLang="zh-CN" sz="2000" dirty="0">
                <a:solidFill>
                  <a:srgbClr val="404040"/>
                </a:solidFill>
                <a:latin typeface="Arial" panose="020B0604020202020204" pitchFamily="34" charset="0"/>
                <a:ea typeface="MathJax_Math-italic"/>
              </a:rPr>
              <a:t>sub</a:t>
            </a:r>
            <a:r>
              <a:rPr lang="zh-CN" altLang="zh-CN" sz="2000" dirty="0">
                <a:solidFill>
                  <a:srgbClr val="404040"/>
                </a:solidFill>
                <a:latin typeface="Arial" panose="020B0604020202020204" pitchFamily="34" charset="0"/>
                <a:ea typeface="MathJax_Main"/>
              </a:rPr>
              <a:t>"</a:t>
            </a:r>
            <a:r>
              <a:rPr lang="zh-CN" altLang="zh-CN" sz="2000" dirty="0">
                <a:solidFill>
                  <a:srgbClr val="404040"/>
                </a:solidFill>
                <a:latin typeface="Arial" panose="020B0604020202020204" pitchFamily="34" charset="0"/>
                <a:ea typeface="MathJax_Math-italic"/>
              </a:rPr>
              <a:t>a</a:t>
            </a:r>
            <a:r>
              <a:rPr lang="zh-CN" altLang="zh-CN" sz="2000" dirty="0">
                <a:solidFill>
                  <a:srgbClr val="404040"/>
                </a:solidFill>
                <a:latin typeface="Arial" panose="020B0604020202020204" pitchFamily="34" charset="0"/>
                <a:ea typeface="MathJax_Main"/>
              </a:rPr>
              <a:t>"</a:t>
            </a:r>
            <a:r>
              <a:rPr lang="zh-CN" altLang="zh-CN" sz="2000" dirty="0">
                <a:solidFill>
                  <a:srgbClr val="404040"/>
                </a:solidFill>
                <a:latin typeface="Arial" panose="020B0604020202020204" pitchFamily="34" charset="0"/>
                <a:ea typeface="MathJax_Math-italic"/>
              </a:rPr>
              <a:t>to</a:t>
            </a:r>
            <a:r>
              <a:rPr lang="zh-CN" altLang="zh-CN" sz="2000" dirty="0">
                <a:solidFill>
                  <a:srgbClr val="404040"/>
                </a:solidFill>
                <a:latin typeface="Arial" panose="020B0604020202020204" pitchFamily="34" charset="0"/>
                <a:ea typeface="MathJax_Main"/>
              </a:rPr>
              <a:t>"</a:t>
            </a:r>
            <a:r>
              <a:rPr lang="zh-CN" altLang="zh-CN" sz="2000" dirty="0">
                <a:solidFill>
                  <a:srgbClr val="404040"/>
                </a:solidFill>
                <a:latin typeface="Arial" panose="020B0604020202020204" pitchFamily="34" charset="0"/>
                <a:ea typeface="MathJax_Math-italic"/>
              </a:rPr>
              <a:t>e</a:t>
            </a:r>
            <a:r>
              <a:rPr lang="zh-CN" altLang="zh-CN" sz="2000" dirty="0">
                <a:solidFill>
                  <a:srgbClr val="404040"/>
                </a:solidFill>
                <a:latin typeface="Arial" panose="020B0604020202020204" pitchFamily="34" charset="0"/>
                <a:ea typeface="MathJax_Main"/>
              </a:rPr>
              <a:t>"→</a:t>
            </a:r>
            <a:r>
              <a:rPr lang="zh-CN" altLang="zh-CN" sz="2000" dirty="0">
                <a:solidFill>
                  <a:srgbClr val="404040"/>
                </a:solidFill>
                <a:latin typeface="Arial" panose="020B0604020202020204" pitchFamily="34" charset="0"/>
                <a:ea typeface="MathJax_Math-italic"/>
              </a:rPr>
              <a:t>Levenshtein</a:t>
            </a:r>
            <a:endParaRPr lang="zh-CN" altLang="zh-CN" sz="1050" dirty="0">
              <a:latin typeface="Arial" panose="020B0604020202020204" pitchFamily="34" charset="0"/>
            </a:endParaRPr>
          </a:p>
        </p:txBody>
      </p:sp>
      <p:pic>
        <p:nvPicPr>
          <p:cNvPr id="6" name="图片 5">
            <a:extLst>
              <a:ext uri="{FF2B5EF4-FFF2-40B4-BE49-F238E27FC236}">
                <a16:creationId xmlns:a16="http://schemas.microsoft.com/office/drawing/2014/main" id="{B0C84843-4D20-44F3-B897-4B57AC26AC95}"/>
              </a:ext>
            </a:extLst>
          </p:cNvPr>
          <p:cNvPicPr>
            <a:picLocks noChangeAspect="1"/>
          </p:cNvPicPr>
          <p:nvPr/>
        </p:nvPicPr>
        <p:blipFill>
          <a:blip r:embed="rId3"/>
          <a:stretch>
            <a:fillRect/>
          </a:stretch>
        </p:blipFill>
        <p:spPr>
          <a:xfrm>
            <a:off x="5305684" y="3348151"/>
            <a:ext cx="4152381" cy="1819048"/>
          </a:xfrm>
          <a:prstGeom prst="rect">
            <a:avLst/>
          </a:prstGeom>
        </p:spPr>
      </p:pic>
      <p:sp>
        <p:nvSpPr>
          <p:cNvPr id="8" name="矩形 7">
            <a:extLst>
              <a:ext uri="{FF2B5EF4-FFF2-40B4-BE49-F238E27FC236}">
                <a16:creationId xmlns:a16="http://schemas.microsoft.com/office/drawing/2014/main" id="{F6267D46-956D-4DBC-AE5A-7EEE7A3348DE}"/>
              </a:ext>
            </a:extLst>
          </p:cNvPr>
          <p:cNvSpPr/>
          <p:nvPr/>
        </p:nvSpPr>
        <p:spPr>
          <a:xfrm>
            <a:off x="0" y="60523"/>
            <a:ext cx="1924181" cy="307777"/>
          </a:xfrm>
          <a:prstGeom prst="rect">
            <a:avLst/>
          </a:prstGeom>
        </p:spPr>
        <p:txBody>
          <a:bodyPr wrap="none">
            <a:spAutoFit/>
          </a:bodyPr>
          <a:lstStyle/>
          <a:p>
            <a:r>
              <a:rPr lang="en-US" altLang="zh-CN" sz="1400" b="1" dirty="0"/>
              <a:t>PART FOUR </a:t>
            </a:r>
            <a:r>
              <a:rPr lang="zh-CN" altLang="en-US" sz="1400" b="1" dirty="0"/>
              <a:t>知识融合</a:t>
            </a:r>
          </a:p>
        </p:txBody>
      </p:sp>
      <p:sp>
        <p:nvSpPr>
          <p:cNvPr id="9" name="椭圆 8">
            <a:extLst>
              <a:ext uri="{FF2B5EF4-FFF2-40B4-BE49-F238E27FC236}">
                <a16:creationId xmlns:a16="http://schemas.microsoft.com/office/drawing/2014/main" id="{068500CB-388F-4E67-BD80-F54925C03B14}"/>
              </a:ext>
            </a:extLst>
          </p:cNvPr>
          <p:cNvSpPr/>
          <p:nvPr/>
        </p:nvSpPr>
        <p:spPr>
          <a:xfrm>
            <a:off x="1950097" y="157740"/>
            <a:ext cx="130917" cy="113341"/>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4400"/>
          </a:p>
        </p:txBody>
      </p:sp>
    </p:spTree>
    <p:extLst>
      <p:ext uri="{BB962C8B-B14F-4D97-AF65-F5344CB8AC3E}">
        <p14:creationId xmlns:p14="http://schemas.microsoft.com/office/powerpoint/2010/main" val="37481862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a:extLst>
              <a:ext uri="{FF2B5EF4-FFF2-40B4-BE49-F238E27FC236}">
                <a16:creationId xmlns:a16="http://schemas.microsoft.com/office/drawing/2014/main" id="{72D2C14B-B79C-44E8-89E8-521D76C7EBF8}"/>
              </a:ext>
            </a:extLst>
          </p:cNvPr>
          <p:cNvSpPr/>
          <p:nvPr/>
        </p:nvSpPr>
        <p:spPr>
          <a:xfrm>
            <a:off x="330508" y="1074460"/>
            <a:ext cx="4070042" cy="523220"/>
          </a:xfrm>
          <a:prstGeom prst="rect">
            <a:avLst/>
          </a:prstGeom>
        </p:spPr>
        <p:txBody>
          <a:bodyPr wrap="square">
            <a:spAutoFit/>
          </a:bodyPr>
          <a:lstStyle/>
          <a:p>
            <a:r>
              <a:rPr lang="en-US" altLang="zh-CN" sz="2800" dirty="0"/>
              <a:t>[</a:t>
            </a:r>
            <a:r>
              <a:rPr lang="en-US" altLang="zh-CN" sz="2800" dirty="0" err="1">
                <a:solidFill>
                  <a:schemeClr val="bg2">
                    <a:lumMod val="25000"/>
                  </a:schemeClr>
                </a:solidFill>
                <a:latin typeface="+mn-ea"/>
              </a:rPr>
              <a:t>Levenstein</a:t>
            </a:r>
            <a:r>
              <a:rPr lang="en-US" altLang="zh-CN" sz="2800" dirty="0">
                <a:solidFill>
                  <a:schemeClr val="bg2">
                    <a:lumMod val="25000"/>
                  </a:schemeClr>
                </a:solidFill>
                <a:latin typeface="+mn-ea"/>
              </a:rPr>
              <a:t> Distance</a:t>
            </a:r>
            <a:r>
              <a:rPr lang="en-US" altLang="zh-CN" sz="2800" dirty="0"/>
              <a:t>]</a:t>
            </a:r>
            <a:endParaRPr lang="zh-CN" altLang="en-US" sz="2800" dirty="0"/>
          </a:p>
        </p:txBody>
      </p:sp>
      <p:sp>
        <p:nvSpPr>
          <p:cNvPr id="7" name="文本框 6">
            <a:extLst>
              <a:ext uri="{FF2B5EF4-FFF2-40B4-BE49-F238E27FC236}">
                <a16:creationId xmlns:a16="http://schemas.microsoft.com/office/drawing/2014/main" id="{3F603A83-0EEC-4865-BD74-C631621CD59C}"/>
              </a:ext>
            </a:extLst>
          </p:cNvPr>
          <p:cNvSpPr txBox="1"/>
          <p:nvPr/>
        </p:nvSpPr>
        <p:spPr>
          <a:xfrm>
            <a:off x="368300" y="1934508"/>
            <a:ext cx="7956024" cy="369332"/>
          </a:xfrm>
          <a:prstGeom prst="rect">
            <a:avLst/>
          </a:prstGeom>
          <a:noFill/>
        </p:spPr>
        <p:txBody>
          <a:bodyPr wrap="none" rtlCol="0">
            <a:spAutoFit/>
          </a:bodyPr>
          <a:lstStyle/>
          <a:p>
            <a:r>
              <a:rPr lang="zh-CN" altLang="en-US" dirty="0"/>
              <a:t>首先进行如下初始化（开辟</a:t>
            </a:r>
            <a:r>
              <a:rPr lang="en-US" altLang="zh-CN" dirty="0"/>
              <a:t>d[n+1][m+1]</a:t>
            </a:r>
            <a:r>
              <a:rPr lang="zh-CN" altLang="en-US" dirty="0"/>
              <a:t>数据空间，相应位置数据初始化）：</a:t>
            </a:r>
          </a:p>
        </p:txBody>
      </p:sp>
      <p:pic>
        <p:nvPicPr>
          <p:cNvPr id="5124" name="Picture 4" descr="1">
            <a:extLst>
              <a:ext uri="{FF2B5EF4-FFF2-40B4-BE49-F238E27FC236}">
                <a16:creationId xmlns:a16="http://schemas.microsoft.com/office/drawing/2014/main" id="{E41F8C16-D6CE-45F4-9BEA-8B901884909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8300" y="2524125"/>
            <a:ext cx="4543425" cy="1809750"/>
          </a:xfrm>
          <a:prstGeom prst="rect">
            <a:avLst/>
          </a:prstGeom>
          <a:noFill/>
          <a:extLst>
            <a:ext uri="{909E8E84-426E-40DD-AFC4-6F175D3DCCD1}">
              <a14:hiddenFill xmlns:a14="http://schemas.microsoft.com/office/drawing/2010/main">
                <a:solidFill>
                  <a:srgbClr val="FFFFFF"/>
                </a:solidFill>
              </a14:hiddenFill>
            </a:ext>
          </a:extLst>
        </p:spPr>
      </p:pic>
      <p:sp>
        <p:nvSpPr>
          <p:cNvPr id="8" name="文本框 7">
            <a:extLst>
              <a:ext uri="{FF2B5EF4-FFF2-40B4-BE49-F238E27FC236}">
                <a16:creationId xmlns:a16="http://schemas.microsoft.com/office/drawing/2014/main" id="{507E1B05-6E2C-4FEB-A6BA-BB451FE383E2}"/>
              </a:ext>
            </a:extLst>
          </p:cNvPr>
          <p:cNvSpPr txBox="1"/>
          <p:nvPr/>
        </p:nvSpPr>
        <p:spPr>
          <a:xfrm>
            <a:off x="63500" y="6489700"/>
            <a:ext cx="6096000" cy="307777"/>
          </a:xfrm>
          <a:prstGeom prst="rect">
            <a:avLst/>
          </a:prstGeom>
          <a:noFill/>
        </p:spPr>
        <p:txBody>
          <a:bodyPr wrap="square" rtlCol="0">
            <a:spAutoFit/>
          </a:bodyPr>
          <a:lstStyle/>
          <a:p>
            <a:r>
              <a:rPr lang="zh-CN" altLang="en-US" sz="1400" dirty="0">
                <a:solidFill>
                  <a:schemeClr val="bg2">
                    <a:lumMod val="75000"/>
                  </a:schemeClr>
                </a:solidFill>
              </a:rPr>
              <a:t>来源</a:t>
            </a:r>
            <a:r>
              <a:rPr lang="en-US" altLang="zh-CN" sz="1400" dirty="0">
                <a:solidFill>
                  <a:schemeClr val="bg2">
                    <a:lumMod val="75000"/>
                  </a:schemeClr>
                </a:solidFill>
              </a:rPr>
              <a:t>:https://blog.csdn.net/</a:t>
            </a:r>
            <a:r>
              <a:rPr lang="en-US" altLang="zh-CN" sz="1400" dirty="0" err="1">
                <a:solidFill>
                  <a:schemeClr val="bg2">
                    <a:lumMod val="75000"/>
                  </a:schemeClr>
                </a:solidFill>
              </a:rPr>
              <a:t>jave_f</a:t>
            </a:r>
            <a:r>
              <a:rPr lang="en-US" altLang="zh-CN" sz="1400" dirty="0">
                <a:solidFill>
                  <a:schemeClr val="bg2">
                    <a:lumMod val="75000"/>
                  </a:schemeClr>
                </a:solidFill>
              </a:rPr>
              <a:t>/article/details/79859805</a:t>
            </a:r>
            <a:endParaRPr lang="zh-CN" altLang="en-US" sz="1400" dirty="0">
              <a:solidFill>
                <a:schemeClr val="bg2">
                  <a:lumMod val="75000"/>
                </a:schemeClr>
              </a:solidFill>
            </a:endParaRPr>
          </a:p>
        </p:txBody>
      </p:sp>
      <p:pic>
        <p:nvPicPr>
          <p:cNvPr id="5126" name="Picture 6" descr="2">
            <a:extLst>
              <a:ext uri="{FF2B5EF4-FFF2-40B4-BE49-F238E27FC236}">
                <a16:creationId xmlns:a16="http://schemas.microsoft.com/office/drawing/2014/main" id="{25A08713-C250-449A-AB96-32B5A1BB118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8300" y="4444623"/>
            <a:ext cx="4924425" cy="1781175"/>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è¿éåå¾çæè¿°">
            <a:extLst>
              <a:ext uri="{FF2B5EF4-FFF2-40B4-BE49-F238E27FC236}">
                <a16:creationId xmlns:a16="http://schemas.microsoft.com/office/drawing/2014/main" id="{D449BA81-740D-4D60-A4A2-73E3BFFC399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73675" y="3511173"/>
            <a:ext cx="4600575" cy="1866900"/>
          </a:xfrm>
          <a:prstGeom prst="rect">
            <a:avLst/>
          </a:prstGeom>
          <a:noFill/>
          <a:extLst>
            <a:ext uri="{909E8E84-426E-40DD-AFC4-6F175D3DCCD1}">
              <a14:hiddenFill xmlns:a14="http://schemas.microsoft.com/office/drawing/2010/main">
                <a:solidFill>
                  <a:srgbClr val="FFFFFF"/>
                </a:solidFill>
              </a14:hiddenFill>
            </a:ext>
          </a:extLst>
        </p:spPr>
      </p:pic>
      <p:sp>
        <p:nvSpPr>
          <p:cNvPr id="11" name="矩形 10">
            <a:extLst>
              <a:ext uri="{FF2B5EF4-FFF2-40B4-BE49-F238E27FC236}">
                <a16:creationId xmlns:a16="http://schemas.microsoft.com/office/drawing/2014/main" id="{86C613BD-71BA-4755-987D-582E5FF7B7D7}"/>
              </a:ext>
            </a:extLst>
          </p:cNvPr>
          <p:cNvSpPr/>
          <p:nvPr/>
        </p:nvSpPr>
        <p:spPr>
          <a:xfrm>
            <a:off x="0" y="60523"/>
            <a:ext cx="1924181" cy="307777"/>
          </a:xfrm>
          <a:prstGeom prst="rect">
            <a:avLst/>
          </a:prstGeom>
        </p:spPr>
        <p:txBody>
          <a:bodyPr wrap="none">
            <a:spAutoFit/>
          </a:bodyPr>
          <a:lstStyle/>
          <a:p>
            <a:r>
              <a:rPr lang="en-US" altLang="zh-CN" sz="1400" b="1" dirty="0"/>
              <a:t>PART FOUR </a:t>
            </a:r>
            <a:r>
              <a:rPr lang="zh-CN" altLang="en-US" sz="1400" b="1" dirty="0"/>
              <a:t>知识融合</a:t>
            </a:r>
          </a:p>
        </p:txBody>
      </p:sp>
      <p:sp>
        <p:nvSpPr>
          <p:cNvPr id="12" name="椭圆 11">
            <a:extLst>
              <a:ext uri="{FF2B5EF4-FFF2-40B4-BE49-F238E27FC236}">
                <a16:creationId xmlns:a16="http://schemas.microsoft.com/office/drawing/2014/main" id="{100C2180-773E-4699-AC7F-A1F8E66D4FFB}"/>
              </a:ext>
            </a:extLst>
          </p:cNvPr>
          <p:cNvSpPr/>
          <p:nvPr/>
        </p:nvSpPr>
        <p:spPr>
          <a:xfrm>
            <a:off x="1950097" y="157740"/>
            <a:ext cx="130917" cy="113341"/>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4400"/>
          </a:p>
        </p:txBody>
      </p:sp>
    </p:spTree>
    <p:extLst>
      <p:ext uri="{BB962C8B-B14F-4D97-AF65-F5344CB8AC3E}">
        <p14:creationId xmlns:p14="http://schemas.microsoft.com/office/powerpoint/2010/main" val="22657503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126"/>
                                        </p:tgtEl>
                                        <p:attrNameLst>
                                          <p:attrName>style.visibility</p:attrName>
                                        </p:attrNameLst>
                                      </p:cBhvr>
                                      <p:to>
                                        <p:strVal val="visible"/>
                                      </p:to>
                                    </p:set>
                                    <p:animEffect transition="in" filter="fade">
                                      <p:cBhvr>
                                        <p:cTn id="7" dur="500"/>
                                        <p:tgtEl>
                                          <p:spTgt spid="51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128"/>
                                        </p:tgtEl>
                                        <p:attrNameLst>
                                          <p:attrName>style.visibility</p:attrName>
                                        </p:attrNameLst>
                                      </p:cBhvr>
                                      <p:to>
                                        <p:strVal val="visible"/>
                                      </p:to>
                                    </p:set>
                                    <p:animEffect transition="in" filter="fade">
                                      <p:cBhvr>
                                        <p:cTn id="12" dur="500"/>
                                        <p:tgtEl>
                                          <p:spTgt spid="51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60523"/>
            <a:ext cx="1821589" cy="307777"/>
          </a:xfrm>
          <a:prstGeom prst="rect">
            <a:avLst/>
          </a:prstGeom>
        </p:spPr>
        <p:txBody>
          <a:bodyPr wrap="none">
            <a:spAutoFit/>
          </a:bodyPr>
          <a:lstStyle/>
          <a:p>
            <a:r>
              <a:rPr lang="en-US" altLang="zh-CN" sz="1400" b="1" dirty="0"/>
              <a:t>PART ONE </a:t>
            </a:r>
            <a:r>
              <a:rPr lang="zh-CN" altLang="en-US" sz="1400" b="1" dirty="0"/>
              <a:t>选题背景</a:t>
            </a:r>
          </a:p>
        </p:txBody>
      </p:sp>
      <p:sp>
        <p:nvSpPr>
          <p:cNvPr id="3" name="椭圆 2"/>
          <p:cNvSpPr/>
          <p:nvPr/>
        </p:nvSpPr>
        <p:spPr>
          <a:xfrm>
            <a:off x="1757150" y="157740"/>
            <a:ext cx="130917" cy="113341"/>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4400"/>
          </a:p>
        </p:txBody>
      </p:sp>
      <p:sp>
        <p:nvSpPr>
          <p:cNvPr id="5" name="矩形 4"/>
          <p:cNvSpPr/>
          <p:nvPr/>
        </p:nvSpPr>
        <p:spPr>
          <a:xfrm>
            <a:off x="910794" y="1707565"/>
            <a:ext cx="4134465" cy="523220"/>
          </a:xfrm>
          <a:prstGeom prst="rect">
            <a:avLst/>
          </a:prstGeom>
        </p:spPr>
        <p:txBody>
          <a:bodyPr wrap="none">
            <a:spAutoFit/>
          </a:bodyPr>
          <a:lstStyle/>
          <a:p>
            <a:r>
              <a:rPr lang="zh-CN" altLang="en-US" sz="2800" dirty="0"/>
              <a:t>互联网信息的爆炸性增长</a:t>
            </a:r>
            <a:endParaRPr lang="en-US" altLang="zh-CN" sz="2800" dirty="0"/>
          </a:p>
        </p:txBody>
      </p:sp>
      <p:sp>
        <p:nvSpPr>
          <p:cNvPr id="6" name="矩形 5"/>
          <p:cNvSpPr/>
          <p:nvPr/>
        </p:nvSpPr>
        <p:spPr>
          <a:xfrm>
            <a:off x="959621" y="3274209"/>
            <a:ext cx="3416320" cy="523220"/>
          </a:xfrm>
          <a:prstGeom prst="rect">
            <a:avLst/>
          </a:prstGeom>
        </p:spPr>
        <p:txBody>
          <a:bodyPr wrap="none">
            <a:spAutoFit/>
          </a:bodyPr>
          <a:lstStyle/>
          <a:p>
            <a:r>
              <a:rPr lang="zh-CN" altLang="en-US" sz="2800" dirty="0"/>
              <a:t>传统搜索的低准确性</a:t>
            </a:r>
          </a:p>
        </p:txBody>
      </p:sp>
      <p:sp>
        <p:nvSpPr>
          <p:cNvPr id="4" name="椭圆 3"/>
          <p:cNvSpPr/>
          <p:nvPr/>
        </p:nvSpPr>
        <p:spPr>
          <a:xfrm>
            <a:off x="6471246" y="1604662"/>
            <a:ext cx="1269507" cy="625171"/>
          </a:xfrm>
          <a:prstGeom prst="ellipse">
            <a:avLst/>
          </a:prstGeom>
          <a:solidFill>
            <a:srgbClr val="15A2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t>多元化</a:t>
            </a:r>
          </a:p>
        </p:txBody>
      </p:sp>
      <p:sp>
        <p:nvSpPr>
          <p:cNvPr id="10" name="椭圆 9"/>
          <p:cNvSpPr/>
          <p:nvPr/>
        </p:nvSpPr>
        <p:spPr>
          <a:xfrm>
            <a:off x="6471246" y="825677"/>
            <a:ext cx="1269507" cy="625171"/>
          </a:xfrm>
          <a:prstGeom prst="ellipse">
            <a:avLst/>
          </a:prstGeom>
          <a:solidFill>
            <a:srgbClr val="0061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t>大规模</a:t>
            </a:r>
          </a:p>
        </p:txBody>
      </p:sp>
      <p:sp>
        <p:nvSpPr>
          <p:cNvPr id="11" name="椭圆 10"/>
          <p:cNvSpPr/>
          <p:nvPr/>
        </p:nvSpPr>
        <p:spPr>
          <a:xfrm>
            <a:off x="6471242" y="2383648"/>
            <a:ext cx="1269507" cy="625171"/>
          </a:xfrm>
          <a:prstGeom prst="ellipse">
            <a:avLst/>
          </a:prstGeom>
          <a:solidFill>
            <a:srgbClr val="8CC6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dirty="0"/>
              <a:t>结构松散</a:t>
            </a:r>
          </a:p>
        </p:txBody>
      </p:sp>
      <p:cxnSp>
        <p:nvCxnSpPr>
          <p:cNvPr id="13" name="直接箭头连接符 12"/>
          <p:cNvCxnSpPr>
            <a:stCxn id="5" idx="3"/>
          </p:cNvCxnSpPr>
          <p:nvPr/>
        </p:nvCxnSpPr>
        <p:spPr>
          <a:xfrm flipV="1">
            <a:off x="5045259" y="1138262"/>
            <a:ext cx="1425984" cy="83091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5" name="直接箭头连接符 14"/>
          <p:cNvCxnSpPr>
            <a:stCxn id="5" idx="3"/>
            <a:endCxn id="4" idx="2"/>
          </p:cNvCxnSpPr>
          <p:nvPr/>
        </p:nvCxnSpPr>
        <p:spPr>
          <a:xfrm flipV="1">
            <a:off x="5045259" y="1917248"/>
            <a:ext cx="1425987" cy="5192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7" name="直接箭头连接符 16"/>
          <p:cNvCxnSpPr>
            <a:stCxn id="5" idx="3"/>
            <a:endCxn id="11" idx="2"/>
          </p:cNvCxnSpPr>
          <p:nvPr/>
        </p:nvCxnSpPr>
        <p:spPr>
          <a:xfrm>
            <a:off x="5045259" y="1969175"/>
            <a:ext cx="1425983" cy="72705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8" name="箭头: 右 17"/>
          <p:cNvSpPr/>
          <p:nvPr/>
        </p:nvSpPr>
        <p:spPr>
          <a:xfrm>
            <a:off x="204186" y="1917248"/>
            <a:ext cx="577049" cy="307777"/>
          </a:xfrm>
          <a:prstGeom prst="rightArrow">
            <a:avLst/>
          </a:prstGeom>
          <a:solidFill>
            <a:srgbClr val="DA1F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箭头: 右 18"/>
          <p:cNvSpPr/>
          <p:nvPr/>
        </p:nvSpPr>
        <p:spPr>
          <a:xfrm>
            <a:off x="204186" y="3371778"/>
            <a:ext cx="577049" cy="307777"/>
          </a:xfrm>
          <a:prstGeom prst="rightArrow">
            <a:avLst/>
          </a:prstGeom>
          <a:solidFill>
            <a:srgbClr val="F583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箭头: 右 19"/>
          <p:cNvSpPr/>
          <p:nvPr/>
        </p:nvSpPr>
        <p:spPr>
          <a:xfrm>
            <a:off x="133164" y="4826308"/>
            <a:ext cx="577049" cy="307777"/>
          </a:xfrm>
          <a:prstGeom prst="rightArrow">
            <a:avLst/>
          </a:prstGeom>
          <a:solidFill>
            <a:srgbClr val="FDEE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矩形 20"/>
          <p:cNvSpPr/>
          <p:nvPr/>
        </p:nvSpPr>
        <p:spPr>
          <a:xfrm>
            <a:off x="910794" y="4680608"/>
            <a:ext cx="5211683" cy="523220"/>
          </a:xfrm>
          <a:prstGeom prst="rect">
            <a:avLst/>
          </a:prstGeom>
        </p:spPr>
        <p:txBody>
          <a:bodyPr wrap="none">
            <a:spAutoFit/>
          </a:bodyPr>
          <a:lstStyle/>
          <a:p>
            <a:r>
              <a:rPr lang="zh-CN" altLang="en-US" sz="2800" dirty="0"/>
              <a:t>用户对知识服务高需求和高期望</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矩形 33"/>
          <p:cNvSpPr/>
          <p:nvPr/>
        </p:nvSpPr>
        <p:spPr>
          <a:xfrm>
            <a:off x="330508" y="1905506"/>
            <a:ext cx="5165417" cy="461665"/>
          </a:xfrm>
          <a:prstGeom prst="rect">
            <a:avLst/>
          </a:prstGeom>
        </p:spPr>
        <p:txBody>
          <a:bodyPr wrap="square">
            <a:spAutoFit/>
          </a:bodyPr>
          <a:lstStyle/>
          <a:p>
            <a:pPr marL="342900" indent="-342900">
              <a:buFont typeface="Arial" panose="020B0604020202020204" pitchFamily="34" charset="0"/>
              <a:buChar char="•"/>
            </a:pPr>
            <a:r>
              <a:rPr lang="en-US" altLang="zh-CN" sz="2400" dirty="0">
                <a:solidFill>
                  <a:schemeClr val="bg2">
                    <a:lumMod val="25000"/>
                  </a:schemeClr>
                </a:solidFill>
                <a:latin typeface="+mn-ea"/>
              </a:rPr>
              <a:t>Wagner and Fisher Distance</a:t>
            </a:r>
          </a:p>
        </p:txBody>
      </p:sp>
      <p:sp>
        <p:nvSpPr>
          <p:cNvPr id="10" name="矩形 9">
            <a:extLst>
              <a:ext uri="{FF2B5EF4-FFF2-40B4-BE49-F238E27FC236}">
                <a16:creationId xmlns:a16="http://schemas.microsoft.com/office/drawing/2014/main" id="{72D2C14B-B79C-44E8-89E8-521D76C7EBF8}"/>
              </a:ext>
            </a:extLst>
          </p:cNvPr>
          <p:cNvSpPr/>
          <p:nvPr/>
        </p:nvSpPr>
        <p:spPr>
          <a:xfrm>
            <a:off x="330508" y="1074460"/>
            <a:ext cx="3584268" cy="523220"/>
          </a:xfrm>
          <a:prstGeom prst="rect">
            <a:avLst/>
          </a:prstGeom>
        </p:spPr>
        <p:txBody>
          <a:bodyPr wrap="square">
            <a:spAutoFit/>
          </a:bodyPr>
          <a:lstStyle/>
          <a:p>
            <a:r>
              <a:rPr lang="en-US" altLang="zh-CN" sz="2800" dirty="0"/>
              <a:t>[</a:t>
            </a:r>
            <a:r>
              <a:rPr lang="zh-CN" altLang="en-US" sz="2800" dirty="0">
                <a:solidFill>
                  <a:schemeClr val="bg2">
                    <a:lumMod val="25000"/>
                  </a:schemeClr>
                </a:solidFill>
                <a:latin typeface="+mn-ea"/>
              </a:rPr>
              <a:t>编辑距离</a:t>
            </a:r>
            <a:r>
              <a:rPr lang="en-US" altLang="zh-CN" sz="2800" dirty="0"/>
              <a:t>]</a:t>
            </a:r>
            <a:endParaRPr lang="zh-CN" altLang="en-US" sz="2800" dirty="0"/>
          </a:p>
        </p:txBody>
      </p:sp>
      <p:pic>
        <p:nvPicPr>
          <p:cNvPr id="6" name="图片 5">
            <a:extLst>
              <a:ext uri="{FF2B5EF4-FFF2-40B4-BE49-F238E27FC236}">
                <a16:creationId xmlns:a16="http://schemas.microsoft.com/office/drawing/2014/main" id="{B0C84843-4D20-44F3-B897-4B57AC26AC95}"/>
              </a:ext>
            </a:extLst>
          </p:cNvPr>
          <p:cNvPicPr>
            <a:picLocks noChangeAspect="1"/>
          </p:cNvPicPr>
          <p:nvPr/>
        </p:nvPicPr>
        <p:blipFill>
          <a:blip r:embed="rId3"/>
          <a:stretch>
            <a:fillRect/>
          </a:stretch>
        </p:blipFill>
        <p:spPr>
          <a:xfrm>
            <a:off x="46451" y="2881427"/>
            <a:ext cx="4152381" cy="1819048"/>
          </a:xfrm>
          <a:prstGeom prst="rect">
            <a:avLst/>
          </a:prstGeom>
        </p:spPr>
      </p:pic>
      <p:cxnSp>
        <p:nvCxnSpPr>
          <p:cNvPr id="7" name="直接箭头连接符 6">
            <a:extLst>
              <a:ext uri="{FF2B5EF4-FFF2-40B4-BE49-F238E27FC236}">
                <a16:creationId xmlns:a16="http://schemas.microsoft.com/office/drawing/2014/main" id="{615888C7-D3D7-4610-BDDF-04602363D242}"/>
              </a:ext>
            </a:extLst>
          </p:cNvPr>
          <p:cNvCxnSpPr/>
          <p:nvPr/>
        </p:nvCxnSpPr>
        <p:spPr>
          <a:xfrm>
            <a:off x="4610100" y="3790951"/>
            <a:ext cx="1371600" cy="0"/>
          </a:xfrm>
          <a:prstGeom prst="straightConnector1">
            <a:avLst/>
          </a:prstGeom>
          <a:ln w="38100">
            <a:solidFill>
              <a:schemeClr val="bg2">
                <a:lumMod val="10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14" name="组合 13">
            <a:extLst>
              <a:ext uri="{FF2B5EF4-FFF2-40B4-BE49-F238E27FC236}">
                <a16:creationId xmlns:a16="http://schemas.microsoft.com/office/drawing/2014/main" id="{EE122298-03BD-409C-A9D5-2CA6A70A75A1}"/>
              </a:ext>
            </a:extLst>
          </p:cNvPr>
          <p:cNvGrpSpPr/>
          <p:nvPr/>
        </p:nvGrpSpPr>
        <p:grpSpPr>
          <a:xfrm>
            <a:off x="6324876" y="2862380"/>
            <a:ext cx="4419048" cy="1857143"/>
            <a:chOff x="6324876" y="2862380"/>
            <a:chExt cx="4419048" cy="1857143"/>
          </a:xfrm>
        </p:grpSpPr>
        <p:pic>
          <p:nvPicPr>
            <p:cNvPr id="8" name="图片 7">
              <a:extLst>
                <a:ext uri="{FF2B5EF4-FFF2-40B4-BE49-F238E27FC236}">
                  <a16:creationId xmlns:a16="http://schemas.microsoft.com/office/drawing/2014/main" id="{22F0A700-D21B-4BE3-94E9-AD7A085E0095}"/>
                </a:ext>
              </a:extLst>
            </p:cNvPr>
            <p:cNvPicPr>
              <a:picLocks noChangeAspect="1"/>
            </p:cNvPicPr>
            <p:nvPr/>
          </p:nvPicPr>
          <p:blipFill>
            <a:blip r:embed="rId4"/>
            <a:stretch>
              <a:fillRect/>
            </a:stretch>
          </p:blipFill>
          <p:spPr>
            <a:xfrm>
              <a:off x="6324876" y="2862380"/>
              <a:ext cx="4419048" cy="1857143"/>
            </a:xfrm>
            <a:prstGeom prst="rect">
              <a:avLst/>
            </a:prstGeom>
          </p:spPr>
        </p:pic>
        <p:grpSp>
          <p:nvGrpSpPr>
            <p:cNvPr id="13" name="组合 12">
              <a:extLst>
                <a:ext uri="{FF2B5EF4-FFF2-40B4-BE49-F238E27FC236}">
                  <a16:creationId xmlns:a16="http://schemas.microsoft.com/office/drawing/2014/main" id="{1CED6112-88B8-43E3-9419-E4341D528D96}"/>
                </a:ext>
              </a:extLst>
            </p:cNvPr>
            <p:cNvGrpSpPr/>
            <p:nvPr/>
          </p:nvGrpSpPr>
          <p:grpSpPr>
            <a:xfrm>
              <a:off x="9181201" y="4297144"/>
              <a:ext cx="382797" cy="246221"/>
              <a:chOff x="8450951" y="5087719"/>
              <a:chExt cx="382797" cy="246221"/>
            </a:xfrm>
          </p:grpSpPr>
          <p:sp>
            <p:nvSpPr>
              <p:cNvPr id="11" name="矩形 10">
                <a:extLst>
                  <a:ext uri="{FF2B5EF4-FFF2-40B4-BE49-F238E27FC236}">
                    <a16:creationId xmlns:a16="http://schemas.microsoft.com/office/drawing/2014/main" id="{A6556900-351A-4F74-83FC-80CA47536B76}"/>
                  </a:ext>
                </a:extLst>
              </p:cNvPr>
              <p:cNvSpPr/>
              <p:nvPr/>
            </p:nvSpPr>
            <p:spPr>
              <a:xfrm>
                <a:off x="8485186" y="5172074"/>
                <a:ext cx="314325" cy="1219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mc:AlternateContent xmlns:mc="http://schemas.openxmlformats.org/markup-compatibility/2006" xmlns:a14="http://schemas.microsoft.com/office/drawing/2010/main">
            <mc:Choice Requires="a14">
              <p:sp>
                <p:nvSpPr>
                  <p:cNvPr id="12" name="文本框 11">
                    <a:extLst>
                      <a:ext uri="{FF2B5EF4-FFF2-40B4-BE49-F238E27FC236}">
                        <a16:creationId xmlns:a16="http://schemas.microsoft.com/office/drawing/2014/main" id="{11B6217F-17B7-4B4D-919A-5924066C1AB8}"/>
                      </a:ext>
                    </a:extLst>
                  </p:cNvPr>
                  <p:cNvSpPr txBox="1"/>
                  <p:nvPr/>
                </p:nvSpPr>
                <p:spPr>
                  <a:xfrm>
                    <a:off x="8450951" y="5087719"/>
                    <a:ext cx="382797" cy="24622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zh-CN" altLang="en-US" sz="1600" i="1" smtClean="0">
                              <a:solidFill>
                                <a:schemeClr val="tx1">
                                  <a:lumMod val="65000"/>
                                  <a:lumOff val="35000"/>
                                </a:schemeClr>
                              </a:solidFill>
                              <a:latin typeface="Cambria Math" panose="02040503050406030204" pitchFamily="18" charset="0"/>
                            </a:rPr>
                            <m:t>𝑠𝑢𝑏</m:t>
                          </m:r>
                        </m:oMath>
                      </m:oMathPara>
                    </a14:m>
                    <a:endParaRPr lang="zh-CN" altLang="en-US" sz="1600" dirty="0">
                      <a:solidFill>
                        <a:schemeClr val="tx1">
                          <a:lumMod val="65000"/>
                          <a:lumOff val="35000"/>
                        </a:schemeClr>
                      </a:solidFill>
                    </a:endParaRPr>
                  </a:p>
                </p:txBody>
              </p:sp>
            </mc:Choice>
            <mc:Fallback xmlns="">
              <p:sp>
                <p:nvSpPr>
                  <p:cNvPr id="12" name="文本框 11">
                    <a:extLst>
                      <a:ext uri="{FF2B5EF4-FFF2-40B4-BE49-F238E27FC236}">
                        <a16:creationId xmlns:a14="http://schemas.microsoft.com/office/drawing/2010/main" xmlns="" xmlns:a16="http://schemas.microsoft.com/office/drawing/2014/main" id="{11B6217F-17B7-4B4D-919A-5924066C1AB8}"/>
                      </a:ext>
                    </a:extLst>
                  </p:cNvPr>
                  <p:cNvSpPr txBox="1">
                    <a:spLocks noRot="1" noChangeAspect="1" noMove="1" noResize="1" noEditPoints="1" noAdjustHandles="1" noChangeArrowheads="1" noChangeShapeType="1" noTextEdit="1"/>
                  </p:cNvSpPr>
                  <p:nvPr/>
                </p:nvSpPr>
                <p:spPr>
                  <a:xfrm>
                    <a:off x="8450951" y="5087719"/>
                    <a:ext cx="382797" cy="246221"/>
                  </a:xfrm>
                  <a:prstGeom prst="rect">
                    <a:avLst/>
                  </a:prstGeom>
                  <a:blipFill>
                    <a:blip r:embed="rId5"/>
                    <a:stretch>
                      <a:fillRect l="-11111" r="-9524" b="-10000"/>
                    </a:stretch>
                  </a:blipFill>
                </p:spPr>
                <p:txBody>
                  <a:bodyPr/>
                  <a:lstStyle/>
                  <a:p>
                    <a:r>
                      <a:rPr lang="zh-CN" altLang="en-US">
                        <a:noFill/>
                      </a:rPr>
                      <a:t> </a:t>
                    </a:r>
                  </a:p>
                </p:txBody>
              </p:sp>
            </mc:Fallback>
          </mc:AlternateContent>
        </p:grpSp>
      </p:grpSp>
      <p:sp>
        <p:nvSpPr>
          <p:cNvPr id="15" name="矩形 14">
            <a:extLst>
              <a:ext uri="{FF2B5EF4-FFF2-40B4-BE49-F238E27FC236}">
                <a16:creationId xmlns:a16="http://schemas.microsoft.com/office/drawing/2014/main" id="{6B036A96-6EAD-4511-A9D5-A403A3D30953}"/>
              </a:ext>
            </a:extLst>
          </p:cNvPr>
          <p:cNvSpPr/>
          <p:nvPr/>
        </p:nvSpPr>
        <p:spPr>
          <a:xfrm>
            <a:off x="0" y="60523"/>
            <a:ext cx="1924181" cy="307777"/>
          </a:xfrm>
          <a:prstGeom prst="rect">
            <a:avLst/>
          </a:prstGeom>
        </p:spPr>
        <p:txBody>
          <a:bodyPr wrap="none">
            <a:spAutoFit/>
          </a:bodyPr>
          <a:lstStyle/>
          <a:p>
            <a:r>
              <a:rPr lang="en-US" altLang="zh-CN" sz="1400" b="1" dirty="0"/>
              <a:t>PART FOUR </a:t>
            </a:r>
            <a:r>
              <a:rPr lang="zh-CN" altLang="en-US" sz="1400" b="1" dirty="0"/>
              <a:t>知识融合</a:t>
            </a:r>
          </a:p>
        </p:txBody>
      </p:sp>
      <p:sp>
        <p:nvSpPr>
          <p:cNvPr id="16" name="椭圆 15">
            <a:extLst>
              <a:ext uri="{FF2B5EF4-FFF2-40B4-BE49-F238E27FC236}">
                <a16:creationId xmlns:a16="http://schemas.microsoft.com/office/drawing/2014/main" id="{436C84E3-7BB5-4FF8-8087-29D8EC196EA3}"/>
              </a:ext>
            </a:extLst>
          </p:cNvPr>
          <p:cNvSpPr/>
          <p:nvPr/>
        </p:nvSpPr>
        <p:spPr>
          <a:xfrm>
            <a:off x="1950097" y="157740"/>
            <a:ext cx="130917" cy="113341"/>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4400"/>
          </a:p>
        </p:txBody>
      </p:sp>
    </p:spTree>
    <p:extLst>
      <p:ext uri="{BB962C8B-B14F-4D97-AF65-F5344CB8AC3E}">
        <p14:creationId xmlns:p14="http://schemas.microsoft.com/office/powerpoint/2010/main" val="18930421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矩形 33"/>
          <p:cNvSpPr/>
          <p:nvPr/>
        </p:nvSpPr>
        <p:spPr>
          <a:xfrm>
            <a:off x="330508" y="1905506"/>
            <a:ext cx="5165417" cy="461665"/>
          </a:xfrm>
          <a:prstGeom prst="rect">
            <a:avLst/>
          </a:prstGeom>
        </p:spPr>
        <p:txBody>
          <a:bodyPr wrap="square">
            <a:spAutoFit/>
          </a:bodyPr>
          <a:lstStyle/>
          <a:p>
            <a:pPr marL="342900" indent="-342900">
              <a:buFont typeface="Arial" panose="020B0604020202020204" pitchFamily="34" charset="0"/>
              <a:buChar char="•"/>
            </a:pPr>
            <a:r>
              <a:rPr lang="en-US" altLang="zh-CN" sz="2400" dirty="0">
                <a:solidFill>
                  <a:schemeClr val="bg2">
                    <a:lumMod val="25000"/>
                  </a:schemeClr>
                </a:solidFill>
                <a:latin typeface="+mn-ea"/>
              </a:rPr>
              <a:t>Edit Distance with affine gaps</a:t>
            </a:r>
          </a:p>
        </p:txBody>
      </p:sp>
      <p:sp>
        <p:nvSpPr>
          <p:cNvPr id="10" name="矩形 9">
            <a:extLst>
              <a:ext uri="{FF2B5EF4-FFF2-40B4-BE49-F238E27FC236}">
                <a16:creationId xmlns:a16="http://schemas.microsoft.com/office/drawing/2014/main" id="{72D2C14B-B79C-44E8-89E8-521D76C7EBF8}"/>
              </a:ext>
            </a:extLst>
          </p:cNvPr>
          <p:cNvSpPr/>
          <p:nvPr/>
        </p:nvSpPr>
        <p:spPr>
          <a:xfrm>
            <a:off x="330508" y="1074460"/>
            <a:ext cx="3584268" cy="523220"/>
          </a:xfrm>
          <a:prstGeom prst="rect">
            <a:avLst/>
          </a:prstGeom>
        </p:spPr>
        <p:txBody>
          <a:bodyPr wrap="square">
            <a:spAutoFit/>
          </a:bodyPr>
          <a:lstStyle/>
          <a:p>
            <a:r>
              <a:rPr lang="en-US" altLang="zh-CN" sz="2800" dirty="0"/>
              <a:t>[</a:t>
            </a:r>
            <a:r>
              <a:rPr lang="zh-CN" altLang="en-US" sz="2800" dirty="0">
                <a:solidFill>
                  <a:schemeClr val="bg2">
                    <a:lumMod val="25000"/>
                  </a:schemeClr>
                </a:solidFill>
                <a:latin typeface="+mn-ea"/>
              </a:rPr>
              <a:t>编辑距离</a:t>
            </a:r>
            <a:r>
              <a:rPr lang="en-US" altLang="zh-CN" sz="2800" dirty="0"/>
              <a:t>]</a:t>
            </a:r>
            <a:endParaRPr lang="zh-CN" altLang="en-US" sz="2800" dirty="0"/>
          </a:p>
        </p:txBody>
      </p:sp>
      <p:pic>
        <p:nvPicPr>
          <p:cNvPr id="5" name="图片 4">
            <a:extLst>
              <a:ext uri="{FF2B5EF4-FFF2-40B4-BE49-F238E27FC236}">
                <a16:creationId xmlns:a16="http://schemas.microsoft.com/office/drawing/2014/main" id="{50C0F72B-1C42-462E-91F7-DD1094D58317}"/>
              </a:ext>
            </a:extLst>
          </p:cNvPr>
          <p:cNvPicPr>
            <a:picLocks noChangeAspect="1"/>
          </p:cNvPicPr>
          <p:nvPr/>
        </p:nvPicPr>
        <p:blipFill>
          <a:blip r:embed="rId3"/>
          <a:stretch>
            <a:fillRect/>
          </a:stretch>
        </p:blipFill>
        <p:spPr>
          <a:xfrm>
            <a:off x="330508" y="2614029"/>
            <a:ext cx="4333333" cy="857143"/>
          </a:xfrm>
          <a:prstGeom prst="rect">
            <a:avLst/>
          </a:prstGeom>
        </p:spPr>
      </p:pic>
      <p:sp>
        <p:nvSpPr>
          <p:cNvPr id="9" name="矩形 8">
            <a:extLst>
              <a:ext uri="{FF2B5EF4-FFF2-40B4-BE49-F238E27FC236}">
                <a16:creationId xmlns:a16="http://schemas.microsoft.com/office/drawing/2014/main" id="{3EF7CA02-9E00-4AC7-A182-C9F429A2D17B}"/>
              </a:ext>
            </a:extLst>
          </p:cNvPr>
          <p:cNvSpPr/>
          <p:nvPr/>
        </p:nvSpPr>
        <p:spPr>
          <a:xfrm>
            <a:off x="974798" y="3658909"/>
            <a:ext cx="3585149" cy="646331"/>
          </a:xfrm>
          <a:prstGeom prst="rect">
            <a:avLst/>
          </a:prstGeom>
        </p:spPr>
        <p:txBody>
          <a:bodyPr wrap="none">
            <a:spAutoFit/>
          </a:bodyPr>
          <a:lstStyle/>
          <a:p>
            <a:r>
              <a:rPr lang="en-US" altLang="zh-CN" sz="3600" dirty="0"/>
              <a:t>L(e)</a:t>
            </a:r>
            <a:r>
              <a:rPr lang="en-US" altLang="zh-CN" sz="3600" dirty="0" err="1"/>
              <a:t>venssht</a:t>
            </a:r>
            <a:r>
              <a:rPr lang="en-US" altLang="zh-CN" sz="3600" dirty="0"/>
              <a:t>(e)</a:t>
            </a:r>
            <a:r>
              <a:rPr lang="en-US" altLang="zh-CN" sz="3600" dirty="0" err="1"/>
              <a:t>ain</a:t>
            </a:r>
            <a:endParaRPr lang="zh-CN" altLang="en-US" sz="3600" dirty="0"/>
          </a:p>
        </p:txBody>
      </p:sp>
      <p:sp>
        <p:nvSpPr>
          <p:cNvPr id="15" name="矩形 14">
            <a:extLst>
              <a:ext uri="{FF2B5EF4-FFF2-40B4-BE49-F238E27FC236}">
                <a16:creationId xmlns:a16="http://schemas.microsoft.com/office/drawing/2014/main" id="{466ACBD8-885E-478E-84B6-85D07C926E2F}"/>
              </a:ext>
            </a:extLst>
          </p:cNvPr>
          <p:cNvSpPr/>
          <p:nvPr/>
        </p:nvSpPr>
        <p:spPr>
          <a:xfrm>
            <a:off x="974798" y="4566745"/>
            <a:ext cx="3585149" cy="646331"/>
          </a:xfrm>
          <a:prstGeom prst="rect">
            <a:avLst/>
          </a:prstGeom>
        </p:spPr>
        <p:txBody>
          <a:bodyPr wrap="none">
            <a:spAutoFit/>
          </a:bodyPr>
          <a:lstStyle/>
          <a:p>
            <a:r>
              <a:rPr lang="en-US" altLang="zh-CN" sz="3600" dirty="0" err="1"/>
              <a:t>Levens</a:t>
            </a:r>
            <a:r>
              <a:rPr lang="en-US" altLang="zh-CN" sz="3600" dirty="0"/>
              <a:t>(s)the(a)in</a:t>
            </a:r>
            <a:endParaRPr lang="zh-CN" altLang="en-US" sz="3600" dirty="0"/>
          </a:p>
        </p:txBody>
      </p:sp>
      <p:pic>
        <p:nvPicPr>
          <p:cNvPr id="16" name="图片 15">
            <a:extLst>
              <a:ext uri="{FF2B5EF4-FFF2-40B4-BE49-F238E27FC236}">
                <a16:creationId xmlns:a16="http://schemas.microsoft.com/office/drawing/2014/main" id="{A32BFD50-A464-4122-878F-6BB10B897F96}"/>
              </a:ext>
            </a:extLst>
          </p:cNvPr>
          <p:cNvPicPr>
            <a:picLocks noChangeAspect="1"/>
          </p:cNvPicPr>
          <p:nvPr/>
        </p:nvPicPr>
        <p:blipFill>
          <a:blip r:embed="rId4"/>
          <a:stretch>
            <a:fillRect/>
          </a:stretch>
        </p:blipFill>
        <p:spPr>
          <a:xfrm>
            <a:off x="5580950" y="3553502"/>
            <a:ext cx="3638095" cy="857143"/>
          </a:xfrm>
          <a:prstGeom prst="rect">
            <a:avLst/>
          </a:prstGeom>
        </p:spPr>
      </p:pic>
      <p:sp>
        <p:nvSpPr>
          <p:cNvPr id="11" name="矩形 10">
            <a:extLst>
              <a:ext uri="{FF2B5EF4-FFF2-40B4-BE49-F238E27FC236}">
                <a16:creationId xmlns:a16="http://schemas.microsoft.com/office/drawing/2014/main" id="{87667950-9158-46A0-868C-D41981A545BE}"/>
              </a:ext>
            </a:extLst>
          </p:cNvPr>
          <p:cNvSpPr/>
          <p:nvPr/>
        </p:nvSpPr>
        <p:spPr>
          <a:xfrm>
            <a:off x="0" y="60523"/>
            <a:ext cx="1924181" cy="307777"/>
          </a:xfrm>
          <a:prstGeom prst="rect">
            <a:avLst/>
          </a:prstGeom>
        </p:spPr>
        <p:txBody>
          <a:bodyPr wrap="none">
            <a:spAutoFit/>
          </a:bodyPr>
          <a:lstStyle/>
          <a:p>
            <a:r>
              <a:rPr lang="en-US" altLang="zh-CN" sz="1400" b="1" dirty="0"/>
              <a:t>PART FOUR </a:t>
            </a:r>
            <a:r>
              <a:rPr lang="zh-CN" altLang="en-US" sz="1400" b="1" dirty="0"/>
              <a:t>知识融合</a:t>
            </a:r>
          </a:p>
        </p:txBody>
      </p:sp>
      <p:sp>
        <p:nvSpPr>
          <p:cNvPr id="12" name="椭圆 11">
            <a:extLst>
              <a:ext uri="{FF2B5EF4-FFF2-40B4-BE49-F238E27FC236}">
                <a16:creationId xmlns:a16="http://schemas.microsoft.com/office/drawing/2014/main" id="{4B1E69E7-3F76-4453-BF9E-8B356EBF5CBD}"/>
              </a:ext>
            </a:extLst>
          </p:cNvPr>
          <p:cNvSpPr/>
          <p:nvPr/>
        </p:nvSpPr>
        <p:spPr>
          <a:xfrm>
            <a:off x="1950097" y="157740"/>
            <a:ext cx="130917" cy="113341"/>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4400"/>
          </a:p>
        </p:txBody>
      </p:sp>
    </p:spTree>
    <p:extLst>
      <p:ext uri="{BB962C8B-B14F-4D97-AF65-F5344CB8AC3E}">
        <p14:creationId xmlns:p14="http://schemas.microsoft.com/office/powerpoint/2010/main" val="206093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矩形 33"/>
          <p:cNvSpPr/>
          <p:nvPr/>
        </p:nvSpPr>
        <p:spPr>
          <a:xfrm>
            <a:off x="330508" y="1905506"/>
            <a:ext cx="4270067" cy="461665"/>
          </a:xfrm>
          <a:prstGeom prst="rect">
            <a:avLst/>
          </a:prstGeom>
        </p:spPr>
        <p:txBody>
          <a:bodyPr wrap="square">
            <a:spAutoFit/>
          </a:bodyPr>
          <a:lstStyle/>
          <a:p>
            <a:pPr marL="342900" indent="-342900">
              <a:buFont typeface="Arial" panose="020B0604020202020204" pitchFamily="34" charset="0"/>
              <a:buChar char="•"/>
            </a:pPr>
            <a:r>
              <a:rPr lang="en-US" altLang="zh-CN" sz="2400" dirty="0">
                <a:solidFill>
                  <a:schemeClr val="bg2">
                    <a:lumMod val="25000"/>
                  </a:schemeClr>
                </a:solidFill>
                <a:latin typeface="+mn-ea"/>
              </a:rPr>
              <a:t>Dice </a:t>
            </a:r>
            <a:r>
              <a:rPr lang="zh-CN" altLang="en-US" sz="2400" dirty="0">
                <a:solidFill>
                  <a:schemeClr val="bg2">
                    <a:lumMod val="25000"/>
                  </a:schemeClr>
                </a:solidFill>
                <a:latin typeface="+mn-ea"/>
              </a:rPr>
              <a:t>系数</a:t>
            </a:r>
            <a:endParaRPr lang="en-US" altLang="zh-CN" sz="2400" dirty="0">
              <a:solidFill>
                <a:schemeClr val="bg2">
                  <a:lumMod val="25000"/>
                </a:schemeClr>
              </a:solidFill>
              <a:latin typeface="+mn-ea"/>
            </a:endParaRPr>
          </a:p>
        </p:txBody>
      </p:sp>
      <p:sp>
        <p:nvSpPr>
          <p:cNvPr id="10" name="矩形 9">
            <a:extLst>
              <a:ext uri="{FF2B5EF4-FFF2-40B4-BE49-F238E27FC236}">
                <a16:creationId xmlns:a16="http://schemas.microsoft.com/office/drawing/2014/main" id="{72D2C14B-B79C-44E8-89E8-521D76C7EBF8}"/>
              </a:ext>
            </a:extLst>
          </p:cNvPr>
          <p:cNvSpPr/>
          <p:nvPr/>
        </p:nvSpPr>
        <p:spPr>
          <a:xfrm>
            <a:off x="330508" y="1074460"/>
            <a:ext cx="3584268" cy="523220"/>
          </a:xfrm>
          <a:prstGeom prst="rect">
            <a:avLst/>
          </a:prstGeom>
        </p:spPr>
        <p:txBody>
          <a:bodyPr wrap="square">
            <a:spAutoFit/>
          </a:bodyPr>
          <a:lstStyle/>
          <a:p>
            <a:r>
              <a:rPr lang="en-US" altLang="zh-CN" sz="2800" dirty="0"/>
              <a:t>[</a:t>
            </a:r>
            <a:r>
              <a:rPr lang="zh-CN" altLang="en-US" sz="2800" dirty="0">
                <a:solidFill>
                  <a:schemeClr val="bg2">
                    <a:lumMod val="25000"/>
                  </a:schemeClr>
                </a:solidFill>
                <a:latin typeface="+mn-ea"/>
              </a:rPr>
              <a:t>集合相似度</a:t>
            </a:r>
            <a:r>
              <a:rPr lang="en-US" altLang="zh-CN" sz="2800" dirty="0"/>
              <a:t>]</a:t>
            </a:r>
            <a:endParaRPr lang="zh-CN" altLang="en-US" sz="2800" dirty="0"/>
          </a:p>
        </p:txBody>
      </p:sp>
      <mc:AlternateContent xmlns:mc="http://schemas.openxmlformats.org/markup-compatibility/2006" xmlns:a14="http://schemas.microsoft.com/office/drawing/2010/main">
        <mc:Choice Requires="a14">
          <p:sp>
            <p:nvSpPr>
              <p:cNvPr id="8" name="文本框 7">
                <a:extLst>
                  <a:ext uri="{FF2B5EF4-FFF2-40B4-BE49-F238E27FC236}">
                    <a16:creationId xmlns:a16="http://schemas.microsoft.com/office/drawing/2014/main" id="{6A066CCF-5400-4FF0-8508-0C61DFDD1028}"/>
                  </a:ext>
                </a:extLst>
              </p:cNvPr>
              <p:cNvSpPr txBox="1"/>
              <p:nvPr/>
            </p:nvSpPr>
            <p:spPr>
              <a:xfrm>
                <a:off x="744254" y="2856144"/>
                <a:ext cx="2411686" cy="101816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zh-CN" altLang="en-US" sz="3200" i="1" smtClean="0">
                          <a:latin typeface="Cambria Math" panose="02040503050406030204" pitchFamily="18" charset="0"/>
                        </a:rPr>
                        <m:t>𝑆</m:t>
                      </m:r>
                      <m:r>
                        <a:rPr lang="zh-CN" altLang="en-US" sz="3200" i="1" smtClean="0">
                          <a:latin typeface="Cambria Math" panose="02040503050406030204" pitchFamily="18" charset="0"/>
                        </a:rPr>
                        <m:t>=</m:t>
                      </m:r>
                      <m:f>
                        <m:fPr>
                          <m:ctrlPr>
                            <a:rPr lang="zh-CN" altLang="en-US" sz="3200" i="1" smtClean="0">
                              <a:latin typeface="Cambria Math" panose="02040503050406030204" pitchFamily="18" charset="0"/>
                            </a:rPr>
                          </m:ctrlPr>
                        </m:fPr>
                        <m:num>
                          <m:r>
                            <a:rPr lang="zh-CN" altLang="en-US" sz="3200" i="1" smtClean="0">
                              <a:latin typeface="Cambria Math" panose="02040503050406030204" pitchFamily="18" charset="0"/>
                            </a:rPr>
                            <m:t>2</m:t>
                          </m:r>
                          <m:d>
                            <m:dPr>
                              <m:begChr m:val="|"/>
                              <m:endChr m:val="|"/>
                              <m:ctrlPr>
                                <a:rPr lang="zh-CN" altLang="en-US" sz="3200" i="1" smtClean="0">
                                  <a:latin typeface="Cambria Math" panose="02040503050406030204" pitchFamily="18" charset="0"/>
                                </a:rPr>
                              </m:ctrlPr>
                            </m:dPr>
                            <m:e>
                              <m:r>
                                <a:rPr lang="zh-CN" altLang="en-US" sz="3200" i="1" smtClean="0">
                                  <a:latin typeface="Cambria Math" panose="02040503050406030204" pitchFamily="18" charset="0"/>
                                </a:rPr>
                                <m:t>𝑋</m:t>
                              </m:r>
                              <m:r>
                                <a:rPr lang="zh-CN" altLang="en-US" sz="3200" i="1" smtClean="0">
                                  <a:latin typeface="Cambria Math" panose="02040503050406030204" pitchFamily="18" charset="0"/>
                                </a:rPr>
                                <m:t>∩</m:t>
                              </m:r>
                              <m:r>
                                <a:rPr lang="zh-CN" altLang="en-US" sz="3200" i="1" smtClean="0">
                                  <a:latin typeface="Cambria Math" panose="02040503050406030204" pitchFamily="18" charset="0"/>
                                </a:rPr>
                                <m:t>𝑌</m:t>
                              </m:r>
                            </m:e>
                          </m:d>
                        </m:num>
                        <m:den>
                          <m:d>
                            <m:dPr>
                              <m:begChr m:val="|"/>
                              <m:endChr m:val="|"/>
                              <m:ctrlPr>
                                <a:rPr lang="zh-CN" altLang="en-US" sz="3200" i="1" smtClean="0">
                                  <a:latin typeface="Cambria Math" panose="02040503050406030204" pitchFamily="18" charset="0"/>
                                </a:rPr>
                              </m:ctrlPr>
                            </m:dPr>
                            <m:e>
                              <m:r>
                                <a:rPr lang="zh-CN" altLang="en-US" sz="3200" i="1" smtClean="0">
                                  <a:latin typeface="Cambria Math" panose="02040503050406030204" pitchFamily="18" charset="0"/>
                                </a:rPr>
                                <m:t>𝑋</m:t>
                              </m:r>
                            </m:e>
                          </m:d>
                          <m:r>
                            <a:rPr lang="zh-CN" altLang="en-US" sz="3200" i="1" smtClean="0">
                              <a:latin typeface="Cambria Math" panose="02040503050406030204" pitchFamily="18" charset="0"/>
                            </a:rPr>
                            <m:t>+</m:t>
                          </m:r>
                          <m:d>
                            <m:dPr>
                              <m:begChr m:val="|"/>
                              <m:endChr m:val="|"/>
                              <m:ctrlPr>
                                <a:rPr lang="zh-CN" altLang="en-US" sz="3200" i="1" smtClean="0">
                                  <a:latin typeface="Cambria Math" panose="02040503050406030204" pitchFamily="18" charset="0"/>
                                </a:rPr>
                              </m:ctrlPr>
                            </m:dPr>
                            <m:e>
                              <m:r>
                                <a:rPr lang="zh-CN" altLang="en-US" sz="3200" i="1" smtClean="0">
                                  <a:latin typeface="Cambria Math" panose="02040503050406030204" pitchFamily="18" charset="0"/>
                                </a:rPr>
                                <m:t>𝑌</m:t>
                              </m:r>
                            </m:e>
                          </m:d>
                        </m:den>
                      </m:f>
                    </m:oMath>
                  </m:oMathPara>
                </a14:m>
                <a:endParaRPr lang="zh-CN" altLang="en-US" dirty="0"/>
              </a:p>
            </p:txBody>
          </p:sp>
        </mc:Choice>
        <mc:Fallback xmlns="">
          <p:sp>
            <p:nvSpPr>
              <p:cNvPr id="8" name="文本框 7">
                <a:extLst>
                  <a:ext uri="{FF2B5EF4-FFF2-40B4-BE49-F238E27FC236}">
                    <a16:creationId xmlns:a14="http://schemas.microsoft.com/office/drawing/2010/main" xmlns="" xmlns:a16="http://schemas.microsoft.com/office/drawing/2014/main" id="{6A066CCF-5400-4FF0-8508-0C61DFDD1028}"/>
                  </a:ext>
                </a:extLst>
              </p:cNvPr>
              <p:cNvSpPr txBox="1">
                <a:spLocks noRot="1" noChangeAspect="1" noMove="1" noResize="1" noEditPoints="1" noAdjustHandles="1" noChangeArrowheads="1" noChangeShapeType="1" noTextEdit="1"/>
              </p:cNvSpPr>
              <p:nvPr/>
            </p:nvSpPr>
            <p:spPr>
              <a:xfrm>
                <a:off x="744254" y="2856144"/>
                <a:ext cx="2411686" cy="1018164"/>
              </a:xfrm>
              <a:prstGeom prst="rect">
                <a:avLst/>
              </a:prstGeom>
              <a:blipFill>
                <a:blip r:embed="rId3"/>
                <a:stretch>
                  <a:fillRect/>
                </a:stretch>
              </a:blipFill>
            </p:spPr>
            <p:txBody>
              <a:bodyPr/>
              <a:lstStyle/>
              <a:p>
                <a:r>
                  <a:rPr lang="zh-CN" altLang="en-US">
                    <a:noFill/>
                  </a:rPr>
                  <a:t> </a:t>
                </a:r>
              </a:p>
            </p:txBody>
          </p:sp>
        </mc:Fallback>
      </mc:AlternateContent>
      <p:sp>
        <p:nvSpPr>
          <p:cNvPr id="12" name="矩形 11">
            <a:extLst>
              <a:ext uri="{FF2B5EF4-FFF2-40B4-BE49-F238E27FC236}">
                <a16:creationId xmlns:a16="http://schemas.microsoft.com/office/drawing/2014/main" id="{DA148A98-82B0-40F1-B824-9E1695C38D06}"/>
              </a:ext>
            </a:extLst>
          </p:cNvPr>
          <p:cNvSpPr/>
          <p:nvPr/>
        </p:nvSpPr>
        <p:spPr>
          <a:xfrm>
            <a:off x="4835911" y="1811059"/>
            <a:ext cx="2520177" cy="646331"/>
          </a:xfrm>
          <a:prstGeom prst="rect">
            <a:avLst/>
          </a:prstGeom>
        </p:spPr>
        <p:txBody>
          <a:bodyPr wrap="none">
            <a:spAutoFit/>
          </a:bodyPr>
          <a:lstStyle/>
          <a:p>
            <a:r>
              <a:rPr lang="en-US" altLang="zh-CN" sz="3600" dirty="0" err="1"/>
              <a:t>Lvensshtain</a:t>
            </a:r>
            <a:endParaRPr lang="zh-CN" altLang="en-US" sz="3600" dirty="0"/>
          </a:p>
        </p:txBody>
      </p:sp>
      <p:sp>
        <p:nvSpPr>
          <p:cNvPr id="13" name="矩形 12">
            <a:extLst>
              <a:ext uri="{FF2B5EF4-FFF2-40B4-BE49-F238E27FC236}">
                <a16:creationId xmlns:a16="http://schemas.microsoft.com/office/drawing/2014/main" id="{1C3FAA90-C6EE-4E73-AE33-E2B2B21AD538}"/>
              </a:ext>
            </a:extLst>
          </p:cNvPr>
          <p:cNvSpPr/>
          <p:nvPr/>
        </p:nvSpPr>
        <p:spPr>
          <a:xfrm>
            <a:off x="4835911" y="2718895"/>
            <a:ext cx="2596095" cy="646331"/>
          </a:xfrm>
          <a:prstGeom prst="rect">
            <a:avLst/>
          </a:prstGeom>
        </p:spPr>
        <p:txBody>
          <a:bodyPr wrap="none">
            <a:spAutoFit/>
          </a:bodyPr>
          <a:lstStyle/>
          <a:p>
            <a:r>
              <a:rPr lang="en-US" altLang="zh-CN" sz="3600" dirty="0" err="1"/>
              <a:t>Levensthein</a:t>
            </a:r>
            <a:endParaRPr lang="zh-CN" altLang="en-US" sz="3600" dirty="0"/>
          </a:p>
        </p:txBody>
      </p:sp>
      <mc:AlternateContent xmlns:mc="http://schemas.openxmlformats.org/markup-compatibility/2006" xmlns:a14="http://schemas.microsoft.com/office/drawing/2010/main">
        <mc:Choice Requires="a14">
          <p:sp>
            <p:nvSpPr>
              <p:cNvPr id="11" name="矩形 10">
                <a:extLst>
                  <a:ext uri="{FF2B5EF4-FFF2-40B4-BE49-F238E27FC236}">
                    <a16:creationId xmlns:a16="http://schemas.microsoft.com/office/drawing/2014/main" id="{51DDD78B-427F-4D97-A922-A3FEAE16A3C6}"/>
                  </a:ext>
                </a:extLst>
              </p:cNvPr>
              <p:cNvSpPr/>
              <p:nvPr/>
            </p:nvSpPr>
            <p:spPr>
              <a:xfrm>
                <a:off x="4835911" y="3982074"/>
                <a:ext cx="3219151" cy="791242"/>
              </a:xfrm>
              <a:prstGeom prst="rect">
                <a:avLst/>
              </a:prstGeom>
            </p:spPr>
            <p:txBody>
              <a:bodyPr wrap="none">
                <a:spAutoFit/>
              </a:bodyPr>
              <a:lstStyle/>
              <a:p>
                <a:r>
                  <a:rPr lang="en-US" altLang="zh-CN" sz="3200" dirty="0">
                    <a:solidFill>
                      <a:srgbClr val="404040"/>
                    </a:solidFill>
                    <a:latin typeface="-apple-system"/>
                  </a:rPr>
                  <a:t>Sim = </a:t>
                </a:r>
                <a14:m>
                  <m:oMath xmlns:m="http://schemas.openxmlformats.org/officeDocument/2006/math">
                    <m:f>
                      <m:fPr>
                        <m:ctrlPr>
                          <a:rPr lang="en-US" altLang="zh-CN" sz="3200" i="1" dirty="0" smtClean="0">
                            <a:solidFill>
                              <a:srgbClr val="404040"/>
                            </a:solidFill>
                            <a:latin typeface="Cambria Math" panose="02040503050406030204" pitchFamily="18" charset="0"/>
                          </a:rPr>
                        </m:ctrlPr>
                      </m:fPr>
                      <m:num>
                        <m:r>
                          <a:rPr lang="en-US" altLang="zh-CN" sz="3200" i="1" dirty="0" smtClean="0">
                            <a:solidFill>
                              <a:srgbClr val="404040"/>
                            </a:solidFill>
                            <a:latin typeface="Cambria Math" panose="02040503050406030204" pitchFamily="18" charset="0"/>
                          </a:rPr>
                          <m:t>2×9</m:t>
                        </m:r>
                      </m:num>
                      <m:den>
                        <m:r>
                          <a:rPr lang="en-US" altLang="zh-CN" sz="3200" i="1" dirty="0" smtClean="0">
                            <a:solidFill>
                              <a:srgbClr val="404040"/>
                            </a:solidFill>
                            <a:latin typeface="Cambria Math" panose="02040503050406030204" pitchFamily="18" charset="0"/>
                          </a:rPr>
                          <m:t>11+11</m:t>
                        </m:r>
                      </m:den>
                    </m:f>
                  </m:oMath>
                </a14:m>
                <a:r>
                  <a:rPr lang="en-US" altLang="zh-CN" sz="3200" dirty="0">
                    <a:solidFill>
                      <a:srgbClr val="404040"/>
                    </a:solidFill>
                    <a:latin typeface="-apple-system"/>
                  </a:rPr>
                  <a:t> = 0.82</a:t>
                </a:r>
                <a:endParaRPr lang="zh-CN" altLang="en-US" sz="3200" dirty="0"/>
              </a:p>
            </p:txBody>
          </p:sp>
        </mc:Choice>
        <mc:Fallback xmlns="">
          <p:sp>
            <p:nvSpPr>
              <p:cNvPr id="11" name="矩形 10">
                <a:extLst>
                  <a:ext uri="{FF2B5EF4-FFF2-40B4-BE49-F238E27FC236}">
                    <a16:creationId xmlns:a14="http://schemas.microsoft.com/office/drawing/2010/main" xmlns="" xmlns:a16="http://schemas.microsoft.com/office/drawing/2014/main" id="{51DDD78B-427F-4D97-A922-A3FEAE16A3C6}"/>
                  </a:ext>
                </a:extLst>
              </p:cNvPr>
              <p:cNvSpPr>
                <a:spLocks noRot="1" noChangeAspect="1" noMove="1" noResize="1" noEditPoints="1" noAdjustHandles="1" noChangeArrowheads="1" noChangeShapeType="1" noTextEdit="1"/>
              </p:cNvSpPr>
              <p:nvPr/>
            </p:nvSpPr>
            <p:spPr>
              <a:xfrm>
                <a:off x="4835911" y="3982074"/>
                <a:ext cx="3219151" cy="791242"/>
              </a:xfrm>
              <a:prstGeom prst="rect">
                <a:avLst/>
              </a:prstGeom>
              <a:blipFill>
                <a:blip r:embed="rId4"/>
                <a:stretch>
                  <a:fillRect l="-4735" r="-4167" b="-12308"/>
                </a:stretch>
              </a:blipFill>
            </p:spPr>
            <p:txBody>
              <a:bodyPr/>
              <a:lstStyle/>
              <a:p>
                <a:r>
                  <a:rPr lang="zh-CN" altLang="en-US">
                    <a:noFill/>
                  </a:rPr>
                  <a:t> </a:t>
                </a:r>
              </a:p>
            </p:txBody>
          </p:sp>
        </mc:Fallback>
      </mc:AlternateContent>
      <p:sp>
        <p:nvSpPr>
          <p:cNvPr id="14" name="矩形 13">
            <a:extLst>
              <a:ext uri="{FF2B5EF4-FFF2-40B4-BE49-F238E27FC236}">
                <a16:creationId xmlns:a16="http://schemas.microsoft.com/office/drawing/2014/main" id="{FDD5E87A-C86C-4882-85AF-F775F46E4FAA}"/>
              </a:ext>
            </a:extLst>
          </p:cNvPr>
          <p:cNvSpPr/>
          <p:nvPr/>
        </p:nvSpPr>
        <p:spPr>
          <a:xfrm>
            <a:off x="0" y="60523"/>
            <a:ext cx="1924181" cy="307777"/>
          </a:xfrm>
          <a:prstGeom prst="rect">
            <a:avLst/>
          </a:prstGeom>
        </p:spPr>
        <p:txBody>
          <a:bodyPr wrap="none">
            <a:spAutoFit/>
          </a:bodyPr>
          <a:lstStyle/>
          <a:p>
            <a:r>
              <a:rPr lang="en-US" altLang="zh-CN" sz="1400" b="1" dirty="0"/>
              <a:t>PART FOUR </a:t>
            </a:r>
            <a:r>
              <a:rPr lang="zh-CN" altLang="en-US" sz="1400" b="1" dirty="0"/>
              <a:t>知识融合</a:t>
            </a:r>
          </a:p>
        </p:txBody>
      </p:sp>
      <p:sp>
        <p:nvSpPr>
          <p:cNvPr id="15" name="椭圆 14">
            <a:extLst>
              <a:ext uri="{FF2B5EF4-FFF2-40B4-BE49-F238E27FC236}">
                <a16:creationId xmlns:a16="http://schemas.microsoft.com/office/drawing/2014/main" id="{4EC0D732-EB88-4BDD-A195-261B75C98AAE}"/>
              </a:ext>
            </a:extLst>
          </p:cNvPr>
          <p:cNvSpPr/>
          <p:nvPr/>
        </p:nvSpPr>
        <p:spPr>
          <a:xfrm>
            <a:off x="1950097" y="157740"/>
            <a:ext cx="130917" cy="113341"/>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4400"/>
          </a:p>
        </p:txBody>
      </p:sp>
    </p:spTree>
    <p:extLst>
      <p:ext uri="{BB962C8B-B14F-4D97-AF65-F5344CB8AC3E}">
        <p14:creationId xmlns:p14="http://schemas.microsoft.com/office/powerpoint/2010/main" val="417380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50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2" grpId="0"/>
      <p:bldP spid="13" grpId="0"/>
      <p:bldP spid="11"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矩形 33"/>
          <p:cNvSpPr/>
          <p:nvPr/>
        </p:nvSpPr>
        <p:spPr>
          <a:xfrm>
            <a:off x="330508" y="1905506"/>
            <a:ext cx="4270067" cy="461665"/>
          </a:xfrm>
          <a:prstGeom prst="rect">
            <a:avLst/>
          </a:prstGeom>
        </p:spPr>
        <p:txBody>
          <a:bodyPr wrap="square">
            <a:spAutoFit/>
          </a:bodyPr>
          <a:lstStyle/>
          <a:p>
            <a:pPr marL="342900" indent="-342900">
              <a:buFont typeface="Arial" panose="020B0604020202020204" pitchFamily="34" charset="0"/>
              <a:buChar char="•"/>
            </a:pPr>
            <a:r>
              <a:rPr lang="en-US" altLang="zh-CN" sz="2400" dirty="0">
                <a:solidFill>
                  <a:schemeClr val="bg2">
                    <a:lumMod val="25000"/>
                  </a:schemeClr>
                </a:solidFill>
                <a:latin typeface="+mn-ea"/>
              </a:rPr>
              <a:t>Jaccard </a:t>
            </a:r>
            <a:r>
              <a:rPr lang="zh-CN" altLang="en-US" sz="2400" dirty="0">
                <a:solidFill>
                  <a:schemeClr val="bg2">
                    <a:lumMod val="25000"/>
                  </a:schemeClr>
                </a:solidFill>
                <a:latin typeface="+mn-ea"/>
              </a:rPr>
              <a:t>系数</a:t>
            </a:r>
            <a:endParaRPr lang="en-US" altLang="zh-CN" sz="2400" dirty="0">
              <a:solidFill>
                <a:schemeClr val="bg2">
                  <a:lumMod val="25000"/>
                </a:schemeClr>
              </a:solidFill>
              <a:latin typeface="+mn-ea"/>
            </a:endParaRPr>
          </a:p>
        </p:txBody>
      </p:sp>
      <p:sp>
        <p:nvSpPr>
          <p:cNvPr id="10" name="矩形 9">
            <a:extLst>
              <a:ext uri="{FF2B5EF4-FFF2-40B4-BE49-F238E27FC236}">
                <a16:creationId xmlns:a16="http://schemas.microsoft.com/office/drawing/2014/main" id="{72D2C14B-B79C-44E8-89E8-521D76C7EBF8}"/>
              </a:ext>
            </a:extLst>
          </p:cNvPr>
          <p:cNvSpPr/>
          <p:nvPr/>
        </p:nvSpPr>
        <p:spPr>
          <a:xfrm>
            <a:off x="330508" y="1074460"/>
            <a:ext cx="3584268" cy="523220"/>
          </a:xfrm>
          <a:prstGeom prst="rect">
            <a:avLst/>
          </a:prstGeom>
        </p:spPr>
        <p:txBody>
          <a:bodyPr wrap="square">
            <a:spAutoFit/>
          </a:bodyPr>
          <a:lstStyle/>
          <a:p>
            <a:r>
              <a:rPr lang="en-US" altLang="zh-CN" sz="2800" dirty="0"/>
              <a:t>[</a:t>
            </a:r>
            <a:r>
              <a:rPr lang="zh-CN" altLang="en-US" sz="2800" dirty="0">
                <a:solidFill>
                  <a:schemeClr val="bg2">
                    <a:lumMod val="25000"/>
                  </a:schemeClr>
                </a:solidFill>
                <a:latin typeface="+mn-ea"/>
              </a:rPr>
              <a:t>集合相似度</a:t>
            </a:r>
            <a:r>
              <a:rPr lang="en-US" altLang="zh-CN" sz="2800" dirty="0"/>
              <a:t>]</a:t>
            </a:r>
            <a:endParaRPr lang="zh-CN" altLang="en-US" sz="2800" dirty="0"/>
          </a:p>
        </p:txBody>
      </p:sp>
      <mc:AlternateContent xmlns:mc="http://schemas.openxmlformats.org/markup-compatibility/2006" xmlns:a14="http://schemas.microsoft.com/office/drawing/2010/main">
        <mc:Choice Requires="a14">
          <p:sp>
            <p:nvSpPr>
              <p:cNvPr id="8" name="文本框 7">
                <a:extLst>
                  <a:ext uri="{FF2B5EF4-FFF2-40B4-BE49-F238E27FC236}">
                    <a16:creationId xmlns:a16="http://schemas.microsoft.com/office/drawing/2014/main" id="{6A066CCF-5400-4FF0-8508-0C61DFDD1028}"/>
                  </a:ext>
                </a:extLst>
              </p:cNvPr>
              <p:cNvSpPr txBox="1"/>
              <p:nvPr/>
            </p:nvSpPr>
            <p:spPr>
              <a:xfrm>
                <a:off x="4478054" y="2456942"/>
                <a:ext cx="2124749" cy="101816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zh-CN" altLang="en-US" sz="3200" i="1" smtClean="0">
                          <a:latin typeface="Cambria Math" panose="02040503050406030204" pitchFamily="18" charset="0"/>
                        </a:rPr>
                        <m:t>𝑆</m:t>
                      </m:r>
                      <m:r>
                        <a:rPr lang="zh-CN" altLang="en-US" sz="3200" i="1" smtClean="0">
                          <a:latin typeface="Cambria Math" panose="02040503050406030204" pitchFamily="18" charset="0"/>
                        </a:rPr>
                        <m:t>=</m:t>
                      </m:r>
                      <m:f>
                        <m:fPr>
                          <m:ctrlPr>
                            <a:rPr lang="zh-CN" altLang="en-US" sz="3200" i="1" smtClean="0">
                              <a:latin typeface="Cambria Math" panose="02040503050406030204" pitchFamily="18" charset="0"/>
                            </a:rPr>
                          </m:ctrlPr>
                        </m:fPr>
                        <m:num>
                          <m:d>
                            <m:dPr>
                              <m:begChr m:val="|"/>
                              <m:endChr m:val="|"/>
                              <m:ctrlPr>
                                <a:rPr lang="zh-CN" altLang="en-US" sz="3200" i="1" smtClean="0">
                                  <a:latin typeface="Cambria Math" panose="02040503050406030204" pitchFamily="18" charset="0"/>
                                </a:rPr>
                              </m:ctrlPr>
                            </m:dPr>
                            <m:e>
                              <m:r>
                                <a:rPr lang="zh-CN" altLang="en-US" sz="3200" i="1" smtClean="0">
                                  <a:latin typeface="Cambria Math" panose="02040503050406030204" pitchFamily="18" charset="0"/>
                                </a:rPr>
                                <m:t>𝑋</m:t>
                              </m:r>
                              <m:r>
                                <a:rPr lang="zh-CN" altLang="en-US" sz="3200" i="1" smtClean="0">
                                  <a:latin typeface="Cambria Math" panose="02040503050406030204" pitchFamily="18" charset="0"/>
                                </a:rPr>
                                <m:t>∩</m:t>
                              </m:r>
                              <m:r>
                                <a:rPr lang="zh-CN" altLang="en-US" sz="3200" i="1" smtClean="0">
                                  <a:latin typeface="Cambria Math" panose="02040503050406030204" pitchFamily="18" charset="0"/>
                                </a:rPr>
                                <m:t>𝑌</m:t>
                              </m:r>
                            </m:e>
                          </m:d>
                        </m:num>
                        <m:den>
                          <m:d>
                            <m:dPr>
                              <m:begChr m:val="|"/>
                              <m:endChr m:val="|"/>
                              <m:ctrlPr>
                                <a:rPr lang="zh-CN" altLang="en-US" sz="3200" i="1" smtClean="0">
                                  <a:latin typeface="Cambria Math" panose="02040503050406030204" pitchFamily="18" charset="0"/>
                                </a:rPr>
                              </m:ctrlPr>
                            </m:dPr>
                            <m:e>
                              <m:r>
                                <a:rPr lang="zh-CN" altLang="en-US" sz="3200" i="1" smtClean="0">
                                  <a:latin typeface="Cambria Math" panose="02040503050406030204" pitchFamily="18" charset="0"/>
                                </a:rPr>
                                <m:t>𝑋</m:t>
                              </m:r>
                              <m:r>
                                <a:rPr lang="zh-CN" altLang="en-US" sz="3200" i="1" smtClean="0">
                                  <a:latin typeface="Cambria Math" panose="02040503050406030204" pitchFamily="18" charset="0"/>
                                </a:rPr>
                                <m:t>∪</m:t>
                              </m:r>
                              <m:r>
                                <a:rPr lang="zh-CN" altLang="en-US" sz="3200" i="1" smtClean="0">
                                  <a:latin typeface="Cambria Math" panose="02040503050406030204" pitchFamily="18" charset="0"/>
                                </a:rPr>
                                <m:t>𝑌</m:t>
                              </m:r>
                            </m:e>
                          </m:d>
                        </m:den>
                      </m:f>
                    </m:oMath>
                  </m:oMathPara>
                </a14:m>
                <a:endParaRPr lang="zh-CN" altLang="en-US" dirty="0"/>
              </a:p>
            </p:txBody>
          </p:sp>
        </mc:Choice>
        <mc:Fallback xmlns="">
          <p:sp>
            <p:nvSpPr>
              <p:cNvPr id="8" name="文本框 7">
                <a:extLst>
                  <a:ext uri="{FF2B5EF4-FFF2-40B4-BE49-F238E27FC236}">
                    <a16:creationId xmlns:a14="http://schemas.microsoft.com/office/drawing/2010/main" xmlns="" xmlns:a16="http://schemas.microsoft.com/office/drawing/2014/main" id="{6A066CCF-5400-4FF0-8508-0C61DFDD1028}"/>
                  </a:ext>
                </a:extLst>
              </p:cNvPr>
              <p:cNvSpPr txBox="1">
                <a:spLocks noRot="1" noChangeAspect="1" noMove="1" noResize="1" noEditPoints="1" noAdjustHandles="1" noChangeArrowheads="1" noChangeShapeType="1" noTextEdit="1"/>
              </p:cNvSpPr>
              <p:nvPr/>
            </p:nvSpPr>
            <p:spPr>
              <a:xfrm>
                <a:off x="4478054" y="2456942"/>
                <a:ext cx="2124749" cy="1018164"/>
              </a:xfrm>
              <a:prstGeom prst="rect">
                <a:avLst/>
              </a:prstGeom>
              <a:blipFill>
                <a:blip r:embed="rId3"/>
                <a:stretch>
                  <a:fillRect b="-599"/>
                </a:stretch>
              </a:blipFill>
            </p:spPr>
            <p:txBody>
              <a:bodyPr/>
              <a:lstStyle/>
              <a:p>
                <a:r>
                  <a:rPr lang="zh-CN" altLang="en-US">
                    <a:noFill/>
                  </a:rPr>
                  <a:t> </a:t>
                </a:r>
              </a:p>
            </p:txBody>
          </p:sp>
        </mc:Fallback>
      </mc:AlternateContent>
      <p:sp>
        <p:nvSpPr>
          <p:cNvPr id="7" name="矩形 6">
            <a:extLst>
              <a:ext uri="{FF2B5EF4-FFF2-40B4-BE49-F238E27FC236}">
                <a16:creationId xmlns:a16="http://schemas.microsoft.com/office/drawing/2014/main" id="{DDD10BB1-B05A-4A24-A966-92E7FF073F01}"/>
              </a:ext>
            </a:extLst>
          </p:cNvPr>
          <p:cNvSpPr/>
          <p:nvPr/>
        </p:nvSpPr>
        <p:spPr>
          <a:xfrm>
            <a:off x="0" y="60523"/>
            <a:ext cx="1924181" cy="307777"/>
          </a:xfrm>
          <a:prstGeom prst="rect">
            <a:avLst/>
          </a:prstGeom>
        </p:spPr>
        <p:txBody>
          <a:bodyPr wrap="none">
            <a:spAutoFit/>
          </a:bodyPr>
          <a:lstStyle/>
          <a:p>
            <a:r>
              <a:rPr lang="en-US" altLang="zh-CN" sz="1400" b="1" dirty="0"/>
              <a:t>PART FOUR </a:t>
            </a:r>
            <a:r>
              <a:rPr lang="zh-CN" altLang="en-US" sz="1400" b="1" dirty="0"/>
              <a:t>知识融合</a:t>
            </a:r>
          </a:p>
        </p:txBody>
      </p:sp>
      <p:sp>
        <p:nvSpPr>
          <p:cNvPr id="9" name="椭圆 8">
            <a:extLst>
              <a:ext uri="{FF2B5EF4-FFF2-40B4-BE49-F238E27FC236}">
                <a16:creationId xmlns:a16="http://schemas.microsoft.com/office/drawing/2014/main" id="{D45D6033-904F-4168-94AE-8E5E5506E2AC}"/>
              </a:ext>
            </a:extLst>
          </p:cNvPr>
          <p:cNvSpPr/>
          <p:nvPr/>
        </p:nvSpPr>
        <p:spPr>
          <a:xfrm>
            <a:off x="1950097" y="157740"/>
            <a:ext cx="130917" cy="113341"/>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4400"/>
          </a:p>
        </p:txBody>
      </p:sp>
    </p:spTree>
    <p:extLst>
      <p:ext uri="{BB962C8B-B14F-4D97-AF65-F5344CB8AC3E}">
        <p14:creationId xmlns:p14="http://schemas.microsoft.com/office/powerpoint/2010/main" val="19949606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矩形 33"/>
          <p:cNvSpPr/>
          <p:nvPr/>
        </p:nvSpPr>
        <p:spPr>
          <a:xfrm>
            <a:off x="330508" y="1905506"/>
            <a:ext cx="4270067" cy="461665"/>
          </a:xfrm>
          <a:prstGeom prst="rect">
            <a:avLst/>
          </a:prstGeom>
        </p:spPr>
        <p:txBody>
          <a:bodyPr wrap="square">
            <a:spAutoFit/>
          </a:bodyPr>
          <a:lstStyle/>
          <a:p>
            <a:pPr marL="342900" indent="-342900">
              <a:buFont typeface="Arial" panose="020B0604020202020204" pitchFamily="34" charset="0"/>
              <a:buChar char="•"/>
            </a:pPr>
            <a:r>
              <a:rPr lang="en-US" altLang="zh-CN" sz="2400" dirty="0">
                <a:solidFill>
                  <a:schemeClr val="bg2">
                    <a:lumMod val="25000"/>
                  </a:schemeClr>
                </a:solidFill>
                <a:latin typeface="+mn-ea"/>
              </a:rPr>
              <a:t>TF-IDF</a:t>
            </a:r>
          </a:p>
        </p:txBody>
      </p:sp>
      <p:sp>
        <p:nvSpPr>
          <p:cNvPr id="10" name="矩形 9">
            <a:extLst>
              <a:ext uri="{FF2B5EF4-FFF2-40B4-BE49-F238E27FC236}">
                <a16:creationId xmlns:a16="http://schemas.microsoft.com/office/drawing/2014/main" id="{72D2C14B-B79C-44E8-89E8-521D76C7EBF8}"/>
              </a:ext>
            </a:extLst>
          </p:cNvPr>
          <p:cNvSpPr/>
          <p:nvPr/>
        </p:nvSpPr>
        <p:spPr>
          <a:xfrm>
            <a:off x="330508" y="1074460"/>
            <a:ext cx="3584268" cy="523220"/>
          </a:xfrm>
          <a:prstGeom prst="rect">
            <a:avLst/>
          </a:prstGeom>
        </p:spPr>
        <p:txBody>
          <a:bodyPr wrap="square">
            <a:spAutoFit/>
          </a:bodyPr>
          <a:lstStyle/>
          <a:p>
            <a:r>
              <a:rPr lang="en-US" altLang="zh-CN" sz="2800" dirty="0"/>
              <a:t>[</a:t>
            </a:r>
            <a:r>
              <a:rPr lang="zh-CN" altLang="en-US" sz="2800" dirty="0">
                <a:solidFill>
                  <a:schemeClr val="bg2">
                    <a:lumMod val="25000"/>
                  </a:schemeClr>
                </a:solidFill>
                <a:latin typeface="+mn-ea"/>
              </a:rPr>
              <a:t>基于向量的相似度</a:t>
            </a:r>
            <a:r>
              <a:rPr lang="en-US" altLang="zh-CN" sz="2800" dirty="0"/>
              <a:t>]</a:t>
            </a:r>
            <a:endParaRPr lang="zh-CN" altLang="en-US" sz="2800" dirty="0"/>
          </a:p>
        </p:txBody>
      </p:sp>
      <p:sp>
        <p:nvSpPr>
          <p:cNvPr id="4" name="文本框 3">
            <a:extLst>
              <a:ext uri="{FF2B5EF4-FFF2-40B4-BE49-F238E27FC236}">
                <a16:creationId xmlns:a16="http://schemas.microsoft.com/office/drawing/2014/main" id="{E1EAA0A3-552F-4542-8FEE-939B45DFD1CC}"/>
              </a:ext>
            </a:extLst>
          </p:cNvPr>
          <p:cNvSpPr txBox="1"/>
          <p:nvPr/>
        </p:nvSpPr>
        <p:spPr>
          <a:xfrm>
            <a:off x="721644" y="2695953"/>
            <a:ext cx="4270067" cy="461665"/>
          </a:xfrm>
          <a:prstGeom prst="rect">
            <a:avLst/>
          </a:prstGeom>
          <a:noFill/>
        </p:spPr>
        <p:txBody>
          <a:bodyPr wrap="square" rtlCol="0">
            <a:spAutoFit/>
          </a:bodyPr>
          <a:lstStyle/>
          <a:p>
            <a:r>
              <a:rPr lang="en-US" altLang="zh-CN" sz="2400" dirty="0">
                <a:latin typeface="+mn-ea"/>
              </a:rPr>
              <a:t>TF = term frequency = </a:t>
            </a:r>
            <a:endParaRPr lang="zh-CN" altLang="en-US" sz="2400" dirty="0">
              <a:latin typeface="+mn-ea"/>
            </a:endParaRPr>
          </a:p>
        </p:txBody>
      </p:sp>
      <p:sp>
        <p:nvSpPr>
          <p:cNvPr id="5" name="矩形 4">
            <a:extLst>
              <a:ext uri="{FF2B5EF4-FFF2-40B4-BE49-F238E27FC236}">
                <a16:creationId xmlns:a16="http://schemas.microsoft.com/office/drawing/2014/main" id="{9B90B7E8-23B2-436E-A2FE-5B10B31E6461}"/>
              </a:ext>
            </a:extLst>
          </p:cNvPr>
          <p:cNvSpPr/>
          <p:nvPr/>
        </p:nvSpPr>
        <p:spPr>
          <a:xfrm>
            <a:off x="721644" y="4088003"/>
            <a:ext cx="5927499" cy="461665"/>
          </a:xfrm>
          <a:prstGeom prst="rect">
            <a:avLst/>
          </a:prstGeom>
        </p:spPr>
        <p:txBody>
          <a:bodyPr wrap="square">
            <a:spAutoFit/>
          </a:bodyPr>
          <a:lstStyle/>
          <a:p>
            <a:r>
              <a:rPr lang="en-US" altLang="zh-CN" sz="2400" dirty="0">
                <a:latin typeface="+mn-ea"/>
              </a:rPr>
              <a:t>IDF = Inverse Document Frequency = </a:t>
            </a:r>
            <a:endParaRPr lang="zh-CN" altLang="en-US" sz="2400" dirty="0">
              <a:latin typeface="+mn-ea"/>
            </a:endParaRPr>
          </a:p>
        </p:txBody>
      </p:sp>
      <p:pic>
        <p:nvPicPr>
          <p:cNvPr id="6" name="图片 5">
            <a:extLst>
              <a:ext uri="{FF2B5EF4-FFF2-40B4-BE49-F238E27FC236}">
                <a16:creationId xmlns:a16="http://schemas.microsoft.com/office/drawing/2014/main" id="{ABBF0AED-7B29-4CC1-82A7-011E90E6443E}"/>
              </a:ext>
            </a:extLst>
          </p:cNvPr>
          <p:cNvPicPr>
            <a:picLocks noChangeAspect="1"/>
          </p:cNvPicPr>
          <p:nvPr/>
        </p:nvPicPr>
        <p:blipFill>
          <a:blip r:embed="rId3"/>
          <a:stretch>
            <a:fillRect/>
          </a:stretch>
        </p:blipFill>
        <p:spPr>
          <a:xfrm>
            <a:off x="4110244" y="2308530"/>
            <a:ext cx="3304762" cy="1361905"/>
          </a:xfrm>
          <a:prstGeom prst="rect">
            <a:avLst/>
          </a:prstGeom>
        </p:spPr>
      </p:pic>
      <p:pic>
        <p:nvPicPr>
          <p:cNvPr id="7" name="图片 6">
            <a:extLst>
              <a:ext uri="{FF2B5EF4-FFF2-40B4-BE49-F238E27FC236}">
                <a16:creationId xmlns:a16="http://schemas.microsoft.com/office/drawing/2014/main" id="{C7D39E4A-FFBE-4448-B1BA-AA3C3765646B}"/>
              </a:ext>
            </a:extLst>
          </p:cNvPr>
          <p:cNvPicPr>
            <a:picLocks noChangeAspect="1"/>
          </p:cNvPicPr>
          <p:nvPr/>
        </p:nvPicPr>
        <p:blipFill>
          <a:blip r:embed="rId4"/>
          <a:stretch>
            <a:fillRect/>
          </a:stretch>
        </p:blipFill>
        <p:spPr>
          <a:xfrm>
            <a:off x="6239568" y="3641860"/>
            <a:ext cx="5542857" cy="1542857"/>
          </a:xfrm>
          <a:prstGeom prst="rect">
            <a:avLst/>
          </a:prstGeom>
        </p:spPr>
      </p:pic>
      <p:sp>
        <p:nvSpPr>
          <p:cNvPr id="9" name="矩形 8">
            <a:extLst>
              <a:ext uri="{FF2B5EF4-FFF2-40B4-BE49-F238E27FC236}">
                <a16:creationId xmlns:a16="http://schemas.microsoft.com/office/drawing/2014/main" id="{1D9D873F-192E-4074-83F2-8BE68423E43D}"/>
              </a:ext>
            </a:extLst>
          </p:cNvPr>
          <p:cNvSpPr/>
          <p:nvPr/>
        </p:nvSpPr>
        <p:spPr>
          <a:xfrm>
            <a:off x="721644" y="4967236"/>
            <a:ext cx="6003006" cy="646331"/>
          </a:xfrm>
          <a:prstGeom prst="rect">
            <a:avLst/>
          </a:prstGeom>
        </p:spPr>
        <p:txBody>
          <a:bodyPr wrap="square">
            <a:spAutoFit/>
          </a:bodyPr>
          <a:lstStyle/>
          <a:p>
            <a:r>
              <a:rPr lang="zh-CN" altLang="en-US" dirty="0">
                <a:solidFill>
                  <a:srgbClr val="404040"/>
                </a:solidFill>
                <a:latin typeface="-apple-system"/>
              </a:rPr>
              <a:t>比如某个语料库中有</a:t>
            </a:r>
            <a:r>
              <a:rPr lang="en-US" altLang="zh-CN" dirty="0">
                <a:solidFill>
                  <a:srgbClr val="404040"/>
                </a:solidFill>
                <a:latin typeface="-apple-system"/>
              </a:rPr>
              <a:t>5</a:t>
            </a:r>
            <a:r>
              <a:rPr lang="zh-CN" altLang="en-US" dirty="0">
                <a:solidFill>
                  <a:srgbClr val="404040"/>
                </a:solidFill>
                <a:latin typeface="-apple-system"/>
              </a:rPr>
              <a:t>万篇文章</a:t>
            </a:r>
            <a:r>
              <a:rPr lang="en-US" altLang="zh-CN" dirty="0">
                <a:solidFill>
                  <a:srgbClr val="404040"/>
                </a:solidFill>
                <a:latin typeface="-apple-system"/>
              </a:rPr>
              <a:t>,</a:t>
            </a:r>
            <a:r>
              <a:rPr lang="zh-CN" altLang="en-US" dirty="0">
                <a:solidFill>
                  <a:srgbClr val="404040"/>
                </a:solidFill>
                <a:latin typeface="-apple-system"/>
              </a:rPr>
              <a:t>含有“健康”的有</a:t>
            </a:r>
            <a:r>
              <a:rPr lang="en-US" altLang="zh-CN" dirty="0">
                <a:solidFill>
                  <a:srgbClr val="404040"/>
                </a:solidFill>
                <a:latin typeface="-apple-system"/>
              </a:rPr>
              <a:t>2</a:t>
            </a:r>
            <a:r>
              <a:rPr lang="zh-CN" altLang="en-US" dirty="0">
                <a:solidFill>
                  <a:srgbClr val="404040"/>
                </a:solidFill>
                <a:latin typeface="-apple-system"/>
              </a:rPr>
              <a:t>万篇</a:t>
            </a:r>
            <a:r>
              <a:rPr lang="en-US" altLang="zh-CN" dirty="0">
                <a:solidFill>
                  <a:srgbClr val="404040"/>
                </a:solidFill>
                <a:latin typeface="-apple-system"/>
              </a:rPr>
              <a:t>,</a:t>
            </a:r>
            <a:r>
              <a:rPr lang="zh-CN" altLang="en-US" dirty="0">
                <a:solidFill>
                  <a:srgbClr val="404040"/>
                </a:solidFill>
                <a:latin typeface="-apple-system"/>
              </a:rPr>
              <a:t>现有一篇文章</a:t>
            </a:r>
            <a:r>
              <a:rPr lang="en-US" altLang="zh-CN" dirty="0">
                <a:solidFill>
                  <a:srgbClr val="404040"/>
                </a:solidFill>
                <a:latin typeface="-apple-system"/>
              </a:rPr>
              <a:t>,</a:t>
            </a:r>
            <a:r>
              <a:rPr lang="zh-CN" altLang="en-US" dirty="0">
                <a:solidFill>
                  <a:srgbClr val="404040"/>
                </a:solidFill>
                <a:latin typeface="-apple-system"/>
              </a:rPr>
              <a:t>共</a:t>
            </a:r>
            <a:r>
              <a:rPr lang="en-US" altLang="zh-CN" dirty="0">
                <a:solidFill>
                  <a:srgbClr val="404040"/>
                </a:solidFill>
                <a:latin typeface="-apple-system"/>
              </a:rPr>
              <a:t>1000</a:t>
            </a:r>
            <a:r>
              <a:rPr lang="zh-CN" altLang="en-US" dirty="0">
                <a:solidFill>
                  <a:srgbClr val="404040"/>
                </a:solidFill>
                <a:latin typeface="-apple-system"/>
              </a:rPr>
              <a:t>个词</a:t>
            </a:r>
            <a:r>
              <a:rPr lang="en-US" altLang="zh-CN" dirty="0">
                <a:solidFill>
                  <a:srgbClr val="404040"/>
                </a:solidFill>
                <a:latin typeface="-apple-system"/>
              </a:rPr>
              <a:t>,‘</a:t>
            </a:r>
            <a:r>
              <a:rPr lang="zh-CN" altLang="en-US" dirty="0">
                <a:solidFill>
                  <a:srgbClr val="404040"/>
                </a:solidFill>
                <a:latin typeface="-apple-system"/>
              </a:rPr>
              <a:t>健康’出现</a:t>
            </a:r>
            <a:r>
              <a:rPr lang="en-US" altLang="zh-CN" dirty="0">
                <a:solidFill>
                  <a:srgbClr val="404040"/>
                </a:solidFill>
                <a:latin typeface="-apple-system"/>
              </a:rPr>
              <a:t>30</a:t>
            </a:r>
            <a:r>
              <a:rPr lang="zh-CN" altLang="en-US" dirty="0">
                <a:solidFill>
                  <a:srgbClr val="404040"/>
                </a:solidFill>
                <a:latin typeface="-apple-system"/>
              </a:rPr>
              <a:t>次</a:t>
            </a:r>
            <a:r>
              <a:rPr lang="en-US" altLang="zh-CN" dirty="0">
                <a:solidFill>
                  <a:srgbClr val="404040"/>
                </a:solidFill>
                <a:latin typeface="-apple-system"/>
              </a:rPr>
              <a:t>,</a:t>
            </a:r>
            <a:r>
              <a:rPr lang="zh-CN" altLang="en-US" dirty="0">
                <a:solidFill>
                  <a:srgbClr val="404040"/>
                </a:solidFill>
                <a:latin typeface="-apple-system"/>
              </a:rPr>
              <a:t>则</a:t>
            </a:r>
            <a:r>
              <a:rPr lang="en-US" altLang="zh-CN" dirty="0">
                <a:solidFill>
                  <a:srgbClr val="404040"/>
                </a:solidFill>
                <a:latin typeface="-apple-system"/>
              </a:rPr>
              <a:t>sim TF-IDF =</a:t>
            </a:r>
            <a:endParaRPr lang="zh-CN" altLang="en-US" dirty="0"/>
          </a:p>
        </p:txBody>
      </p:sp>
      <mc:AlternateContent xmlns:mc="http://schemas.openxmlformats.org/markup-compatibility/2006" xmlns:a14="http://schemas.microsoft.com/office/drawing/2010/main">
        <mc:Choice Requires="a14">
          <p:sp>
            <p:nvSpPr>
              <p:cNvPr id="12" name="文本框 11">
                <a:extLst>
                  <a:ext uri="{FF2B5EF4-FFF2-40B4-BE49-F238E27FC236}">
                    <a16:creationId xmlns:a16="http://schemas.microsoft.com/office/drawing/2014/main" id="{00A18F31-8041-494F-92A3-FDA8581AEA8D}"/>
                  </a:ext>
                </a:extLst>
              </p:cNvPr>
              <p:cNvSpPr txBox="1"/>
              <p:nvPr/>
            </p:nvSpPr>
            <p:spPr>
              <a:xfrm>
                <a:off x="6439106" y="5088056"/>
                <a:ext cx="2814431" cy="622350"/>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altLang="zh-CN" i="1" smtClean="0">
                              <a:latin typeface="Cambria Math" panose="02040503050406030204" pitchFamily="18" charset="0"/>
                            </a:rPr>
                          </m:ctrlPr>
                        </m:fPr>
                        <m:num>
                          <m:r>
                            <a:rPr lang="en-US" altLang="zh-CN" b="0" i="1" smtClean="0">
                              <a:latin typeface="Cambria Math" panose="02040503050406030204" pitchFamily="18" charset="0"/>
                            </a:rPr>
                            <m:t>30</m:t>
                          </m:r>
                        </m:num>
                        <m:den>
                          <m:r>
                            <a:rPr lang="en-US" altLang="zh-CN" b="0" i="1" smtClean="0">
                              <a:latin typeface="Cambria Math" panose="02040503050406030204" pitchFamily="18" charset="0"/>
                            </a:rPr>
                            <m:t>1000</m:t>
                          </m:r>
                        </m:den>
                      </m:f>
                      <m:r>
                        <a:rPr lang="en-US" altLang="zh-CN" i="1" smtClean="0">
                          <a:latin typeface="Cambria Math" panose="02040503050406030204" pitchFamily="18" charset="0"/>
                          <a:ea typeface="Cambria Math" panose="02040503050406030204" pitchFamily="18" charset="0"/>
                        </a:rPr>
                        <m:t>×</m:t>
                      </m:r>
                      <m:func>
                        <m:funcPr>
                          <m:ctrlPr>
                            <a:rPr lang="en-US" altLang="zh-CN" i="1" smtClean="0">
                              <a:latin typeface="Cambria Math" panose="02040503050406030204" pitchFamily="18" charset="0"/>
                              <a:ea typeface="Cambria Math" panose="02040503050406030204" pitchFamily="18" charset="0"/>
                            </a:rPr>
                          </m:ctrlPr>
                        </m:funcPr>
                        <m:fName>
                          <m:r>
                            <m:rPr>
                              <m:sty m:val="p"/>
                            </m:rPr>
                            <a:rPr lang="en-US" altLang="zh-CN" i="0" smtClean="0">
                              <a:latin typeface="Cambria Math" panose="02040503050406030204" pitchFamily="18" charset="0"/>
                              <a:ea typeface="Cambria Math" panose="02040503050406030204" pitchFamily="18" charset="0"/>
                            </a:rPr>
                            <m:t>log</m:t>
                          </m:r>
                        </m:fName>
                        <m:e>
                          <m:d>
                            <m:dPr>
                              <m:ctrlPr>
                                <a:rPr lang="en-US" altLang="zh-CN" i="1" smtClean="0">
                                  <a:latin typeface="Cambria Math" panose="02040503050406030204" pitchFamily="18" charset="0"/>
                                  <a:ea typeface="Cambria Math" panose="02040503050406030204" pitchFamily="18" charset="0"/>
                                </a:rPr>
                              </m:ctrlPr>
                            </m:dPr>
                            <m:e>
                              <m:f>
                                <m:fPr>
                                  <m:ctrlPr>
                                    <a:rPr lang="en-US" altLang="zh-CN" i="1" smtClean="0">
                                      <a:latin typeface="Cambria Math" panose="02040503050406030204" pitchFamily="18" charset="0"/>
                                      <a:ea typeface="Cambria Math" panose="02040503050406030204" pitchFamily="18" charset="0"/>
                                    </a:rPr>
                                  </m:ctrlPr>
                                </m:fPr>
                                <m:num>
                                  <m:r>
                                    <a:rPr lang="en-US" altLang="zh-CN" b="0" i="1" smtClean="0">
                                      <a:latin typeface="Cambria Math" panose="02040503050406030204" pitchFamily="18" charset="0"/>
                                      <a:ea typeface="Cambria Math" panose="02040503050406030204" pitchFamily="18" charset="0"/>
                                    </a:rPr>
                                    <m:t>50000</m:t>
                                  </m:r>
                                </m:num>
                                <m:den>
                                  <m:r>
                                    <a:rPr lang="en-US" altLang="zh-CN" b="0" i="1" smtClean="0">
                                      <a:latin typeface="Cambria Math" panose="02040503050406030204" pitchFamily="18" charset="0"/>
                                      <a:ea typeface="Cambria Math" panose="02040503050406030204" pitchFamily="18" charset="0"/>
                                    </a:rPr>
                                    <m:t>20000+1</m:t>
                                  </m:r>
                                </m:den>
                              </m:f>
                            </m:e>
                          </m:d>
                        </m:e>
                      </m:func>
                    </m:oMath>
                  </m:oMathPara>
                </a14:m>
                <a:endParaRPr lang="zh-CN" altLang="en-US" dirty="0"/>
              </a:p>
            </p:txBody>
          </p:sp>
        </mc:Choice>
        <mc:Fallback xmlns="">
          <p:sp>
            <p:nvSpPr>
              <p:cNvPr id="12" name="文本框 11">
                <a:extLst>
                  <a:ext uri="{FF2B5EF4-FFF2-40B4-BE49-F238E27FC236}">
                    <a16:creationId xmlns:a14="http://schemas.microsoft.com/office/drawing/2010/main" xmlns="" xmlns:a16="http://schemas.microsoft.com/office/drawing/2014/main" id="{00A18F31-8041-494F-92A3-FDA8581AEA8D}"/>
                  </a:ext>
                </a:extLst>
              </p:cNvPr>
              <p:cNvSpPr txBox="1">
                <a:spLocks noRot="1" noChangeAspect="1" noMove="1" noResize="1" noEditPoints="1" noAdjustHandles="1" noChangeArrowheads="1" noChangeShapeType="1" noTextEdit="1"/>
              </p:cNvSpPr>
              <p:nvPr/>
            </p:nvSpPr>
            <p:spPr>
              <a:xfrm>
                <a:off x="6439106" y="5088056"/>
                <a:ext cx="2814431" cy="622350"/>
              </a:xfrm>
              <a:prstGeom prst="rect">
                <a:avLst/>
              </a:prstGeom>
              <a:blipFill>
                <a:blip r:embed="rId5"/>
                <a:stretch>
                  <a:fillRect/>
                </a:stretch>
              </a:blipFill>
            </p:spPr>
            <p:txBody>
              <a:bodyPr/>
              <a:lstStyle/>
              <a:p>
                <a:r>
                  <a:rPr lang="zh-CN" altLang="en-US">
                    <a:noFill/>
                  </a:rPr>
                  <a:t> </a:t>
                </a:r>
              </a:p>
            </p:txBody>
          </p:sp>
        </mc:Fallback>
      </mc:AlternateContent>
      <p:sp>
        <p:nvSpPr>
          <p:cNvPr id="13" name="矩形 12">
            <a:extLst>
              <a:ext uri="{FF2B5EF4-FFF2-40B4-BE49-F238E27FC236}">
                <a16:creationId xmlns:a16="http://schemas.microsoft.com/office/drawing/2014/main" id="{4D854DAD-FF50-4867-A484-D59E85C2F4E3}"/>
              </a:ext>
            </a:extLst>
          </p:cNvPr>
          <p:cNvSpPr/>
          <p:nvPr/>
        </p:nvSpPr>
        <p:spPr>
          <a:xfrm>
            <a:off x="0" y="60523"/>
            <a:ext cx="1924181" cy="307777"/>
          </a:xfrm>
          <a:prstGeom prst="rect">
            <a:avLst/>
          </a:prstGeom>
        </p:spPr>
        <p:txBody>
          <a:bodyPr wrap="none">
            <a:spAutoFit/>
          </a:bodyPr>
          <a:lstStyle/>
          <a:p>
            <a:r>
              <a:rPr lang="en-US" altLang="zh-CN" sz="1400" b="1" dirty="0"/>
              <a:t>PART FOUR </a:t>
            </a:r>
            <a:r>
              <a:rPr lang="zh-CN" altLang="en-US" sz="1400" b="1" dirty="0"/>
              <a:t>知识融合</a:t>
            </a:r>
          </a:p>
        </p:txBody>
      </p:sp>
      <p:sp>
        <p:nvSpPr>
          <p:cNvPr id="14" name="椭圆 13">
            <a:extLst>
              <a:ext uri="{FF2B5EF4-FFF2-40B4-BE49-F238E27FC236}">
                <a16:creationId xmlns:a16="http://schemas.microsoft.com/office/drawing/2014/main" id="{308954D6-0B31-4ADF-B50E-530376470D5C}"/>
              </a:ext>
            </a:extLst>
          </p:cNvPr>
          <p:cNvSpPr/>
          <p:nvPr/>
        </p:nvSpPr>
        <p:spPr>
          <a:xfrm>
            <a:off x="1950097" y="157740"/>
            <a:ext cx="130917" cy="113341"/>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4400"/>
          </a:p>
        </p:txBody>
      </p:sp>
    </p:spTree>
    <p:extLst>
      <p:ext uri="{BB962C8B-B14F-4D97-AF65-F5344CB8AC3E}">
        <p14:creationId xmlns:p14="http://schemas.microsoft.com/office/powerpoint/2010/main" val="11860850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矩形 33"/>
          <p:cNvSpPr/>
          <p:nvPr/>
        </p:nvSpPr>
        <p:spPr>
          <a:xfrm>
            <a:off x="330507" y="1905506"/>
            <a:ext cx="8851593" cy="3046988"/>
          </a:xfrm>
          <a:prstGeom prst="rect">
            <a:avLst/>
          </a:prstGeom>
        </p:spPr>
        <p:txBody>
          <a:bodyPr wrap="square">
            <a:spAutoFit/>
          </a:bodyPr>
          <a:lstStyle/>
          <a:p>
            <a:r>
              <a:rPr lang="zh-CN" altLang="en-US" sz="2400" dirty="0">
                <a:solidFill>
                  <a:srgbClr val="404040"/>
                </a:solidFill>
                <a:latin typeface="-apple-system"/>
              </a:rPr>
              <a:t>计算实体相似度可从三大方面入手，即聚合、聚类和表示学习。</a:t>
            </a:r>
            <a:endParaRPr lang="en-US" altLang="zh-CN" sz="2400" dirty="0">
              <a:solidFill>
                <a:srgbClr val="404040"/>
              </a:solidFill>
              <a:latin typeface="-apple-system"/>
            </a:endParaRPr>
          </a:p>
          <a:p>
            <a:endParaRPr lang="zh-CN" altLang="en-US" sz="2400" dirty="0">
              <a:solidFill>
                <a:srgbClr val="404040"/>
              </a:solidFill>
              <a:latin typeface="-apple-system"/>
            </a:endParaRPr>
          </a:p>
          <a:p>
            <a:endParaRPr lang="zh-CN" altLang="en-US" sz="2400" dirty="0">
              <a:solidFill>
                <a:schemeClr val="bg2">
                  <a:lumMod val="25000"/>
                </a:schemeClr>
              </a:solidFill>
              <a:latin typeface="+mn-ea"/>
            </a:endParaRPr>
          </a:p>
          <a:p>
            <a:pPr>
              <a:buFont typeface="Arial" panose="020B0604020202020204" pitchFamily="34" charset="0"/>
              <a:buChar char="•"/>
            </a:pPr>
            <a:r>
              <a:rPr lang="zh-CN" altLang="en-US" sz="2400" dirty="0">
                <a:solidFill>
                  <a:srgbClr val="404040"/>
                </a:solidFill>
                <a:latin typeface="-apple-system"/>
              </a:rPr>
              <a:t>聚合：加权平均、手动制定规则、分类器</a:t>
            </a:r>
            <a:endParaRPr lang="en-US" altLang="zh-CN" sz="2400" dirty="0">
              <a:solidFill>
                <a:srgbClr val="404040"/>
              </a:solidFill>
              <a:latin typeface="-apple-system"/>
            </a:endParaRPr>
          </a:p>
          <a:p>
            <a:endParaRPr lang="zh-CN" altLang="en-US" sz="2400" dirty="0">
              <a:solidFill>
                <a:srgbClr val="404040"/>
              </a:solidFill>
              <a:latin typeface="-apple-system"/>
            </a:endParaRPr>
          </a:p>
          <a:p>
            <a:pPr>
              <a:buFont typeface="Arial" panose="020B0604020202020204" pitchFamily="34" charset="0"/>
              <a:buChar char="•"/>
            </a:pPr>
            <a:r>
              <a:rPr lang="zh-CN" altLang="en-US" sz="2400" dirty="0">
                <a:solidFill>
                  <a:srgbClr val="404040"/>
                </a:solidFill>
                <a:latin typeface="-apple-system"/>
              </a:rPr>
              <a:t>聚类：层次聚类、相关性聚类、</a:t>
            </a:r>
            <a:r>
              <a:rPr lang="en-US" altLang="zh-CN" sz="2400" dirty="0">
                <a:solidFill>
                  <a:srgbClr val="404040"/>
                </a:solidFill>
                <a:latin typeface="-apple-system"/>
              </a:rPr>
              <a:t>Canopy + K-means</a:t>
            </a:r>
          </a:p>
          <a:p>
            <a:endParaRPr lang="en-US" altLang="zh-CN" sz="2400" dirty="0">
              <a:solidFill>
                <a:srgbClr val="404040"/>
              </a:solidFill>
              <a:latin typeface="-apple-system"/>
            </a:endParaRPr>
          </a:p>
          <a:p>
            <a:pPr>
              <a:buFont typeface="Arial" panose="020B0604020202020204" pitchFamily="34" charset="0"/>
              <a:buChar char="•"/>
            </a:pPr>
            <a:r>
              <a:rPr lang="zh-CN" altLang="en-US" sz="2400" dirty="0">
                <a:solidFill>
                  <a:srgbClr val="404040"/>
                </a:solidFill>
                <a:latin typeface="-apple-system"/>
              </a:rPr>
              <a:t>表示学习</a:t>
            </a:r>
          </a:p>
        </p:txBody>
      </p:sp>
      <p:sp>
        <p:nvSpPr>
          <p:cNvPr id="10" name="矩形 9">
            <a:extLst>
              <a:ext uri="{FF2B5EF4-FFF2-40B4-BE49-F238E27FC236}">
                <a16:creationId xmlns:a16="http://schemas.microsoft.com/office/drawing/2014/main" id="{72D2C14B-B79C-44E8-89E8-521D76C7EBF8}"/>
              </a:ext>
            </a:extLst>
          </p:cNvPr>
          <p:cNvSpPr/>
          <p:nvPr/>
        </p:nvSpPr>
        <p:spPr>
          <a:xfrm>
            <a:off x="330508" y="1074460"/>
            <a:ext cx="3584268" cy="523220"/>
          </a:xfrm>
          <a:prstGeom prst="rect">
            <a:avLst/>
          </a:prstGeom>
        </p:spPr>
        <p:txBody>
          <a:bodyPr wrap="square">
            <a:spAutoFit/>
          </a:bodyPr>
          <a:lstStyle/>
          <a:p>
            <a:r>
              <a:rPr lang="en-US" altLang="zh-CN" sz="2800" dirty="0"/>
              <a:t>[</a:t>
            </a:r>
            <a:r>
              <a:rPr lang="zh-CN" altLang="en-US" sz="2800" dirty="0"/>
              <a:t>实体相似度的计算</a:t>
            </a:r>
            <a:r>
              <a:rPr lang="en-US" altLang="zh-CN" sz="2800" dirty="0"/>
              <a:t>]</a:t>
            </a:r>
            <a:endParaRPr lang="zh-CN" altLang="en-US" sz="2800" dirty="0"/>
          </a:p>
        </p:txBody>
      </p:sp>
      <p:sp>
        <p:nvSpPr>
          <p:cNvPr id="6" name="矩形 5">
            <a:extLst>
              <a:ext uri="{FF2B5EF4-FFF2-40B4-BE49-F238E27FC236}">
                <a16:creationId xmlns:a16="http://schemas.microsoft.com/office/drawing/2014/main" id="{F1492ED6-64E7-4F2C-AF74-37BF1C0A5D59}"/>
              </a:ext>
            </a:extLst>
          </p:cNvPr>
          <p:cNvSpPr/>
          <p:nvPr/>
        </p:nvSpPr>
        <p:spPr>
          <a:xfrm>
            <a:off x="0" y="60523"/>
            <a:ext cx="1924181" cy="307777"/>
          </a:xfrm>
          <a:prstGeom prst="rect">
            <a:avLst/>
          </a:prstGeom>
        </p:spPr>
        <p:txBody>
          <a:bodyPr wrap="none">
            <a:spAutoFit/>
          </a:bodyPr>
          <a:lstStyle/>
          <a:p>
            <a:r>
              <a:rPr lang="en-US" altLang="zh-CN" sz="1400" b="1" dirty="0"/>
              <a:t>PART FOUR </a:t>
            </a:r>
            <a:r>
              <a:rPr lang="zh-CN" altLang="en-US" sz="1400" b="1" dirty="0"/>
              <a:t>知识融合</a:t>
            </a:r>
          </a:p>
        </p:txBody>
      </p:sp>
      <p:sp>
        <p:nvSpPr>
          <p:cNvPr id="7" name="椭圆 6">
            <a:extLst>
              <a:ext uri="{FF2B5EF4-FFF2-40B4-BE49-F238E27FC236}">
                <a16:creationId xmlns:a16="http://schemas.microsoft.com/office/drawing/2014/main" id="{7FC16CE3-1E23-4F42-B026-654F97EC1BEB}"/>
              </a:ext>
            </a:extLst>
          </p:cNvPr>
          <p:cNvSpPr/>
          <p:nvPr/>
        </p:nvSpPr>
        <p:spPr>
          <a:xfrm>
            <a:off x="1950097" y="157740"/>
            <a:ext cx="130917" cy="113341"/>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4400"/>
          </a:p>
        </p:txBody>
      </p:sp>
    </p:spTree>
    <p:extLst>
      <p:ext uri="{BB962C8B-B14F-4D97-AF65-F5344CB8AC3E}">
        <p14:creationId xmlns:p14="http://schemas.microsoft.com/office/powerpoint/2010/main" val="38596629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a:extLst>
              <a:ext uri="{FF2B5EF4-FFF2-40B4-BE49-F238E27FC236}">
                <a16:creationId xmlns:a16="http://schemas.microsoft.com/office/drawing/2014/main" id="{72D2C14B-B79C-44E8-89E8-521D76C7EBF8}"/>
              </a:ext>
            </a:extLst>
          </p:cNvPr>
          <p:cNvSpPr/>
          <p:nvPr/>
        </p:nvSpPr>
        <p:spPr>
          <a:xfrm>
            <a:off x="330508" y="1074460"/>
            <a:ext cx="3584268" cy="523220"/>
          </a:xfrm>
          <a:prstGeom prst="rect">
            <a:avLst/>
          </a:prstGeom>
        </p:spPr>
        <p:txBody>
          <a:bodyPr wrap="square">
            <a:spAutoFit/>
          </a:bodyPr>
          <a:lstStyle/>
          <a:p>
            <a:r>
              <a:rPr lang="en-US" altLang="zh-CN" sz="2800" dirty="0"/>
              <a:t>[</a:t>
            </a:r>
            <a:r>
              <a:rPr lang="zh-CN" altLang="en-US" sz="2800" dirty="0">
                <a:solidFill>
                  <a:schemeClr val="bg2">
                    <a:lumMod val="25000"/>
                  </a:schemeClr>
                </a:solidFill>
                <a:latin typeface="+mn-ea"/>
              </a:rPr>
              <a:t>聚合</a:t>
            </a:r>
            <a:r>
              <a:rPr lang="en-US" altLang="zh-CN" sz="2800" dirty="0"/>
              <a:t>]</a:t>
            </a:r>
            <a:endParaRPr lang="zh-CN" altLang="en-US" sz="2800" dirty="0"/>
          </a:p>
        </p:txBody>
      </p:sp>
      <p:sp>
        <p:nvSpPr>
          <p:cNvPr id="5" name="文本框 4">
            <a:extLst>
              <a:ext uri="{FF2B5EF4-FFF2-40B4-BE49-F238E27FC236}">
                <a16:creationId xmlns:a16="http://schemas.microsoft.com/office/drawing/2014/main" id="{9C1FF139-DCA8-407C-890C-86489E713708}"/>
              </a:ext>
            </a:extLst>
          </p:cNvPr>
          <p:cNvSpPr txBox="1"/>
          <p:nvPr/>
        </p:nvSpPr>
        <p:spPr>
          <a:xfrm>
            <a:off x="330508" y="2009376"/>
            <a:ext cx="11172825" cy="4339650"/>
          </a:xfrm>
          <a:prstGeom prst="rect">
            <a:avLst/>
          </a:prstGeom>
          <a:noFill/>
        </p:spPr>
        <p:txBody>
          <a:bodyPr wrap="square" rtlCol="0">
            <a:spAutoFit/>
          </a:bodyPr>
          <a:lstStyle/>
          <a:p>
            <a:pPr defTabSz="914400" eaLnBrk="0" fontAlgn="base" hangingPunct="0">
              <a:spcBef>
                <a:spcPct val="0"/>
              </a:spcBef>
              <a:spcAft>
                <a:spcPct val="0"/>
              </a:spcAft>
            </a:pPr>
            <a:r>
              <a:rPr lang="zh-CN" altLang="en-US" sz="2400" dirty="0">
                <a:solidFill>
                  <a:srgbClr val="404040"/>
                </a:solidFill>
                <a:latin typeface="Arial" panose="020B0604020202020204" pitchFamily="34" charset="0"/>
              </a:rPr>
              <a:t>加权平均方法：</a:t>
            </a:r>
            <a:endParaRPr lang="en-US" altLang="zh-CN" sz="2400" dirty="0">
              <a:solidFill>
                <a:srgbClr val="404040"/>
              </a:solidFill>
              <a:latin typeface="Arial" panose="020B0604020202020204" pitchFamily="34" charset="0"/>
            </a:endParaRPr>
          </a:p>
          <a:p>
            <a:pPr defTabSz="914400" eaLnBrk="0" fontAlgn="base" hangingPunct="0">
              <a:spcBef>
                <a:spcPct val="0"/>
              </a:spcBef>
              <a:spcAft>
                <a:spcPct val="0"/>
              </a:spcAft>
            </a:pPr>
            <a:endParaRPr lang="en-US" altLang="zh-CN" sz="2400" dirty="0">
              <a:solidFill>
                <a:srgbClr val="404040"/>
              </a:solidFill>
              <a:latin typeface="Arial" panose="020B0604020202020204" pitchFamily="34" charset="0"/>
            </a:endParaRPr>
          </a:p>
          <a:p>
            <a:pPr defTabSz="914400" eaLnBrk="0" fontAlgn="base" hangingPunct="0">
              <a:spcBef>
                <a:spcPct val="0"/>
              </a:spcBef>
              <a:spcAft>
                <a:spcPct val="0"/>
              </a:spcAft>
            </a:pPr>
            <a:r>
              <a:rPr lang="zh-CN" altLang="en-US" sz="2400" dirty="0">
                <a:solidFill>
                  <a:srgbClr val="404040"/>
                </a:solidFill>
                <a:latin typeface="Arial" panose="020B0604020202020204" pitchFamily="34" charset="0"/>
              </a:rPr>
              <a:t>即对相似度得分向量的各个分量进行加权求和，得到最终的实体相似度：</a:t>
            </a:r>
          </a:p>
          <a:p>
            <a:pPr defTabSz="914400" eaLnBrk="0" fontAlgn="base" hangingPunct="0">
              <a:spcBef>
                <a:spcPct val="0"/>
              </a:spcBef>
              <a:spcAft>
                <a:spcPct val="0"/>
              </a:spcAft>
            </a:pPr>
            <a:r>
              <a:rPr lang="en-US" altLang="zh-CN" sz="2400" dirty="0">
                <a:solidFill>
                  <a:srgbClr val="404040"/>
                </a:solidFill>
                <a:latin typeface="Arial" panose="020B0604020202020204" pitchFamily="34" charset="0"/>
              </a:rPr>
              <a:t>w1∗sim(x1,y1)+…+</a:t>
            </a:r>
            <a:r>
              <a:rPr lang="en-US" altLang="zh-CN" sz="2400" dirty="0" err="1">
                <a:solidFill>
                  <a:srgbClr val="404040"/>
                </a:solidFill>
                <a:latin typeface="Arial" panose="020B0604020202020204" pitchFamily="34" charset="0"/>
              </a:rPr>
              <a:t>wN∗sim</a:t>
            </a:r>
            <a:r>
              <a:rPr lang="en-US" altLang="zh-CN" sz="2400" dirty="0">
                <a:solidFill>
                  <a:srgbClr val="404040"/>
                </a:solidFill>
                <a:latin typeface="Arial" panose="020B0604020202020204" pitchFamily="34" charset="0"/>
              </a:rPr>
              <a:t>(</a:t>
            </a:r>
            <a:r>
              <a:rPr lang="en-US" altLang="zh-CN" sz="2400" dirty="0" err="1">
                <a:solidFill>
                  <a:srgbClr val="404040"/>
                </a:solidFill>
                <a:latin typeface="Arial" panose="020B0604020202020204" pitchFamily="34" charset="0"/>
              </a:rPr>
              <a:t>xN,yN</a:t>
            </a:r>
            <a:r>
              <a:rPr lang="en-US" altLang="zh-CN" sz="2400" dirty="0">
                <a:solidFill>
                  <a:srgbClr val="404040"/>
                </a:solidFill>
                <a:latin typeface="Arial" panose="020B0604020202020204" pitchFamily="34" charset="0"/>
              </a:rPr>
              <a:t>) </a:t>
            </a:r>
          </a:p>
          <a:p>
            <a:pPr defTabSz="914400" eaLnBrk="0" fontAlgn="base" hangingPunct="0">
              <a:spcBef>
                <a:spcPct val="0"/>
              </a:spcBef>
              <a:spcAft>
                <a:spcPct val="0"/>
              </a:spcAft>
            </a:pPr>
            <a:r>
              <a:rPr lang="zh-CN" altLang="en-US" sz="2400" dirty="0">
                <a:solidFill>
                  <a:srgbClr val="404040"/>
                </a:solidFill>
                <a:latin typeface="Arial" panose="020B0604020202020204" pitchFamily="34" charset="0"/>
              </a:rPr>
              <a:t>手动制定规则：</a:t>
            </a:r>
            <a:endParaRPr lang="en-US" altLang="zh-CN" sz="2400" dirty="0">
              <a:solidFill>
                <a:srgbClr val="404040"/>
              </a:solidFill>
              <a:latin typeface="Arial" panose="020B0604020202020204" pitchFamily="34" charset="0"/>
            </a:endParaRPr>
          </a:p>
          <a:p>
            <a:pPr defTabSz="914400" eaLnBrk="0" fontAlgn="base" hangingPunct="0">
              <a:spcBef>
                <a:spcPct val="0"/>
              </a:spcBef>
              <a:spcAft>
                <a:spcPct val="0"/>
              </a:spcAft>
            </a:pPr>
            <a:endParaRPr lang="en-US" altLang="zh-CN" sz="2400" dirty="0">
              <a:solidFill>
                <a:srgbClr val="404040"/>
              </a:solidFill>
              <a:latin typeface="Arial" panose="020B0604020202020204" pitchFamily="34" charset="0"/>
            </a:endParaRPr>
          </a:p>
          <a:p>
            <a:pPr defTabSz="914400" eaLnBrk="0" fontAlgn="base" hangingPunct="0">
              <a:spcBef>
                <a:spcPct val="0"/>
              </a:spcBef>
              <a:spcAft>
                <a:spcPct val="0"/>
              </a:spcAft>
            </a:pPr>
            <a:r>
              <a:rPr lang="zh-CN" altLang="en-US" sz="2400" dirty="0">
                <a:solidFill>
                  <a:srgbClr val="404040"/>
                </a:solidFill>
                <a:latin typeface="Arial" panose="020B0604020202020204" pitchFamily="34" charset="0"/>
              </a:rPr>
              <a:t>就是给每一个相似度向量的分量设置一个阈值，若超过该阈值则将两实体相连</a:t>
            </a:r>
            <a:r>
              <a:rPr lang="en-US" altLang="zh-CN" sz="2400" dirty="0">
                <a:solidFill>
                  <a:srgbClr val="404040"/>
                </a:solidFill>
                <a:latin typeface="Arial" panose="020B0604020202020204" pitchFamily="34" charset="0"/>
              </a:rPr>
              <a:t>:</a:t>
            </a:r>
          </a:p>
          <a:p>
            <a:pPr defTabSz="914400" eaLnBrk="0" fontAlgn="base" hangingPunct="0">
              <a:spcBef>
                <a:spcPct val="0"/>
              </a:spcBef>
              <a:spcAft>
                <a:spcPct val="0"/>
              </a:spcAft>
            </a:pPr>
            <a:r>
              <a:rPr lang="en-US" altLang="zh-CN" sz="2400" dirty="0">
                <a:solidFill>
                  <a:srgbClr val="404040"/>
                </a:solidFill>
                <a:latin typeface="Arial" panose="020B0604020202020204" pitchFamily="34" charset="0"/>
              </a:rPr>
              <a:t>sim(x1,y1)&gt;T1and(or)…sim(</a:t>
            </a:r>
            <a:r>
              <a:rPr lang="en-US" altLang="zh-CN" sz="2400" dirty="0" err="1">
                <a:solidFill>
                  <a:srgbClr val="404040"/>
                </a:solidFill>
                <a:latin typeface="Arial" panose="020B0604020202020204" pitchFamily="34" charset="0"/>
              </a:rPr>
              <a:t>xN,yN</a:t>
            </a:r>
            <a:r>
              <a:rPr lang="en-US" altLang="zh-CN" sz="2400" dirty="0">
                <a:solidFill>
                  <a:srgbClr val="404040"/>
                </a:solidFill>
                <a:latin typeface="Arial" panose="020B0604020202020204" pitchFamily="34" charset="0"/>
              </a:rPr>
              <a:t>)&gt;</a:t>
            </a:r>
            <a:r>
              <a:rPr lang="en-US" altLang="zh-CN" sz="2400" dirty="0" err="1">
                <a:solidFill>
                  <a:srgbClr val="404040"/>
                </a:solidFill>
                <a:latin typeface="Arial" panose="020B0604020202020204" pitchFamily="34" charset="0"/>
              </a:rPr>
              <a:t>Ti</a:t>
            </a:r>
            <a:endParaRPr lang="en-US" altLang="zh-CN" sz="2400" dirty="0">
              <a:solidFill>
                <a:srgbClr val="404040"/>
              </a:solidFill>
              <a:latin typeface="Arial" panose="020B0604020202020204" pitchFamily="34" charset="0"/>
            </a:endParaRPr>
          </a:p>
          <a:p>
            <a:pPr defTabSz="914400" eaLnBrk="0" fontAlgn="base" hangingPunct="0">
              <a:spcBef>
                <a:spcPct val="0"/>
              </a:spcBef>
              <a:spcAft>
                <a:spcPct val="0"/>
              </a:spcAft>
            </a:pPr>
            <a:endParaRPr lang="en-US" altLang="zh-CN" sz="2400" dirty="0">
              <a:solidFill>
                <a:srgbClr val="404040"/>
              </a:solidFill>
              <a:latin typeface="Arial" panose="020B0604020202020204" pitchFamily="34" charset="0"/>
            </a:endParaRPr>
          </a:p>
          <a:p>
            <a:pPr defTabSz="914400" eaLnBrk="0" fontAlgn="base" hangingPunct="0">
              <a:spcBef>
                <a:spcPct val="0"/>
              </a:spcBef>
              <a:spcAft>
                <a:spcPct val="0"/>
              </a:spcAft>
            </a:pPr>
            <a:r>
              <a:rPr lang="zh-CN" altLang="en-US" sz="2400" dirty="0">
                <a:solidFill>
                  <a:srgbClr val="404040"/>
                </a:solidFill>
                <a:latin typeface="Arial" panose="020B0604020202020204" pitchFamily="34" charset="0"/>
              </a:rPr>
              <a:t>对于分类器等机器学习方法，最大的问题是如何生成训练集合，对于此可采用无监督</a:t>
            </a:r>
            <a:r>
              <a:rPr lang="en-US" altLang="zh-CN" sz="2400" dirty="0">
                <a:solidFill>
                  <a:srgbClr val="404040"/>
                </a:solidFill>
                <a:latin typeface="Arial" panose="020B0604020202020204" pitchFamily="34" charset="0"/>
              </a:rPr>
              <a:t>/</a:t>
            </a:r>
            <a:r>
              <a:rPr lang="zh-CN" altLang="en-US" sz="2400" dirty="0">
                <a:solidFill>
                  <a:srgbClr val="404040"/>
                </a:solidFill>
                <a:latin typeface="Arial" panose="020B0604020202020204" pitchFamily="34" charset="0"/>
              </a:rPr>
              <a:t>半监督训练，如</a:t>
            </a:r>
            <a:r>
              <a:rPr lang="en-US" altLang="zh-CN" sz="2400" dirty="0">
                <a:solidFill>
                  <a:srgbClr val="404040"/>
                </a:solidFill>
                <a:latin typeface="Arial" panose="020B0604020202020204" pitchFamily="34" charset="0"/>
              </a:rPr>
              <a:t>EM</a:t>
            </a:r>
            <a:r>
              <a:rPr lang="zh-CN" altLang="en-US" sz="2400" dirty="0">
                <a:solidFill>
                  <a:srgbClr val="404040"/>
                </a:solidFill>
                <a:latin typeface="Arial" panose="020B0604020202020204" pitchFamily="34" charset="0"/>
              </a:rPr>
              <a:t>、生成模型等。或主动学习如众包等方案。</a:t>
            </a:r>
          </a:p>
          <a:p>
            <a:pPr lvl="0" defTabSz="914400" eaLnBrk="0" fontAlgn="base" hangingPunct="0">
              <a:spcBef>
                <a:spcPct val="0"/>
              </a:spcBef>
              <a:spcAft>
                <a:spcPct val="0"/>
              </a:spcAft>
            </a:pPr>
            <a:endParaRPr lang="zh-CN" altLang="zh-CN" sz="1200" dirty="0">
              <a:latin typeface="Arial" panose="020B0604020202020204" pitchFamily="34" charset="0"/>
            </a:endParaRPr>
          </a:p>
        </p:txBody>
      </p:sp>
      <p:sp>
        <p:nvSpPr>
          <p:cNvPr id="6" name="矩形 5">
            <a:extLst>
              <a:ext uri="{FF2B5EF4-FFF2-40B4-BE49-F238E27FC236}">
                <a16:creationId xmlns:a16="http://schemas.microsoft.com/office/drawing/2014/main" id="{AEA2D0AE-256E-4E63-B7C3-289A0C119BC9}"/>
              </a:ext>
            </a:extLst>
          </p:cNvPr>
          <p:cNvSpPr/>
          <p:nvPr/>
        </p:nvSpPr>
        <p:spPr>
          <a:xfrm>
            <a:off x="0" y="60523"/>
            <a:ext cx="1924181" cy="307777"/>
          </a:xfrm>
          <a:prstGeom prst="rect">
            <a:avLst/>
          </a:prstGeom>
        </p:spPr>
        <p:txBody>
          <a:bodyPr wrap="none">
            <a:spAutoFit/>
          </a:bodyPr>
          <a:lstStyle/>
          <a:p>
            <a:r>
              <a:rPr lang="en-US" altLang="zh-CN" sz="1400" b="1" dirty="0"/>
              <a:t>PART FOUR </a:t>
            </a:r>
            <a:r>
              <a:rPr lang="zh-CN" altLang="en-US" sz="1400" b="1" dirty="0"/>
              <a:t>知识融合</a:t>
            </a:r>
          </a:p>
        </p:txBody>
      </p:sp>
      <p:sp>
        <p:nvSpPr>
          <p:cNvPr id="7" name="椭圆 6">
            <a:extLst>
              <a:ext uri="{FF2B5EF4-FFF2-40B4-BE49-F238E27FC236}">
                <a16:creationId xmlns:a16="http://schemas.microsoft.com/office/drawing/2014/main" id="{2C6A2C31-18AC-4A17-B4FD-589C38774C10}"/>
              </a:ext>
            </a:extLst>
          </p:cNvPr>
          <p:cNvSpPr/>
          <p:nvPr/>
        </p:nvSpPr>
        <p:spPr>
          <a:xfrm>
            <a:off x="1950097" y="157740"/>
            <a:ext cx="130917" cy="113341"/>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4400"/>
          </a:p>
        </p:txBody>
      </p:sp>
    </p:spTree>
    <p:extLst>
      <p:ext uri="{BB962C8B-B14F-4D97-AF65-F5344CB8AC3E}">
        <p14:creationId xmlns:p14="http://schemas.microsoft.com/office/powerpoint/2010/main" val="3606632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a:extLst>
              <a:ext uri="{FF2B5EF4-FFF2-40B4-BE49-F238E27FC236}">
                <a16:creationId xmlns:a16="http://schemas.microsoft.com/office/drawing/2014/main" id="{72D2C14B-B79C-44E8-89E8-521D76C7EBF8}"/>
              </a:ext>
            </a:extLst>
          </p:cNvPr>
          <p:cNvSpPr/>
          <p:nvPr/>
        </p:nvSpPr>
        <p:spPr>
          <a:xfrm>
            <a:off x="330508" y="1074460"/>
            <a:ext cx="3584268" cy="523220"/>
          </a:xfrm>
          <a:prstGeom prst="rect">
            <a:avLst/>
          </a:prstGeom>
        </p:spPr>
        <p:txBody>
          <a:bodyPr wrap="square">
            <a:spAutoFit/>
          </a:bodyPr>
          <a:lstStyle/>
          <a:p>
            <a:r>
              <a:rPr lang="en-US" altLang="zh-CN" sz="2800" dirty="0"/>
              <a:t>[</a:t>
            </a:r>
            <a:r>
              <a:rPr lang="zh-CN" altLang="en-US" sz="2800" dirty="0">
                <a:solidFill>
                  <a:schemeClr val="bg2">
                    <a:lumMod val="25000"/>
                  </a:schemeClr>
                </a:solidFill>
                <a:latin typeface="+mn-ea"/>
              </a:rPr>
              <a:t>聚类</a:t>
            </a:r>
            <a:r>
              <a:rPr lang="en-US" altLang="zh-CN" sz="2800" dirty="0"/>
              <a:t>]</a:t>
            </a:r>
            <a:endParaRPr lang="zh-CN" altLang="en-US" sz="2800" dirty="0"/>
          </a:p>
        </p:txBody>
      </p:sp>
      <p:sp>
        <p:nvSpPr>
          <p:cNvPr id="4" name="矩形 3">
            <a:extLst>
              <a:ext uri="{FF2B5EF4-FFF2-40B4-BE49-F238E27FC236}">
                <a16:creationId xmlns:a16="http://schemas.microsoft.com/office/drawing/2014/main" id="{CCE0EB52-37D5-8F42-9A56-991D8F4D7AFE}"/>
              </a:ext>
            </a:extLst>
          </p:cNvPr>
          <p:cNvSpPr/>
          <p:nvPr/>
        </p:nvSpPr>
        <p:spPr>
          <a:xfrm>
            <a:off x="330508" y="2401059"/>
            <a:ext cx="9138956" cy="461665"/>
          </a:xfrm>
          <a:prstGeom prst="rect">
            <a:avLst/>
          </a:prstGeom>
        </p:spPr>
        <p:txBody>
          <a:bodyPr wrap="square">
            <a:spAutoFit/>
          </a:bodyPr>
          <a:lstStyle/>
          <a:p>
            <a:pPr defTabSz="914400" eaLnBrk="0" fontAlgn="base" hangingPunct="0">
              <a:spcBef>
                <a:spcPct val="0"/>
              </a:spcBef>
              <a:spcAft>
                <a:spcPct val="0"/>
              </a:spcAft>
            </a:pPr>
            <a:r>
              <a:rPr lang="zh-CN" altLang="en-US" sz="2400" dirty="0">
                <a:solidFill>
                  <a:srgbClr val="404040"/>
                </a:solidFill>
                <a:latin typeface="Arial" panose="020B0604020202020204" pitchFamily="34" charset="0"/>
              </a:rPr>
              <a:t>聚类又可分为层次聚类、</a:t>
            </a:r>
            <a:r>
              <a:rPr lang="en-US" altLang="zh-CN" sz="2400" dirty="0">
                <a:solidFill>
                  <a:srgbClr val="404040"/>
                </a:solidFill>
                <a:latin typeface="Arial" panose="020B0604020202020204" pitchFamily="34" charset="0"/>
              </a:rPr>
              <a:t>Canopy + K-Means</a:t>
            </a:r>
            <a:r>
              <a:rPr lang="zh-CN" altLang="en-US" sz="2400" dirty="0">
                <a:solidFill>
                  <a:srgbClr val="404040"/>
                </a:solidFill>
                <a:latin typeface="Arial" panose="020B0604020202020204" pitchFamily="34" charset="0"/>
              </a:rPr>
              <a:t> 、相关性聚类等。</a:t>
            </a:r>
            <a:endParaRPr lang="zh-CN" altLang="zh-CN" sz="2400" dirty="0">
              <a:solidFill>
                <a:srgbClr val="404040"/>
              </a:solidFill>
              <a:latin typeface="Arial" panose="020B0604020202020204" pitchFamily="34" charset="0"/>
            </a:endParaRPr>
          </a:p>
        </p:txBody>
      </p:sp>
      <p:sp>
        <p:nvSpPr>
          <p:cNvPr id="6" name="矩形 5">
            <a:extLst>
              <a:ext uri="{FF2B5EF4-FFF2-40B4-BE49-F238E27FC236}">
                <a16:creationId xmlns:a16="http://schemas.microsoft.com/office/drawing/2014/main" id="{1CB2BA13-E2E8-4A63-B8DD-04953D12719B}"/>
              </a:ext>
            </a:extLst>
          </p:cNvPr>
          <p:cNvSpPr/>
          <p:nvPr/>
        </p:nvSpPr>
        <p:spPr>
          <a:xfrm>
            <a:off x="0" y="60523"/>
            <a:ext cx="1924181" cy="307777"/>
          </a:xfrm>
          <a:prstGeom prst="rect">
            <a:avLst/>
          </a:prstGeom>
        </p:spPr>
        <p:txBody>
          <a:bodyPr wrap="none">
            <a:spAutoFit/>
          </a:bodyPr>
          <a:lstStyle/>
          <a:p>
            <a:r>
              <a:rPr lang="en-US" altLang="zh-CN" sz="1400" b="1" dirty="0"/>
              <a:t>PART FOUR </a:t>
            </a:r>
            <a:r>
              <a:rPr lang="zh-CN" altLang="en-US" sz="1400" b="1" dirty="0"/>
              <a:t>知识融合</a:t>
            </a:r>
          </a:p>
        </p:txBody>
      </p:sp>
      <p:sp>
        <p:nvSpPr>
          <p:cNvPr id="7" name="椭圆 6">
            <a:extLst>
              <a:ext uri="{FF2B5EF4-FFF2-40B4-BE49-F238E27FC236}">
                <a16:creationId xmlns:a16="http://schemas.microsoft.com/office/drawing/2014/main" id="{7EE2932C-4C1D-4517-9CE0-0D21BBDF6DE7}"/>
              </a:ext>
            </a:extLst>
          </p:cNvPr>
          <p:cNvSpPr/>
          <p:nvPr/>
        </p:nvSpPr>
        <p:spPr>
          <a:xfrm>
            <a:off x="1950097" y="157740"/>
            <a:ext cx="130917" cy="113341"/>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4400"/>
          </a:p>
        </p:txBody>
      </p:sp>
    </p:spTree>
    <p:extLst>
      <p:ext uri="{BB962C8B-B14F-4D97-AF65-F5344CB8AC3E}">
        <p14:creationId xmlns:p14="http://schemas.microsoft.com/office/powerpoint/2010/main" val="23095566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矩形 33"/>
          <p:cNvSpPr/>
          <p:nvPr/>
        </p:nvSpPr>
        <p:spPr>
          <a:xfrm>
            <a:off x="330508" y="1905506"/>
            <a:ext cx="4270067" cy="461665"/>
          </a:xfrm>
          <a:prstGeom prst="rect">
            <a:avLst/>
          </a:prstGeom>
        </p:spPr>
        <p:txBody>
          <a:bodyPr wrap="square">
            <a:spAutoFit/>
          </a:bodyPr>
          <a:lstStyle/>
          <a:p>
            <a:pPr marL="342900" indent="-342900">
              <a:buFont typeface="Arial" panose="020B0604020202020204" pitchFamily="34" charset="0"/>
              <a:buChar char="•"/>
            </a:pPr>
            <a:r>
              <a:rPr lang="en-US" altLang="zh-CN" sz="2400" dirty="0">
                <a:solidFill>
                  <a:schemeClr val="bg2">
                    <a:lumMod val="25000"/>
                  </a:schemeClr>
                </a:solidFill>
                <a:latin typeface="+mn-ea"/>
              </a:rPr>
              <a:t>Hierarchical Clustering</a:t>
            </a:r>
          </a:p>
        </p:txBody>
      </p:sp>
      <p:sp>
        <p:nvSpPr>
          <p:cNvPr id="10" name="矩形 9">
            <a:extLst>
              <a:ext uri="{FF2B5EF4-FFF2-40B4-BE49-F238E27FC236}">
                <a16:creationId xmlns:a16="http://schemas.microsoft.com/office/drawing/2014/main" id="{72D2C14B-B79C-44E8-89E8-521D76C7EBF8}"/>
              </a:ext>
            </a:extLst>
          </p:cNvPr>
          <p:cNvSpPr/>
          <p:nvPr/>
        </p:nvSpPr>
        <p:spPr>
          <a:xfrm>
            <a:off x="330508" y="1074460"/>
            <a:ext cx="3584268" cy="523220"/>
          </a:xfrm>
          <a:prstGeom prst="rect">
            <a:avLst/>
          </a:prstGeom>
        </p:spPr>
        <p:txBody>
          <a:bodyPr wrap="square">
            <a:spAutoFit/>
          </a:bodyPr>
          <a:lstStyle/>
          <a:p>
            <a:r>
              <a:rPr lang="en-US" altLang="zh-CN" sz="2800" dirty="0"/>
              <a:t>[</a:t>
            </a:r>
            <a:r>
              <a:rPr lang="zh-CN" altLang="en-US" sz="2800" dirty="0">
                <a:solidFill>
                  <a:schemeClr val="bg2">
                    <a:lumMod val="25000"/>
                  </a:schemeClr>
                </a:solidFill>
                <a:latin typeface="+mn-ea"/>
              </a:rPr>
              <a:t>聚类</a:t>
            </a:r>
            <a:r>
              <a:rPr lang="en-US" altLang="zh-CN" sz="2800" dirty="0"/>
              <a:t>]</a:t>
            </a:r>
            <a:endParaRPr lang="zh-CN" altLang="en-US" sz="2800" dirty="0"/>
          </a:p>
        </p:txBody>
      </p:sp>
      <p:sp>
        <p:nvSpPr>
          <p:cNvPr id="5" name="文本框 4">
            <a:extLst>
              <a:ext uri="{FF2B5EF4-FFF2-40B4-BE49-F238E27FC236}">
                <a16:creationId xmlns:a16="http://schemas.microsoft.com/office/drawing/2014/main" id="{9C1FF139-DCA8-407C-890C-86489E713708}"/>
              </a:ext>
            </a:extLst>
          </p:cNvPr>
          <p:cNvSpPr txBox="1"/>
          <p:nvPr/>
        </p:nvSpPr>
        <p:spPr>
          <a:xfrm>
            <a:off x="509587" y="2644171"/>
            <a:ext cx="11172825" cy="707886"/>
          </a:xfrm>
          <a:prstGeom prst="rect">
            <a:avLst/>
          </a:prstGeom>
          <a:noFill/>
        </p:spPr>
        <p:txBody>
          <a:bodyPr wrap="square" rtlCol="0">
            <a:spAutoFit/>
          </a:bodyPr>
          <a:lstStyle/>
          <a:p>
            <a:pPr lvl="0" defTabSz="914400" eaLnBrk="0" fontAlgn="base" hangingPunct="0">
              <a:spcBef>
                <a:spcPct val="0"/>
              </a:spcBef>
              <a:spcAft>
                <a:spcPct val="0"/>
              </a:spcAft>
            </a:pPr>
            <a:r>
              <a:rPr lang="zh-CN" altLang="en-US" sz="2000" dirty="0">
                <a:solidFill>
                  <a:schemeClr val="bg2">
                    <a:lumMod val="25000"/>
                  </a:schemeClr>
                </a:solidFill>
              </a:rPr>
              <a:t>层次聚类 </a:t>
            </a:r>
            <a:r>
              <a:rPr lang="en-US" altLang="zh-CN" sz="2000" dirty="0">
                <a:solidFill>
                  <a:schemeClr val="bg2">
                    <a:lumMod val="25000"/>
                  </a:schemeClr>
                </a:solidFill>
              </a:rPr>
              <a:t>(Hierarchical Clustering) </a:t>
            </a:r>
            <a:r>
              <a:rPr lang="zh-CN" altLang="en-US" sz="2000" dirty="0">
                <a:solidFill>
                  <a:schemeClr val="bg2">
                    <a:lumMod val="25000"/>
                  </a:schemeClr>
                </a:solidFill>
              </a:rPr>
              <a:t>通过计算不同类别数据点之间的相似度对在不同的层次的数据进行划分</a:t>
            </a:r>
            <a:r>
              <a:rPr lang="en-US" altLang="zh-CN" sz="2000" dirty="0">
                <a:solidFill>
                  <a:schemeClr val="bg2">
                    <a:lumMod val="25000"/>
                  </a:schemeClr>
                </a:solidFill>
              </a:rPr>
              <a:t>,</a:t>
            </a:r>
            <a:r>
              <a:rPr lang="zh-CN" altLang="en-US" sz="2000" dirty="0">
                <a:solidFill>
                  <a:schemeClr val="bg2">
                    <a:lumMod val="25000"/>
                  </a:schemeClr>
                </a:solidFill>
              </a:rPr>
              <a:t>最终形成树状的聚类结构。</a:t>
            </a:r>
            <a:endParaRPr lang="zh-CN" altLang="zh-CN" sz="2000" dirty="0">
              <a:solidFill>
                <a:schemeClr val="bg2">
                  <a:lumMod val="25000"/>
                </a:schemeClr>
              </a:solidFill>
              <a:latin typeface="Arial" panose="020B0604020202020204" pitchFamily="34" charset="0"/>
            </a:endParaRPr>
          </a:p>
        </p:txBody>
      </p:sp>
      <p:sp>
        <p:nvSpPr>
          <p:cNvPr id="4" name="矩形 3">
            <a:extLst>
              <a:ext uri="{FF2B5EF4-FFF2-40B4-BE49-F238E27FC236}">
                <a16:creationId xmlns:a16="http://schemas.microsoft.com/office/drawing/2014/main" id="{C0B17A7C-2C27-B249-8A5C-E3230D6A90AA}"/>
              </a:ext>
            </a:extLst>
          </p:cNvPr>
          <p:cNvSpPr/>
          <p:nvPr/>
        </p:nvSpPr>
        <p:spPr>
          <a:xfrm>
            <a:off x="509587" y="3752168"/>
            <a:ext cx="10912664" cy="2308324"/>
          </a:xfrm>
          <a:prstGeom prst="rect">
            <a:avLst/>
          </a:prstGeom>
        </p:spPr>
        <p:txBody>
          <a:bodyPr wrap="square">
            <a:spAutoFit/>
          </a:bodyPr>
          <a:lstStyle/>
          <a:p>
            <a:r>
              <a:rPr lang="zh-CN" altLang="en-US" sz="2400" dirty="0">
                <a:solidFill>
                  <a:schemeClr val="bg2">
                    <a:lumMod val="25000"/>
                  </a:schemeClr>
                </a:solidFill>
                <a:latin typeface="-apple-system"/>
              </a:rPr>
              <a:t>底层的原始数据可以通过相似度函数计算，类之间的相似度有如下三种算法：</a:t>
            </a:r>
          </a:p>
          <a:p>
            <a:pPr>
              <a:buFont typeface="Arial" panose="020B0604020202020204" pitchFamily="34" charset="0"/>
              <a:buChar char="•"/>
            </a:pPr>
            <a:r>
              <a:rPr lang="en-US" altLang="zh-CN" sz="2400" dirty="0">
                <a:solidFill>
                  <a:schemeClr val="bg2">
                    <a:lumMod val="25000"/>
                  </a:schemeClr>
                </a:solidFill>
                <a:latin typeface="-apple-system"/>
              </a:rPr>
              <a:t>SL(Single Linkage)</a:t>
            </a:r>
            <a:r>
              <a:rPr lang="zh-CN" altLang="en-US" sz="2400" dirty="0">
                <a:solidFill>
                  <a:schemeClr val="bg2">
                    <a:lumMod val="25000"/>
                  </a:schemeClr>
                </a:solidFill>
                <a:latin typeface="-apple-system"/>
              </a:rPr>
              <a:t>算法： </a:t>
            </a:r>
            <a:r>
              <a:rPr lang="en-US" altLang="zh-CN" sz="2400" dirty="0">
                <a:solidFill>
                  <a:schemeClr val="bg2">
                    <a:lumMod val="25000"/>
                  </a:schemeClr>
                </a:solidFill>
                <a:latin typeface="-apple-system"/>
              </a:rPr>
              <a:t>SL</a:t>
            </a:r>
            <a:r>
              <a:rPr lang="zh-CN" altLang="en-US" sz="2400" dirty="0">
                <a:solidFill>
                  <a:schemeClr val="bg2">
                    <a:lumMod val="25000"/>
                  </a:schemeClr>
                </a:solidFill>
                <a:latin typeface="-apple-system"/>
              </a:rPr>
              <a:t>算法又称为最邻近算法 </a:t>
            </a:r>
            <a:r>
              <a:rPr lang="en-US" altLang="zh-CN" sz="2400" dirty="0">
                <a:solidFill>
                  <a:schemeClr val="bg2">
                    <a:lumMod val="25000"/>
                  </a:schemeClr>
                </a:solidFill>
                <a:latin typeface="-apple-system"/>
              </a:rPr>
              <a:t>(nearest-neighbor),</a:t>
            </a:r>
            <a:r>
              <a:rPr lang="zh-CN" altLang="en-US" sz="2400" dirty="0">
                <a:solidFill>
                  <a:schemeClr val="bg2">
                    <a:lumMod val="25000"/>
                  </a:schemeClr>
                </a:solidFill>
                <a:latin typeface="-apple-system"/>
              </a:rPr>
              <a:t>是用两个类数据点中距离最近的两个数据点间的相似度作为这两个类的距离。</a:t>
            </a:r>
          </a:p>
          <a:p>
            <a:pPr>
              <a:buFont typeface="Arial" panose="020B0604020202020204" pitchFamily="34" charset="0"/>
              <a:buChar char="•"/>
            </a:pPr>
            <a:r>
              <a:rPr lang="en-US" altLang="zh-CN" sz="2400" dirty="0">
                <a:solidFill>
                  <a:schemeClr val="bg2">
                    <a:lumMod val="25000"/>
                  </a:schemeClr>
                </a:solidFill>
                <a:latin typeface="-apple-system"/>
              </a:rPr>
              <a:t>CL (Complete Linkage)</a:t>
            </a:r>
            <a:r>
              <a:rPr lang="zh-CN" altLang="en-US" sz="2400" dirty="0">
                <a:solidFill>
                  <a:schemeClr val="bg2">
                    <a:lumMod val="25000"/>
                  </a:schemeClr>
                </a:solidFill>
                <a:latin typeface="-apple-system"/>
              </a:rPr>
              <a:t>算法</a:t>
            </a:r>
            <a:r>
              <a:rPr lang="en-US" altLang="zh-CN" sz="2400" dirty="0">
                <a:solidFill>
                  <a:schemeClr val="bg2">
                    <a:lumMod val="25000"/>
                  </a:schemeClr>
                </a:solidFill>
                <a:latin typeface="-apple-system"/>
              </a:rPr>
              <a:t>: </a:t>
            </a:r>
            <a:r>
              <a:rPr lang="zh-CN" altLang="en-US" sz="2400" dirty="0">
                <a:solidFill>
                  <a:schemeClr val="bg2">
                    <a:lumMod val="25000"/>
                  </a:schemeClr>
                </a:solidFill>
                <a:latin typeface="-apple-system"/>
              </a:rPr>
              <a:t>与</a:t>
            </a:r>
            <a:r>
              <a:rPr lang="en-US" altLang="zh-CN" sz="2400" dirty="0">
                <a:solidFill>
                  <a:schemeClr val="bg2">
                    <a:lumMod val="25000"/>
                  </a:schemeClr>
                </a:solidFill>
                <a:latin typeface="-apple-system"/>
              </a:rPr>
              <a:t>SL</a:t>
            </a:r>
            <a:r>
              <a:rPr lang="zh-CN" altLang="en-US" sz="2400" dirty="0">
                <a:solidFill>
                  <a:schemeClr val="bg2">
                    <a:lumMod val="25000"/>
                  </a:schemeClr>
                </a:solidFill>
                <a:latin typeface="-apple-system"/>
              </a:rPr>
              <a:t>不同的是取两个类中距离最远的两个点的相似度作为两个类的相似度。</a:t>
            </a:r>
          </a:p>
          <a:p>
            <a:pPr>
              <a:buFont typeface="Arial" panose="020B0604020202020204" pitchFamily="34" charset="0"/>
              <a:buChar char="•"/>
            </a:pPr>
            <a:r>
              <a:rPr lang="en-US" altLang="zh-CN" sz="2400" dirty="0">
                <a:solidFill>
                  <a:schemeClr val="bg2">
                    <a:lumMod val="25000"/>
                  </a:schemeClr>
                </a:solidFill>
                <a:latin typeface="-apple-system"/>
              </a:rPr>
              <a:t>AL (Average Linkage) </a:t>
            </a:r>
            <a:r>
              <a:rPr lang="zh-CN" altLang="en-US" sz="2400" dirty="0">
                <a:solidFill>
                  <a:schemeClr val="bg2">
                    <a:lumMod val="25000"/>
                  </a:schemeClr>
                </a:solidFill>
                <a:latin typeface="-apple-system"/>
              </a:rPr>
              <a:t>算法</a:t>
            </a:r>
            <a:r>
              <a:rPr lang="en-US" altLang="zh-CN" sz="2400" dirty="0">
                <a:solidFill>
                  <a:schemeClr val="bg2">
                    <a:lumMod val="25000"/>
                  </a:schemeClr>
                </a:solidFill>
                <a:latin typeface="-apple-system"/>
              </a:rPr>
              <a:t>: </a:t>
            </a:r>
            <a:r>
              <a:rPr lang="zh-CN" altLang="en-US" sz="2400" dirty="0">
                <a:solidFill>
                  <a:schemeClr val="bg2">
                    <a:lumMod val="25000"/>
                  </a:schemeClr>
                </a:solidFill>
                <a:latin typeface="-apple-system"/>
              </a:rPr>
              <a:t>用两个类中所有点之间相似度的均值作为类间相似度。</a:t>
            </a:r>
            <a:endParaRPr lang="zh-CN" altLang="en-US" sz="2400" b="0" i="0" dirty="0">
              <a:solidFill>
                <a:schemeClr val="bg2">
                  <a:lumMod val="25000"/>
                </a:schemeClr>
              </a:solidFill>
              <a:effectLst/>
              <a:latin typeface="-apple-system"/>
            </a:endParaRPr>
          </a:p>
        </p:txBody>
      </p:sp>
      <p:sp>
        <p:nvSpPr>
          <p:cNvPr id="8" name="矩形 7">
            <a:extLst>
              <a:ext uri="{FF2B5EF4-FFF2-40B4-BE49-F238E27FC236}">
                <a16:creationId xmlns:a16="http://schemas.microsoft.com/office/drawing/2014/main" id="{F6D8851D-0310-4F90-9DF8-E9CE92D987EC}"/>
              </a:ext>
            </a:extLst>
          </p:cNvPr>
          <p:cNvSpPr/>
          <p:nvPr/>
        </p:nvSpPr>
        <p:spPr>
          <a:xfrm>
            <a:off x="0" y="60523"/>
            <a:ext cx="1924181" cy="307777"/>
          </a:xfrm>
          <a:prstGeom prst="rect">
            <a:avLst/>
          </a:prstGeom>
        </p:spPr>
        <p:txBody>
          <a:bodyPr wrap="none">
            <a:spAutoFit/>
          </a:bodyPr>
          <a:lstStyle/>
          <a:p>
            <a:r>
              <a:rPr lang="en-US" altLang="zh-CN" sz="1400" b="1" dirty="0"/>
              <a:t>PART FOUR </a:t>
            </a:r>
            <a:r>
              <a:rPr lang="zh-CN" altLang="en-US" sz="1400" b="1" dirty="0"/>
              <a:t>知识融合</a:t>
            </a:r>
          </a:p>
        </p:txBody>
      </p:sp>
      <p:sp>
        <p:nvSpPr>
          <p:cNvPr id="9" name="椭圆 8">
            <a:extLst>
              <a:ext uri="{FF2B5EF4-FFF2-40B4-BE49-F238E27FC236}">
                <a16:creationId xmlns:a16="http://schemas.microsoft.com/office/drawing/2014/main" id="{67AA60E2-6DA1-489A-8BE3-82309E879ADB}"/>
              </a:ext>
            </a:extLst>
          </p:cNvPr>
          <p:cNvSpPr/>
          <p:nvPr/>
        </p:nvSpPr>
        <p:spPr>
          <a:xfrm>
            <a:off x="1950097" y="157740"/>
            <a:ext cx="130917" cy="113341"/>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4400"/>
          </a:p>
        </p:txBody>
      </p:sp>
    </p:spTree>
    <p:extLst>
      <p:ext uri="{BB962C8B-B14F-4D97-AF65-F5344CB8AC3E}">
        <p14:creationId xmlns:p14="http://schemas.microsoft.com/office/powerpoint/2010/main" val="8957856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矩形 33"/>
          <p:cNvSpPr/>
          <p:nvPr/>
        </p:nvSpPr>
        <p:spPr>
          <a:xfrm>
            <a:off x="330508" y="1905506"/>
            <a:ext cx="4270067" cy="461665"/>
          </a:xfrm>
          <a:prstGeom prst="rect">
            <a:avLst/>
          </a:prstGeom>
        </p:spPr>
        <p:txBody>
          <a:bodyPr wrap="square">
            <a:spAutoFit/>
          </a:bodyPr>
          <a:lstStyle/>
          <a:p>
            <a:pPr marL="342900" indent="-342900">
              <a:buFont typeface="Arial" panose="020B0604020202020204" pitchFamily="34" charset="0"/>
              <a:buChar char="•"/>
            </a:pPr>
            <a:r>
              <a:rPr lang="en-US" altLang="zh-CN" sz="2400" dirty="0">
                <a:solidFill>
                  <a:schemeClr val="bg2">
                    <a:lumMod val="25000"/>
                  </a:schemeClr>
                </a:solidFill>
                <a:latin typeface="+mn-ea"/>
              </a:rPr>
              <a:t>Hierarchical Clustering</a:t>
            </a:r>
          </a:p>
        </p:txBody>
      </p:sp>
      <p:sp>
        <p:nvSpPr>
          <p:cNvPr id="10" name="矩形 9">
            <a:extLst>
              <a:ext uri="{FF2B5EF4-FFF2-40B4-BE49-F238E27FC236}">
                <a16:creationId xmlns:a16="http://schemas.microsoft.com/office/drawing/2014/main" id="{72D2C14B-B79C-44E8-89E8-521D76C7EBF8}"/>
              </a:ext>
            </a:extLst>
          </p:cNvPr>
          <p:cNvSpPr/>
          <p:nvPr/>
        </p:nvSpPr>
        <p:spPr>
          <a:xfrm>
            <a:off x="330508" y="1074460"/>
            <a:ext cx="3584268" cy="523220"/>
          </a:xfrm>
          <a:prstGeom prst="rect">
            <a:avLst/>
          </a:prstGeom>
        </p:spPr>
        <p:txBody>
          <a:bodyPr wrap="square">
            <a:spAutoFit/>
          </a:bodyPr>
          <a:lstStyle/>
          <a:p>
            <a:r>
              <a:rPr lang="en-US" altLang="zh-CN" sz="2800" dirty="0"/>
              <a:t>[</a:t>
            </a:r>
            <a:r>
              <a:rPr lang="zh-CN" altLang="en-US" sz="2800" dirty="0">
                <a:solidFill>
                  <a:schemeClr val="bg2">
                    <a:lumMod val="25000"/>
                  </a:schemeClr>
                </a:solidFill>
                <a:latin typeface="+mn-ea"/>
              </a:rPr>
              <a:t>聚类</a:t>
            </a:r>
            <a:r>
              <a:rPr lang="en-US" altLang="zh-CN" sz="2800" dirty="0"/>
              <a:t>]</a:t>
            </a:r>
            <a:endParaRPr lang="zh-CN" altLang="en-US" sz="2800" dirty="0"/>
          </a:p>
        </p:txBody>
      </p:sp>
      <p:pic>
        <p:nvPicPr>
          <p:cNvPr id="7" name="图片 6">
            <a:extLst>
              <a:ext uri="{FF2B5EF4-FFF2-40B4-BE49-F238E27FC236}">
                <a16:creationId xmlns:a16="http://schemas.microsoft.com/office/drawing/2014/main" id="{A81A78B0-E412-4C48-BC64-A01A5ED0EC45}"/>
              </a:ext>
            </a:extLst>
          </p:cNvPr>
          <p:cNvPicPr>
            <a:picLocks noChangeAspect="1"/>
          </p:cNvPicPr>
          <p:nvPr/>
        </p:nvPicPr>
        <p:blipFill>
          <a:blip r:embed="rId3"/>
          <a:stretch>
            <a:fillRect/>
          </a:stretch>
        </p:blipFill>
        <p:spPr>
          <a:xfrm>
            <a:off x="330508" y="2966848"/>
            <a:ext cx="11331786" cy="3557937"/>
          </a:xfrm>
          <a:prstGeom prst="rect">
            <a:avLst/>
          </a:prstGeom>
        </p:spPr>
      </p:pic>
      <p:pic>
        <p:nvPicPr>
          <p:cNvPr id="6" name="图片 5">
            <a:extLst>
              <a:ext uri="{FF2B5EF4-FFF2-40B4-BE49-F238E27FC236}">
                <a16:creationId xmlns:a16="http://schemas.microsoft.com/office/drawing/2014/main" id="{776B3E11-E194-1A4C-A490-D89502737CAB}"/>
              </a:ext>
            </a:extLst>
          </p:cNvPr>
          <p:cNvPicPr>
            <a:picLocks noChangeAspect="1"/>
          </p:cNvPicPr>
          <p:nvPr/>
        </p:nvPicPr>
        <p:blipFill>
          <a:blip r:embed="rId4"/>
          <a:stretch>
            <a:fillRect/>
          </a:stretch>
        </p:blipFill>
        <p:spPr>
          <a:xfrm>
            <a:off x="330508" y="2966847"/>
            <a:ext cx="11266799" cy="3557937"/>
          </a:xfrm>
          <a:prstGeom prst="rect">
            <a:avLst/>
          </a:prstGeom>
        </p:spPr>
      </p:pic>
      <p:pic>
        <p:nvPicPr>
          <p:cNvPr id="8" name="图片 7">
            <a:extLst>
              <a:ext uri="{FF2B5EF4-FFF2-40B4-BE49-F238E27FC236}">
                <a16:creationId xmlns:a16="http://schemas.microsoft.com/office/drawing/2014/main" id="{74EA9D50-B021-044E-99DF-31A8D40CFE9E}"/>
              </a:ext>
            </a:extLst>
          </p:cNvPr>
          <p:cNvPicPr>
            <a:picLocks noChangeAspect="1"/>
          </p:cNvPicPr>
          <p:nvPr/>
        </p:nvPicPr>
        <p:blipFill>
          <a:blip r:embed="rId5"/>
          <a:stretch>
            <a:fillRect/>
          </a:stretch>
        </p:blipFill>
        <p:spPr>
          <a:xfrm>
            <a:off x="529705" y="3026112"/>
            <a:ext cx="10987055" cy="3498671"/>
          </a:xfrm>
          <a:prstGeom prst="rect">
            <a:avLst/>
          </a:prstGeom>
        </p:spPr>
      </p:pic>
      <p:sp>
        <p:nvSpPr>
          <p:cNvPr id="12" name="矩形 11">
            <a:extLst>
              <a:ext uri="{FF2B5EF4-FFF2-40B4-BE49-F238E27FC236}">
                <a16:creationId xmlns:a16="http://schemas.microsoft.com/office/drawing/2014/main" id="{073DCA29-7782-4E23-87BA-B4E15C485233}"/>
              </a:ext>
            </a:extLst>
          </p:cNvPr>
          <p:cNvSpPr/>
          <p:nvPr/>
        </p:nvSpPr>
        <p:spPr>
          <a:xfrm>
            <a:off x="0" y="60523"/>
            <a:ext cx="1924181" cy="307777"/>
          </a:xfrm>
          <a:prstGeom prst="rect">
            <a:avLst/>
          </a:prstGeom>
        </p:spPr>
        <p:txBody>
          <a:bodyPr wrap="none">
            <a:spAutoFit/>
          </a:bodyPr>
          <a:lstStyle/>
          <a:p>
            <a:r>
              <a:rPr lang="en-US" altLang="zh-CN" sz="1400" b="1" dirty="0"/>
              <a:t>PART FOUR </a:t>
            </a:r>
            <a:r>
              <a:rPr lang="zh-CN" altLang="en-US" sz="1400" b="1" dirty="0"/>
              <a:t>知识融合</a:t>
            </a:r>
          </a:p>
        </p:txBody>
      </p:sp>
      <p:sp>
        <p:nvSpPr>
          <p:cNvPr id="13" name="椭圆 12">
            <a:extLst>
              <a:ext uri="{FF2B5EF4-FFF2-40B4-BE49-F238E27FC236}">
                <a16:creationId xmlns:a16="http://schemas.microsoft.com/office/drawing/2014/main" id="{DD6A96BF-2326-40C9-817F-C98BAED34DAE}"/>
              </a:ext>
            </a:extLst>
          </p:cNvPr>
          <p:cNvSpPr/>
          <p:nvPr/>
        </p:nvSpPr>
        <p:spPr>
          <a:xfrm>
            <a:off x="1950097" y="157740"/>
            <a:ext cx="130917" cy="113341"/>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4400"/>
          </a:p>
        </p:txBody>
      </p:sp>
    </p:spTree>
    <p:extLst>
      <p:ext uri="{BB962C8B-B14F-4D97-AF65-F5344CB8AC3E}">
        <p14:creationId xmlns:p14="http://schemas.microsoft.com/office/powerpoint/2010/main" val="18506644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60523"/>
            <a:ext cx="1821589" cy="307777"/>
          </a:xfrm>
          <a:prstGeom prst="rect">
            <a:avLst/>
          </a:prstGeom>
        </p:spPr>
        <p:txBody>
          <a:bodyPr wrap="none">
            <a:spAutoFit/>
          </a:bodyPr>
          <a:lstStyle/>
          <a:p>
            <a:r>
              <a:rPr lang="en-US" altLang="zh-CN" sz="1400" b="1" dirty="0"/>
              <a:t>PART ONE </a:t>
            </a:r>
            <a:r>
              <a:rPr lang="zh-CN" altLang="en-US" sz="1400" b="1" dirty="0"/>
              <a:t>选题背景</a:t>
            </a:r>
          </a:p>
        </p:txBody>
      </p:sp>
      <p:sp>
        <p:nvSpPr>
          <p:cNvPr id="3" name="椭圆 2"/>
          <p:cNvSpPr/>
          <p:nvPr/>
        </p:nvSpPr>
        <p:spPr>
          <a:xfrm>
            <a:off x="1757150" y="157740"/>
            <a:ext cx="130917" cy="113341"/>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4400"/>
          </a:p>
        </p:txBody>
      </p:sp>
      <p:grpSp>
        <p:nvGrpSpPr>
          <p:cNvPr id="13" name="组合 12"/>
          <p:cNvGrpSpPr/>
          <p:nvPr/>
        </p:nvGrpSpPr>
        <p:grpSpPr>
          <a:xfrm>
            <a:off x="910794" y="928946"/>
            <a:ext cx="2300757" cy="509896"/>
            <a:chOff x="888096" y="1000203"/>
            <a:chExt cx="4259825" cy="944066"/>
          </a:xfrm>
        </p:grpSpPr>
        <p:sp>
          <p:nvSpPr>
            <p:cNvPr id="5" name="矩形 4"/>
            <p:cNvSpPr/>
            <p:nvPr/>
          </p:nvSpPr>
          <p:spPr>
            <a:xfrm>
              <a:off x="911225" y="1045634"/>
              <a:ext cx="4199467" cy="872066"/>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6" name="椭圆 5"/>
            <p:cNvSpPr/>
            <p:nvPr/>
          </p:nvSpPr>
          <p:spPr>
            <a:xfrm>
              <a:off x="888096" y="1000203"/>
              <a:ext cx="72000" cy="72000"/>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7" name="椭圆 6"/>
            <p:cNvSpPr/>
            <p:nvPr/>
          </p:nvSpPr>
          <p:spPr>
            <a:xfrm>
              <a:off x="888096" y="1872269"/>
              <a:ext cx="72000" cy="72000"/>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8" name="椭圆 7"/>
            <p:cNvSpPr/>
            <p:nvPr/>
          </p:nvSpPr>
          <p:spPr>
            <a:xfrm>
              <a:off x="5075921" y="1872269"/>
              <a:ext cx="72000" cy="72000"/>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9" name="椭圆 8"/>
            <p:cNvSpPr/>
            <p:nvPr/>
          </p:nvSpPr>
          <p:spPr>
            <a:xfrm>
              <a:off x="5074692" y="1009634"/>
              <a:ext cx="72000" cy="72000"/>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grpSp>
      <p:sp>
        <p:nvSpPr>
          <p:cNvPr id="17" name="矩形 16"/>
          <p:cNvSpPr/>
          <p:nvPr/>
        </p:nvSpPr>
        <p:spPr>
          <a:xfrm>
            <a:off x="1041701" y="1004322"/>
            <a:ext cx="1645900" cy="369332"/>
          </a:xfrm>
          <a:prstGeom prst="rect">
            <a:avLst/>
          </a:prstGeom>
        </p:spPr>
        <p:txBody>
          <a:bodyPr wrap="none">
            <a:spAutoFit/>
          </a:bodyPr>
          <a:lstStyle/>
          <a:p>
            <a:r>
              <a:rPr lang="en-US" altLang="zh-CN" dirty="0"/>
              <a:t>Semantic Web</a:t>
            </a:r>
            <a:endParaRPr lang="zh-CN" altLang="en-US" dirty="0"/>
          </a:p>
        </p:txBody>
      </p:sp>
      <p:sp>
        <p:nvSpPr>
          <p:cNvPr id="18" name="矩形 17"/>
          <p:cNvSpPr/>
          <p:nvPr/>
        </p:nvSpPr>
        <p:spPr>
          <a:xfrm>
            <a:off x="959621" y="1481030"/>
            <a:ext cx="6550312" cy="1185324"/>
          </a:xfrm>
          <a:prstGeom prst="rect">
            <a:avLst/>
          </a:prstGeom>
        </p:spPr>
        <p:txBody>
          <a:bodyPr wrap="square">
            <a:spAutoFit/>
          </a:bodyPr>
          <a:lstStyle/>
          <a:p>
            <a:pPr>
              <a:lnSpc>
                <a:spcPct val="130000"/>
              </a:lnSpc>
            </a:pPr>
            <a:r>
              <a:rPr lang="en-US" altLang="zh-CN" sz="1400" dirty="0">
                <a:solidFill>
                  <a:schemeClr val="bg1">
                    <a:lumMod val="50000"/>
                  </a:schemeClr>
                </a:solidFill>
                <a:latin typeface="微软雅黑" panose="020B0503020204020204" charset="-122"/>
                <a:ea typeface="微软雅黑" panose="020B0503020204020204" charset="-122"/>
              </a:rPr>
              <a:t>Tim Berners-Lee 1998</a:t>
            </a:r>
            <a:r>
              <a:rPr lang="zh-CN" altLang="en-US" sz="1400" dirty="0">
                <a:solidFill>
                  <a:schemeClr val="bg1">
                    <a:lumMod val="50000"/>
                  </a:schemeClr>
                </a:solidFill>
                <a:latin typeface="微软雅黑" panose="020B0503020204020204" charset="-122"/>
                <a:ea typeface="微软雅黑" panose="020B0503020204020204" charset="-122"/>
              </a:rPr>
              <a:t>年提出语义网的概念</a:t>
            </a:r>
          </a:p>
          <a:p>
            <a:pPr>
              <a:lnSpc>
                <a:spcPct val="130000"/>
              </a:lnSpc>
            </a:pPr>
            <a:r>
              <a:rPr lang="zh-CN" altLang="en-US" sz="1400" dirty="0">
                <a:solidFill>
                  <a:schemeClr val="bg1">
                    <a:lumMod val="50000"/>
                  </a:schemeClr>
                </a:solidFill>
                <a:latin typeface="微软雅黑" panose="020B0503020204020204" charset="-122"/>
                <a:ea typeface="微软雅黑" panose="020B0503020204020204" charset="-122"/>
              </a:rPr>
              <a:t>通过给全球信息网上的文档（如：标准通用标记语言下的一个应用</a:t>
            </a:r>
            <a:r>
              <a:rPr lang="en-US" altLang="zh-CN" sz="1400" dirty="0">
                <a:solidFill>
                  <a:schemeClr val="bg1">
                    <a:lumMod val="50000"/>
                  </a:schemeClr>
                </a:solidFill>
                <a:latin typeface="微软雅黑" panose="020B0503020204020204" charset="-122"/>
                <a:ea typeface="微软雅黑" panose="020B0503020204020204" charset="-122"/>
              </a:rPr>
              <a:t>HTML</a:t>
            </a:r>
            <a:r>
              <a:rPr lang="zh-CN" altLang="en-US" sz="1400" dirty="0">
                <a:solidFill>
                  <a:schemeClr val="bg1">
                    <a:lumMod val="50000"/>
                  </a:schemeClr>
                </a:solidFill>
                <a:latin typeface="微软雅黑" panose="020B0503020204020204" charset="-122"/>
                <a:ea typeface="微软雅黑" panose="020B0503020204020204" charset="-122"/>
              </a:rPr>
              <a:t>）添加能够被计算器所理解的语义“元数据”（</a:t>
            </a:r>
            <a:r>
              <a:rPr lang="en-US" altLang="zh-CN" sz="1400" dirty="0">
                <a:solidFill>
                  <a:schemeClr val="bg1">
                    <a:lumMod val="50000"/>
                  </a:schemeClr>
                </a:solidFill>
                <a:latin typeface="微软雅黑" panose="020B0503020204020204" charset="-122"/>
                <a:ea typeface="微软雅黑" panose="020B0503020204020204" charset="-122"/>
              </a:rPr>
              <a:t>Metadata</a:t>
            </a:r>
            <a:r>
              <a:rPr lang="zh-CN" altLang="en-US" sz="1400" dirty="0">
                <a:solidFill>
                  <a:schemeClr val="bg1">
                    <a:lumMod val="50000"/>
                  </a:schemeClr>
                </a:solidFill>
                <a:latin typeface="微软雅黑" panose="020B0503020204020204" charset="-122"/>
                <a:ea typeface="微软雅黑" panose="020B0503020204020204" charset="-122"/>
              </a:rPr>
              <a:t>），从而使整个互联网成为一个通用的信息交换媒介</a:t>
            </a:r>
          </a:p>
        </p:txBody>
      </p:sp>
      <p:pic>
        <p:nvPicPr>
          <p:cNvPr id="4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5369" y="2857721"/>
            <a:ext cx="2952750" cy="2600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5" name="右箭头 3"/>
          <p:cNvSpPr/>
          <p:nvPr/>
        </p:nvSpPr>
        <p:spPr bwMode="auto">
          <a:xfrm>
            <a:off x="3695027" y="3869752"/>
            <a:ext cx="1079500" cy="576262"/>
          </a:xfrm>
          <a:prstGeom prst="rightArrow">
            <a:avLst/>
          </a:prstGeom>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a:lstStyle/>
          <a:p>
            <a:pPr>
              <a:defRPr/>
            </a:pPr>
            <a:endParaRPr lang="zh-CN" altLang="en-US">
              <a:solidFill>
                <a:schemeClr val="tx1"/>
              </a:solidFill>
            </a:endParaRPr>
          </a:p>
        </p:txBody>
      </p:sp>
      <p:pic>
        <p:nvPicPr>
          <p:cNvPr id="46"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89525" y="2857720"/>
            <a:ext cx="3536950" cy="2600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7" name="矩形 4"/>
          <p:cNvSpPr>
            <a:spLocks noChangeArrowheads="1"/>
          </p:cNvSpPr>
          <p:nvPr/>
        </p:nvSpPr>
        <p:spPr bwMode="auto">
          <a:xfrm>
            <a:off x="577444" y="5469360"/>
            <a:ext cx="28606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buFontTx/>
              <a:buNone/>
            </a:pPr>
            <a:r>
              <a:rPr lang="en-US" altLang="zh-CN" sz="2400" dirty="0"/>
              <a:t>Page/Document web</a:t>
            </a:r>
            <a:endParaRPr lang="zh-CN" altLang="en-US" sz="2400" dirty="0"/>
          </a:p>
        </p:txBody>
      </p:sp>
      <p:sp>
        <p:nvSpPr>
          <p:cNvPr id="48" name="矩形 7"/>
          <p:cNvSpPr>
            <a:spLocks noChangeArrowheads="1"/>
          </p:cNvSpPr>
          <p:nvPr/>
        </p:nvSpPr>
        <p:spPr bwMode="auto">
          <a:xfrm>
            <a:off x="5216933" y="5458045"/>
            <a:ext cx="35369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9pPr>
          </a:lstStyle>
          <a:p>
            <a:pPr algn="ctr" eaLnBrk="1" hangingPunct="1">
              <a:spcBef>
                <a:spcPct val="0"/>
              </a:spcBef>
              <a:buFontTx/>
              <a:buNone/>
            </a:pPr>
            <a:r>
              <a:rPr lang="en-US" altLang="zh-CN" sz="2400" dirty="0"/>
              <a:t>Data web</a:t>
            </a:r>
            <a:endParaRPr lang="zh-CN" altLang="en-US" sz="2400"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矩形 33"/>
          <p:cNvSpPr/>
          <p:nvPr/>
        </p:nvSpPr>
        <p:spPr>
          <a:xfrm>
            <a:off x="330508" y="1905506"/>
            <a:ext cx="4270067" cy="461665"/>
          </a:xfrm>
          <a:prstGeom prst="rect">
            <a:avLst/>
          </a:prstGeom>
        </p:spPr>
        <p:txBody>
          <a:bodyPr wrap="square">
            <a:spAutoFit/>
          </a:bodyPr>
          <a:lstStyle/>
          <a:p>
            <a:pPr marL="342900" indent="-342900">
              <a:buFont typeface="Arial" panose="020B0604020202020204" pitchFamily="34" charset="0"/>
              <a:buChar char="•"/>
            </a:pPr>
            <a:r>
              <a:rPr lang="en-US" altLang="zh-CN" sz="2400" dirty="0" err="1">
                <a:solidFill>
                  <a:schemeClr val="bg2">
                    <a:lumMod val="25000"/>
                  </a:schemeClr>
                </a:solidFill>
                <a:latin typeface="+mn-ea"/>
              </a:rPr>
              <a:t>Canopy+K-Means</a:t>
            </a:r>
            <a:endParaRPr lang="en-US" altLang="zh-CN" sz="2400" dirty="0">
              <a:solidFill>
                <a:schemeClr val="bg2">
                  <a:lumMod val="25000"/>
                </a:schemeClr>
              </a:solidFill>
              <a:latin typeface="+mn-ea"/>
            </a:endParaRPr>
          </a:p>
        </p:txBody>
      </p:sp>
      <p:sp>
        <p:nvSpPr>
          <p:cNvPr id="10" name="矩形 9">
            <a:extLst>
              <a:ext uri="{FF2B5EF4-FFF2-40B4-BE49-F238E27FC236}">
                <a16:creationId xmlns:a16="http://schemas.microsoft.com/office/drawing/2014/main" id="{72D2C14B-B79C-44E8-89E8-521D76C7EBF8}"/>
              </a:ext>
            </a:extLst>
          </p:cNvPr>
          <p:cNvSpPr/>
          <p:nvPr/>
        </p:nvSpPr>
        <p:spPr>
          <a:xfrm>
            <a:off x="330508" y="1074460"/>
            <a:ext cx="3584268" cy="523220"/>
          </a:xfrm>
          <a:prstGeom prst="rect">
            <a:avLst/>
          </a:prstGeom>
        </p:spPr>
        <p:txBody>
          <a:bodyPr wrap="square">
            <a:spAutoFit/>
          </a:bodyPr>
          <a:lstStyle/>
          <a:p>
            <a:r>
              <a:rPr lang="en-US" altLang="zh-CN" sz="2800" dirty="0"/>
              <a:t>[</a:t>
            </a:r>
            <a:r>
              <a:rPr lang="zh-CN" altLang="en-US" sz="2800" dirty="0">
                <a:solidFill>
                  <a:schemeClr val="bg2">
                    <a:lumMod val="25000"/>
                  </a:schemeClr>
                </a:solidFill>
                <a:latin typeface="+mn-ea"/>
              </a:rPr>
              <a:t>聚类</a:t>
            </a:r>
            <a:r>
              <a:rPr lang="en-US" altLang="zh-CN" sz="2800" dirty="0"/>
              <a:t>]</a:t>
            </a:r>
            <a:endParaRPr lang="zh-CN" altLang="en-US" sz="2800" dirty="0"/>
          </a:p>
        </p:txBody>
      </p:sp>
      <p:pic>
        <p:nvPicPr>
          <p:cNvPr id="6" name="图片 5">
            <a:extLst>
              <a:ext uri="{FF2B5EF4-FFF2-40B4-BE49-F238E27FC236}">
                <a16:creationId xmlns:a16="http://schemas.microsoft.com/office/drawing/2014/main" id="{E3FDC384-1085-7C4F-A1A3-580AD447D061}"/>
              </a:ext>
            </a:extLst>
          </p:cNvPr>
          <p:cNvPicPr>
            <a:picLocks noChangeAspect="1"/>
          </p:cNvPicPr>
          <p:nvPr/>
        </p:nvPicPr>
        <p:blipFill>
          <a:blip r:embed="rId3"/>
          <a:stretch>
            <a:fillRect/>
          </a:stretch>
        </p:blipFill>
        <p:spPr>
          <a:xfrm>
            <a:off x="3914776" y="291924"/>
            <a:ext cx="4528301" cy="6274151"/>
          </a:xfrm>
          <a:prstGeom prst="rect">
            <a:avLst/>
          </a:prstGeom>
        </p:spPr>
      </p:pic>
      <p:sp>
        <p:nvSpPr>
          <p:cNvPr id="7" name="矩形 6">
            <a:extLst>
              <a:ext uri="{FF2B5EF4-FFF2-40B4-BE49-F238E27FC236}">
                <a16:creationId xmlns:a16="http://schemas.microsoft.com/office/drawing/2014/main" id="{90625572-054B-49C7-A489-69796123C625}"/>
              </a:ext>
            </a:extLst>
          </p:cNvPr>
          <p:cNvSpPr/>
          <p:nvPr/>
        </p:nvSpPr>
        <p:spPr>
          <a:xfrm>
            <a:off x="0" y="60523"/>
            <a:ext cx="1924181" cy="307777"/>
          </a:xfrm>
          <a:prstGeom prst="rect">
            <a:avLst/>
          </a:prstGeom>
        </p:spPr>
        <p:txBody>
          <a:bodyPr wrap="none">
            <a:spAutoFit/>
          </a:bodyPr>
          <a:lstStyle/>
          <a:p>
            <a:r>
              <a:rPr lang="en-US" altLang="zh-CN" sz="1400" b="1" dirty="0"/>
              <a:t>PART FOUR </a:t>
            </a:r>
            <a:r>
              <a:rPr lang="zh-CN" altLang="en-US" sz="1400" b="1" dirty="0"/>
              <a:t>知识融合</a:t>
            </a:r>
          </a:p>
        </p:txBody>
      </p:sp>
      <p:sp>
        <p:nvSpPr>
          <p:cNvPr id="8" name="椭圆 7">
            <a:extLst>
              <a:ext uri="{FF2B5EF4-FFF2-40B4-BE49-F238E27FC236}">
                <a16:creationId xmlns:a16="http://schemas.microsoft.com/office/drawing/2014/main" id="{7863A442-B873-4FD9-9823-7AB91EBC412A}"/>
              </a:ext>
            </a:extLst>
          </p:cNvPr>
          <p:cNvSpPr/>
          <p:nvPr/>
        </p:nvSpPr>
        <p:spPr>
          <a:xfrm>
            <a:off x="1950097" y="157740"/>
            <a:ext cx="130917" cy="113341"/>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4400"/>
          </a:p>
        </p:txBody>
      </p:sp>
    </p:spTree>
    <p:extLst>
      <p:ext uri="{BB962C8B-B14F-4D97-AF65-F5344CB8AC3E}">
        <p14:creationId xmlns:p14="http://schemas.microsoft.com/office/powerpoint/2010/main" val="10448695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矩形 33"/>
          <p:cNvSpPr/>
          <p:nvPr/>
        </p:nvSpPr>
        <p:spPr>
          <a:xfrm>
            <a:off x="330508" y="1905506"/>
            <a:ext cx="4270067" cy="461665"/>
          </a:xfrm>
          <a:prstGeom prst="rect">
            <a:avLst/>
          </a:prstGeom>
        </p:spPr>
        <p:txBody>
          <a:bodyPr wrap="square">
            <a:spAutoFit/>
          </a:bodyPr>
          <a:lstStyle/>
          <a:p>
            <a:pPr marL="342900" indent="-342900">
              <a:buFont typeface="Arial" panose="020B0604020202020204" pitchFamily="34" charset="0"/>
              <a:buChar char="•"/>
            </a:pPr>
            <a:r>
              <a:rPr lang="en-US" altLang="zh-CN" sz="2400" dirty="0" err="1">
                <a:solidFill>
                  <a:schemeClr val="bg2">
                    <a:lumMod val="25000"/>
                  </a:schemeClr>
                </a:solidFill>
                <a:latin typeface="+mn-ea"/>
              </a:rPr>
              <a:t>Canopy+K-Means</a:t>
            </a:r>
            <a:endParaRPr lang="en-US" altLang="zh-CN" sz="2400" dirty="0">
              <a:solidFill>
                <a:schemeClr val="bg2">
                  <a:lumMod val="25000"/>
                </a:schemeClr>
              </a:solidFill>
              <a:latin typeface="+mn-ea"/>
            </a:endParaRPr>
          </a:p>
        </p:txBody>
      </p:sp>
      <p:sp>
        <p:nvSpPr>
          <p:cNvPr id="10" name="矩形 9">
            <a:extLst>
              <a:ext uri="{FF2B5EF4-FFF2-40B4-BE49-F238E27FC236}">
                <a16:creationId xmlns:a16="http://schemas.microsoft.com/office/drawing/2014/main" id="{72D2C14B-B79C-44E8-89E8-521D76C7EBF8}"/>
              </a:ext>
            </a:extLst>
          </p:cNvPr>
          <p:cNvSpPr/>
          <p:nvPr/>
        </p:nvSpPr>
        <p:spPr>
          <a:xfrm>
            <a:off x="330508" y="1074460"/>
            <a:ext cx="3584268" cy="523220"/>
          </a:xfrm>
          <a:prstGeom prst="rect">
            <a:avLst/>
          </a:prstGeom>
        </p:spPr>
        <p:txBody>
          <a:bodyPr wrap="square">
            <a:spAutoFit/>
          </a:bodyPr>
          <a:lstStyle/>
          <a:p>
            <a:r>
              <a:rPr lang="en-US" altLang="zh-CN" sz="2800" dirty="0"/>
              <a:t>[</a:t>
            </a:r>
            <a:r>
              <a:rPr lang="zh-CN" altLang="en-US" sz="2800" dirty="0">
                <a:solidFill>
                  <a:schemeClr val="bg2">
                    <a:lumMod val="25000"/>
                  </a:schemeClr>
                </a:solidFill>
                <a:latin typeface="+mn-ea"/>
              </a:rPr>
              <a:t>聚类</a:t>
            </a:r>
            <a:r>
              <a:rPr lang="en-US" altLang="zh-CN" sz="2800" dirty="0"/>
              <a:t>]</a:t>
            </a:r>
            <a:endParaRPr lang="zh-CN" altLang="en-US" sz="2800" dirty="0"/>
          </a:p>
        </p:txBody>
      </p:sp>
      <p:pic>
        <p:nvPicPr>
          <p:cNvPr id="4" name="图片 3">
            <a:extLst>
              <a:ext uri="{FF2B5EF4-FFF2-40B4-BE49-F238E27FC236}">
                <a16:creationId xmlns:a16="http://schemas.microsoft.com/office/drawing/2014/main" id="{057B51D0-D718-DA4B-854C-0DFAA1B82893}"/>
              </a:ext>
            </a:extLst>
          </p:cNvPr>
          <p:cNvPicPr>
            <a:picLocks noChangeAspect="1"/>
          </p:cNvPicPr>
          <p:nvPr/>
        </p:nvPicPr>
        <p:blipFill>
          <a:blip r:embed="rId3"/>
          <a:stretch>
            <a:fillRect/>
          </a:stretch>
        </p:blipFill>
        <p:spPr>
          <a:xfrm>
            <a:off x="3960975" y="60523"/>
            <a:ext cx="5872671" cy="6565515"/>
          </a:xfrm>
          <a:prstGeom prst="rect">
            <a:avLst/>
          </a:prstGeom>
        </p:spPr>
      </p:pic>
      <p:sp>
        <p:nvSpPr>
          <p:cNvPr id="7" name="矩形 6">
            <a:extLst>
              <a:ext uri="{FF2B5EF4-FFF2-40B4-BE49-F238E27FC236}">
                <a16:creationId xmlns:a16="http://schemas.microsoft.com/office/drawing/2014/main" id="{BE7A75B4-E0F8-49D9-9970-6E15D45A72DC}"/>
              </a:ext>
            </a:extLst>
          </p:cNvPr>
          <p:cNvSpPr/>
          <p:nvPr/>
        </p:nvSpPr>
        <p:spPr>
          <a:xfrm>
            <a:off x="0" y="60523"/>
            <a:ext cx="1924181" cy="307777"/>
          </a:xfrm>
          <a:prstGeom prst="rect">
            <a:avLst/>
          </a:prstGeom>
        </p:spPr>
        <p:txBody>
          <a:bodyPr wrap="none">
            <a:spAutoFit/>
          </a:bodyPr>
          <a:lstStyle/>
          <a:p>
            <a:r>
              <a:rPr lang="en-US" altLang="zh-CN" sz="1400" b="1" dirty="0"/>
              <a:t>PART FOUR </a:t>
            </a:r>
            <a:r>
              <a:rPr lang="zh-CN" altLang="en-US" sz="1400" b="1" dirty="0"/>
              <a:t>知识融合</a:t>
            </a:r>
          </a:p>
        </p:txBody>
      </p:sp>
      <p:sp>
        <p:nvSpPr>
          <p:cNvPr id="8" name="椭圆 7">
            <a:extLst>
              <a:ext uri="{FF2B5EF4-FFF2-40B4-BE49-F238E27FC236}">
                <a16:creationId xmlns:a16="http://schemas.microsoft.com/office/drawing/2014/main" id="{CC325FC8-99E6-4F90-83B5-63EEA1D5ABCA}"/>
              </a:ext>
            </a:extLst>
          </p:cNvPr>
          <p:cNvSpPr/>
          <p:nvPr/>
        </p:nvSpPr>
        <p:spPr>
          <a:xfrm>
            <a:off x="1950097" y="157740"/>
            <a:ext cx="130917" cy="113341"/>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4400"/>
          </a:p>
        </p:txBody>
      </p:sp>
    </p:spTree>
    <p:extLst>
      <p:ext uri="{BB962C8B-B14F-4D97-AF65-F5344CB8AC3E}">
        <p14:creationId xmlns:p14="http://schemas.microsoft.com/office/powerpoint/2010/main" val="26168015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矩形 22">
            <a:extLst>
              <a:ext uri="{FF2B5EF4-FFF2-40B4-BE49-F238E27FC236}">
                <a16:creationId xmlns:a16="http://schemas.microsoft.com/office/drawing/2014/main" id="{1954595D-D956-453D-AD8A-5D6F6834F6ED}"/>
              </a:ext>
            </a:extLst>
          </p:cNvPr>
          <p:cNvSpPr/>
          <p:nvPr/>
        </p:nvSpPr>
        <p:spPr>
          <a:xfrm>
            <a:off x="146436" y="1470506"/>
            <a:ext cx="11568642" cy="3406445"/>
          </a:xfrm>
          <a:prstGeom prst="rect">
            <a:avLst/>
          </a:prstGeom>
        </p:spPr>
        <p:txBody>
          <a:bodyPr wrap="square">
            <a:spAutoFit/>
          </a:bodyPr>
          <a:lstStyle/>
          <a:p>
            <a:pPr>
              <a:lnSpc>
                <a:spcPct val="130000"/>
              </a:lnSpc>
            </a:pPr>
            <a:r>
              <a:rPr lang="zh-CN" altLang="en-US" sz="2400" dirty="0">
                <a:solidFill>
                  <a:schemeClr val="bg2">
                    <a:lumMod val="25000"/>
                  </a:schemeClr>
                </a:solidFill>
                <a:latin typeface="微软雅黑" charset="0"/>
                <a:ea typeface="微软雅黑" charset="0"/>
              </a:rPr>
              <a:t>例如在一篇新闻稿中，“</a:t>
            </a:r>
            <a:r>
              <a:rPr lang="en-US" altLang="zh-CN" sz="2400" dirty="0">
                <a:solidFill>
                  <a:schemeClr val="bg2">
                    <a:lumMod val="25000"/>
                  </a:schemeClr>
                </a:solidFill>
                <a:latin typeface="微软雅黑" charset="0"/>
                <a:ea typeface="微软雅黑" charset="0"/>
              </a:rPr>
              <a:t>Barack Obama</a:t>
            </a:r>
            <a:r>
              <a:rPr lang="zh-CN" altLang="en-US" sz="2400" dirty="0">
                <a:solidFill>
                  <a:schemeClr val="bg2">
                    <a:lumMod val="25000"/>
                  </a:schemeClr>
                </a:solidFill>
                <a:latin typeface="微软雅黑" charset="0"/>
                <a:ea typeface="微软雅黑" charset="0"/>
              </a:rPr>
              <a:t>”，“</a:t>
            </a:r>
            <a:r>
              <a:rPr lang="en-US" altLang="zh-CN" sz="2400" dirty="0">
                <a:solidFill>
                  <a:schemeClr val="bg2">
                    <a:lumMod val="25000"/>
                  </a:schemeClr>
                </a:solidFill>
                <a:latin typeface="微软雅黑" charset="0"/>
                <a:ea typeface="微软雅黑" charset="0"/>
              </a:rPr>
              <a:t>president Obama</a:t>
            </a:r>
            <a:r>
              <a:rPr lang="zh-CN" altLang="en-US" sz="2400" dirty="0">
                <a:solidFill>
                  <a:schemeClr val="bg2">
                    <a:lumMod val="25000"/>
                  </a:schemeClr>
                </a:solidFill>
                <a:latin typeface="微软雅黑" charset="0"/>
                <a:ea typeface="微软雅黑" charset="0"/>
              </a:rPr>
              <a:t>”，“</a:t>
            </a:r>
            <a:r>
              <a:rPr lang="en-US" altLang="zh-CN" sz="2400" dirty="0">
                <a:solidFill>
                  <a:schemeClr val="bg2">
                    <a:lumMod val="25000"/>
                  </a:schemeClr>
                </a:solidFill>
                <a:latin typeface="微软雅黑" charset="0"/>
                <a:ea typeface="微软雅黑" charset="0"/>
              </a:rPr>
              <a:t>the president</a:t>
            </a:r>
            <a:r>
              <a:rPr lang="zh-CN" altLang="en-US" sz="2400" dirty="0">
                <a:solidFill>
                  <a:schemeClr val="bg2">
                    <a:lumMod val="25000"/>
                  </a:schemeClr>
                </a:solidFill>
                <a:latin typeface="微软雅黑" charset="0"/>
                <a:ea typeface="微软雅黑" charset="0"/>
              </a:rPr>
              <a:t>”等指称项可能指向的是同一实体对象，其中的许多代词如“</a:t>
            </a:r>
            <a:r>
              <a:rPr lang="en-US" altLang="zh-CN" sz="2400" dirty="0">
                <a:solidFill>
                  <a:schemeClr val="bg2">
                    <a:lumMod val="25000"/>
                  </a:schemeClr>
                </a:solidFill>
                <a:latin typeface="微软雅黑" charset="0"/>
                <a:ea typeface="微软雅黑" charset="0"/>
              </a:rPr>
              <a:t>he</a:t>
            </a:r>
            <a:r>
              <a:rPr lang="zh-CN" altLang="en-US" sz="2400" dirty="0">
                <a:solidFill>
                  <a:schemeClr val="bg2">
                    <a:lumMod val="25000"/>
                  </a:schemeClr>
                </a:solidFill>
                <a:latin typeface="微软雅黑" charset="0"/>
                <a:ea typeface="微软雅黑" charset="0"/>
              </a:rPr>
              <a:t>”，“</a:t>
            </a:r>
            <a:r>
              <a:rPr lang="en-US" altLang="zh-CN" sz="2400" dirty="0">
                <a:solidFill>
                  <a:schemeClr val="bg2">
                    <a:lumMod val="25000"/>
                  </a:schemeClr>
                </a:solidFill>
                <a:latin typeface="微软雅黑" charset="0"/>
                <a:ea typeface="微软雅黑" charset="0"/>
              </a:rPr>
              <a:t>him</a:t>
            </a:r>
            <a:r>
              <a:rPr lang="zh-CN" altLang="en-US" sz="2400" dirty="0">
                <a:solidFill>
                  <a:schemeClr val="bg2">
                    <a:lumMod val="25000"/>
                  </a:schemeClr>
                </a:solidFill>
                <a:latin typeface="微软雅黑" charset="0"/>
                <a:ea typeface="微软雅黑" charset="0"/>
              </a:rPr>
              <a:t>”等，也可能指向该实体对象．利用共指消解技术，可以将这些指称项关联（合并）到正确的实体对象．由于该问题在信息检索和自然语言处理等领域具有特殊的重要性，吸引了大量的研究努力，因此学术界对该问题有多种不同的表述，典型的包括：对象对齐（</a:t>
            </a:r>
            <a:r>
              <a:rPr lang="en-US" altLang="zh-CN" sz="2400" dirty="0">
                <a:solidFill>
                  <a:schemeClr val="bg2">
                    <a:lumMod val="25000"/>
                  </a:schemeClr>
                </a:solidFill>
                <a:latin typeface="微软雅黑" charset="0"/>
                <a:ea typeface="微软雅黑" charset="0"/>
              </a:rPr>
              <a:t>object alignment</a:t>
            </a:r>
            <a:r>
              <a:rPr lang="zh-CN" altLang="en-US" sz="2400" dirty="0">
                <a:solidFill>
                  <a:schemeClr val="bg2">
                    <a:lumMod val="25000"/>
                  </a:schemeClr>
                </a:solidFill>
                <a:latin typeface="微软雅黑" charset="0"/>
                <a:ea typeface="微软雅黑" charset="0"/>
              </a:rPr>
              <a:t>）、实体匹配（</a:t>
            </a:r>
            <a:r>
              <a:rPr lang="en-US" altLang="zh-CN" sz="2400" dirty="0">
                <a:solidFill>
                  <a:schemeClr val="bg2">
                    <a:lumMod val="25000"/>
                  </a:schemeClr>
                </a:solidFill>
                <a:latin typeface="微软雅黑" charset="0"/>
                <a:ea typeface="微软雅黑" charset="0"/>
              </a:rPr>
              <a:t>entity matching</a:t>
            </a:r>
            <a:r>
              <a:rPr lang="zh-CN" altLang="en-US" sz="2400" dirty="0">
                <a:solidFill>
                  <a:schemeClr val="bg2">
                    <a:lumMod val="25000"/>
                  </a:schemeClr>
                </a:solidFill>
                <a:latin typeface="微软雅黑" charset="0"/>
                <a:ea typeface="微软雅黑" charset="0"/>
              </a:rPr>
              <a:t>）以及实体同义（</a:t>
            </a:r>
            <a:r>
              <a:rPr lang="en-US" altLang="zh-CN" sz="2400" dirty="0">
                <a:solidFill>
                  <a:schemeClr val="bg2">
                    <a:lumMod val="25000"/>
                  </a:schemeClr>
                </a:solidFill>
                <a:latin typeface="微软雅黑" charset="0"/>
                <a:ea typeface="微软雅黑" charset="0"/>
              </a:rPr>
              <a:t>entity</a:t>
            </a:r>
            <a:r>
              <a:rPr lang="zh-CN" altLang="en-US" sz="2400" dirty="0">
                <a:solidFill>
                  <a:schemeClr val="bg2">
                    <a:lumMod val="25000"/>
                  </a:schemeClr>
                </a:solidFill>
                <a:latin typeface="微软雅黑" charset="0"/>
                <a:ea typeface="微软雅黑" charset="0"/>
              </a:rPr>
              <a:t> </a:t>
            </a:r>
            <a:r>
              <a:rPr lang="en-US" altLang="zh-CN" sz="2400" dirty="0" err="1">
                <a:solidFill>
                  <a:schemeClr val="bg2">
                    <a:lumMod val="25000"/>
                  </a:schemeClr>
                </a:solidFill>
                <a:latin typeface="微软雅黑" charset="0"/>
                <a:ea typeface="微软雅黑" charset="0"/>
              </a:rPr>
              <a:t>sononyms</a:t>
            </a:r>
            <a:r>
              <a:rPr lang="zh-CN" altLang="en-US" sz="2400" dirty="0">
                <a:solidFill>
                  <a:schemeClr val="bg2">
                    <a:lumMod val="25000"/>
                  </a:schemeClr>
                </a:solidFill>
                <a:latin typeface="微软雅黑" charset="0"/>
                <a:ea typeface="微软雅黑" charset="0"/>
              </a:rPr>
              <a:t>）</a:t>
            </a:r>
            <a:r>
              <a:rPr lang="en-US" altLang="zh-CN" sz="2400" dirty="0">
                <a:solidFill>
                  <a:schemeClr val="bg2">
                    <a:lumMod val="25000"/>
                  </a:schemeClr>
                </a:solidFill>
                <a:latin typeface="微软雅黑" charset="0"/>
                <a:ea typeface="微软雅黑" charset="0"/>
              </a:rPr>
              <a:t>.</a:t>
            </a:r>
            <a:endParaRPr lang="zh-CN" altLang="en-US" sz="2400" dirty="0">
              <a:solidFill>
                <a:schemeClr val="bg2">
                  <a:lumMod val="25000"/>
                </a:schemeClr>
              </a:solidFill>
              <a:latin typeface="微软雅黑" charset="0"/>
              <a:ea typeface="微软雅黑" charset="0"/>
            </a:endParaRPr>
          </a:p>
        </p:txBody>
      </p:sp>
      <p:sp>
        <p:nvSpPr>
          <p:cNvPr id="24" name="矩形 23">
            <a:extLst>
              <a:ext uri="{FF2B5EF4-FFF2-40B4-BE49-F238E27FC236}">
                <a16:creationId xmlns:a16="http://schemas.microsoft.com/office/drawing/2014/main" id="{486483E9-424A-4026-AB07-F6F30869E64D}"/>
              </a:ext>
            </a:extLst>
          </p:cNvPr>
          <p:cNvSpPr/>
          <p:nvPr/>
        </p:nvSpPr>
        <p:spPr>
          <a:xfrm>
            <a:off x="330508" y="736752"/>
            <a:ext cx="2001125" cy="523220"/>
          </a:xfrm>
          <a:prstGeom prst="rect">
            <a:avLst/>
          </a:prstGeom>
        </p:spPr>
        <p:txBody>
          <a:bodyPr wrap="square">
            <a:spAutoFit/>
          </a:bodyPr>
          <a:lstStyle/>
          <a:p>
            <a:r>
              <a:rPr lang="en-US" altLang="zh-CN" sz="2800" dirty="0"/>
              <a:t>[</a:t>
            </a:r>
            <a:r>
              <a:rPr lang="zh-CN" altLang="en-US" sz="2800" dirty="0"/>
              <a:t>实体链接</a:t>
            </a:r>
            <a:r>
              <a:rPr lang="en-US" altLang="zh-CN" sz="2800" dirty="0"/>
              <a:t>]</a:t>
            </a:r>
            <a:endParaRPr lang="zh-CN" altLang="en-US" sz="2800" dirty="0"/>
          </a:p>
        </p:txBody>
      </p:sp>
      <p:sp>
        <p:nvSpPr>
          <p:cNvPr id="25" name="矩形 24">
            <a:extLst>
              <a:ext uri="{FF2B5EF4-FFF2-40B4-BE49-F238E27FC236}">
                <a16:creationId xmlns:a16="http://schemas.microsoft.com/office/drawing/2014/main" id="{EC76B230-2919-4672-BE11-F21F4EE6AB91}"/>
              </a:ext>
            </a:extLst>
          </p:cNvPr>
          <p:cNvSpPr/>
          <p:nvPr/>
        </p:nvSpPr>
        <p:spPr>
          <a:xfrm>
            <a:off x="2715267" y="736752"/>
            <a:ext cx="2294883" cy="523220"/>
          </a:xfrm>
          <a:prstGeom prst="rect">
            <a:avLst/>
          </a:prstGeom>
        </p:spPr>
        <p:txBody>
          <a:bodyPr wrap="square">
            <a:spAutoFit/>
          </a:bodyPr>
          <a:lstStyle/>
          <a:p>
            <a:r>
              <a:rPr lang="en-US" altLang="zh-CN" sz="2800" dirty="0"/>
              <a:t>[</a:t>
            </a:r>
            <a:r>
              <a:rPr lang="zh-CN" altLang="en-US" sz="2800" dirty="0"/>
              <a:t>指代消歧</a:t>
            </a:r>
            <a:r>
              <a:rPr lang="en-US" altLang="zh-CN" sz="2800" dirty="0"/>
              <a:t>]</a:t>
            </a:r>
            <a:endParaRPr lang="zh-CN" altLang="en-US" sz="2800" dirty="0"/>
          </a:p>
        </p:txBody>
      </p:sp>
      <p:sp>
        <p:nvSpPr>
          <p:cNvPr id="26" name="文本框 25">
            <a:extLst>
              <a:ext uri="{FF2B5EF4-FFF2-40B4-BE49-F238E27FC236}">
                <a16:creationId xmlns:a16="http://schemas.microsoft.com/office/drawing/2014/main" id="{D28E7552-E7F8-43F6-9D71-85320358ADF9}"/>
              </a:ext>
            </a:extLst>
          </p:cNvPr>
          <p:cNvSpPr txBox="1"/>
          <p:nvPr/>
        </p:nvSpPr>
        <p:spPr>
          <a:xfrm>
            <a:off x="2158704" y="813696"/>
            <a:ext cx="556563" cy="369332"/>
          </a:xfrm>
          <a:prstGeom prst="rect">
            <a:avLst/>
          </a:prstGeom>
          <a:noFill/>
        </p:spPr>
        <p:txBody>
          <a:bodyPr wrap="none" rtlCol="0">
            <a:spAutoFit/>
          </a:bodyPr>
          <a:lstStyle/>
          <a:p>
            <a:r>
              <a:rPr lang="en-US" altLang="zh-CN" dirty="0"/>
              <a:t>----</a:t>
            </a:r>
            <a:endParaRPr lang="zh-CN" altLang="en-US" dirty="0"/>
          </a:p>
        </p:txBody>
      </p:sp>
      <p:sp>
        <p:nvSpPr>
          <p:cNvPr id="8" name="矩形 7">
            <a:extLst>
              <a:ext uri="{FF2B5EF4-FFF2-40B4-BE49-F238E27FC236}">
                <a16:creationId xmlns:a16="http://schemas.microsoft.com/office/drawing/2014/main" id="{4EEBE74C-557E-4302-9DFB-2956458D16EC}"/>
              </a:ext>
            </a:extLst>
          </p:cNvPr>
          <p:cNvSpPr/>
          <p:nvPr/>
        </p:nvSpPr>
        <p:spPr>
          <a:xfrm>
            <a:off x="0" y="60523"/>
            <a:ext cx="1924181" cy="307777"/>
          </a:xfrm>
          <a:prstGeom prst="rect">
            <a:avLst/>
          </a:prstGeom>
        </p:spPr>
        <p:txBody>
          <a:bodyPr wrap="none">
            <a:spAutoFit/>
          </a:bodyPr>
          <a:lstStyle/>
          <a:p>
            <a:r>
              <a:rPr lang="en-US" altLang="zh-CN" sz="1400" b="1" dirty="0"/>
              <a:t>PART FOUR </a:t>
            </a:r>
            <a:r>
              <a:rPr lang="zh-CN" altLang="en-US" sz="1400" b="1" dirty="0"/>
              <a:t>知识融合</a:t>
            </a:r>
          </a:p>
        </p:txBody>
      </p:sp>
      <p:sp>
        <p:nvSpPr>
          <p:cNvPr id="9" name="椭圆 8">
            <a:extLst>
              <a:ext uri="{FF2B5EF4-FFF2-40B4-BE49-F238E27FC236}">
                <a16:creationId xmlns:a16="http://schemas.microsoft.com/office/drawing/2014/main" id="{10C22B9F-55FD-4261-9928-0CED42861214}"/>
              </a:ext>
            </a:extLst>
          </p:cNvPr>
          <p:cNvSpPr/>
          <p:nvPr/>
        </p:nvSpPr>
        <p:spPr>
          <a:xfrm>
            <a:off x="1950097" y="157740"/>
            <a:ext cx="130917" cy="113341"/>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4400"/>
          </a:p>
        </p:txBody>
      </p:sp>
    </p:spTree>
    <p:extLst>
      <p:ext uri="{BB962C8B-B14F-4D97-AF65-F5344CB8AC3E}">
        <p14:creationId xmlns:p14="http://schemas.microsoft.com/office/powerpoint/2010/main" val="41723899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矩形 22">
            <a:extLst>
              <a:ext uri="{FF2B5EF4-FFF2-40B4-BE49-F238E27FC236}">
                <a16:creationId xmlns:a16="http://schemas.microsoft.com/office/drawing/2014/main" id="{1954595D-D956-453D-AD8A-5D6F6834F6ED}"/>
              </a:ext>
            </a:extLst>
          </p:cNvPr>
          <p:cNvSpPr/>
          <p:nvPr/>
        </p:nvSpPr>
        <p:spPr>
          <a:xfrm>
            <a:off x="311679" y="2148237"/>
            <a:ext cx="11568642" cy="1569660"/>
          </a:xfrm>
          <a:prstGeom prst="rect">
            <a:avLst/>
          </a:prstGeom>
        </p:spPr>
        <p:txBody>
          <a:bodyPr wrap="square">
            <a:spAutoFit/>
          </a:bodyPr>
          <a:lstStyle/>
          <a:p>
            <a:r>
              <a:rPr lang="en-US" altLang="zh-CN" sz="2400" dirty="0">
                <a:solidFill>
                  <a:schemeClr val="bg2">
                    <a:lumMod val="25000"/>
                  </a:schemeClr>
                </a:solidFill>
                <a:latin typeface="微软雅黑" charset="0"/>
                <a:ea typeface="微软雅黑" charset="0"/>
              </a:rPr>
              <a:t>Kaushik Chakrabarti</a:t>
            </a:r>
            <a:r>
              <a:rPr lang="zh-CN" altLang="en-US" sz="2400" dirty="0">
                <a:solidFill>
                  <a:schemeClr val="bg2">
                    <a:lumMod val="25000"/>
                  </a:schemeClr>
                </a:solidFill>
                <a:latin typeface="微软雅黑" charset="0"/>
                <a:ea typeface="微软雅黑" charset="0"/>
              </a:rPr>
              <a:t>等人基于统计机器学习的共指消解方法，将网页点击相似性和文档相似性这</a:t>
            </a:r>
            <a:r>
              <a:rPr lang="en-US" altLang="zh-CN" sz="2400" dirty="0">
                <a:solidFill>
                  <a:schemeClr val="bg2">
                    <a:lumMod val="25000"/>
                  </a:schemeClr>
                </a:solidFill>
                <a:latin typeface="微软雅黑" charset="0"/>
                <a:ea typeface="微软雅黑" charset="0"/>
              </a:rPr>
              <a:t>2</a:t>
            </a:r>
            <a:r>
              <a:rPr lang="zh-CN" altLang="en-US" sz="2400" dirty="0">
                <a:solidFill>
                  <a:schemeClr val="bg2">
                    <a:lumMod val="25000"/>
                  </a:schemeClr>
                </a:solidFill>
                <a:latin typeface="微软雅黑" charset="0"/>
                <a:ea typeface="微软雅黑" charset="0"/>
              </a:rPr>
              <a:t>种测度相结合，提出了一种新的查询上下文相似性测度（</a:t>
            </a:r>
            <a:r>
              <a:rPr lang="en-US" altLang="zh-CN" sz="2400" dirty="0">
                <a:solidFill>
                  <a:schemeClr val="bg2">
                    <a:lumMod val="25000"/>
                  </a:schemeClr>
                </a:solidFill>
                <a:latin typeface="微软雅黑" charset="0"/>
                <a:ea typeface="微软雅黑" charset="0"/>
              </a:rPr>
              <a:t>query context</a:t>
            </a:r>
            <a:r>
              <a:rPr lang="zh-CN" altLang="en-US" sz="2400" dirty="0">
                <a:solidFill>
                  <a:schemeClr val="bg2">
                    <a:lumMod val="25000"/>
                  </a:schemeClr>
                </a:solidFill>
                <a:latin typeface="微软雅黑" charset="0"/>
                <a:ea typeface="微软雅黑" charset="0"/>
              </a:rPr>
              <a:t>　</a:t>
            </a:r>
            <a:r>
              <a:rPr lang="en-US" altLang="zh-CN" sz="2400" dirty="0">
                <a:solidFill>
                  <a:schemeClr val="bg2">
                    <a:lumMod val="25000"/>
                  </a:schemeClr>
                </a:solidFill>
                <a:latin typeface="微软雅黑" charset="0"/>
                <a:ea typeface="微软雅黑" charset="0"/>
              </a:rPr>
              <a:t>similarity</a:t>
            </a:r>
            <a:r>
              <a:rPr lang="zh-CN" altLang="en-US" sz="2400" dirty="0">
                <a:solidFill>
                  <a:schemeClr val="bg2">
                    <a:lumMod val="25000"/>
                  </a:schemeClr>
                </a:solidFill>
                <a:latin typeface="微软雅黑" charset="0"/>
                <a:ea typeface="微软雅黑" charset="0"/>
              </a:rPr>
              <a:t>），通过在</a:t>
            </a:r>
            <a:r>
              <a:rPr lang="en-US" altLang="zh-CN" sz="2400" dirty="0">
                <a:solidFill>
                  <a:schemeClr val="bg2">
                    <a:lumMod val="25000"/>
                  </a:schemeClr>
                </a:solidFill>
                <a:latin typeface="微软雅黑" charset="0"/>
                <a:ea typeface="微软雅黑" charset="0"/>
              </a:rPr>
              <a:t>Bing</a:t>
            </a:r>
            <a:r>
              <a:rPr lang="zh-CN" altLang="en-US" sz="2400" dirty="0">
                <a:solidFill>
                  <a:schemeClr val="bg2">
                    <a:lumMod val="25000"/>
                  </a:schemeClr>
                </a:solidFill>
                <a:latin typeface="微软雅黑" charset="0"/>
                <a:ea typeface="微软雅黑" charset="0"/>
              </a:rPr>
              <a:t>系统上进行测试，该测度能够有效识别同义词，并显著提高查全率。目前已经在</a:t>
            </a:r>
            <a:r>
              <a:rPr lang="en-US" altLang="zh-CN" sz="2400" dirty="0">
                <a:solidFill>
                  <a:schemeClr val="bg2">
                    <a:lumMod val="25000"/>
                  </a:schemeClr>
                </a:solidFill>
                <a:latin typeface="微软雅黑" charset="0"/>
                <a:ea typeface="微软雅黑" charset="0"/>
              </a:rPr>
              <a:t>Bing</a:t>
            </a:r>
            <a:r>
              <a:rPr lang="zh-CN" altLang="en-US" sz="2400" dirty="0">
                <a:solidFill>
                  <a:schemeClr val="bg2">
                    <a:lumMod val="25000"/>
                  </a:schemeClr>
                </a:solidFill>
                <a:latin typeface="微软雅黑" charset="0"/>
                <a:ea typeface="微软雅黑" charset="0"/>
              </a:rPr>
              <a:t>搜索引擎的商品和视频搜索中取得应用。</a:t>
            </a:r>
            <a:endParaRPr lang="en-US" altLang="zh-CN" sz="2400" dirty="0">
              <a:solidFill>
                <a:schemeClr val="bg2">
                  <a:lumMod val="25000"/>
                </a:schemeClr>
              </a:solidFill>
              <a:latin typeface="微软雅黑" charset="0"/>
              <a:ea typeface="微软雅黑" charset="0"/>
            </a:endParaRPr>
          </a:p>
        </p:txBody>
      </p:sp>
      <p:sp>
        <p:nvSpPr>
          <p:cNvPr id="24" name="矩形 23">
            <a:extLst>
              <a:ext uri="{FF2B5EF4-FFF2-40B4-BE49-F238E27FC236}">
                <a16:creationId xmlns:a16="http://schemas.microsoft.com/office/drawing/2014/main" id="{486483E9-424A-4026-AB07-F6F30869E64D}"/>
              </a:ext>
            </a:extLst>
          </p:cNvPr>
          <p:cNvSpPr/>
          <p:nvPr/>
        </p:nvSpPr>
        <p:spPr>
          <a:xfrm>
            <a:off x="330508" y="736752"/>
            <a:ext cx="2001125" cy="523220"/>
          </a:xfrm>
          <a:prstGeom prst="rect">
            <a:avLst/>
          </a:prstGeom>
        </p:spPr>
        <p:txBody>
          <a:bodyPr wrap="square">
            <a:spAutoFit/>
          </a:bodyPr>
          <a:lstStyle/>
          <a:p>
            <a:r>
              <a:rPr lang="en-US" altLang="zh-CN" sz="2800" dirty="0"/>
              <a:t>[</a:t>
            </a:r>
            <a:r>
              <a:rPr lang="zh-CN" altLang="en-US" sz="2800" dirty="0"/>
              <a:t>实体链接</a:t>
            </a:r>
            <a:r>
              <a:rPr lang="en-US" altLang="zh-CN" sz="2800" dirty="0"/>
              <a:t>]</a:t>
            </a:r>
            <a:endParaRPr lang="zh-CN" altLang="en-US" sz="2800" dirty="0"/>
          </a:p>
        </p:txBody>
      </p:sp>
      <p:sp>
        <p:nvSpPr>
          <p:cNvPr id="25" name="矩形 24">
            <a:extLst>
              <a:ext uri="{FF2B5EF4-FFF2-40B4-BE49-F238E27FC236}">
                <a16:creationId xmlns:a16="http://schemas.microsoft.com/office/drawing/2014/main" id="{EC76B230-2919-4672-BE11-F21F4EE6AB91}"/>
              </a:ext>
            </a:extLst>
          </p:cNvPr>
          <p:cNvSpPr/>
          <p:nvPr/>
        </p:nvSpPr>
        <p:spPr>
          <a:xfrm>
            <a:off x="2715267" y="736752"/>
            <a:ext cx="2294883" cy="523220"/>
          </a:xfrm>
          <a:prstGeom prst="rect">
            <a:avLst/>
          </a:prstGeom>
        </p:spPr>
        <p:txBody>
          <a:bodyPr wrap="square">
            <a:spAutoFit/>
          </a:bodyPr>
          <a:lstStyle/>
          <a:p>
            <a:r>
              <a:rPr lang="en-US" altLang="zh-CN" sz="2800" dirty="0"/>
              <a:t>[</a:t>
            </a:r>
            <a:r>
              <a:rPr lang="zh-CN" altLang="en-US" sz="2800" dirty="0"/>
              <a:t>指代消歧</a:t>
            </a:r>
            <a:r>
              <a:rPr lang="en-US" altLang="zh-CN" sz="2800" dirty="0"/>
              <a:t>]</a:t>
            </a:r>
            <a:endParaRPr lang="zh-CN" altLang="en-US" sz="2800" dirty="0"/>
          </a:p>
        </p:txBody>
      </p:sp>
      <p:sp>
        <p:nvSpPr>
          <p:cNvPr id="26" name="文本框 25">
            <a:extLst>
              <a:ext uri="{FF2B5EF4-FFF2-40B4-BE49-F238E27FC236}">
                <a16:creationId xmlns:a16="http://schemas.microsoft.com/office/drawing/2014/main" id="{D28E7552-E7F8-43F6-9D71-85320358ADF9}"/>
              </a:ext>
            </a:extLst>
          </p:cNvPr>
          <p:cNvSpPr txBox="1"/>
          <p:nvPr/>
        </p:nvSpPr>
        <p:spPr>
          <a:xfrm>
            <a:off x="2158704" y="813696"/>
            <a:ext cx="556563" cy="369332"/>
          </a:xfrm>
          <a:prstGeom prst="rect">
            <a:avLst/>
          </a:prstGeom>
          <a:noFill/>
        </p:spPr>
        <p:txBody>
          <a:bodyPr wrap="none" rtlCol="0">
            <a:spAutoFit/>
          </a:bodyPr>
          <a:lstStyle/>
          <a:p>
            <a:r>
              <a:rPr lang="en-US" altLang="zh-CN" dirty="0"/>
              <a:t>----</a:t>
            </a:r>
            <a:endParaRPr lang="zh-CN" altLang="en-US" dirty="0"/>
          </a:p>
        </p:txBody>
      </p:sp>
      <p:sp>
        <p:nvSpPr>
          <p:cNvPr id="8" name="矩形 7">
            <a:extLst>
              <a:ext uri="{FF2B5EF4-FFF2-40B4-BE49-F238E27FC236}">
                <a16:creationId xmlns:a16="http://schemas.microsoft.com/office/drawing/2014/main" id="{CEDBD724-C643-4BC5-9911-8994F04B128F}"/>
              </a:ext>
            </a:extLst>
          </p:cNvPr>
          <p:cNvSpPr/>
          <p:nvPr/>
        </p:nvSpPr>
        <p:spPr>
          <a:xfrm>
            <a:off x="0" y="60523"/>
            <a:ext cx="1924181" cy="307777"/>
          </a:xfrm>
          <a:prstGeom prst="rect">
            <a:avLst/>
          </a:prstGeom>
        </p:spPr>
        <p:txBody>
          <a:bodyPr wrap="none">
            <a:spAutoFit/>
          </a:bodyPr>
          <a:lstStyle/>
          <a:p>
            <a:r>
              <a:rPr lang="en-US" altLang="zh-CN" sz="1400" b="1" dirty="0"/>
              <a:t>PART FOUR </a:t>
            </a:r>
            <a:r>
              <a:rPr lang="zh-CN" altLang="en-US" sz="1400" b="1" dirty="0"/>
              <a:t>知识融合</a:t>
            </a:r>
          </a:p>
        </p:txBody>
      </p:sp>
      <p:sp>
        <p:nvSpPr>
          <p:cNvPr id="9" name="椭圆 8">
            <a:extLst>
              <a:ext uri="{FF2B5EF4-FFF2-40B4-BE49-F238E27FC236}">
                <a16:creationId xmlns:a16="http://schemas.microsoft.com/office/drawing/2014/main" id="{C753E1C4-92F0-4B6C-9997-B7ED2907B8CE}"/>
              </a:ext>
            </a:extLst>
          </p:cNvPr>
          <p:cNvSpPr/>
          <p:nvPr/>
        </p:nvSpPr>
        <p:spPr>
          <a:xfrm>
            <a:off x="1950097" y="157740"/>
            <a:ext cx="130917" cy="113341"/>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4400"/>
          </a:p>
        </p:txBody>
      </p:sp>
    </p:spTree>
    <p:extLst>
      <p:ext uri="{BB962C8B-B14F-4D97-AF65-F5344CB8AC3E}">
        <p14:creationId xmlns:p14="http://schemas.microsoft.com/office/powerpoint/2010/main" val="19984958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4294927" y="3280457"/>
            <a:ext cx="3602146" cy="880306"/>
          </a:xfrm>
          <a:prstGeom prst="rect">
            <a:avLst/>
          </a:prstGeom>
          <a:noFill/>
        </p:spPr>
        <p:txBody>
          <a:bodyPr wrap="square" rtlCol="0">
            <a:spAutoFit/>
          </a:bodyPr>
          <a:lstStyle/>
          <a:p>
            <a:pPr algn="ctr" defTabSz="609585">
              <a:lnSpc>
                <a:spcPct val="130000"/>
              </a:lnSpc>
            </a:pPr>
            <a:r>
              <a:rPr lang="en-US" altLang="zh-CN" sz="4400" b="1" dirty="0">
                <a:latin typeface="+mj-lt"/>
                <a:ea typeface="微软雅黑" charset="0"/>
              </a:rPr>
              <a:t>PART</a:t>
            </a:r>
            <a:r>
              <a:rPr lang="zh-CN" altLang="en-US" sz="4400" b="1" dirty="0">
                <a:latin typeface="+mj-lt"/>
                <a:ea typeface="微软雅黑" charset="0"/>
              </a:rPr>
              <a:t> </a:t>
            </a:r>
            <a:r>
              <a:rPr lang="en-US" altLang="zh-CN" sz="4400" b="1" dirty="0">
                <a:latin typeface="+mj-lt"/>
                <a:ea typeface="微软雅黑" charset="0"/>
              </a:rPr>
              <a:t>FIVE</a:t>
            </a:r>
            <a:endParaRPr lang="zh-CN" altLang="en-US" sz="4400" b="1" dirty="0">
              <a:latin typeface="+mj-lt"/>
              <a:ea typeface="微软雅黑" charset="0"/>
            </a:endParaRPr>
          </a:p>
        </p:txBody>
      </p:sp>
      <p:sp>
        <p:nvSpPr>
          <p:cNvPr id="3" name="文本框 2"/>
          <p:cNvSpPr txBox="1"/>
          <p:nvPr/>
        </p:nvSpPr>
        <p:spPr>
          <a:xfrm>
            <a:off x="3936733" y="2417412"/>
            <a:ext cx="4318534" cy="1173976"/>
          </a:xfrm>
          <a:prstGeom prst="rect">
            <a:avLst/>
          </a:prstGeom>
          <a:noFill/>
        </p:spPr>
        <p:txBody>
          <a:bodyPr wrap="square" rtlCol="0">
            <a:spAutoFit/>
          </a:bodyPr>
          <a:lstStyle/>
          <a:p>
            <a:pPr algn="ctr" defTabSz="609585">
              <a:lnSpc>
                <a:spcPct val="130000"/>
              </a:lnSpc>
            </a:pPr>
            <a:r>
              <a:rPr lang="zh-CN" altLang="en-US" sz="6000" dirty="0">
                <a:latin typeface="+mj-lt"/>
                <a:ea typeface="微软雅黑" charset="0"/>
              </a:rPr>
              <a:t>知识推理</a:t>
            </a:r>
          </a:p>
        </p:txBody>
      </p:sp>
      <p:sp>
        <p:nvSpPr>
          <p:cNvPr id="5" name="矩形 4">
            <a:extLst>
              <a:ext uri="{FF2B5EF4-FFF2-40B4-BE49-F238E27FC236}">
                <a16:creationId xmlns:a16="http://schemas.microsoft.com/office/drawing/2014/main" id="{166F6283-ECAB-47FC-8B9E-FD0CC748DE98}"/>
              </a:ext>
            </a:extLst>
          </p:cNvPr>
          <p:cNvSpPr/>
          <p:nvPr/>
        </p:nvSpPr>
        <p:spPr>
          <a:xfrm>
            <a:off x="4959391" y="4164701"/>
            <a:ext cx="2412366" cy="113341"/>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Tree>
    <p:extLst>
      <p:ext uri="{BB962C8B-B14F-4D97-AF65-F5344CB8AC3E}">
        <p14:creationId xmlns:p14="http://schemas.microsoft.com/office/powerpoint/2010/main" val="4043234282"/>
      </p:ext>
    </p:extLst>
  </p:cSld>
  <p:clrMapOvr>
    <a:masterClrMapping/>
  </p:clrMapOvr>
  <p:transition spd="slow">
    <p:push dir="u"/>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矩形 42">
            <a:extLst>
              <a:ext uri="{FF2B5EF4-FFF2-40B4-BE49-F238E27FC236}">
                <a16:creationId xmlns:a16="http://schemas.microsoft.com/office/drawing/2014/main" id="{F95F5F40-66F4-4F96-8D66-908C27594945}"/>
              </a:ext>
            </a:extLst>
          </p:cNvPr>
          <p:cNvSpPr/>
          <p:nvPr/>
        </p:nvSpPr>
        <p:spPr>
          <a:xfrm>
            <a:off x="0" y="60523"/>
            <a:ext cx="1813573" cy="307777"/>
          </a:xfrm>
          <a:prstGeom prst="rect">
            <a:avLst/>
          </a:prstGeom>
        </p:spPr>
        <p:txBody>
          <a:bodyPr wrap="none">
            <a:spAutoFit/>
          </a:bodyPr>
          <a:lstStyle/>
          <a:p>
            <a:r>
              <a:rPr lang="en-US" altLang="zh-CN" sz="1400" b="1" dirty="0"/>
              <a:t>PART FIVE </a:t>
            </a:r>
            <a:r>
              <a:rPr lang="zh-CN" altLang="en-US" sz="1400" b="1" dirty="0"/>
              <a:t>知识推理</a:t>
            </a:r>
          </a:p>
        </p:txBody>
      </p:sp>
      <p:sp>
        <p:nvSpPr>
          <p:cNvPr id="44" name="椭圆 43">
            <a:extLst>
              <a:ext uri="{FF2B5EF4-FFF2-40B4-BE49-F238E27FC236}">
                <a16:creationId xmlns:a16="http://schemas.microsoft.com/office/drawing/2014/main" id="{6FDC5D0E-E610-45BC-8EE1-616BAE6C6A09}"/>
              </a:ext>
            </a:extLst>
          </p:cNvPr>
          <p:cNvSpPr/>
          <p:nvPr/>
        </p:nvSpPr>
        <p:spPr>
          <a:xfrm>
            <a:off x="1950097" y="157740"/>
            <a:ext cx="130917" cy="113341"/>
          </a:xfrm>
          <a:prstGeom prst="ellipse">
            <a:avLst/>
          </a:prstGeom>
          <a:solidFill>
            <a:srgbClr val="8DDCF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4400">
              <a:solidFill>
                <a:srgbClr val="8DDCF8"/>
              </a:solidFill>
            </a:endParaRPr>
          </a:p>
        </p:txBody>
      </p:sp>
      <p:sp>
        <p:nvSpPr>
          <p:cNvPr id="2" name="矩形 1">
            <a:extLst>
              <a:ext uri="{FF2B5EF4-FFF2-40B4-BE49-F238E27FC236}">
                <a16:creationId xmlns:a16="http://schemas.microsoft.com/office/drawing/2014/main" id="{1BB47E86-1D6B-45F6-86F4-8179CF34AD49}"/>
              </a:ext>
            </a:extLst>
          </p:cNvPr>
          <p:cNvSpPr/>
          <p:nvPr/>
        </p:nvSpPr>
        <p:spPr>
          <a:xfrm>
            <a:off x="276113" y="1653553"/>
            <a:ext cx="11915887" cy="461665"/>
          </a:xfrm>
          <a:prstGeom prst="rect">
            <a:avLst/>
          </a:prstGeom>
        </p:spPr>
        <p:txBody>
          <a:bodyPr wrap="square">
            <a:spAutoFit/>
          </a:bodyPr>
          <a:lstStyle/>
          <a:p>
            <a:r>
              <a:rPr lang="zh-CN" altLang="en-US" sz="2400" dirty="0">
                <a:solidFill>
                  <a:schemeClr val="bg2">
                    <a:lumMod val="25000"/>
                  </a:schemeClr>
                </a:solidFill>
                <a:latin typeface="+mn-ea"/>
              </a:rPr>
              <a:t>知识推理是在已有的知识库基础上进一步挖掘隐含的知识，从而丰富、扩展知识库。</a:t>
            </a:r>
          </a:p>
        </p:txBody>
      </p:sp>
      <p:sp>
        <p:nvSpPr>
          <p:cNvPr id="4" name="矩形 3">
            <a:extLst>
              <a:ext uri="{FF2B5EF4-FFF2-40B4-BE49-F238E27FC236}">
                <a16:creationId xmlns:a16="http://schemas.microsoft.com/office/drawing/2014/main" id="{86D69F4E-A823-4F1D-AA07-50199CB88A96}"/>
              </a:ext>
            </a:extLst>
          </p:cNvPr>
          <p:cNvSpPr/>
          <p:nvPr/>
        </p:nvSpPr>
        <p:spPr>
          <a:xfrm>
            <a:off x="276113" y="2413868"/>
            <a:ext cx="10513807" cy="1938992"/>
          </a:xfrm>
          <a:prstGeom prst="rect">
            <a:avLst/>
          </a:prstGeom>
        </p:spPr>
        <p:txBody>
          <a:bodyPr wrap="square">
            <a:spAutoFit/>
          </a:bodyPr>
          <a:lstStyle/>
          <a:p>
            <a:r>
              <a:rPr lang="en-US" altLang="zh-CN" sz="2400" dirty="0">
                <a:latin typeface="+mn-ea"/>
              </a:rPr>
              <a:t>For example, we may have no evidence directly linking </a:t>
            </a:r>
            <a:r>
              <a:rPr lang="en-US" altLang="zh-CN" sz="2400" dirty="0">
                <a:solidFill>
                  <a:srgbClr val="00B0F0"/>
                </a:solidFill>
                <a:latin typeface="+mn-ea"/>
              </a:rPr>
              <a:t>Melinda Gates</a:t>
            </a:r>
            <a:r>
              <a:rPr lang="en-US" altLang="zh-CN" sz="2400" dirty="0">
                <a:latin typeface="+mn-ea"/>
              </a:rPr>
              <a:t> and </a:t>
            </a:r>
            <a:r>
              <a:rPr lang="en-US" altLang="zh-CN" sz="2400" dirty="0">
                <a:solidFill>
                  <a:srgbClr val="00B0F0"/>
                </a:solidFill>
                <a:latin typeface="+mn-ea"/>
              </a:rPr>
              <a:t>Seattle</a:t>
            </a:r>
            <a:r>
              <a:rPr lang="en-US" altLang="zh-CN" sz="2400" dirty="0">
                <a:latin typeface="+mn-ea"/>
              </a:rPr>
              <a:t>, however, we may infer with some likelihood that </a:t>
            </a:r>
            <a:r>
              <a:rPr lang="en-US" altLang="zh-CN" sz="2400" dirty="0">
                <a:solidFill>
                  <a:srgbClr val="00B0F0"/>
                </a:solidFill>
                <a:latin typeface="+mn-ea"/>
              </a:rPr>
              <a:t>Melinda–lives</a:t>
            </a:r>
            <a:r>
              <a:rPr lang="en-US" altLang="zh-CN" sz="2400" dirty="0">
                <a:latin typeface="+mn-ea"/>
              </a:rPr>
              <a:t>-</a:t>
            </a:r>
            <a:r>
              <a:rPr lang="en-US" altLang="zh-CN" sz="2400" dirty="0">
                <a:solidFill>
                  <a:srgbClr val="00B0F0"/>
                </a:solidFill>
                <a:latin typeface="+mn-ea"/>
              </a:rPr>
              <a:t>in</a:t>
            </a:r>
            <a:r>
              <a:rPr lang="en-US" altLang="zh-CN" sz="2400" dirty="0">
                <a:latin typeface="+mn-ea"/>
              </a:rPr>
              <a:t>–</a:t>
            </a:r>
            <a:r>
              <a:rPr lang="en-US" altLang="zh-CN" sz="2400" dirty="0">
                <a:solidFill>
                  <a:srgbClr val="00B0F0"/>
                </a:solidFill>
                <a:latin typeface="+mn-ea"/>
              </a:rPr>
              <a:t>Seattle</a:t>
            </a:r>
            <a:r>
              <a:rPr lang="en-US" altLang="zh-CN" sz="2400" dirty="0">
                <a:latin typeface="+mn-ea"/>
              </a:rPr>
              <a:t>, by observing that the KB contains the path</a:t>
            </a:r>
            <a:r>
              <a:rPr lang="zh-CN" altLang="en-US" sz="2400" dirty="0">
                <a:latin typeface="+mn-ea"/>
              </a:rPr>
              <a:t>：</a:t>
            </a:r>
            <a:endParaRPr lang="en-US" altLang="zh-CN" sz="2400" dirty="0">
              <a:latin typeface="+mn-ea"/>
            </a:endParaRPr>
          </a:p>
          <a:p>
            <a:endParaRPr lang="en-US" altLang="zh-CN" sz="2400" dirty="0">
              <a:latin typeface="+mn-ea"/>
            </a:endParaRPr>
          </a:p>
          <a:p>
            <a:r>
              <a:rPr lang="en-US" altLang="zh-CN" sz="2400" dirty="0">
                <a:solidFill>
                  <a:srgbClr val="00B0F0"/>
                </a:solidFill>
                <a:latin typeface="+mn-ea"/>
              </a:rPr>
              <a:t>Melinda</a:t>
            </a:r>
            <a:r>
              <a:rPr lang="en-US" altLang="zh-CN" sz="2400" dirty="0">
                <a:latin typeface="+mn-ea"/>
              </a:rPr>
              <a:t>-</a:t>
            </a:r>
            <a:r>
              <a:rPr lang="en-US" altLang="zh-CN" sz="2400" dirty="0">
                <a:solidFill>
                  <a:srgbClr val="00B0F0"/>
                </a:solidFill>
                <a:latin typeface="+mn-ea"/>
              </a:rPr>
              <a:t>spouse</a:t>
            </a:r>
            <a:r>
              <a:rPr lang="en-US" altLang="zh-CN" sz="2400" dirty="0">
                <a:latin typeface="+mn-ea"/>
              </a:rPr>
              <a:t>-</a:t>
            </a:r>
            <a:r>
              <a:rPr lang="en-US" altLang="zh-CN" sz="2400" dirty="0">
                <a:solidFill>
                  <a:srgbClr val="00B0F0"/>
                </a:solidFill>
                <a:latin typeface="+mn-ea"/>
              </a:rPr>
              <a:t>Bill</a:t>
            </a:r>
            <a:r>
              <a:rPr lang="en-US" altLang="zh-CN" sz="2400" dirty="0">
                <a:latin typeface="+mn-ea"/>
              </a:rPr>
              <a:t>-</a:t>
            </a:r>
            <a:r>
              <a:rPr lang="en-US" altLang="zh-CN" sz="2400" dirty="0">
                <a:solidFill>
                  <a:srgbClr val="00B0F0"/>
                </a:solidFill>
                <a:latin typeface="+mn-ea"/>
              </a:rPr>
              <a:t>chairman</a:t>
            </a:r>
            <a:r>
              <a:rPr lang="en-US" altLang="zh-CN" sz="2400" dirty="0">
                <a:latin typeface="+mn-ea"/>
              </a:rPr>
              <a:t>-</a:t>
            </a:r>
            <a:r>
              <a:rPr lang="en-US" altLang="zh-CN" sz="2400" dirty="0">
                <a:solidFill>
                  <a:srgbClr val="00B0F0"/>
                </a:solidFill>
                <a:latin typeface="+mn-ea"/>
              </a:rPr>
              <a:t>Microsoft</a:t>
            </a:r>
            <a:r>
              <a:rPr lang="en-US" altLang="zh-CN" sz="2400" dirty="0">
                <a:latin typeface="+mn-ea"/>
              </a:rPr>
              <a:t>-</a:t>
            </a:r>
            <a:r>
              <a:rPr lang="en-US" altLang="zh-CN" sz="2400" dirty="0">
                <a:solidFill>
                  <a:srgbClr val="00B0F0"/>
                </a:solidFill>
                <a:latin typeface="+mn-ea"/>
              </a:rPr>
              <a:t>HQ</a:t>
            </a:r>
            <a:r>
              <a:rPr lang="en-US" altLang="zh-CN" sz="2400" dirty="0">
                <a:latin typeface="+mn-ea"/>
              </a:rPr>
              <a:t>-</a:t>
            </a:r>
            <a:r>
              <a:rPr lang="en-US" altLang="zh-CN" sz="2400" dirty="0">
                <a:solidFill>
                  <a:srgbClr val="00B0F0"/>
                </a:solidFill>
                <a:latin typeface="+mn-ea"/>
              </a:rPr>
              <a:t>in</a:t>
            </a:r>
            <a:r>
              <a:rPr lang="en-US" altLang="zh-CN" sz="2400" dirty="0">
                <a:latin typeface="+mn-ea"/>
              </a:rPr>
              <a:t>-</a:t>
            </a:r>
            <a:r>
              <a:rPr lang="en-US" altLang="zh-CN" sz="2400" dirty="0">
                <a:solidFill>
                  <a:srgbClr val="00B0F0"/>
                </a:solidFill>
                <a:latin typeface="+mn-ea"/>
              </a:rPr>
              <a:t>Seattle.</a:t>
            </a:r>
            <a:r>
              <a:rPr lang="en-US" altLang="zh-CN" sz="2400" dirty="0">
                <a:latin typeface="+mn-ea"/>
              </a:rPr>
              <a:t> </a:t>
            </a:r>
            <a:endParaRPr lang="zh-CN" altLang="en-US" sz="2400" dirty="0">
              <a:latin typeface="+mn-ea"/>
            </a:endParaRPr>
          </a:p>
        </p:txBody>
      </p:sp>
    </p:spTree>
    <p:extLst>
      <p:ext uri="{BB962C8B-B14F-4D97-AF65-F5344CB8AC3E}">
        <p14:creationId xmlns:p14="http://schemas.microsoft.com/office/powerpoint/2010/main" val="3345684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a:extLst>
              <a:ext uri="{FF2B5EF4-FFF2-40B4-BE49-F238E27FC236}">
                <a16:creationId xmlns:a16="http://schemas.microsoft.com/office/drawing/2014/main" id="{6C195449-65B4-48D3-B47A-9ADF82D17880}"/>
              </a:ext>
            </a:extLst>
          </p:cNvPr>
          <p:cNvSpPr/>
          <p:nvPr/>
        </p:nvSpPr>
        <p:spPr>
          <a:xfrm>
            <a:off x="330507" y="736752"/>
            <a:ext cx="2294883" cy="523220"/>
          </a:xfrm>
          <a:prstGeom prst="rect">
            <a:avLst/>
          </a:prstGeom>
        </p:spPr>
        <p:txBody>
          <a:bodyPr wrap="square">
            <a:spAutoFit/>
          </a:bodyPr>
          <a:lstStyle/>
          <a:p>
            <a:r>
              <a:rPr lang="en-US" altLang="zh-CN" sz="2800" dirty="0"/>
              <a:t>[</a:t>
            </a:r>
            <a:r>
              <a:rPr lang="zh-CN" altLang="en-US" sz="2800" dirty="0"/>
              <a:t>任务分类</a:t>
            </a:r>
            <a:r>
              <a:rPr lang="en-US" altLang="zh-CN" sz="2800" dirty="0"/>
              <a:t>]</a:t>
            </a:r>
            <a:endParaRPr lang="zh-CN" altLang="en-US" sz="2800" dirty="0"/>
          </a:p>
        </p:txBody>
      </p:sp>
      <p:sp>
        <p:nvSpPr>
          <p:cNvPr id="7" name="矩形 6">
            <a:extLst>
              <a:ext uri="{FF2B5EF4-FFF2-40B4-BE49-F238E27FC236}">
                <a16:creationId xmlns:a16="http://schemas.microsoft.com/office/drawing/2014/main" id="{C4C235B9-5CB7-4AF3-BA9C-DD30122D04D0}"/>
              </a:ext>
            </a:extLst>
          </p:cNvPr>
          <p:cNvSpPr/>
          <p:nvPr/>
        </p:nvSpPr>
        <p:spPr>
          <a:xfrm>
            <a:off x="2698190" y="736752"/>
            <a:ext cx="2294883" cy="523220"/>
          </a:xfrm>
          <a:prstGeom prst="rect">
            <a:avLst/>
          </a:prstGeom>
        </p:spPr>
        <p:txBody>
          <a:bodyPr wrap="square">
            <a:spAutoFit/>
          </a:bodyPr>
          <a:lstStyle/>
          <a:p>
            <a:r>
              <a:rPr lang="en-US" altLang="zh-CN" sz="2800" dirty="0"/>
              <a:t>[</a:t>
            </a:r>
            <a:r>
              <a:rPr lang="zh-CN" altLang="en-US" sz="2800" dirty="0"/>
              <a:t>可满足性</a:t>
            </a:r>
            <a:r>
              <a:rPr lang="en-US" altLang="zh-CN" sz="2800" dirty="0"/>
              <a:t>]</a:t>
            </a:r>
            <a:endParaRPr lang="zh-CN" altLang="en-US" sz="2800" dirty="0"/>
          </a:p>
        </p:txBody>
      </p:sp>
      <p:sp>
        <p:nvSpPr>
          <p:cNvPr id="8" name="文本框 7">
            <a:extLst>
              <a:ext uri="{FF2B5EF4-FFF2-40B4-BE49-F238E27FC236}">
                <a16:creationId xmlns:a16="http://schemas.microsoft.com/office/drawing/2014/main" id="{948333C8-2071-4B63-8495-642009F1BCE9}"/>
              </a:ext>
            </a:extLst>
          </p:cNvPr>
          <p:cNvSpPr txBox="1"/>
          <p:nvPr/>
        </p:nvSpPr>
        <p:spPr>
          <a:xfrm>
            <a:off x="2141627" y="813696"/>
            <a:ext cx="556563" cy="369332"/>
          </a:xfrm>
          <a:prstGeom prst="rect">
            <a:avLst/>
          </a:prstGeom>
          <a:noFill/>
        </p:spPr>
        <p:txBody>
          <a:bodyPr wrap="none" rtlCol="0">
            <a:spAutoFit/>
          </a:bodyPr>
          <a:lstStyle/>
          <a:p>
            <a:r>
              <a:rPr lang="en-US" altLang="zh-CN" dirty="0"/>
              <a:t>----</a:t>
            </a:r>
            <a:endParaRPr lang="zh-CN" altLang="en-US" dirty="0"/>
          </a:p>
        </p:txBody>
      </p:sp>
      <p:sp>
        <p:nvSpPr>
          <p:cNvPr id="10" name="矩形 9">
            <a:extLst>
              <a:ext uri="{FF2B5EF4-FFF2-40B4-BE49-F238E27FC236}">
                <a16:creationId xmlns:a16="http://schemas.microsoft.com/office/drawing/2014/main" id="{BBDD48EB-F8D0-4E5A-B8E5-6AF4FA07D250}"/>
              </a:ext>
            </a:extLst>
          </p:cNvPr>
          <p:cNvSpPr/>
          <p:nvPr/>
        </p:nvSpPr>
        <p:spPr>
          <a:xfrm>
            <a:off x="311679" y="2148237"/>
            <a:ext cx="11568642" cy="1200329"/>
          </a:xfrm>
          <a:prstGeom prst="rect">
            <a:avLst/>
          </a:prstGeom>
        </p:spPr>
        <p:txBody>
          <a:bodyPr wrap="square">
            <a:spAutoFit/>
          </a:bodyPr>
          <a:lstStyle/>
          <a:p>
            <a:r>
              <a:rPr lang="zh-CN" altLang="en-US" sz="2400" dirty="0">
                <a:solidFill>
                  <a:srgbClr val="404040"/>
                </a:solidFill>
                <a:latin typeface="-apple-system"/>
              </a:rPr>
              <a:t>可满足性可体现在本体上或概念上，在本体上即本体可满足性是检查一个本体是否可满足，即检查该本体是否有模型。如果本体不满足，说明存在不一致。概念可满足性即检查某一概念的可满足性，即检查是否具有模型，使得针对该概念的解释不是空集。</a:t>
            </a:r>
          </a:p>
        </p:txBody>
      </p:sp>
      <p:sp>
        <p:nvSpPr>
          <p:cNvPr id="9" name="矩形 8">
            <a:extLst>
              <a:ext uri="{FF2B5EF4-FFF2-40B4-BE49-F238E27FC236}">
                <a16:creationId xmlns:a16="http://schemas.microsoft.com/office/drawing/2014/main" id="{FD0F9B80-AFAA-47AD-A5CA-3232D7334F18}"/>
              </a:ext>
            </a:extLst>
          </p:cNvPr>
          <p:cNvSpPr/>
          <p:nvPr/>
        </p:nvSpPr>
        <p:spPr>
          <a:xfrm>
            <a:off x="0" y="60523"/>
            <a:ext cx="1813573" cy="307777"/>
          </a:xfrm>
          <a:prstGeom prst="rect">
            <a:avLst/>
          </a:prstGeom>
        </p:spPr>
        <p:txBody>
          <a:bodyPr wrap="none">
            <a:spAutoFit/>
          </a:bodyPr>
          <a:lstStyle/>
          <a:p>
            <a:r>
              <a:rPr lang="en-US" altLang="zh-CN" sz="1400" b="1" dirty="0"/>
              <a:t>PART FIVE </a:t>
            </a:r>
            <a:r>
              <a:rPr lang="zh-CN" altLang="en-US" sz="1400" b="1" dirty="0"/>
              <a:t>知识推理</a:t>
            </a:r>
          </a:p>
        </p:txBody>
      </p:sp>
      <p:sp>
        <p:nvSpPr>
          <p:cNvPr id="11" name="椭圆 10">
            <a:extLst>
              <a:ext uri="{FF2B5EF4-FFF2-40B4-BE49-F238E27FC236}">
                <a16:creationId xmlns:a16="http://schemas.microsoft.com/office/drawing/2014/main" id="{61196EA9-A923-4B9F-AC5C-122A332228FF}"/>
              </a:ext>
            </a:extLst>
          </p:cNvPr>
          <p:cNvSpPr/>
          <p:nvPr/>
        </p:nvSpPr>
        <p:spPr>
          <a:xfrm>
            <a:off x="1950097" y="157740"/>
            <a:ext cx="130917" cy="113341"/>
          </a:xfrm>
          <a:prstGeom prst="ellipse">
            <a:avLst/>
          </a:prstGeom>
          <a:solidFill>
            <a:srgbClr val="8DDCF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4400">
              <a:solidFill>
                <a:srgbClr val="8DDCF8"/>
              </a:solidFill>
            </a:endParaRPr>
          </a:p>
        </p:txBody>
      </p:sp>
    </p:spTree>
    <p:extLst>
      <p:ext uri="{BB962C8B-B14F-4D97-AF65-F5344CB8AC3E}">
        <p14:creationId xmlns:p14="http://schemas.microsoft.com/office/powerpoint/2010/main" val="30198669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a:extLst>
              <a:ext uri="{FF2B5EF4-FFF2-40B4-BE49-F238E27FC236}">
                <a16:creationId xmlns:a16="http://schemas.microsoft.com/office/drawing/2014/main" id="{6C195449-65B4-48D3-B47A-9ADF82D17880}"/>
              </a:ext>
            </a:extLst>
          </p:cNvPr>
          <p:cNvSpPr/>
          <p:nvPr/>
        </p:nvSpPr>
        <p:spPr>
          <a:xfrm>
            <a:off x="330507" y="736752"/>
            <a:ext cx="2294883" cy="523220"/>
          </a:xfrm>
          <a:prstGeom prst="rect">
            <a:avLst/>
          </a:prstGeom>
        </p:spPr>
        <p:txBody>
          <a:bodyPr wrap="square">
            <a:spAutoFit/>
          </a:bodyPr>
          <a:lstStyle/>
          <a:p>
            <a:r>
              <a:rPr lang="en-US" altLang="zh-CN" sz="2800" dirty="0"/>
              <a:t>[</a:t>
            </a:r>
            <a:r>
              <a:rPr lang="zh-CN" altLang="en-US" sz="2800" dirty="0"/>
              <a:t>任务分类</a:t>
            </a:r>
            <a:r>
              <a:rPr lang="en-US" altLang="zh-CN" sz="2800" dirty="0"/>
              <a:t>]</a:t>
            </a:r>
            <a:endParaRPr lang="zh-CN" altLang="en-US" sz="2800" dirty="0"/>
          </a:p>
        </p:txBody>
      </p:sp>
      <p:sp>
        <p:nvSpPr>
          <p:cNvPr id="7" name="矩形 6">
            <a:extLst>
              <a:ext uri="{FF2B5EF4-FFF2-40B4-BE49-F238E27FC236}">
                <a16:creationId xmlns:a16="http://schemas.microsoft.com/office/drawing/2014/main" id="{C4C235B9-5CB7-4AF3-BA9C-DD30122D04D0}"/>
              </a:ext>
            </a:extLst>
          </p:cNvPr>
          <p:cNvSpPr/>
          <p:nvPr/>
        </p:nvSpPr>
        <p:spPr>
          <a:xfrm>
            <a:off x="2698190" y="736752"/>
            <a:ext cx="2294883" cy="523220"/>
          </a:xfrm>
          <a:prstGeom prst="rect">
            <a:avLst/>
          </a:prstGeom>
        </p:spPr>
        <p:txBody>
          <a:bodyPr wrap="square">
            <a:spAutoFit/>
          </a:bodyPr>
          <a:lstStyle/>
          <a:p>
            <a:r>
              <a:rPr lang="en-US" altLang="zh-CN" sz="2800" dirty="0"/>
              <a:t>[</a:t>
            </a:r>
            <a:r>
              <a:rPr lang="zh-CN" altLang="en-US" sz="2800" dirty="0"/>
              <a:t>可满足性</a:t>
            </a:r>
            <a:r>
              <a:rPr lang="en-US" altLang="zh-CN" sz="2800" dirty="0"/>
              <a:t>]</a:t>
            </a:r>
            <a:endParaRPr lang="zh-CN" altLang="en-US" sz="2800" dirty="0"/>
          </a:p>
        </p:txBody>
      </p:sp>
      <p:sp>
        <p:nvSpPr>
          <p:cNvPr id="8" name="文本框 7">
            <a:extLst>
              <a:ext uri="{FF2B5EF4-FFF2-40B4-BE49-F238E27FC236}">
                <a16:creationId xmlns:a16="http://schemas.microsoft.com/office/drawing/2014/main" id="{948333C8-2071-4B63-8495-642009F1BCE9}"/>
              </a:ext>
            </a:extLst>
          </p:cNvPr>
          <p:cNvSpPr txBox="1"/>
          <p:nvPr/>
        </p:nvSpPr>
        <p:spPr>
          <a:xfrm>
            <a:off x="2141627" y="813696"/>
            <a:ext cx="556563" cy="369332"/>
          </a:xfrm>
          <a:prstGeom prst="rect">
            <a:avLst/>
          </a:prstGeom>
          <a:noFill/>
        </p:spPr>
        <p:txBody>
          <a:bodyPr wrap="none" rtlCol="0">
            <a:spAutoFit/>
          </a:bodyPr>
          <a:lstStyle/>
          <a:p>
            <a:r>
              <a:rPr lang="en-US" altLang="zh-CN" dirty="0"/>
              <a:t>----</a:t>
            </a:r>
            <a:endParaRPr lang="zh-CN" altLang="en-US" dirty="0"/>
          </a:p>
        </p:txBody>
      </p:sp>
      <p:pic>
        <p:nvPicPr>
          <p:cNvPr id="4098" name="Picture 2" descr="http://pelhans.com/img/in-post/xiaoxiangkg_note7/xiaoxiangkg_note7_1.png">
            <a:extLst>
              <a:ext uri="{FF2B5EF4-FFF2-40B4-BE49-F238E27FC236}">
                <a16:creationId xmlns:a16="http://schemas.microsoft.com/office/drawing/2014/main" id="{09112718-DBA9-45B8-9E6C-5AA79944C7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1272" y="1725643"/>
            <a:ext cx="11167851" cy="2419701"/>
          </a:xfrm>
          <a:prstGeom prst="rect">
            <a:avLst/>
          </a:prstGeom>
          <a:noFill/>
          <a:extLst>
            <a:ext uri="{909E8E84-426E-40DD-AFC4-6F175D3DCCD1}">
              <a14:hiddenFill xmlns:a14="http://schemas.microsoft.com/office/drawing/2010/main">
                <a:solidFill>
                  <a:srgbClr val="FFFFFF"/>
                </a:solidFill>
              </a14:hiddenFill>
            </a:ext>
          </a:extLst>
        </p:spPr>
      </p:pic>
      <p:sp>
        <p:nvSpPr>
          <p:cNvPr id="9" name="矩形 8">
            <a:extLst>
              <a:ext uri="{FF2B5EF4-FFF2-40B4-BE49-F238E27FC236}">
                <a16:creationId xmlns:a16="http://schemas.microsoft.com/office/drawing/2014/main" id="{00D10A57-46F1-448B-8B59-5C8E1E46A9F5}"/>
              </a:ext>
            </a:extLst>
          </p:cNvPr>
          <p:cNvSpPr/>
          <p:nvPr/>
        </p:nvSpPr>
        <p:spPr>
          <a:xfrm>
            <a:off x="0" y="60523"/>
            <a:ext cx="1813573" cy="307777"/>
          </a:xfrm>
          <a:prstGeom prst="rect">
            <a:avLst/>
          </a:prstGeom>
        </p:spPr>
        <p:txBody>
          <a:bodyPr wrap="none">
            <a:spAutoFit/>
          </a:bodyPr>
          <a:lstStyle/>
          <a:p>
            <a:r>
              <a:rPr lang="en-US" altLang="zh-CN" sz="1400" b="1" dirty="0"/>
              <a:t>PART FIVE </a:t>
            </a:r>
            <a:r>
              <a:rPr lang="zh-CN" altLang="en-US" sz="1400" b="1" dirty="0"/>
              <a:t>知识推理</a:t>
            </a:r>
          </a:p>
        </p:txBody>
      </p:sp>
      <p:sp>
        <p:nvSpPr>
          <p:cNvPr id="10" name="椭圆 9">
            <a:extLst>
              <a:ext uri="{FF2B5EF4-FFF2-40B4-BE49-F238E27FC236}">
                <a16:creationId xmlns:a16="http://schemas.microsoft.com/office/drawing/2014/main" id="{9A0E2FB0-AB1B-4B62-82DC-D4E60347347F}"/>
              </a:ext>
            </a:extLst>
          </p:cNvPr>
          <p:cNvSpPr/>
          <p:nvPr/>
        </p:nvSpPr>
        <p:spPr>
          <a:xfrm>
            <a:off x="1950097" y="157740"/>
            <a:ext cx="130917" cy="113341"/>
          </a:xfrm>
          <a:prstGeom prst="ellipse">
            <a:avLst/>
          </a:prstGeom>
          <a:solidFill>
            <a:srgbClr val="8DDCF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4400">
              <a:solidFill>
                <a:srgbClr val="8DDCF8"/>
              </a:solidFill>
            </a:endParaRPr>
          </a:p>
        </p:txBody>
      </p:sp>
    </p:spTree>
    <p:extLst>
      <p:ext uri="{BB962C8B-B14F-4D97-AF65-F5344CB8AC3E}">
        <p14:creationId xmlns:p14="http://schemas.microsoft.com/office/powerpoint/2010/main" val="31163829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03CED070-DEA8-4D31-A39E-042A6057D71F}"/>
              </a:ext>
            </a:extLst>
          </p:cNvPr>
          <p:cNvSpPr/>
          <p:nvPr/>
        </p:nvSpPr>
        <p:spPr>
          <a:xfrm>
            <a:off x="330507" y="736752"/>
            <a:ext cx="2294883" cy="523220"/>
          </a:xfrm>
          <a:prstGeom prst="rect">
            <a:avLst/>
          </a:prstGeom>
        </p:spPr>
        <p:txBody>
          <a:bodyPr wrap="square">
            <a:spAutoFit/>
          </a:bodyPr>
          <a:lstStyle/>
          <a:p>
            <a:r>
              <a:rPr lang="en-US" altLang="zh-CN" sz="2800" dirty="0"/>
              <a:t>[</a:t>
            </a:r>
            <a:r>
              <a:rPr lang="zh-CN" altLang="en-US" sz="2800" dirty="0"/>
              <a:t>任务分类</a:t>
            </a:r>
            <a:r>
              <a:rPr lang="en-US" altLang="zh-CN" sz="2800" dirty="0"/>
              <a:t>]</a:t>
            </a:r>
            <a:endParaRPr lang="zh-CN" altLang="en-US" sz="2800" dirty="0"/>
          </a:p>
        </p:txBody>
      </p:sp>
      <p:sp>
        <p:nvSpPr>
          <p:cNvPr id="3" name="矩形 2">
            <a:extLst>
              <a:ext uri="{FF2B5EF4-FFF2-40B4-BE49-F238E27FC236}">
                <a16:creationId xmlns:a16="http://schemas.microsoft.com/office/drawing/2014/main" id="{82A7C802-1964-4402-BD9F-AA6B0BBD01A0}"/>
              </a:ext>
            </a:extLst>
          </p:cNvPr>
          <p:cNvSpPr/>
          <p:nvPr/>
        </p:nvSpPr>
        <p:spPr>
          <a:xfrm>
            <a:off x="2698190" y="736752"/>
            <a:ext cx="2294883" cy="523220"/>
          </a:xfrm>
          <a:prstGeom prst="rect">
            <a:avLst/>
          </a:prstGeom>
        </p:spPr>
        <p:txBody>
          <a:bodyPr wrap="square">
            <a:spAutoFit/>
          </a:bodyPr>
          <a:lstStyle/>
          <a:p>
            <a:r>
              <a:rPr lang="en-US" altLang="zh-CN" sz="2800" dirty="0"/>
              <a:t>[</a:t>
            </a:r>
            <a:r>
              <a:rPr lang="zh-CN" altLang="en-US" sz="2800" dirty="0"/>
              <a:t>分类</a:t>
            </a:r>
            <a:r>
              <a:rPr lang="en-US" altLang="zh-CN" sz="2800" dirty="0"/>
              <a:t>]</a:t>
            </a:r>
            <a:endParaRPr lang="zh-CN" altLang="en-US" sz="2800" dirty="0"/>
          </a:p>
        </p:txBody>
      </p:sp>
      <p:sp>
        <p:nvSpPr>
          <p:cNvPr id="4" name="文本框 3">
            <a:extLst>
              <a:ext uri="{FF2B5EF4-FFF2-40B4-BE49-F238E27FC236}">
                <a16:creationId xmlns:a16="http://schemas.microsoft.com/office/drawing/2014/main" id="{5FA031C9-6C76-4AC3-9E86-F25AF3E44A64}"/>
              </a:ext>
            </a:extLst>
          </p:cNvPr>
          <p:cNvSpPr txBox="1"/>
          <p:nvPr/>
        </p:nvSpPr>
        <p:spPr>
          <a:xfrm>
            <a:off x="2141627" y="813696"/>
            <a:ext cx="556563" cy="369332"/>
          </a:xfrm>
          <a:prstGeom prst="rect">
            <a:avLst/>
          </a:prstGeom>
          <a:noFill/>
        </p:spPr>
        <p:txBody>
          <a:bodyPr wrap="none" rtlCol="0">
            <a:spAutoFit/>
          </a:bodyPr>
          <a:lstStyle/>
          <a:p>
            <a:r>
              <a:rPr lang="en-US" altLang="zh-CN" dirty="0"/>
              <a:t>----</a:t>
            </a:r>
            <a:endParaRPr lang="zh-CN" altLang="en-US" dirty="0"/>
          </a:p>
        </p:txBody>
      </p:sp>
      <p:sp>
        <p:nvSpPr>
          <p:cNvPr id="5" name="矩形 4">
            <a:extLst>
              <a:ext uri="{FF2B5EF4-FFF2-40B4-BE49-F238E27FC236}">
                <a16:creationId xmlns:a16="http://schemas.microsoft.com/office/drawing/2014/main" id="{FD27A3B6-5679-434C-A1DF-6EBCDBEE6BA5}"/>
              </a:ext>
            </a:extLst>
          </p:cNvPr>
          <p:cNvSpPr/>
          <p:nvPr/>
        </p:nvSpPr>
        <p:spPr>
          <a:xfrm>
            <a:off x="0" y="60523"/>
            <a:ext cx="1813573" cy="307777"/>
          </a:xfrm>
          <a:prstGeom prst="rect">
            <a:avLst/>
          </a:prstGeom>
        </p:spPr>
        <p:txBody>
          <a:bodyPr wrap="none">
            <a:spAutoFit/>
          </a:bodyPr>
          <a:lstStyle/>
          <a:p>
            <a:r>
              <a:rPr lang="en-US" altLang="zh-CN" sz="1400" b="1" dirty="0"/>
              <a:t>PART FIVE </a:t>
            </a:r>
            <a:r>
              <a:rPr lang="zh-CN" altLang="en-US" sz="1400" b="1" dirty="0"/>
              <a:t>知识推理</a:t>
            </a:r>
          </a:p>
        </p:txBody>
      </p:sp>
      <p:sp>
        <p:nvSpPr>
          <p:cNvPr id="6" name="椭圆 5">
            <a:extLst>
              <a:ext uri="{FF2B5EF4-FFF2-40B4-BE49-F238E27FC236}">
                <a16:creationId xmlns:a16="http://schemas.microsoft.com/office/drawing/2014/main" id="{29F858FF-1656-498D-996C-7AA149C0657C}"/>
              </a:ext>
            </a:extLst>
          </p:cNvPr>
          <p:cNvSpPr/>
          <p:nvPr/>
        </p:nvSpPr>
        <p:spPr>
          <a:xfrm>
            <a:off x="1950097" y="157740"/>
            <a:ext cx="130917" cy="113341"/>
          </a:xfrm>
          <a:prstGeom prst="ellipse">
            <a:avLst/>
          </a:prstGeom>
          <a:solidFill>
            <a:srgbClr val="8DDCF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4400">
              <a:solidFill>
                <a:srgbClr val="8DDCF8"/>
              </a:solidFill>
            </a:endParaRPr>
          </a:p>
        </p:txBody>
      </p:sp>
      <p:sp>
        <p:nvSpPr>
          <p:cNvPr id="7" name="矩形 6">
            <a:extLst>
              <a:ext uri="{FF2B5EF4-FFF2-40B4-BE49-F238E27FC236}">
                <a16:creationId xmlns:a16="http://schemas.microsoft.com/office/drawing/2014/main" id="{124067AF-E026-4042-B695-D12D59447E50}"/>
              </a:ext>
            </a:extLst>
          </p:cNvPr>
          <p:cNvSpPr/>
          <p:nvPr/>
        </p:nvSpPr>
        <p:spPr>
          <a:xfrm>
            <a:off x="311679" y="2148237"/>
            <a:ext cx="11568642" cy="461665"/>
          </a:xfrm>
          <a:prstGeom prst="rect">
            <a:avLst/>
          </a:prstGeom>
        </p:spPr>
        <p:txBody>
          <a:bodyPr wrap="square">
            <a:spAutoFit/>
          </a:bodyPr>
          <a:lstStyle/>
          <a:p>
            <a:r>
              <a:rPr lang="zh-CN" altLang="en-US" sz="2400" dirty="0">
                <a:solidFill>
                  <a:srgbClr val="404040"/>
                </a:solidFill>
                <a:latin typeface="-apple-system"/>
              </a:rPr>
              <a:t>分类，即针对</a:t>
            </a:r>
            <a:r>
              <a:rPr lang="en-US" altLang="zh-CN" sz="2400" dirty="0" err="1">
                <a:solidFill>
                  <a:srgbClr val="404040"/>
                </a:solidFill>
                <a:latin typeface="-apple-system"/>
              </a:rPr>
              <a:t>TBox</a:t>
            </a:r>
            <a:r>
              <a:rPr lang="zh-CN" altLang="en-US" sz="2400" dirty="0">
                <a:solidFill>
                  <a:srgbClr val="404040"/>
                </a:solidFill>
                <a:latin typeface="-apple-system"/>
              </a:rPr>
              <a:t>的推理，计算新的概念包含关系。</a:t>
            </a:r>
            <a:endParaRPr lang="en-US" altLang="zh-CN" sz="2400" dirty="0">
              <a:solidFill>
                <a:srgbClr val="404040"/>
              </a:solidFill>
              <a:latin typeface="-apple-system"/>
            </a:endParaRPr>
          </a:p>
        </p:txBody>
      </p:sp>
    </p:spTree>
    <p:extLst>
      <p:ext uri="{BB962C8B-B14F-4D97-AF65-F5344CB8AC3E}">
        <p14:creationId xmlns:p14="http://schemas.microsoft.com/office/powerpoint/2010/main" val="152342182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a:extLst>
              <a:ext uri="{FF2B5EF4-FFF2-40B4-BE49-F238E27FC236}">
                <a16:creationId xmlns:a16="http://schemas.microsoft.com/office/drawing/2014/main" id="{6C195449-65B4-48D3-B47A-9ADF82D17880}"/>
              </a:ext>
            </a:extLst>
          </p:cNvPr>
          <p:cNvSpPr/>
          <p:nvPr/>
        </p:nvSpPr>
        <p:spPr>
          <a:xfrm>
            <a:off x="330507" y="736752"/>
            <a:ext cx="2294883" cy="523220"/>
          </a:xfrm>
          <a:prstGeom prst="rect">
            <a:avLst/>
          </a:prstGeom>
        </p:spPr>
        <p:txBody>
          <a:bodyPr wrap="square">
            <a:spAutoFit/>
          </a:bodyPr>
          <a:lstStyle/>
          <a:p>
            <a:r>
              <a:rPr lang="en-US" altLang="zh-CN" sz="2800" dirty="0"/>
              <a:t>[</a:t>
            </a:r>
            <a:r>
              <a:rPr lang="zh-CN" altLang="en-US" sz="2800" dirty="0"/>
              <a:t>任务分类</a:t>
            </a:r>
            <a:r>
              <a:rPr lang="en-US" altLang="zh-CN" sz="2800" dirty="0"/>
              <a:t>]</a:t>
            </a:r>
            <a:endParaRPr lang="zh-CN" altLang="en-US" sz="2800" dirty="0"/>
          </a:p>
        </p:txBody>
      </p:sp>
      <p:sp>
        <p:nvSpPr>
          <p:cNvPr id="7" name="矩形 6">
            <a:extLst>
              <a:ext uri="{FF2B5EF4-FFF2-40B4-BE49-F238E27FC236}">
                <a16:creationId xmlns:a16="http://schemas.microsoft.com/office/drawing/2014/main" id="{C4C235B9-5CB7-4AF3-BA9C-DD30122D04D0}"/>
              </a:ext>
            </a:extLst>
          </p:cNvPr>
          <p:cNvSpPr/>
          <p:nvPr/>
        </p:nvSpPr>
        <p:spPr>
          <a:xfrm>
            <a:off x="2698190" y="736752"/>
            <a:ext cx="2294883" cy="523220"/>
          </a:xfrm>
          <a:prstGeom prst="rect">
            <a:avLst/>
          </a:prstGeom>
        </p:spPr>
        <p:txBody>
          <a:bodyPr wrap="square">
            <a:spAutoFit/>
          </a:bodyPr>
          <a:lstStyle/>
          <a:p>
            <a:r>
              <a:rPr lang="en-US" altLang="zh-CN" sz="2800" dirty="0"/>
              <a:t>[</a:t>
            </a:r>
            <a:r>
              <a:rPr lang="zh-CN" altLang="en-US" sz="2800" dirty="0"/>
              <a:t>分类</a:t>
            </a:r>
            <a:r>
              <a:rPr lang="en-US" altLang="zh-CN" sz="2800" dirty="0"/>
              <a:t>]</a:t>
            </a:r>
            <a:endParaRPr lang="zh-CN" altLang="en-US" sz="2800" dirty="0"/>
          </a:p>
        </p:txBody>
      </p:sp>
      <p:sp>
        <p:nvSpPr>
          <p:cNvPr id="8" name="文本框 7">
            <a:extLst>
              <a:ext uri="{FF2B5EF4-FFF2-40B4-BE49-F238E27FC236}">
                <a16:creationId xmlns:a16="http://schemas.microsoft.com/office/drawing/2014/main" id="{948333C8-2071-4B63-8495-642009F1BCE9}"/>
              </a:ext>
            </a:extLst>
          </p:cNvPr>
          <p:cNvSpPr txBox="1"/>
          <p:nvPr/>
        </p:nvSpPr>
        <p:spPr>
          <a:xfrm>
            <a:off x="2141627" y="813696"/>
            <a:ext cx="556563" cy="369332"/>
          </a:xfrm>
          <a:prstGeom prst="rect">
            <a:avLst/>
          </a:prstGeom>
          <a:noFill/>
        </p:spPr>
        <p:txBody>
          <a:bodyPr wrap="none" rtlCol="0">
            <a:spAutoFit/>
          </a:bodyPr>
          <a:lstStyle/>
          <a:p>
            <a:r>
              <a:rPr lang="en-US" altLang="zh-CN" dirty="0"/>
              <a:t>----</a:t>
            </a:r>
            <a:endParaRPr lang="zh-CN" altLang="en-US" dirty="0"/>
          </a:p>
        </p:txBody>
      </p:sp>
      <p:pic>
        <p:nvPicPr>
          <p:cNvPr id="6146" name="Picture 2" descr="http://pelhans.com/img/in-post/xiaoxiangkg_note7/xiaoxiangkg_note7_2.png">
            <a:extLst>
              <a:ext uri="{FF2B5EF4-FFF2-40B4-BE49-F238E27FC236}">
                <a16:creationId xmlns:a16="http://schemas.microsoft.com/office/drawing/2014/main" id="{1698E587-D18E-416E-9395-01C12541B5A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180" y="2481477"/>
            <a:ext cx="11042423" cy="2127220"/>
          </a:xfrm>
          <a:prstGeom prst="rect">
            <a:avLst/>
          </a:prstGeom>
          <a:noFill/>
          <a:extLst>
            <a:ext uri="{909E8E84-426E-40DD-AFC4-6F175D3DCCD1}">
              <a14:hiddenFill xmlns:a14="http://schemas.microsoft.com/office/drawing/2010/main">
                <a:solidFill>
                  <a:srgbClr val="FFFFFF"/>
                </a:solidFill>
              </a14:hiddenFill>
            </a:ext>
          </a:extLst>
        </p:spPr>
      </p:pic>
      <p:sp>
        <p:nvSpPr>
          <p:cNvPr id="9" name="矩形 8">
            <a:extLst>
              <a:ext uri="{FF2B5EF4-FFF2-40B4-BE49-F238E27FC236}">
                <a16:creationId xmlns:a16="http://schemas.microsoft.com/office/drawing/2014/main" id="{784A548E-A627-45BA-9245-36540B5251AB}"/>
              </a:ext>
            </a:extLst>
          </p:cNvPr>
          <p:cNvSpPr/>
          <p:nvPr/>
        </p:nvSpPr>
        <p:spPr>
          <a:xfrm>
            <a:off x="0" y="60523"/>
            <a:ext cx="1813573" cy="307777"/>
          </a:xfrm>
          <a:prstGeom prst="rect">
            <a:avLst/>
          </a:prstGeom>
        </p:spPr>
        <p:txBody>
          <a:bodyPr wrap="none">
            <a:spAutoFit/>
          </a:bodyPr>
          <a:lstStyle/>
          <a:p>
            <a:r>
              <a:rPr lang="en-US" altLang="zh-CN" sz="1400" b="1" dirty="0"/>
              <a:t>PART FIVE </a:t>
            </a:r>
            <a:r>
              <a:rPr lang="zh-CN" altLang="en-US" sz="1400" b="1" dirty="0"/>
              <a:t>知识推理</a:t>
            </a:r>
          </a:p>
        </p:txBody>
      </p:sp>
      <p:sp>
        <p:nvSpPr>
          <p:cNvPr id="10" name="椭圆 9">
            <a:extLst>
              <a:ext uri="{FF2B5EF4-FFF2-40B4-BE49-F238E27FC236}">
                <a16:creationId xmlns:a16="http://schemas.microsoft.com/office/drawing/2014/main" id="{71358FB0-1EB1-4546-9E45-8C9367DE4BEF}"/>
              </a:ext>
            </a:extLst>
          </p:cNvPr>
          <p:cNvSpPr/>
          <p:nvPr/>
        </p:nvSpPr>
        <p:spPr>
          <a:xfrm>
            <a:off x="1950097" y="157740"/>
            <a:ext cx="130917" cy="113341"/>
          </a:xfrm>
          <a:prstGeom prst="ellipse">
            <a:avLst/>
          </a:prstGeom>
          <a:solidFill>
            <a:srgbClr val="8DDCF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4400">
              <a:solidFill>
                <a:srgbClr val="8DDCF8"/>
              </a:solidFill>
            </a:endParaRPr>
          </a:p>
        </p:txBody>
      </p:sp>
    </p:spTree>
    <p:extLst>
      <p:ext uri="{BB962C8B-B14F-4D97-AF65-F5344CB8AC3E}">
        <p14:creationId xmlns:p14="http://schemas.microsoft.com/office/powerpoint/2010/main" val="18396162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60523"/>
            <a:ext cx="1821589" cy="307777"/>
          </a:xfrm>
          <a:prstGeom prst="rect">
            <a:avLst/>
          </a:prstGeom>
        </p:spPr>
        <p:txBody>
          <a:bodyPr wrap="none">
            <a:spAutoFit/>
          </a:bodyPr>
          <a:lstStyle/>
          <a:p>
            <a:r>
              <a:rPr lang="en-US" altLang="zh-CN" sz="1400" b="1" dirty="0"/>
              <a:t>PART ONE </a:t>
            </a:r>
            <a:r>
              <a:rPr lang="zh-CN" altLang="en-US" sz="1400" b="1" dirty="0"/>
              <a:t>选题背景</a:t>
            </a:r>
          </a:p>
        </p:txBody>
      </p:sp>
      <p:sp>
        <p:nvSpPr>
          <p:cNvPr id="3" name="椭圆 2"/>
          <p:cNvSpPr/>
          <p:nvPr/>
        </p:nvSpPr>
        <p:spPr>
          <a:xfrm>
            <a:off x="1757150" y="157740"/>
            <a:ext cx="130917" cy="113341"/>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4400"/>
          </a:p>
        </p:txBody>
      </p:sp>
      <p:sp>
        <p:nvSpPr>
          <p:cNvPr id="5" name="矩形 4"/>
          <p:cNvSpPr/>
          <p:nvPr/>
        </p:nvSpPr>
        <p:spPr>
          <a:xfrm>
            <a:off x="3917124" y="785068"/>
            <a:ext cx="6465231" cy="1354217"/>
          </a:xfrm>
          <a:prstGeom prst="rect">
            <a:avLst/>
          </a:prstGeom>
        </p:spPr>
        <p:txBody>
          <a:bodyPr wrap="none">
            <a:spAutoFit/>
          </a:bodyPr>
          <a:lstStyle/>
          <a:p>
            <a:pPr>
              <a:lnSpc>
                <a:spcPct val="150000"/>
              </a:lnSpc>
            </a:pPr>
            <a:r>
              <a:rPr lang="en-US" altLang="zh-CN" dirty="0"/>
              <a:t>2012</a:t>
            </a:r>
            <a:r>
              <a:rPr lang="zh-CN" altLang="zh-CN" dirty="0"/>
              <a:t>年</a:t>
            </a:r>
            <a:r>
              <a:rPr lang="en-US" altLang="zh-CN" dirty="0"/>
              <a:t>5</a:t>
            </a:r>
            <a:r>
              <a:rPr lang="zh-CN" altLang="zh-CN" dirty="0"/>
              <a:t>月</a:t>
            </a:r>
            <a:r>
              <a:rPr lang="en-US" altLang="zh-CN" dirty="0"/>
              <a:t>17</a:t>
            </a:r>
            <a:r>
              <a:rPr lang="zh-CN" altLang="zh-CN" dirty="0"/>
              <a:t>日</a:t>
            </a:r>
            <a:endParaRPr lang="en-US" altLang="zh-CN" dirty="0"/>
          </a:p>
          <a:p>
            <a:pPr>
              <a:lnSpc>
                <a:spcPct val="150000"/>
              </a:lnSpc>
            </a:pPr>
            <a:r>
              <a:rPr lang="en-US" altLang="zh-CN" dirty="0"/>
              <a:t>Google</a:t>
            </a:r>
            <a:r>
              <a:rPr lang="zh-CN" altLang="zh-CN" dirty="0"/>
              <a:t>正式推出其用于改善下一代搜索引擎功能的辅助知识库</a:t>
            </a:r>
            <a:endParaRPr lang="en-US" altLang="zh-CN" dirty="0"/>
          </a:p>
          <a:p>
            <a:endParaRPr lang="zh-CN" altLang="en-US" sz="2800" b="1" dirty="0"/>
          </a:p>
        </p:txBody>
      </p:sp>
      <p:sp>
        <p:nvSpPr>
          <p:cNvPr id="22" name="矩形 21"/>
          <p:cNvSpPr/>
          <p:nvPr/>
        </p:nvSpPr>
        <p:spPr>
          <a:xfrm>
            <a:off x="4487159" y="3891330"/>
            <a:ext cx="6909847" cy="1465401"/>
          </a:xfrm>
          <a:prstGeom prst="rect">
            <a:avLst/>
          </a:prstGeom>
        </p:spPr>
        <p:txBody>
          <a:bodyPr wrap="square">
            <a:spAutoFit/>
          </a:bodyPr>
          <a:lstStyle/>
          <a:p>
            <a:pPr marL="285750" lvl="0" indent="-285750" algn="just">
              <a:lnSpc>
                <a:spcPct val="130000"/>
              </a:lnSpc>
              <a:buFont typeface="Wingdings" panose="05000000000000000000" pitchFamily="2" charset="2"/>
              <a:buChar char="Ø"/>
            </a:pPr>
            <a:r>
              <a:rPr lang="zh-CN" altLang="en-US" sz="1400" dirty="0">
                <a:solidFill>
                  <a:schemeClr val="bg1">
                    <a:lumMod val="50000"/>
                  </a:schemeClr>
                </a:solidFill>
                <a:latin typeface="微软雅黑" panose="020B0503020204020204" charset="-122"/>
                <a:ea typeface="微软雅黑" panose="020B0503020204020204" charset="-122"/>
              </a:rPr>
              <a:t>有序地组织海量的网络数据</a:t>
            </a:r>
            <a:endParaRPr lang="en-US" altLang="zh-CN" sz="1400" dirty="0">
              <a:solidFill>
                <a:schemeClr val="bg1">
                  <a:lumMod val="50000"/>
                </a:schemeClr>
              </a:solidFill>
              <a:latin typeface="微软雅黑" panose="020B0503020204020204" charset="-122"/>
              <a:ea typeface="微软雅黑" panose="020B0503020204020204" charset="-122"/>
            </a:endParaRPr>
          </a:p>
          <a:p>
            <a:pPr marL="285750" lvl="0" indent="-285750" algn="just">
              <a:lnSpc>
                <a:spcPct val="130000"/>
              </a:lnSpc>
              <a:buFont typeface="Wingdings" panose="05000000000000000000" pitchFamily="2" charset="2"/>
              <a:buChar char="Ø"/>
            </a:pPr>
            <a:r>
              <a:rPr lang="zh-CN" altLang="en-US" sz="1400" dirty="0">
                <a:solidFill>
                  <a:schemeClr val="bg1">
                    <a:lumMod val="50000"/>
                  </a:schemeClr>
                </a:solidFill>
                <a:latin typeface="微软雅黑" panose="020B0503020204020204" charset="-122"/>
                <a:ea typeface="微软雅黑" panose="020B0503020204020204" charset="-122"/>
              </a:rPr>
              <a:t>更直观的图形的方式向用户返回经过加工和推理的知识</a:t>
            </a:r>
            <a:endParaRPr lang="en-US" altLang="zh-CN" sz="1400" dirty="0">
              <a:solidFill>
                <a:schemeClr val="bg1">
                  <a:lumMod val="50000"/>
                </a:schemeClr>
              </a:solidFill>
              <a:latin typeface="微软雅黑" panose="020B0503020204020204" charset="-122"/>
              <a:ea typeface="微软雅黑" panose="020B0503020204020204" charset="-122"/>
            </a:endParaRPr>
          </a:p>
          <a:p>
            <a:pPr marL="285750" lvl="0" indent="-285750" algn="just">
              <a:lnSpc>
                <a:spcPct val="130000"/>
              </a:lnSpc>
              <a:buFont typeface="Wingdings" panose="05000000000000000000" pitchFamily="2" charset="2"/>
              <a:buChar char="Ø"/>
            </a:pPr>
            <a:r>
              <a:rPr lang="zh-CN" altLang="en-US" sz="1400" dirty="0">
                <a:solidFill>
                  <a:schemeClr val="bg1">
                    <a:lumMod val="50000"/>
                  </a:schemeClr>
                </a:solidFill>
                <a:latin typeface="微软雅黑" panose="020B0503020204020204" charset="-122"/>
                <a:ea typeface="微软雅黑" panose="020B0503020204020204" charset="-122"/>
              </a:rPr>
              <a:t>可以描述不同层次和粒度的抽象概念</a:t>
            </a:r>
            <a:endParaRPr lang="en-US" altLang="zh-CN" sz="1400" dirty="0">
              <a:solidFill>
                <a:schemeClr val="bg1">
                  <a:lumMod val="50000"/>
                </a:schemeClr>
              </a:solidFill>
              <a:latin typeface="微软雅黑" panose="020B0503020204020204" charset="-122"/>
              <a:ea typeface="微软雅黑" panose="020B0503020204020204" charset="-122"/>
            </a:endParaRPr>
          </a:p>
          <a:p>
            <a:pPr marL="285750" lvl="0" indent="-285750" algn="just">
              <a:lnSpc>
                <a:spcPct val="130000"/>
              </a:lnSpc>
              <a:buFont typeface="Wingdings" panose="05000000000000000000" pitchFamily="2" charset="2"/>
              <a:buChar char="Ø"/>
            </a:pPr>
            <a:r>
              <a:rPr lang="zh-CN" altLang="en-US" sz="1400" dirty="0">
                <a:solidFill>
                  <a:schemeClr val="bg1">
                    <a:lumMod val="50000"/>
                  </a:schemeClr>
                </a:solidFill>
                <a:latin typeface="微软雅黑" panose="020B0503020204020204" charset="-122"/>
                <a:ea typeface="微软雅黑" panose="020B0503020204020204" charset="-122"/>
              </a:rPr>
              <a:t>可以用作互联网资源组织的基础，使更大范围内资源的知识整合与检索成为可能</a:t>
            </a:r>
            <a:endParaRPr lang="en-US" altLang="zh-CN" sz="1400" dirty="0">
              <a:solidFill>
                <a:schemeClr val="bg1">
                  <a:lumMod val="50000"/>
                </a:schemeClr>
              </a:solidFill>
              <a:latin typeface="微软雅黑" panose="020B0503020204020204" charset="-122"/>
              <a:ea typeface="微软雅黑" panose="020B0503020204020204" charset="-122"/>
            </a:endParaRPr>
          </a:p>
          <a:p>
            <a:pPr marL="285750" lvl="0" indent="-285750" algn="just">
              <a:lnSpc>
                <a:spcPct val="130000"/>
              </a:lnSpc>
              <a:buFont typeface="Wingdings" panose="05000000000000000000" pitchFamily="2" charset="2"/>
              <a:buChar char="Ø"/>
            </a:pPr>
            <a:r>
              <a:rPr lang="zh-CN" altLang="en-US" sz="1400" dirty="0">
                <a:solidFill>
                  <a:prstClr val="white">
                    <a:lumMod val="50000"/>
                  </a:prstClr>
                </a:solidFill>
                <a:latin typeface="微软雅黑" panose="020B0503020204020204" charset="-122"/>
                <a:ea typeface="微软雅黑" panose="020B0503020204020204" charset="-122"/>
              </a:rPr>
              <a:t>实现智能化语义检索的基础和桥梁</a:t>
            </a:r>
            <a:endParaRPr lang="en-US" altLang="zh-CN" sz="1400" dirty="0">
              <a:solidFill>
                <a:schemeClr val="bg1">
                  <a:lumMod val="50000"/>
                </a:schemeClr>
              </a:solidFill>
              <a:latin typeface="微软雅黑" panose="020B0503020204020204" charset="-122"/>
              <a:ea typeface="微软雅黑" panose="020B0503020204020204" charset="-122"/>
            </a:endParaRPr>
          </a:p>
        </p:txBody>
      </p:sp>
      <p:sp>
        <p:nvSpPr>
          <p:cNvPr id="29" name="椭圆 28"/>
          <p:cNvSpPr/>
          <p:nvPr/>
        </p:nvSpPr>
        <p:spPr>
          <a:xfrm>
            <a:off x="4878174" y="3058928"/>
            <a:ext cx="1269507" cy="625171"/>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zh-CN" dirty="0"/>
              <a:t>搜索</a:t>
            </a:r>
            <a:endParaRPr lang="zh-CN" altLang="en-US" dirty="0"/>
          </a:p>
        </p:txBody>
      </p:sp>
      <p:sp>
        <p:nvSpPr>
          <p:cNvPr id="30" name="椭圆 29"/>
          <p:cNvSpPr/>
          <p:nvPr/>
        </p:nvSpPr>
        <p:spPr>
          <a:xfrm>
            <a:off x="7085361" y="3055877"/>
            <a:ext cx="1269507" cy="625171"/>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zh-CN" dirty="0"/>
              <a:t>知识库</a:t>
            </a:r>
            <a:endParaRPr lang="zh-CN" altLang="en-US" dirty="0"/>
          </a:p>
        </p:txBody>
      </p:sp>
      <p:sp>
        <p:nvSpPr>
          <p:cNvPr id="6" name="加号 5"/>
          <p:cNvSpPr/>
          <p:nvPr/>
        </p:nvSpPr>
        <p:spPr>
          <a:xfrm>
            <a:off x="6399550" y="3130914"/>
            <a:ext cx="494960" cy="553185"/>
          </a:xfrm>
          <a:prstGeom prst="mathPlus">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圆角 3"/>
          <p:cNvSpPr/>
          <p:nvPr/>
        </p:nvSpPr>
        <p:spPr>
          <a:xfrm>
            <a:off x="5880372" y="1826699"/>
            <a:ext cx="1381731" cy="625171"/>
          </a:xfrm>
          <a:prstGeom prst="roundRect">
            <a:avLst/>
          </a:prstGeom>
          <a:solidFill>
            <a:srgbClr val="DA1F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t>知识图谱</a:t>
            </a:r>
          </a:p>
        </p:txBody>
      </p:sp>
      <p:sp>
        <p:nvSpPr>
          <p:cNvPr id="8" name="箭头: 下 7"/>
          <p:cNvSpPr/>
          <p:nvPr/>
        </p:nvSpPr>
        <p:spPr>
          <a:xfrm>
            <a:off x="6519768" y="2523961"/>
            <a:ext cx="254524" cy="366459"/>
          </a:xfrm>
          <a:prstGeom prst="downArrow">
            <a:avLst/>
          </a:prstGeom>
          <a:solidFill>
            <a:srgbClr val="DA1F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a:extLst>
              <a:ext uri="{FF2B5EF4-FFF2-40B4-BE49-F238E27FC236}">
                <a16:creationId xmlns:a16="http://schemas.microsoft.com/office/drawing/2014/main" id="{6C195449-65B4-48D3-B47A-9ADF82D17880}"/>
              </a:ext>
            </a:extLst>
          </p:cNvPr>
          <p:cNvSpPr/>
          <p:nvPr/>
        </p:nvSpPr>
        <p:spPr>
          <a:xfrm>
            <a:off x="330507" y="736752"/>
            <a:ext cx="2294883" cy="523220"/>
          </a:xfrm>
          <a:prstGeom prst="rect">
            <a:avLst/>
          </a:prstGeom>
        </p:spPr>
        <p:txBody>
          <a:bodyPr wrap="square">
            <a:spAutoFit/>
          </a:bodyPr>
          <a:lstStyle/>
          <a:p>
            <a:r>
              <a:rPr lang="en-US" altLang="zh-CN" sz="2800" dirty="0"/>
              <a:t>[</a:t>
            </a:r>
            <a:r>
              <a:rPr lang="zh-CN" altLang="en-US" sz="2800" dirty="0"/>
              <a:t>任务分类</a:t>
            </a:r>
            <a:r>
              <a:rPr lang="en-US" altLang="zh-CN" sz="2800" dirty="0"/>
              <a:t>]</a:t>
            </a:r>
            <a:endParaRPr lang="zh-CN" altLang="en-US" sz="2800" dirty="0"/>
          </a:p>
        </p:txBody>
      </p:sp>
      <p:sp>
        <p:nvSpPr>
          <p:cNvPr id="7" name="矩形 6">
            <a:extLst>
              <a:ext uri="{FF2B5EF4-FFF2-40B4-BE49-F238E27FC236}">
                <a16:creationId xmlns:a16="http://schemas.microsoft.com/office/drawing/2014/main" id="{C4C235B9-5CB7-4AF3-BA9C-DD30122D04D0}"/>
              </a:ext>
            </a:extLst>
          </p:cNvPr>
          <p:cNvSpPr/>
          <p:nvPr/>
        </p:nvSpPr>
        <p:spPr>
          <a:xfrm>
            <a:off x="2698190" y="736752"/>
            <a:ext cx="2294883" cy="523220"/>
          </a:xfrm>
          <a:prstGeom prst="rect">
            <a:avLst/>
          </a:prstGeom>
        </p:spPr>
        <p:txBody>
          <a:bodyPr wrap="square">
            <a:spAutoFit/>
          </a:bodyPr>
          <a:lstStyle/>
          <a:p>
            <a:r>
              <a:rPr lang="en-US" altLang="zh-CN" sz="2800" dirty="0"/>
              <a:t>[</a:t>
            </a:r>
            <a:r>
              <a:rPr lang="zh-CN" altLang="en-US" sz="2800" dirty="0"/>
              <a:t>实例化</a:t>
            </a:r>
            <a:r>
              <a:rPr lang="en-US" altLang="zh-CN" sz="2800" dirty="0"/>
              <a:t>]</a:t>
            </a:r>
            <a:endParaRPr lang="zh-CN" altLang="en-US" sz="2800" dirty="0"/>
          </a:p>
        </p:txBody>
      </p:sp>
      <p:sp>
        <p:nvSpPr>
          <p:cNvPr id="8" name="文本框 7">
            <a:extLst>
              <a:ext uri="{FF2B5EF4-FFF2-40B4-BE49-F238E27FC236}">
                <a16:creationId xmlns:a16="http://schemas.microsoft.com/office/drawing/2014/main" id="{948333C8-2071-4B63-8495-642009F1BCE9}"/>
              </a:ext>
            </a:extLst>
          </p:cNvPr>
          <p:cNvSpPr txBox="1"/>
          <p:nvPr/>
        </p:nvSpPr>
        <p:spPr>
          <a:xfrm>
            <a:off x="2141627" y="813696"/>
            <a:ext cx="556563" cy="369332"/>
          </a:xfrm>
          <a:prstGeom prst="rect">
            <a:avLst/>
          </a:prstGeom>
          <a:noFill/>
        </p:spPr>
        <p:txBody>
          <a:bodyPr wrap="none" rtlCol="0">
            <a:spAutoFit/>
          </a:bodyPr>
          <a:lstStyle/>
          <a:p>
            <a:r>
              <a:rPr lang="en-US" altLang="zh-CN" dirty="0"/>
              <a:t>----</a:t>
            </a:r>
            <a:endParaRPr lang="zh-CN" altLang="en-US" dirty="0"/>
          </a:p>
        </p:txBody>
      </p:sp>
      <p:sp>
        <p:nvSpPr>
          <p:cNvPr id="9" name="矩形 8">
            <a:extLst>
              <a:ext uri="{FF2B5EF4-FFF2-40B4-BE49-F238E27FC236}">
                <a16:creationId xmlns:a16="http://schemas.microsoft.com/office/drawing/2014/main" id="{47711DE0-23CE-4B77-A32A-79892F80D79A}"/>
              </a:ext>
            </a:extLst>
          </p:cNvPr>
          <p:cNvSpPr/>
          <p:nvPr/>
        </p:nvSpPr>
        <p:spPr>
          <a:xfrm>
            <a:off x="330507" y="2148237"/>
            <a:ext cx="11568642" cy="461665"/>
          </a:xfrm>
          <a:prstGeom prst="rect">
            <a:avLst/>
          </a:prstGeom>
        </p:spPr>
        <p:txBody>
          <a:bodyPr wrap="square">
            <a:spAutoFit/>
          </a:bodyPr>
          <a:lstStyle/>
          <a:p>
            <a:r>
              <a:rPr lang="zh-CN" altLang="en-US" sz="2400" dirty="0">
                <a:solidFill>
                  <a:srgbClr val="404040"/>
                </a:solidFill>
                <a:latin typeface="-apple-system"/>
              </a:rPr>
              <a:t>实例化即计算属于某个概念或关系的所有</a:t>
            </a:r>
            <a:r>
              <a:rPr lang="zh-CN" altLang="en-US" sz="2400" b="1" dirty="0">
                <a:solidFill>
                  <a:srgbClr val="404040"/>
                </a:solidFill>
                <a:latin typeface="-apple-system"/>
              </a:rPr>
              <a:t>实例的集合</a:t>
            </a:r>
            <a:r>
              <a:rPr lang="zh-CN" altLang="en-US" sz="2400" dirty="0">
                <a:solidFill>
                  <a:srgbClr val="404040"/>
                </a:solidFill>
                <a:latin typeface="-apple-system"/>
              </a:rPr>
              <a:t>。</a:t>
            </a:r>
          </a:p>
        </p:txBody>
      </p:sp>
      <p:sp>
        <p:nvSpPr>
          <p:cNvPr id="10" name="矩形 9">
            <a:extLst>
              <a:ext uri="{FF2B5EF4-FFF2-40B4-BE49-F238E27FC236}">
                <a16:creationId xmlns:a16="http://schemas.microsoft.com/office/drawing/2014/main" id="{E9823960-1AEA-4CA6-94F1-6BF274BF3981}"/>
              </a:ext>
            </a:extLst>
          </p:cNvPr>
          <p:cNvSpPr/>
          <p:nvPr/>
        </p:nvSpPr>
        <p:spPr>
          <a:xfrm>
            <a:off x="0" y="60523"/>
            <a:ext cx="1813573" cy="307777"/>
          </a:xfrm>
          <a:prstGeom prst="rect">
            <a:avLst/>
          </a:prstGeom>
        </p:spPr>
        <p:txBody>
          <a:bodyPr wrap="none">
            <a:spAutoFit/>
          </a:bodyPr>
          <a:lstStyle/>
          <a:p>
            <a:r>
              <a:rPr lang="en-US" altLang="zh-CN" sz="1400" b="1" dirty="0"/>
              <a:t>PART FIVE </a:t>
            </a:r>
            <a:r>
              <a:rPr lang="zh-CN" altLang="en-US" sz="1400" b="1" dirty="0"/>
              <a:t>知识推理</a:t>
            </a:r>
          </a:p>
        </p:txBody>
      </p:sp>
      <p:sp>
        <p:nvSpPr>
          <p:cNvPr id="11" name="椭圆 10">
            <a:extLst>
              <a:ext uri="{FF2B5EF4-FFF2-40B4-BE49-F238E27FC236}">
                <a16:creationId xmlns:a16="http://schemas.microsoft.com/office/drawing/2014/main" id="{F0A9B257-4DE4-48F2-808A-6B67C1E8C2C7}"/>
              </a:ext>
            </a:extLst>
          </p:cNvPr>
          <p:cNvSpPr/>
          <p:nvPr/>
        </p:nvSpPr>
        <p:spPr>
          <a:xfrm>
            <a:off x="1950097" y="157740"/>
            <a:ext cx="130917" cy="113341"/>
          </a:xfrm>
          <a:prstGeom prst="ellipse">
            <a:avLst/>
          </a:prstGeom>
          <a:solidFill>
            <a:srgbClr val="8DDCF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4400">
              <a:solidFill>
                <a:srgbClr val="8DDCF8"/>
              </a:solidFill>
            </a:endParaRPr>
          </a:p>
        </p:txBody>
      </p:sp>
    </p:spTree>
    <p:extLst>
      <p:ext uri="{BB962C8B-B14F-4D97-AF65-F5344CB8AC3E}">
        <p14:creationId xmlns:p14="http://schemas.microsoft.com/office/powerpoint/2010/main" val="32368079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a:extLst>
              <a:ext uri="{FF2B5EF4-FFF2-40B4-BE49-F238E27FC236}">
                <a16:creationId xmlns:a16="http://schemas.microsoft.com/office/drawing/2014/main" id="{6C195449-65B4-48D3-B47A-9ADF82D17880}"/>
              </a:ext>
            </a:extLst>
          </p:cNvPr>
          <p:cNvSpPr/>
          <p:nvPr/>
        </p:nvSpPr>
        <p:spPr>
          <a:xfrm>
            <a:off x="330507" y="736752"/>
            <a:ext cx="2294883" cy="523220"/>
          </a:xfrm>
          <a:prstGeom prst="rect">
            <a:avLst/>
          </a:prstGeom>
        </p:spPr>
        <p:txBody>
          <a:bodyPr wrap="square">
            <a:spAutoFit/>
          </a:bodyPr>
          <a:lstStyle/>
          <a:p>
            <a:r>
              <a:rPr lang="en-US" altLang="zh-CN" sz="2800" dirty="0"/>
              <a:t>[</a:t>
            </a:r>
            <a:r>
              <a:rPr lang="zh-CN" altLang="en-US" sz="2800" dirty="0"/>
              <a:t>任务分类</a:t>
            </a:r>
            <a:r>
              <a:rPr lang="en-US" altLang="zh-CN" sz="2800" dirty="0"/>
              <a:t>]</a:t>
            </a:r>
            <a:endParaRPr lang="zh-CN" altLang="en-US" sz="2800" dirty="0"/>
          </a:p>
        </p:txBody>
      </p:sp>
      <p:sp>
        <p:nvSpPr>
          <p:cNvPr id="7" name="矩形 6">
            <a:extLst>
              <a:ext uri="{FF2B5EF4-FFF2-40B4-BE49-F238E27FC236}">
                <a16:creationId xmlns:a16="http://schemas.microsoft.com/office/drawing/2014/main" id="{C4C235B9-5CB7-4AF3-BA9C-DD30122D04D0}"/>
              </a:ext>
            </a:extLst>
          </p:cNvPr>
          <p:cNvSpPr/>
          <p:nvPr/>
        </p:nvSpPr>
        <p:spPr>
          <a:xfrm>
            <a:off x="2698190" y="736752"/>
            <a:ext cx="2294883" cy="523220"/>
          </a:xfrm>
          <a:prstGeom prst="rect">
            <a:avLst/>
          </a:prstGeom>
        </p:spPr>
        <p:txBody>
          <a:bodyPr wrap="square">
            <a:spAutoFit/>
          </a:bodyPr>
          <a:lstStyle/>
          <a:p>
            <a:r>
              <a:rPr lang="en-US" altLang="zh-CN" sz="2800" dirty="0"/>
              <a:t>[</a:t>
            </a:r>
            <a:r>
              <a:rPr lang="zh-CN" altLang="en-US" sz="2800" dirty="0"/>
              <a:t>实例化</a:t>
            </a:r>
            <a:r>
              <a:rPr lang="en-US" altLang="zh-CN" sz="2800" dirty="0"/>
              <a:t>]</a:t>
            </a:r>
            <a:endParaRPr lang="zh-CN" altLang="en-US" sz="2800" dirty="0"/>
          </a:p>
        </p:txBody>
      </p:sp>
      <p:sp>
        <p:nvSpPr>
          <p:cNvPr id="8" name="文本框 7">
            <a:extLst>
              <a:ext uri="{FF2B5EF4-FFF2-40B4-BE49-F238E27FC236}">
                <a16:creationId xmlns:a16="http://schemas.microsoft.com/office/drawing/2014/main" id="{948333C8-2071-4B63-8495-642009F1BCE9}"/>
              </a:ext>
            </a:extLst>
          </p:cNvPr>
          <p:cNvSpPr txBox="1"/>
          <p:nvPr/>
        </p:nvSpPr>
        <p:spPr>
          <a:xfrm>
            <a:off x="2141627" y="813696"/>
            <a:ext cx="556563" cy="369332"/>
          </a:xfrm>
          <a:prstGeom prst="rect">
            <a:avLst/>
          </a:prstGeom>
          <a:noFill/>
        </p:spPr>
        <p:txBody>
          <a:bodyPr wrap="none" rtlCol="0">
            <a:spAutoFit/>
          </a:bodyPr>
          <a:lstStyle/>
          <a:p>
            <a:r>
              <a:rPr lang="en-US" altLang="zh-CN" dirty="0"/>
              <a:t>----</a:t>
            </a:r>
            <a:endParaRPr lang="zh-CN" altLang="en-US" dirty="0"/>
          </a:p>
        </p:txBody>
      </p:sp>
      <p:pic>
        <p:nvPicPr>
          <p:cNvPr id="8194" name="Picture 2" descr="http://pelhans.com/img/in-post/xiaoxiangkg_note7/xiaoxiangkg_note7_3.png">
            <a:extLst>
              <a:ext uri="{FF2B5EF4-FFF2-40B4-BE49-F238E27FC236}">
                <a16:creationId xmlns:a16="http://schemas.microsoft.com/office/drawing/2014/main" id="{4AFBED88-F57A-46E9-922D-1BCDD237F0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8775" y="1422977"/>
            <a:ext cx="10954450" cy="4321606"/>
          </a:xfrm>
          <a:prstGeom prst="rect">
            <a:avLst/>
          </a:prstGeom>
          <a:noFill/>
          <a:extLst>
            <a:ext uri="{909E8E84-426E-40DD-AFC4-6F175D3DCCD1}">
              <a14:hiddenFill xmlns:a14="http://schemas.microsoft.com/office/drawing/2010/main">
                <a:solidFill>
                  <a:srgbClr val="FFFFFF"/>
                </a:solidFill>
              </a14:hiddenFill>
            </a:ext>
          </a:extLst>
        </p:spPr>
      </p:pic>
      <p:sp>
        <p:nvSpPr>
          <p:cNvPr id="9" name="矩形 8">
            <a:extLst>
              <a:ext uri="{FF2B5EF4-FFF2-40B4-BE49-F238E27FC236}">
                <a16:creationId xmlns:a16="http://schemas.microsoft.com/office/drawing/2014/main" id="{01268854-6931-4138-B406-96DCA47CA9FC}"/>
              </a:ext>
            </a:extLst>
          </p:cNvPr>
          <p:cNvSpPr/>
          <p:nvPr/>
        </p:nvSpPr>
        <p:spPr>
          <a:xfrm>
            <a:off x="0" y="60523"/>
            <a:ext cx="1813573" cy="307777"/>
          </a:xfrm>
          <a:prstGeom prst="rect">
            <a:avLst/>
          </a:prstGeom>
        </p:spPr>
        <p:txBody>
          <a:bodyPr wrap="none">
            <a:spAutoFit/>
          </a:bodyPr>
          <a:lstStyle/>
          <a:p>
            <a:r>
              <a:rPr lang="en-US" altLang="zh-CN" sz="1400" b="1" dirty="0"/>
              <a:t>PART FIVE </a:t>
            </a:r>
            <a:r>
              <a:rPr lang="zh-CN" altLang="en-US" sz="1400" b="1" dirty="0"/>
              <a:t>知识推理</a:t>
            </a:r>
          </a:p>
        </p:txBody>
      </p:sp>
      <p:sp>
        <p:nvSpPr>
          <p:cNvPr id="10" name="椭圆 9">
            <a:extLst>
              <a:ext uri="{FF2B5EF4-FFF2-40B4-BE49-F238E27FC236}">
                <a16:creationId xmlns:a16="http://schemas.microsoft.com/office/drawing/2014/main" id="{E7E8DD9E-2422-4873-996B-E48A99222080}"/>
              </a:ext>
            </a:extLst>
          </p:cNvPr>
          <p:cNvSpPr/>
          <p:nvPr/>
        </p:nvSpPr>
        <p:spPr>
          <a:xfrm>
            <a:off x="1950097" y="157740"/>
            <a:ext cx="130917" cy="113341"/>
          </a:xfrm>
          <a:prstGeom prst="ellipse">
            <a:avLst/>
          </a:prstGeom>
          <a:solidFill>
            <a:srgbClr val="8DDCF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4400">
              <a:solidFill>
                <a:srgbClr val="8DDCF8"/>
              </a:solidFill>
            </a:endParaRPr>
          </a:p>
        </p:txBody>
      </p:sp>
    </p:spTree>
    <p:extLst>
      <p:ext uri="{BB962C8B-B14F-4D97-AF65-F5344CB8AC3E}">
        <p14:creationId xmlns:p14="http://schemas.microsoft.com/office/powerpoint/2010/main" val="30468824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a:extLst>
              <a:ext uri="{FF2B5EF4-FFF2-40B4-BE49-F238E27FC236}">
                <a16:creationId xmlns:a16="http://schemas.microsoft.com/office/drawing/2014/main" id="{6C195449-65B4-48D3-B47A-9ADF82D17880}"/>
              </a:ext>
            </a:extLst>
          </p:cNvPr>
          <p:cNvSpPr/>
          <p:nvPr/>
        </p:nvSpPr>
        <p:spPr>
          <a:xfrm>
            <a:off x="330507" y="736752"/>
            <a:ext cx="3413154" cy="523220"/>
          </a:xfrm>
          <a:prstGeom prst="rect">
            <a:avLst/>
          </a:prstGeom>
        </p:spPr>
        <p:txBody>
          <a:bodyPr wrap="square">
            <a:spAutoFit/>
          </a:bodyPr>
          <a:lstStyle/>
          <a:p>
            <a:r>
              <a:rPr lang="en-US" altLang="zh-CN" sz="2800" dirty="0"/>
              <a:t>[</a:t>
            </a:r>
            <a:r>
              <a:rPr lang="zh-CN" altLang="en-US" sz="2800" dirty="0"/>
              <a:t>知识表示框架</a:t>
            </a:r>
            <a:r>
              <a:rPr lang="en-US" altLang="zh-CN" sz="2800" dirty="0"/>
              <a:t>]</a:t>
            </a:r>
            <a:endParaRPr lang="zh-CN" altLang="en-US" sz="2800" dirty="0"/>
          </a:p>
        </p:txBody>
      </p:sp>
      <p:pic>
        <p:nvPicPr>
          <p:cNvPr id="10242" name="Picture 2" descr="http://pelhans.com/img/in-post/xiaoxiangkg_note1/xiaoxiangkg_note1_8.png">
            <a:extLst>
              <a:ext uri="{FF2B5EF4-FFF2-40B4-BE49-F238E27FC236}">
                <a16:creationId xmlns:a16="http://schemas.microsoft.com/office/drawing/2014/main" id="{991244D5-E853-483D-AE96-33F9FB5160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0112" y="1328160"/>
            <a:ext cx="10391775" cy="5372100"/>
          </a:xfrm>
          <a:prstGeom prst="rect">
            <a:avLst/>
          </a:prstGeom>
          <a:noFill/>
          <a:extLst>
            <a:ext uri="{909E8E84-426E-40DD-AFC4-6F175D3DCCD1}">
              <a14:hiddenFill xmlns:a14="http://schemas.microsoft.com/office/drawing/2010/main">
                <a:solidFill>
                  <a:srgbClr val="FFFFFF"/>
                </a:solidFill>
              </a14:hiddenFill>
            </a:ext>
          </a:extLst>
        </p:spPr>
      </p:pic>
      <p:sp>
        <p:nvSpPr>
          <p:cNvPr id="7" name="矩形 6">
            <a:extLst>
              <a:ext uri="{FF2B5EF4-FFF2-40B4-BE49-F238E27FC236}">
                <a16:creationId xmlns:a16="http://schemas.microsoft.com/office/drawing/2014/main" id="{887C4587-C17E-4B9C-B6E8-98185B5A3C71}"/>
              </a:ext>
            </a:extLst>
          </p:cNvPr>
          <p:cNvSpPr/>
          <p:nvPr/>
        </p:nvSpPr>
        <p:spPr>
          <a:xfrm>
            <a:off x="0" y="60523"/>
            <a:ext cx="1813573" cy="307777"/>
          </a:xfrm>
          <a:prstGeom prst="rect">
            <a:avLst/>
          </a:prstGeom>
        </p:spPr>
        <p:txBody>
          <a:bodyPr wrap="none">
            <a:spAutoFit/>
          </a:bodyPr>
          <a:lstStyle/>
          <a:p>
            <a:r>
              <a:rPr lang="en-US" altLang="zh-CN" sz="1400" b="1" dirty="0"/>
              <a:t>PART FIVE </a:t>
            </a:r>
            <a:r>
              <a:rPr lang="zh-CN" altLang="en-US" sz="1400" b="1" dirty="0"/>
              <a:t>知识推理</a:t>
            </a:r>
          </a:p>
        </p:txBody>
      </p:sp>
      <p:sp>
        <p:nvSpPr>
          <p:cNvPr id="8" name="椭圆 7">
            <a:extLst>
              <a:ext uri="{FF2B5EF4-FFF2-40B4-BE49-F238E27FC236}">
                <a16:creationId xmlns:a16="http://schemas.microsoft.com/office/drawing/2014/main" id="{54CC1622-0583-43E1-A0B3-ECC3D5FB0560}"/>
              </a:ext>
            </a:extLst>
          </p:cNvPr>
          <p:cNvSpPr/>
          <p:nvPr/>
        </p:nvSpPr>
        <p:spPr>
          <a:xfrm>
            <a:off x="1950097" y="157740"/>
            <a:ext cx="130917" cy="113341"/>
          </a:xfrm>
          <a:prstGeom prst="ellipse">
            <a:avLst/>
          </a:prstGeom>
          <a:solidFill>
            <a:srgbClr val="8DDCF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4400">
              <a:solidFill>
                <a:srgbClr val="8DDCF8"/>
              </a:solidFill>
            </a:endParaRPr>
          </a:p>
        </p:txBody>
      </p:sp>
    </p:spTree>
    <p:extLst>
      <p:ext uri="{BB962C8B-B14F-4D97-AF65-F5344CB8AC3E}">
        <p14:creationId xmlns:p14="http://schemas.microsoft.com/office/powerpoint/2010/main" val="34400956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a:extLst>
              <a:ext uri="{FF2B5EF4-FFF2-40B4-BE49-F238E27FC236}">
                <a16:creationId xmlns:a16="http://schemas.microsoft.com/office/drawing/2014/main" id="{6C195449-65B4-48D3-B47A-9ADF82D17880}"/>
              </a:ext>
            </a:extLst>
          </p:cNvPr>
          <p:cNvSpPr/>
          <p:nvPr/>
        </p:nvSpPr>
        <p:spPr>
          <a:xfrm>
            <a:off x="330507" y="736752"/>
            <a:ext cx="3413154" cy="523220"/>
          </a:xfrm>
          <a:prstGeom prst="rect">
            <a:avLst/>
          </a:prstGeom>
        </p:spPr>
        <p:txBody>
          <a:bodyPr wrap="square">
            <a:spAutoFit/>
          </a:bodyPr>
          <a:lstStyle/>
          <a:p>
            <a:r>
              <a:rPr lang="en-US" altLang="zh-CN" sz="2800" dirty="0"/>
              <a:t>[</a:t>
            </a:r>
            <a:r>
              <a:rPr lang="zh-CN" altLang="en-US" sz="2800" dirty="0"/>
              <a:t>知识表示框架</a:t>
            </a:r>
            <a:r>
              <a:rPr lang="en-US" altLang="zh-CN" sz="2800" dirty="0"/>
              <a:t>]</a:t>
            </a:r>
            <a:endParaRPr lang="zh-CN" altLang="en-US" sz="2800" dirty="0"/>
          </a:p>
        </p:txBody>
      </p:sp>
      <p:sp>
        <p:nvSpPr>
          <p:cNvPr id="7" name="矩形 6">
            <a:extLst>
              <a:ext uri="{FF2B5EF4-FFF2-40B4-BE49-F238E27FC236}">
                <a16:creationId xmlns:a16="http://schemas.microsoft.com/office/drawing/2014/main" id="{FF8E5333-BBDB-4ED6-995C-108EE1D9EECF}"/>
              </a:ext>
            </a:extLst>
          </p:cNvPr>
          <p:cNvSpPr/>
          <p:nvPr/>
        </p:nvSpPr>
        <p:spPr>
          <a:xfrm>
            <a:off x="330507" y="2148237"/>
            <a:ext cx="11568642" cy="1200329"/>
          </a:xfrm>
          <a:prstGeom prst="rect">
            <a:avLst/>
          </a:prstGeom>
        </p:spPr>
        <p:txBody>
          <a:bodyPr wrap="square">
            <a:spAutoFit/>
          </a:bodyPr>
          <a:lstStyle/>
          <a:p>
            <a:r>
              <a:rPr lang="en-US" altLang="zh-CN" sz="2400" dirty="0"/>
              <a:t>RDF(Resource Description Framework)</a:t>
            </a:r>
            <a:r>
              <a:rPr lang="zh-CN" altLang="en-US" sz="2400" dirty="0"/>
              <a:t>即资源描述框架，是</a:t>
            </a:r>
            <a:r>
              <a:rPr lang="en-US" altLang="zh-CN" sz="2400" dirty="0"/>
              <a:t>W3C</a:t>
            </a:r>
            <a:r>
              <a:rPr lang="zh-CN" altLang="en-US" sz="2400" dirty="0"/>
              <a:t>制定的。用于描述实体</a:t>
            </a:r>
            <a:r>
              <a:rPr lang="en-US" altLang="zh-CN" sz="2400" dirty="0"/>
              <a:t>/</a:t>
            </a:r>
            <a:r>
              <a:rPr lang="zh-CN" altLang="en-US" sz="2400" dirty="0"/>
              <a:t>资源的标准数据模型。在知识图谱中，我们用</a:t>
            </a:r>
            <a:r>
              <a:rPr lang="en-US" altLang="zh-CN" sz="2400" dirty="0"/>
              <a:t>RDF</a:t>
            </a:r>
            <a:r>
              <a:rPr lang="zh-CN" altLang="en-US" sz="2400" dirty="0"/>
              <a:t>形式化地表示三元关系。</a:t>
            </a:r>
            <a:r>
              <a:rPr lang="en-US" altLang="zh-CN" sz="2400" dirty="0"/>
              <a:t>(Subject, predicate, object)</a:t>
            </a:r>
          </a:p>
        </p:txBody>
      </p:sp>
      <p:pic>
        <p:nvPicPr>
          <p:cNvPr id="11266" name="Picture 2" descr="http://pelhans.com/img/in-post/xiaoxiangkg_note1/xiaoxiangkg_note1_9.png">
            <a:extLst>
              <a:ext uri="{FF2B5EF4-FFF2-40B4-BE49-F238E27FC236}">
                <a16:creationId xmlns:a16="http://schemas.microsoft.com/office/drawing/2014/main" id="{F5ED8314-6238-4F31-9E20-1FF6DDDD5A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1552" y="3916691"/>
            <a:ext cx="11368895" cy="1731773"/>
          </a:xfrm>
          <a:prstGeom prst="rect">
            <a:avLst/>
          </a:prstGeom>
          <a:noFill/>
          <a:extLst>
            <a:ext uri="{909E8E84-426E-40DD-AFC4-6F175D3DCCD1}">
              <a14:hiddenFill xmlns:a14="http://schemas.microsoft.com/office/drawing/2010/main">
                <a:solidFill>
                  <a:srgbClr val="FFFFFF"/>
                </a:solidFill>
              </a14:hiddenFill>
            </a:ext>
          </a:extLst>
        </p:spPr>
      </p:pic>
      <p:sp>
        <p:nvSpPr>
          <p:cNvPr id="9" name="矩形 8">
            <a:extLst>
              <a:ext uri="{FF2B5EF4-FFF2-40B4-BE49-F238E27FC236}">
                <a16:creationId xmlns:a16="http://schemas.microsoft.com/office/drawing/2014/main" id="{D9244573-3976-4B4D-871D-8141BCB78F6C}"/>
              </a:ext>
            </a:extLst>
          </p:cNvPr>
          <p:cNvSpPr/>
          <p:nvPr/>
        </p:nvSpPr>
        <p:spPr>
          <a:xfrm>
            <a:off x="3397439" y="736752"/>
            <a:ext cx="2294883" cy="523220"/>
          </a:xfrm>
          <a:prstGeom prst="rect">
            <a:avLst/>
          </a:prstGeom>
        </p:spPr>
        <p:txBody>
          <a:bodyPr wrap="square">
            <a:spAutoFit/>
          </a:bodyPr>
          <a:lstStyle/>
          <a:p>
            <a:r>
              <a:rPr lang="en-US" altLang="zh-CN" sz="2800" dirty="0"/>
              <a:t>[RDF]</a:t>
            </a:r>
            <a:endParaRPr lang="zh-CN" altLang="en-US" sz="2800" dirty="0"/>
          </a:p>
        </p:txBody>
      </p:sp>
      <p:sp>
        <p:nvSpPr>
          <p:cNvPr id="10" name="文本框 9">
            <a:extLst>
              <a:ext uri="{FF2B5EF4-FFF2-40B4-BE49-F238E27FC236}">
                <a16:creationId xmlns:a16="http://schemas.microsoft.com/office/drawing/2014/main" id="{7C96936F-2F9E-490E-852C-6FD4D2DB99F8}"/>
              </a:ext>
            </a:extLst>
          </p:cNvPr>
          <p:cNvSpPr txBox="1"/>
          <p:nvPr/>
        </p:nvSpPr>
        <p:spPr>
          <a:xfrm>
            <a:off x="2840876" y="813696"/>
            <a:ext cx="556563" cy="369332"/>
          </a:xfrm>
          <a:prstGeom prst="rect">
            <a:avLst/>
          </a:prstGeom>
          <a:noFill/>
        </p:spPr>
        <p:txBody>
          <a:bodyPr wrap="none" rtlCol="0">
            <a:spAutoFit/>
          </a:bodyPr>
          <a:lstStyle/>
          <a:p>
            <a:r>
              <a:rPr lang="en-US" altLang="zh-CN" dirty="0"/>
              <a:t>----</a:t>
            </a:r>
            <a:endParaRPr lang="zh-CN" altLang="en-US" dirty="0"/>
          </a:p>
        </p:txBody>
      </p:sp>
      <p:sp>
        <p:nvSpPr>
          <p:cNvPr id="11" name="矩形 10">
            <a:extLst>
              <a:ext uri="{FF2B5EF4-FFF2-40B4-BE49-F238E27FC236}">
                <a16:creationId xmlns:a16="http://schemas.microsoft.com/office/drawing/2014/main" id="{D2D808C3-9C3B-4B6C-BA84-AE1175177B5E}"/>
              </a:ext>
            </a:extLst>
          </p:cNvPr>
          <p:cNvSpPr/>
          <p:nvPr/>
        </p:nvSpPr>
        <p:spPr>
          <a:xfrm>
            <a:off x="0" y="60523"/>
            <a:ext cx="1813573" cy="307777"/>
          </a:xfrm>
          <a:prstGeom prst="rect">
            <a:avLst/>
          </a:prstGeom>
        </p:spPr>
        <p:txBody>
          <a:bodyPr wrap="none">
            <a:spAutoFit/>
          </a:bodyPr>
          <a:lstStyle/>
          <a:p>
            <a:r>
              <a:rPr lang="en-US" altLang="zh-CN" sz="1400" b="1" dirty="0"/>
              <a:t>PART FIVE </a:t>
            </a:r>
            <a:r>
              <a:rPr lang="zh-CN" altLang="en-US" sz="1400" b="1" dirty="0"/>
              <a:t>知识推理</a:t>
            </a:r>
          </a:p>
        </p:txBody>
      </p:sp>
      <p:sp>
        <p:nvSpPr>
          <p:cNvPr id="12" name="椭圆 11">
            <a:extLst>
              <a:ext uri="{FF2B5EF4-FFF2-40B4-BE49-F238E27FC236}">
                <a16:creationId xmlns:a16="http://schemas.microsoft.com/office/drawing/2014/main" id="{508421ED-29EB-41C4-AFDE-49BCDBBC6CE5}"/>
              </a:ext>
            </a:extLst>
          </p:cNvPr>
          <p:cNvSpPr/>
          <p:nvPr/>
        </p:nvSpPr>
        <p:spPr>
          <a:xfrm>
            <a:off x="1950097" y="157740"/>
            <a:ext cx="130917" cy="113341"/>
          </a:xfrm>
          <a:prstGeom prst="ellipse">
            <a:avLst/>
          </a:prstGeom>
          <a:solidFill>
            <a:srgbClr val="8DDCF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4400">
              <a:solidFill>
                <a:srgbClr val="8DDCF8"/>
              </a:solidFill>
            </a:endParaRPr>
          </a:p>
        </p:txBody>
      </p:sp>
    </p:spTree>
    <p:extLst>
      <p:ext uri="{BB962C8B-B14F-4D97-AF65-F5344CB8AC3E}">
        <p14:creationId xmlns:p14="http://schemas.microsoft.com/office/powerpoint/2010/main" val="35206933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266"/>
                                        </p:tgtEl>
                                        <p:attrNameLst>
                                          <p:attrName>style.visibility</p:attrName>
                                        </p:attrNameLst>
                                      </p:cBhvr>
                                      <p:to>
                                        <p:strVal val="visible"/>
                                      </p:to>
                                    </p:set>
                                    <p:animEffect transition="in" filter="fade">
                                      <p:cBhvr>
                                        <p:cTn id="7" dur="500"/>
                                        <p:tgtEl>
                                          <p:spTgt spid="112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FF8E5333-BBDB-4ED6-995C-108EE1D9EECF}"/>
              </a:ext>
            </a:extLst>
          </p:cNvPr>
          <p:cNvSpPr/>
          <p:nvPr/>
        </p:nvSpPr>
        <p:spPr>
          <a:xfrm>
            <a:off x="330507" y="2644170"/>
            <a:ext cx="11568642" cy="1569660"/>
          </a:xfrm>
          <a:prstGeom prst="rect">
            <a:avLst/>
          </a:prstGeom>
        </p:spPr>
        <p:txBody>
          <a:bodyPr wrap="square">
            <a:spAutoFit/>
          </a:bodyPr>
          <a:lstStyle/>
          <a:p>
            <a:r>
              <a:rPr lang="en-US" altLang="zh-CN" sz="2400" dirty="0"/>
              <a:t>OWL(Web Ontology Language), OWL</a:t>
            </a:r>
            <a:r>
              <a:rPr lang="zh-CN" altLang="en-US" sz="2400" dirty="0"/>
              <a:t>本体语言是知识图谱中最规范</a:t>
            </a:r>
            <a:r>
              <a:rPr lang="en-US" altLang="zh-CN" sz="2400" dirty="0"/>
              <a:t>(W3C</a:t>
            </a:r>
            <a:r>
              <a:rPr lang="zh-CN" altLang="en-US" sz="2400" dirty="0"/>
              <a:t>制定</a:t>
            </a:r>
            <a:r>
              <a:rPr lang="en-US" altLang="zh-CN" sz="2400" dirty="0"/>
              <a:t>)</a:t>
            </a:r>
            <a:r>
              <a:rPr lang="zh-CN" altLang="en-US" sz="2400" dirty="0"/>
              <a:t>、最严谨</a:t>
            </a:r>
            <a:r>
              <a:rPr lang="en-US" altLang="zh-CN" sz="2400" dirty="0"/>
              <a:t>(</a:t>
            </a:r>
            <a:r>
              <a:rPr lang="zh-CN" altLang="en-US" sz="2400" dirty="0"/>
              <a:t>采用描述逻辑</a:t>
            </a:r>
            <a:r>
              <a:rPr lang="en-US" altLang="zh-CN" sz="2400" dirty="0"/>
              <a:t>)</a:t>
            </a:r>
            <a:r>
              <a:rPr lang="zh-CN" altLang="en-US" sz="2400" dirty="0"/>
              <a:t>。表达能力最强的语言</a:t>
            </a:r>
            <a:r>
              <a:rPr lang="en-US" altLang="zh-CN" sz="2400" dirty="0"/>
              <a:t>(</a:t>
            </a:r>
            <a:r>
              <a:rPr lang="zh-CN" altLang="en-US" sz="2400" dirty="0"/>
              <a:t>是一阶谓词逻辑的子集</a:t>
            </a:r>
            <a:r>
              <a:rPr lang="en-US" altLang="zh-CN" sz="2400" dirty="0"/>
              <a:t>)</a:t>
            </a:r>
            <a:r>
              <a:rPr lang="zh-CN" altLang="en-US" sz="2400" dirty="0"/>
              <a:t>，它基于</a:t>
            </a:r>
            <a:r>
              <a:rPr lang="en-US" altLang="zh-CN" sz="2400" dirty="0"/>
              <a:t>RDF</a:t>
            </a:r>
            <a:r>
              <a:rPr lang="zh-CN" altLang="en-US" sz="2400" dirty="0"/>
              <a:t>语法，使表示出来的文档具有语义理解的结构基础。促进了统一词汇表的使用，定义了丰富的语义词汇。同时允许逻辑推理。</a:t>
            </a:r>
            <a:endParaRPr lang="en-US" altLang="zh-CN" sz="2400" dirty="0"/>
          </a:p>
        </p:txBody>
      </p:sp>
      <p:sp>
        <p:nvSpPr>
          <p:cNvPr id="8" name="矩形 7">
            <a:extLst>
              <a:ext uri="{FF2B5EF4-FFF2-40B4-BE49-F238E27FC236}">
                <a16:creationId xmlns:a16="http://schemas.microsoft.com/office/drawing/2014/main" id="{BD9B08AB-8EFD-4C43-9BF4-588C010E4927}"/>
              </a:ext>
            </a:extLst>
          </p:cNvPr>
          <p:cNvSpPr/>
          <p:nvPr/>
        </p:nvSpPr>
        <p:spPr>
          <a:xfrm>
            <a:off x="330507" y="736752"/>
            <a:ext cx="3413154" cy="523220"/>
          </a:xfrm>
          <a:prstGeom prst="rect">
            <a:avLst/>
          </a:prstGeom>
        </p:spPr>
        <p:txBody>
          <a:bodyPr wrap="square">
            <a:spAutoFit/>
          </a:bodyPr>
          <a:lstStyle/>
          <a:p>
            <a:r>
              <a:rPr lang="en-US" altLang="zh-CN" sz="2800" dirty="0"/>
              <a:t>[</a:t>
            </a:r>
            <a:r>
              <a:rPr lang="zh-CN" altLang="en-US" sz="2800" dirty="0"/>
              <a:t>知识表示框架</a:t>
            </a:r>
            <a:r>
              <a:rPr lang="en-US" altLang="zh-CN" sz="2800" dirty="0"/>
              <a:t>]</a:t>
            </a:r>
            <a:endParaRPr lang="zh-CN" altLang="en-US" sz="2800" dirty="0"/>
          </a:p>
        </p:txBody>
      </p:sp>
      <p:sp>
        <p:nvSpPr>
          <p:cNvPr id="9" name="矩形 8">
            <a:extLst>
              <a:ext uri="{FF2B5EF4-FFF2-40B4-BE49-F238E27FC236}">
                <a16:creationId xmlns:a16="http://schemas.microsoft.com/office/drawing/2014/main" id="{453AA88E-D6F1-4549-A917-D607DC1765D1}"/>
              </a:ext>
            </a:extLst>
          </p:cNvPr>
          <p:cNvSpPr/>
          <p:nvPr/>
        </p:nvSpPr>
        <p:spPr>
          <a:xfrm>
            <a:off x="3397439" y="736752"/>
            <a:ext cx="2294883" cy="523220"/>
          </a:xfrm>
          <a:prstGeom prst="rect">
            <a:avLst/>
          </a:prstGeom>
        </p:spPr>
        <p:txBody>
          <a:bodyPr wrap="square">
            <a:spAutoFit/>
          </a:bodyPr>
          <a:lstStyle/>
          <a:p>
            <a:r>
              <a:rPr lang="en-US" altLang="zh-CN" sz="2800" dirty="0"/>
              <a:t>[OWL]</a:t>
            </a:r>
            <a:endParaRPr lang="zh-CN" altLang="en-US" sz="2800" dirty="0"/>
          </a:p>
        </p:txBody>
      </p:sp>
      <p:sp>
        <p:nvSpPr>
          <p:cNvPr id="10" name="文本框 9">
            <a:extLst>
              <a:ext uri="{FF2B5EF4-FFF2-40B4-BE49-F238E27FC236}">
                <a16:creationId xmlns:a16="http://schemas.microsoft.com/office/drawing/2014/main" id="{6297BC0F-DBCE-47BE-B91D-77A6CD912141}"/>
              </a:ext>
            </a:extLst>
          </p:cNvPr>
          <p:cNvSpPr txBox="1"/>
          <p:nvPr/>
        </p:nvSpPr>
        <p:spPr>
          <a:xfrm>
            <a:off x="2840876" y="813696"/>
            <a:ext cx="556563" cy="369332"/>
          </a:xfrm>
          <a:prstGeom prst="rect">
            <a:avLst/>
          </a:prstGeom>
          <a:noFill/>
        </p:spPr>
        <p:txBody>
          <a:bodyPr wrap="none" rtlCol="0">
            <a:spAutoFit/>
          </a:bodyPr>
          <a:lstStyle/>
          <a:p>
            <a:r>
              <a:rPr lang="en-US" altLang="zh-CN" dirty="0"/>
              <a:t>----</a:t>
            </a:r>
            <a:endParaRPr lang="zh-CN" altLang="en-US" dirty="0"/>
          </a:p>
        </p:txBody>
      </p:sp>
      <p:sp>
        <p:nvSpPr>
          <p:cNvPr id="11" name="矩形 10">
            <a:extLst>
              <a:ext uri="{FF2B5EF4-FFF2-40B4-BE49-F238E27FC236}">
                <a16:creationId xmlns:a16="http://schemas.microsoft.com/office/drawing/2014/main" id="{9C68DD2C-4E4C-447B-8B42-0BC52C338EDF}"/>
              </a:ext>
            </a:extLst>
          </p:cNvPr>
          <p:cNvSpPr/>
          <p:nvPr/>
        </p:nvSpPr>
        <p:spPr>
          <a:xfrm>
            <a:off x="0" y="60523"/>
            <a:ext cx="1813573" cy="307777"/>
          </a:xfrm>
          <a:prstGeom prst="rect">
            <a:avLst/>
          </a:prstGeom>
        </p:spPr>
        <p:txBody>
          <a:bodyPr wrap="none">
            <a:spAutoFit/>
          </a:bodyPr>
          <a:lstStyle/>
          <a:p>
            <a:r>
              <a:rPr lang="en-US" altLang="zh-CN" sz="1400" b="1" dirty="0"/>
              <a:t>PART FIVE </a:t>
            </a:r>
            <a:r>
              <a:rPr lang="zh-CN" altLang="en-US" sz="1400" b="1" dirty="0"/>
              <a:t>知识推理</a:t>
            </a:r>
          </a:p>
        </p:txBody>
      </p:sp>
      <p:sp>
        <p:nvSpPr>
          <p:cNvPr id="12" name="椭圆 11">
            <a:extLst>
              <a:ext uri="{FF2B5EF4-FFF2-40B4-BE49-F238E27FC236}">
                <a16:creationId xmlns:a16="http://schemas.microsoft.com/office/drawing/2014/main" id="{A5207E0E-29A3-4822-85F5-48C5FDD205D3}"/>
              </a:ext>
            </a:extLst>
          </p:cNvPr>
          <p:cNvSpPr/>
          <p:nvPr/>
        </p:nvSpPr>
        <p:spPr>
          <a:xfrm>
            <a:off x="1950097" y="157740"/>
            <a:ext cx="130917" cy="113341"/>
          </a:xfrm>
          <a:prstGeom prst="ellipse">
            <a:avLst/>
          </a:prstGeom>
          <a:solidFill>
            <a:srgbClr val="8DDCF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4400">
              <a:solidFill>
                <a:srgbClr val="8DDCF8"/>
              </a:solidFill>
            </a:endParaRPr>
          </a:p>
        </p:txBody>
      </p:sp>
    </p:spTree>
    <p:extLst>
      <p:ext uri="{BB962C8B-B14F-4D97-AF65-F5344CB8AC3E}">
        <p14:creationId xmlns:p14="http://schemas.microsoft.com/office/powerpoint/2010/main" val="36241832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FF8E5333-BBDB-4ED6-995C-108EE1D9EECF}"/>
              </a:ext>
            </a:extLst>
          </p:cNvPr>
          <p:cNvSpPr/>
          <p:nvPr/>
        </p:nvSpPr>
        <p:spPr>
          <a:xfrm>
            <a:off x="341264" y="2090172"/>
            <a:ext cx="11568642" cy="2677656"/>
          </a:xfrm>
          <a:prstGeom prst="rect">
            <a:avLst/>
          </a:prstGeom>
        </p:spPr>
        <p:txBody>
          <a:bodyPr wrap="square">
            <a:spAutoFit/>
          </a:bodyPr>
          <a:lstStyle/>
          <a:p>
            <a:r>
              <a:rPr lang="en-US" altLang="zh-CN" sz="2400" dirty="0"/>
              <a:t>OWL</a:t>
            </a:r>
            <a:r>
              <a:rPr lang="zh-CN" altLang="en-US" sz="2400" dirty="0"/>
              <a:t>主要由个体</a:t>
            </a:r>
            <a:r>
              <a:rPr lang="en-US" altLang="zh-CN" sz="2400" dirty="0"/>
              <a:t>(Individual)</a:t>
            </a:r>
            <a:r>
              <a:rPr lang="zh-CN" altLang="en-US" sz="2400" dirty="0"/>
              <a:t>、属性</a:t>
            </a:r>
            <a:r>
              <a:rPr lang="en-US" altLang="zh-CN" sz="2400" dirty="0"/>
              <a:t>(Property)</a:t>
            </a:r>
            <a:r>
              <a:rPr lang="zh-CN" altLang="en-US" sz="2400" dirty="0"/>
              <a:t>和类</a:t>
            </a:r>
            <a:r>
              <a:rPr lang="en-US" altLang="zh-CN" sz="2400" dirty="0"/>
              <a:t>(Class)3</a:t>
            </a:r>
            <a:r>
              <a:rPr lang="zh-CN" altLang="en-US" sz="2400" dirty="0"/>
              <a:t>部分组成。</a:t>
            </a:r>
          </a:p>
          <a:p>
            <a:endParaRPr lang="en-US" altLang="zh-CN" sz="2400" dirty="0"/>
          </a:p>
          <a:p>
            <a:r>
              <a:rPr lang="zh-CN" altLang="en-US" sz="2400" dirty="0"/>
              <a:t>个体是类的实例，代表领域内具体的、人们实际感兴趣的那些对象。</a:t>
            </a:r>
            <a:r>
              <a:rPr lang="en-US" altLang="zh-CN" sz="2400" dirty="0"/>
              <a:t>OWL</a:t>
            </a:r>
            <a:r>
              <a:rPr lang="zh-CN" altLang="en-US" sz="2400" dirty="0"/>
              <a:t>语言不使用唯一命名假设</a:t>
            </a:r>
            <a:r>
              <a:rPr lang="en-US" altLang="zh-CN" sz="2400" dirty="0"/>
              <a:t>(Unique Name Assumption</a:t>
            </a:r>
            <a:r>
              <a:rPr lang="zh-CN" altLang="en-US" sz="2400" dirty="0"/>
              <a:t>，</a:t>
            </a:r>
            <a:r>
              <a:rPr lang="en-US" altLang="zh-CN" sz="2400" dirty="0"/>
              <a:t>UNA)</a:t>
            </a:r>
            <a:r>
              <a:rPr lang="zh-CN" altLang="en-US" sz="2400" dirty="0"/>
              <a:t>，也就是说，两个不同的名称可以对应到同一个个体</a:t>
            </a:r>
            <a:r>
              <a:rPr lang="en-US" altLang="zh-CN" sz="2400" dirty="0"/>
              <a:t>(owl</a:t>
            </a:r>
            <a:r>
              <a:rPr lang="zh-CN" altLang="en-US" sz="2400" dirty="0"/>
              <a:t>：</a:t>
            </a:r>
            <a:r>
              <a:rPr lang="en-US" altLang="zh-CN" sz="2400" dirty="0" err="1"/>
              <a:t>sameAs</a:t>
            </a:r>
            <a:r>
              <a:rPr lang="en-US" altLang="zh-CN" sz="2400" dirty="0"/>
              <a:t>)</a:t>
            </a:r>
            <a:r>
              <a:rPr lang="zh-CN" altLang="en-US" sz="2400" dirty="0"/>
              <a:t>。例如“</a:t>
            </a:r>
            <a:r>
              <a:rPr lang="en-US" altLang="zh-CN" sz="2400" dirty="0"/>
              <a:t>Roma</a:t>
            </a:r>
            <a:r>
              <a:rPr lang="zh-CN" altLang="en-US" sz="2400" dirty="0"/>
              <a:t>”和“</a:t>
            </a:r>
            <a:r>
              <a:rPr lang="en-US" altLang="zh-CN" sz="2400" dirty="0"/>
              <a:t>Rome</a:t>
            </a:r>
            <a:r>
              <a:rPr lang="zh-CN" altLang="en-US" sz="2400" dirty="0"/>
              <a:t>”可以代表同一个地方。在</a:t>
            </a:r>
            <a:r>
              <a:rPr lang="en-US" altLang="zh-CN" sz="2400" dirty="0"/>
              <a:t>OWL</a:t>
            </a:r>
            <a:r>
              <a:rPr lang="zh-CN" altLang="en-US" sz="2400" dirty="0"/>
              <a:t>语言中，必须明确表达个体之间是否为相同的，否则它们可能相同也可能不同。当然，也可以明确指明两个个体是不同的</a:t>
            </a:r>
            <a:r>
              <a:rPr lang="en-US" altLang="zh-CN" sz="2400" dirty="0"/>
              <a:t>(owl</a:t>
            </a:r>
            <a:r>
              <a:rPr lang="zh-CN" altLang="en-US" sz="2400" dirty="0"/>
              <a:t>：</a:t>
            </a:r>
            <a:r>
              <a:rPr lang="en-US" altLang="zh-CN" sz="2400" dirty="0" err="1"/>
              <a:t>differentFrom</a:t>
            </a:r>
            <a:r>
              <a:rPr lang="en-US" altLang="zh-CN" sz="2400" dirty="0"/>
              <a:t>)</a:t>
            </a:r>
            <a:r>
              <a:rPr lang="zh-CN" altLang="en-US" sz="2400" dirty="0"/>
              <a:t>。</a:t>
            </a:r>
            <a:endParaRPr lang="en-US" altLang="zh-CN" sz="2400" dirty="0"/>
          </a:p>
        </p:txBody>
      </p:sp>
      <p:sp>
        <p:nvSpPr>
          <p:cNvPr id="8" name="矩形 7">
            <a:extLst>
              <a:ext uri="{FF2B5EF4-FFF2-40B4-BE49-F238E27FC236}">
                <a16:creationId xmlns:a16="http://schemas.microsoft.com/office/drawing/2014/main" id="{DAF46923-B41F-48FF-91CB-492E325862AE}"/>
              </a:ext>
            </a:extLst>
          </p:cNvPr>
          <p:cNvSpPr/>
          <p:nvPr/>
        </p:nvSpPr>
        <p:spPr>
          <a:xfrm>
            <a:off x="330507" y="736752"/>
            <a:ext cx="3413154" cy="523220"/>
          </a:xfrm>
          <a:prstGeom prst="rect">
            <a:avLst/>
          </a:prstGeom>
        </p:spPr>
        <p:txBody>
          <a:bodyPr wrap="square">
            <a:spAutoFit/>
          </a:bodyPr>
          <a:lstStyle/>
          <a:p>
            <a:r>
              <a:rPr lang="en-US" altLang="zh-CN" sz="2800" dirty="0"/>
              <a:t>[</a:t>
            </a:r>
            <a:r>
              <a:rPr lang="zh-CN" altLang="en-US" sz="2800" dirty="0"/>
              <a:t>知识表示框架</a:t>
            </a:r>
            <a:r>
              <a:rPr lang="en-US" altLang="zh-CN" sz="2800" dirty="0"/>
              <a:t>]</a:t>
            </a:r>
            <a:endParaRPr lang="zh-CN" altLang="en-US" sz="2800" dirty="0"/>
          </a:p>
        </p:txBody>
      </p:sp>
      <p:sp>
        <p:nvSpPr>
          <p:cNvPr id="9" name="矩形 8">
            <a:extLst>
              <a:ext uri="{FF2B5EF4-FFF2-40B4-BE49-F238E27FC236}">
                <a16:creationId xmlns:a16="http://schemas.microsoft.com/office/drawing/2014/main" id="{D5971CDF-567D-4F34-99D0-D456A76FAB88}"/>
              </a:ext>
            </a:extLst>
          </p:cNvPr>
          <p:cNvSpPr/>
          <p:nvPr/>
        </p:nvSpPr>
        <p:spPr>
          <a:xfrm>
            <a:off x="3397439" y="736752"/>
            <a:ext cx="2294883" cy="523220"/>
          </a:xfrm>
          <a:prstGeom prst="rect">
            <a:avLst/>
          </a:prstGeom>
        </p:spPr>
        <p:txBody>
          <a:bodyPr wrap="square">
            <a:spAutoFit/>
          </a:bodyPr>
          <a:lstStyle/>
          <a:p>
            <a:r>
              <a:rPr lang="en-US" altLang="zh-CN" sz="2800" dirty="0"/>
              <a:t>[OWL]</a:t>
            </a:r>
            <a:endParaRPr lang="zh-CN" altLang="en-US" sz="2800" dirty="0"/>
          </a:p>
        </p:txBody>
      </p:sp>
      <p:sp>
        <p:nvSpPr>
          <p:cNvPr id="10" name="文本框 9">
            <a:extLst>
              <a:ext uri="{FF2B5EF4-FFF2-40B4-BE49-F238E27FC236}">
                <a16:creationId xmlns:a16="http://schemas.microsoft.com/office/drawing/2014/main" id="{9E02EA42-8045-4F73-83EF-3CA554C125E3}"/>
              </a:ext>
            </a:extLst>
          </p:cNvPr>
          <p:cNvSpPr txBox="1"/>
          <p:nvPr/>
        </p:nvSpPr>
        <p:spPr>
          <a:xfrm>
            <a:off x="2840876" y="813696"/>
            <a:ext cx="556563" cy="369332"/>
          </a:xfrm>
          <a:prstGeom prst="rect">
            <a:avLst/>
          </a:prstGeom>
          <a:noFill/>
        </p:spPr>
        <p:txBody>
          <a:bodyPr wrap="none" rtlCol="0">
            <a:spAutoFit/>
          </a:bodyPr>
          <a:lstStyle/>
          <a:p>
            <a:r>
              <a:rPr lang="en-US" altLang="zh-CN" dirty="0"/>
              <a:t>----</a:t>
            </a:r>
            <a:endParaRPr lang="zh-CN" altLang="en-US" dirty="0"/>
          </a:p>
        </p:txBody>
      </p:sp>
      <p:sp>
        <p:nvSpPr>
          <p:cNvPr id="11" name="矩形 10">
            <a:extLst>
              <a:ext uri="{FF2B5EF4-FFF2-40B4-BE49-F238E27FC236}">
                <a16:creationId xmlns:a16="http://schemas.microsoft.com/office/drawing/2014/main" id="{0E4DE7F3-A1DD-43C0-9298-9DCE5E82A3A7}"/>
              </a:ext>
            </a:extLst>
          </p:cNvPr>
          <p:cNvSpPr/>
          <p:nvPr/>
        </p:nvSpPr>
        <p:spPr>
          <a:xfrm>
            <a:off x="0" y="60523"/>
            <a:ext cx="1813573" cy="307777"/>
          </a:xfrm>
          <a:prstGeom prst="rect">
            <a:avLst/>
          </a:prstGeom>
        </p:spPr>
        <p:txBody>
          <a:bodyPr wrap="none">
            <a:spAutoFit/>
          </a:bodyPr>
          <a:lstStyle/>
          <a:p>
            <a:r>
              <a:rPr lang="en-US" altLang="zh-CN" sz="1400" b="1" dirty="0"/>
              <a:t>PART FIVE </a:t>
            </a:r>
            <a:r>
              <a:rPr lang="zh-CN" altLang="en-US" sz="1400" b="1" dirty="0"/>
              <a:t>知识推理</a:t>
            </a:r>
          </a:p>
        </p:txBody>
      </p:sp>
      <p:sp>
        <p:nvSpPr>
          <p:cNvPr id="12" name="椭圆 11">
            <a:extLst>
              <a:ext uri="{FF2B5EF4-FFF2-40B4-BE49-F238E27FC236}">
                <a16:creationId xmlns:a16="http://schemas.microsoft.com/office/drawing/2014/main" id="{6DB92104-ECB5-4226-AF10-B00A2F347023}"/>
              </a:ext>
            </a:extLst>
          </p:cNvPr>
          <p:cNvSpPr/>
          <p:nvPr/>
        </p:nvSpPr>
        <p:spPr>
          <a:xfrm>
            <a:off x="1950097" y="157740"/>
            <a:ext cx="130917" cy="113341"/>
          </a:xfrm>
          <a:prstGeom prst="ellipse">
            <a:avLst/>
          </a:prstGeom>
          <a:solidFill>
            <a:srgbClr val="8DDCF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4400">
              <a:solidFill>
                <a:srgbClr val="8DDCF8"/>
              </a:solidFill>
            </a:endParaRPr>
          </a:p>
        </p:txBody>
      </p:sp>
    </p:spTree>
    <p:extLst>
      <p:ext uri="{BB962C8B-B14F-4D97-AF65-F5344CB8AC3E}">
        <p14:creationId xmlns:p14="http://schemas.microsoft.com/office/powerpoint/2010/main" val="8943740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FF8E5333-BBDB-4ED6-995C-108EE1D9EECF}"/>
              </a:ext>
            </a:extLst>
          </p:cNvPr>
          <p:cNvSpPr/>
          <p:nvPr/>
        </p:nvSpPr>
        <p:spPr>
          <a:xfrm>
            <a:off x="341264" y="2090172"/>
            <a:ext cx="11568642" cy="3046988"/>
          </a:xfrm>
          <a:prstGeom prst="rect">
            <a:avLst/>
          </a:prstGeom>
        </p:spPr>
        <p:txBody>
          <a:bodyPr wrap="square">
            <a:spAutoFit/>
          </a:bodyPr>
          <a:lstStyle/>
          <a:p>
            <a:r>
              <a:rPr lang="zh-CN" altLang="en-US" sz="2400" dirty="0">
                <a:latin typeface="+mn-ea"/>
              </a:rPr>
              <a:t>描述逻辑</a:t>
            </a:r>
            <a:r>
              <a:rPr lang="en-US" altLang="zh-CN" sz="2400" dirty="0">
                <a:latin typeface="+mn-ea"/>
              </a:rPr>
              <a:t>(Description Logic)</a:t>
            </a:r>
            <a:r>
              <a:rPr lang="zh-CN" altLang="en-US" sz="2400" dirty="0">
                <a:latin typeface="+mn-ea"/>
              </a:rPr>
              <a:t>是基于对象的知识表示的形式化，也叫概念表示语言或术语逻辑，是一阶谓词逻辑的一个可判定子集。</a:t>
            </a:r>
            <a:endParaRPr lang="en-US" altLang="zh-CN" sz="2400" dirty="0">
              <a:latin typeface="+mn-ea"/>
            </a:endParaRPr>
          </a:p>
          <a:p>
            <a:endParaRPr lang="zh-CN" altLang="en-US" sz="2400" dirty="0">
              <a:latin typeface="+mn-ea"/>
            </a:endParaRPr>
          </a:p>
          <a:p>
            <a:r>
              <a:rPr lang="zh-CN" altLang="en-US" sz="2400" dirty="0">
                <a:latin typeface="+mn-ea"/>
              </a:rPr>
              <a:t>一个描述逻辑系统由四个基本部分组成：</a:t>
            </a:r>
          </a:p>
          <a:p>
            <a:pPr marL="342900" indent="-342900">
              <a:buFont typeface="Arial" panose="020B0604020202020204" pitchFamily="34" charset="0"/>
              <a:buChar char="•"/>
            </a:pPr>
            <a:r>
              <a:rPr lang="zh-CN" altLang="en-US" sz="2400" dirty="0">
                <a:latin typeface="+mn-ea"/>
              </a:rPr>
              <a:t>最基本的元素：概念、关系、个体</a:t>
            </a:r>
          </a:p>
          <a:p>
            <a:pPr marL="342900" indent="-342900">
              <a:buFont typeface="Arial" panose="020B0604020202020204" pitchFamily="34" charset="0"/>
              <a:buChar char="•"/>
            </a:pPr>
            <a:r>
              <a:rPr lang="en-US" altLang="zh-CN" sz="2400" dirty="0" err="1">
                <a:latin typeface="+mn-ea"/>
              </a:rPr>
              <a:t>TBox</a:t>
            </a:r>
            <a:r>
              <a:rPr lang="zh-CN" altLang="en-US" sz="2400" dirty="0">
                <a:latin typeface="+mn-ea"/>
              </a:rPr>
              <a:t>术语集：概念术语的公理集合</a:t>
            </a:r>
          </a:p>
          <a:p>
            <a:pPr marL="342900" indent="-342900">
              <a:buFont typeface="Arial" panose="020B0604020202020204" pitchFamily="34" charset="0"/>
              <a:buChar char="•"/>
            </a:pPr>
            <a:r>
              <a:rPr lang="en-US" altLang="zh-CN" sz="2400" dirty="0" err="1">
                <a:latin typeface="+mn-ea"/>
              </a:rPr>
              <a:t>Abox</a:t>
            </a:r>
            <a:r>
              <a:rPr lang="zh-CN" altLang="en-US" sz="2400" dirty="0">
                <a:latin typeface="+mn-ea"/>
              </a:rPr>
              <a:t>断言集：个体的断言集合</a:t>
            </a:r>
          </a:p>
          <a:p>
            <a:pPr marL="342900" indent="-342900">
              <a:buFont typeface="Arial" panose="020B0604020202020204" pitchFamily="34" charset="0"/>
              <a:buChar char="•"/>
            </a:pPr>
            <a:r>
              <a:rPr lang="en-US" altLang="zh-CN" sz="2400" dirty="0" err="1">
                <a:latin typeface="+mn-ea"/>
              </a:rPr>
              <a:t>TBox</a:t>
            </a:r>
            <a:r>
              <a:rPr lang="en-US" altLang="zh-CN" sz="2400" dirty="0">
                <a:latin typeface="+mn-ea"/>
              </a:rPr>
              <a:t> </a:t>
            </a:r>
            <a:r>
              <a:rPr lang="zh-CN" altLang="en-US" sz="2400" dirty="0">
                <a:latin typeface="+mn-ea"/>
              </a:rPr>
              <a:t>和 </a:t>
            </a:r>
            <a:r>
              <a:rPr lang="en-US" altLang="zh-CN" sz="2400" dirty="0" err="1">
                <a:latin typeface="+mn-ea"/>
              </a:rPr>
              <a:t>ABox</a:t>
            </a:r>
            <a:r>
              <a:rPr lang="zh-CN" altLang="en-US" sz="2400" dirty="0">
                <a:latin typeface="+mn-ea"/>
              </a:rPr>
              <a:t>上的推理机制</a:t>
            </a:r>
          </a:p>
        </p:txBody>
      </p:sp>
      <p:sp>
        <p:nvSpPr>
          <p:cNvPr id="11" name="矩形 10">
            <a:extLst>
              <a:ext uri="{FF2B5EF4-FFF2-40B4-BE49-F238E27FC236}">
                <a16:creationId xmlns:a16="http://schemas.microsoft.com/office/drawing/2014/main" id="{9109311A-386B-419B-915A-413A4DD9922C}"/>
              </a:ext>
            </a:extLst>
          </p:cNvPr>
          <p:cNvSpPr/>
          <p:nvPr/>
        </p:nvSpPr>
        <p:spPr>
          <a:xfrm>
            <a:off x="341264" y="891975"/>
            <a:ext cx="2294883" cy="523220"/>
          </a:xfrm>
          <a:prstGeom prst="rect">
            <a:avLst/>
          </a:prstGeom>
        </p:spPr>
        <p:txBody>
          <a:bodyPr wrap="square">
            <a:spAutoFit/>
          </a:bodyPr>
          <a:lstStyle/>
          <a:p>
            <a:r>
              <a:rPr lang="en-US" altLang="zh-CN" sz="2800" dirty="0"/>
              <a:t>[</a:t>
            </a:r>
            <a:r>
              <a:rPr lang="zh-CN" altLang="en-US" sz="2800" dirty="0"/>
              <a:t>描述逻辑</a:t>
            </a:r>
            <a:r>
              <a:rPr lang="en-US" altLang="zh-CN" sz="2800" dirty="0"/>
              <a:t>]</a:t>
            </a:r>
            <a:endParaRPr lang="zh-CN" altLang="en-US" sz="2800" dirty="0"/>
          </a:p>
        </p:txBody>
      </p:sp>
      <p:sp>
        <p:nvSpPr>
          <p:cNvPr id="6" name="矩形 5">
            <a:extLst>
              <a:ext uri="{FF2B5EF4-FFF2-40B4-BE49-F238E27FC236}">
                <a16:creationId xmlns:a16="http://schemas.microsoft.com/office/drawing/2014/main" id="{C362B060-E84C-45D8-BD0A-848E95BA9DD7}"/>
              </a:ext>
            </a:extLst>
          </p:cNvPr>
          <p:cNvSpPr/>
          <p:nvPr/>
        </p:nvSpPr>
        <p:spPr>
          <a:xfrm>
            <a:off x="0" y="60523"/>
            <a:ext cx="1813573" cy="307777"/>
          </a:xfrm>
          <a:prstGeom prst="rect">
            <a:avLst/>
          </a:prstGeom>
        </p:spPr>
        <p:txBody>
          <a:bodyPr wrap="none">
            <a:spAutoFit/>
          </a:bodyPr>
          <a:lstStyle/>
          <a:p>
            <a:r>
              <a:rPr lang="en-US" altLang="zh-CN" sz="1400" b="1" dirty="0"/>
              <a:t>PART FIVE </a:t>
            </a:r>
            <a:r>
              <a:rPr lang="zh-CN" altLang="en-US" sz="1400" b="1" dirty="0"/>
              <a:t>知识推理</a:t>
            </a:r>
          </a:p>
        </p:txBody>
      </p:sp>
      <p:sp>
        <p:nvSpPr>
          <p:cNvPr id="8" name="椭圆 7">
            <a:extLst>
              <a:ext uri="{FF2B5EF4-FFF2-40B4-BE49-F238E27FC236}">
                <a16:creationId xmlns:a16="http://schemas.microsoft.com/office/drawing/2014/main" id="{2D573EAF-7D64-4350-9E2D-3F875AA4B604}"/>
              </a:ext>
            </a:extLst>
          </p:cNvPr>
          <p:cNvSpPr/>
          <p:nvPr/>
        </p:nvSpPr>
        <p:spPr>
          <a:xfrm>
            <a:off x="1950097" y="157740"/>
            <a:ext cx="130917" cy="113341"/>
          </a:xfrm>
          <a:prstGeom prst="ellipse">
            <a:avLst/>
          </a:prstGeom>
          <a:solidFill>
            <a:srgbClr val="8DDCF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4400">
              <a:solidFill>
                <a:srgbClr val="8DDCF8"/>
              </a:solidFill>
            </a:endParaRPr>
          </a:p>
        </p:txBody>
      </p:sp>
    </p:spTree>
    <p:extLst>
      <p:ext uri="{BB962C8B-B14F-4D97-AF65-F5344CB8AC3E}">
        <p14:creationId xmlns:p14="http://schemas.microsoft.com/office/powerpoint/2010/main" val="30713890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7" name="矩形 6">
                <a:extLst>
                  <a:ext uri="{FF2B5EF4-FFF2-40B4-BE49-F238E27FC236}">
                    <a16:creationId xmlns:a16="http://schemas.microsoft.com/office/drawing/2014/main" id="{FF8E5333-BBDB-4ED6-995C-108EE1D9EECF}"/>
                  </a:ext>
                </a:extLst>
              </p:cNvPr>
              <p:cNvSpPr/>
              <p:nvPr/>
            </p:nvSpPr>
            <p:spPr>
              <a:xfrm>
                <a:off x="341264" y="2090172"/>
                <a:ext cx="11568642" cy="1938992"/>
              </a:xfrm>
              <a:prstGeom prst="rect">
                <a:avLst/>
              </a:prstGeom>
            </p:spPr>
            <p:txBody>
              <a:bodyPr wrap="square">
                <a:spAutoFit/>
              </a:bodyPr>
              <a:lstStyle/>
              <a:p>
                <a:r>
                  <a:rPr lang="zh-CN" altLang="en-US" sz="2400" dirty="0"/>
                  <a:t>最基本的元素有概念、关系、个体。</a:t>
                </a:r>
                <a:endParaRPr lang="en-US" altLang="zh-CN" sz="2400" dirty="0">
                  <a:latin typeface="+mn-ea"/>
                </a:endParaRPr>
              </a:p>
              <a:p>
                <a:endParaRPr lang="zh-CN" altLang="en-US" sz="2400" dirty="0">
                  <a:latin typeface="+mn-ea"/>
                </a:endParaRPr>
              </a:p>
              <a:p>
                <a:pPr marL="342900" indent="-342900">
                  <a:buFont typeface="Arial" panose="020B0604020202020204" pitchFamily="34" charset="0"/>
                  <a:buChar char="•"/>
                </a:pPr>
                <a:r>
                  <a:rPr lang="zh-CN" altLang="en-US" sz="2400" dirty="0"/>
                  <a:t>概念即解释为一个领域的子集，如</a:t>
                </a:r>
                <a14:m>
                  <m:oMath xmlns:m="http://schemas.openxmlformats.org/officeDocument/2006/math">
                    <m:r>
                      <a:rPr lang="en-US" altLang="zh-CN" sz="2400" b="0" i="1" smtClean="0">
                        <a:latin typeface="Cambria Math" panose="02040503050406030204" pitchFamily="18" charset="0"/>
                      </a:rPr>
                      <m:t>𝑥</m:t>
                    </m:r>
                    <m:r>
                      <a:rPr lang="en-US" altLang="zh-CN" sz="2400" b="0" i="1" smtClean="0">
                        <a:latin typeface="Cambria Math" panose="02040503050406030204" pitchFamily="18" charset="0"/>
                      </a:rPr>
                      <m:t>|=</m:t>
                    </m:r>
                    <m:r>
                      <a:rPr lang="en-US" altLang="zh-CN" sz="2400" i="1" dirty="0" smtClean="0">
                        <a:latin typeface="Cambria Math" panose="02040503050406030204" pitchFamily="18" charset="0"/>
                      </a:rPr>
                      <m:t>𝑠𝑡𝑢𝑑𝑒𝑛𝑡</m:t>
                    </m:r>
                    <m:r>
                      <a:rPr lang="en-US" altLang="zh-CN" sz="2400" i="1" dirty="0" smtClean="0">
                        <a:latin typeface="Cambria Math" panose="02040503050406030204" pitchFamily="18" charset="0"/>
                      </a:rPr>
                      <m:t>(</m:t>
                    </m:r>
                    <m:r>
                      <a:rPr lang="en-US" altLang="zh-CN" sz="2400" i="1" dirty="0" smtClean="0">
                        <a:latin typeface="Cambria Math" panose="02040503050406030204" pitchFamily="18" charset="0"/>
                      </a:rPr>
                      <m:t>𝑥</m:t>
                    </m:r>
                    <m:r>
                      <a:rPr lang="en-US" altLang="zh-CN" sz="2400" i="1" dirty="0" smtClean="0">
                        <a:latin typeface="Cambria Math" panose="02040503050406030204" pitchFamily="18" charset="0"/>
                      </a:rPr>
                      <m:t>)</m:t>
                    </m:r>
                  </m:oMath>
                </a14:m>
                <a:endParaRPr lang="en-US" altLang="zh-CN" sz="2400" dirty="0"/>
              </a:p>
              <a:p>
                <a:pPr marL="342900" indent="-342900">
                  <a:buFont typeface="Arial" panose="020B0604020202020204" pitchFamily="34" charset="0"/>
                  <a:buChar char="•"/>
                </a:pPr>
                <a:r>
                  <a:rPr lang="zh-CN" altLang="en-US" sz="2400" dirty="0">
                    <a:latin typeface="+mn-ea"/>
                  </a:rPr>
                  <a:t>关系解释为该领域上的二元关系</a:t>
                </a:r>
                <a:r>
                  <a:rPr lang="en-US" altLang="zh-CN" sz="2400" dirty="0">
                    <a:latin typeface="+mn-ea"/>
                  </a:rPr>
                  <a:t>(</a:t>
                </a:r>
                <a:r>
                  <a:rPr lang="zh-CN" altLang="en-US" sz="2400" dirty="0">
                    <a:latin typeface="+mn-ea"/>
                  </a:rPr>
                  <a:t>笛卡尔积</a:t>
                </a:r>
                <a:r>
                  <a:rPr lang="en-US" altLang="zh-CN" sz="2400" dirty="0">
                    <a:latin typeface="+mn-ea"/>
                  </a:rPr>
                  <a:t>)</a:t>
                </a:r>
                <a:r>
                  <a:rPr lang="zh-CN" altLang="en-US" sz="2400" dirty="0">
                    <a:latin typeface="+mn-ea"/>
                  </a:rPr>
                  <a:t>，如</a:t>
                </a:r>
                <a14:m>
                  <m:oMath xmlns:m="http://schemas.openxmlformats.org/officeDocument/2006/math">
                    <m:r>
                      <a:rPr lang="en-US" altLang="zh-CN" sz="2400" i="1" dirty="0" smtClean="0">
                        <a:latin typeface="Cambria Math" panose="02040503050406030204" pitchFamily="18" charset="0"/>
                      </a:rPr>
                      <m:t>&lt;</m:t>
                    </m:r>
                    <m:r>
                      <a:rPr lang="en-US" altLang="zh-CN" sz="2400" i="1" dirty="0" err="1" smtClean="0">
                        <a:latin typeface="Cambria Math" panose="02040503050406030204" pitchFamily="18" charset="0"/>
                      </a:rPr>
                      <m:t>𝑥</m:t>
                    </m:r>
                    <m:r>
                      <a:rPr lang="en-US" altLang="zh-CN" sz="2400" i="1" dirty="0" err="1" smtClean="0">
                        <a:latin typeface="Cambria Math" panose="02040503050406030204" pitchFamily="18" charset="0"/>
                      </a:rPr>
                      <m:t>,</m:t>
                    </m:r>
                    <m:r>
                      <a:rPr lang="en-US" altLang="zh-CN" sz="2400" i="1" dirty="0" err="1" smtClean="0">
                        <a:latin typeface="Cambria Math" panose="02040503050406030204" pitchFamily="18" charset="0"/>
                      </a:rPr>
                      <m:t>𝑦</m:t>
                    </m:r>
                    <m:r>
                      <a:rPr lang="en-US" altLang="zh-CN" sz="2400" i="1" dirty="0" smtClean="0">
                        <a:latin typeface="Cambria Math" panose="02040503050406030204" pitchFamily="18" charset="0"/>
                      </a:rPr>
                      <m:t>&gt;|</m:t>
                    </m:r>
                    <m:r>
                      <a:rPr lang="en-US" altLang="zh-CN" sz="2400" i="1" dirty="0" smtClean="0">
                        <a:latin typeface="Cambria Math" panose="02040503050406030204" pitchFamily="18" charset="0"/>
                      </a:rPr>
                      <m:t>𝑓𝑟𝑖𝑒𝑛𝑑</m:t>
                    </m:r>
                    <m:r>
                      <a:rPr lang="en-US" altLang="zh-CN" sz="2400" i="1" dirty="0" smtClean="0">
                        <a:latin typeface="Cambria Math" panose="02040503050406030204" pitchFamily="18" charset="0"/>
                      </a:rPr>
                      <m:t>(</m:t>
                    </m:r>
                    <m:r>
                      <a:rPr lang="en-US" altLang="zh-CN" sz="2400" i="1" dirty="0" err="1" smtClean="0">
                        <a:latin typeface="Cambria Math" panose="02040503050406030204" pitchFamily="18" charset="0"/>
                      </a:rPr>
                      <m:t>𝑥</m:t>
                    </m:r>
                    <m:r>
                      <a:rPr lang="en-US" altLang="zh-CN" sz="2400" i="1" dirty="0" err="1" smtClean="0">
                        <a:latin typeface="Cambria Math" panose="02040503050406030204" pitchFamily="18" charset="0"/>
                      </a:rPr>
                      <m:t>,</m:t>
                    </m:r>
                    <m:r>
                      <a:rPr lang="en-US" altLang="zh-CN" sz="2400" i="1" dirty="0" err="1" smtClean="0">
                        <a:latin typeface="Cambria Math" panose="02040503050406030204" pitchFamily="18" charset="0"/>
                      </a:rPr>
                      <m:t>𝑦</m:t>
                    </m:r>
                    <m:r>
                      <a:rPr lang="en-US" altLang="zh-CN" sz="2400" i="1" dirty="0" smtClean="0">
                        <a:latin typeface="Cambria Math" panose="02040503050406030204" pitchFamily="18" charset="0"/>
                      </a:rPr>
                      <m:t>)</m:t>
                    </m:r>
                  </m:oMath>
                </a14:m>
                <a:endParaRPr lang="zh-CN" altLang="en-US" sz="2400" dirty="0">
                  <a:latin typeface="+mn-ea"/>
                </a:endParaRPr>
              </a:p>
              <a:p>
                <a:pPr marL="342900" indent="-342900">
                  <a:buFont typeface="Arial" panose="020B0604020202020204" pitchFamily="34" charset="0"/>
                  <a:buChar char="•"/>
                </a:pPr>
                <a:r>
                  <a:rPr lang="zh-CN" altLang="en-US" sz="2400" dirty="0">
                    <a:latin typeface="+mn-ea"/>
                  </a:rPr>
                  <a:t>个体解释为一个领域内的实例，如小明：</a:t>
                </a:r>
                <a14:m>
                  <m:oMath xmlns:m="http://schemas.openxmlformats.org/officeDocument/2006/math">
                    <m:r>
                      <a:rPr lang="en-US" altLang="zh-CN" sz="2400" i="1" dirty="0" smtClean="0">
                        <a:latin typeface="Cambria Math" panose="02040503050406030204" pitchFamily="18" charset="0"/>
                      </a:rPr>
                      <m:t>{</m:t>
                    </m:r>
                    <m:r>
                      <a:rPr lang="en-US" altLang="zh-CN" sz="2400" i="1" dirty="0" smtClean="0">
                        <a:latin typeface="Cambria Math" panose="02040503050406030204" pitchFamily="18" charset="0"/>
                      </a:rPr>
                      <m:t>𝑀𝑖𝑛𝑔</m:t>
                    </m:r>
                    <m:r>
                      <a:rPr lang="en-US" altLang="zh-CN" sz="2400" i="1" dirty="0" smtClean="0">
                        <a:latin typeface="Cambria Math" panose="02040503050406030204" pitchFamily="18" charset="0"/>
                      </a:rPr>
                      <m:t>}</m:t>
                    </m:r>
                  </m:oMath>
                </a14:m>
                <a:endParaRPr lang="en-US" altLang="zh-CN" sz="2400" dirty="0">
                  <a:latin typeface="+mn-ea"/>
                </a:endParaRPr>
              </a:p>
            </p:txBody>
          </p:sp>
        </mc:Choice>
        <mc:Fallback xmlns="">
          <p:sp>
            <p:nvSpPr>
              <p:cNvPr id="7" name="矩形 6">
                <a:extLst>
                  <a:ext uri="{FF2B5EF4-FFF2-40B4-BE49-F238E27FC236}">
                    <a16:creationId xmlns="" xmlns:a16="http://schemas.microsoft.com/office/drawing/2014/main" xmlns:a14="http://schemas.microsoft.com/office/drawing/2010/main" id="{FF8E5333-BBDB-4ED6-995C-108EE1D9EECF}"/>
                  </a:ext>
                </a:extLst>
              </p:cNvPr>
              <p:cNvSpPr>
                <a:spLocks noRot="1" noChangeAspect="1" noMove="1" noResize="1" noEditPoints="1" noAdjustHandles="1" noChangeArrowheads="1" noChangeShapeType="1" noTextEdit="1"/>
              </p:cNvSpPr>
              <p:nvPr/>
            </p:nvSpPr>
            <p:spPr>
              <a:xfrm>
                <a:off x="341264" y="2090172"/>
                <a:ext cx="11568642" cy="1938992"/>
              </a:xfrm>
              <a:prstGeom prst="rect">
                <a:avLst/>
              </a:prstGeom>
              <a:blipFill>
                <a:blip r:embed="rId3"/>
                <a:stretch>
                  <a:fillRect l="-843" t="-2516" b="-6289"/>
                </a:stretch>
              </a:blipFill>
            </p:spPr>
            <p:txBody>
              <a:bodyPr/>
              <a:lstStyle/>
              <a:p>
                <a:r>
                  <a:rPr lang="zh-CN" altLang="en-US">
                    <a:noFill/>
                  </a:rPr>
                  <a:t> </a:t>
                </a:r>
              </a:p>
            </p:txBody>
          </p:sp>
        </mc:Fallback>
      </mc:AlternateContent>
      <p:sp>
        <p:nvSpPr>
          <p:cNvPr id="15" name="矩形 14">
            <a:extLst>
              <a:ext uri="{FF2B5EF4-FFF2-40B4-BE49-F238E27FC236}">
                <a16:creationId xmlns:a16="http://schemas.microsoft.com/office/drawing/2014/main" id="{DC08711F-52F5-4049-A173-ACDD7D859BB4}"/>
              </a:ext>
            </a:extLst>
          </p:cNvPr>
          <p:cNvSpPr/>
          <p:nvPr/>
        </p:nvSpPr>
        <p:spPr>
          <a:xfrm>
            <a:off x="341264" y="891975"/>
            <a:ext cx="2294883" cy="523220"/>
          </a:xfrm>
          <a:prstGeom prst="rect">
            <a:avLst/>
          </a:prstGeom>
        </p:spPr>
        <p:txBody>
          <a:bodyPr wrap="square">
            <a:spAutoFit/>
          </a:bodyPr>
          <a:lstStyle/>
          <a:p>
            <a:r>
              <a:rPr lang="en-US" altLang="zh-CN" sz="2800" dirty="0"/>
              <a:t>[</a:t>
            </a:r>
            <a:r>
              <a:rPr lang="zh-CN" altLang="en-US" sz="2800" dirty="0"/>
              <a:t>描述逻辑</a:t>
            </a:r>
            <a:r>
              <a:rPr lang="en-US" altLang="zh-CN" sz="2800" dirty="0"/>
              <a:t>]</a:t>
            </a:r>
            <a:endParaRPr lang="zh-CN" altLang="en-US" sz="2800" dirty="0"/>
          </a:p>
        </p:txBody>
      </p:sp>
      <p:sp>
        <p:nvSpPr>
          <p:cNvPr id="16" name="矩形 15">
            <a:extLst>
              <a:ext uri="{FF2B5EF4-FFF2-40B4-BE49-F238E27FC236}">
                <a16:creationId xmlns:a16="http://schemas.microsoft.com/office/drawing/2014/main" id="{CD54D6EF-64B0-4B3B-8950-6649DA9AC854}"/>
              </a:ext>
            </a:extLst>
          </p:cNvPr>
          <p:cNvSpPr/>
          <p:nvPr/>
        </p:nvSpPr>
        <p:spPr>
          <a:xfrm>
            <a:off x="2713245" y="886348"/>
            <a:ext cx="2294883" cy="523220"/>
          </a:xfrm>
          <a:prstGeom prst="rect">
            <a:avLst/>
          </a:prstGeom>
        </p:spPr>
        <p:txBody>
          <a:bodyPr wrap="square">
            <a:spAutoFit/>
          </a:bodyPr>
          <a:lstStyle/>
          <a:p>
            <a:r>
              <a:rPr lang="en-US" altLang="zh-CN" sz="2800" dirty="0"/>
              <a:t>[</a:t>
            </a:r>
            <a:r>
              <a:rPr lang="zh-CN" altLang="en-US" sz="2800" dirty="0">
                <a:latin typeface="+mn-ea"/>
              </a:rPr>
              <a:t>基本元素</a:t>
            </a:r>
            <a:r>
              <a:rPr lang="en-US" altLang="zh-CN" sz="2800" dirty="0"/>
              <a:t>]</a:t>
            </a:r>
            <a:endParaRPr lang="zh-CN" altLang="en-US" sz="2800" dirty="0"/>
          </a:p>
        </p:txBody>
      </p:sp>
      <p:sp>
        <p:nvSpPr>
          <p:cNvPr id="17" name="文本框 16">
            <a:extLst>
              <a:ext uri="{FF2B5EF4-FFF2-40B4-BE49-F238E27FC236}">
                <a16:creationId xmlns:a16="http://schemas.microsoft.com/office/drawing/2014/main" id="{379FC2BC-A0DC-4E35-B882-1F8E19F79DB0}"/>
              </a:ext>
            </a:extLst>
          </p:cNvPr>
          <p:cNvSpPr txBox="1"/>
          <p:nvPr/>
        </p:nvSpPr>
        <p:spPr>
          <a:xfrm>
            <a:off x="2156682" y="963292"/>
            <a:ext cx="556563" cy="369332"/>
          </a:xfrm>
          <a:prstGeom prst="rect">
            <a:avLst/>
          </a:prstGeom>
          <a:noFill/>
        </p:spPr>
        <p:txBody>
          <a:bodyPr wrap="none" rtlCol="0">
            <a:spAutoFit/>
          </a:bodyPr>
          <a:lstStyle/>
          <a:p>
            <a:r>
              <a:rPr lang="en-US" altLang="zh-CN" dirty="0"/>
              <a:t>----</a:t>
            </a:r>
            <a:endParaRPr lang="zh-CN" altLang="en-US" dirty="0"/>
          </a:p>
        </p:txBody>
      </p:sp>
      <p:sp>
        <p:nvSpPr>
          <p:cNvPr id="8" name="矩形 7">
            <a:extLst>
              <a:ext uri="{FF2B5EF4-FFF2-40B4-BE49-F238E27FC236}">
                <a16:creationId xmlns:a16="http://schemas.microsoft.com/office/drawing/2014/main" id="{55B1E4EB-CBFF-42B4-A940-D3ED79F30A19}"/>
              </a:ext>
            </a:extLst>
          </p:cNvPr>
          <p:cNvSpPr/>
          <p:nvPr/>
        </p:nvSpPr>
        <p:spPr>
          <a:xfrm>
            <a:off x="0" y="60523"/>
            <a:ext cx="1813573" cy="307777"/>
          </a:xfrm>
          <a:prstGeom prst="rect">
            <a:avLst/>
          </a:prstGeom>
        </p:spPr>
        <p:txBody>
          <a:bodyPr wrap="none">
            <a:spAutoFit/>
          </a:bodyPr>
          <a:lstStyle/>
          <a:p>
            <a:r>
              <a:rPr lang="en-US" altLang="zh-CN" sz="1400" b="1" dirty="0"/>
              <a:t>PART FIVE </a:t>
            </a:r>
            <a:r>
              <a:rPr lang="zh-CN" altLang="en-US" sz="1400" b="1" dirty="0"/>
              <a:t>知识推理</a:t>
            </a:r>
          </a:p>
        </p:txBody>
      </p:sp>
      <p:sp>
        <p:nvSpPr>
          <p:cNvPr id="9" name="椭圆 8">
            <a:extLst>
              <a:ext uri="{FF2B5EF4-FFF2-40B4-BE49-F238E27FC236}">
                <a16:creationId xmlns:a16="http://schemas.microsoft.com/office/drawing/2014/main" id="{F1FEAA14-BC8B-4525-805E-82F86FF8B24E}"/>
              </a:ext>
            </a:extLst>
          </p:cNvPr>
          <p:cNvSpPr/>
          <p:nvPr/>
        </p:nvSpPr>
        <p:spPr>
          <a:xfrm>
            <a:off x="1950097" y="157740"/>
            <a:ext cx="130917" cy="113341"/>
          </a:xfrm>
          <a:prstGeom prst="ellipse">
            <a:avLst/>
          </a:prstGeom>
          <a:solidFill>
            <a:srgbClr val="8DDCF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4400">
              <a:solidFill>
                <a:srgbClr val="8DDCF8"/>
              </a:solidFill>
            </a:endParaRPr>
          </a:p>
        </p:txBody>
      </p:sp>
    </p:spTree>
    <p:extLst>
      <p:ext uri="{BB962C8B-B14F-4D97-AF65-F5344CB8AC3E}">
        <p14:creationId xmlns:p14="http://schemas.microsoft.com/office/powerpoint/2010/main" val="7477034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B59C4974-0D4D-425D-BF83-0218EA85C613}"/>
              </a:ext>
            </a:extLst>
          </p:cNvPr>
          <p:cNvPicPr>
            <a:picLocks noChangeAspect="1"/>
          </p:cNvPicPr>
          <p:nvPr/>
        </p:nvPicPr>
        <p:blipFill>
          <a:blip r:embed="rId3"/>
          <a:stretch>
            <a:fillRect/>
          </a:stretch>
        </p:blipFill>
        <p:spPr>
          <a:xfrm>
            <a:off x="165637" y="2450836"/>
            <a:ext cx="11860725" cy="1790715"/>
          </a:xfrm>
          <a:prstGeom prst="rect">
            <a:avLst/>
          </a:prstGeom>
        </p:spPr>
      </p:pic>
      <p:sp>
        <p:nvSpPr>
          <p:cNvPr id="13" name="矩形 12">
            <a:extLst>
              <a:ext uri="{FF2B5EF4-FFF2-40B4-BE49-F238E27FC236}">
                <a16:creationId xmlns:a16="http://schemas.microsoft.com/office/drawing/2014/main" id="{7C3ECFB4-7BBE-4B66-8045-6E14BC102AD9}"/>
              </a:ext>
            </a:extLst>
          </p:cNvPr>
          <p:cNvSpPr/>
          <p:nvPr/>
        </p:nvSpPr>
        <p:spPr>
          <a:xfrm>
            <a:off x="341264" y="891975"/>
            <a:ext cx="2294883" cy="523220"/>
          </a:xfrm>
          <a:prstGeom prst="rect">
            <a:avLst/>
          </a:prstGeom>
        </p:spPr>
        <p:txBody>
          <a:bodyPr wrap="square">
            <a:spAutoFit/>
          </a:bodyPr>
          <a:lstStyle/>
          <a:p>
            <a:r>
              <a:rPr lang="en-US" altLang="zh-CN" sz="2800" dirty="0"/>
              <a:t>[</a:t>
            </a:r>
            <a:r>
              <a:rPr lang="zh-CN" altLang="en-US" sz="2800" dirty="0"/>
              <a:t>描述逻辑</a:t>
            </a:r>
            <a:r>
              <a:rPr lang="en-US" altLang="zh-CN" sz="2800" dirty="0"/>
              <a:t>]</a:t>
            </a:r>
            <a:endParaRPr lang="zh-CN" altLang="en-US" sz="2800" dirty="0"/>
          </a:p>
        </p:txBody>
      </p:sp>
      <p:sp>
        <p:nvSpPr>
          <p:cNvPr id="14" name="矩形 13">
            <a:extLst>
              <a:ext uri="{FF2B5EF4-FFF2-40B4-BE49-F238E27FC236}">
                <a16:creationId xmlns:a16="http://schemas.microsoft.com/office/drawing/2014/main" id="{C1BEB112-A32E-4B04-A099-3E2CB67248ED}"/>
              </a:ext>
            </a:extLst>
          </p:cNvPr>
          <p:cNvSpPr/>
          <p:nvPr/>
        </p:nvSpPr>
        <p:spPr>
          <a:xfrm>
            <a:off x="2713245" y="886348"/>
            <a:ext cx="2294883" cy="523220"/>
          </a:xfrm>
          <a:prstGeom prst="rect">
            <a:avLst/>
          </a:prstGeom>
        </p:spPr>
        <p:txBody>
          <a:bodyPr wrap="square">
            <a:spAutoFit/>
          </a:bodyPr>
          <a:lstStyle/>
          <a:p>
            <a:r>
              <a:rPr lang="en-US" altLang="zh-CN" sz="2800" dirty="0"/>
              <a:t>[</a:t>
            </a:r>
            <a:r>
              <a:rPr lang="en-US" altLang="zh-CN" sz="2800" dirty="0" err="1">
                <a:latin typeface="+mn-ea"/>
              </a:rPr>
              <a:t>TBox</a:t>
            </a:r>
            <a:r>
              <a:rPr lang="zh-CN" altLang="en-US" sz="2800" dirty="0">
                <a:latin typeface="+mn-ea"/>
              </a:rPr>
              <a:t>术语集</a:t>
            </a:r>
            <a:r>
              <a:rPr lang="en-US" altLang="zh-CN" sz="2800" dirty="0"/>
              <a:t>]</a:t>
            </a:r>
            <a:endParaRPr lang="zh-CN" altLang="en-US" sz="2800" dirty="0"/>
          </a:p>
        </p:txBody>
      </p:sp>
      <p:sp>
        <p:nvSpPr>
          <p:cNvPr id="15" name="文本框 14">
            <a:extLst>
              <a:ext uri="{FF2B5EF4-FFF2-40B4-BE49-F238E27FC236}">
                <a16:creationId xmlns:a16="http://schemas.microsoft.com/office/drawing/2014/main" id="{DA23BACA-D732-4630-8408-4776DDD155A1}"/>
              </a:ext>
            </a:extLst>
          </p:cNvPr>
          <p:cNvSpPr txBox="1"/>
          <p:nvPr/>
        </p:nvSpPr>
        <p:spPr>
          <a:xfrm>
            <a:off x="2156682" y="963292"/>
            <a:ext cx="556563" cy="369332"/>
          </a:xfrm>
          <a:prstGeom prst="rect">
            <a:avLst/>
          </a:prstGeom>
          <a:noFill/>
        </p:spPr>
        <p:txBody>
          <a:bodyPr wrap="none" rtlCol="0">
            <a:spAutoFit/>
          </a:bodyPr>
          <a:lstStyle/>
          <a:p>
            <a:r>
              <a:rPr lang="en-US" altLang="zh-CN" dirty="0"/>
              <a:t>----</a:t>
            </a:r>
            <a:endParaRPr lang="zh-CN" altLang="en-US" dirty="0"/>
          </a:p>
        </p:txBody>
      </p:sp>
      <p:sp>
        <p:nvSpPr>
          <p:cNvPr id="8" name="矩形 7">
            <a:extLst>
              <a:ext uri="{FF2B5EF4-FFF2-40B4-BE49-F238E27FC236}">
                <a16:creationId xmlns:a16="http://schemas.microsoft.com/office/drawing/2014/main" id="{158F283C-F932-47D8-8962-1CD0F97B6301}"/>
              </a:ext>
            </a:extLst>
          </p:cNvPr>
          <p:cNvSpPr/>
          <p:nvPr/>
        </p:nvSpPr>
        <p:spPr>
          <a:xfrm>
            <a:off x="0" y="60523"/>
            <a:ext cx="1813573" cy="307777"/>
          </a:xfrm>
          <a:prstGeom prst="rect">
            <a:avLst/>
          </a:prstGeom>
        </p:spPr>
        <p:txBody>
          <a:bodyPr wrap="none">
            <a:spAutoFit/>
          </a:bodyPr>
          <a:lstStyle/>
          <a:p>
            <a:r>
              <a:rPr lang="en-US" altLang="zh-CN" sz="1400" b="1" dirty="0"/>
              <a:t>PART FIVE </a:t>
            </a:r>
            <a:r>
              <a:rPr lang="zh-CN" altLang="en-US" sz="1400" b="1" dirty="0"/>
              <a:t>知识推理</a:t>
            </a:r>
          </a:p>
        </p:txBody>
      </p:sp>
      <p:sp>
        <p:nvSpPr>
          <p:cNvPr id="9" name="椭圆 8">
            <a:extLst>
              <a:ext uri="{FF2B5EF4-FFF2-40B4-BE49-F238E27FC236}">
                <a16:creationId xmlns:a16="http://schemas.microsoft.com/office/drawing/2014/main" id="{D073B5BD-EB42-465D-A486-12F662C01E11}"/>
              </a:ext>
            </a:extLst>
          </p:cNvPr>
          <p:cNvSpPr/>
          <p:nvPr/>
        </p:nvSpPr>
        <p:spPr>
          <a:xfrm>
            <a:off x="1950097" y="157740"/>
            <a:ext cx="130917" cy="113341"/>
          </a:xfrm>
          <a:prstGeom prst="ellipse">
            <a:avLst/>
          </a:prstGeom>
          <a:solidFill>
            <a:srgbClr val="8DDCF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4400">
              <a:solidFill>
                <a:srgbClr val="8DDCF8"/>
              </a:solidFill>
            </a:endParaRPr>
          </a:p>
        </p:txBody>
      </p:sp>
    </p:spTree>
    <p:extLst>
      <p:ext uri="{BB962C8B-B14F-4D97-AF65-F5344CB8AC3E}">
        <p14:creationId xmlns:p14="http://schemas.microsoft.com/office/powerpoint/2010/main" val="469356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DD4397F4-5C45-4A73-9127-114F6A8AFB23}"/>
              </a:ext>
            </a:extLst>
          </p:cNvPr>
          <p:cNvPicPr>
            <a:picLocks noChangeAspect="1"/>
          </p:cNvPicPr>
          <p:nvPr/>
        </p:nvPicPr>
        <p:blipFill>
          <a:blip r:embed="rId3"/>
          <a:stretch>
            <a:fillRect/>
          </a:stretch>
        </p:blipFill>
        <p:spPr>
          <a:xfrm>
            <a:off x="0" y="2506878"/>
            <a:ext cx="12192000" cy="1844244"/>
          </a:xfrm>
          <a:prstGeom prst="rect">
            <a:avLst/>
          </a:prstGeom>
        </p:spPr>
      </p:pic>
      <p:sp>
        <p:nvSpPr>
          <p:cNvPr id="13" name="矩形 12">
            <a:extLst>
              <a:ext uri="{FF2B5EF4-FFF2-40B4-BE49-F238E27FC236}">
                <a16:creationId xmlns:a16="http://schemas.microsoft.com/office/drawing/2014/main" id="{4E338010-7B20-4BFB-A3E3-BF16101C1150}"/>
              </a:ext>
            </a:extLst>
          </p:cNvPr>
          <p:cNvSpPr/>
          <p:nvPr/>
        </p:nvSpPr>
        <p:spPr>
          <a:xfrm>
            <a:off x="341264" y="891975"/>
            <a:ext cx="2294883" cy="523220"/>
          </a:xfrm>
          <a:prstGeom prst="rect">
            <a:avLst/>
          </a:prstGeom>
        </p:spPr>
        <p:txBody>
          <a:bodyPr wrap="square">
            <a:spAutoFit/>
          </a:bodyPr>
          <a:lstStyle/>
          <a:p>
            <a:r>
              <a:rPr lang="en-US" altLang="zh-CN" sz="2800" dirty="0"/>
              <a:t>[</a:t>
            </a:r>
            <a:r>
              <a:rPr lang="zh-CN" altLang="en-US" sz="2800" dirty="0"/>
              <a:t>描述逻辑</a:t>
            </a:r>
            <a:r>
              <a:rPr lang="en-US" altLang="zh-CN" sz="2800" dirty="0"/>
              <a:t>]</a:t>
            </a:r>
            <a:endParaRPr lang="zh-CN" altLang="en-US" sz="2800" dirty="0"/>
          </a:p>
        </p:txBody>
      </p:sp>
      <p:sp>
        <p:nvSpPr>
          <p:cNvPr id="14" name="矩形 13">
            <a:extLst>
              <a:ext uri="{FF2B5EF4-FFF2-40B4-BE49-F238E27FC236}">
                <a16:creationId xmlns:a16="http://schemas.microsoft.com/office/drawing/2014/main" id="{BF1E9466-A656-4C8F-A576-A6D1B128B569}"/>
              </a:ext>
            </a:extLst>
          </p:cNvPr>
          <p:cNvSpPr/>
          <p:nvPr/>
        </p:nvSpPr>
        <p:spPr>
          <a:xfrm>
            <a:off x="2713245" y="886348"/>
            <a:ext cx="2294883" cy="523220"/>
          </a:xfrm>
          <a:prstGeom prst="rect">
            <a:avLst/>
          </a:prstGeom>
        </p:spPr>
        <p:txBody>
          <a:bodyPr wrap="square">
            <a:spAutoFit/>
          </a:bodyPr>
          <a:lstStyle/>
          <a:p>
            <a:r>
              <a:rPr lang="en-US" altLang="zh-CN" sz="2800" dirty="0"/>
              <a:t>[</a:t>
            </a:r>
            <a:r>
              <a:rPr lang="en-US" altLang="zh-CN" sz="2800" dirty="0" err="1">
                <a:latin typeface="+mn-ea"/>
              </a:rPr>
              <a:t>ABox</a:t>
            </a:r>
            <a:r>
              <a:rPr lang="zh-CN" altLang="en-US" sz="2800" dirty="0">
                <a:latin typeface="+mn-ea"/>
              </a:rPr>
              <a:t>断言集</a:t>
            </a:r>
            <a:r>
              <a:rPr lang="en-US" altLang="zh-CN" sz="2800" dirty="0"/>
              <a:t>]</a:t>
            </a:r>
            <a:endParaRPr lang="zh-CN" altLang="en-US" sz="2800" dirty="0"/>
          </a:p>
        </p:txBody>
      </p:sp>
      <p:sp>
        <p:nvSpPr>
          <p:cNvPr id="15" name="文本框 14">
            <a:extLst>
              <a:ext uri="{FF2B5EF4-FFF2-40B4-BE49-F238E27FC236}">
                <a16:creationId xmlns:a16="http://schemas.microsoft.com/office/drawing/2014/main" id="{09CB6DED-53A9-4778-91EB-2AE2D2D42975}"/>
              </a:ext>
            </a:extLst>
          </p:cNvPr>
          <p:cNvSpPr txBox="1"/>
          <p:nvPr/>
        </p:nvSpPr>
        <p:spPr>
          <a:xfrm>
            <a:off x="2156682" y="963292"/>
            <a:ext cx="556563" cy="369332"/>
          </a:xfrm>
          <a:prstGeom prst="rect">
            <a:avLst/>
          </a:prstGeom>
          <a:noFill/>
        </p:spPr>
        <p:txBody>
          <a:bodyPr wrap="none" rtlCol="0">
            <a:spAutoFit/>
          </a:bodyPr>
          <a:lstStyle/>
          <a:p>
            <a:r>
              <a:rPr lang="en-US" altLang="zh-CN" dirty="0"/>
              <a:t>----</a:t>
            </a:r>
            <a:endParaRPr lang="zh-CN" altLang="en-US" dirty="0"/>
          </a:p>
        </p:txBody>
      </p:sp>
      <p:sp>
        <p:nvSpPr>
          <p:cNvPr id="8" name="矩形 7">
            <a:extLst>
              <a:ext uri="{FF2B5EF4-FFF2-40B4-BE49-F238E27FC236}">
                <a16:creationId xmlns:a16="http://schemas.microsoft.com/office/drawing/2014/main" id="{1817603F-4A27-46B7-9C9D-DCFF6FB5F09B}"/>
              </a:ext>
            </a:extLst>
          </p:cNvPr>
          <p:cNvSpPr/>
          <p:nvPr/>
        </p:nvSpPr>
        <p:spPr>
          <a:xfrm>
            <a:off x="0" y="60523"/>
            <a:ext cx="1813573" cy="307777"/>
          </a:xfrm>
          <a:prstGeom prst="rect">
            <a:avLst/>
          </a:prstGeom>
        </p:spPr>
        <p:txBody>
          <a:bodyPr wrap="none">
            <a:spAutoFit/>
          </a:bodyPr>
          <a:lstStyle/>
          <a:p>
            <a:r>
              <a:rPr lang="en-US" altLang="zh-CN" sz="1400" b="1" dirty="0"/>
              <a:t>PART FIVE </a:t>
            </a:r>
            <a:r>
              <a:rPr lang="zh-CN" altLang="en-US" sz="1400" b="1" dirty="0"/>
              <a:t>知识推理</a:t>
            </a:r>
          </a:p>
        </p:txBody>
      </p:sp>
      <p:sp>
        <p:nvSpPr>
          <p:cNvPr id="9" name="椭圆 8">
            <a:extLst>
              <a:ext uri="{FF2B5EF4-FFF2-40B4-BE49-F238E27FC236}">
                <a16:creationId xmlns:a16="http://schemas.microsoft.com/office/drawing/2014/main" id="{E9BE50F0-C2B4-4123-A0F5-579A51340928}"/>
              </a:ext>
            </a:extLst>
          </p:cNvPr>
          <p:cNvSpPr/>
          <p:nvPr/>
        </p:nvSpPr>
        <p:spPr>
          <a:xfrm>
            <a:off x="1950097" y="157740"/>
            <a:ext cx="130917" cy="113341"/>
          </a:xfrm>
          <a:prstGeom prst="ellipse">
            <a:avLst/>
          </a:prstGeom>
          <a:solidFill>
            <a:srgbClr val="8DDCF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4400">
              <a:solidFill>
                <a:srgbClr val="8DDCF8"/>
              </a:solidFill>
            </a:endParaRPr>
          </a:p>
        </p:txBody>
      </p:sp>
    </p:spTree>
    <p:extLst>
      <p:ext uri="{BB962C8B-B14F-4D97-AF65-F5344CB8AC3E}">
        <p14:creationId xmlns:p14="http://schemas.microsoft.com/office/powerpoint/2010/main" val="9668223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60523"/>
            <a:ext cx="1821589" cy="307777"/>
          </a:xfrm>
          <a:prstGeom prst="rect">
            <a:avLst/>
          </a:prstGeom>
        </p:spPr>
        <p:txBody>
          <a:bodyPr wrap="none">
            <a:spAutoFit/>
          </a:bodyPr>
          <a:lstStyle/>
          <a:p>
            <a:pPr marL="0" marR="0" lvl="0" indent="0" algn="l" defTabSz="913765" rtl="0" eaLnBrk="1" fontAlgn="auto" latinLnBrk="0" hangingPunct="1">
              <a:lnSpc>
                <a:spcPct val="100000"/>
              </a:lnSpc>
              <a:spcBef>
                <a:spcPts val="0"/>
              </a:spcBef>
              <a:spcAft>
                <a:spcPts val="0"/>
              </a:spcAft>
              <a:buClrTx/>
              <a:buSzTx/>
              <a:buFontTx/>
              <a:buNone/>
              <a:defRPr/>
            </a:pPr>
            <a:r>
              <a:rPr kumimoji="0" lang="en-US" altLang="zh-CN" sz="1400" b="1" i="0" u="none" strike="noStrike" kern="1200" cap="none" spc="0" normalizeH="0" baseline="0" noProof="0" dirty="0">
                <a:ln>
                  <a:noFill/>
                </a:ln>
                <a:solidFill>
                  <a:prstClr val="black"/>
                </a:solidFill>
                <a:effectLst/>
                <a:uLnTx/>
                <a:uFillTx/>
                <a:latin typeface="Segoe UI" panose="020B0502040204020203"/>
                <a:ea typeface="微软雅黑" panose="020B0503020204020204" charset="-122"/>
                <a:cs typeface="+mn-cs"/>
              </a:rPr>
              <a:t>PART ONE </a:t>
            </a:r>
            <a:r>
              <a:rPr kumimoji="0" lang="zh-CN" altLang="en-US" sz="1400" b="1" i="0" u="none" strike="noStrike" kern="1200" cap="none" spc="0" normalizeH="0" baseline="0" noProof="0" dirty="0">
                <a:ln>
                  <a:noFill/>
                </a:ln>
                <a:solidFill>
                  <a:prstClr val="black"/>
                </a:solidFill>
                <a:effectLst/>
                <a:uLnTx/>
                <a:uFillTx/>
                <a:latin typeface="Segoe UI" panose="020B0502040204020203"/>
                <a:ea typeface="微软雅黑" panose="020B0503020204020204" charset="-122"/>
                <a:cs typeface="+mn-cs"/>
              </a:rPr>
              <a:t>选题背景</a:t>
            </a:r>
          </a:p>
        </p:txBody>
      </p:sp>
      <p:sp>
        <p:nvSpPr>
          <p:cNvPr id="3" name="椭圆 2"/>
          <p:cNvSpPr/>
          <p:nvPr/>
        </p:nvSpPr>
        <p:spPr>
          <a:xfrm>
            <a:off x="1757150" y="157740"/>
            <a:ext cx="130917" cy="113341"/>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3765" rtl="0" eaLnBrk="1" fontAlgn="auto" latinLnBrk="0" hangingPunct="1">
              <a:lnSpc>
                <a:spcPct val="100000"/>
              </a:lnSpc>
              <a:spcBef>
                <a:spcPts val="0"/>
              </a:spcBef>
              <a:spcAft>
                <a:spcPts val="0"/>
              </a:spcAft>
              <a:buClrTx/>
              <a:buSzTx/>
              <a:buFontTx/>
              <a:buNone/>
              <a:defRPr/>
            </a:pPr>
            <a:endParaRPr kumimoji="0" lang="zh-CN" altLang="en-US" sz="4400" b="0" i="0" u="none" strike="noStrike" kern="1200" cap="none" spc="0" normalizeH="0" baseline="0" noProof="0">
              <a:ln>
                <a:noFill/>
              </a:ln>
              <a:solidFill>
                <a:prstClr val="white"/>
              </a:solidFill>
              <a:effectLst/>
              <a:uLnTx/>
              <a:uFillTx/>
              <a:latin typeface="Segoe UI" panose="020B0502040204020203"/>
              <a:ea typeface="微软雅黑" panose="020B0503020204020204" charset="-122"/>
              <a:cs typeface="+mn-cs"/>
            </a:endParaRPr>
          </a:p>
        </p:txBody>
      </p:sp>
      <p:graphicFrame>
        <p:nvGraphicFramePr>
          <p:cNvPr id="4" name="对象 3"/>
          <p:cNvGraphicFramePr>
            <a:graphicFrameLocks noChangeAspect="1"/>
          </p:cNvGraphicFramePr>
          <p:nvPr/>
        </p:nvGraphicFramePr>
        <p:xfrm>
          <a:off x="2322758" y="2493390"/>
          <a:ext cx="7934014" cy="4213781"/>
        </p:xfrm>
        <a:graphic>
          <a:graphicData uri="http://schemas.openxmlformats.org/presentationml/2006/ole">
            <mc:AlternateContent xmlns:mc="http://schemas.openxmlformats.org/markup-compatibility/2006">
              <mc:Choice xmlns:v="urn:schemas-microsoft-com:vml" Requires="v">
                <p:oleObj spid="_x0000_s10244" r:id="rId5" imgW="5422900" imgH="2882265" progId="Visio.Drawing.15">
                  <p:embed/>
                </p:oleObj>
              </mc:Choice>
              <mc:Fallback>
                <p:oleObj r:id="rId5" imgW="5422900" imgH="2882265" progId="Visio.Drawing.15">
                  <p:embed/>
                  <p:pic>
                    <p:nvPicPr>
                      <p:cNvPr id="4" name="对象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22758" y="2493390"/>
                        <a:ext cx="7934014" cy="4213781"/>
                      </a:xfrm>
                      <a:prstGeom prst="rect">
                        <a:avLst/>
                      </a:prstGeom>
                      <a:noFill/>
                    </p:spPr>
                  </p:pic>
                </p:oleObj>
              </mc:Fallback>
            </mc:AlternateContent>
          </a:graphicData>
        </a:graphic>
      </p:graphicFrame>
      <p:sp>
        <p:nvSpPr>
          <p:cNvPr id="5" name="矩形 4"/>
          <p:cNvSpPr/>
          <p:nvPr/>
        </p:nvSpPr>
        <p:spPr>
          <a:xfrm>
            <a:off x="1294615" y="533781"/>
            <a:ext cx="10413476" cy="2031325"/>
          </a:xfrm>
          <a:prstGeom prst="rect">
            <a:avLst/>
          </a:prstGeom>
        </p:spPr>
        <p:txBody>
          <a:bodyPr wrap="square">
            <a:spAutoFit/>
          </a:bodyPr>
          <a:lstStyle/>
          <a:p>
            <a:endParaRPr lang="en-US" altLang="zh-CN" dirty="0"/>
          </a:p>
          <a:p>
            <a:endParaRPr lang="en-US" altLang="zh-CN" dirty="0"/>
          </a:p>
          <a:p>
            <a:endParaRPr lang="en-US" altLang="zh-CN" dirty="0"/>
          </a:p>
          <a:p>
            <a:r>
              <a:rPr lang="zh-CN" altLang="en-US" dirty="0"/>
              <a:t>是一种揭示实体之间关系的结构化的</a:t>
            </a:r>
            <a:r>
              <a:rPr lang="zh-CN" altLang="en-US" dirty="0">
                <a:solidFill>
                  <a:srgbClr val="FF0000"/>
                </a:solidFill>
              </a:rPr>
              <a:t>语义知识库</a:t>
            </a:r>
            <a:endParaRPr lang="en-US" altLang="zh-CN" dirty="0">
              <a:solidFill>
                <a:srgbClr val="FF0000"/>
              </a:solidFill>
            </a:endParaRPr>
          </a:p>
          <a:p>
            <a:r>
              <a:rPr lang="zh-CN" altLang="en-US" dirty="0"/>
              <a:t>其构成一张巨大的语义网络图，</a:t>
            </a:r>
            <a:r>
              <a:rPr lang="zh-CN" altLang="en-US" dirty="0">
                <a:solidFill>
                  <a:srgbClr val="FF0000"/>
                </a:solidFill>
              </a:rPr>
              <a:t>节点表示实体或概念</a:t>
            </a:r>
            <a:r>
              <a:rPr lang="zh-CN" altLang="en-US" dirty="0"/>
              <a:t>，</a:t>
            </a:r>
            <a:r>
              <a:rPr lang="zh-CN" altLang="en-US" dirty="0">
                <a:solidFill>
                  <a:srgbClr val="FF0000"/>
                </a:solidFill>
              </a:rPr>
              <a:t>边则由属性或关系构成</a:t>
            </a:r>
            <a:r>
              <a:rPr lang="zh-CN" altLang="en-US" dirty="0"/>
              <a:t>。其中，每个实体或概念可以用一个全局唯一确定的标识符来标识；每个属性</a:t>
            </a:r>
            <a:r>
              <a:rPr lang="en-US" altLang="zh-CN" dirty="0"/>
              <a:t>-</a:t>
            </a:r>
            <a:r>
              <a:rPr lang="zh-CN" altLang="en-US" dirty="0"/>
              <a:t>值对（</a:t>
            </a:r>
            <a:r>
              <a:rPr lang="en-US" altLang="zh-CN" dirty="0"/>
              <a:t>attribute-value </a:t>
            </a:r>
            <a:r>
              <a:rPr lang="en-US" altLang="zh-CN" dirty="0" err="1"/>
              <a:t>pair,AVP</a:t>
            </a:r>
            <a:r>
              <a:rPr lang="zh-CN" altLang="en-US" dirty="0"/>
              <a:t>）用来刻画实体的内在特性；关系则用来连接两个实体，刻画它们之间的关联。</a:t>
            </a:r>
          </a:p>
        </p:txBody>
      </p:sp>
      <p:sp>
        <p:nvSpPr>
          <p:cNvPr id="6" name="PA-文本框 16">
            <a:extLst>
              <a:ext uri="{FF2B5EF4-FFF2-40B4-BE49-F238E27FC236}">
                <a16:creationId xmlns:a16="http://schemas.microsoft.com/office/drawing/2014/main" id="{E6272FEF-6549-4706-98E0-92958D339FC7}"/>
              </a:ext>
            </a:extLst>
          </p:cNvPr>
          <p:cNvSpPr txBox="1"/>
          <p:nvPr>
            <p:custDataLst>
              <p:tags r:id="rId2"/>
            </p:custDataLst>
          </p:nvPr>
        </p:nvSpPr>
        <p:spPr>
          <a:xfrm>
            <a:off x="1294615" y="599173"/>
            <a:ext cx="4900766" cy="646331"/>
          </a:xfrm>
          <a:prstGeom prst="rect">
            <a:avLst/>
          </a:prstGeom>
          <a:noFill/>
        </p:spPr>
        <p:txBody>
          <a:bodyPr wrap="square" rtlCol="0">
            <a:spAutoFit/>
          </a:bodyPr>
          <a:lstStyle/>
          <a:p>
            <a:r>
              <a:rPr lang="zh-CN" altLang="en-US" sz="3600" b="1" spc="300" dirty="0">
                <a:solidFill>
                  <a:srgbClr val="C0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知识图谱</a:t>
            </a:r>
            <a:endParaRPr lang="zh-HK" altLang="en-US" sz="3600" b="1" spc="300"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entr" presetSubtype="0" fill="hold" grpId="0" nodeType="withEffect">
                                  <p:stCondLst>
                                    <p:cond delay="0"/>
                                  </p:stCondLst>
                                  <p:iterate type="lt">
                                    <p:tmPct val="10000"/>
                                  </p:iterate>
                                  <p:childTnLst>
                                    <p:set>
                                      <p:cBhvr>
                                        <p:cTn id="6" dur="1" fill="hold">
                                          <p:stCondLst>
                                            <p:cond delay="0"/>
                                          </p:stCondLst>
                                        </p:cTn>
                                        <p:tgtEl>
                                          <p:spTgt spid="6"/>
                                        </p:tgtEl>
                                        <p:attrNameLst>
                                          <p:attrName>style.visibility</p:attrName>
                                        </p:attrNameLst>
                                      </p:cBhvr>
                                      <p:to>
                                        <p:strVal val="visible"/>
                                      </p:to>
                                    </p:set>
                                    <p:anim to="" calcmode="lin" valueType="num">
                                      <p:cBhvr>
                                        <p:cTn id="7" dur="500" fill="hold">
                                          <p:stCondLst>
                                            <p:cond delay="0"/>
                                          </p:stCondLst>
                                        </p:cTn>
                                        <p:tgtEl>
                                          <p:spTgt spid="6"/>
                                        </p:tgtEl>
                                        <p:attrNameLst>
                                          <p:attrName>ppt_x</p:attrName>
                                        </p:attrNameLst>
                                      </p:cBhvr>
                                      <p:tavLst>
                                        <p:tav tm="0" fmla="#ppt_x-#ppt_h/6*sin(2*pi*$)*(1-$)*8/9">
                                          <p:val>
                                            <p:strVal val="0"/>
                                          </p:val>
                                        </p:tav>
                                        <p:tav tm="100000">
                                          <p:val>
                                            <p:strVal val="1"/>
                                          </p:val>
                                        </p:tav>
                                      </p:tavLst>
                                    </p:anim>
                                    <p:anim to="" calcmode="lin" valueType="num">
                                      <p:cBhvr>
                                        <p:cTn id="8" dur="500" fill="hold">
                                          <p:stCondLst>
                                            <p:cond delay="0"/>
                                          </p:stCondLst>
                                        </p:cTn>
                                        <p:tgtEl>
                                          <p:spTgt spid="6"/>
                                        </p:tgtEl>
                                        <p:attrNameLst>
                                          <p:attrName>ppt_w</p:attrName>
                                        </p:attrNameLst>
                                      </p:cBhvr>
                                      <p:tavLst>
                                        <p:tav tm="0" fmla="#ppt_w-#ppt_w/4*sin(2*pi*$)*(1-$)">
                                          <p:val>
                                            <p:strVal val="0"/>
                                          </p:val>
                                        </p:tav>
                                        <p:tav tm="100000">
                                          <p:val>
                                            <p:str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12">
            <a:extLst>
              <a:ext uri="{FF2B5EF4-FFF2-40B4-BE49-F238E27FC236}">
                <a16:creationId xmlns:a16="http://schemas.microsoft.com/office/drawing/2014/main" id="{4E338010-7B20-4BFB-A3E3-BF16101C1150}"/>
              </a:ext>
            </a:extLst>
          </p:cNvPr>
          <p:cNvSpPr/>
          <p:nvPr/>
        </p:nvSpPr>
        <p:spPr>
          <a:xfrm>
            <a:off x="341264" y="891975"/>
            <a:ext cx="2294883" cy="523220"/>
          </a:xfrm>
          <a:prstGeom prst="rect">
            <a:avLst/>
          </a:prstGeom>
        </p:spPr>
        <p:txBody>
          <a:bodyPr wrap="square">
            <a:spAutoFit/>
          </a:bodyPr>
          <a:lstStyle/>
          <a:p>
            <a:r>
              <a:rPr lang="en-US" altLang="zh-CN" sz="2800" dirty="0"/>
              <a:t>[</a:t>
            </a:r>
            <a:r>
              <a:rPr lang="zh-CN" altLang="en-US" sz="2800" dirty="0"/>
              <a:t>描述逻辑</a:t>
            </a:r>
            <a:r>
              <a:rPr lang="en-US" altLang="zh-CN" sz="2800" dirty="0"/>
              <a:t>]</a:t>
            </a:r>
            <a:endParaRPr lang="zh-CN" altLang="en-US" sz="2800" dirty="0"/>
          </a:p>
        </p:txBody>
      </p:sp>
      <p:pic>
        <p:nvPicPr>
          <p:cNvPr id="2" name="图片 1">
            <a:extLst>
              <a:ext uri="{FF2B5EF4-FFF2-40B4-BE49-F238E27FC236}">
                <a16:creationId xmlns:a16="http://schemas.microsoft.com/office/drawing/2014/main" id="{590E4B89-1370-4C21-8632-A5D9E0378C4E}"/>
              </a:ext>
            </a:extLst>
          </p:cNvPr>
          <p:cNvPicPr>
            <a:picLocks noChangeAspect="1"/>
          </p:cNvPicPr>
          <p:nvPr/>
        </p:nvPicPr>
        <p:blipFill>
          <a:blip r:embed="rId3"/>
          <a:stretch>
            <a:fillRect/>
          </a:stretch>
        </p:blipFill>
        <p:spPr>
          <a:xfrm>
            <a:off x="0" y="1781189"/>
            <a:ext cx="12192000" cy="3295622"/>
          </a:xfrm>
          <a:prstGeom prst="rect">
            <a:avLst/>
          </a:prstGeom>
        </p:spPr>
      </p:pic>
      <p:sp>
        <p:nvSpPr>
          <p:cNvPr id="6" name="矩形 5">
            <a:extLst>
              <a:ext uri="{FF2B5EF4-FFF2-40B4-BE49-F238E27FC236}">
                <a16:creationId xmlns:a16="http://schemas.microsoft.com/office/drawing/2014/main" id="{00D5A6E5-E6D0-41BB-9472-1737A40C0BB9}"/>
              </a:ext>
            </a:extLst>
          </p:cNvPr>
          <p:cNvSpPr/>
          <p:nvPr/>
        </p:nvSpPr>
        <p:spPr>
          <a:xfrm>
            <a:off x="0" y="60523"/>
            <a:ext cx="1813573" cy="307777"/>
          </a:xfrm>
          <a:prstGeom prst="rect">
            <a:avLst/>
          </a:prstGeom>
        </p:spPr>
        <p:txBody>
          <a:bodyPr wrap="none">
            <a:spAutoFit/>
          </a:bodyPr>
          <a:lstStyle/>
          <a:p>
            <a:r>
              <a:rPr lang="en-US" altLang="zh-CN" sz="1400" b="1" dirty="0"/>
              <a:t>PART FIVE </a:t>
            </a:r>
            <a:r>
              <a:rPr lang="zh-CN" altLang="en-US" sz="1400" b="1" dirty="0"/>
              <a:t>知识推理</a:t>
            </a:r>
          </a:p>
        </p:txBody>
      </p:sp>
      <p:sp>
        <p:nvSpPr>
          <p:cNvPr id="7" name="椭圆 6">
            <a:extLst>
              <a:ext uri="{FF2B5EF4-FFF2-40B4-BE49-F238E27FC236}">
                <a16:creationId xmlns:a16="http://schemas.microsoft.com/office/drawing/2014/main" id="{F93C3257-7908-4636-8492-C6DA00E23B42}"/>
              </a:ext>
            </a:extLst>
          </p:cNvPr>
          <p:cNvSpPr/>
          <p:nvPr/>
        </p:nvSpPr>
        <p:spPr>
          <a:xfrm>
            <a:off x="1950097" y="157740"/>
            <a:ext cx="130917" cy="113341"/>
          </a:xfrm>
          <a:prstGeom prst="ellipse">
            <a:avLst/>
          </a:prstGeom>
          <a:solidFill>
            <a:srgbClr val="8DDCF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4400">
              <a:solidFill>
                <a:srgbClr val="8DDCF8"/>
              </a:solidFill>
            </a:endParaRPr>
          </a:p>
        </p:txBody>
      </p:sp>
    </p:spTree>
    <p:extLst>
      <p:ext uri="{BB962C8B-B14F-4D97-AF65-F5344CB8AC3E}">
        <p14:creationId xmlns:p14="http://schemas.microsoft.com/office/powerpoint/2010/main" val="4880717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12">
            <a:extLst>
              <a:ext uri="{FF2B5EF4-FFF2-40B4-BE49-F238E27FC236}">
                <a16:creationId xmlns:a16="http://schemas.microsoft.com/office/drawing/2014/main" id="{4E338010-7B20-4BFB-A3E3-BF16101C1150}"/>
              </a:ext>
            </a:extLst>
          </p:cNvPr>
          <p:cNvSpPr/>
          <p:nvPr/>
        </p:nvSpPr>
        <p:spPr>
          <a:xfrm>
            <a:off x="341264" y="891975"/>
            <a:ext cx="5489381" cy="523220"/>
          </a:xfrm>
          <a:prstGeom prst="rect">
            <a:avLst/>
          </a:prstGeom>
        </p:spPr>
        <p:txBody>
          <a:bodyPr wrap="square">
            <a:spAutoFit/>
          </a:bodyPr>
          <a:lstStyle/>
          <a:p>
            <a:r>
              <a:rPr lang="en-US" altLang="zh-CN" sz="2800" dirty="0"/>
              <a:t>[</a:t>
            </a:r>
            <a:r>
              <a:rPr lang="zh-CN" altLang="en-US" sz="2800" dirty="0"/>
              <a:t>描述逻辑语义表</a:t>
            </a:r>
            <a:r>
              <a:rPr lang="en-US" altLang="zh-CN" sz="2800" dirty="0"/>
              <a:t>]</a:t>
            </a:r>
            <a:endParaRPr lang="zh-CN" altLang="en-US" sz="2800" dirty="0"/>
          </a:p>
        </p:txBody>
      </p:sp>
      <p:pic>
        <p:nvPicPr>
          <p:cNvPr id="16386" name="Picture 2" descr="http://pelhans.com/img/in-post/xiaoxiangkg_note7/xiaoxiangkg_note7_4.png">
            <a:extLst>
              <a:ext uri="{FF2B5EF4-FFF2-40B4-BE49-F238E27FC236}">
                <a16:creationId xmlns:a16="http://schemas.microsoft.com/office/drawing/2014/main" id="{82FE82EA-136D-42D0-B82B-2B112A1922D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1263" y="1609724"/>
            <a:ext cx="11489203" cy="4801833"/>
          </a:xfrm>
          <a:prstGeom prst="rect">
            <a:avLst/>
          </a:prstGeom>
          <a:noFill/>
          <a:extLst>
            <a:ext uri="{909E8E84-426E-40DD-AFC4-6F175D3DCCD1}">
              <a14:hiddenFill xmlns:a14="http://schemas.microsoft.com/office/drawing/2010/main">
                <a:solidFill>
                  <a:srgbClr val="FFFFFF"/>
                </a:solidFill>
              </a14:hiddenFill>
            </a:ext>
          </a:extLst>
        </p:spPr>
      </p:pic>
      <p:sp>
        <p:nvSpPr>
          <p:cNvPr id="6" name="矩形 5">
            <a:extLst>
              <a:ext uri="{FF2B5EF4-FFF2-40B4-BE49-F238E27FC236}">
                <a16:creationId xmlns:a16="http://schemas.microsoft.com/office/drawing/2014/main" id="{3321451D-EDC0-434F-AA50-E88BB4766F79}"/>
              </a:ext>
            </a:extLst>
          </p:cNvPr>
          <p:cNvSpPr/>
          <p:nvPr/>
        </p:nvSpPr>
        <p:spPr>
          <a:xfrm>
            <a:off x="0" y="60523"/>
            <a:ext cx="1813573" cy="307777"/>
          </a:xfrm>
          <a:prstGeom prst="rect">
            <a:avLst/>
          </a:prstGeom>
        </p:spPr>
        <p:txBody>
          <a:bodyPr wrap="none">
            <a:spAutoFit/>
          </a:bodyPr>
          <a:lstStyle/>
          <a:p>
            <a:r>
              <a:rPr lang="en-US" altLang="zh-CN" sz="1400" b="1" dirty="0"/>
              <a:t>PART FIVE </a:t>
            </a:r>
            <a:r>
              <a:rPr lang="zh-CN" altLang="en-US" sz="1400" b="1" dirty="0"/>
              <a:t>知识推理</a:t>
            </a:r>
          </a:p>
        </p:txBody>
      </p:sp>
      <p:sp>
        <p:nvSpPr>
          <p:cNvPr id="7" name="椭圆 6">
            <a:extLst>
              <a:ext uri="{FF2B5EF4-FFF2-40B4-BE49-F238E27FC236}">
                <a16:creationId xmlns:a16="http://schemas.microsoft.com/office/drawing/2014/main" id="{F62989D2-7810-44F8-9672-5800EADC09C0}"/>
              </a:ext>
            </a:extLst>
          </p:cNvPr>
          <p:cNvSpPr/>
          <p:nvPr/>
        </p:nvSpPr>
        <p:spPr>
          <a:xfrm>
            <a:off x="1950097" y="157740"/>
            <a:ext cx="130917" cy="113341"/>
          </a:xfrm>
          <a:prstGeom prst="ellipse">
            <a:avLst/>
          </a:prstGeom>
          <a:solidFill>
            <a:srgbClr val="8DDCF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4400">
              <a:solidFill>
                <a:srgbClr val="8DDCF8"/>
              </a:solidFill>
            </a:endParaRPr>
          </a:p>
        </p:txBody>
      </p:sp>
    </p:spTree>
    <p:extLst>
      <p:ext uri="{BB962C8B-B14F-4D97-AF65-F5344CB8AC3E}">
        <p14:creationId xmlns:p14="http://schemas.microsoft.com/office/powerpoint/2010/main" val="18769954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12">
            <a:extLst>
              <a:ext uri="{FF2B5EF4-FFF2-40B4-BE49-F238E27FC236}">
                <a16:creationId xmlns:a16="http://schemas.microsoft.com/office/drawing/2014/main" id="{4E338010-7B20-4BFB-A3E3-BF16101C1150}"/>
              </a:ext>
            </a:extLst>
          </p:cNvPr>
          <p:cNvSpPr/>
          <p:nvPr/>
        </p:nvSpPr>
        <p:spPr>
          <a:xfrm>
            <a:off x="341264" y="891975"/>
            <a:ext cx="5489381" cy="523220"/>
          </a:xfrm>
          <a:prstGeom prst="rect">
            <a:avLst/>
          </a:prstGeom>
        </p:spPr>
        <p:txBody>
          <a:bodyPr wrap="square">
            <a:spAutoFit/>
          </a:bodyPr>
          <a:lstStyle/>
          <a:p>
            <a:r>
              <a:rPr lang="en-US" altLang="zh-CN" sz="2800" dirty="0"/>
              <a:t>[</a:t>
            </a:r>
            <a:r>
              <a:rPr lang="zh-CN" altLang="en-US" sz="2800" dirty="0"/>
              <a:t>描述逻辑与</a:t>
            </a:r>
            <a:r>
              <a:rPr lang="en-US" altLang="zh-CN" sz="2800" dirty="0"/>
              <a:t>OWL</a:t>
            </a:r>
            <a:r>
              <a:rPr lang="zh-CN" altLang="en-US" sz="2800" dirty="0"/>
              <a:t>词汇对应表</a:t>
            </a:r>
            <a:r>
              <a:rPr lang="en-US" altLang="zh-CN" sz="2800" dirty="0"/>
              <a:t>]</a:t>
            </a:r>
            <a:endParaRPr lang="zh-CN" altLang="en-US" sz="2800" dirty="0"/>
          </a:p>
        </p:txBody>
      </p:sp>
      <p:pic>
        <p:nvPicPr>
          <p:cNvPr id="20482" name="Picture 2" descr="http://pelhans.com/img/in-post/xiaoxiangkg_note7/xiaoxiangkg_note7_5.png">
            <a:extLst>
              <a:ext uri="{FF2B5EF4-FFF2-40B4-BE49-F238E27FC236}">
                <a16:creationId xmlns:a16="http://schemas.microsoft.com/office/drawing/2014/main" id="{4F52FEA6-4B6D-4AE5-903C-D2145936B8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17756" y="1415195"/>
            <a:ext cx="9257011" cy="5386484"/>
          </a:xfrm>
          <a:prstGeom prst="rect">
            <a:avLst/>
          </a:prstGeom>
          <a:noFill/>
          <a:extLst>
            <a:ext uri="{909E8E84-426E-40DD-AFC4-6F175D3DCCD1}">
              <a14:hiddenFill xmlns:a14="http://schemas.microsoft.com/office/drawing/2010/main">
                <a:solidFill>
                  <a:srgbClr val="FFFFFF"/>
                </a:solidFill>
              </a14:hiddenFill>
            </a:ext>
          </a:extLst>
        </p:spPr>
      </p:pic>
      <p:sp>
        <p:nvSpPr>
          <p:cNvPr id="6" name="矩形 5">
            <a:extLst>
              <a:ext uri="{FF2B5EF4-FFF2-40B4-BE49-F238E27FC236}">
                <a16:creationId xmlns:a16="http://schemas.microsoft.com/office/drawing/2014/main" id="{CE296883-CADB-4D3B-923C-E361B340F33D}"/>
              </a:ext>
            </a:extLst>
          </p:cNvPr>
          <p:cNvSpPr/>
          <p:nvPr/>
        </p:nvSpPr>
        <p:spPr>
          <a:xfrm>
            <a:off x="0" y="60523"/>
            <a:ext cx="1813573" cy="307777"/>
          </a:xfrm>
          <a:prstGeom prst="rect">
            <a:avLst/>
          </a:prstGeom>
        </p:spPr>
        <p:txBody>
          <a:bodyPr wrap="none">
            <a:spAutoFit/>
          </a:bodyPr>
          <a:lstStyle/>
          <a:p>
            <a:r>
              <a:rPr lang="en-US" altLang="zh-CN" sz="1400" b="1" dirty="0"/>
              <a:t>PART FIVE </a:t>
            </a:r>
            <a:r>
              <a:rPr lang="zh-CN" altLang="en-US" sz="1400" b="1" dirty="0"/>
              <a:t>知识推理</a:t>
            </a:r>
          </a:p>
        </p:txBody>
      </p:sp>
      <p:sp>
        <p:nvSpPr>
          <p:cNvPr id="7" name="椭圆 6">
            <a:extLst>
              <a:ext uri="{FF2B5EF4-FFF2-40B4-BE49-F238E27FC236}">
                <a16:creationId xmlns:a16="http://schemas.microsoft.com/office/drawing/2014/main" id="{EFBB3F0B-A518-4549-892B-B21DAF57CB02}"/>
              </a:ext>
            </a:extLst>
          </p:cNvPr>
          <p:cNvSpPr/>
          <p:nvPr/>
        </p:nvSpPr>
        <p:spPr>
          <a:xfrm>
            <a:off x="1950097" y="157740"/>
            <a:ext cx="130917" cy="113341"/>
          </a:xfrm>
          <a:prstGeom prst="ellipse">
            <a:avLst/>
          </a:prstGeom>
          <a:solidFill>
            <a:srgbClr val="8DDCF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4400">
              <a:solidFill>
                <a:srgbClr val="8DDCF8"/>
              </a:solidFill>
            </a:endParaRPr>
          </a:p>
        </p:txBody>
      </p:sp>
    </p:spTree>
    <p:extLst>
      <p:ext uri="{BB962C8B-B14F-4D97-AF65-F5344CB8AC3E}">
        <p14:creationId xmlns:p14="http://schemas.microsoft.com/office/powerpoint/2010/main" val="15479385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12">
            <a:extLst>
              <a:ext uri="{FF2B5EF4-FFF2-40B4-BE49-F238E27FC236}">
                <a16:creationId xmlns:a16="http://schemas.microsoft.com/office/drawing/2014/main" id="{4E338010-7B20-4BFB-A3E3-BF16101C1150}"/>
              </a:ext>
            </a:extLst>
          </p:cNvPr>
          <p:cNvSpPr/>
          <p:nvPr/>
        </p:nvSpPr>
        <p:spPr>
          <a:xfrm>
            <a:off x="341264" y="891975"/>
            <a:ext cx="5489381" cy="523220"/>
          </a:xfrm>
          <a:prstGeom prst="rect">
            <a:avLst/>
          </a:prstGeom>
        </p:spPr>
        <p:txBody>
          <a:bodyPr wrap="square">
            <a:spAutoFit/>
          </a:bodyPr>
          <a:lstStyle/>
          <a:p>
            <a:r>
              <a:rPr lang="en-US" altLang="zh-CN" sz="2800" dirty="0"/>
              <a:t>[</a:t>
            </a:r>
            <a:r>
              <a:rPr lang="zh-CN" altLang="en-US" sz="2800" dirty="0"/>
              <a:t>本体推理方法</a:t>
            </a:r>
            <a:r>
              <a:rPr lang="en-US" altLang="zh-CN" sz="2800" dirty="0"/>
              <a:t>]</a:t>
            </a:r>
            <a:endParaRPr lang="zh-CN" altLang="en-US" sz="2800" dirty="0"/>
          </a:p>
        </p:txBody>
      </p:sp>
      <p:sp>
        <p:nvSpPr>
          <p:cNvPr id="2" name="矩形 1">
            <a:extLst>
              <a:ext uri="{FF2B5EF4-FFF2-40B4-BE49-F238E27FC236}">
                <a16:creationId xmlns:a16="http://schemas.microsoft.com/office/drawing/2014/main" id="{E09D20FD-79BE-4788-AED6-62F11CAE4393}"/>
              </a:ext>
            </a:extLst>
          </p:cNvPr>
          <p:cNvSpPr/>
          <p:nvPr/>
        </p:nvSpPr>
        <p:spPr>
          <a:xfrm>
            <a:off x="0" y="1582341"/>
            <a:ext cx="12192000" cy="4893647"/>
          </a:xfrm>
          <a:prstGeom prst="rect">
            <a:avLst/>
          </a:prstGeom>
        </p:spPr>
        <p:txBody>
          <a:bodyPr wrap="square">
            <a:spAutoFit/>
          </a:bodyPr>
          <a:lstStyle/>
          <a:p>
            <a:r>
              <a:rPr lang="zh-CN" altLang="en-US" sz="2400" dirty="0">
                <a:solidFill>
                  <a:srgbClr val="404040"/>
                </a:solidFill>
                <a:latin typeface="+mn-ea"/>
              </a:rPr>
              <a:t>基于本体推理的方法常见的有基于</a:t>
            </a:r>
            <a:r>
              <a:rPr lang="en-US" altLang="zh-CN" sz="2400" dirty="0">
                <a:solidFill>
                  <a:srgbClr val="404040"/>
                </a:solidFill>
                <a:latin typeface="+mn-ea"/>
              </a:rPr>
              <a:t>Tableaux</a:t>
            </a:r>
            <a:r>
              <a:rPr lang="zh-CN" altLang="en-US" sz="2400" dirty="0">
                <a:solidFill>
                  <a:srgbClr val="404040"/>
                </a:solidFill>
                <a:latin typeface="+mn-ea"/>
              </a:rPr>
              <a:t>运算的方法、基于逻辑编程改写的方法、基于一阶查询重写的方法、基于产生式规则的方法等。</a:t>
            </a:r>
            <a:endParaRPr lang="en-US" altLang="zh-CN" sz="2400" dirty="0">
              <a:solidFill>
                <a:srgbClr val="404040"/>
              </a:solidFill>
              <a:latin typeface="+mn-ea"/>
            </a:endParaRPr>
          </a:p>
          <a:p>
            <a:endParaRPr lang="zh-CN" altLang="en-US" sz="2400" dirty="0">
              <a:solidFill>
                <a:srgbClr val="404040"/>
              </a:solidFill>
              <a:latin typeface="+mn-ea"/>
            </a:endParaRPr>
          </a:p>
          <a:p>
            <a:pPr marL="342900" indent="-342900">
              <a:buFont typeface="Arial" panose="020B0604020202020204" pitchFamily="34" charset="0"/>
              <a:buChar char="•"/>
            </a:pPr>
            <a:r>
              <a:rPr lang="zh-CN" altLang="en-US" sz="2400" dirty="0">
                <a:solidFill>
                  <a:srgbClr val="404040"/>
                </a:solidFill>
                <a:latin typeface="+mn-ea"/>
              </a:rPr>
              <a:t>基于</a:t>
            </a:r>
            <a:r>
              <a:rPr lang="en-US" altLang="zh-CN" sz="2400" dirty="0">
                <a:solidFill>
                  <a:srgbClr val="404040"/>
                </a:solidFill>
                <a:latin typeface="+mn-ea"/>
              </a:rPr>
              <a:t>Tableaux</a:t>
            </a:r>
            <a:r>
              <a:rPr lang="zh-CN" altLang="en-US" sz="2400" dirty="0">
                <a:solidFill>
                  <a:srgbClr val="404040"/>
                </a:solidFill>
                <a:latin typeface="+mn-ea"/>
              </a:rPr>
              <a:t>运算适用于检查某一本体的可满足性，以及实例检测。</a:t>
            </a:r>
            <a:endParaRPr lang="en-US" altLang="zh-CN" sz="2400" dirty="0">
              <a:solidFill>
                <a:srgbClr val="404040"/>
              </a:solidFill>
              <a:latin typeface="+mn-ea"/>
            </a:endParaRPr>
          </a:p>
          <a:p>
            <a:endParaRPr lang="zh-CN" altLang="en-US" sz="2400" dirty="0">
              <a:solidFill>
                <a:srgbClr val="404040"/>
              </a:solidFill>
              <a:latin typeface="+mn-ea"/>
            </a:endParaRPr>
          </a:p>
          <a:p>
            <a:pPr marL="342900" indent="-342900">
              <a:buFont typeface="Arial" panose="020B0604020202020204" pitchFamily="34" charset="0"/>
              <a:buChar char="•"/>
            </a:pPr>
            <a:r>
              <a:rPr lang="zh-CN" altLang="en-US" sz="2400" dirty="0">
                <a:solidFill>
                  <a:srgbClr val="404040"/>
                </a:solidFill>
                <a:latin typeface="+mn-ea"/>
              </a:rPr>
              <a:t>基于逻辑编程改写的方法可以根据特定的场景定制规则，以实现用户自定义的推理过程。</a:t>
            </a:r>
            <a:endParaRPr lang="en-US" altLang="zh-CN" sz="2400" dirty="0">
              <a:solidFill>
                <a:srgbClr val="404040"/>
              </a:solidFill>
              <a:latin typeface="+mn-ea"/>
            </a:endParaRPr>
          </a:p>
          <a:p>
            <a:endParaRPr lang="zh-CN" altLang="en-US" sz="2400" dirty="0">
              <a:solidFill>
                <a:srgbClr val="404040"/>
              </a:solidFill>
              <a:latin typeface="+mn-ea"/>
            </a:endParaRPr>
          </a:p>
          <a:p>
            <a:pPr marL="342900" indent="-342900">
              <a:buFont typeface="Arial" panose="020B0604020202020204" pitchFamily="34" charset="0"/>
              <a:buChar char="•"/>
            </a:pPr>
            <a:r>
              <a:rPr lang="zh-CN" altLang="en-US" sz="2400" dirty="0">
                <a:solidFill>
                  <a:srgbClr val="404040"/>
                </a:solidFill>
                <a:latin typeface="+mn-ea"/>
              </a:rPr>
              <a:t>基于一节查询重写的方法可以高效低结合不同数据格式的数据源，重写方法关联起了不同的查询语言。以</a:t>
            </a:r>
            <a:r>
              <a:rPr lang="en-US" altLang="zh-CN" sz="2400" dirty="0" err="1">
                <a:solidFill>
                  <a:srgbClr val="404040"/>
                </a:solidFill>
                <a:latin typeface="+mn-ea"/>
              </a:rPr>
              <a:t>Datalog</a:t>
            </a:r>
            <a:r>
              <a:rPr lang="zh-CN" altLang="en-US" sz="2400" dirty="0">
                <a:solidFill>
                  <a:srgbClr val="404040"/>
                </a:solidFill>
                <a:latin typeface="+mn-ea"/>
              </a:rPr>
              <a:t>语言为中间语言</a:t>
            </a:r>
            <a:r>
              <a:rPr lang="en-US" altLang="zh-CN" sz="2400" dirty="0">
                <a:solidFill>
                  <a:srgbClr val="404040"/>
                </a:solidFill>
                <a:latin typeface="+mn-ea"/>
              </a:rPr>
              <a:t>,</a:t>
            </a:r>
            <a:r>
              <a:rPr lang="zh-CN" altLang="en-US" sz="2400" dirty="0">
                <a:solidFill>
                  <a:srgbClr val="404040"/>
                </a:solidFill>
                <a:latin typeface="+mn-ea"/>
              </a:rPr>
              <a:t>首先重写</a:t>
            </a:r>
            <a:r>
              <a:rPr lang="en-US" altLang="zh-CN" sz="2400" dirty="0">
                <a:solidFill>
                  <a:srgbClr val="404040"/>
                </a:solidFill>
                <a:latin typeface="+mn-ea"/>
              </a:rPr>
              <a:t>SPARQL</a:t>
            </a:r>
            <a:r>
              <a:rPr lang="zh-CN" altLang="en-US" sz="2400" dirty="0">
                <a:solidFill>
                  <a:srgbClr val="404040"/>
                </a:solidFill>
                <a:latin typeface="+mn-ea"/>
              </a:rPr>
              <a:t>语言为</a:t>
            </a:r>
            <a:r>
              <a:rPr lang="en-US" altLang="zh-CN" sz="2400" dirty="0" err="1">
                <a:solidFill>
                  <a:srgbClr val="404040"/>
                </a:solidFill>
                <a:latin typeface="+mn-ea"/>
              </a:rPr>
              <a:t>Datalog</a:t>
            </a:r>
            <a:r>
              <a:rPr lang="en-US" altLang="zh-CN" sz="2400" dirty="0">
                <a:solidFill>
                  <a:srgbClr val="404040"/>
                </a:solidFill>
                <a:latin typeface="+mn-ea"/>
              </a:rPr>
              <a:t>,</a:t>
            </a:r>
            <a:r>
              <a:rPr lang="zh-CN" altLang="en-US" sz="2400" dirty="0">
                <a:solidFill>
                  <a:srgbClr val="404040"/>
                </a:solidFill>
                <a:latin typeface="+mn-ea"/>
              </a:rPr>
              <a:t>再将</a:t>
            </a:r>
            <a:r>
              <a:rPr lang="en-US" altLang="zh-CN" sz="2400" dirty="0" err="1">
                <a:solidFill>
                  <a:srgbClr val="404040"/>
                </a:solidFill>
                <a:latin typeface="+mn-ea"/>
              </a:rPr>
              <a:t>Datalog</a:t>
            </a:r>
            <a:r>
              <a:rPr lang="zh-CN" altLang="en-US" sz="2400" dirty="0">
                <a:solidFill>
                  <a:srgbClr val="404040"/>
                </a:solidFill>
                <a:latin typeface="+mn-ea"/>
              </a:rPr>
              <a:t>重写为</a:t>
            </a:r>
            <a:r>
              <a:rPr lang="en-US" altLang="zh-CN" sz="2400" dirty="0">
                <a:solidFill>
                  <a:srgbClr val="404040"/>
                </a:solidFill>
                <a:latin typeface="+mn-ea"/>
              </a:rPr>
              <a:t>SQL</a:t>
            </a:r>
            <a:r>
              <a:rPr lang="zh-CN" altLang="en-US" sz="2400" dirty="0">
                <a:solidFill>
                  <a:srgbClr val="404040"/>
                </a:solidFill>
                <a:latin typeface="+mn-ea"/>
              </a:rPr>
              <a:t>查询；</a:t>
            </a:r>
            <a:endParaRPr lang="en-US" altLang="zh-CN" sz="2400" dirty="0">
              <a:solidFill>
                <a:srgbClr val="404040"/>
              </a:solidFill>
              <a:latin typeface="+mn-ea"/>
            </a:endParaRPr>
          </a:p>
          <a:p>
            <a:endParaRPr lang="zh-CN" altLang="en-US" sz="2400" dirty="0">
              <a:solidFill>
                <a:srgbClr val="404040"/>
              </a:solidFill>
              <a:latin typeface="+mn-ea"/>
            </a:endParaRPr>
          </a:p>
          <a:p>
            <a:pPr marL="342900" indent="-342900">
              <a:buFont typeface="Arial" panose="020B0604020202020204" pitchFamily="34" charset="0"/>
              <a:buChar char="•"/>
            </a:pPr>
            <a:r>
              <a:rPr lang="zh-CN" altLang="en-US" sz="2400" dirty="0">
                <a:solidFill>
                  <a:srgbClr val="404040"/>
                </a:solidFill>
                <a:latin typeface="+mn-ea"/>
              </a:rPr>
              <a:t>一种前向推理系统</a:t>
            </a:r>
            <a:r>
              <a:rPr lang="en-US" altLang="zh-CN" sz="2400" dirty="0">
                <a:solidFill>
                  <a:srgbClr val="404040"/>
                </a:solidFill>
                <a:latin typeface="+mn-ea"/>
              </a:rPr>
              <a:t>,</a:t>
            </a:r>
            <a:r>
              <a:rPr lang="zh-CN" altLang="en-US" sz="2400" dirty="0">
                <a:solidFill>
                  <a:srgbClr val="404040"/>
                </a:solidFill>
                <a:latin typeface="+mn-ea"/>
              </a:rPr>
              <a:t>可以按照一定机制执行规则从而达到某些目标</a:t>
            </a:r>
            <a:r>
              <a:rPr lang="en-US" altLang="zh-CN" sz="2400" dirty="0">
                <a:solidFill>
                  <a:srgbClr val="404040"/>
                </a:solidFill>
                <a:latin typeface="+mn-ea"/>
              </a:rPr>
              <a:t>,</a:t>
            </a:r>
            <a:r>
              <a:rPr lang="zh-CN" altLang="en-US" sz="2400" dirty="0">
                <a:solidFill>
                  <a:srgbClr val="404040"/>
                </a:solidFill>
                <a:latin typeface="+mn-ea"/>
              </a:rPr>
              <a:t>与一阶逻辑类似</a:t>
            </a:r>
            <a:r>
              <a:rPr lang="en-US" altLang="zh-CN" sz="2400" dirty="0">
                <a:solidFill>
                  <a:srgbClr val="404040"/>
                </a:solidFill>
                <a:latin typeface="+mn-ea"/>
              </a:rPr>
              <a:t>,</a:t>
            </a:r>
            <a:r>
              <a:rPr lang="zh-CN" altLang="en-US" sz="2400" dirty="0">
                <a:solidFill>
                  <a:srgbClr val="404040"/>
                </a:solidFill>
                <a:latin typeface="+mn-ea"/>
              </a:rPr>
              <a:t>也有区别；</a:t>
            </a:r>
            <a:endParaRPr lang="zh-CN" altLang="en-US" sz="2400" b="0" i="0" dirty="0">
              <a:solidFill>
                <a:srgbClr val="404040"/>
              </a:solidFill>
              <a:effectLst/>
              <a:latin typeface="+mn-ea"/>
            </a:endParaRPr>
          </a:p>
        </p:txBody>
      </p:sp>
      <p:sp>
        <p:nvSpPr>
          <p:cNvPr id="6" name="矩形 5">
            <a:extLst>
              <a:ext uri="{FF2B5EF4-FFF2-40B4-BE49-F238E27FC236}">
                <a16:creationId xmlns:a16="http://schemas.microsoft.com/office/drawing/2014/main" id="{099F64AD-4A63-41A1-AF2F-13CF8A8E989E}"/>
              </a:ext>
            </a:extLst>
          </p:cNvPr>
          <p:cNvSpPr/>
          <p:nvPr/>
        </p:nvSpPr>
        <p:spPr>
          <a:xfrm>
            <a:off x="0" y="60523"/>
            <a:ext cx="1813573" cy="307777"/>
          </a:xfrm>
          <a:prstGeom prst="rect">
            <a:avLst/>
          </a:prstGeom>
        </p:spPr>
        <p:txBody>
          <a:bodyPr wrap="none">
            <a:spAutoFit/>
          </a:bodyPr>
          <a:lstStyle/>
          <a:p>
            <a:r>
              <a:rPr lang="en-US" altLang="zh-CN" sz="1400" b="1" dirty="0"/>
              <a:t>PART FIVE </a:t>
            </a:r>
            <a:r>
              <a:rPr lang="zh-CN" altLang="en-US" sz="1400" b="1" dirty="0"/>
              <a:t>知识推理</a:t>
            </a:r>
          </a:p>
        </p:txBody>
      </p:sp>
      <p:sp>
        <p:nvSpPr>
          <p:cNvPr id="7" name="椭圆 6">
            <a:extLst>
              <a:ext uri="{FF2B5EF4-FFF2-40B4-BE49-F238E27FC236}">
                <a16:creationId xmlns:a16="http://schemas.microsoft.com/office/drawing/2014/main" id="{9F2ED787-0DCE-4F0A-AB96-3E5354D5B015}"/>
              </a:ext>
            </a:extLst>
          </p:cNvPr>
          <p:cNvSpPr/>
          <p:nvPr/>
        </p:nvSpPr>
        <p:spPr>
          <a:xfrm>
            <a:off x="1950097" y="157740"/>
            <a:ext cx="130917" cy="113341"/>
          </a:xfrm>
          <a:prstGeom prst="ellipse">
            <a:avLst/>
          </a:prstGeom>
          <a:solidFill>
            <a:srgbClr val="8DDCF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4400">
              <a:solidFill>
                <a:srgbClr val="8DDCF8"/>
              </a:solidFill>
            </a:endParaRPr>
          </a:p>
        </p:txBody>
      </p:sp>
    </p:spTree>
    <p:extLst>
      <p:ext uri="{BB962C8B-B14F-4D97-AF65-F5344CB8AC3E}">
        <p14:creationId xmlns:p14="http://schemas.microsoft.com/office/powerpoint/2010/main" val="11696022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12">
            <a:extLst>
              <a:ext uri="{FF2B5EF4-FFF2-40B4-BE49-F238E27FC236}">
                <a16:creationId xmlns:a16="http://schemas.microsoft.com/office/drawing/2014/main" id="{4E338010-7B20-4BFB-A3E3-BF16101C1150}"/>
              </a:ext>
            </a:extLst>
          </p:cNvPr>
          <p:cNvSpPr/>
          <p:nvPr/>
        </p:nvSpPr>
        <p:spPr>
          <a:xfrm>
            <a:off x="341264" y="891975"/>
            <a:ext cx="5489381" cy="523220"/>
          </a:xfrm>
          <a:prstGeom prst="rect">
            <a:avLst/>
          </a:prstGeom>
        </p:spPr>
        <p:txBody>
          <a:bodyPr wrap="square">
            <a:spAutoFit/>
          </a:bodyPr>
          <a:lstStyle/>
          <a:p>
            <a:r>
              <a:rPr lang="en-US" altLang="zh-CN" sz="2800" dirty="0"/>
              <a:t>[</a:t>
            </a:r>
            <a:r>
              <a:rPr lang="zh-CN" altLang="en-US" sz="2800" dirty="0"/>
              <a:t>本体推理方法</a:t>
            </a:r>
            <a:r>
              <a:rPr lang="en-US" altLang="zh-CN" sz="2800" dirty="0"/>
              <a:t>]</a:t>
            </a:r>
            <a:endParaRPr lang="zh-CN" altLang="en-US" sz="2800" dirty="0"/>
          </a:p>
        </p:txBody>
      </p:sp>
      <p:sp>
        <p:nvSpPr>
          <p:cNvPr id="2" name="矩形 1">
            <a:extLst>
              <a:ext uri="{FF2B5EF4-FFF2-40B4-BE49-F238E27FC236}">
                <a16:creationId xmlns:a16="http://schemas.microsoft.com/office/drawing/2014/main" id="{E09D20FD-79BE-4788-AED6-62F11CAE4393}"/>
              </a:ext>
            </a:extLst>
          </p:cNvPr>
          <p:cNvSpPr/>
          <p:nvPr/>
        </p:nvSpPr>
        <p:spPr>
          <a:xfrm>
            <a:off x="0" y="1582341"/>
            <a:ext cx="12192000" cy="1569660"/>
          </a:xfrm>
          <a:prstGeom prst="rect">
            <a:avLst/>
          </a:prstGeom>
        </p:spPr>
        <p:txBody>
          <a:bodyPr wrap="square">
            <a:spAutoFit/>
          </a:bodyPr>
          <a:lstStyle/>
          <a:p>
            <a:r>
              <a:rPr lang="zh-CN" altLang="en-US" sz="2400" dirty="0">
                <a:solidFill>
                  <a:srgbClr val="404040"/>
                </a:solidFill>
                <a:latin typeface="+mn-ea"/>
              </a:rPr>
              <a:t>基于</a:t>
            </a:r>
            <a:r>
              <a:rPr lang="en-US" altLang="zh-CN" sz="2400" dirty="0">
                <a:solidFill>
                  <a:srgbClr val="404040"/>
                </a:solidFill>
                <a:latin typeface="+mn-ea"/>
              </a:rPr>
              <a:t>Tableaux</a:t>
            </a:r>
            <a:r>
              <a:rPr lang="zh-CN" altLang="en-US" sz="2400" dirty="0">
                <a:solidFill>
                  <a:srgbClr val="404040"/>
                </a:solidFill>
                <a:latin typeface="+mn-ea"/>
              </a:rPr>
              <a:t>运算适用于检查某一本体的可满足性，以及实例检测。其基本思想是通过一系列规则构建</a:t>
            </a:r>
            <a:r>
              <a:rPr lang="en-US" altLang="zh-CN" sz="2400" dirty="0" err="1">
                <a:solidFill>
                  <a:srgbClr val="404040"/>
                </a:solidFill>
                <a:latin typeface="+mn-ea"/>
              </a:rPr>
              <a:t>ABox</a:t>
            </a:r>
            <a:r>
              <a:rPr lang="en-US" altLang="zh-CN" sz="2400" dirty="0">
                <a:solidFill>
                  <a:srgbClr val="404040"/>
                </a:solidFill>
                <a:latin typeface="+mn-ea"/>
              </a:rPr>
              <a:t>,</a:t>
            </a:r>
            <a:r>
              <a:rPr lang="zh-CN" altLang="en-US" sz="2400" dirty="0">
                <a:solidFill>
                  <a:srgbClr val="404040"/>
                </a:solidFill>
                <a:latin typeface="+mn-ea"/>
              </a:rPr>
              <a:t>以检测可满足性</a:t>
            </a:r>
            <a:r>
              <a:rPr lang="en-US" altLang="zh-CN" sz="2400" dirty="0">
                <a:solidFill>
                  <a:srgbClr val="404040"/>
                </a:solidFill>
                <a:latin typeface="+mn-ea"/>
              </a:rPr>
              <a:t>,</a:t>
            </a:r>
            <a:r>
              <a:rPr lang="zh-CN" altLang="en-US" sz="2400" dirty="0">
                <a:solidFill>
                  <a:srgbClr val="404040"/>
                </a:solidFill>
                <a:latin typeface="+mn-ea"/>
              </a:rPr>
              <a:t>或者检测某一实例是否存在于某概念。这种思想类似于一阶逻辑的归结反驳。</a:t>
            </a:r>
            <a:endParaRPr lang="en-US" altLang="zh-CN" sz="2400" dirty="0">
              <a:solidFill>
                <a:srgbClr val="404040"/>
              </a:solidFill>
              <a:latin typeface="+mn-ea"/>
            </a:endParaRPr>
          </a:p>
          <a:p>
            <a:r>
              <a:rPr lang="en-US" altLang="zh-CN" sz="2400" dirty="0">
                <a:solidFill>
                  <a:srgbClr val="404040"/>
                </a:solidFill>
                <a:latin typeface="+mn-ea"/>
              </a:rPr>
              <a:t>Tableaux</a:t>
            </a:r>
            <a:r>
              <a:rPr lang="zh-CN" altLang="en-US" sz="2400" dirty="0">
                <a:solidFill>
                  <a:srgbClr val="404040"/>
                </a:solidFill>
                <a:latin typeface="+mn-ea"/>
              </a:rPr>
              <a:t>运算规则</a:t>
            </a:r>
            <a:r>
              <a:rPr lang="en-US" altLang="zh-CN" sz="2400" dirty="0">
                <a:solidFill>
                  <a:srgbClr val="404040"/>
                </a:solidFill>
                <a:latin typeface="+mn-ea"/>
              </a:rPr>
              <a:t>(</a:t>
            </a:r>
            <a:r>
              <a:rPr lang="zh-CN" altLang="en-US" sz="2400" dirty="0">
                <a:solidFill>
                  <a:srgbClr val="404040"/>
                </a:solidFill>
                <a:latin typeface="+mn-ea"/>
              </a:rPr>
              <a:t>以主要</a:t>
            </a:r>
            <a:r>
              <a:rPr lang="en-US" altLang="zh-CN" sz="2400" dirty="0">
                <a:solidFill>
                  <a:srgbClr val="404040"/>
                </a:solidFill>
                <a:latin typeface="+mn-ea"/>
              </a:rPr>
              <a:t>DL</a:t>
            </a:r>
            <a:r>
              <a:rPr lang="zh-CN" altLang="en-US" sz="2400" dirty="0">
                <a:solidFill>
                  <a:srgbClr val="404040"/>
                </a:solidFill>
                <a:latin typeface="+mn-ea"/>
              </a:rPr>
              <a:t>算子举例</a:t>
            </a:r>
            <a:r>
              <a:rPr lang="en-US" altLang="zh-CN" sz="2400" dirty="0">
                <a:solidFill>
                  <a:srgbClr val="404040"/>
                </a:solidFill>
                <a:latin typeface="+mn-ea"/>
              </a:rPr>
              <a:t>)</a:t>
            </a:r>
            <a:r>
              <a:rPr lang="zh-CN" altLang="en-US" sz="2400" dirty="0">
                <a:solidFill>
                  <a:srgbClr val="404040"/>
                </a:solidFill>
                <a:latin typeface="+mn-ea"/>
              </a:rPr>
              <a:t>如下：</a:t>
            </a:r>
          </a:p>
        </p:txBody>
      </p:sp>
      <p:sp>
        <p:nvSpPr>
          <p:cNvPr id="6" name="矩形 5">
            <a:extLst>
              <a:ext uri="{FF2B5EF4-FFF2-40B4-BE49-F238E27FC236}">
                <a16:creationId xmlns:a16="http://schemas.microsoft.com/office/drawing/2014/main" id="{39970075-04ED-42B7-B437-C3DC288EB360}"/>
              </a:ext>
            </a:extLst>
          </p:cNvPr>
          <p:cNvSpPr/>
          <p:nvPr/>
        </p:nvSpPr>
        <p:spPr>
          <a:xfrm>
            <a:off x="3487794" y="886348"/>
            <a:ext cx="5118324" cy="523220"/>
          </a:xfrm>
          <a:prstGeom prst="rect">
            <a:avLst/>
          </a:prstGeom>
        </p:spPr>
        <p:txBody>
          <a:bodyPr wrap="square">
            <a:spAutoFit/>
          </a:bodyPr>
          <a:lstStyle/>
          <a:p>
            <a:r>
              <a:rPr lang="en-US" altLang="zh-CN" sz="2800" dirty="0"/>
              <a:t>[</a:t>
            </a:r>
            <a:r>
              <a:rPr lang="zh-CN" altLang="en-US" sz="2800" dirty="0">
                <a:latin typeface="+mn-ea"/>
              </a:rPr>
              <a:t>基于</a:t>
            </a:r>
            <a:r>
              <a:rPr lang="en-US" altLang="zh-CN" sz="2800" dirty="0">
                <a:latin typeface="+mn-ea"/>
              </a:rPr>
              <a:t>Tableaux</a:t>
            </a:r>
            <a:r>
              <a:rPr lang="zh-CN" altLang="en-US" sz="2800" dirty="0">
                <a:latin typeface="+mn-ea"/>
              </a:rPr>
              <a:t>运算</a:t>
            </a:r>
            <a:r>
              <a:rPr lang="en-US" altLang="zh-CN" sz="2800" dirty="0"/>
              <a:t>]</a:t>
            </a:r>
            <a:endParaRPr lang="zh-CN" altLang="en-US" sz="2800" dirty="0"/>
          </a:p>
        </p:txBody>
      </p:sp>
      <p:sp>
        <p:nvSpPr>
          <p:cNvPr id="7" name="文本框 6">
            <a:extLst>
              <a:ext uri="{FF2B5EF4-FFF2-40B4-BE49-F238E27FC236}">
                <a16:creationId xmlns:a16="http://schemas.microsoft.com/office/drawing/2014/main" id="{1184E785-403F-4759-B0CF-F83F36315BAC}"/>
              </a:ext>
            </a:extLst>
          </p:cNvPr>
          <p:cNvSpPr txBox="1"/>
          <p:nvPr/>
        </p:nvSpPr>
        <p:spPr>
          <a:xfrm>
            <a:off x="2931231" y="963292"/>
            <a:ext cx="556563" cy="369332"/>
          </a:xfrm>
          <a:prstGeom prst="rect">
            <a:avLst/>
          </a:prstGeom>
          <a:noFill/>
        </p:spPr>
        <p:txBody>
          <a:bodyPr wrap="none" rtlCol="0">
            <a:spAutoFit/>
          </a:bodyPr>
          <a:lstStyle/>
          <a:p>
            <a:r>
              <a:rPr lang="en-US" altLang="zh-CN" dirty="0"/>
              <a:t>----</a:t>
            </a:r>
            <a:endParaRPr lang="zh-CN" altLang="en-US" dirty="0"/>
          </a:p>
        </p:txBody>
      </p:sp>
      <p:pic>
        <p:nvPicPr>
          <p:cNvPr id="21506" name="Picture 2" descr="http://pelhans.com/img/in-post/xiaoxiangkg_note7/xiaoxiangkg_note7_6.png">
            <a:extLst>
              <a:ext uri="{FF2B5EF4-FFF2-40B4-BE49-F238E27FC236}">
                <a16:creationId xmlns:a16="http://schemas.microsoft.com/office/drawing/2014/main" id="{D1C84D2F-987C-41C2-B84F-68DE57820E2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60693" y="3209925"/>
            <a:ext cx="8772525" cy="3648075"/>
          </a:xfrm>
          <a:prstGeom prst="rect">
            <a:avLst/>
          </a:prstGeom>
          <a:noFill/>
          <a:extLst>
            <a:ext uri="{909E8E84-426E-40DD-AFC4-6F175D3DCCD1}">
              <a14:hiddenFill xmlns:a14="http://schemas.microsoft.com/office/drawing/2010/main">
                <a:solidFill>
                  <a:srgbClr val="FFFFFF"/>
                </a:solidFill>
              </a14:hiddenFill>
            </a:ext>
          </a:extLst>
        </p:spPr>
      </p:pic>
      <p:sp>
        <p:nvSpPr>
          <p:cNvPr id="9" name="矩形 8">
            <a:extLst>
              <a:ext uri="{FF2B5EF4-FFF2-40B4-BE49-F238E27FC236}">
                <a16:creationId xmlns:a16="http://schemas.microsoft.com/office/drawing/2014/main" id="{A6DD58AC-525B-492E-B850-F4429711C1DB}"/>
              </a:ext>
            </a:extLst>
          </p:cNvPr>
          <p:cNvSpPr/>
          <p:nvPr/>
        </p:nvSpPr>
        <p:spPr>
          <a:xfrm>
            <a:off x="0" y="60523"/>
            <a:ext cx="1813573" cy="307777"/>
          </a:xfrm>
          <a:prstGeom prst="rect">
            <a:avLst/>
          </a:prstGeom>
        </p:spPr>
        <p:txBody>
          <a:bodyPr wrap="none">
            <a:spAutoFit/>
          </a:bodyPr>
          <a:lstStyle/>
          <a:p>
            <a:r>
              <a:rPr lang="en-US" altLang="zh-CN" sz="1400" b="1" dirty="0"/>
              <a:t>PART FIVE </a:t>
            </a:r>
            <a:r>
              <a:rPr lang="zh-CN" altLang="en-US" sz="1400" b="1" dirty="0"/>
              <a:t>知识推理</a:t>
            </a:r>
          </a:p>
        </p:txBody>
      </p:sp>
      <p:sp>
        <p:nvSpPr>
          <p:cNvPr id="10" name="椭圆 9">
            <a:extLst>
              <a:ext uri="{FF2B5EF4-FFF2-40B4-BE49-F238E27FC236}">
                <a16:creationId xmlns:a16="http://schemas.microsoft.com/office/drawing/2014/main" id="{DADB2E5B-4669-45BD-BC9C-508AB12C14C7}"/>
              </a:ext>
            </a:extLst>
          </p:cNvPr>
          <p:cNvSpPr/>
          <p:nvPr/>
        </p:nvSpPr>
        <p:spPr>
          <a:xfrm>
            <a:off x="1950097" y="157740"/>
            <a:ext cx="130917" cy="113341"/>
          </a:xfrm>
          <a:prstGeom prst="ellipse">
            <a:avLst/>
          </a:prstGeom>
          <a:solidFill>
            <a:srgbClr val="8DDCF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4400">
              <a:solidFill>
                <a:srgbClr val="8DDCF8"/>
              </a:solidFill>
            </a:endParaRPr>
          </a:p>
        </p:txBody>
      </p:sp>
    </p:spTree>
    <p:extLst>
      <p:ext uri="{BB962C8B-B14F-4D97-AF65-F5344CB8AC3E}">
        <p14:creationId xmlns:p14="http://schemas.microsoft.com/office/powerpoint/2010/main" val="26560724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12">
            <a:extLst>
              <a:ext uri="{FF2B5EF4-FFF2-40B4-BE49-F238E27FC236}">
                <a16:creationId xmlns:a16="http://schemas.microsoft.com/office/drawing/2014/main" id="{4E338010-7B20-4BFB-A3E3-BF16101C1150}"/>
              </a:ext>
            </a:extLst>
          </p:cNvPr>
          <p:cNvSpPr/>
          <p:nvPr/>
        </p:nvSpPr>
        <p:spPr>
          <a:xfrm>
            <a:off x="341264" y="891975"/>
            <a:ext cx="5489381" cy="523220"/>
          </a:xfrm>
          <a:prstGeom prst="rect">
            <a:avLst/>
          </a:prstGeom>
        </p:spPr>
        <p:txBody>
          <a:bodyPr wrap="square">
            <a:spAutoFit/>
          </a:bodyPr>
          <a:lstStyle/>
          <a:p>
            <a:r>
              <a:rPr lang="en-US" altLang="zh-CN" sz="2800" dirty="0"/>
              <a:t>[</a:t>
            </a:r>
            <a:r>
              <a:rPr lang="zh-CN" altLang="en-US" sz="2800" dirty="0"/>
              <a:t>本体推理方法</a:t>
            </a:r>
            <a:r>
              <a:rPr lang="en-US" altLang="zh-CN" sz="2800" dirty="0"/>
              <a:t>]</a:t>
            </a:r>
            <a:endParaRPr lang="zh-CN" altLang="en-US" sz="2800" dirty="0"/>
          </a:p>
        </p:txBody>
      </p:sp>
      <p:sp>
        <p:nvSpPr>
          <p:cNvPr id="6" name="矩形 5">
            <a:extLst>
              <a:ext uri="{FF2B5EF4-FFF2-40B4-BE49-F238E27FC236}">
                <a16:creationId xmlns:a16="http://schemas.microsoft.com/office/drawing/2014/main" id="{39970075-04ED-42B7-B437-C3DC288EB360}"/>
              </a:ext>
            </a:extLst>
          </p:cNvPr>
          <p:cNvSpPr/>
          <p:nvPr/>
        </p:nvSpPr>
        <p:spPr>
          <a:xfrm>
            <a:off x="3487794" y="886348"/>
            <a:ext cx="5118324" cy="523220"/>
          </a:xfrm>
          <a:prstGeom prst="rect">
            <a:avLst/>
          </a:prstGeom>
        </p:spPr>
        <p:txBody>
          <a:bodyPr wrap="square">
            <a:spAutoFit/>
          </a:bodyPr>
          <a:lstStyle/>
          <a:p>
            <a:r>
              <a:rPr lang="en-US" altLang="zh-CN" sz="2800" dirty="0"/>
              <a:t>[</a:t>
            </a:r>
            <a:r>
              <a:rPr lang="zh-CN" altLang="en-US" sz="2800" dirty="0">
                <a:latin typeface="+mn-ea"/>
              </a:rPr>
              <a:t>基于</a:t>
            </a:r>
            <a:r>
              <a:rPr lang="en-US" altLang="zh-CN" sz="2800" dirty="0">
                <a:latin typeface="+mn-ea"/>
              </a:rPr>
              <a:t>Tableaux</a:t>
            </a:r>
            <a:r>
              <a:rPr lang="zh-CN" altLang="en-US" sz="2800" dirty="0">
                <a:latin typeface="+mn-ea"/>
              </a:rPr>
              <a:t>运算</a:t>
            </a:r>
            <a:r>
              <a:rPr lang="en-US" altLang="zh-CN" sz="2800" dirty="0"/>
              <a:t>]</a:t>
            </a:r>
            <a:endParaRPr lang="zh-CN" altLang="en-US" sz="2800" dirty="0"/>
          </a:p>
        </p:txBody>
      </p:sp>
      <p:sp>
        <p:nvSpPr>
          <p:cNvPr id="7" name="文本框 6">
            <a:extLst>
              <a:ext uri="{FF2B5EF4-FFF2-40B4-BE49-F238E27FC236}">
                <a16:creationId xmlns:a16="http://schemas.microsoft.com/office/drawing/2014/main" id="{1184E785-403F-4759-B0CF-F83F36315BAC}"/>
              </a:ext>
            </a:extLst>
          </p:cNvPr>
          <p:cNvSpPr txBox="1"/>
          <p:nvPr/>
        </p:nvSpPr>
        <p:spPr>
          <a:xfrm>
            <a:off x="2931231" y="963292"/>
            <a:ext cx="556563" cy="369332"/>
          </a:xfrm>
          <a:prstGeom prst="rect">
            <a:avLst/>
          </a:prstGeom>
          <a:noFill/>
        </p:spPr>
        <p:txBody>
          <a:bodyPr wrap="none" rtlCol="0">
            <a:spAutoFit/>
          </a:bodyPr>
          <a:lstStyle/>
          <a:p>
            <a:r>
              <a:rPr lang="en-US" altLang="zh-CN" dirty="0"/>
              <a:t>----</a:t>
            </a:r>
            <a:endParaRPr lang="zh-CN" altLang="en-US" dirty="0"/>
          </a:p>
        </p:txBody>
      </p:sp>
      <p:sp>
        <p:nvSpPr>
          <p:cNvPr id="3" name="矩形 2">
            <a:extLst>
              <a:ext uri="{FF2B5EF4-FFF2-40B4-BE49-F238E27FC236}">
                <a16:creationId xmlns:a16="http://schemas.microsoft.com/office/drawing/2014/main" id="{30893FC0-1902-48E1-A922-FB9D1D9DC33A}"/>
              </a:ext>
            </a:extLst>
          </p:cNvPr>
          <p:cNvSpPr/>
          <p:nvPr/>
        </p:nvSpPr>
        <p:spPr>
          <a:xfrm>
            <a:off x="467353" y="2222358"/>
            <a:ext cx="6795194" cy="400110"/>
          </a:xfrm>
          <a:prstGeom prst="rect">
            <a:avLst/>
          </a:prstGeom>
        </p:spPr>
        <p:txBody>
          <a:bodyPr wrap="none">
            <a:spAutoFit/>
          </a:bodyPr>
          <a:lstStyle/>
          <a:p>
            <a:r>
              <a:rPr lang="zh-CN" altLang="en-US" sz="2000" dirty="0">
                <a:solidFill>
                  <a:srgbClr val="404040"/>
                </a:solidFill>
                <a:latin typeface="+mn-ea"/>
              </a:rPr>
              <a:t>现在给定如下本体，检测实例</a:t>
            </a:r>
            <a:r>
              <a:rPr lang="en-US" altLang="zh-CN" sz="2000" dirty="0">
                <a:solidFill>
                  <a:srgbClr val="404040"/>
                </a:solidFill>
                <a:latin typeface="+mn-ea"/>
              </a:rPr>
              <a:t>Allen </a:t>
            </a:r>
            <a:r>
              <a:rPr lang="zh-CN" altLang="en-US" sz="2000" dirty="0">
                <a:solidFill>
                  <a:srgbClr val="404040"/>
                </a:solidFill>
                <a:latin typeface="+mn-ea"/>
              </a:rPr>
              <a:t>是否在 </a:t>
            </a:r>
            <a:r>
              <a:rPr lang="en-US" altLang="zh-CN" sz="2000" dirty="0">
                <a:solidFill>
                  <a:srgbClr val="404040"/>
                </a:solidFill>
                <a:latin typeface="+mn-ea"/>
              </a:rPr>
              <a:t>Woman</a:t>
            </a:r>
            <a:r>
              <a:rPr lang="zh-CN" altLang="en-US" sz="2000" dirty="0">
                <a:solidFill>
                  <a:srgbClr val="404040"/>
                </a:solidFill>
                <a:latin typeface="+mn-ea"/>
              </a:rPr>
              <a:t>中</a:t>
            </a:r>
            <a:r>
              <a:rPr lang="en-US" altLang="zh-CN" sz="2000" dirty="0">
                <a:solidFill>
                  <a:srgbClr val="404040"/>
                </a:solidFill>
                <a:latin typeface="+mn-ea"/>
              </a:rPr>
              <a:t>? </a:t>
            </a:r>
            <a:r>
              <a:rPr lang="zh-CN" altLang="en-US" sz="2000" dirty="0">
                <a:solidFill>
                  <a:srgbClr val="404040"/>
                </a:solidFill>
                <a:latin typeface="+mn-ea"/>
              </a:rPr>
              <a:t>即</a:t>
            </a:r>
            <a:r>
              <a:rPr lang="en-US" altLang="zh-CN" sz="2000" dirty="0">
                <a:solidFill>
                  <a:srgbClr val="404040"/>
                </a:solidFill>
                <a:latin typeface="+mn-ea"/>
              </a:rPr>
              <a:t>:</a:t>
            </a:r>
            <a:endParaRPr lang="zh-CN" altLang="en-US" sz="2000" dirty="0">
              <a:latin typeface="+mn-ea"/>
            </a:endParaRPr>
          </a:p>
        </p:txBody>
      </p:sp>
      <p:pic>
        <p:nvPicPr>
          <p:cNvPr id="4" name="图片 3">
            <a:extLst>
              <a:ext uri="{FF2B5EF4-FFF2-40B4-BE49-F238E27FC236}">
                <a16:creationId xmlns:a16="http://schemas.microsoft.com/office/drawing/2014/main" id="{88CCF459-6822-4AC2-BA7D-9080AE3E8351}"/>
              </a:ext>
            </a:extLst>
          </p:cNvPr>
          <p:cNvPicPr>
            <a:picLocks noChangeAspect="1"/>
          </p:cNvPicPr>
          <p:nvPr/>
        </p:nvPicPr>
        <p:blipFill>
          <a:blip r:embed="rId3"/>
          <a:stretch>
            <a:fillRect/>
          </a:stretch>
        </p:blipFill>
        <p:spPr>
          <a:xfrm>
            <a:off x="1481614" y="3016246"/>
            <a:ext cx="2190476" cy="571429"/>
          </a:xfrm>
          <a:prstGeom prst="rect">
            <a:avLst/>
          </a:prstGeom>
        </p:spPr>
      </p:pic>
      <p:pic>
        <p:nvPicPr>
          <p:cNvPr id="5" name="图片 4">
            <a:extLst>
              <a:ext uri="{FF2B5EF4-FFF2-40B4-BE49-F238E27FC236}">
                <a16:creationId xmlns:a16="http://schemas.microsoft.com/office/drawing/2014/main" id="{197EB5FB-9224-423E-B518-059E0DA8427C}"/>
              </a:ext>
            </a:extLst>
          </p:cNvPr>
          <p:cNvPicPr>
            <a:picLocks noChangeAspect="1"/>
          </p:cNvPicPr>
          <p:nvPr/>
        </p:nvPicPr>
        <p:blipFill>
          <a:blip r:embed="rId4"/>
          <a:stretch>
            <a:fillRect/>
          </a:stretch>
        </p:blipFill>
        <p:spPr>
          <a:xfrm>
            <a:off x="5578627" y="2968626"/>
            <a:ext cx="3638095" cy="666667"/>
          </a:xfrm>
          <a:prstGeom prst="rect">
            <a:avLst/>
          </a:prstGeom>
        </p:spPr>
      </p:pic>
      <p:sp>
        <p:nvSpPr>
          <p:cNvPr id="10" name="矩形 9">
            <a:extLst>
              <a:ext uri="{FF2B5EF4-FFF2-40B4-BE49-F238E27FC236}">
                <a16:creationId xmlns:a16="http://schemas.microsoft.com/office/drawing/2014/main" id="{B0B09332-5314-45B2-8995-FEC720C49A18}"/>
              </a:ext>
            </a:extLst>
          </p:cNvPr>
          <p:cNvSpPr/>
          <p:nvPr/>
        </p:nvSpPr>
        <p:spPr>
          <a:xfrm>
            <a:off x="0" y="60523"/>
            <a:ext cx="1813573" cy="307777"/>
          </a:xfrm>
          <a:prstGeom prst="rect">
            <a:avLst/>
          </a:prstGeom>
        </p:spPr>
        <p:txBody>
          <a:bodyPr wrap="none">
            <a:spAutoFit/>
          </a:bodyPr>
          <a:lstStyle/>
          <a:p>
            <a:r>
              <a:rPr lang="en-US" altLang="zh-CN" sz="1400" b="1" dirty="0"/>
              <a:t>PART FIVE </a:t>
            </a:r>
            <a:r>
              <a:rPr lang="zh-CN" altLang="en-US" sz="1400" b="1" dirty="0"/>
              <a:t>知识推理</a:t>
            </a:r>
          </a:p>
        </p:txBody>
      </p:sp>
      <p:sp>
        <p:nvSpPr>
          <p:cNvPr id="11" name="椭圆 10">
            <a:extLst>
              <a:ext uri="{FF2B5EF4-FFF2-40B4-BE49-F238E27FC236}">
                <a16:creationId xmlns:a16="http://schemas.microsoft.com/office/drawing/2014/main" id="{03FBA818-BB14-48A3-9D0C-546916120989}"/>
              </a:ext>
            </a:extLst>
          </p:cNvPr>
          <p:cNvSpPr/>
          <p:nvPr/>
        </p:nvSpPr>
        <p:spPr>
          <a:xfrm>
            <a:off x="1950097" y="157740"/>
            <a:ext cx="130917" cy="113341"/>
          </a:xfrm>
          <a:prstGeom prst="ellipse">
            <a:avLst/>
          </a:prstGeom>
          <a:solidFill>
            <a:srgbClr val="8DDCF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4400">
              <a:solidFill>
                <a:srgbClr val="8DDCF8"/>
              </a:solidFill>
            </a:endParaRPr>
          </a:p>
        </p:txBody>
      </p:sp>
    </p:spTree>
    <p:extLst>
      <p:ext uri="{BB962C8B-B14F-4D97-AF65-F5344CB8AC3E}">
        <p14:creationId xmlns:p14="http://schemas.microsoft.com/office/powerpoint/2010/main" val="12704841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12">
            <a:extLst>
              <a:ext uri="{FF2B5EF4-FFF2-40B4-BE49-F238E27FC236}">
                <a16:creationId xmlns:a16="http://schemas.microsoft.com/office/drawing/2014/main" id="{4E338010-7B20-4BFB-A3E3-BF16101C1150}"/>
              </a:ext>
            </a:extLst>
          </p:cNvPr>
          <p:cNvSpPr/>
          <p:nvPr/>
        </p:nvSpPr>
        <p:spPr>
          <a:xfrm>
            <a:off x="341264" y="891975"/>
            <a:ext cx="5489381" cy="523220"/>
          </a:xfrm>
          <a:prstGeom prst="rect">
            <a:avLst/>
          </a:prstGeom>
        </p:spPr>
        <p:txBody>
          <a:bodyPr wrap="square">
            <a:spAutoFit/>
          </a:bodyPr>
          <a:lstStyle/>
          <a:p>
            <a:r>
              <a:rPr lang="en-US" altLang="zh-CN" sz="2800" dirty="0"/>
              <a:t>[</a:t>
            </a:r>
            <a:r>
              <a:rPr lang="zh-CN" altLang="en-US" sz="2800" dirty="0"/>
              <a:t>本体推理方法</a:t>
            </a:r>
            <a:r>
              <a:rPr lang="en-US" altLang="zh-CN" sz="2800" dirty="0"/>
              <a:t>]</a:t>
            </a:r>
            <a:endParaRPr lang="zh-CN" altLang="en-US" sz="2800" dirty="0"/>
          </a:p>
        </p:txBody>
      </p:sp>
      <p:sp>
        <p:nvSpPr>
          <p:cNvPr id="6" name="矩形 5">
            <a:extLst>
              <a:ext uri="{FF2B5EF4-FFF2-40B4-BE49-F238E27FC236}">
                <a16:creationId xmlns:a16="http://schemas.microsoft.com/office/drawing/2014/main" id="{39970075-04ED-42B7-B437-C3DC288EB360}"/>
              </a:ext>
            </a:extLst>
          </p:cNvPr>
          <p:cNvSpPr/>
          <p:nvPr/>
        </p:nvSpPr>
        <p:spPr>
          <a:xfrm>
            <a:off x="3487794" y="886348"/>
            <a:ext cx="5118324" cy="523220"/>
          </a:xfrm>
          <a:prstGeom prst="rect">
            <a:avLst/>
          </a:prstGeom>
        </p:spPr>
        <p:txBody>
          <a:bodyPr wrap="square">
            <a:spAutoFit/>
          </a:bodyPr>
          <a:lstStyle/>
          <a:p>
            <a:r>
              <a:rPr lang="en-US" altLang="zh-CN" sz="2800" dirty="0"/>
              <a:t>[</a:t>
            </a:r>
            <a:r>
              <a:rPr lang="zh-CN" altLang="en-US" sz="2800" dirty="0">
                <a:latin typeface="+mn-ea"/>
              </a:rPr>
              <a:t>基于</a:t>
            </a:r>
            <a:r>
              <a:rPr lang="en-US" altLang="zh-CN" sz="2800" dirty="0">
                <a:latin typeface="+mn-ea"/>
              </a:rPr>
              <a:t>Tableaux</a:t>
            </a:r>
            <a:r>
              <a:rPr lang="zh-CN" altLang="en-US" sz="2800" dirty="0">
                <a:latin typeface="+mn-ea"/>
              </a:rPr>
              <a:t>运算</a:t>
            </a:r>
            <a:r>
              <a:rPr lang="en-US" altLang="zh-CN" sz="2800" dirty="0"/>
              <a:t>]</a:t>
            </a:r>
            <a:endParaRPr lang="zh-CN" altLang="en-US" sz="2800" dirty="0"/>
          </a:p>
        </p:txBody>
      </p:sp>
      <p:sp>
        <p:nvSpPr>
          <p:cNvPr id="7" name="文本框 6">
            <a:extLst>
              <a:ext uri="{FF2B5EF4-FFF2-40B4-BE49-F238E27FC236}">
                <a16:creationId xmlns:a16="http://schemas.microsoft.com/office/drawing/2014/main" id="{1184E785-403F-4759-B0CF-F83F36315BAC}"/>
              </a:ext>
            </a:extLst>
          </p:cNvPr>
          <p:cNvSpPr txBox="1"/>
          <p:nvPr/>
        </p:nvSpPr>
        <p:spPr>
          <a:xfrm>
            <a:off x="2931231" y="963292"/>
            <a:ext cx="556563" cy="369332"/>
          </a:xfrm>
          <a:prstGeom prst="rect">
            <a:avLst/>
          </a:prstGeom>
          <a:noFill/>
        </p:spPr>
        <p:txBody>
          <a:bodyPr wrap="none" rtlCol="0">
            <a:spAutoFit/>
          </a:bodyPr>
          <a:lstStyle/>
          <a:p>
            <a:r>
              <a:rPr lang="en-US" altLang="zh-CN" dirty="0"/>
              <a:t>----</a:t>
            </a:r>
            <a:endParaRPr lang="zh-CN" altLang="en-US" dirty="0"/>
          </a:p>
        </p:txBody>
      </p:sp>
      <p:pic>
        <p:nvPicPr>
          <p:cNvPr id="2" name="图片 1">
            <a:extLst>
              <a:ext uri="{FF2B5EF4-FFF2-40B4-BE49-F238E27FC236}">
                <a16:creationId xmlns:a16="http://schemas.microsoft.com/office/drawing/2014/main" id="{C1359DA3-B666-4606-B7CF-D13C8F730239}"/>
              </a:ext>
            </a:extLst>
          </p:cNvPr>
          <p:cNvPicPr>
            <a:picLocks noChangeAspect="1"/>
          </p:cNvPicPr>
          <p:nvPr/>
        </p:nvPicPr>
        <p:blipFill>
          <a:blip r:embed="rId3"/>
          <a:stretch>
            <a:fillRect/>
          </a:stretch>
        </p:blipFill>
        <p:spPr>
          <a:xfrm>
            <a:off x="259215" y="1442832"/>
            <a:ext cx="5571429" cy="1523810"/>
          </a:xfrm>
          <a:prstGeom prst="rect">
            <a:avLst/>
          </a:prstGeom>
        </p:spPr>
      </p:pic>
      <p:pic>
        <p:nvPicPr>
          <p:cNvPr id="8" name="图片 7">
            <a:extLst>
              <a:ext uri="{FF2B5EF4-FFF2-40B4-BE49-F238E27FC236}">
                <a16:creationId xmlns:a16="http://schemas.microsoft.com/office/drawing/2014/main" id="{A8EFDD5F-DAD3-4D7B-9A4D-10BE5D5EC7E4}"/>
              </a:ext>
            </a:extLst>
          </p:cNvPr>
          <p:cNvPicPr>
            <a:picLocks noChangeAspect="1"/>
          </p:cNvPicPr>
          <p:nvPr/>
        </p:nvPicPr>
        <p:blipFill>
          <a:blip r:embed="rId4"/>
          <a:stretch>
            <a:fillRect/>
          </a:stretch>
        </p:blipFill>
        <p:spPr>
          <a:xfrm>
            <a:off x="4602072" y="2361485"/>
            <a:ext cx="2457143" cy="580952"/>
          </a:xfrm>
          <a:prstGeom prst="rect">
            <a:avLst/>
          </a:prstGeom>
        </p:spPr>
      </p:pic>
      <p:pic>
        <p:nvPicPr>
          <p:cNvPr id="9" name="图片 8">
            <a:extLst>
              <a:ext uri="{FF2B5EF4-FFF2-40B4-BE49-F238E27FC236}">
                <a16:creationId xmlns:a16="http://schemas.microsoft.com/office/drawing/2014/main" id="{487D325A-8990-4013-B0B3-D1E26E3162CD}"/>
              </a:ext>
            </a:extLst>
          </p:cNvPr>
          <p:cNvPicPr>
            <a:picLocks noChangeAspect="1"/>
          </p:cNvPicPr>
          <p:nvPr/>
        </p:nvPicPr>
        <p:blipFill>
          <a:blip r:embed="rId5"/>
          <a:stretch>
            <a:fillRect/>
          </a:stretch>
        </p:blipFill>
        <p:spPr>
          <a:xfrm>
            <a:off x="0" y="2942437"/>
            <a:ext cx="12192000" cy="4067103"/>
          </a:xfrm>
          <a:prstGeom prst="rect">
            <a:avLst/>
          </a:prstGeom>
        </p:spPr>
      </p:pic>
      <p:sp>
        <p:nvSpPr>
          <p:cNvPr id="10" name="矩形 9">
            <a:extLst>
              <a:ext uri="{FF2B5EF4-FFF2-40B4-BE49-F238E27FC236}">
                <a16:creationId xmlns:a16="http://schemas.microsoft.com/office/drawing/2014/main" id="{AF2103F3-7EA8-448D-B08F-B8357BC20E3C}"/>
              </a:ext>
            </a:extLst>
          </p:cNvPr>
          <p:cNvSpPr/>
          <p:nvPr/>
        </p:nvSpPr>
        <p:spPr>
          <a:xfrm>
            <a:off x="0" y="60523"/>
            <a:ext cx="1813573" cy="307777"/>
          </a:xfrm>
          <a:prstGeom prst="rect">
            <a:avLst/>
          </a:prstGeom>
        </p:spPr>
        <p:txBody>
          <a:bodyPr wrap="none">
            <a:spAutoFit/>
          </a:bodyPr>
          <a:lstStyle/>
          <a:p>
            <a:r>
              <a:rPr lang="en-US" altLang="zh-CN" sz="1400" b="1" dirty="0"/>
              <a:t>PART FIVE </a:t>
            </a:r>
            <a:r>
              <a:rPr lang="zh-CN" altLang="en-US" sz="1400" b="1" dirty="0"/>
              <a:t>知识推理</a:t>
            </a:r>
          </a:p>
        </p:txBody>
      </p:sp>
      <p:sp>
        <p:nvSpPr>
          <p:cNvPr id="11" name="椭圆 10">
            <a:extLst>
              <a:ext uri="{FF2B5EF4-FFF2-40B4-BE49-F238E27FC236}">
                <a16:creationId xmlns:a16="http://schemas.microsoft.com/office/drawing/2014/main" id="{85FA8855-25EE-4F64-A32E-8FF995A49687}"/>
              </a:ext>
            </a:extLst>
          </p:cNvPr>
          <p:cNvSpPr/>
          <p:nvPr/>
        </p:nvSpPr>
        <p:spPr>
          <a:xfrm>
            <a:off x="1950097" y="157740"/>
            <a:ext cx="130917" cy="113341"/>
          </a:xfrm>
          <a:prstGeom prst="ellipse">
            <a:avLst/>
          </a:prstGeom>
          <a:solidFill>
            <a:srgbClr val="8DDCF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4400">
              <a:solidFill>
                <a:srgbClr val="8DDCF8"/>
              </a:solidFill>
            </a:endParaRPr>
          </a:p>
        </p:txBody>
      </p:sp>
    </p:spTree>
    <p:extLst>
      <p:ext uri="{BB962C8B-B14F-4D97-AF65-F5344CB8AC3E}">
        <p14:creationId xmlns:p14="http://schemas.microsoft.com/office/powerpoint/2010/main" val="1716376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12">
            <a:extLst>
              <a:ext uri="{FF2B5EF4-FFF2-40B4-BE49-F238E27FC236}">
                <a16:creationId xmlns:a16="http://schemas.microsoft.com/office/drawing/2014/main" id="{4E338010-7B20-4BFB-A3E3-BF16101C1150}"/>
              </a:ext>
            </a:extLst>
          </p:cNvPr>
          <p:cNvSpPr/>
          <p:nvPr/>
        </p:nvSpPr>
        <p:spPr>
          <a:xfrm>
            <a:off x="341264" y="891975"/>
            <a:ext cx="5489381" cy="523220"/>
          </a:xfrm>
          <a:prstGeom prst="rect">
            <a:avLst/>
          </a:prstGeom>
        </p:spPr>
        <p:txBody>
          <a:bodyPr wrap="square">
            <a:spAutoFit/>
          </a:bodyPr>
          <a:lstStyle/>
          <a:p>
            <a:r>
              <a:rPr lang="en-US" altLang="zh-CN" sz="2800" dirty="0"/>
              <a:t>[</a:t>
            </a:r>
            <a:r>
              <a:rPr lang="zh-CN" altLang="en-US" sz="2800" dirty="0"/>
              <a:t>本体推理方法</a:t>
            </a:r>
            <a:r>
              <a:rPr lang="en-US" altLang="zh-CN" sz="2800" dirty="0"/>
              <a:t>]</a:t>
            </a:r>
            <a:endParaRPr lang="zh-CN" altLang="en-US" sz="2800" dirty="0"/>
          </a:p>
        </p:txBody>
      </p:sp>
      <p:sp>
        <p:nvSpPr>
          <p:cNvPr id="6" name="矩形 5">
            <a:extLst>
              <a:ext uri="{FF2B5EF4-FFF2-40B4-BE49-F238E27FC236}">
                <a16:creationId xmlns:a16="http://schemas.microsoft.com/office/drawing/2014/main" id="{39970075-04ED-42B7-B437-C3DC288EB360}"/>
              </a:ext>
            </a:extLst>
          </p:cNvPr>
          <p:cNvSpPr/>
          <p:nvPr/>
        </p:nvSpPr>
        <p:spPr>
          <a:xfrm>
            <a:off x="3487794" y="886348"/>
            <a:ext cx="5118324" cy="523220"/>
          </a:xfrm>
          <a:prstGeom prst="rect">
            <a:avLst/>
          </a:prstGeom>
        </p:spPr>
        <p:txBody>
          <a:bodyPr wrap="square">
            <a:spAutoFit/>
          </a:bodyPr>
          <a:lstStyle/>
          <a:p>
            <a:r>
              <a:rPr lang="en-US" altLang="zh-CN" sz="2800" dirty="0"/>
              <a:t>[</a:t>
            </a:r>
            <a:r>
              <a:rPr lang="zh-CN" altLang="en-US" sz="2800" dirty="0">
                <a:latin typeface="+mn-ea"/>
              </a:rPr>
              <a:t>基于逻辑编程改写的方法</a:t>
            </a:r>
            <a:r>
              <a:rPr lang="en-US" altLang="zh-CN" sz="2800" dirty="0">
                <a:latin typeface="+mn-ea"/>
              </a:rPr>
              <a:t>]</a:t>
            </a:r>
            <a:endParaRPr lang="zh-CN" altLang="en-US" sz="2800" dirty="0">
              <a:latin typeface="+mn-ea"/>
            </a:endParaRPr>
          </a:p>
        </p:txBody>
      </p:sp>
      <p:sp>
        <p:nvSpPr>
          <p:cNvPr id="7" name="文本框 6">
            <a:extLst>
              <a:ext uri="{FF2B5EF4-FFF2-40B4-BE49-F238E27FC236}">
                <a16:creationId xmlns:a16="http://schemas.microsoft.com/office/drawing/2014/main" id="{1184E785-403F-4759-B0CF-F83F36315BAC}"/>
              </a:ext>
            </a:extLst>
          </p:cNvPr>
          <p:cNvSpPr txBox="1"/>
          <p:nvPr/>
        </p:nvSpPr>
        <p:spPr>
          <a:xfrm>
            <a:off x="2931231" y="963292"/>
            <a:ext cx="556563" cy="369332"/>
          </a:xfrm>
          <a:prstGeom prst="rect">
            <a:avLst/>
          </a:prstGeom>
          <a:noFill/>
        </p:spPr>
        <p:txBody>
          <a:bodyPr wrap="none" rtlCol="0">
            <a:spAutoFit/>
          </a:bodyPr>
          <a:lstStyle/>
          <a:p>
            <a:r>
              <a:rPr lang="en-US" altLang="zh-CN" dirty="0"/>
              <a:t>----</a:t>
            </a:r>
            <a:endParaRPr lang="zh-CN" altLang="en-US" dirty="0"/>
          </a:p>
        </p:txBody>
      </p:sp>
      <p:sp>
        <p:nvSpPr>
          <p:cNvPr id="3" name="矩形 2">
            <a:extLst>
              <a:ext uri="{FF2B5EF4-FFF2-40B4-BE49-F238E27FC236}">
                <a16:creationId xmlns:a16="http://schemas.microsoft.com/office/drawing/2014/main" id="{237B7334-500F-43F9-BCF7-DA548539765E}"/>
              </a:ext>
            </a:extLst>
          </p:cNvPr>
          <p:cNvSpPr/>
          <p:nvPr/>
        </p:nvSpPr>
        <p:spPr>
          <a:xfrm>
            <a:off x="341263" y="1724849"/>
            <a:ext cx="11395329" cy="1631216"/>
          </a:xfrm>
          <a:prstGeom prst="rect">
            <a:avLst/>
          </a:prstGeom>
        </p:spPr>
        <p:txBody>
          <a:bodyPr wrap="square">
            <a:spAutoFit/>
          </a:bodyPr>
          <a:lstStyle/>
          <a:p>
            <a:r>
              <a:rPr lang="zh-CN" altLang="en-US" sz="2000" dirty="0">
                <a:solidFill>
                  <a:srgbClr val="404040"/>
                </a:solidFill>
                <a:latin typeface="+mn-ea"/>
              </a:rPr>
              <a:t>本体推理具有一定的局限性，如仅支持预定义的本体公理上的推理，无法针对自定义的词汇支持灵活推理；用户无法定义自己的推理过程等。因此引入</a:t>
            </a:r>
            <a:r>
              <a:rPr lang="zh-CN" altLang="en-US" sz="2000" b="1" dirty="0">
                <a:solidFill>
                  <a:srgbClr val="404040"/>
                </a:solidFill>
                <a:latin typeface="+mn-ea"/>
              </a:rPr>
              <a:t>规则推理</a:t>
            </a:r>
            <a:r>
              <a:rPr lang="zh-CN" altLang="en-US" sz="2000" dirty="0">
                <a:solidFill>
                  <a:srgbClr val="404040"/>
                </a:solidFill>
                <a:latin typeface="+mn-ea"/>
              </a:rPr>
              <a:t>，它可以根据特定的场景定制规则</a:t>
            </a:r>
            <a:r>
              <a:rPr lang="en-US" altLang="zh-CN" sz="2000" dirty="0">
                <a:solidFill>
                  <a:srgbClr val="404040"/>
                </a:solidFill>
                <a:latin typeface="+mn-ea"/>
              </a:rPr>
              <a:t>,</a:t>
            </a:r>
            <a:r>
              <a:rPr lang="zh-CN" altLang="en-US" sz="2000" dirty="0">
                <a:solidFill>
                  <a:srgbClr val="404040"/>
                </a:solidFill>
                <a:latin typeface="+mn-ea"/>
              </a:rPr>
              <a:t>以实现用户自定义的推理过程。</a:t>
            </a:r>
          </a:p>
          <a:p>
            <a:r>
              <a:rPr lang="zh-CN" altLang="en-US" sz="2000" dirty="0">
                <a:solidFill>
                  <a:srgbClr val="404040"/>
                </a:solidFill>
                <a:latin typeface="+mn-ea"/>
              </a:rPr>
              <a:t>基于以上描述，引入</a:t>
            </a:r>
            <a:r>
              <a:rPr lang="en-US" altLang="zh-CN" sz="2000" dirty="0" err="1">
                <a:solidFill>
                  <a:srgbClr val="404040"/>
                </a:solidFill>
                <a:latin typeface="+mn-ea"/>
              </a:rPr>
              <a:t>Datalog</a:t>
            </a:r>
            <a:r>
              <a:rPr lang="zh-CN" altLang="en-US" sz="2000" dirty="0">
                <a:solidFill>
                  <a:srgbClr val="404040"/>
                </a:solidFill>
                <a:latin typeface="+mn-ea"/>
              </a:rPr>
              <a:t>语言，它可以结合本体推理和规则推理。面向知识库和数据库设计的逻辑语言</a:t>
            </a:r>
            <a:r>
              <a:rPr lang="en-US" altLang="zh-CN" sz="2000" dirty="0">
                <a:solidFill>
                  <a:srgbClr val="404040"/>
                </a:solidFill>
                <a:latin typeface="+mn-ea"/>
              </a:rPr>
              <a:t>,</a:t>
            </a:r>
            <a:r>
              <a:rPr lang="zh-CN" altLang="en-US" sz="2000" dirty="0">
                <a:solidFill>
                  <a:srgbClr val="404040"/>
                </a:solidFill>
                <a:latin typeface="+mn-ea"/>
              </a:rPr>
              <a:t>表达能力与</a:t>
            </a:r>
            <a:r>
              <a:rPr lang="en-US" altLang="zh-CN" sz="2000" dirty="0">
                <a:solidFill>
                  <a:srgbClr val="404040"/>
                </a:solidFill>
                <a:latin typeface="+mn-ea"/>
              </a:rPr>
              <a:t>OWL</a:t>
            </a:r>
            <a:r>
              <a:rPr lang="zh-CN" altLang="en-US" sz="2000" dirty="0">
                <a:solidFill>
                  <a:srgbClr val="404040"/>
                </a:solidFill>
                <a:latin typeface="+mn-ea"/>
              </a:rPr>
              <a:t>相当</a:t>
            </a:r>
            <a:r>
              <a:rPr lang="en-US" altLang="zh-CN" sz="2000" dirty="0">
                <a:solidFill>
                  <a:srgbClr val="404040"/>
                </a:solidFill>
                <a:latin typeface="+mn-ea"/>
              </a:rPr>
              <a:t>,</a:t>
            </a:r>
            <a:r>
              <a:rPr lang="zh-CN" altLang="en-US" sz="2000" dirty="0">
                <a:solidFill>
                  <a:srgbClr val="404040"/>
                </a:solidFill>
                <a:latin typeface="+mn-ea"/>
              </a:rPr>
              <a:t>支持递归，便于撰写规则，实现推理。</a:t>
            </a:r>
            <a:endParaRPr lang="zh-CN" altLang="en-US" sz="2000" b="0" i="0" dirty="0">
              <a:solidFill>
                <a:srgbClr val="404040"/>
              </a:solidFill>
              <a:effectLst/>
              <a:latin typeface="+mn-ea"/>
            </a:endParaRPr>
          </a:p>
        </p:txBody>
      </p:sp>
      <p:pic>
        <p:nvPicPr>
          <p:cNvPr id="23554" name="Picture 2" descr="http://pelhans.com/img/in-post/xiaoxiangkg_note7/xiaoxiangkg_note7_8.png">
            <a:extLst>
              <a:ext uri="{FF2B5EF4-FFF2-40B4-BE49-F238E27FC236}">
                <a16:creationId xmlns:a16="http://schemas.microsoft.com/office/drawing/2014/main" id="{A43CC22F-06F2-4659-9EF9-C27E0045AEC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81014" y="3501936"/>
            <a:ext cx="8039100" cy="3038475"/>
          </a:xfrm>
          <a:prstGeom prst="rect">
            <a:avLst/>
          </a:prstGeom>
          <a:noFill/>
          <a:extLst>
            <a:ext uri="{909E8E84-426E-40DD-AFC4-6F175D3DCCD1}">
              <a14:hiddenFill xmlns:a14="http://schemas.microsoft.com/office/drawing/2010/main">
                <a:solidFill>
                  <a:srgbClr val="FFFFFF"/>
                </a:solidFill>
              </a14:hiddenFill>
            </a:ext>
          </a:extLst>
        </p:spPr>
      </p:pic>
      <p:sp>
        <p:nvSpPr>
          <p:cNvPr id="9" name="矩形 8">
            <a:extLst>
              <a:ext uri="{FF2B5EF4-FFF2-40B4-BE49-F238E27FC236}">
                <a16:creationId xmlns:a16="http://schemas.microsoft.com/office/drawing/2014/main" id="{29E75A83-85AC-4B05-9FEB-122C655BAE16}"/>
              </a:ext>
            </a:extLst>
          </p:cNvPr>
          <p:cNvSpPr/>
          <p:nvPr/>
        </p:nvSpPr>
        <p:spPr>
          <a:xfrm>
            <a:off x="0" y="60523"/>
            <a:ext cx="1813573" cy="307777"/>
          </a:xfrm>
          <a:prstGeom prst="rect">
            <a:avLst/>
          </a:prstGeom>
        </p:spPr>
        <p:txBody>
          <a:bodyPr wrap="none">
            <a:spAutoFit/>
          </a:bodyPr>
          <a:lstStyle/>
          <a:p>
            <a:r>
              <a:rPr lang="en-US" altLang="zh-CN" sz="1400" b="1" dirty="0"/>
              <a:t>PART FIVE </a:t>
            </a:r>
            <a:r>
              <a:rPr lang="zh-CN" altLang="en-US" sz="1400" b="1" dirty="0"/>
              <a:t>知识推理</a:t>
            </a:r>
          </a:p>
        </p:txBody>
      </p:sp>
      <p:sp>
        <p:nvSpPr>
          <p:cNvPr id="10" name="椭圆 9">
            <a:extLst>
              <a:ext uri="{FF2B5EF4-FFF2-40B4-BE49-F238E27FC236}">
                <a16:creationId xmlns:a16="http://schemas.microsoft.com/office/drawing/2014/main" id="{4D2B7D39-E026-4213-8294-08E2EAF740D5}"/>
              </a:ext>
            </a:extLst>
          </p:cNvPr>
          <p:cNvSpPr/>
          <p:nvPr/>
        </p:nvSpPr>
        <p:spPr>
          <a:xfrm>
            <a:off x="1950097" y="157740"/>
            <a:ext cx="130917" cy="113341"/>
          </a:xfrm>
          <a:prstGeom prst="ellipse">
            <a:avLst/>
          </a:prstGeom>
          <a:solidFill>
            <a:srgbClr val="8DDCF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4400">
              <a:solidFill>
                <a:srgbClr val="8DDCF8"/>
              </a:solidFill>
            </a:endParaRPr>
          </a:p>
        </p:txBody>
      </p:sp>
    </p:spTree>
    <p:extLst>
      <p:ext uri="{BB962C8B-B14F-4D97-AF65-F5344CB8AC3E}">
        <p14:creationId xmlns:p14="http://schemas.microsoft.com/office/powerpoint/2010/main" val="5670406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12">
            <a:extLst>
              <a:ext uri="{FF2B5EF4-FFF2-40B4-BE49-F238E27FC236}">
                <a16:creationId xmlns:a16="http://schemas.microsoft.com/office/drawing/2014/main" id="{4E338010-7B20-4BFB-A3E3-BF16101C1150}"/>
              </a:ext>
            </a:extLst>
          </p:cNvPr>
          <p:cNvSpPr/>
          <p:nvPr/>
        </p:nvSpPr>
        <p:spPr>
          <a:xfrm>
            <a:off x="341264" y="891975"/>
            <a:ext cx="5489381" cy="523220"/>
          </a:xfrm>
          <a:prstGeom prst="rect">
            <a:avLst/>
          </a:prstGeom>
        </p:spPr>
        <p:txBody>
          <a:bodyPr wrap="square">
            <a:spAutoFit/>
          </a:bodyPr>
          <a:lstStyle/>
          <a:p>
            <a:r>
              <a:rPr lang="en-US" altLang="zh-CN" sz="2800" dirty="0"/>
              <a:t>[</a:t>
            </a:r>
            <a:r>
              <a:rPr lang="zh-CN" altLang="en-US" sz="2800" dirty="0"/>
              <a:t>本体推理方法</a:t>
            </a:r>
            <a:r>
              <a:rPr lang="en-US" altLang="zh-CN" sz="2800" dirty="0"/>
              <a:t>]</a:t>
            </a:r>
            <a:endParaRPr lang="zh-CN" altLang="en-US" sz="2800" dirty="0"/>
          </a:p>
        </p:txBody>
      </p:sp>
      <p:sp>
        <p:nvSpPr>
          <p:cNvPr id="6" name="矩形 5">
            <a:extLst>
              <a:ext uri="{FF2B5EF4-FFF2-40B4-BE49-F238E27FC236}">
                <a16:creationId xmlns:a16="http://schemas.microsoft.com/office/drawing/2014/main" id="{39970075-04ED-42B7-B437-C3DC288EB360}"/>
              </a:ext>
            </a:extLst>
          </p:cNvPr>
          <p:cNvSpPr/>
          <p:nvPr/>
        </p:nvSpPr>
        <p:spPr>
          <a:xfrm>
            <a:off x="3487794" y="886348"/>
            <a:ext cx="5118324" cy="523220"/>
          </a:xfrm>
          <a:prstGeom prst="rect">
            <a:avLst/>
          </a:prstGeom>
        </p:spPr>
        <p:txBody>
          <a:bodyPr wrap="square">
            <a:spAutoFit/>
          </a:bodyPr>
          <a:lstStyle/>
          <a:p>
            <a:r>
              <a:rPr lang="en-US" altLang="zh-CN" sz="2800" dirty="0"/>
              <a:t>[</a:t>
            </a:r>
            <a:r>
              <a:rPr lang="zh-CN" altLang="en-US" sz="2800" dirty="0">
                <a:latin typeface="+mn-ea"/>
              </a:rPr>
              <a:t>基于逻辑编程改写的方法</a:t>
            </a:r>
            <a:r>
              <a:rPr lang="en-US" altLang="zh-CN" sz="2800" dirty="0">
                <a:latin typeface="+mn-ea"/>
              </a:rPr>
              <a:t>]</a:t>
            </a:r>
            <a:endParaRPr lang="zh-CN" altLang="en-US" sz="2800" dirty="0">
              <a:latin typeface="+mn-ea"/>
            </a:endParaRPr>
          </a:p>
        </p:txBody>
      </p:sp>
      <p:sp>
        <p:nvSpPr>
          <p:cNvPr id="7" name="文本框 6">
            <a:extLst>
              <a:ext uri="{FF2B5EF4-FFF2-40B4-BE49-F238E27FC236}">
                <a16:creationId xmlns:a16="http://schemas.microsoft.com/office/drawing/2014/main" id="{1184E785-403F-4759-B0CF-F83F36315BAC}"/>
              </a:ext>
            </a:extLst>
          </p:cNvPr>
          <p:cNvSpPr txBox="1"/>
          <p:nvPr/>
        </p:nvSpPr>
        <p:spPr>
          <a:xfrm>
            <a:off x="2931231" y="963292"/>
            <a:ext cx="556563" cy="369332"/>
          </a:xfrm>
          <a:prstGeom prst="rect">
            <a:avLst/>
          </a:prstGeom>
          <a:noFill/>
        </p:spPr>
        <p:txBody>
          <a:bodyPr wrap="none" rtlCol="0">
            <a:spAutoFit/>
          </a:bodyPr>
          <a:lstStyle/>
          <a:p>
            <a:r>
              <a:rPr lang="en-US" altLang="zh-CN" dirty="0"/>
              <a:t>----</a:t>
            </a:r>
            <a:endParaRPr lang="zh-CN" altLang="en-US" dirty="0"/>
          </a:p>
        </p:txBody>
      </p:sp>
      <p:pic>
        <p:nvPicPr>
          <p:cNvPr id="2" name="图片 1">
            <a:extLst>
              <a:ext uri="{FF2B5EF4-FFF2-40B4-BE49-F238E27FC236}">
                <a16:creationId xmlns:a16="http://schemas.microsoft.com/office/drawing/2014/main" id="{E2F805B8-1631-404D-81C5-C1CBFAFB6BD4}"/>
              </a:ext>
            </a:extLst>
          </p:cNvPr>
          <p:cNvPicPr>
            <a:picLocks noChangeAspect="1"/>
          </p:cNvPicPr>
          <p:nvPr/>
        </p:nvPicPr>
        <p:blipFill>
          <a:blip r:embed="rId3"/>
          <a:stretch>
            <a:fillRect/>
          </a:stretch>
        </p:blipFill>
        <p:spPr>
          <a:xfrm>
            <a:off x="373720" y="1603533"/>
            <a:ext cx="11346472" cy="4076504"/>
          </a:xfrm>
          <a:prstGeom prst="rect">
            <a:avLst/>
          </a:prstGeom>
        </p:spPr>
      </p:pic>
      <p:sp>
        <p:nvSpPr>
          <p:cNvPr id="8" name="矩形 7">
            <a:extLst>
              <a:ext uri="{FF2B5EF4-FFF2-40B4-BE49-F238E27FC236}">
                <a16:creationId xmlns:a16="http://schemas.microsoft.com/office/drawing/2014/main" id="{8D858E69-9F4B-4E18-A8C2-519F3EC24F02}"/>
              </a:ext>
            </a:extLst>
          </p:cNvPr>
          <p:cNvSpPr/>
          <p:nvPr/>
        </p:nvSpPr>
        <p:spPr>
          <a:xfrm>
            <a:off x="0" y="60523"/>
            <a:ext cx="1813573" cy="307777"/>
          </a:xfrm>
          <a:prstGeom prst="rect">
            <a:avLst/>
          </a:prstGeom>
        </p:spPr>
        <p:txBody>
          <a:bodyPr wrap="none">
            <a:spAutoFit/>
          </a:bodyPr>
          <a:lstStyle/>
          <a:p>
            <a:r>
              <a:rPr lang="en-US" altLang="zh-CN" sz="1400" b="1" dirty="0"/>
              <a:t>PART FIVE </a:t>
            </a:r>
            <a:r>
              <a:rPr lang="zh-CN" altLang="en-US" sz="1400" b="1" dirty="0"/>
              <a:t>知识推理</a:t>
            </a:r>
          </a:p>
        </p:txBody>
      </p:sp>
      <p:sp>
        <p:nvSpPr>
          <p:cNvPr id="9" name="椭圆 8">
            <a:extLst>
              <a:ext uri="{FF2B5EF4-FFF2-40B4-BE49-F238E27FC236}">
                <a16:creationId xmlns:a16="http://schemas.microsoft.com/office/drawing/2014/main" id="{9F028377-1957-4EB6-AAD1-9FBCF2F29F44}"/>
              </a:ext>
            </a:extLst>
          </p:cNvPr>
          <p:cNvSpPr/>
          <p:nvPr/>
        </p:nvSpPr>
        <p:spPr>
          <a:xfrm>
            <a:off x="1950097" y="157740"/>
            <a:ext cx="130917" cy="113341"/>
          </a:xfrm>
          <a:prstGeom prst="ellipse">
            <a:avLst/>
          </a:prstGeom>
          <a:solidFill>
            <a:srgbClr val="8DDCF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4400">
              <a:solidFill>
                <a:srgbClr val="8DDCF8"/>
              </a:solidFill>
            </a:endParaRPr>
          </a:p>
        </p:txBody>
      </p:sp>
    </p:spTree>
    <p:extLst>
      <p:ext uri="{BB962C8B-B14F-4D97-AF65-F5344CB8AC3E}">
        <p14:creationId xmlns:p14="http://schemas.microsoft.com/office/powerpoint/2010/main" val="41892201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12">
            <a:extLst>
              <a:ext uri="{FF2B5EF4-FFF2-40B4-BE49-F238E27FC236}">
                <a16:creationId xmlns:a16="http://schemas.microsoft.com/office/drawing/2014/main" id="{4E338010-7B20-4BFB-A3E3-BF16101C1150}"/>
              </a:ext>
            </a:extLst>
          </p:cNvPr>
          <p:cNvSpPr/>
          <p:nvPr/>
        </p:nvSpPr>
        <p:spPr>
          <a:xfrm>
            <a:off x="341264" y="891975"/>
            <a:ext cx="5489381" cy="523220"/>
          </a:xfrm>
          <a:prstGeom prst="rect">
            <a:avLst/>
          </a:prstGeom>
        </p:spPr>
        <p:txBody>
          <a:bodyPr wrap="square">
            <a:spAutoFit/>
          </a:bodyPr>
          <a:lstStyle/>
          <a:p>
            <a:r>
              <a:rPr lang="en-US" altLang="zh-CN" sz="2800" dirty="0"/>
              <a:t>[</a:t>
            </a:r>
            <a:r>
              <a:rPr lang="zh-CN" altLang="en-US" sz="2800" dirty="0"/>
              <a:t>本体推理方法</a:t>
            </a:r>
            <a:r>
              <a:rPr lang="en-US" altLang="zh-CN" sz="2800" dirty="0"/>
              <a:t>]</a:t>
            </a:r>
            <a:endParaRPr lang="zh-CN" altLang="en-US" sz="2800" dirty="0"/>
          </a:p>
        </p:txBody>
      </p:sp>
      <p:sp>
        <p:nvSpPr>
          <p:cNvPr id="6" name="矩形 5">
            <a:extLst>
              <a:ext uri="{FF2B5EF4-FFF2-40B4-BE49-F238E27FC236}">
                <a16:creationId xmlns:a16="http://schemas.microsoft.com/office/drawing/2014/main" id="{39970075-04ED-42B7-B437-C3DC288EB360}"/>
              </a:ext>
            </a:extLst>
          </p:cNvPr>
          <p:cNvSpPr/>
          <p:nvPr/>
        </p:nvSpPr>
        <p:spPr>
          <a:xfrm>
            <a:off x="3487794" y="886348"/>
            <a:ext cx="5118324" cy="523220"/>
          </a:xfrm>
          <a:prstGeom prst="rect">
            <a:avLst/>
          </a:prstGeom>
        </p:spPr>
        <p:txBody>
          <a:bodyPr wrap="square">
            <a:spAutoFit/>
          </a:bodyPr>
          <a:lstStyle/>
          <a:p>
            <a:r>
              <a:rPr lang="en-US" altLang="zh-CN" sz="2800" dirty="0"/>
              <a:t>[</a:t>
            </a:r>
            <a:r>
              <a:rPr lang="zh-CN" altLang="en-US" sz="2800" dirty="0">
                <a:latin typeface="+mn-ea"/>
              </a:rPr>
              <a:t>基于逻辑编程改写的方法</a:t>
            </a:r>
            <a:r>
              <a:rPr lang="en-US" altLang="zh-CN" sz="2800" dirty="0">
                <a:latin typeface="+mn-ea"/>
              </a:rPr>
              <a:t>]</a:t>
            </a:r>
            <a:endParaRPr lang="zh-CN" altLang="en-US" sz="2800" dirty="0">
              <a:latin typeface="+mn-ea"/>
            </a:endParaRPr>
          </a:p>
        </p:txBody>
      </p:sp>
      <p:sp>
        <p:nvSpPr>
          <p:cNvPr id="7" name="文本框 6">
            <a:extLst>
              <a:ext uri="{FF2B5EF4-FFF2-40B4-BE49-F238E27FC236}">
                <a16:creationId xmlns:a16="http://schemas.microsoft.com/office/drawing/2014/main" id="{1184E785-403F-4759-B0CF-F83F36315BAC}"/>
              </a:ext>
            </a:extLst>
          </p:cNvPr>
          <p:cNvSpPr txBox="1"/>
          <p:nvPr/>
        </p:nvSpPr>
        <p:spPr>
          <a:xfrm>
            <a:off x="2931231" y="963292"/>
            <a:ext cx="556563" cy="369332"/>
          </a:xfrm>
          <a:prstGeom prst="rect">
            <a:avLst/>
          </a:prstGeom>
          <a:noFill/>
        </p:spPr>
        <p:txBody>
          <a:bodyPr wrap="none" rtlCol="0">
            <a:spAutoFit/>
          </a:bodyPr>
          <a:lstStyle/>
          <a:p>
            <a:r>
              <a:rPr lang="en-US" altLang="zh-CN" dirty="0"/>
              <a:t>----</a:t>
            </a:r>
            <a:endParaRPr lang="zh-CN" altLang="en-US" dirty="0"/>
          </a:p>
        </p:txBody>
      </p:sp>
      <p:pic>
        <p:nvPicPr>
          <p:cNvPr id="3" name="图片 2">
            <a:extLst>
              <a:ext uri="{FF2B5EF4-FFF2-40B4-BE49-F238E27FC236}">
                <a16:creationId xmlns:a16="http://schemas.microsoft.com/office/drawing/2014/main" id="{CB2E67B2-357D-40BF-A781-8BA2C6139970}"/>
              </a:ext>
            </a:extLst>
          </p:cNvPr>
          <p:cNvPicPr>
            <a:picLocks noChangeAspect="1"/>
          </p:cNvPicPr>
          <p:nvPr/>
        </p:nvPicPr>
        <p:blipFill>
          <a:blip r:embed="rId3"/>
          <a:stretch>
            <a:fillRect/>
          </a:stretch>
        </p:blipFill>
        <p:spPr>
          <a:xfrm>
            <a:off x="1056280" y="1488953"/>
            <a:ext cx="9548729" cy="5239504"/>
          </a:xfrm>
          <a:prstGeom prst="rect">
            <a:avLst/>
          </a:prstGeom>
        </p:spPr>
      </p:pic>
      <p:sp>
        <p:nvSpPr>
          <p:cNvPr id="8" name="矩形 7">
            <a:extLst>
              <a:ext uri="{FF2B5EF4-FFF2-40B4-BE49-F238E27FC236}">
                <a16:creationId xmlns:a16="http://schemas.microsoft.com/office/drawing/2014/main" id="{0D602523-3663-44DB-94DF-9C4CDB44426F}"/>
              </a:ext>
            </a:extLst>
          </p:cNvPr>
          <p:cNvSpPr/>
          <p:nvPr/>
        </p:nvSpPr>
        <p:spPr>
          <a:xfrm>
            <a:off x="0" y="60523"/>
            <a:ext cx="1813573" cy="307777"/>
          </a:xfrm>
          <a:prstGeom prst="rect">
            <a:avLst/>
          </a:prstGeom>
        </p:spPr>
        <p:txBody>
          <a:bodyPr wrap="none">
            <a:spAutoFit/>
          </a:bodyPr>
          <a:lstStyle/>
          <a:p>
            <a:r>
              <a:rPr lang="en-US" altLang="zh-CN" sz="1400" b="1" dirty="0"/>
              <a:t>PART FIVE </a:t>
            </a:r>
            <a:r>
              <a:rPr lang="zh-CN" altLang="en-US" sz="1400" b="1" dirty="0"/>
              <a:t>知识推理</a:t>
            </a:r>
          </a:p>
        </p:txBody>
      </p:sp>
      <p:sp>
        <p:nvSpPr>
          <p:cNvPr id="9" name="椭圆 8">
            <a:extLst>
              <a:ext uri="{FF2B5EF4-FFF2-40B4-BE49-F238E27FC236}">
                <a16:creationId xmlns:a16="http://schemas.microsoft.com/office/drawing/2014/main" id="{6C243DA9-5587-4E98-B89B-FA5CC75B6F03}"/>
              </a:ext>
            </a:extLst>
          </p:cNvPr>
          <p:cNvSpPr/>
          <p:nvPr/>
        </p:nvSpPr>
        <p:spPr>
          <a:xfrm>
            <a:off x="1950097" y="157740"/>
            <a:ext cx="130917" cy="113341"/>
          </a:xfrm>
          <a:prstGeom prst="ellipse">
            <a:avLst/>
          </a:prstGeom>
          <a:solidFill>
            <a:srgbClr val="8DDCF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4400">
              <a:solidFill>
                <a:srgbClr val="8DDCF8"/>
              </a:solidFill>
            </a:endParaRPr>
          </a:p>
        </p:txBody>
      </p:sp>
    </p:spTree>
    <p:extLst>
      <p:ext uri="{BB962C8B-B14F-4D97-AF65-F5344CB8AC3E}">
        <p14:creationId xmlns:p14="http://schemas.microsoft.com/office/powerpoint/2010/main" val="9217127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60523"/>
            <a:ext cx="1821589" cy="307777"/>
          </a:xfrm>
          <a:prstGeom prst="rect">
            <a:avLst/>
          </a:prstGeom>
        </p:spPr>
        <p:txBody>
          <a:bodyPr wrap="none">
            <a:spAutoFit/>
          </a:bodyPr>
          <a:lstStyle/>
          <a:p>
            <a:pPr marL="0" marR="0" lvl="0" indent="0" algn="l" defTabSz="913765" rtl="0" eaLnBrk="1" fontAlgn="auto" latinLnBrk="0" hangingPunct="1">
              <a:lnSpc>
                <a:spcPct val="100000"/>
              </a:lnSpc>
              <a:spcBef>
                <a:spcPts val="0"/>
              </a:spcBef>
              <a:spcAft>
                <a:spcPts val="0"/>
              </a:spcAft>
              <a:buClrTx/>
              <a:buSzTx/>
              <a:buFontTx/>
              <a:buNone/>
              <a:defRPr/>
            </a:pPr>
            <a:r>
              <a:rPr kumimoji="0" lang="en-US" altLang="zh-CN" sz="1400" b="1" i="0" u="none" strike="noStrike" kern="1200" cap="none" spc="0" normalizeH="0" baseline="0" noProof="0" dirty="0">
                <a:ln>
                  <a:noFill/>
                </a:ln>
                <a:solidFill>
                  <a:prstClr val="black"/>
                </a:solidFill>
                <a:effectLst/>
                <a:uLnTx/>
                <a:uFillTx/>
                <a:latin typeface="Segoe UI" panose="020B0502040204020203"/>
                <a:ea typeface="微软雅黑" panose="020B0503020204020204" charset="-122"/>
                <a:cs typeface="+mn-cs"/>
              </a:rPr>
              <a:t>PART ONE </a:t>
            </a:r>
            <a:r>
              <a:rPr kumimoji="0" lang="zh-CN" altLang="en-US" sz="1400" b="1" i="0" u="none" strike="noStrike" kern="1200" cap="none" spc="0" normalizeH="0" baseline="0" noProof="0" dirty="0">
                <a:ln>
                  <a:noFill/>
                </a:ln>
                <a:solidFill>
                  <a:prstClr val="black"/>
                </a:solidFill>
                <a:effectLst/>
                <a:uLnTx/>
                <a:uFillTx/>
                <a:latin typeface="Segoe UI" panose="020B0502040204020203"/>
                <a:ea typeface="微软雅黑" panose="020B0503020204020204" charset="-122"/>
                <a:cs typeface="+mn-cs"/>
              </a:rPr>
              <a:t>选题背景</a:t>
            </a:r>
          </a:p>
        </p:txBody>
      </p:sp>
      <p:sp>
        <p:nvSpPr>
          <p:cNvPr id="3" name="椭圆 2"/>
          <p:cNvSpPr/>
          <p:nvPr/>
        </p:nvSpPr>
        <p:spPr>
          <a:xfrm>
            <a:off x="1757150" y="157740"/>
            <a:ext cx="130917" cy="113341"/>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3765" rtl="0" eaLnBrk="1" fontAlgn="auto" latinLnBrk="0" hangingPunct="1">
              <a:lnSpc>
                <a:spcPct val="100000"/>
              </a:lnSpc>
              <a:spcBef>
                <a:spcPts val="0"/>
              </a:spcBef>
              <a:spcAft>
                <a:spcPts val="0"/>
              </a:spcAft>
              <a:buClrTx/>
              <a:buSzTx/>
              <a:buFontTx/>
              <a:buNone/>
              <a:defRPr/>
            </a:pPr>
            <a:endParaRPr kumimoji="0" lang="zh-CN" altLang="en-US" sz="4400" b="0" i="0" u="none" strike="noStrike" kern="1200" cap="none" spc="0" normalizeH="0" baseline="0" noProof="0">
              <a:ln>
                <a:noFill/>
              </a:ln>
              <a:solidFill>
                <a:prstClr val="white"/>
              </a:solidFill>
              <a:effectLst/>
              <a:uLnTx/>
              <a:uFillTx/>
              <a:latin typeface="Segoe UI" panose="020B0502040204020203"/>
              <a:ea typeface="微软雅黑" panose="020B0503020204020204" charset="-122"/>
              <a:cs typeface="+mn-cs"/>
            </a:endParaRPr>
          </a:p>
        </p:txBody>
      </p:sp>
      <p:sp>
        <p:nvSpPr>
          <p:cNvPr id="5" name="矩形 4"/>
          <p:cNvSpPr/>
          <p:nvPr/>
        </p:nvSpPr>
        <p:spPr>
          <a:xfrm>
            <a:off x="1163696" y="1260494"/>
            <a:ext cx="10413476" cy="2308324"/>
          </a:xfrm>
          <a:prstGeom prst="rect">
            <a:avLst/>
          </a:prstGeom>
        </p:spPr>
        <p:txBody>
          <a:bodyPr wrap="square">
            <a:spAutoFit/>
          </a:bodyPr>
          <a:lstStyle/>
          <a:p>
            <a:r>
              <a:rPr lang="zh-CN" altLang="en-US" dirty="0"/>
              <a:t>采用某种知识表示方式来存储管理互相关联的知识片集合</a:t>
            </a:r>
            <a:endParaRPr lang="en-US" altLang="zh-CN" dirty="0"/>
          </a:p>
          <a:p>
            <a:endParaRPr lang="en-US" altLang="zh-CN" dirty="0"/>
          </a:p>
          <a:p>
            <a:r>
              <a:rPr lang="zh-CN" altLang="en-US" dirty="0"/>
              <a:t>包含丰富的数据，数据来源于原有的关系型数据库、</a:t>
            </a:r>
            <a:r>
              <a:rPr lang="en-US" altLang="zh-CN" dirty="0"/>
              <a:t>LOD</a:t>
            </a:r>
            <a:r>
              <a:rPr lang="zh-CN" altLang="en-US" dirty="0"/>
              <a:t>中的部分关联数据集、领域本体、用户数据、从半结构化和非结构的数据内容中抽取出的理论知识、事实数据、启发式知识等</a:t>
            </a:r>
            <a:endParaRPr lang="en-US" altLang="zh-CN" dirty="0"/>
          </a:p>
          <a:p>
            <a:endParaRPr lang="en-US" altLang="zh-CN" dirty="0"/>
          </a:p>
          <a:p>
            <a:r>
              <a:rPr lang="zh-CN" altLang="en-US" dirty="0"/>
              <a:t>服从于本体控制的知识单元的载体，覆盖了各种概念、实例、属性、关系等要素，并保持高效率地更新，以便随时满足用户的知识需求。</a:t>
            </a:r>
          </a:p>
          <a:p>
            <a:endParaRPr lang="en-US" altLang="zh-CN" dirty="0"/>
          </a:p>
        </p:txBody>
      </p:sp>
      <p:pic>
        <p:nvPicPr>
          <p:cNvPr id="9" name="图片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448714" y="3801490"/>
            <a:ext cx="3671888" cy="198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内容占位符 2"/>
          <p:cNvSpPr txBox="1"/>
          <p:nvPr/>
        </p:nvSpPr>
        <p:spPr>
          <a:xfrm>
            <a:off x="910794" y="3412519"/>
            <a:ext cx="6074468" cy="2603543"/>
          </a:xfr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pPr>
            <a:r>
              <a:rPr lang="en-US" altLang="zh-CN" sz="1800" dirty="0"/>
              <a:t>Google</a:t>
            </a:r>
            <a:r>
              <a:rPr lang="zh-CN" altLang="en-US" sz="1800" dirty="0"/>
              <a:t>知识图谱</a:t>
            </a:r>
            <a:endParaRPr lang="en-US" altLang="zh-CN" sz="1800" dirty="0"/>
          </a:p>
          <a:p>
            <a:pPr lvl="1">
              <a:lnSpc>
                <a:spcPct val="150000"/>
              </a:lnSpc>
            </a:pPr>
            <a:r>
              <a:rPr lang="zh-CN" altLang="en-US" sz="1800" dirty="0"/>
              <a:t>实体及其之间的关系图；</a:t>
            </a:r>
            <a:endParaRPr lang="en-US" altLang="zh-CN" sz="1800" dirty="0"/>
          </a:p>
          <a:p>
            <a:pPr lvl="1">
              <a:lnSpc>
                <a:spcPct val="150000"/>
              </a:lnSpc>
            </a:pPr>
            <a:r>
              <a:rPr lang="en-US" altLang="zh-CN" sz="1800" dirty="0"/>
              <a:t>2012</a:t>
            </a:r>
            <a:r>
              <a:rPr lang="zh-CN" altLang="en-US" sz="1800" dirty="0"/>
              <a:t>年</a:t>
            </a:r>
            <a:r>
              <a:rPr lang="en-US" altLang="zh-CN" sz="1800" dirty="0"/>
              <a:t>5</a:t>
            </a:r>
            <a:r>
              <a:rPr lang="zh-CN" altLang="en-US" sz="1800" dirty="0"/>
              <a:t>月发布时：</a:t>
            </a:r>
            <a:r>
              <a:rPr lang="en-US" altLang="zh-CN" sz="1800" dirty="0"/>
              <a:t>5</a:t>
            </a:r>
            <a:r>
              <a:rPr lang="zh-CN" altLang="en-US" sz="1800" dirty="0"/>
              <a:t>亿个对象实体，</a:t>
            </a:r>
            <a:r>
              <a:rPr lang="en-US" altLang="zh-CN" sz="1800" dirty="0"/>
              <a:t>35</a:t>
            </a:r>
            <a:r>
              <a:rPr lang="zh-CN" altLang="en-US" sz="1800" dirty="0"/>
              <a:t>亿个事实和关系</a:t>
            </a:r>
            <a:endParaRPr lang="en-US" altLang="zh-CN" sz="1800" dirty="0"/>
          </a:p>
          <a:p>
            <a:pPr lvl="1">
              <a:lnSpc>
                <a:spcPct val="150000"/>
              </a:lnSpc>
            </a:pPr>
            <a:r>
              <a:rPr lang="en-US" altLang="zh-CN" sz="1800" dirty="0"/>
              <a:t>2013</a:t>
            </a:r>
            <a:r>
              <a:rPr lang="zh-CN" altLang="en-US" sz="1800" dirty="0"/>
              <a:t>年</a:t>
            </a:r>
            <a:r>
              <a:rPr lang="en-US" altLang="zh-CN" sz="1800" dirty="0"/>
              <a:t>1</a:t>
            </a:r>
            <a:r>
              <a:rPr lang="zh-CN" altLang="en-US" sz="1800" dirty="0"/>
              <a:t>月：</a:t>
            </a:r>
            <a:r>
              <a:rPr lang="en-US" altLang="zh-CN" sz="1800" dirty="0"/>
              <a:t>5.7</a:t>
            </a:r>
            <a:r>
              <a:rPr lang="zh-CN" altLang="en-US" sz="1800" dirty="0"/>
              <a:t>亿个对象实体，事实关系增长到</a:t>
            </a:r>
            <a:r>
              <a:rPr lang="en-US" altLang="zh-CN" sz="1800" dirty="0"/>
              <a:t>180</a:t>
            </a:r>
            <a:r>
              <a:rPr lang="zh-CN" altLang="en-US" sz="1800" dirty="0"/>
              <a:t>亿</a:t>
            </a:r>
            <a:endParaRPr lang="en-US" altLang="zh-CN" sz="1800" dirty="0"/>
          </a:p>
        </p:txBody>
      </p:sp>
      <p:sp>
        <p:nvSpPr>
          <p:cNvPr id="11" name="PA-文本框 16">
            <a:extLst>
              <a:ext uri="{FF2B5EF4-FFF2-40B4-BE49-F238E27FC236}">
                <a16:creationId xmlns:a16="http://schemas.microsoft.com/office/drawing/2014/main" id="{D31B070A-74D6-491E-A106-EC7C1F746B12}"/>
              </a:ext>
            </a:extLst>
          </p:cNvPr>
          <p:cNvSpPr txBox="1"/>
          <p:nvPr>
            <p:custDataLst>
              <p:tags r:id="rId1"/>
            </p:custDataLst>
          </p:nvPr>
        </p:nvSpPr>
        <p:spPr>
          <a:xfrm>
            <a:off x="1163696" y="650384"/>
            <a:ext cx="4900766" cy="584775"/>
          </a:xfrm>
          <a:prstGeom prst="rect">
            <a:avLst/>
          </a:prstGeom>
          <a:noFill/>
        </p:spPr>
        <p:txBody>
          <a:bodyPr wrap="square" rtlCol="0">
            <a:spAutoFit/>
          </a:bodyPr>
          <a:lstStyle/>
          <a:p>
            <a:r>
              <a:rPr lang="zh-CN" altLang="en-US" sz="3200" b="1" spc="300" dirty="0">
                <a:solidFill>
                  <a:srgbClr val="C0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知识库是什么？</a:t>
            </a:r>
            <a:endParaRPr lang="zh-HK" altLang="en-US" sz="3200" b="1" spc="300"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12" name="箭头: V 形 11">
            <a:extLst>
              <a:ext uri="{FF2B5EF4-FFF2-40B4-BE49-F238E27FC236}">
                <a16:creationId xmlns:a16="http://schemas.microsoft.com/office/drawing/2014/main" id="{5C774595-F462-41DA-A40E-48E036E5D2CA}"/>
              </a:ext>
            </a:extLst>
          </p:cNvPr>
          <p:cNvSpPr/>
          <p:nvPr/>
        </p:nvSpPr>
        <p:spPr>
          <a:xfrm>
            <a:off x="511951" y="1331407"/>
            <a:ext cx="525294" cy="264077"/>
          </a:xfrm>
          <a:prstGeom prst="chevron">
            <a:avLst/>
          </a:prstGeom>
          <a:solidFill>
            <a:srgbClr val="DC30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3" name="箭头: V 形 12">
            <a:extLst>
              <a:ext uri="{FF2B5EF4-FFF2-40B4-BE49-F238E27FC236}">
                <a16:creationId xmlns:a16="http://schemas.microsoft.com/office/drawing/2014/main" id="{0DE44A1E-02C5-418E-BCF3-540AB7D1BCB7}"/>
              </a:ext>
            </a:extLst>
          </p:cNvPr>
          <p:cNvSpPr/>
          <p:nvPr/>
        </p:nvSpPr>
        <p:spPr>
          <a:xfrm>
            <a:off x="511951" y="2086676"/>
            <a:ext cx="525294" cy="264077"/>
          </a:xfrm>
          <a:prstGeom prst="chevron">
            <a:avLst/>
          </a:prstGeom>
          <a:solidFill>
            <a:srgbClr val="DC30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4" name="箭头: V 形 13">
            <a:extLst>
              <a:ext uri="{FF2B5EF4-FFF2-40B4-BE49-F238E27FC236}">
                <a16:creationId xmlns:a16="http://schemas.microsoft.com/office/drawing/2014/main" id="{A6F776FE-A9D3-4FDB-BBC5-3C328198DF7E}"/>
              </a:ext>
            </a:extLst>
          </p:cNvPr>
          <p:cNvSpPr/>
          <p:nvPr/>
        </p:nvSpPr>
        <p:spPr>
          <a:xfrm>
            <a:off x="515854" y="2749597"/>
            <a:ext cx="525294" cy="264077"/>
          </a:xfrm>
          <a:prstGeom prst="chevron">
            <a:avLst/>
          </a:prstGeom>
          <a:solidFill>
            <a:srgbClr val="DC30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entr" presetSubtype="0" fill="hold" grpId="0" nodeType="withEffect">
                                  <p:stCondLst>
                                    <p:cond delay="0"/>
                                  </p:stCondLst>
                                  <p:iterate type="lt">
                                    <p:tmPct val="10000"/>
                                  </p:iterate>
                                  <p:childTnLst>
                                    <p:set>
                                      <p:cBhvr>
                                        <p:cTn id="6" dur="1" fill="hold">
                                          <p:stCondLst>
                                            <p:cond delay="0"/>
                                          </p:stCondLst>
                                        </p:cTn>
                                        <p:tgtEl>
                                          <p:spTgt spid="11"/>
                                        </p:tgtEl>
                                        <p:attrNameLst>
                                          <p:attrName>style.visibility</p:attrName>
                                        </p:attrNameLst>
                                      </p:cBhvr>
                                      <p:to>
                                        <p:strVal val="visible"/>
                                      </p:to>
                                    </p:set>
                                    <p:anim to="" calcmode="lin" valueType="num">
                                      <p:cBhvr>
                                        <p:cTn id="7" dur="250" fill="hold">
                                          <p:stCondLst>
                                            <p:cond delay="0"/>
                                          </p:stCondLst>
                                        </p:cTn>
                                        <p:tgtEl>
                                          <p:spTgt spid="11"/>
                                        </p:tgtEl>
                                        <p:attrNameLst>
                                          <p:attrName>ppt_x</p:attrName>
                                        </p:attrNameLst>
                                      </p:cBhvr>
                                      <p:tavLst>
                                        <p:tav tm="0" fmla="#ppt_x-#ppt_h/6*sin(2*pi*$)*(1-$)*8/9">
                                          <p:val>
                                            <p:strVal val="0"/>
                                          </p:val>
                                        </p:tav>
                                        <p:tav tm="100000">
                                          <p:val>
                                            <p:strVal val="1"/>
                                          </p:val>
                                        </p:tav>
                                      </p:tavLst>
                                    </p:anim>
                                    <p:anim to="" calcmode="lin" valueType="num">
                                      <p:cBhvr>
                                        <p:cTn id="8" dur="250" fill="hold">
                                          <p:stCondLst>
                                            <p:cond delay="0"/>
                                          </p:stCondLst>
                                        </p:cTn>
                                        <p:tgtEl>
                                          <p:spTgt spid="11"/>
                                        </p:tgtEl>
                                        <p:attrNameLst>
                                          <p:attrName>ppt_w</p:attrName>
                                        </p:attrNameLst>
                                      </p:cBhvr>
                                      <p:tavLst>
                                        <p:tav tm="0" fmla="#ppt_w-#ppt_w/4*sin(2*pi*$)*(1-$)">
                                          <p:val>
                                            <p:strVal val="0"/>
                                          </p:val>
                                        </p:tav>
                                        <p:tav tm="100000">
                                          <p:val>
                                            <p:str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12">
            <a:extLst>
              <a:ext uri="{FF2B5EF4-FFF2-40B4-BE49-F238E27FC236}">
                <a16:creationId xmlns:a16="http://schemas.microsoft.com/office/drawing/2014/main" id="{4E338010-7B20-4BFB-A3E3-BF16101C1150}"/>
              </a:ext>
            </a:extLst>
          </p:cNvPr>
          <p:cNvSpPr/>
          <p:nvPr/>
        </p:nvSpPr>
        <p:spPr>
          <a:xfrm>
            <a:off x="341264" y="891975"/>
            <a:ext cx="5489381" cy="523220"/>
          </a:xfrm>
          <a:prstGeom prst="rect">
            <a:avLst/>
          </a:prstGeom>
        </p:spPr>
        <p:txBody>
          <a:bodyPr wrap="square">
            <a:spAutoFit/>
          </a:bodyPr>
          <a:lstStyle/>
          <a:p>
            <a:r>
              <a:rPr lang="en-US" altLang="zh-CN" sz="2800" dirty="0"/>
              <a:t>[</a:t>
            </a:r>
            <a:r>
              <a:rPr lang="zh-CN" altLang="en-US" sz="2800" dirty="0"/>
              <a:t>本体推理方法</a:t>
            </a:r>
            <a:r>
              <a:rPr lang="en-US" altLang="zh-CN" sz="2800" dirty="0"/>
              <a:t>]</a:t>
            </a:r>
            <a:endParaRPr lang="zh-CN" altLang="en-US" sz="2800" dirty="0"/>
          </a:p>
        </p:txBody>
      </p:sp>
      <p:sp>
        <p:nvSpPr>
          <p:cNvPr id="6" name="矩形 5">
            <a:extLst>
              <a:ext uri="{FF2B5EF4-FFF2-40B4-BE49-F238E27FC236}">
                <a16:creationId xmlns:a16="http://schemas.microsoft.com/office/drawing/2014/main" id="{39970075-04ED-42B7-B437-C3DC288EB360}"/>
              </a:ext>
            </a:extLst>
          </p:cNvPr>
          <p:cNvSpPr/>
          <p:nvPr/>
        </p:nvSpPr>
        <p:spPr>
          <a:xfrm>
            <a:off x="3487794" y="886348"/>
            <a:ext cx="5118324" cy="523220"/>
          </a:xfrm>
          <a:prstGeom prst="rect">
            <a:avLst/>
          </a:prstGeom>
        </p:spPr>
        <p:txBody>
          <a:bodyPr wrap="square">
            <a:spAutoFit/>
          </a:bodyPr>
          <a:lstStyle/>
          <a:p>
            <a:r>
              <a:rPr lang="en-US" altLang="zh-CN" sz="2800" dirty="0"/>
              <a:t>[</a:t>
            </a:r>
            <a:r>
              <a:rPr lang="zh-CN" altLang="en-US" sz="2800" dirty="0">
                <a:latin typeface="+mn-ea"/>
              </a:rPr>
              <a:t>基于一阶查询重写的方法</a:t>
            </a:r>
            <a:r>
              <a:rPr lang="en-US" altLang="zh-CN" sz="2800" dirty="0">
                <a:latin typeface="+mn-ea"/>
              </a:rPr>
              <a:t>]</a:t>
            </a:r>
            <a:endParaRPr lang="zh-CN" altLang="en-US" sz="2800" dirty="0">
              <a:latin typeface="+mn-ea"/>
            </a:endParaRPr>
          </a:p>
        </p:txBody>
      </p:sp>
      <p:sp>
        <p:nvSpPr>
          <p:cNvPr id="7" name="文本框 6">
            <a:extLst>
              <a:ext uri="{FF2B5EF4-FFF2-40B4-BE49-F238E27FC236}">
                <a16:creationId xmlns:a16="http://schemas.microsoft.com/office/drawing/2014/main" id="{1184E785-403F-4759-B0CF-F83F36315BAC}"/>
              </a:ext>
            </a:extLst>
          </p:cNvPr>
          <p:cNvSpPr txBox="1"/>
          <p:nvPr/>
        </p:nvSpPr>
        <p:spPr>
          <a:xfrm>
            <a:off x="2931231" y="963292"/>
            <a:ext cx="556563" cy="369332"/>
          </a:xfrm>
          <a:prstGeom prst="rect">
            <a:avLst/>
          </a:prstGeom>
          <a:noFill/>
        </p:spPr>
        <p:txBody>
          <a:bodyPr wrap="none" rtlCol="0">
            <a:spAutoFit/>
          </a:bodyPr>
          <a:lstStyle/>
          <a:p>
            <a:r>
              <a:rPr lang="en-US" altLang="zh-CN" dirty="0"/>
              <a:t>----</a:t>
            </a:r>
            <a:endParaRPr lang="zh-CN" altLang="en-US" dirty="0"/>
          </a:p>
        </p:txBody>
      </p:sp>
      <p:sp>
        <p:nvSpPr>
          <p:cNvPr id="2" name="矩形 1">
            <a:extLst>
              <a:ext uri="{FF2B5EF4-FFF2-40B4-BE49-F238E27FC236}">
                <a16:creationId xmlns:a16="http://schemas.microsoft.com/office/drawing/2014/main" id="{FAD4CE8E-2E44-4096-A489-E05A1F0C7368}"/>
              </a:ext>
            </a:extLst>
          </p:cNvPr>
          <p:cNvSpPr/>
          <p:nvPr/>
        </p:nvSpPr>
        <p:spPr>
          <a:xfrm>
            <a:off x="842682" y="2202184"/>
            <a:ext cx="10678758" cy="1938992"/>
          </a:xfrm>
          <a:prstGeom prst="rect">
            <a:avLst/>
          </a:prstGeom>
        </p:spPr>
        <p:txBody>
          <a:bodyPr wrap="square">
            <a:spAutoFit/>
          </a:bodyPr>
          <a:lstStyle/>
          <a:p>
            <a:r>
              <a:rPr lang="zh-CN" altLang="en-US" sz="2400" dirty="0">
                <a:solidFill>
                  <a:srgbClr val="404040"/>
                </a:solidFill>
                <a:latin typeface="+mn-ea"/>
              </a:rPr>
              <a:t>基于查询重写我们可以高效地结合不同数据格式的数据源；同时重写方法关联起了不同的查询语言。</a:t>
            </a:r>
          </a:p>
          <a:p>
            <a:r>
              <a:rPr lang="zh-CN" altLang="en-US" sz="2400" dirty="0">
                <a:solidFill>
                  <a:srgbClr val="404040"/>
                </a:solidFill>
                <a:latin typeface="+mn-ea"/>
              </a:rPr>
              <a:t>一阶查询是具有一阶逻辑形式的语言，因为</a:t>
            </a:r>
            <a:r>
              <a:rPr lang="en-US" altLang="zh-CN" sz="2400" dirty="0" err="1">
                <a:solidFill>
                  <a:srgbClr val="404040"/>
                </a:solidFill>
                <a:latin typeface="+mn-ea"/>
              </a:rPr>
              <a:t>Datalog</a:t>
            </a:r>
            <a:r>
              <a:rPr lang="zh-CN" altLang="en-US" sz="2400" dirty="0">
                <a:solidFill>
                  <a:srgbClr val="404040"/>
                </a:solidFill>
                <a:latin typeface="+mn-ea"/>
              </a:rPr>
              <a:t>是数据库的一种查询语言，同时具有一阶逻辑形式，因此可以以</a:t>
            </a:r>
            <a:r>
              <a:rPr lang="en-US" altLang="zh-CN" sz="2400" dirty="0" err="1">
                <a:solidFill>
                  <a:srgbClr val="404040"/>
                </a:solidFill>
                <a:latin typeface="+mn-ea"/>
              </a:rPr>
              <a:t>Datalog</a:t>
            </a:r>
            <a:r>
              <a:rPr lang="en-US" altLang="zh-CN" sz="2400" dirty="0">
                <a:solidFill>
                  <a:srgbClr val="404040"/>
                </a:solidFill>
                <a:latin typeface="+mn-ea"/>
              </a:rPr>
              <a:t> </a:t>
            </a:r>
            <a:r>
              <a:rPr lang="zh-CN" altLang="en-US" sz="2400" dirty="0">
                <a:solidFill>
                  <a:srgbClr val="404040"/>
                </a:solidFill>
                <a:latin typeface="+mn-ea"/>
              </a:rPr>
              <a:t>为中间语言，首先重写</a:t>
            </a:r>
            <a:r>
              <a:rPr lang="en-US" altLang="zh-CN" sz="2400" dirty="0">
                <a:solidFill>
                  <a:srgbClr val="404040"/>
                </a:solidFill>
                <a:latin typeface="+mn-ea"/>
              </a:rPr>
              <a:t>SPARQL </a:t>
            </a:r>
            <a:r>
              <a:rPr lang="zh-CN" altLang="en-US" sz="2400" dirty="0">
                <a:solidFill>
                  <a:srgbClr val="404040"/>
                </a:solidFill>
                <a:latin typeface="+mn-ea"/>
              </a:rPr>
              <a:t>语言为</a:t>
            </a:r>
            <a:r>
              <a:rPr lang="en-US" altLang="zh-CN" sz="2400" dirty="0" err="1">
                <a:solidFill>
                  <a:srgbClr val="404040"/>
                </a:solidFill>
                <a:latin typeface="+mn-ea"/>
              </a:rPr>
              <a:t>Datalog</a:t>
            </a:r>
            <a:r>
              <a:rPr lang="en-US" altLang="zh-CN" sz="2400" dirty="0">
                <a:solidFill>
                  <a:srgbClr val="404040"/>
                </a:solidFill>
                <a:latin typeface="+mn-ea"/>
              </a:rPr>
              <a:t> </a:t>
            </a:r>
            <a:r>
              <a:rPr lang="zh-CN" altLang="en-US" sz="2400" dirty="0">
                <a:solidFill>
                  <a:srgbClr val="404040"/>
                </a:solidFill>
                <a:latin typeface="+mn-ea"/>
              </a:rPr>
              <a:t>，再将</a:t>
            </a:r>
            <a:r>
              <a:rPr lang="en-US" altLang="zh-CN" sz="2400" dirty="0" err="1">
                <a:solidFill>
                  <a:srgbClr val="404040"/>
                </a:solidFill>
                <a:latin typeface="+mn-ea"/>
              </a:rPr>
              <a:t>Datalog</a:t>
            </a:r>
            <a:r>
              <a:rPr lang="en-US" altLang="zh-CN" sz="2400" dirty="0">
                <a:solidFill>
                  <a:srgbClr val="404040"/>
                </a:solidFill>
                <a:latin typeface="+mn-ea"/>
              </a:rPr>
              <a:t> </a:t>
            </a:r>
            <a:r>
              <a:rPr lang="zh-CN" altLang="en-US" sz="2400" dirty="0">
                <a:solidFill>
                  <a:srgbClr val="404040"/>
                </a:solidFill>
                <a:latin typeface="+mn-ea"/>
              </a:rPr>
              <a:t>重写为</a:t>
            </a:r>
            <a:r>
              <a:rPr lang="en-US" altLang="zh-CN" sz="2400" dirty="0">
                <a:solidFill>
                  <a:srgbClr val="404040"/>
                </a:solidFill>
                <a:latin typeface="+mn-ea"/>
              </a:rPr>
              <a:t>SQL </a:t>
            </a:r>
            <a:r>
              <a:rPr lang="zh-CN" altLang="en-US" sz="2400" dirty="0">
                <a:solidFill>
                  <a:srgbClr val="404040"/>
                </a:solidFill>
                <a:latin typeface="+mn-ea"/>
              </a:rPr>
              <a:t>查询。</a:t>
            </a:r>
            <a:endParaRPr lang="zh-CN" altLang="en-US" sz="2400" b="0" i="0" dirty="0">
              <a:solidFill>
                <a:srgbClr val="404040"/>
              </a:solidFill>
              <a:effectLst/>
              <a:latin typeface="+mn-ea"/>
            </a:endParaRPr>
          </a:p>
        </p:txBody>
      </p:sp>
      <p:pic>
        <p:nvPicPr>
          <p:cNvPr id="4" name="图片 3">
            <a:extLst>
              <a:ext uri="{FF2B5EF4-FFF2-40B4-BE49-F238E27FC236}">
                <a16:creationId xmlns:a16="http://schemas.microsoft.com/office/drawing/2014/main" id="{6C317FF6-2BB8-44ED-8A15-41E32D96C05C}"/>
              </a:ext>
            </a:extLst>
          </p:cNvPr>
          <p:cNvPicPr>
            <a:picLocks noChangeAspect="1"/>
          </p:cNvPicPr>
          <p:nvPr/>
        </p:nvPicPr>
        <p:blipFill>
          <a:blip r:embed="rId3"/>
          <a:stretch>
            <a:fillRect/>
          </a:stretch>
        </p:blipFill>
        <p:spPr>
          <a:xfrm>
            <a:off x="3676952" y="4647212"/>
            <a:ext cx="4838095" cy="561905"/>
          </a:xfrm>
          <a:prstGeom prst="rect">
            <a:avLst/>
          </a:prstGeom>
        </p:spPr>
      </p:pic>
      <p:sp>
        <p:nvSpPr>
          <p:cNvPr id="9" name="矩形 8">
            <a:extLst>
              <a:ext uri="{FF2B5EF4-FFF2-40B4-BE49-F238E27FC236}">
                <a16:creationId xmlns:a16="http://schemas.microsoft.com/office/drawing/2014/main" id="{4DDADFB4-8AA1-4A10-B91F-CD5FC11BA6D0}"/>
              </a:ext>
            </a:extLst>
          </p:cNvPr>
          <p:cNvSpPr/>
          <p:nvPr/>
        </p:nvSpPr>
        <p:spPr>
          <a:xfrm>
            <a:off x="0" y="60523"/>
            <a:ext cx="1813573" cy="307777"/>
          </a:xfrm>
          <a:prstGeom prst="rect">
            <a:avLst/>
          </a:prstGeom>
        </p:spPr>
        <p:txBody>
          <a:bodyPr wrap="none">
            <a:spAutoFit/>
          </a:bodyPr>
          <a:lstStyle/>
          <a:p>
            <a:r>
              <a:rPr lang="en-US" altLang="zh-CN" sz="1400" b="1" dirty="0"/>
              <a:t>PART FIVE </a:t>
            </a:r>
            <a:r>
              <a:rPr lang="zh-CN" altLang="en-US" sz="1400" b="1" dirty="0"/>
              <a:t>知识推理</a:t>
            </a:r>
          </a:p>
        </p:txBody>
      </p:sp>
      <p:sp>
        <p:nvSpPr>
          <p:cNvPr id="10" name="椭圆 9">
            <a:extLst>
              <a:ext uri="{FF2B5EF4-FFF2-40B4-BE49-F238E27FC236}">
                <a16:creationId xmlns:a16="http://schemas.microsoft.com/office/drawing/2014/main" id="{10C327B5-6A03-4F47-94B3-64F1E1018D31}"/>
              </a:ext>
            </a:extLst>
          </p:cNvPr>
          <p:cNvSpPr/>
          <p:nvPr/>
        </p:nvSpPr>
        <p:spPr>
          <a:xfrm>
            <a:off x="1950097" y="157740"/>
            <a:ext cx="130917" cy="113341"/>
          </a:xfrm>
          <a:prstGeom prst="ellipse">
            <a:avLst/>
          </a:prstGeom>
          <a:solidFill>
            <a:srgbClr val="8DDCF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4400">
              <a:solidFill>
                <a:srgbClr val="8DDCF8"/>
              </a:solidFill>
            </a:endParaRPr>
          </a:p>
        </p:txBody>
      </p:sp>
    </p:spTree>
    <p:extLst>
      <p:ext uri="{BB962C8B-B14F-4D97-AF65-F5344CB8AC3E}">
        <p14:creationId xmlns:p14="http://schemas.microsoft.com/office/powerpoint/2010/main" val="42348310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12">
            <a:extLst>
              <a:ext uri="{FF2B5EF4-FFF2-40B4-BE49-F238E27FC236}">
                <a16:creationId xmlns:a16="http://schemas.microsoft.com/office/drawing/2014/main" id="{4E338010-7B20-4BFB-A3E3-BF16101C1150}"/>
              </a:ext>
            </a:extLst>
          </p:cNvPr>
          <p:cNvSpPr/>
          <p:nvPr/>
        </p:nvSpPr>
        <p:spPr>
          <a:xfrm>
            <a:off x="341264" y="891975"/>
            <a:ext cx="5489381" cy="523220"/>
          </a:xfrm>
          <a:prstGeom prst="rect">
            <a:avLst/>
          </a:prstGeom>
        </p:spPr>
        <p:txBody>
          <a:bodyPr wrap="square">
            <a:spAutoFit/>
          </a:bodyPr>
          <a:lstStyle/>
          <a:p>
            <a:r>
              <a:rPr lang="en-US" altLang="zh-CN" sz="2800" dirty="0"/>
              <a:t>[</a:t>
            </a:r>
            <a:r>
              <a:rPr lang="zh-CN" altLang="en-US" sz="2800" dirty="0"/>
              <a:t>本体推理方法</a:t>
            </a:r>
            <a:r>
              <a:rPr lang="en-US" altLang="zh-CN" sz="2800" dirty="0"/>
              <a:t>]</a:t>
            </a:r>
            <a:endParaRPr lang="zh-CN" altLang="en-US" sz="2800" dirty="0"/>
          </a:p>
        </p:txBody>
      </p:sp>
      <p:sp>
        <p:nvSpPr>
          <p:cNvPr id="6" name="矩形 5">
            <a:extLst>
              <a:ext uri="{FF2B5EF4-FFF2-40B4-BE49-F238E27FC236}">
                <a16:creationId xmlns:a16="http://schemas.microsoft.com/office/drawing/2014/main" id="{39970075-04ED-42B7-B437-C3DC288EB360}"/>
              </a:ext>
            </a:extLst>
          </p:cNvPr>
          <p:cNvSpPr/>
          <p:nvPr/>
        </p:nvSpPr>
        <p:spPr>
          <a:xfrm>
            <a:off x="3487794" y="886348"/>
            <a:ext cx="5118324" cy="523220"/>
          </a:xfrm>
          <a:prstGeom prst="rect">
            <a:avLst/>
          </a:prstGeom>
        </p:spPr>
        <p:txBody>
          <a:bodyPr wrap="square">
            <a:spAutoFit/>
          </a:bodyPr>
          <a:lstStyle/>
          <a:p>
            <a:r>
              <a:rPr lang="en-US" altLang="zh-CN" sz="2800" dirty="0"/>
              <a:t>[</a:t>
            </a:r>
            <a:r>
              <a:rPr lang="zh-CN" altLang="en-US" sz="2800" dirty="0">
                <a:latin typeface="+mn-ea"/>
              </a:rPr>
              <a:t>基于一阶查询重写的方法</a:t>
            </a:r>
            <a:r>
              <a:rPr lang="en-US" altLang="zh-CN" sz="2800" dirty="0">
                <a:latin typeface="+mn-ea"/>
              </a:rPr>
              <a:t>]</a:t>
            </a:r>
            <a:endParaRPr lang="zh-CN" altLang="en-US" sz="2800" dirty="0">
              <a:latin typeface="+mn-ea"/>
            </a:endParaRPr>
          </a:p>
        </p:txBody>
      </p:sp>
      <p:sp>
        <p:nvSpPr>
          <p:cNvPr id="7" name="文本框 6">
            <a:extLst>
              <a:ext uri="{FF2B5EF4-FFF2-40B4-BE49-F238E27FC236}">
                <a16:creationId xmlns:a16="http://schemas.microsoft.com/office/drawing/2014/main" id="{1184E785-403F-4759-B0CF-F83F36315BAC}"/>
              </a:ext>
            </a:extLst>
          </p:cNvPr>
          <p:cNvSpPr txBox="1"/>
          <p:nvPr/>
        </p:nvSpPr>
        <p:spPr>
          <a:xfrm>
            <a:off x="2931231" y="963292"/>
            <a:ext cx="556563" cy="369332"/>
          </a:xfrm>
          <a:prstGeom prst="rect">
            <a:avLst/>
          </a:prstGeom>
          <a:noFill/>
        </p:spPr>
        <p:txBody>
          <a:bodyPr wrap="none" rtlCol="0">
            <a:spAutoFit/>
          </a:bodyPr>
          <a:lstStyle/>
          <a:p>
            <a:r>
              <a:rPr lang="en-US" altLang="zh-CN" dirty="0"/>
              <a:t>----</a:t>
            </a:r>
            <a:endParaRPr lang="zh-CN" altLang="en-US" dirty="0"/>
          </a:p>
        </p:txBody>
      </p:sp>
      <p:pic>
        <p:nvPicPr>
          <p:cNvPr id="26626" name="Picture 2" descr="http://pelhans.com/img/in-post/xiaoxiangkg_note7/xiaoxiangkg_note7_11.png">
            <a:extLst>
              <a:ext uri="{FF2B5EF4-FFF2-40B4-BE49-F238E27FC236}">
                <a16:creationId xmlns:a16="http://schemas.microsoft.com/office/drawing/2014/main" id="{FAD9398D-E6DB-433A-BAC1-53D7C624B9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79807" y="1415195"/>
            <a:ext cx="9563100" cy="5295900"/>
          </a:xfrm>
          <a:prstGeom prst="rect">
            <a:avLst/>
          </a:prstGeom>
          <a:noFill/>
          <a:extLst>
            <a:ext uri="{909E8E84-426E-40DD-AFC4-6F175D3DCCD1}">
              <a14:hiddenFill xmlns:a14="http://schemas.microsoft.com/office/drawing/2010/main">
                <a:solidFill>
                  <a:srgbClr val="FFFFFF"/>
                </a:solidFill>
              </a14:hiddenFill>
            </a:ext>
          </a:extLst>
        </p:spPr>
      </p:pic>
      <p:sp>
        <p:nvSpPr>
          <p:cNvPr id="8" name="矩形 7">
            <a:extLst>
              <a:ext uri="{FF2B5EF4-FFF2-40B4-BE49-F238E27FC236}">
                <a16:creationId xmlns:a16="http://schemas.microsoft.com/office/drawing/2014/main" id="{BF873B22-891E-4CAD-B2DF-E46630CC1B08}"/>
              </a:ext>
            </a:extLst>
          </p:cNvPr>
          <p:cNvSpPr/>
          <p:nvPr/>
        </p:nvSpPr>
        <p:spPr>
          <a:xfrm>
            <a:off x="0" y="60523"/>
            <a:ext cx="1813573" cy="307777"/>
          </a:xfrm>
          <a:prstGeom prst="rect">
            <a:avLst/>
          </a:prstGeom>
        </p:spPr>
        <p:txBody>
          <a:bodyPr wrap="none">
            <a:spAutoFit/>
          </a:bodyPr>
          <a:lstStyle/>
          <a:p>
            <a:r>
              <a:rPr lang="en-US" altLang="zh-CN" sz="1400" b="1" dirty="0"/>
              <a:t>PART FIVE </a:t>
            </a:r>
            <a:r>
              <a:rPr lang="zh-CN" altLang="en-US" sz="1400" b="1" dirty="0"/>
              <a:t>知识推理</a:t>
            </a:r>
          </a:p>
        </p:txBody>
      </p:sp>
      <p:sp>
        <p:nvSpPr>
          <p:cNvPr id="9" name="椭圆 8">
            <a:extLst>
              <a:ext uri="{FF2B5EF4-FFF2-40B4-BE49-F238E27FC236}">
                <a16:creationId xmlns:a16="http://schemas.microsoft.com/office/drawing/2014/main" id="{26B6D5D5-153A-469D-AF3A-E8724C33D6B5}"/>
              </a:ext>
            </a:extLst>
          </p:cNvPr>
          <p:cNvSpPr/>
          <p:nvPr/>
        </p:nvSpPr>
        <p:spPr>
          <a:xfrm>
            <a:off x="1950097" y="157740"/>
            <a:ext cx="130917" cy="113341"/>
          </a:xfrm>
          <a:prstGeom prst="ellipse">
            <a:avLst/>
          </a:prstGeom>
          <a:solidFill>
            <a:srgbClr val="8DDCF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4400">
              <a:solidFill>
                <a:srgbClr val="8DDCF8"/>
              </a:solidFill>
            </a:endParaRPr>
          </a:p>
        </p:txBody>
      </p:sp>
    </p:spTree>
    <p:extLst>
      <p:ext uri="{BB962C8B-B14F-4D97-AF65-F5344CB8AC3E}">
        <p14:creationId xmlns:p14="http://schemas.microsoft.com/office/powerpoint/2010/main" val="41146184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12">
            <a:extLst>
              <a:ext uri="{FF2B5EF4-FFF2-40B4-BE49-F238E27FC236}">
                <a16:creationId xmlns:a16="http://schemas.microsoft.com/office/drawing/2014/main" id="{4E338010-7B20-4BFB-A3E3-BF16101C1150}"/>
              </a:ext>
            </a:extLst>
          </p:cNvPr>
          <p:cNvSpPr/>
          <p:nvPr/>
        </p:nvSpPr>
        <p:spPr>
          <a:xfrm>
            <a:off x="341264" y="891975"/>
            <a:ext cx="5489381" cy="523220"/>
          </a:xfrm>
          <a:prstGeom prst="rect">
            <a:avLst/>
          </a:prstGeom>
        </p:spPr>
        <p:txBody>
          <a:bodyPr wrap="square">
            <a:spAutoFit/>
          </a:bodyPr>
          <a:lstStyle/>
          <a:p>
            <a:r>
              <a:rPr lang="en-US" altLang="zh-CN" sz="2800" dirty="0"/>
              <a:t>[</a:t>
            </a:r>
            <a:r>
              <a:rPr lang="zh-CN" altLang="en-US" sz="2800" dirty="0"/>
              <a:t>本体推理方法</a:t>
            </a:r>
            <a:r>
              <a:rPr lang="en-US" altLang="zh-CN" sz="2800" dirty="0"/>
              <a:t>]</a:t>
            </a:r>
            <a:endParaRPr lang="zh-CN" altLang="en-US" sz="2800" dirty="0"/>
          </a:p>
        </p:txBody>
      </p:sp>
      <p:sp>
        <p:nvSpPr>
          <p:cNvPr id="6" name="矩形 5">
            <a:extLst>
              <a:ext uri="{FF2B5EF4-FFF2-40B4-BE49-F238E27FC236}">
                <a16:creationId xmlns:a16="http://schemas.microsoft.com/office/drawing/2014/main" id="{39970075-04ED-42B7-B437-C3DC288EB360}"/>
              </a:ext>
            </a:extLst>
          </p:cNvPr>
          <p:cNvSpPr/>
          <p:nvPr/>
        </p:nvSpPr>
        <p:spPr>
          <a:xfrm>
            <a:off x="3487794" y="886348"/>
            <a:ext cx="5118324" cy="523220"/>
          </a:xfrm>
          <a:prstGeom prst="rect">
            <a:avLst/>
          </a:prstGeom>
        </p:spPr>
        <p:txBody>
          <a:bodyPr wrap="square">
            <a:spAutoFit/>
          </a:bodyPr>
          <a:lstStyle/>
          <a:p>
            <a:r>
              <a:rPr lang="en-US" altLang="zh-CN" sz="2800" dirty="0"/>
              <a:t>[</a:t>
            </a:r>
            <a:r>
              <a:rPr lang="zh-CN" altLang="en-US" sz="2800" dirty="0">
                <a:latin typeface="+mn-ea"/>
              </a:rPr>
              <a:t>基于一阶查询重写的方法</a:t>
            </a:r>
            <a:r>
              <a:rPr lang="en-US" altLang="zh-CN" sz="2800" dirty="0">
                <a:latin typeface="+mn-ea"/>
              </a:rPr>
              <a:t>]</a:t>
            </a:r>
            <a:endParaRPr lang="zh-CN" altLang="en-US" sz="2800" dirty="0">
              <a:latin typeface="+mn-ea"/>
            </a:endParaRPr>
          </a:p>
        </p:txBody>
      </p:sp>
      <p:sp>
        <p:nvSpPr>
          <p:cNvPr id="7" name="文本框 6">
            <a:extLst>
              <a:ext uri="{FF2B5EF4-FFF2-40B4-BE49-F238E27FC236}">
                <a16:creationId xmlns:a16="http://schemas.microsoft.com/office/drawing/2014/main" id="{1184E785-403F-4759-B0CF-F83F36315BAC}"/>
              </a:ext>
            </a:extLst>
          </p:cNvPr>
          <p:cNvSpPr txBox="1"/>
          <p:nvPr/>
        </p:nvSpPr>
        <p:spPr>
          <a:xfrm>
            <a:off x="2931231" y="963292"/>
            <a:ext cx="556563" cy="369332"/>
          </a:xfrm>
          <a:prstGeom prst="rect">
            <a:avLst/>
          </a:prstGeom>
          <a:noFill/>
        </p:spPr>
        <p:txBody>
          <a:bodyPr wrap="none" rtlCol="0">
            <a:spAutoFit/>
          </a:bodyPr>
          <a:lstStyle/>
          <a:p>
            <a:r>
              <a:rPr lang="en-US" altLang="zh-CN" dirty="0"/>
              <a:t>----</a:t>
            </a:r>
            <a:endParaRPr lang="zh-CN" altLang="en-US" dirty="0"/>
          </a:p>
        </p:txBody>
      </p:sp>
      <p:pic>
        <p:nvPicPr>
          <p:cNvPr id="3" name="图片 2">
            <a:extLst>
              <a:ext uri="{FF2B5EF4-FFF2-40B4-BE49-F238E27FC236}">
                <a16:creationId xmlns:a16="http://schemas.microsoft.com/office/drawing/2014/main" id="{097ABAE0-DF04-4C4C-8EE3-63451868F605}"/>
              </a:ext>
            </a:extLst>
          </p:cNvPr>
          <p:cNvPicPr>
            <a:picLocks noChangeAspect="1"/>
          </p:cNvPicPr>
          <p:nvPr/>
        </p:nvPicPr>
        <p:blipFill>
          <a:blip r:embed="rId3"/>
          <a:stretch>
            <a:fillRect/>
          </a:stretch>
        </p:blipFill>
        <p:spPr>
          <a:xfrm>
            <a:off x="5604734" y="1619494"/>
            <a:ext cx="6198948" cy="5021146"/>
          </a:xfrm>
          <a:prstGeom prst="rect">
            <a:avLst/>
          </a:prstGeom>
        </p:spPr>
      </p:pic>
      <p:pic>
        <p:nvPicPr>
          <p:cNvPr id="2" name="图片 1">
            <a:extLst>
              <a:ext uri="{FF2B5EF4-FFF2-40B4-BE49-F238E27FC236}">
                <a16:creationId xmlns:a16="http://schemas.microsoft.com/office/drawing/2014/main" id="{F8DC6AD9-AF97-4840-9D0C-466201485799}"/>
              </a:ext>
            </a:extLst>
          </p:cNvPr>
          <p:cNvPicPr>
            <a:picLocks noChangeAspect="1"/>
          </p:cNvPicPr>
          <p:nvPr/>
        </p:nvPicPr>
        <p:blipFill>
          <a:blip r:embed="rId4"/>
          <a:stretch>
            <a:fillRect/>
          </a:stretch>
        </p:blipFill>
        <p:spPr>
          <a:xfrm>
            <a:off x="201414" y="1933243"/>
            <a:ext cx="6369946" cy="4507036"/>
          </a:xfrm>
          <a:prstGeom prst="rect">
            <a:avLst/>
          </a:prstGeom>
        </p:spPr>
      </p:pic>
      <p:sp>
        <p:nvSpPr>
          <p:cNvPr id="9" name="矩形 8">
            <a:extLst>
              <a:ext uri="{FF2B5EF4-FFF2-40B4-BE49-F238E27FC236}">
                <a16:creationId xmlns:a16="http://schemas.microsoft.com/office/drawing/2014/main" id="{74822AFA-247B-4B6B-8071-D1DC7B149CF5}"/>
              </a:ext>
            </a:extLst>
          </p:cNvPr>
          <p:cNvSpPr/>
          <p:nvPr/>
        </p:nvSpPr>
        <p:spPr>
          <a:xfrm>
            <a:off x="0" y="60523"/>
            <a:ext cx="1813573" cy="307777"/>
          </a:xfrm>
          <a:prstGeom prst="rect">
            <a:avLst/>
          </a:prstGeom>
        </p:spPr>
        <p:txBody>
          <a:bodyPr wrap="none">
            <a:spAutoFit/>
          </a:bodyPr>
          <a:lstStyle/>
          <a:p>
            <a:r>
              <a:rPr lang="en-US" altLang="zh-CN" sz="1400" b="1" dirty="0"/>
              <a:t>PART FIVE </a:t>
            </a:r>
            <a:r>
              <a:rPr lang="zh-CN" altLang="en-US" sz="1400" b="1" dirty="0"/>
              <a:t>知识推理</a:t>
            </a:r>
          </a:p>
        </p:txBody>
      </p:sp>
      <p:sp>
        <p:nvSpPr>
          <p:cNvPr id="10" name="椭圆 9">
            <a:extLst>
              <a:ext uri="{FF2B5EF4-FFF2-40B4-BE49-F238E27FC236}">
                <a16:creationId xmlns:a16="http://schemas.microsoft.com/office/drawing/2014/main" id="{FCA95FBB-D778-41DD-8B70-F2188CF83403}"/>
              </a:ext>
            </a:extLst>
          </p:cNvPr>
          <p:cNvSpPr/>
          <p:nvPr/>
        </p:nvSpPr>
        <p:spPr>
          <a:xfrm>
            <a:off x="1950097" y="157740"/>
            <a:ext cx="130917" cy="113341"/>
          </a:xfrm>
          <a:prstGeom prst="ellipse">
            <a:avLst/>
          </a:prstGeom>
          <a:solidFill>
            <a:srgbClr val="8DDCF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4400">
              <a:solidFill>
                <a:srgbClr val="8DDCF8"/>
              </a:solidFill>
            </a:endParaRPr>
          </a:p>
        </p:txBody>
      </p:sp>
    </p:spTree>
    <p:extLst>
      <p:ext uri="{BB962C8B-B14F-4D97-AF65-F5344CB8AC3E}">
        <p14:creationId xmlns:p14="http://schemas.microsoft.com/office/powerpoint/2010/main" val="26036618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12">
            <a:extLst>
              <a:ext uri="{FF2B5EF4-FFF2-40B4-BE49-F238E27FC236}">
                <a16:creationId xmlns:a16="http://schemas.microsoft.com/office/drawing/2014/main" id="{4E338010-7B20-4BFB-A3E3-BF16101C1150}"/>
              </a:ext>
            </a:extLst>
          </p:cNvPr>
          <p:cNvSpPr/>
          <p:nvPr/>
        </p:nvSpPr>
        <p:spPr>
          <a:xfrm>
            <a:off x="341264" y="891975"/>
            <a:ext cx="5489381" cy="523220"/>
          </a:xfrm>
          <a:prstGeom prst="rect">
            <a:avLst/>
          </a:prstGeom>
        </p:spPr>
        <p:txBody>
          <a:bodyPr wrap="square">
            <a:spAutoFit/>
          </a:bodyPr>
          <a:lstStyle/>
          <a:p>
            <a:r>
              <a:rPr lang="en-US" altLang="zh-CN" sz="2800" dirty="0"/>
              <a:t>[</a:t>
            </a:r>
            <a:r>
              <a:rPr lang="zh-CN" altLang="en-US" sz="2800" dirty="0"/>
              <a:t>本体推理方法</a:t>
            </a:r>
            <a:r>
              <a:rPr lang="en-US" altLang="zh-CN" sz="2800" dirty="0"/>
              <a:t>]</a:t>
            </a:r>
            <a:endParaRPr lang="zh-CN" altLang="en-US" sz="2800" dirty="0"/>
          </a:p>
        </p:txBody>
      </p:sp>
      <p:sp>
        <p:nvSpPr>
          <p:cNvPr id="6" name="矩形 5">
            <a:extLst>
              <a:ext uri="{FF2B5EF4-FFF2-40B4-BE49-F238E27FC236}">
                <a16:creationId xmlns:a16="http://schemas.microsoft.com/office/drawing/2014/main" id="{39970075-04ED-42B7-B437-C3DC288EB360}"/>
              </a:ext>
            </a:extLst>
          </p:cNvPr>
          <p:cNvSpPr/>
          <p:nvPr/>
        </p:nvSpPr>
        <p:spPr>
          <a:xfrm>
            <a:off x="3487794" y="886348"/>
            <a:ext cx="5118324" cy="523220"/>
          </a:xfrm>
          <a:prstGeom prst="rect">
            <a:avLst/>
          </a:prstGeom>
        </p:spPr>
        <p:txBody>
          <a:bodyPr wrap="square">
            <a:spAutoFit/>
          </a:bodyPr>
          <a:lstStyle/>
          <a:p>
            <a:r>
              <a:rPr lang="en-US" altLang="zh-CN" sz="2800" dirty="0"/>
              <a:t>[</a:t>
            </a:r>
            <a:r>
              <a:rPr lang="zh-CN" altLang="en-US" sz="2800" dirty="0">
                <a:latin typeface="+mn-ea"/>
              </a:rPr>
              <a:t>基于一阶查询重写的方法</a:t>
            </a:r>
            <a:r>
              <a:rPr lang="en-US" altLang="zh-CN" sz="2800" dirty="0">
                <a:latin typeface="+mn-ea"/>
              </a:rPr>
              <a:t>]</a:t>
            </a:r>
            <a:endParaRPr lang="zh-CN" altLang="en-US" sz="2800" dirty="0">
              <a:latin typeface="+mn-ea"/>
            </a:endParaRPr>
          </a:p>
        </p:txBody>
      </p:sp>
      <p:sp>
        <p:nvSpPr>
          <p:cNvPr id="7" name="文本框 6">
            <a:extLst>
              <a:ext uri="{FF2B5EF4-FFF2-40B4-BE49-F238E27FC236}">
                <a16:creationId xmlns:a16="http://schemas.microsoft.com/office/drawing/2014/main" id="{1184E785-403F-4759-B0CF-F83F36315BAC}"/>
              </a:ext>
            </a:extLst>
          </p:cNvPr>
          <p:cNvSpPr txBox="1"/>
          <p:nvPr/>
        </p:nvSpPr>
        <p:spPr>
          <a:xfrm>
            <a:off x="2931231" y="963292"/>
            <a:ext cx="556563" cy="369332"/>
          </a:xfrm>
          <a:prstGeom prst="rect">
            <a:avLst/>
          </a:prstGeom>
          <a:noFill/>
        </p:spPr>
        <p:txBody>
          <a:bodyPr wrap="none" rtlCol="0">
            <a:spAutoFit/>
          </a:bodyPr>
          <a:lstStyle/>
          <a:p>
            <a:r>
              <a:rPr lang="en-US" altLang="zh-CN" dirty="0"/>
              <a:t>----</a:t>
            </a:r>
            <a:endParaRPr lang="zh-CN" altLang="en-US" dirty="0"/>
          </a:p>
        </p:txBody>
      </p:sp>
      <p:pic>
        <p:nvPicPr>
          <p:cNvPr id="4" name="图片 3">
            <a:extLst>
              <a:ext uri="{FF2B5EF4-FFF2-40B4-BE49-F238E27FC236}">
                <a16:creationId xmlns:a16="http://schemas.microsoft.com/office/drawing/2014/main" id="{035A8318-EC2F-4E89-80A8-1F74A274023C}"/>
              </a:ext>
            </a:extLst>
          </p:cNvPr>
          <p:cNvPicPr>
            <a:picLocks noChangeAspect="1"/>
          </p:cNvPicPr>
          <p:nvPr/>
        </p:nvPicPr>
        <p:blipFill>
          <a:blip r:embed="rId3"/>
          <a:stretch>
            <a:fillRect/>
          </a:stretch>
        </p:blipFill>
        <p:spPr>
          <a:xfrm>
            <a:off x="1407539" y="1933243"/>
            <a:ext cx="8846212" cy="3662978"/>
          </a:xfrm>
          <a:prstGeom prst="rect">
            <a:avLst/>
          </a:prstGeom>
        </p:spPr>
      </p:pic>
      <p:sp>
        <p:nvSpPr>
          <p:cNvPr id="8" name="矩形 7">
            <a:extLst>
              <a:ext uri="{FF2B5EF4-FFF2-40B4-BE49-F238E27FC236}">
                <a16:creationId xmlns:a16="http://schemas.microsoft.com/office/drawing/2014/main" id="{1586D08D-B776-4EF6-BB5E-A52722542F3A}"/>
              </a:ext>
            </a:extLst>
          </p:cNvPr>
          <p:cNvSpPr/>
          <p:nvPr/>
        </p:nvSpPr>
        <p:spPr>
          <a:xfrm>
            <a:off x="0" y="60523"/>
            <a:ext cx="1813573" cy="307777"/>
          </a:xfrm>
          <a:prstGeom prst="rect">
            <a:avLst/>
          </a:prstGeom>
        </p:spPr>
        <p:txBody>
          <a:bodyPr wrap="none">
            <a:spAutoFit/>
          </a:bodyPr>
          <a:lstStyle/>
          <a:p>
            <a:r>
              <a:rPr lang="en-US" altLang="zh-CN" sz="1400" b="1" dirty="0"/>
              <a:t>PART FIVE </a:t>
            </a:r>
            <a:r>
              <a:rPr lang="zh-CN" altLang="en-US" sz="1400" b="1" dirty="0"/>
              <a:t>知识推理</a:t>
            </a:r>
          </a:p>
        </p:txBody>
      </p:sp>
      <p:sp>
        <p:nvSpPr>
          <p:cNvPr id="9" name="椭圆 8">
            <a:extLst>
              <a:ext uri="{FF2B5EF4-FFF2-40B4-BE49-F238E27FC236}">
                <a16:creationId xmlns:a16="http://schemas.microsoft.com/office/drawing/2014/main" id="{E3A063FA-E497-45D4-8BC9-5C8A450599E7}"/>
              </a:ext>
            </a:extLst>
          </p:cNvPr>
          <p:cNvSpPr/>
          <p:nvPr/>
        </p:nvSpPr>
        <p:spPr>
          <a:xfrm>
            <a:off x="1950097" y="157740"/>
            <a:ext cx="130917" cy="113341"/>
          </a:xfrm>
          <a:prstGeom prst="ellipse">
            <a:avLst/>
          </a:prstGeom>
          <a:solidFill>
            <a:srgbClr val="8DDCF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4400">
              <a:solidFill>
                <a:srgbClr val="8DDCF8"/>
              </a:solidFill>
            </a:endParaRPr>
          </a:p>
        </p:txBody>
      </p:sp>
    </p:spTree>
    <p:extLst>
      <p:ext uri="{BB962C8B-B14F-4D97-AF65-F5344CB8AC3E}">
        <p14:creationId xmlns:p14="http://schemas.microsoft.com/office/powerpoint/2010/main" val="36339425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12">
            <a:extLst>
              <a:ext uri="{FF2B5EF4-FFF2-40B4-BE49-F238E27FC236}">
                <a16:creationId xmlns:a16="http://schemas.microsoft.com/office/drawing/2014/main" id="{4E338010-7B20-4BFB-A3E3-BF16101C1150}"/>
              </a:ext>
            </a:extLst>
          </p:cNvPr>
          <p:cNvSpPr/>
          <p:nvPr/>
        </p:nvSpPr>
        <p:spPr>
          <a:xfrm>
            <a:off x="341264" y="891975"/>
            <a:ext cx="5489381" cy="523220"/>
          </a:xfrm>
          <a:prstGeom prst="rect">
            <a:avLst/>
          </a:prstGeom>
        </p:spPr>
        <p:txBody>
          <a:bodyPr wrap="square">
            <a:spAutoFit/>
          </a:bodyPr>
          <a:lstStyle/>
          <a:p>
            <a:r>
              <a:rPr lang="en-US" altLang="zh-CN" sz="2800" dirty="0"/>
              <a:t>[</a:t>
            </a:r>
            <a:r>
              <a:rPr lang="zh-CN" altLang="en-US" sz="2800" dirty="0"/>
              <a:t>本体推理方法</a:t>
            </a:r>
            <a:r>
              <a:rPr lang="en-US" altLang="zh-CN" sz="2800" dirty="0"/>
              <a:t>]</a:t>
            </a:r>
            <a:endParaRPr lang="zh-CN" altLang="en-US" sz="2800" dirty="0"/>
          </a:p>
        </p:txBody>
      </p:sp>
      <p:sp>
        <p:nvSpPr>
          <p:cNvPr id="6" name="矩形 5">
            <a:extLst>
              <a:ext uri="{FF2B5EF4-FFF2-40B4-BE49-F238E27FC236}">
                <a16:creationId xmlns:a16="http://schemas.microsoft.com/office/drawing/2014/main" id="{39970075-04ED-42B7-B437-C3DC288EB360}"/>
              </a:ext>
            </a:extLst>
          </p:cNvPr>
          <p:cNvSpPr/>
          <p:nvPr/>
        </p:nvSpPr>
        <p:spPr>
          <a:xfrm>
            <a:off x="3487794" y="886348"/>
            <a:ext cx="5118324" cy="523220"/>
          </a:xfrm>
          <a:prstGeom prst="rect">
            <a:avLst/>
          </a:prstGeom>
        </p:spPr>
        <p:txBody>
          <a:bodyPr wrap="square">
            <a:spAutoFit/>
          </a:bodyPr>
          <a:lstStyle/>
          <a:p>
            <a:r>
              <a:rPr lang="en-US" altLang="zh-CN" sz="2800" dirty="0"/>
              <a:t>[</a:t>
            </a:r>
            <a:r>
              <a:rPr lang="zh-CN" altLang="en-US" sz="2800" dirty="0">
                <a:latin typeface="+mn-ea"/>
              </a:rPr>
              <a:t>基于一阶查询重写的方法</a:t>
            </a:r>
            <a:r>
              <a:rPr lang="en-US" altLang="zh-CN" sz="2800" dirty="0">
                <a:latin typeface="+mn-ea"/>
              </a:rPr>
              <a:t>]</a:t>
            </a:r>
            <a:endParaRPr lang="zh-CN" altLang="en-US" sz="2800" dirty="0">
              <a:latin typeface="+mn-ea"/>
            </a:endParaRPr>
          </a:p>
        </p:txBody>
      </p:sp>
      <p:sp>
        <p:nvSpPr>
          <p:cNvPr id="7" name="文本框 6">
            <a:extLst>
              <a:ext uri="{FF2B5EF4-FFF2-40B4-BE49-F238E27FC236}">
                <a16:creationId xmlns:a16="http://schemas.microsoft.com/office/drawing/2014/main" id="{1184E785-403F-4759-B0CF-F83F36315BAC}"/>
              </a:ext>
            </a:extLst>
          </p:cNvPr>
          <p:cNvSpPr txBox="1"/>
          <p:nvPr/>
        </p:nvSpPr>
        <p:spPr>
          <a:xfrm>
            <a:off x="2931231" y="963292"/>
            <a:ext cx="556563" cy="369332"/>
          </a:xfrm>
          <a:prstGeom prst="rect">
            <a:avLst/>
          </a:prstGeom>
          <a:noFill/>
        </p:spPr>
        <p:txBody>
          <a:bodyPr wrap="none" rtlCol="0">
            <a:spAutoFit/>
          </a:bodyPr>
          <a:lstStyle/>
          <a:p>
            <a:r>
              <a:rPr lang="en-US" altLang="zh-CN" dirty="0"/>
              <a:t>----</a:t>
            </a:r>
            <a:endParaRPr lang="zh-CN" altLang="en-US" dirty="0"/>
          </a:p>
        </p:txBody>
      </p:sp>
      <p:pic>
        <p:nvPicPr>
          <p:cNvPr id="2" name="图片 1">
            <a:extLst>
              <a:ext uri="{FF2B5EF4-FFF2-40B4-BE49-F238E27FC236}">
                <a16:creationId xmlns:a16="http://schemas.microsoft.com/office/drawing/2014/main" id="{67E2308D-994A-4044-9D66-0F1B9FA3BEBC}"/>
              </a:ext>
            </a:extLst>
          </p:cNvPr>
          <p:cNvPicPr>
            <a:picLocks noChangeAspect="1"/>
          </p:cNvPicPr>
          <p:nvPr/>
        </p:nvPicPr>
        <p:blipFill>
          <a:blip r:embed="rId3"/>
          <a:stretch>
            <a:fillRect/>
          </a:stretch>
        </p:blipFill>
        <p:spPr>
          <a:xfrm>
            <a:off x="-199238" y="1480885"/>
            <a:ext cx="6295238" cy="4895238"/>
          </a:xfrm>
          <a:prstGeom prst="rect">
            <a:avLst/>
          </a:prstGeom>
        </p:spPr>
      </p:pic>
      <p:pic>
        <p:nvPicPr>
          <p:cNvPr id="3" name="图片 2">
            <a:extLst>
              <a:ext uri="{FF2B5EF4-FFF2-40B4-BE49-F238E27FC236}">
                <a16:creationId xmlns:a16="http://schemas.microsoft.com/office/drawing/2014/main" id="{5C23F4FB-860D-4C8F-B01C-A5193EB98C90}"/>
              </a:ext>
            </a:extLst>
          </p:cNvPr>
          <p:cNvPicPr>
            <a:picLocks noChangeAspect="1"/>
          </p:cNvPicPr>
          <p:nvPr/>
        </p:nvPicPr>
        <p:blipFill>
          <a:blip r:embed="rId4"/>
          <a:stretch>
            <a:fillRect/>
          </a:stretch>
        </p:blipFill>
        <p:spPr>
          <a:xfrm>
            <a:off x="6463511" y="3054524"/>
            <a:ext cx="5590476" cy="2190476"/>
          </a:xfrm>
          <a:prstGeom prst="rect">
            <a:avLst/>
          </a:prstGeom>
        </p:spPr>
      </p:pic>
      <p:sp>
        <p:nvSpPr>
          <p:cNvPr id="9" name="矩形 8">
            <a:extLst>
              <a:ext uri="{FF2B5EF4-FFF2-40B4-BE49-F238E27FC236}">
                <a16:creationId xmlns:a16="http://schemas.microsoft.com/office/drawing/2014/main" id="{B7F46B57-C55A-43C8-A0AC-E895BD6F03BE}"/>
              </a:ext>
            </a:extLst>
          </p:cNvPr>
          <p:cNvSpPr/>
          <p:nvPr/>
        </p:nvSpPr>
        <p:spPr>
          <a:xfrm>
            <a:off x="0" y="60523"/>
            <a:ext cx="1813573" cy="307777"/>
          </a:xfrm>
          <a:prstGeom prst="rect">
            <a:avLst/>
          </a:prstGeom>
        </p:spPr>
        <p:txBody>
          <a:bodyPr wrap="none">
            <a:spAutoFit/>
          </a:bodyPr>
          <a:lstStyle/>
          <a:p>
            <a:r>
              <a:rPr lang="en-US" altLang="zh-CN" sz="1400" b="1" dirty="0"/>
              <a:t>PART FIVE </a:t>
            </a:r>
            <a:r>
              <a:rPr lang="zh-CN" altLang="en-US" sz="1400" b="1" dirty="0"/>
              <a:t>知识推理</a:t>
            </a:r>
          </a:p>
        </p:txBody>
      </p:sp>
      <p:sp>
        <p:nvSpPr>
          <p:cNvPr id="10" name="椭圆 9">
            <a:extLst>
              <a:ext uri="{FF2B5EF4-FFF2-40B4-BE49-F238E27FC236}">
                <a16:creationId xmlns:a16="http://schemas.microsoft.com/office/drawing/2014/main" id="{488200DA-A0B1-4314-9E40-4A8BC0851DA5}"/>
              </a:ext>
            </a:extLst>
          </p:cNvPr>
          <p:cNvSpPr/>
          <p:nvPr/>
        </p:nvSpPr>
        <p:spPr>
          <a:xfrm>
            <a:off x="1950097" y="157740"/>
            <a:ext cx="130917" cy="113341"/>
          </a:xfrm>
          <a:prstGeom prst="ellipse">
            <a:avLst/>
          </a:prstGeom>
          <a:solidFill>
            <a:srgbClr val="8DDCF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4400">
              <a:solidFill>
                <a:srgbClr val="8DDCF8"/>
              </a:solidFill>
            </a:endParaRPr>
          </a:p>
        </p:txBody>
      </p:sp>
    </p:spTree>
    <p:extLst>
      <p:ext uri="{BB962C8B-B14F-4D97-AF65-F5344CB8AC3E}">
        <p14:creationId xmlns:p14="http://schemas.microsoft.com/office/powerpoint/2010/main" val="27888611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12">
            <a:extLst>
              <a:ext uri="{FF2B5EF4-FFF2-40B4-BE49-F238E27FC236}">
                <a16:creationId xmlns:a16="http://schemas.microsoft.com/office/drawing/2014/main" id="{4E338010-7B20-4BFB-A3E3-BF16101C1150}"/>
              </a:ext>
            </a:extLst>
          </p:cNvPr>
          <p:cNvSpPr/>
          <p:nvPr/>
        </p:nvSpPr>
        <p:spPr>
          <a:xfrm>
            <a:off x="341264" y="891975"/>
            <a:ext cx="5489381" cy="523220"/>
          </a:xfrm>
          <a:prstGeom prst="rect">
            <a:avLst/>
          </a:prstGeom>
        </p:spPr>
        <p:txBody>
          <a:bodyPr wrap="square">
            <a:spAutoFit/>
          </a:bodyPr>
          <a:lstStyle/>
          <a:p>
            <a:r>
              <a:rPr lang="en-US" altLang="zh-CN" sz="2800" dirty="0"/>
              <a:t>[</a:t>
            </a:r>
            <a:r>
              <a:rPr lang="zh-CN" altLang="en-US" sz="2800" dirty="0"/>
              <a:t>本体推理方法</a:t>
            </a:r>
            <a:r>
              <a:rPr lang="en-US" altLang="zh-CN" sz="2800" dirty="0"/>
              <a:t>]</a:t>
            </a:r>
            <a:endParaRPr lang="zh-CN" altLang="en-US" sz="2800" dirty="0"/>
          </a:p>
        </p:txBody>
      </p:sp>
      <p:sp>
        <p:nvSpPr>
          <p:cNvPr id="6" name="矩形 5">
            <a:extLst>
              <a:ext uri="{FF2B5EF4-FFF2-40B4-BE49-F238E27FC236}">
                <a16:creationId xmlns:a16="http://schemas.microsoft.com/office/drawing/2014/main" id="{39970075-04ED-42B7-B437-C3DC288EB360}"/>
              </a:ext>
            </a:extLst>
          </p:cNvPr>
          <p:cNvSpPr/>
          <p:nvPr/>
        </p:nvSpPr>
        <p:spPr>
          <a:xfrm>
            <a:off x="3487794" y="886348"/>
            <a:ext cx="5118324" cy="523220"/>
          </a:xfrm>
          <a:prstGeom prst="rect">
            <a:avLst/>
          </a:prstGeom>
        </p:spPr>
        <p:txBody>
          <a:bodyPr wrap="square">
            <a:spAutoFit/>
          </a:bodyPr>
          <a:lstStyle/>
          <a:p>
            <a:r>
              <a:rPr lang="en-US" altLang="zh-CN" sz="2800" dirty="0"/>
              <a:t>[</a:t>
            </a:r>
            <a:r>
              <a:rPr lang="zh-CN" altLang="en-US" sz="2800" dirty="0">
                <a:latin typeface="+mn-ea"/>
              </a:rPr>
              <a:t>基于一阶查询重写的方法</a:t>
            </a:r>
            <a:r>
              <a:rPr lang="en-US" altLang="zh-CN" sz="2800" dirty="0">
                <a:latin typeface="+mn-ea"/>
              </a:rPr>
              <a:t>]</a:t>
            </a:r>
            <a:endParaRPr lang="zh-CN" altLang="en-US" sz="2800" dirty="0">
              <a:latin typeface="+mn-ea"/>
            </a:endParaRPr>
          </a:p>
        </p:txBody>
      </p:sp>
      <p:sp>
        <p:nvSpPr>
          <p:cNvPr id="7" name="文本框 6">
            <a:extLst>
              <a:ext uri="{FF2B5EF4-FFF2-40B4-BE49-F238E27FC236}">
                <a16:creationId xmlns:a16="http://schemas.microsoft.com/office/drawing/2014/main" id="{1184E785-403F-4759-B0CF-F83F36315BAC}"/>
              </a:ext>
            </a:extLst>
          </p:cNvPr>
          <p:cNvSpPr txBox="1"/>
          <p:nvPr/>
        </p:nvSpPr>
        <p:spPr>
          <a:xfrm>
            <a:off x="2931231" y="963292"/>
            <a:ext cx="556563" cy="369332"/>
          </a:xfrm>
          <a:prstGeom prst="rect">
            <a:avLst/>
          </a:prstGeom>
          <a:noFill/>
        </p:spPr>
        <p:txBody>
          <a:bodyPr wrap="none" rtlCol="0">
            <a:spAutoFit/>
          </a:bodyPr>
          <a:lstStyle/>
          <a:p>
            <a:r>
              <a:rPr lang="en-US" altLang="zh-CN" dirty="0"/>
              <a:t>----</a:t>
            </a:r>
            <a:endParaRPr lang="zh-CN" altLang="en-US" dirty="0"/>
          </a:p>
        </p:txBody>
      </p:sp>
      <p:pic>
        <p:nvPicPr>
          <p:cNvPr id="4" name="图片 3">
            <a:extLst>
              <a:ext uri="{FF2B5EF4-FFF2-40B4-BE49-F238E27FC236}">
                <a16:creationId xmlns:a16="http://schemas.microsoft.com/office/drawing/2014/main" id="{442D9394-5531-4701-AEBF-C087F3B9EB77}"/>
              </a:ext>
            </a:extLst>
          </p:cNvPr>
          <p:cNvPicPr>
            <a:picLocks noChangeAspect="1"/>
          </p:cNvPicPr>
          <p:nvPr/>
        </p:nvPicPr>
        <p:blipFill>
          <a:blip r:embed="rId3"/>
          <a:stretch>
            <a:fillRect/>
          </a:stretch>
        </p:blipFill>
        <p:spPr>
          <a:xfrm>
            <a:off x="1680525" y="1694809"/>
            <a:ext cx="8732862" cy="4372022"/>
          </a:xfrm>
          <a:prstGeom prst="rect">
            <a:avLst/>
          </a:prstGeom>
        </p:spPr>
      </p:pic>
      <p:sp>
        <p:nvSpPr>
          <p:cNvPr id="8" name="矩形 7">
            <a:extLst>
              <a:ext uri="{FF2B5EF4-FFF2-40B4-BE49-F238E27FC236}">
                <a16:creationId xmlns:a16="http://schemas.microsoft.com/office/drawing/2014/main" id="{C99F0217-1BB5-475A-9452-F4AE666F8B91}"/>
              </a:ext>
            </a:extLst>
          </p:cNvPr>
          <p:cNvSpPr/>
          <p:nvPr/>
        </p:nvSpPr>
        <p:spPr>
          <a:xfrm>
            <a:off x="0" y="60523"/>
            <a:ext cx="1813573" cy="307777"/>
          </a:xfrm>
          <a:prstGeom prst="rect">
            <a:avLst/>
          </a:prstGeom>
        </p:spPr>
        <p:txBody>
          <a:bodyPr wrap="none">
            <a:spAutoFit/>
          </a:bodyPr>
          <a:lstStyle/>
          <a:p>
            <a:r>
              <a:rPr lang="en-US" altLang="zh-CN" sz="1400" b="1" dirty="0"/>
              <a:t>PART FIVE </a:t>
            </a:r>
            <a:r>
              <a:rPr lang="zh-CN" altLang="en-US" sz="1400" b="1" dirty="0"/>
              <a:t>知识推理</a:t>
            </a:r>
          </a:p>
        </p:txBody>
      </p:sp>
      <p:sp>
        <p:nvSpPr>
          <p:cNvPr id="9" name="椭圆 8">
            <a:extLst>
              <a:ext uri="{FF2B5EF4-FFF2-40B4-BE49-F238E27FC236}">
                <a16:creationId xmlns:a16="http://schemas.microsoft.com/office/drawing/2014/main" id="{B6DBC89E-9648-4048-ACA8-AF7A6A8EF207}"/>
              </a:ext>
            </a:extLst>
          </p:cNvPr>
          <p:cNvSpPr/>
          <p:nvPr/>
        </p:nvSpPr>
        <p:spPr>
          <a:xfrm>
            <a:off x="1950097" y="157740"/>
            <a:ext cx="130917" cy="113341"/>
          </a:xfrm>
          <a:prstGeom prst="ellipse">
            <a:avLst/>
          </a:prstGeom>
          <a:solidFill>
            <a:srgbClr val="8DDCF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4400">
              <a:solidFill>
                <a:srgbClr val="8DDCF8"/>
              </a:solidFill>
            </a:endParaRPr>
          </a:p>
        </p:txBody>
      </p:sp>
    </p:spTree>
    <p:extLst>
      <p:ext uri="{BB962C8B-B14F-4D97-AF65-F5344CB8AC3E}">
        <p14:creationId xmlns:p14="http://schemas.microsoft.com/office/powerpoint/2010/main" val="6455382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12">
            <a:extLst>
              <a:ext uri="{FF2B5EF4-FFF2-40B4-BE49-F238E27FC236}">
                <a16:creationId xmlns:a16="http://schemas.microsoft.com/office/drawing/2014/main" id="{4E338010-7B20-4BFB-A3E3-BF16101C1150}"/>
              </a:ext>
            </a:extLst>
          </p:cNvPr>
          <p:cNvSpPr/>
          <p:nvPr/>
        </p:nvSpPr>
        <p:spPr>
          <a:xfrm>
            <a:off x="341264" y="891975"/>
            <a:ext cx="5489381" cy="523220"/>
          </a:xfrm>
          <a:prstGeom prst="rect">
            <a:avLst/>
          </a:prstGeom>
        </p:spPr>
        <p:txBody>
          <a:bodyPr wrap="square">
            <a:spAutoFit/>
          </a:bodyPr>
          <a:lstStyle/>
          <a:p>
            <a:r>
              <a:rPr lang="en-US" altLang="zh-CN" sz="2800" dirty="0"/>
              <a:t>[</a:t>
            </a:r>
            <a:r>
              <a:rPr lang="zh-CN" altLang="en-US" sz="2800" dirty="0"/>
              <a:t>本体推理方法</a:t>
            </a:r>
            <a:r>
              <a:rPr lang="en-US" altLang="zh-CN" sz="2800" dirty="0"/>
              <a:t>]</a:t>
            </a:r>
            <a:endParaRPr lang="zh-CN" altLang="en-US" sz="2800" dirty="0"/>
          </a:p>
        </p:txBody>
      </p:sp>
      <p:sp>
        <p:nvSpPr>
          <p:cNvPr id="6" name="矩形 5">
            <a:extLst>
              <a:ext uri="{FF2B5EF4-FFF2-40B4-BE49-F238E27FC236}">
                <a16:creationId xmlns:a16="http://schemas.microsoft.com/office/drawing/2014/main" id="{39970075-04ED-42B7-B437-C3DC288EB360}"/>
              </a:ext>
            </a:extLst>
          </p:cNvPr>
          <p:cNvSpPr/>
          <p:nvPr/>
        </p:nvSpPr>
        <p:spPr>
          <a:xfrm>
            <a:off x="3487794" y="886348"/>
            <a:ext cx="5118324" cy="523220"/>
          </a:xfrm>
          <a:prstGeom prst="rect">
            <a:avLst/>
          </a:prstGeom>
        </p:spPr>
        <p:txBody>
          <a:bodyPr wrap="square">
            <a:spAutoFit/>
          </a:bodyPr>
          <a:lstStyle/>
          <a:p>
            <a:r>
              <a:rPr lang="en-US" altLang="zh-CN" sz="2800" dirty="0"/>
              <a:t>[</a:t>
            </a:r>
            <a:r>
              <a:rPr lang="zh-CN" altLang="en-US" sz="2800" dirty="0">
                <a:latin typeface="+mn-ea"/>
              </a:rPr>
              <a:t>基于一阶查询重写的方法</a:t>
            </a:r>
            <a:r>
              <a:rPr lang="en-US" altLang="zh-CN" sz="2800" dirty="0">
                <a:latin typeface="+mn-ea"/>
              </a:rPr>
              <a:t>]</a:t>
            </a:r>
            <a:endParaRPr lang="zh-CN" altLang="en-US" sz="2800" dirty="0">
              <a:latin typeface="+mn-ea"/>
            </a:endParaRPr>
          </a:p>
        </p:txBody>
      </p:sp>
      <p:sp>
        <p:nvSpPr>
          <p:cNvPr id="7" name="文本框 6">
            <a:extLst>
              <a:ext uri="{FF2B5EF4-FFF2-40B4-BE49-F238E27FC236}">
                <a16:creationId xmlns:a16="http://schemas.microsoft.com/office/drawing/2014/main" id="{1184E785-403F-4759-B0CF-F83F36315BAC}"/>
              </a:ext>
            </a:extLst>
          </p:cNvPr>
          <p:cNvSpPr txBox="1"/>
          <p:nvPr/>
        </p:nvSpPr>
        <p:spPr>
          <a:xfrm>
            <a:off x="2931231" y="963292"/>
            <a:ext cx="556563" cy="369332"/>
          </a:xfrm>
          <a:prstGeom prst="rect">
            <a:avLst/>
          </a:prstGeom>
          <a:noFill/>
        </p:spPr>
        <p:txBody>
          <a:bodyPr wrap="none" rtlCol="0">
            <a:spAutoFit/>
          </a:bodyPr>
          <a:lstStyle/>
          <a:p>
            <a:r>
              <a:rPr lang="en-US" altLang="zh-CN" dirty="0"/>
              <a:t>----</a:t>
            </a:r>
            <a:endParaRPr lang="zh-CN" altLang="en-US" dirty="0"/>
          </a:p>
        </p:txBody>
      </p:sp>
      <p:pic>
        <p:nvPicPr>
          <p:cNvPr id="2" name="图片 1">
            <a:extLst>
              <a:ext uri="{FF2B5EF4-FFF2-40B4-BE49-F238E27FC236}">
                <a16:creationId xmlns:a16="http://schemas.microsoft.com/office/drawing/2014/main" id="{5893464A-B63D-4828-9FAE-B61AD7B77D69}"/>
              </a:ext>
            </a:extLst>
          </p:cNvPr>
          <p:cNvPicPr>
            <a:picLocks noChangeAspect="1"/>
          </p:cNvPicPr>
          <p:nvPr/>
        </p:nvPicPr>
        <p:blipFill>
          <a:blip r:embed="rId3"/>
          <a:stretch>
            <a:fillRect/>
          </a:stretch>
        </p:blipFill>
        <p:spPr>
          <a:xfrm>
            <a:off x="1260961" y="1865002"/>
            <a:ext cx="9571990" cy="4517394"/>
          </a:xfrm>
          <a:prstGeom prst="rect">
            <a:avLst/>
          </a:prstGeom>
        </p:spPr>
      </p:pic>
      <p:sp>
        <p:nvSpPr>
          <p:cNvPr id="8" name="矩形 7">
            <a:extLst>
              <a:ext uri="{FF2B5EF4-FFF2-40B4-BE49-F238E27FC236}">
                <a16:creationId xmlns:a16="http://schemas.microsoft.com/office/drawing/2014/main" id="{CD29F987-6FBE-499C-9AF8-CCD224B4C690}"/>
              </a:ext>
            </a:extLst>
          </p:cNvPr>
          <p:cNvSpPr/>
          <p:nvPr/>
        </p:nvSpPr>
        <p:spPr>
          <a:xfrm>
            <a:off x="0" y="60523"/>
            <a:ext cx="1813573" cy="307777"/>
          </a:xfrm>
          <a:prstGeom prst="rect">
            <a:avLst/>
          </a:prstGeom>
        </p:spPr>
        <p:txBody>
          <a:bodyPr wrap="none">
            <a:spAutoFit/>
          </a:bodyPr>
          <a:lstStyle/>
          <a:p>
            <a:r>
              <a:rPr lang="en-US" altLang="zh-CN" sz="1400" b="1" dirty="0"/>
              <a:t>PART FIVE </a:t>
            </a:r>
            <a:r>
              <a:rPr lang="zh-CN" altLang="en-US" sz="1400" b="1" dirty="0"/>
              <a:t>知识推理</a:t>
            </a:r>
          </a:p>
        </p:txBody>
      </p:sp>
      <p:sp>
        <p:nvSpPr>
          <p:cNvPr id="9" name="椭圆 8">
            <a:extLst>
              <a:ext uri="{FF2B5EF4-FFF2-40B4-BE49-F238E27FC236}">
                <a16:creationId xmlns:a16="http://schemas.microsoft.com/office/drawing/2014/main" id="{601CB83B-898C-43C6-BF23-EE7897CB495E}"/>
              </a:ext>
            </a:extLst>
          </p:cNvPr>
          <p:cNvSpPr/>
          <p:nvPr/>
        </p:nvSpPr>
        <p:spPr>
          <a:xfrm>
            <a:off x="1950097" y="157740"/>
            <a:ext cx="130917" cy="113341"/>
          </a:xfrm>
          <a:prstGeom prst="ellipse">
            <a:avLst/>
          </a:prstGeom>
          <a:solidFill>
            <a:srgbClr val="8DDCF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4400">
              <a:solidFill>
                <a:srgbClr val="8DDCF8"/>
              </a:solidFill>
            </a:endParaRPr>
          </a:p>
        </p:txBody>
      </p:sp>
    </p:spTree>
    <p:extLst>
      <p:ext uri="{BB962C8B-B14F-4D97-AF65-F5344CB8AC3E}">
        <p14:creationId xmlns:p14="http://schemas.microsoft.com/office/powerpoint/2010/main" val="16562666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12">
            <a:extLst>
              <a:ext uri="{FF2B5EF4-FFF2-40B4-BE49-F238E27FC236}">
                <a16:creationId xmlns:a16="http://schemas.microsoft.com/office/drawing/2014/main" id="{4E338010-7B20-4BFB-A3E3-BF16101C1150}"/>
              </a:ext>
            </a:extLst>
          </p:cNvPr>
          <p:cNvSpPr/>
          <p:nvPr/>
        </p:nvSpPr>
        <p:spPr>
          <a:xfrm>
            <a:off x="341264" y="891975"/>
            <a:ext cx="5489381" cy="523220"/>
          </a:xfrm>
          <a:prstGeom prst="rect">
            <a:avLst/>
          </a:prstGeom>
        </p:spPr>
        <p:txBody>
          <a:bodyPr wrap="square">
            <a:spAutoFit/>
          </a:bodyPr>
          <a:lstStyle/>
          <a:p>
            <a:r>
              <a:rPr lang="en-US" altLang="zh-CN" sz="2800" dirty="0"/>
              <a:t>[</a:t>
            </a:r>
            <a:r>
              <a:rPr lang="zh-CN" altLang="en-US" sz="2800" dirty="0"/>
              <a:t>本体推理方法</a:t>
            </a:r>
            <a:r>
              <a:rPr lang="en-US" altLang="zh-CN" sz="2800" dirty="0"/>
              <a:t>]</a:t>
            </a:r>
            <a:endParaRPr lang="zh-CN" altLang="en-US" sz="2800" dirty="0"/>
          </a:p>
        </p:txBody>
      </p:sp>
      <p:sp>
        <p:nvSpPr>
          <p:cNvPr id="6" name="矩形 5">
            <a:extLst>
              <a:ext uri="{FF2B5EF4-FFF2-40B4-BE49-F238E27FC236}">
                <a16:creationId xmlns:a16="http://schemas.microsoft.com/office/drawing/2014/main" id="{39970075-04ED-42B7-B437-C3DC288EB360}"/>
              </a:ext>
            </a:extLst>
          </p:cNvPr>
          <p:cNvSpPr/>
          <p:nvPr/>
        </p:nvSpPr>
        <p:spPr>
          <a:xfrm>
            <a:off x="3487794" y="886348"/>
            <a:ext cx="5118324" cy="523220"/>
          </a:xfrm>
          <a:prstGeom prst="rect">
            <a:avLst/>
          </a:prstGeom>
        </p:spPr>
        <p:txBody>
          <a:bodyPr wrap="square">
            <a:spAutoFit/>
          </a:bodyPr>
          <a:lstStyle/>
          <a:p>
            <a:r>
              <a:rPr lang="en-US" altLang="zh-CN" sz="2800" dirty="0">
                <a:latin typeface="+mn-ea"/>
              </a:rPr>
              <a:t>[</a:t>
            </a:r>
            <a:r>
              <a:rPr lang="zh-CN" altLang="en-US" sz="2800" dirty="0">
                <a:latin typeface="+mn-ea"/>
              </a:rPr>
              <a:t>基于产生式规则的方法</a:t>
            </a:r>
            <a:r>
              <a:rPr lang="en-US" altLang="zh-CN" sz="2800" dirty="0">
                <a:latin typeface="+mn-ea"/>
              </a:rPr>
              <a:t>]</a:t>
            </a:r>
            <a:endParaRPr lang="zh-CN" altLang="en-US" sz="2800" dirty="0">
              <a:latin typeface="+mn-ea"/>
            </a:endParaRPr>
          </a:p>
        </p:txBody>
      </p:sp>
      <p:sp>
        <p:nvSpPr>
          <p:cNvPr id="7" name="文本框 6">
            <a:extLst>
              <a:ext uri="{FF2B5EF4-FFF2-40B4-BE49-F238E27FC236}">
                <a16:creationId xmlns:a16="http://schemas.microsoft.com/office/drawing/2014/main" id="{1184E785-403F-4759-B0CF-F83F36315BAC}"/>
              </a:ext>
            </a:extLst>
          </p:cNvPr>
          <p:cNvSpPr txBox="1"/>
          <p:nvPr/>
        </p:nvSpPr>
        <p:spPr>
          <a:xfrm>
            <a:off x="2931231" y="963292"/>
            <a:ext cx="556563" cy="369332"/>
          </a:xfrm>
          <a:prstGeom prst="rect">
            <a:avLst/>
          </a:prstGeom>
          <a:noFill/>
        </p:spPr>
        <p:txBody>
          <a:bodyPr wrap="none" rtlCol="0">
            <a:spAutoFit/>
          </a:bodyPr>
          <a:lstStyle/>
          <a:p>
            <a:r>
              <a:rPr lang="en-US" altLang="zh-CN" dirty="0"/>
              <a:t>----</a:t>
            </a:r>
            <a:endParaRPr lang="zh-CN" altLang="en-US" dirty="0"/>
          </a:p>
        </p:txBody>
      </p:sp>
      <p:sp>
        <p:nvSpPr>
          <p:cNvPr id="3" name="矩形 2">
            <a:extLst>
              <a:ext uri="{FF2B5EF4-FFF2-40B4-BE49-F238E27FC236}">
                <a16:creationId xmlns:a16="http://schemas.microsoft.com/office/drawing/2014/main" id="{7FBA4FCC-F83B-4371-8DBD-1A378C20C161}"/>
              </a:ext>
            </a:extLst>
          </p:cNvPr>
          <p:cNvSpPr/>
          <p:nvPr/>
        </p:nvSpPr>
        <p:spPr>
          <a:xfrm>
            <a:off x="341264" y="1775936"/>
            <a:ext cx="11765280" cy="1200329"/>
          </a:xfrm>
          <a:prstGeom prst="rect">
            <a:avLst/>
          </a:prstGeom>
        </p:spPr>
        <p:txBody>
          <a:bodyPr wrap="square">
            <a:spAutoFit/>
          </a:bodyPr>
          <a:lstStyle/>
          <a:p>
            <a:r>
              <a:rPr lang="zh-CN" altLang="en-US" sz="2400" dirty="0">
                <a:solidFill>
                  <a:srgbClr val="404040"/>
                </a:solidFill>
                <a:latin typeface="+mn-ea"/>
              </a:rPr>
              <a:t>产生式系统是一种前向推理系统，可以按照一定机制执行规则从而达到某些目标，与一阶逻辑类似，但也有区别。被应用于自动规划、专家系统上。</a:t>
            </a:r>
          </a:p>
          <a:p>
            <a:r>
              <a:rPr lang="zh-CN" altLang="en-US" sz="2400" dirty="0">
                <a:solidFill>
                  <a:srgbClr val="404040"/>
                </a:solidFill>
                <a:latin typeface="+mn-ea"/>
              </a:rPr>
              <a:t>产生式系统由</a:t>
            </a:r>
            <a:r>
              <a:rPr lang="en-US" altLang="zh-CN" sz="2400" dirty="0">
                <a:solidFill>
                  <a:srgbClr val="404040"/>
                </a:solidFill>
                <a:latin typeface="+mn-ea"/>
              </a:rPr>
              <a:t>: </a:t>
            </a:r>
            <a:r>
              <a:rPr lang="zh-CN" altLang="en-US" sz="2400" b="1" dirty="0">
                <a:solidFill>
                  <a:srgbClr val="404040"/>
                </a:solidFill>
                <a:latin typeface="+mn-ea"/>
              </a:rPr>
              <a:t>事实集合</a:t>
            </a:r>
            <a:r>
              <a:rPr lang="en-US" altLang="zh-CN" sz="2400" b="1" dirty="0">
                <a:solidFill>
                  <a:srgbClr val="404040"/>
                </a:solidFill>
                <a:latin typeface="+mn-ea"/>
              </a:rPr>
              <a:t>(Working Memory)</a:t>
            </a:r>
            <a:r>
              <a:rPr lang="zh-CN" altLang="en-US" sz="2400" b="1" dirty="0">
                <a:solidFill>
                  <a:srgbClr val="404040"/>
                </a:solidFill>
                <a:latin typeface="+mn-ea"/>
              </a:rPr>
              <a:t>、产生式</a:t>
            </a:r>
            <a:r>
              <a:rPr lang="en-US" altLang="zh-CN" sz="2400" b="1" dirty="0">
                <a:solidFill>
                  <a:srgbClr val="404040"/>
                </a:solidFill>
                <a:latin typeface="+mn-ea"/>
              </a:rPr>
              <a:t>/</a:t>
            </a:r>
            <a:r>
              <a:rPr lang="zh-CN" altLang="en-US" sz="2400" b="1" dirty="0">
                <a:solidFill>
                  <a:srgbClr val="404040"/>
                </a:solidFill>
                <a:latin typeface="+mn-ea"/>
              </a:rPr>
              <a:t>规则集合、推理引擎</a:t>
            </a:r>
            <a:r>
              <a:rPr lang="zh-CN" altLang="en-US" sz="2400" dirty="0">
                <a:solidFill>
                  <a:srgbClr val="404040"/>
                </a:solidFill>
                <a:latin typeface="+mn-ea"/>
              </a:rPr>
              <a:t>组成</a:t>
            </a:r>
            <a:r>
              <a:rPr lang="en-US" altLang="zh-CN" sz="2400" dirty="0">
                <a:solidFill>
                  <a:srgbClr val="404040"/>
                </a:solidFill>
                <a:latin typeface="+mn-ea"/>
              </a:rPr>
              <a:t>:</a:t>
            </a:r>
            <a:endParaRPr lang="en-US" altLang="zh-CN" sz="2400" b="0" i="0" dirty="0">
              <a:solidFill>
                <a:srgbClr val="404040"/>
              </a:solidFill>
              <a:effectLst/>
              <a:latin typeface="+mn-ea"/>
            </a:endParaRPr>
          </a:p>
        </p:txBody>
      </p:sp>
      <p:pic>
        <p:nvPicPr>
          <p:cNvPr id="5" name="图片 4">
            <a:extLst>
              <a:ext uri="{FF2B5EF4-FFF2-40B4-BE49-F238E27FC236}">
                <a16:creationId xmlns:a16="http://schemas.microsoft.com/office/drawing/2014/main" id="{CF406235-A03A-410A-BBC9-536E0D094B55}"/>
              </a:ext>
            </a:extLst>
          </p:cNvPr>
          <p:cNvPicPr>
            <a:picLocks noChangeAspect="1"/>
          </p:cNvPicPr>
          <p:nvPr/>
        </p:nvPicPr>
        <p:blipFill>
          <a:blip r:embed="rId3"/>
          <a:stretch>
            <a:fillRect/>
          </a:stretch>
        </p:blipFill>
        <p:spPr>
          <a:xfrm>
            <a:off x="451519" y="3337006"/>
            <a:ext cx="11288962" cy="2245570"/>
          </a:xfrm>
          <a:prstGeom prst="rect">
            <a:avLst/>
          </a:prstGeom>
        </p:spPr>
      </p:pic>
      <p:sp>
        <p:nvSpPr>
          <p:cNvPr id="9" name="矩形 8">
            <a:extLst>
              <a:ext uri="{FF2B5EF4-FFF2-40B4-BE49-F238E27FC236}">
                <a16:creationId xmlns:a16="http://schemas.microsoft.com/office/drawing/2014/main" id="{9488151E-2EC8-4F54-84C7-BCF513BFEEB9}"/>
              </a:ext>
            </a:extLst>
          </p:cNvPr>
          <p:cNvSpPr/>
          <p:nvPr/>
        </p:nvSpPr>
        <p:spPr>
          <a:xfrm>
            <a:off x="0" y="60523"/>
            <a:ext cx="1813573" cy="307777"/>
          </a:xfrm>
          <a:prstGeom prst="rect">
            <a:avLst/>
          </a:prstGeom>
        </p:spPr>
        <p:txBody>
          <a:bodyPr wrap="none">
            <a:spAutoFit/>
          </a:bodyPr>
          <a:lstStyle/>
          <a:p>
            <a:r>
              <a:rPr lang="en-US" altLang="zh-CN" sz="1400" b="1" dirty="0"/>
              <a:t>PART FIVE </a:t>
            </a:r>
            <a:r>
              <a:rPr lang="zh-CN" altLang="en-US" sz="1400" b="1" dirty="0"/>
              <a:t>知识推理</a:t>
            </a:r>
          </a:p>
        </p:txBody>
      </p:sp>
      <p:sp>
        <p:nvSpPr>
          <p:cNvPr id="10" name="椭圆 9">
            <a:extLst>
              <a:ext uri="{FF2B5EF4-FFF2-40B4-BE49-F238E27FC236}">
                <a16:creationId xmlns:a16="http://schemas.microsoft.com/office/drawing/2014/main" id="{88F3AA11-75EA-45BA-A976-B5070427AC51}"/>
              </a:ext>
            </a:extLst>
          </p:cNvPr>
          <p:cNvSpPr/>
          <p:nvPr/>
        </p:nvSpPr>
        <p:spPr>
          <a:xfrm>
            <a:off x="1950097" y="157740"/>
            <a:ext cx="130917" cy="113341"/>
          </a:xfrm>
          <a:prstGeom prst="ellipse">
            <a:avLst/>
          </a:prstGeom>
          <a:solidFill>
            <a:srgbClr val="8DDCF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4400">
              <a:solidFill>
                <a:srgbClr val="8DDCF8"/>
              </a:solidFill>
            </a:endParaRPr>
          </a:p>
        </p:txBody>
      </p:sp>
    </p:spTree>
    <p:extLst>
      <p:ext uri="{BB962C8B-B14F-4D97-AF65-F5344CB8AC3E}">
        <p14:creationId xmlns:p14="http://schemas.microsoft.com/office/powerpoint/2010/main" val="24082491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12">
            <a:extLst>
              <a:ext uri="{FF2B5EF4-FFF2-40B4-BE49-F238E27FC236}">
                <a16:creationId xmlns:a16="http://schemas.microsoft.com/office/drawing/2014/main" id="{4E338010-7B20-4BFB-A3E3-BF16101C1150}"/>
              </a:ext>
            </a:extLst>
          </p:cNvPr>
          <p:cNvSpPr/>
          <p:nvPr/>
        </p:nvSpPr>
        <p:spPr>
          <a:xfrm>
            <a:off x="341264" y="891975"/>
            <a:ext cx="5489381" cy="523220"/>
          </a:xfrm>
          <a:prstGeom prst="rect">
            <a:avLst/>
          </a:prstGeom>
        </p:spPr>
        <p:txBody>
          <a:bodyPr wrap="square">
            <a:spAutoFit/>
          </a:bodyPr>
          <a:lstStyle/>
          <a:p>
            <a:r>
              <a:rPr lang="en-US" altLang="zh-CN" sz="2800" dirty="0"/>
              <a:t>[</a:t>
            </a:r>
            <a:r>
              <a:rPr lang="zh-CN" altLang="en-US" sz="2800" dirty="0"/>
              <a:t>本体推理方法</a:t>
            </a:r>
            <a:r>
              <a:rPr lang="en-US" altLang="zh-CN" sz="2800" dirty="0"/>
              <a:t>]</a:t>
            </a:r>
            <a:endParaRPr lang="zh-CN" altLang="en-US" sz="2800" dirty="0"/>
          </a:p>
        </p:txBody>
      </p:sp>
      <p:sp>
        <p:nvSpPr>
          <p:cNvPr id="6" name="矩形 5">
            <a:extLst>
              <a:ext uri="{FF2B5EF4-FFF2-40B4-BE49-F238E27FC236}">
                <a16:creationId xmlns:a16="http://schemas.microsoft.com/office/drawing/2014/main" id="{39970075-04ED-42B7-B437-C3DC288EB360}"/>
              </a:ext>
            </a:extLst>
          </p:cNvPr>
          <p:cNvSpPr/>
          <p:nvPr/>
        </p:nvSpPr>
        <p:spPr>
          <a:xfrm>
            <a:off x="3487794" y="886348"/>
            <a:ext cx="5118324" cy="523220"/>
          </a:xfrm>
          <a:prstGeom prst="rect">
            <a:avLst/>
          </a:prstGeom>
        </p:spPr>
        <p:txBody>
          <a:bodyPr wrap="square">
            <a:spAutoFit/>
          </a:bodyPr>
          <a:lstStyle/>
          <a:p>
            <a:r>
              <a:rPr lang="en-US" altLang="zh-CN" sz="2800" dirty="0">
                <a:latin typeface="+mn-ea"/>
              </a:rPr>
              <a:t>[</a:t>
            </a:r>
            <a:r>
              <a:rPr lang="zh-CN" altLang="en-US" sz="2800" dirty="0">
                <a:latin typeface="+mn-ea"/>
              </a:rPr>
              <a:t>基于产生式规则的方法</a:t>
            </a:r>
            <a:r>
              <a:rPr lang="en-US" altLang="zh-CN" sz="2800" dirty="0">
                <a:latin typeface="+mn-ea"/>
              </a:rPr>
              <a:t>]</a:t>
            </a:r>
            <a:endParaRPr lang="zh-CN" altLang="en-US" sz="2800" dirty="0">
              <a:latin typeface="+mn-ea"/>
            </a:endParaRPr>
          </a:p>
        </p:txBody>
      </p:sp>
      <p:sp>
        <p:nvSpPr>
          <p:cNvPr id="7" name="文本框 6">
            <a:extLst>
              <a:ext uri="{FF2B5EF4-FFF2-40B4-BE49-F238E27FC236}">
                <a16:creationId xmlns:a16="http://schemas.microsoft.com/office/drawing/2014/main" id="{1184E785-403F-4759-B0CF-F83F36315BAC}"/>
              </a:ext>
            </a:extLst>
          </p:cNvPr>
          <p:cNvSpPr txBox="1"/>
          <p:nvPr/>
        </p:nvSpPr>
        <p:spPr>
          <a:xfrm>
            <a:off x="2931231" y="963292"/>
            <a:ext cx="556563" cy="369332"/>
          </a:xfrm>
          <a:prstGeom prst="rect">
            <a:avLst/>
          </a:prstGeom>
          <a:noFill/>
        </p:spPr>
        <p:txBody>
          <a:bodyPr wrap="none" rtlCol="0">
            <a:spAutoFit/>
          </a:bodyPr>
          <a:lstStyle/>
          <a:p>
            <a:r>
              <a:rPr lang="en-US" altLang="zh-CN" dirty="0"/>
              <a:t>----</a:t>
            </a:r>
            <a:endParaRPr lang="zh-CN" altLang="en-US" dirty="0"/>
          </a:p>
        </p:txBody>
      </p:sp>
      <p:sp>
        <p:nvSpPr>
          <p:cNvPr id="3" name="矩形 2">
            <a:extLst>
              <a:ext uri="{FF2B5EF4-FFF2-40B4-BE49-F238E27FC236}">
                <a16:creationId xmlns:a16="http://schemas.microsoft.com/office/drawing/2014/main" id="{7FBA4FCC-F83B-4371-8DBD-1A378C20C161}"/>
              </a:ext>
            </a:extLst>
          </p:cNvPr>
          <p:cNvSpPr/>
          <p:nvPr/>
        </p:nvSpPr>
        <p:spPr>
          <a:xfrm>
            <a:off x="341264" y="1775936"/>
            <a:ext cx="11765280" cy="1200329"/>
          </a:xfrm>
          <a:prstGeom prst="rect">
            <a:avLst/>
          </a:prstGeom>
        </p:spPr>
        <p:txBody>
          <a:bodyPr wrap="square">
            <a:spAutoFit/>
          </a:bodyPr>
          <a:lstStyle/>
          <a:p>
            <a:r>
              <a:rPr lang="zh-CN" altLang="en-US" sz="2400" dirty="0">
                <a:solidFill>
                  <a:srgbClr val="404040"/>
                </a:solidFill>
                <a:latin typeface="+mn-ea"/>
              </a:rPr>
              <a:t>产生式系统是一种前向推理系统，可以按照一定机制执行规则从而达到某些目标，与一阶逻辑类似，但也有区别。被应用于自动规划、专家系统上。</a:t>
            </a:r>
          </a:p>
          <a:p>
            <a:r>
              <a:rPr lang="zh-CN" altLang="en-US" sz="2400" dirty="0">
                <a:solidFill>
                  <a:srgbClr val="404040"/>
                </a:solidFill>
                <a:latin typeface="+mn-ea"/>
              </a:rPr>
              <a:t>产生式系统由</a:t>
            </a:r>
            <a:r>
              <a:rPr lang="en-US" altLang="zh-CN" sz="2400" dirty="0">
                <a:solidFill>
                  <a:srgbClr val="404040"/>
                </a:solidFill>
                <a:latin typeface="+mn-ea"/>
              </a:rPr>
              <a:t>: </a:t>
            </a:r>
            <a:r>
              <a:rPr lang="zh-CN" altLang="en-US" sz="2400" b="1" dirty="0">
                <a:solidFill>
                  <a:srgbClr val="404040"/>
                </a:solidFill>
                <a:latin typeface="+mn-ea"/>
              </a:rPr>
              <a:t>事实集合</a:t>
            </a:r>
            <a:r>
              <a:rPr lang="en-US" altLang="zh-CN" sz="2400" b="1" dirty="0">
                <a:solidFill>
                  <a:srgbClr val="404040"/>
                </a:solidFill>
                <a:latin typeface="+mn-ea"/>
              </a:rPr>
              <a:t>(Working Memory)</a:t>
            </a:r>
            <a:r>
              <a:rPr lang="zh-CN" altLang="en-US" sz="2400" b="1" dirty="0">
                <a:solidFill>
                  <a:srgbClr val="404040"/>
                </a:solidFill>
                <a:latin typeface="+mn-ea"/>
              </a:rPr>
              <a:t>、产生式</a:t>
            </a:r>
            <a:r>
              <a:rPr lang="en-US" altLang="zh-CN" sz="2400" b="1" dirty="0">
                <a:solidFill>
                  <a:srgbClr val="404040"/>
                </a:solidFill>
                <a:latin typeface="+mn-ea"/>
              </a:rPr>
              <a:t>/</a:t>
            </a:r>
            <a:r>
              <a:rPr lang="zh-CN" altLang="en-US" sz="2400" b="1" dirty="0">
                <a:solidFill>
                  <a:srgbClr val="404040"/>
                </a:solidFill>
                <a:latin typeface="+mn-ea"/>
              </a:rPr>
              <a:t>规则集合、推理引擎</a:t>
            </a:r>
            <a:r>
              <a:rPr lang="zh-CN" altLang="en-US" sz="2400" dirty="0">
                <a:solidFill>
                  <a:srgbClr val="404040"/>
                </a:solidFill>
                <a:latin typeface="+mn-ea"/>
              </a:rPr>
              <a:t>组成</a:t>
            </a:r>
            <a:r>
              <a:rPr lang="en-US" altLang="zh-CN" sz="2400" dirty="0">
                <a:solidFill>
                  <a:srgbClr val="404040"/>
                </a:solidFill>
                <a:latin typeface="+mn-ea"/>
              </a:rPr>
              <a:t>:</a:t>
            </a:r>
            <a:endParaRPr lang="en-US" altLang="zh-CN" sz="2400" b="0" i="0" dirty="0">
              <a:solidFill>
                <a:srgbClr val="404040"/>
              </a:solidFill>
              <a:effectLst/>
              <a:latin typeface="+mn-ea"/>
            </a:endParaRPr>
          </a:p>
        </p:txBody>
      </p:sp>
      <p:pic>
        <p:nvPicPr>
          <p:cNvPr id="2" name="图片 1">
            <a:extLst>
              <a:ext uri="{FF2B5EF4-FFF2-40B4-BE49-F238E27FC236}">
                <a16:creationId xmlns:a16="http://schemas.microsoft.com/office/drawing/2014/main" id="{E5EB84BF-ED92-4218-88AE-9734322C0A07}"/>
              </a:ext>
            </a:extLst>
          </p:cNvPr>
          <p:cNvPicPr>
            <a:picLocks noChangeAspect="1"/>
          </p:cNvPicPr>
          <p:nvPr/>
        </p:nvPicPr>
        <p:blipFill>
          <a:blip r:embed="rId3"/>
          <a:stretch>
            <a:fillRect/>
          </a:stretch>
        </p:blipFill>
        <p:spPr>
          <a:xfrm>
            <a:off x="873076" y="3041230"/>
            <a:ext cx="10445848" cy="3176195"/>
          </a:xfrm>
          <a:prstGeom prst="rect">
            <a:avLst/>
          </a:prstGeom>
        </p:spPr>
      </p:pic>
      <p:sp>
        <p:nvSpPr>
          <p:cNvPr id="9" name="矩形 8">
            <a:extLst>
              <a:ext uri="{FF2B5EF4-FFF2-40B4-BE49-F238E27FC236}">
                <a16:creationId xmlns:a16="http://schemas.microsoft.com/office/drawing/2014/main" id="{216834E4-80C4-4CF1-B9F2-D8180884E19D}"/>
              </a:ext>
            </a:extLst>
          </p:cNvPr>
          <p:cNvSpPr/>
          <p:nvPr/>
        </p:nvSpPr>
        <p:spPr>
          <a:xfrm>
            <a:off x="0" y="60523"/>
            <a:ext cx="1813573" cy="307777"/>
          </a:xfrm>
          <a:prstGeom prst="rect">
            <a:avLst/>
          </a:prstGeom>
        </p:spPr>
        <p:txBody>
          <a:bodyPr wrap="none">
            <a:spAutoFit/>
          </a:bodyPr>
          <a:lstStyle/>
          <a:p>
            <a:r>
              <a:rPr lang="en-US" altLang="zh-CN" sz="1400" b="1" dirty="0"/>
              <a:t>PART FIVE </a:t>
            </a:r>
            <a:r>
              <a:rPr lang="zh-CN" altLang="en-US" sz="1400" b="1" dirty="0"/>
              <a:t>知识推理</a:t>
            </a:r>
          </a:p>
        </p:txBody>
      </p:sp>
      <p:sp>
        <p:nvSpPr>
          <p:cNvPr id="10" name="椭圆 9">
            <a:extLst>
              <a:ext uri="{FF2B5EF4-FFF2-40B4-BE49-F238E27FC236}">
                <a16:creationId xmlns:a16="http://schemas.microsoft.com/office/drawing/2014/main" id="{9A73EE19-BC49-45E1-92F5-C5879DE50141}"/>
              </a:ext>
            </a:extLst>
          </p:cNvPr>
          <p:cNvSpPr/>
          <p:nvPr/>
        </p:nvSpPr>
        <p:spPr>
          <a:xfrm>
            <a:off x="1950097" y="157740"/>
            <a:ext cx="130917" cy="113341"/>
          </a:xfrm>
          <a:prstGeom prst="ellipse">
            <a:avLst/>
          </a:prstGeom>
          <a:solidFill>
            <a:srgbClr val="8DDCF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4400">
              <a:solidFill>
                <a:srgbClr val="8DDCF8"/>
              </a:solidFill>
            </a:endParaRPr>
          </a:p>
        </p:txBody>
      </p:sp>
    </p:spTree>
    <p:extLst>
      <p:ext uri="{BB962C8B-B14F-4D97-AF65-F5344CB8AC3E}">
        <p14:creationId xmlns:p14="http://schemas.microsoft.com/office/powerpoint/2010/main" val="6031115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12">
            <a:extLst>
              <a:ext uri="{FF2B5EF4-FFF2-40B4-BE49-F238E27FC236}">
                <a16:creationId xmlns:a16="http://schemas.microsoft.com/office/drawing/2014/main" id="{4E338010-7B20-4BFB-A3E3-BF16101C1150}"/>
              </a:ext>
            </a:extLst>
          </p:cNvPr>
          <p:cNvSpPr/>
          <p:nvPr/>
        </p:nvSpPr>
        <p:spPr>
          <a:xfrm>
            <a:off x="341264" y="891975"/>
            <a:ext cx="5489381" cy="523220"/>
          </a:xfrm>
          <a:prstGeom prst="rect">
            <a:avLst/>
          </a:prstGeom>
        </p:spPr>
        <p:txBody>
          <a:bodyPr wrap="square">
            <a:spAutoFit/>
          </a:bodyPr>
          <a:lstStyle/>
          <a:p>
            <a:r>
              <a:rPr lang="en-US" altLang="zh-CN" sz="2800" dirty="0"/>
              <a:t>[</a:t>
            </a:r>
            <a:r>
              <a:rPr lang="zh-CN" altLang="en-US" sz="2800" dirty="0"/>
              <a:t>本体推理方法</a:t>
            </a:r>
            <a:r>
              <a:rPr lang="en-US" altLang="zh-CN" sz="2800" dirty="0"/>
              <a:t>]</a:t>
            </a:r>
            <a:endParaRPr lang="zh-CN" altLang="en-US" sz="2800" dirty="0"/>
          </a:p>
        </p:txBody>
      </p:sp>
      <p:sp>
        <p:nvSpPr>
          <p:cNvPr id="6" name="矩形 5">
            <a:extLst>
              <a:ext uri="{FF2B5EF4-FFF2-40B4-BE49-F238E27FC236}">
                <a16:creationId xmlns:a16="http://schemas.microsoft.com/office/drawing/2014/main" id="{39970075-04ED-42B7-B437-C3DC288EB360}"/>
              </a:ext>
            </a:extLst>
          </p:cNvPr>
          <p:cNvSpPr/>
          <p:nvPr/>
        </p:nvSpPr>
        <p:spPr>
          <a:xfrm>
            <a:off x="3487794" y="886348"/>
            <a:ext cx="5118324" cy="523220"/>
          </a:xfrm>
          <a:prstGeom prst="rect">
            <a:avLst/>
          </a:prstGeom>
        </p:spPr>
        <p:txBody>
          <a:bodyPr wrap="square">
            <a:spAutoFit/>
          </a:bodyPr>
          <a:lstStyle/>
          <a:p>
            <a:r>
              <a:rPr lang="en-US" altLang="zh-CN" sz="2800" dirty="0">
                <a:latin typeface="+mn-ea"/>
              </a:rPr>
              <a:t>[</a:t>
            </a:r>
            <a:r>
              <a:rPr lang="zh-CN" altLang="en-US" sz="2800" dirty="0">
                <a:latin typeface="+mn-ea"/>
              </a:rPr>
              <a:t>基于产生式规则的方法</a:t>
            </a:r>
            <a:r>
              <a:rPr lang="en-US" altLang="zh-CN" sz="2800" dirty="0">
                <a:latin typeface="+mn-ea"/>
              </a:rPr>
              <a:t>]</a:t>
            </a:r>
            <a:endParaRPr lang="zh-CN" altLang="en-US" sz="2800" dirty="0">
              <a:latin typeface="+mn-ea"/>
            </a:endParaRPr>
          </a:p>
        </p:txBody>
      </p:sp>
      <p:sp>
        <p:nvSpPr>
          <p:cNvPr id="7" name="文本框 6">
            <a:extLst>
              <a:ext uri="{FF2B5EF4-FFF2-40B4-BE49-F238E27FC236}">
                <a16:creationId xmlns:a16="http://schemas.microsoft.com/office/drawing/2014/main" id="{1184E785-403F-4759-B0CF-F83F36315BAC}"/>
              </a:ext>
            </a:extLst>
          </p:cNvPr>
          <p:cNvSpPr txBox="1"/>
          <p:nvPr/>
        </p:nvSpPr>
        <p:spPr>
          <a:xfrm>
            <a:off x="2931231" y="963292"/>
            <a:ext cx="556563" cy="369332"/>
          </a:xfrm>
          <a:prstGeom prst="rect">
            <a:avLst/>
          </a:prstGeom>
          <a:noFill/>
        </p:spPr>
        <p:txBody>
          <a:bodyPr wrap="none" rtlCol="0">
            <a:spAutoFit/>
          </a:bodyPr>
          <a:lstStyle/>
          <a:p>
            <a:r>
              <a:rPr lang="en-US" altLang="zh-CN" dirty="0"/>
              <a:t>----</a:t>
            </a:r>
            <a:endParaRPr lang="zh-CN" altLang="en-US" dirty="0"/>
          </a:p>
        </p:txBody>
      </p:sp>
      <p:sp>
        <p:nvSpPr>
          <p:cNvPr id="3" name="矩形 2">
            <a:extLst>
              <a:ext uri="{FF2B5EF4-FFF2-40B4-BE49-F238E27FC236}">
                <a16:creationId xmlns:a16="http://schemas.microsoft.com/office/drawing/2014/main" id="{7FBA4FCC-F83B-4371-8DBD-1A378C20C161}"/>
              </a:ext>
            </a:extLst>
          </p:cNvPr>
          <p:cNvSpPr/>
          <p:nvPr/>
        </p:nvSpPr>
        <p:spPr>
          <a:xfrm>
            <a:off x="341264" y="1775936"/>
            <a:ext cx="11765280" cy="1200329"/>
          </a:xfrm>
          <a:prstGeom prst="rect">
            <a:avLst/>
          </a:prstGeom>
        </p:spPr>
        <p:txBody>
          <a:bodyPr wrap="square">
            <a:spAutoFit/>
          </a:bodyPr>
          <a:lstStyle/>
          <a:p>
            <a:r>
              <a:rPr lang="zh-CN" altLang="en-US" sz="2400" dirty="0">
                <a:solidFill>
                  <a:srgbClr val="404040"/>
                </a:solidFill>
                <a:latin typeface="+mn-ea"/>
              </a:rPr>
              <a:t>产生式系统是一种前向推理系统，可以按照一定机制执行规则从而达到某些目标，与一阶逻辑类似，但也有区别。被应用于自动规划、专家系统上。</a:t>
            </a:r>
          </a:p>
          <a:p>
            <a:r>
              <a:rPr lang="zh-CN" altLang="en-US" sz="2400" dirty="0">
                <a:solidFill>
                  <a:srgbClr val="404040"/>
                </a:solidFill>
                <a:latin typeface="+mn-ea"/>
              </a:rPr>
              <a:t>产生式系统由</a:t>
            </a:r>
            <a:r>
              <a:rPr lang="en-US" altLang="zh-CN" sz="2400" dirty="0">
                <a:solidFill>
                  <a:srgbClr val="404040"/>
                </a:solidFill>
                <a:latin typeface="+mn-ea"/>
              </a:rPr>
              <a:t>: </a:t>
            </a:r>
            <a:r>
              <a:rPr lang="zh-CN" altLang="en-US" sz="2400" b="1" dirty="0">
                <a:solidFill>
                  <a:srgbClr val="404040"/>
                </a:solidFill>
                <a:latin typeface="+mn-ea"/>
              </a:rPr>
              <a:t>事实集合</a:t>
            </a:r>
            <a:r>
              <a:rPr lang="en-US" altLang="zh-CN" sz="2400" b="1" dirty="0">
                <a:solidFill>
                  <a:srgbClr val="404040"/>
                </a:solidFill>
                <a:latin typeface="+mn-ea"/>
              </a:rPr>
              <a:t>(Working Memory)</a:t>
            </a:r>
            <a:r>
              <a:rPr lang="zh-CN" altLang="en-US" sz="2400" b="1" dirty="0">
                <a:solidFill>
                  <a:srgbClr val="404040"/>
                </a:solidFill>
                <a:latin typeface="+mn-ea"/>
              </a:rPr>
              <a:t>、产生式</a:t>
            </a:r>
            <a:r>
              <a:rPr lang="en-US" altLang="zh-CN" sz="2400" b="1" dirty="0">
                <a:solidFill>
                  <a:srgbClr val="404040"/>
                </a:solidFill>
                <a:latin typeface="+mn-ea"/>
              </a:rPr>
              <a:t>/</a:t>
            </a:r>
            <a:r>
              <a:rPr lang="zh-CN" altLang="en-US" sz="2400" b="1" dirty="0">
                <a:solidFill>
                  <a:srgbClr val="404040"/>
                </a:solidFill>
                <a:latin typeface="+mn-ea"/>
              </a:rPr>
              <a:t>规则集合、推理引擎</a:t>
            </a:r>
            <a:r>
              <a:rPr lang="zh-CN" altLang="en-US" sz="2400" dirty="0">
                <a:solidFill>
                  <a:srgbClr val="404040"/>
                </a:solidFill>
                <a:latin typeface="+mn-ea"/>
              </a:rPr>
              <a:t>组成</a:t>
            </a:r>
            <a:r>
              <a:rPr lang="en-US" altLang="zh-CN" sz="2400" dirty="0">
                <a:solidFill>
                  <a:srgbClr val="404040"/>
                </a:solidFill>
                <a:latin typeface="+mn-ea"/>
              </a:rPr>
              <a:t>:</a:t>
            </a:r>
            <a:endParaRPr lang="en-US" altLang="zh-CN" sz="2400" b="0" i="0" dirty="0">
              <a:solidFill>
                <a:srgbClr val="404040"/>
              </a:solidFill>
              <a:effectLst/>
              <a:latin typeface="+mn-ea"/>
            </a:endParaRPr>
          </a:p>
        </p:txBody>
      </p:sp>
      <p:pic>
        <p:nvPicPr>
          <p:cNvPr id="4" name="图片 3">
            <a:extLst>
              <a:ext uri="{FF2B5EF4-FFF2-40B4-BE49-F238E27FC236}">
                <a16:creationId xmlns:a16="http://schemas.microsoft.com/office/drawing/2014/main" id="{61DB63D8-BF52-4455-9098-BA427CF96359}"/>
              </a:ext>
            </a:extLst>
          </p:cNvPr>
          <p:cNvPicPr>
            <a:picLocks noChangeAspect="1"/>
          </p:cNvPicPr>
          <p:nvPr/>
        </p:nvPicPr>
        <p:blipFill>
          <a:blip r:embed="rId3"/>
          <a:stretch>
            <a:fillRect/>
          </a:stretch>
        </p:blipFill>
        <p:spPr>
          <a:xfrm>
            <a:off x="702574" y="3653136"/>
            <a:ext cx="10256142" cy="1200329"/>
          </a:xfrm>
          <a:prstGeom prst="rect">
            <a:avLst/>
          </a:prstGeom>
        </p:spPr>
      </p:pic>
      <p:sp>
        <p:nvSpPr>
          <p:cNvPr id="9" name="矩形 8">
            <a:extLst>
              <a:ext uri="{FF2B5EF4-FFF2-40B4-BE49-F238E27FC236}">
                <a16:creationId xmlns:a16="http://schemas.microsoft.com/office/drawing/2014/main" id="{3A674B1D-F8F1-4827-8C97-CBD95ACE6A62}"/>
              </a:ext>
            </a:extLst>
          </p:cNvPr>
          <p:cNvSpPr/>
          <p:nvPr/>
        </p:nvSpPr>
        <p:spPr>
          <a:xfrm>
            <a:off x="0" y="60523"/>
            <a:ext cx="1813573" cy="307777"/>
          </a:xfrm>
          <a:prstGeom prst="rect">
            <a:avLst/>
          </a:prstGeom>
        </p:spPr>
        <p:txBody>
          <a:bodyPr wrap="none">
            <a:spAutoFit/>
          </a:bodyPr>
          <a:lstStyle/>
          <a:p>
            <a:r>
              <a:rPr lang="en-US" altLang="zh-CN" sz="1400" b="1" dirty="0"/>
              <a:t>PART FIVE </a:t>
            </a:r>
            <a:r>
              <a:rPr lang="zh-CN" altLang="en-US" sz="1400" b="1" dirty="0"/>
              <a:t>知识推理</a:t>
            </a:r>
          </a:p>
        </p:txBody>
      </p:sp>
      <p:sp>
        <p:nvSpPr>
          <p:cNvPr id="10" name="椭圆 9">
            <a:extLst>
              <a:ext uri="{FF2B5EF4-FFF2-40B4-BE49-F238E27FC236}">
                <a16:creationId xmlns:a16="http://schemas.microsoft.com/office/drawing/2014/main" id="{299F51F6-C419-4947-ADDA-A2461FDFCB26}"/>
              </a:ext>
            </a:extLst>
          </p:cNvPr>
          <p:cNvSpPr/>
          <p:nvPr/>
        </p:nvSpPr>
        <p:spPr>
          <a:xfrm>
            <a:off x="1950097" y="157740"/>
            <a:ext cx="130917" cy="113341"/>
          </a:xfrm>
          <a:prstGeom prst="ellipse">
            <a:avLst/>
          </a:prstGeom>
          <a:solidFill>
            <a:srgbClr val="8DDCF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4400">
              <a:solidFill>
                <a:srgbClr val="8DDCF8"/>
              </a:solidFill>
            </a:endParaRPr>
          </a:p>
        </p:txBody>
      </p:sp>
    </p:spTree>
    <p:extLst>
      <p:ext uri="{BB962C8B-B14F-4D97-AF65-F5344CB8AC3E}">
        <p14:creationId xmlns:p14="http://schemas.microsoft.com/office/powerpoint/2010/main" val="33470765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PA" val="v5.2.2"/>
  <p:tag name="RESOURCELIBID_ANIM" val="460"/>
</p:tagLst>
</file>

<file path=ppt/tags/tag2.xml><?xml version="1.0" encoding="utf-8"?>
<p:tagLst xmlns:a="http://schemas.openxmlformats.org/drawingml/2006/main" xmlns:r="http://schemas.openxmlformats.org/officeDocument/2006/relationships" xmlns:p="http://schemas.openxmlformats.org/presentationml/2006/main">
  <p:tag name="PA" val="v5.2.2"/>
  <p:tag name="RESOURCELIBID_ANIM" val="460"/>
</p:tagLst>
</file>

<file path=ppt/tags/tag3.xml><?xml version="1.0" encoding="utf-8"?>
<p:tagLst xmlns:a="http://schemas.openxmlformats.org/drawingml/2006/main" xmlns:r="http://schemas.openxmlformats.org/officeDocument/2006/relationships" xmlns:p="http://schemas.openxmlformats.org/presentationml/2006/main">
  <p:tag name="PA" val="v5.2.2"/>
  <p:tag name="RESOURCELIBID_ANIM" val="460"/>
</p:tagLst>
</file>

<file path=ppt/tags/tag4.xml><?xml version="1.0" encoding="utf-8"?>
<p:tagLst xmlns:a="http://schemas.openxmlformats.org/drawingml/2006/main" xmlns:r="http://schemas.openxmlformats.org/officeDocument/2006/relationships" xmlns:p="http://schemas.openxmlformats.org/presentationml/2006/main">
  <p:tag name="PA" val="v5.2.2"/>
  <p:tag name="RESOURCELIBID_ANIM" val="460"/>
</p:tagLst>
</file>

<file path=ppt/tags/tag5.xml><?xml version="1.0" encoding="utf-8"?>
<p:tagLst xmlns:a="http://schemas.openxmlformats.org/drawingml/2006/main" xmlns:r="http://schemas.openxmlformats.org/officeDocument/2006/relationships" xmlns:p="http://schemas.openxmlformats.org/presentationml/2006/main">
  <p:tag name="PA" val="v5.2.2"/>
  <p:tag name="RESOURCELIBID_ANIM" val="460"/>
</p:tagLst>
</file>

<file path=ppt/theme/theme1.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36">
      <a:majorFont>
        <a:latin typeface="Segoe UI"/>
        <a:ea typeface="宋体"/>
        <a:cs typeface=""/>
      </a:majorFont>
      <a:minorFont>
        <a:latin typeface="Segoe UI"/>
        <a:ea typeface="微软雅黑"/>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143</TotalTime>
  <Words>9055</Words>
  <Application>Microsoft Office PowerPoint</Application>
  <PresentationFormat>宽屏</PresentationFormat>
  <Paragraphs>1148</Paragraphs>
  <Slides>111</Slides>
  <Notes>77</Notes>
  <HiddenSlides>1</HiddenSlides>
  <MMClips>0</MMClips>
  <ScaleCrop>false</ScaleCrop>
  <HeadingPairs>
    <vt:vector size="8" baseType="variant">
      <vt:variant>
        <vt:lpstr>已用的字体</vt:lpstr>
      </vt:variant>
      <vt:variant>
        <vt:i4>10</vt:i4>
      </vt:variant>
      <vt:variant>
        <vt:lpstr>主题</vt:lpstr>
      </vt:variant>
      <vt:variant>
        <vt:i4>1</vt:i4>
      </vt:variant>
      <vt:variant>
        <vt:lpstr>嵌入 OLE 服务器</vt:lpstr>
      </vt:variant>
      <vt:variant>
        <vt:i4>1</vt:i4>
      </vt:variant>
      <vt:variant>
        <vt:lpstr>幻灯片标题</vt:lpstr>
      </vt:variant>
      <vt:variant>
        <vt:i4>111</vt:i4>
      </vt:variant>
    </vt:vector>
  </HeadingPairs>
  <TitlesOfParts>
    <vt:vector size="123" baseType="lpstr">
      <vt:lpstr>-apple-system</vt:lpstr>
      <vt:lpstr>等线</vt:lpstr>
      <vt:lpstr>微软雅黑</vt:lpstr>
      <vt:lpstr>Arial</vt:lpstr>
      <vt:lpstr>Cambria Math</vt:lpstr>
      <vt:lpstr>Century Gothic</vt:lpstr>
      <vt:lpstr>Segoe UI</vt:lpstr>
      <vt:lpstr>Segoe UI Light</vt:lpstr>
      <vt:lpstr>Times New Roman</vt:lpstr>
      <vt:lpstr>Wingdings</vt:lpstr>
      <vt:lpstr>Office 主题</vt:lpstr>
      <vt:lpstr>Visio.Drawing.15</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OfficePLUS</dc:creator>
  <cp:lastModifiedBy>影 刘</cp:lastModifiedBy>
  <cp:revision>122</cp:revision>
  <dcterms:created xsi:type="dcterms:W3CDTF">2015-08-18T02:51:00Z</dcterms:created>
  <dcterms:modified xsi:type="dcterms:W3CDTF">2018-12-13T05:06:45Z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RubyTemplateID">
    <vt:lpwstr>8</vt:lpwstr>
  </property>
  <property fmtid="{D5CDD505-2E9C-101B-9397-08002B2CF9AE}" pid="3" name="KSOProductBuildVer">
    <vt:lpwstr>2052-11.1.0.7932</vt:lpwstr>
  </property>
</Properties>
</file>